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handoutMasterIdLst>
    <p:handoutMasterId r:id="rId36"/>
  </p:handoutMasterIdLst>
  <p:sldIdLst>
    <p:sldId id="256" r:id="rId2"/>
    <p:sldId id="258" r:id="rId3"/>
    <p:sldId id="332" r:id="rId4"/>
    <p:sldId id="1308" r:id="rId5"/>
    <p:sldId id="305" r:id="rId6"/>
    <p:sldId id="274" r:id="rId7"/>
    <p:sldId id="275" r:id="rId8"/>
    <p:sldId id="333" r:id="rId9"/>
    <p:sldId id="281" r:id="rId10"/>
    <p:sldId id="307" r:id="rId11"/>
    <p:sldId id="308" r:id="rId12"/>
    <p:sldId id="285" r:id="rId13"/>
    <p:sldId id="306" r:id="rId14"/>
    <p:sldId id="309" r:id="rId15"/>
    <p:sldId id="310" r:id="rId16"/>
    <p:sldId id="311" r:id="rId17"/>
    <p:sldId id="312" r:id="rId18"/>
    <p:sldId id="330" r:id="rId19"/>
    <p:sldId id="313" r:id="rId20"/>
    <p:sldId id="334" r:id="rId21"/>
    <p:sldId id="329" r:id="rId22"/>
    <p:sldId id="319" r:id="rId23"/>
    <p:sldId id="1293" r:id="rId24"/>
    <p:sldId id="1294" r:id="rId25"/>
    <p:sldId id="1295" r:id="rId26"/>
    <p:sldId id="1296" r:id="rId27"/>
    <p:sldId id="1298" r:id="rId28"/>
    <p:sldId id="1299" r:id="rId29"/>
    <p:sldId id="1307" r:id="rId30"/>
    <p:sldId id="1297" r:id="rId31"/>
    <p:sldId id="1304" r:id="rId32"/>
    <p:sldId id="1305" r:id="rId33"/>
    <p:sldId id="130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0007"/>
    <a:srgbClr val="FFFFFF"/>
    <a:srgbClr val="696969"/>
    <a:srgbClr val="333333"/>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48" autoAdjust="0"/>
    <p:restoredTop sz="89521" autoAdjust="0"/>
  </p:normalViewPr>
  <p:slideViewPr>
    <p:cSldViewPr>
      <p:cViewPr varScale="1">
        <p:scale>
          <a:sx n="113" d="100"/>
          <a:sy n="113" d="100"/>
        </p:scale>
        <p:origin x="856" y="176"/>
      </p:cViewPr>
      <p:guideLst>
        <p:guide orient="horz" pos="2160"/>
        <p:guide pos="2880"/>
      </p:guideLst>
    </p:cSldViewPr>
  </p:slideViewPr>
  <p:outlineViewPr>
    <p:cViewPr>
      <p:scale>
        <a:sx n="33" d="100"/>
        <a:sy n="33" d="100"/>
      </p:scale>
      <p:origin x="36" y="16902"/>
    </p:cViewPr>
  </p:outlineViewPr>
  <p:notesTextViewPr>
    <p:cViewPr>
      <p:scale>
        <a:sx n="1" d="1"/>
        <a:sy n="1" d="1"/>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57F19EE-4C14-416B-9A28-3D9B2AE65E04}" type="datetimeFigureOut">
              <a:rPr lang="en-US" smtClean="0"/>
              <a:t>4/6/26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E47E2B7-019C-47AA-8287-AB4BD1848ED5}" type="slidenum">
              <a:rPr lang="en-US" smtClean="0"/>
              <a:t>‹#›</a:t>
            </a:fld>
            <a:endParaRPr lang="en-US"/>
          </a:p>
        </p:txBody>
      </p:sp>
    </p:spTree>
    <p:extLst>
      <p:ext uri="{BB962C8B-B14F-4D97-AF65-F5344CB8AC3E}">
        <p14:creationId xmlns:p14="http://schemas.microsoft.com/office/powerpoint/2010/main" val="3895164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B7EBD1-2546-431F-B565-95BCA5604CC4}" type="datetimeFigureOut">
              <a:rPr lang="en-US" smtClean="0"/>
              <a:t>4/6/26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E031AF-CC19-4E5A-831F-2BAAD17F6D1A}" type="slidenum">
              <a:rPr lang="en-US" smtClean="0"/>
              <a:t>‹#›</a:t>
            </a:fld>
            <a:endParaRPr lang="en-US"/>
          </a:p>
        </p:txBody>
      </p:sp>
    </p:spTree>
    <p:extLst>
      <p:ext uri="{BB962C8B-B14F-4D97-AF65-F5344CB8AC3E}">
        <p14:creationId xmlns:p14="http://schemas.microsoft.com/office/powerpoint/2010/main" val="1035186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1</a:t>
            </a:fld>
            <a:endParaRPr lang="en-US"/>
          </a:p>
        </p:txBody>
      </p:sp>
    </p:spTree>
    <p:extLst>
      <p:ext uri="{BB962C8B-B14F-4D97-AF65-F5344CB8AC3E}">
        <p14:creationId xmlns:p14="http://schemas.microsoft.com/office/powerpoint/2010/main" val="967978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Hasse</a:t>
            </a:r>
            <a:r>
              <a:rPr lang="en-US" dirty="0"/>
              <a:t> diagram</a:t>
            </a:r>
          </a:p>
          <a:p>
            <a:r>
              <a:rPr lang="en-US" dirty="0"/>
              <a:t>Give join table</a:t>
            </a:r>
          </a:p>
        </p:txBody>
      </p:sp>
      <p:sp>
        <p:nvSpPr>
          <p:cNvPr id="4" name="Slide Number Placeholder 3"/>
          <p:cNvSpPr>
            <a:spLocks noGrp="1"/>
          </p:cNvSpPr>
          <p:nvPr>
            <p:ph type="sldNum" sz="quarter" idx="10"/>
          </p:nvPr>
        </p:nvSpPr>
        <p:spPr/>
        <p:txBody>
          <a:bodyPr/>
          <a:lstStyle/>
          <a:p>
            <a:fld id="{B7975FD5-AB21-4C45-BFE8-1D3F02B463E2}" type="slidenum">
              <a:rPr lang="en-US" smtClean="0"/>
              <a:t>11</a:t>
            </a:fld>
            <a:endParaRPr lang="en-US"/>
          </a:p>
        </p:txBody>
      </p:sp>
    </p:spTree>
    <p:extLst>
      <p:ext uri="{BB962C8B-B14F-4D97-AF65-F5344CB8AC3E}">
        <p14:creationId xmlns:p14="http://schemas.microsoft.com/office/powerpoint/2010/main" val="1071429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flow policies are proposed to address the limitations of access control. [from slide]</a:t>
            </a:r>
          </a:p>
        </p:txBody>
      </p:sp>
      <p:sp>
        <p:nvSpPr>
          <p:cNvPr id="4" name="Slide Number Placeholder 3"/>
          <p:cNvSpPr>
            <a:spLocks noGrp="1"/>
          </p:cNvSpPr>
          <p:nvPr>
            <p:ph type="sldNum" sz="quarter" idx="10"/>
          </p:nvPr>
        </p:nvSpPr>
        <p:spPr/>
        <p:txBody>
          <a:bodyPr/>
          <a:lstStyle/>
          <a:p>
            <a:fld id="{B7975FD5-AB21-4C45-BFE8-1D3F02B463E2}" type="slidenum">
              <a:rPr lang="en-US" smtClean="0"/>
              <a:t>13</a:t>
            </a:fld>
            <a:endParaRPr lang="en-US"/>
          </a:p>
        </p:txBody>
      </p:sp>
    </p:spTree>
    <p:extLst>
      <p:ext uri="{BB962C8B-B14F-4D97-AF65-F5344CB8AC3E}">
        <p14:creationId xmlns:p14="http://schemas.microsoft.com/office/powerpoint/2010/main" val="1064489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slide]</a:t>
            </a:r>
          </a:p>
        </p:txBody>
      </p:sp>
      <p:sp>
        <p:nvSpPr>
          <p:cNvPr id="4" name="Slide Number Placeholder 3"/>
          <p:cNvSpPr>
            <a:spLocks noGrp="1"/>
          </p:cNvSpPr>
          <p:nvPr>
            <p:ph type="sldNum" sz="quarter" idx="10"/>
          </p:nvPr>
        </p:nvSpPr>
        <p:spPr/>
        <p:txBody>
          <a:bodyPr/>
          <a:lstStyle/>
          <a:p>
            <a:fld id="{B7975FD5-AB21-4C45-BFE8-1D3F02B463E2}" type="slidenum">
              <a:rPr lang="en-US" smtClean="0"/>
              <a:t>14</a:t>
            </a:fld>
            <a:endParaRPr lang="en-US"/>
          </a:p>
        </p:txBody>
      </p:sp>
    </p:spTree>
    <p:extLst>
      <p:ext uri="{BB962C8B-B14F-4D97-AF65-F5344CB8AC3E}">
        <p14:creationId xmlns:p14="http://schemas.microsoft.com/office/powerpoint/2010/main" val="670574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16</a:t>
            </a:fld>
            <a:endParaRPr lang="en-US"/>
          </a:p>
        </p:txBody>
      </p:sp>
    </p:spTree>
    <p:extLst>
      <p:ext uri="{BB962C8B-B14F-4D97-AF65-F5344CB8AC3E}">
        <p14:creationId xmlns:p14="http://schemas.microsoft.com/office/powerpoint/2010/main" val="5805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17</a:t>
            </a:fld>
            <a:endParaRPr lang="en-US"/>
          </a:p>
        </p:txBody>
      </p:sp>
    </p:spTree>
    <p:extLst>
      <p:ext uri="{BB962C8B-B14F-4D97-AF65-F5344CB8AC3E}">
        <p14:creationId xmlns:p14="http://schemas.microsoft.com/office/powerpoint/2010/main" val="2052426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18</a:t>
            </a:fld>
            <a:endParaRPr lang="en-US"/>
          </a:p>
        </p:txBody>
      </p:sp>
    </p:spTree>
    <p:extLst>
      <p:ext uri="{BB962C8B-B14F-4D97-AF65-F5344CB8AC3E}">
        <p14:creationId xmlns:p14="http://schemas.microsoft.com/office/powerpoint/2010/main" val="1329660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E031AF-CC19-4E5A-831F-2BAAD17F6D1A}" type="slidenum">
              <a:rPr lang="en-US" smtClean="0"/>
              <a:t>26</a:t>
            </a:fld>
            <a:endParaRPr lang="en-US"/>
          </a:p>
        </p:txBody>
      </p:sp>
    </p:spTree>
    <p:extLst>
      <p:ext uri="{BB962C8B-B14F-4D97-AF65-F5344CB8AC3E}">
        <p14:creationId xmlns:p14="http://schemas.microsoft.com/office/powerpoint/2010/main" val="4081982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dirty="0"/>
              <a:t>Authentication:</a:t>
            </a:r>
            <a:r>
              <a:rPr lang="en-US" baseline="0" dirty="0"/>
              <a:t>  passwords, digital signatures, EV certificates in browsers</a:t>
            </a:r>
          </a:p>
          <a:p>
            <a:pPr marL="171450" indent="-171450">
              <a:buFont typeface="Arial"/>
              <a:buChar char="•"/>
            </a:pPr>
            <a:r>
              <a:rPr lang="en-US" dirty="0"/>
              <a:t>Authorization:  file permissions, firewalls, visibility restrictions in FB</a:t>
            </a:r>
          </a:p>
          <a:p>
            <a:pPr marL="171450" indent="-171450">
              <a:buFont typeface="Arial"/>
              <a:buChar char="•"/>
            </a:pPr>
            <a:r>
              <a:rPr lang="en-US" baseline="0" dirty="0"/>
              <a:t>Audit:  log files, log browsers, intrusion detection systems</a:t>
            </a:r>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2</a:t>
            </a:fld>
            <a:endParaRPr lang="en-US"/>
          </a:p>
        </p:txBody>
      </p:sp>
    </p:spTree>
    <p:extLst>
      <p:ext uri="{BB962C8B-B14F-4D97-AF65-F5344CB8AC3E}">
        <p14:creationId xmlns:p14="http://schemas.microsoft.com/office/powerpoint/2010/main" val="1635310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5DC0F-5C9C-855B-7029-3A03E4ABB1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975D0-5878-A644-8CAA-848D385341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1BED18-DF69-F349-549E-A8832D8C6823}"/>
              </a:ext>
            </a:extLst>
          </p:cNvPr>
          <p:cNvSpPr>
            <a:spLocks noGrp="1"/>
          </p:cNvSpPr>
          <p:nvPr>
            <p:ph type="body" idx="1"/>
          </p:nvPr>
        </p:nvSpPr>
        <p:spPr/>
        <p:txBody>
          <a:bodyPr/>
          <a:lstStyle/>
          <a:p>
            <a:r>
              <a:rPr lang="en-US" dirty="0"/>
              <a:t>Problem: we assumed that set of objects is static… what if </a:t>
            </a:r>
          </a:p>
        </p:txBody>
      </p:sp>
      <p:sp>
        <p:nvSpPr>
          <p:cNvPr id="4" name="Slide Number Placeholder 3">
            <a:extLst>
              <a:ext uri="{FF2B5EF4-FFF2-40B4-BE49-F238E27FC236}">
                <a16:creationId xmlns:a16="http://schemas.microsoft.com/office/drawing/2014/main" id="{52D4019B-5AA2-FDD4-9F17-394F56A4481B}"/>
              </a:ext>
            </a:extLst>
          </p:cNvPr>
          <p:cNvSpPr>
            <a:spLocks noGrp="1"/>
          </p:cNvSpPr>
          <p:nvPr>
            <p:ph type="sldNum" sz="quarter" idx="10"/>
          </p:nvPr>
        </p:nvSpPr>
        <p:spPr/>
        <p:txBody>
          <a:bodyPr/>
          <a:lstStyle/>
          <a:p>
            <a:fld id="{B7975FD5-AB21-4C45-BFE8-1D3F02B463E2}" type="slidenum">
              <a:rPr lang="en-US" smtClean="0"/>
              <a:t>4</a:t>
            </a:fld>
            <a:endParaRPr lang="en-US"/>
          </a:p>
        </p:txBody>
      </p:sp>
    </p:spTree>
    <p:extLst>
      <p:ext uri="{BB962C8B-B14F-4D97-AF65-F5344CB8AC3E}">
        <p14:creationId xmlns:p14="http://schemas.microsoft.com/office/powerpoint/2010/main" val="3442456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a document doc associated with an access control policy …. Assume that some computation is applied to doc producing several new documents that needs to be used later. What should be the access control policy on these new documents? A human should make this decision and should manually associate the desired policies to the new documents.</a:t>
            </a:r>
          </a:p>
        </p:txBody>
      </p:sp>
      <p:sp>
        <p:nvSpPr>
          <p:cNvPr id="4" name="Slide Number Placeholder 3"/>
          <p:cNvSpPr>
            <a:spLocks noGrp="1"/>
          </p:cNvSpPr>
          <p:nvPr>
            <p:ph type="sldNum" sz="quarter" idx="10"/>
          </p:nvPr>
        </p:nvSpPr>
        <p:spPr/>
        <p:txBody>
          <a:bodyPr/>
          <a:lstStyle/>
          <a:p>
            <a:fld id="{B7975FD5-AB21-4C45-BFE8-1D3F02B463E2}" type="slidenum">
              <a:rPr lang="en-US" smtClean="0"/>
              <a:t>5</a:t>
            </a:fld>
            <a:endParaRPr lang="en-US"/>
          </a:p>
        </p:txBody>
      </p:sp>
    </p:spTree>
    <p:extLst>
      <p:ext uri="{BB962C8B-B14F-4D97-AF65-F5344CB8AC3E}">
        <p14:creationId xmlns:p14="http://schemas.microsoft.com/office/powerpoint/2010/main" val="527253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manual work becomes harder and harder, when we scale to a system that stores multiple pieces of data that are owned by multiple users,</a:t>
            </a:r>
          </a:p>
          <a:p>
            <a:r>
              <a:rPr lang="en-US" dirty="0"/>
              <a:t>and supports rich interactions between data of different users.</a:t>
            </a:r>
          </a:p>
          <a:p>
            <a:r>
              <a:rPr lang="en-US" dirty="0"/>
              <a:t>MAC needs to scale to number of data items</a:t>
            </a:r>
          </a:p>
        </p:txBody>
      </p:sp>
      <p:sp>
        <p:nvSpPr>
          <p:cNvPr id="4" name="Slide Number Placeholder 3"/>
          <p:cNvSpPr>
            <a:spLocks noGrp="1"/>
          </p:cNvSpPr>
          <p:nvPr>
            <p:ph type="sldNum" sz="quarter" idx="10"/>
          </p:nvPr>
        </p:nvSpPr>
        <p:spPr/>
        <p:txBody>
          <a:bodyPr/>
          <a:lstStyle/>
          <a:p>
            <a:fld id="{B7975FD5-AB21-4C45-BFE8-1D3F02B463E2}" type="slidenum">
              <a:rPr lang="en-US" smtClean="0"/>
              <a:t>6</a:t>
            </a:fld>
            <a:endParaRPr lang="en-US"/>
          </a:p>
        </p:txBody>
      </p:sp>
    </p:spTree>
    <p:extLst>
      <p:ext uri="{BB962C8B-B14F-4D97-AF65-F5344CB8AC3E}">
        <p14:creationId xmlns:p14="http://schemas.microsoft.com/office/powerpoint/2010/main" val="904358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MAC: worse with data items x users</a:t>
            </a:r>
          </a:p>
        </p:txBody>
      </p:sp>
      <p:sp>
        <p:nvSpPr>
          <p:cNvPr id="4" name="Slide Number Placeholder 3"/>
          <p:cNvSpPr>
            <a:spLocks noGrp="1"/>
          </p:cNvSpPr>
          <p:nvPr>
            <p:ph type="sldNum" sz="quarter" idx="5"/>
          </p:nvPr>
        </p:nvSpPr>
        <p:spPr/>
        <p:txBody>
          <a:bodyPr/>
          <a:lstStyle/>
          <a:p>
            <a:fld id="{BFE031AF-CC19-4E5A-831F-2BAAD17F6D1A}" type="slidenum">
              <a:rPr lang="en-US" smtClean="0"/>
              <a:t>7</a:t>
            </a:fld>
            <a:endParaRPr lang="en-US"/>
          </a:p>
        </p:txBody>
      </p:sp>
    </p:spTree>
    <p:extLst>
      <p:ext uri="{BB962C8B-B14F-4D97-AF65-F5344CB8AC3E}">
        <p14:creationId xmlns:p14="http://schemas.microsoft.com/office/powerpoint/2010/main" val="4065622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MAC about information: DAC doesn't handle well when combine different principals information</a:t>
            </a:r>
          </a:p>
        </p:txBody>
      </p:sp>
      <p:sp>
        <p:nvSpPr>
          <p:cNvPr id="4" name="Slide Number Placeholder 3"/>
          <p:cNvSpPr>
            <a:spLocks noGrp="1"/>
          </p:cNvSpPr>
          <p:nvPr>
            <p:ph type="sldNum" sz="quarter" idx="5"/>
          </p:nvPr>
        </p:nvSpPr>
        <p:spPr/>
        <p:txBody>
          <a:bodyPr/>
          <a:lstStyle/>
          <a:p>
            <a:fld id="{BFE031AF-CC19-4E5A-831F-2BAAD17F6D1A}" type="slidenum">
              <a:rPr lang="en-US" smtClean="0"/>
              <a:t>8</a:t>
            </a:fld>
            <a:endParaRPr lang="en-US"/>
          </a:p>
        </p:txBody>
      </p:sp>
    </p:spTree>
    <p:extLst>
      <p:ext uri="{BB962C8B-B14F-4D97-AF65-F5344CB8AC3E}">
        <p14:creationId xmlns:p14="http://schemas.microsoft.com/office/powerpoint/2010/main" val="1142895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if a document Doc is allowed to flow only to Alice, then any document derived from Doc is allowed to flow only to Alice, too. Otherwise, the IF policy on Doc would be violated. </a:t>
            </a:r>
          </a:p>
        </p:txBody>
      </p:sp>
      <p:sp>
        <p:nvSpPr>
          <p:cNvPr id="4" name="Slide Number Placeholder 3"/>
          <p:cNvSpPr>
            <a:spLocks noGrp="1"/>
          </p:cNvSpPr>
          <p:nvPr>
            <p:ph type="sldNum" sz="quarter" idx="10"/>
          </p:nvPr>
        </p:nvSpPr>
        <p:spPr/>
        <p:txBody>
          <a:bodyPr/>
          <a:lstStyle/>
          <a:p>
            <a:fld id="{B7975FD5-AB21-4C45-BFE8-1D3F02B463E2}" type="slidenum">
              <a:rPr lang="en-US" smtClean="0"/>
              <a:t>9</a:t>
            </a:fld>
            <a:endParaRPr lang="en-US"/>
          </a:p>
        </p:txBody>
      </p:sp>
    </p:spTree>
    <p:extLst>
      <p:ext uri="{BB962C8B-B14F-4D97-AF65-F5344CB8AC3E}">
        <p14:creationId xmlns:p14="http://schemas.microsoft.com/office/powerpoint/2010/main" val="1175973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Hasse</a:t>
            </a:r>
            <a:r>
              <a:rPr lang="en-US" dirty="0"/>
              <a:t> diagram</a:t>
            </a:r>
          </a:p>
          <a:p>
            <a:r>
              <a:rPr lang="en-US" dirty="0"/>
              <a:t>Explain join. They will need this (incl. notation)</a:t>
            </a:r>
          </a:p>
        </p:txBody>
      </p:sp>
      <p:sp>
        <p:nvSpPr>
          <p:cNvPr id="4" name="Slide Number Placeholder 3"/>
          <p:cNvSpPr>
            <a:spLocks noGrp="1"/>
          </p:cNvSpPr>
          <p:nvPr>
            <p:ph type="sldNum" sz="quarter" idx="10"/>
          </p:nvPr>
        </p:nvSpPr>
        <p:spPr/>
        <p:txBody>
          <a:bodyPr/>
          <a:lstStyle/>
          <a:p>
            <a:fld id="{B7975FD5-AB21-4C45-BFE8-1D3F02B463E2}" type="slidenum">
              <a:rPr lang="en-US" smtClean="0"/>
              <a:t>10</a:t>
            </a:fld>
            <a:endParaRPr lang="en-US"/>
          </a:p>
        </p:txBody>
      </p:sp>
    </p:spTree>
    <p:extLst>
      <p:ext uri="{BB962C8B-B14F-4D97-AF65-F5344CB8AC3E}">
        <p14:creationId xmlns:p14="http://schemas.microsoft.com/office/powerpoint/2010/main" val="1868370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12" name="Date Placeholder 11"/>
          <p:cNvSpPr>
            <a:spLocks noGrp="1"/>
          </p:cNvSpPr>
          <p:nvPr>
            <p:ph type="dt" sz="half" idx="10"/>
          </p:nvPr>
        </p:nvSpPr>
        <p:spPr/>
        <p:txBody>
          <a:bodyPr/>
          <a:lstStyle/>
          <a:p>
            <a:fld id="{63F7437D-9C28-4485-8136-DE3C7521A7D8}" type="datetimeFigureOut">
              <a:rPr lang="en-US" smtClean="0"/>
              <a:t>4/6/26</a:t>
            </a:fld>
            <a:endParaRPr lang="en-US" dirty="0"/>
          </a:p>
        </p:txBody>
      </p:sp>
      <p:sp>
        <p:nvSpPr>
          <p:cNvPr id="13" name="Footer Placeholder 12"/>
          <p:cNvSpPr>
            <a:spLocks noGrp="1"/>
          </p:cNvSpPr>
          <p:nvPr>
            <p:ph type="ftr" sz="quarter" idx="11"/>
          </p:nvPr>
        </p:nvSpPr>
        <p:spPr/>
        <p:txBody>
          <a:bodyPr/>
          <a:lstStyle/>
          <a:p>
            <a:endParaRPr lang="en-US" dirty="0"/>
          </a:p>
        </p:txBody>
      </p:sp>
      <p:sp>
        <p:nvSpPr>
          <p:cNvPr id="14" name="Slide Number Placeholder 13"/>
          <p:cNvSpPr>
            <a:spLocks noGrp="1"/>
          </p:cNvSpPr>
          <p:nvPr>
            <p:ph type="sldNum" sz="quarter" idx="12"/>
          </p:nvPr>
        </p:nvSpPr>
        <p:spPr/>
        <p:txBody>
          <a:bodyPr/>
          <a:lstStyle/>
          <a:p>
            <a:fld id="{7EA743B4-AD12-49DE-BA27-1A16B7F35F00}"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F7437D-9C28-4485-8136-DE3C7521A7D8}" type="datetimeFigureOut">
              <a:rPr lang="en-US" smtClean="0"/>
              <a:t>4/6/26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F7437D-9C28-4485-8136-DE3C7521A7D8}" type="datetimeFigureOut">
              <a:rPr lang="en-US" smtClean="0"/>
              <a:t>4/6/26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F7437D-9C28-4485-8136-DE3C7521A7D8}" type="datetimeFigureOut">
              <a:rPr lang="en-US" smtClean="0"/>
              <a:t>4/6/26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lvl1pPr>
              <a:tabLst>
                <a:tab pos="857220" algn="l"/>
              </a:tabLst>
            </a:lvl1pPr>
          </a:lstStyle>
          <a:p>
            <a:r>
              <a:t>Title Text</a:t>
            </a:r>
          </a:p>
        </p:txBody>
      </p:sp>
      <p:sp>
        <p:nvSpPr>
          <p:cNvPr id="22" name="Shape 22"/>
          <p:cNvSpPr>
            <a:spLocks noGrp="1"/>
          </p:cNvSpPr>
          <p:nvPr>
            <p:ph type="body" idx="1"/>
          </p:nvPr>
        </p:nvSpPr>
        <p:spPr>
          <a:prstGeom prst="rect">
            <a:avLst/>
          </a:prstGeom>
        </p:spPr>
        <p:txBody>
          <a:bodyPr/>
          <a:lstStyle>
            <a:lvl1pPr>
              <a:tabLst>
                <a:tab pos="964372" algn="l"/>
              </a:tabLst>
            </a:lvl1pPr>
            <a:lvl2pPr>
              <a:tabLst>
                <a:tab pos="1294759" algn="l"/>
              </a:tabLst>
            </a:lvl2pPr>
            <a:lvl3pPr>
              <a:tabLst>
                <a:tab pos="1571569" algn="l"/>
              </a:tabLst>
            </a:lvl3pPr>
            <a:lvl4pPr>
              <a:tabLst>
                <a:tab pos="1884097" algn="l"/>
              </a:tabLst>
            </a:lvl4pPr>
            <a:lvl5pPr>
              <a:tabLst>
                <a:tab pos="2205554" algn="l"/>
              </a:tabLst>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lvl1pPr>
              <a:tabLst>
                <a:tab pos="750067" algn="l"/>
              </a:tabLst>
            </a:lvl1pPr>
          </a:lstStyle>
          <a:p>
            <a:fld id="{86CB4B4D-7CA3-9044-876B-883B54F8677D}" type="slidenum">
              <a:t>‹#›</a:t>
            </a:fld>
            <a:endParaRPr/>
          </a:p>
        </p:txBody>
      </p:sp>
    </p:spTree>
    <p:extLst>
      <p:ext uri="{BB962C8B-B14F-4D97-AF65-F5344CB8AC3E}">
        <p14:creationId xmlns:p14="http://schemas.microsoft.com/office/powerpoint/2010/main" val="47887713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F7437D-9C28-4485-8136-DE3C7521A7D8}" type="datetimeFigureOut">
              <a:rPr lang="en-US" smtClean="0"/>
              <a:t>4/6/26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EA743B4-AD12-49DE-BA27-1A16B7F35F00}" type="slidenum">
              <a:rPr lang="en-US" smtClean="0"/>
              <a:t>‹#›</a:t>
            </a:fld>
            <a:endParaRPr lang="en-US" dirty="0"/>
          </a:p>
        </p:txBody>
      </p:sp>
    </p:spTree>
    <p:extLst>
      <p:ext uri="{BB962C8B-B14F-4D97-AF65-F5344CB8AC3E}">
        <p14:creationId xmlns:p14="http://schemas.microsoft.com/office/powerpoint/2010/main" val="717858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F7437D-9C28-4485-8136-DE3C7521A7D8}" type="datetimeFigureOut">
              <a:rPr lang="en-US" smtClean="0"/>
              <a:t>4/6/26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620000" y="18288"/>
            <a:ext cx="1066800" cy="329184"/>
          </a:xfrm>
        </p:spPr>
        <p:txBody>
          <a:bodyPr/>
          <a:lstStyle/>
          <a:p>
            <a:fld id="{7EA743B4-AD12-49DE-BA27-1A16B7F35F0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1"/>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6"/>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F7437D-9C28-4485-8136-DE3C7521A7D8}" type="datetimeFigureOut">
              <a:rPr lang="en-US" smtClean="0"/>
              <a:t>4/6/26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0"/>
            <a:ext cx="9144000" cy="419100"/>
          </a:xfrm>
          <a:prstGeom prst="rect">
            <a:avLst/>
          </a:prstGeom>
          <a:gradFill flip="none" rotWithShape="1">
            <a:gsLst>
              <a:gs pos="0">
                <a:sysClr val="windowText" lastClr="000000"/>
              </a:gs>
              <a:gs pos="80000">
                <a:sysClr val="windowText" lastClr="000000">
                  <a:lumMod val="75000"/>
                  <a:lumOff val="25000"/>
                </a:sysClr>
              </a:gs>
              <a:gs pos="100000">
                <a:sysClr val="windowText" lastClr="000000">
                  <a:lumMod val="75000"/>
                  <a:lumOff val="25000"/>
                </a:sysClr>
              </a:gs>
            </a:gsLst>
            <a:lin ang="13500000" scaled="1"/>
            <a:tileRect/>
          </a:gradFill>
          <a:ln w="264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
              <a:cs typeface=""/>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F7437D-9C28-4485-8136-DE3C7521A7D8}" type="datetimeFigureOut">
              <a:rPr lang="en-US" smtClean="0"/>
              <a:t>4/6/26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a:xfrm>
            <a:off x="457200" y="18288"/>
            <a:ext cx="7086600" cy="329184"/>
          </a:xfrm>
        </p:spPr>
        <p:txBody>
          <a:bodyPr/>
          <a:lstStyle>
            <a:lvl1pPr algn="l">
              <a:defRPr/>
            </a:lvl1pPr>
          </a:lstStyle>
          <a:p>
            <a:endParaRPr lang="en-US" dirty="0"/>
          </a:p>
        </p:txBody>
      </p:sp>
      <p:sp>
        <p:nvSpPr>
          <p:cNvPr id="9" name="Slide Number Placeholder 8"/>
          <p:cNvSpPr>
            <a:spLocks noGrp="1"/>
          </p:cNvSpPr>
          <p:nvPr>
            <p:ph type="sldNum" sz="quarter" idx="12"/>
          </p:nvPr>
        </p:nvSpPr>
        <p:spPr/>
        <p:txBody>
          <a:bodyPr/>
          <a:lstStyle/>
          <a:p>
            <a:fld id="{7EA743B4-AD12-49DE-BA27-1A16B7F35F00}" type="slidenum">
              <a:rPr lang="en-US" smtClean="0"/>
              <a:t>‹#›</a:t>
            </a:fld>
            <a:endParaRPr lang="en-US" dirty="0"/>
          </a:p>
        </p:txBody>
      </p:sp>
      <p:cxnSp>
        <p:nvCxnSpPr>
          <p:cNvPr id="11" name="Straight Connector 10"/>
          <p:cNvCxnSpPr/>
          <p:nvPr/>
        </p:nvCxnSpPr>
        <p:spPr>
          <a:xfrm rot="5400000">
            <a:off x="2217817" y="4045824"/>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F7437D-9C28-4485-8136-DE3C7521A7D8}" type="datetimeFigureOut">
              <a:rPr lang="en-US" smtClean="0"/>
              <a:t>4/6/26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F7437D-9C28-4485-8136-DE3C7521A7D8}" type="datetimeFigureOut">
              <a:rPr lang="en-US" smtClean="0"/>
              <a:t>4/6/26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4"/>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F7437D-9C28-4485-8136-DE3C7521A7D8}" type="datetimeFigureOut">
              <a:rPr lang="en-US" smtClean="0"/>
              <a:t>4/6/26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cxnSp>
        <p:nvCxnSpPr>
          <p:cNvPr id="9" name="Straight Connector 8"/>
          <p:cNvCxnSpPr/>
          <p:nvPr/>
        </p:nvCxnSpPr>
        <p:spPr>
          <a:xfrm rot="5400000">
            <a:off x="-13116" y="3580207"/>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2250"/>
            <a:ext cx="9144000" cy="311150"/>
          </a:xfrm>
          <a:prstGeom prst="rect">
            <a:avLst/>
          </a:prstGeom>
          <a:gradFill flip="none" rotWithShape="1">
            <a:gsLst>
              <a:gs pos="0">
                <a:srgbClr val="C00000"/>
              </a:gs>
              <a:gs pos="50000">
                <a:srgbClr val="7F0007">
                  <a:alpha val="67059"/>
                </a:srgbClr>
              </a:gs>
              <a:gs pos="100000">
                <a:schemeClr val="accent6">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419100"/>
          </a:xfrm>
          <a:prstGeom prst="rect">
            <a:avLst/>
          </a:prstGeom>
          <a:gradFill flip="none" rotWithShape="1">
            <a:gsLst>
              <a:gs pos="0">
                <a:schemeClr val="tx1"/>
              </a:gs>
              <a:gs pos="80000">
                <a:schemeClr val="tx1">
                  <a:lumMod val="75000"/>
                  <a:lumOff val="25000"/>
                </a:schemeClr>
              </a:gs>
              <a:gs pos="100000">
                <a:schemeClr val="tx1">
                  <a:lumMod val="75000"/>
                  <a:lumOff val="2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63F7437D-9C28-4485-8136-DE3C7521A7D8}" type="datetimeFigureOut">
              <a:rPr lang="en-US" smtClean="0"/>
              <a:t>4/6/26</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7EA743B4-AD12-49DE-BA27-1A16B7F35F00}"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3" r:id="rId13"/>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7" Type="http://schemas.openxmlformats.org/officeDocument/2006/relationships/image" Target="NULL"/><Relationship Id="rId12" Type="http://schemas.openxmlformats.org/officeDocument/2006/relationships/image" Target="NULL"/><Relationship Id="rId2" Type="http://schemas.openxmlformats.org/officeDocument/2006/relationships/notesSlide" Target="../notesSlides/notesSlide13.xml"/><Relationship Id="rId16" Type="http://schemas.openxmlformats.org/officeDocument/2006/relationships/image" Target="../media/image13.svg"/><Relationship Id="rId1" Type="http://schemas.openxmlformats.org/officeDocument/2006/relationships/slideLayout" Target="../slideLayouts/slideLayout3.xml"/><Relationship Id="rId6" Type="http://schemas.openxmlformats.org/officeDocument/2006/relationships/image" Target="../media/image100.png"/><Relationship Id="rId11" Type="http://schemas.openxmlformats.org/officeDocument/2006/relationships/image" Target="../media/image11.png"/><Relationship Id="rId5" Type="http://schemas.openxmlformats.org/officeDocument/2006/relationships/image" Target="NULL"/><Relationship Id="rId15" Type="http://schemas.openxmlformats.org/officeDocument/2006/relationships/image" Target="../media/image12.png"/><Relationship Id="rId10" Type="http://schemas.openxmlformats.org/officeDocument/2006/relationships/image" Target="NULL"/><Relationship Id="rId9" Type="http://schemas.openxmlformats.org/officeDocument/2006/relationships/image" Target="NULL"/><Relationship Id="rId14" Type="http://schemas.openxmlformats.org/officeDocument/2006/relationships/image" Target="NULL"/></Relationships>
</file>

<file path=ppt/slides/_rels/slide17.xml.rels><?xml version="1.0" encoding="UTF-8" standalone="yes"?>
<Relationships xmlns="http://schemas.openxmlformats.org/package/2006/relationships"><Relationship Id="rId8" Type="http://schemas.openxmlformats.org/officeDocument/2006/relationships/image" Target="NULL"/><Relationship Id="rId7" Type="http://schemas.openxmlformats.org/officeDocument/2006/relationships/image" Target="../media/image14.png"/><Relationship Id="rId12" Type="http://schemas.openxmlformats.org/officeDocument/2006/relationships/image" Target="../media/image17.sv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NULL"/><Relationship Id="rId11" Type="http://schemas.openxmlformats.org/officeDocument/2006/relationships/image" Target="../media/image16.png"/><Relationship Id="rId5" Type="http://schemas.openxmlformats.org/officeDocument/2006/relationships/image" Target="NULL"/><Relationship Id="rId10" Type="http://schemas.openxmlformats.org/officeDocument/2006/relationships/image" Target="../media/image15.png"/><Relationship Id="rId9" Type="http://schemas.openxmlformats.org/officeDocument/2006/relationships/image" Target="NULL"/></Relationships>
</file>

<file path=ppt/slides/_rels/slide18.xml.rels><?xml version="1.0" encoding="UTF-8" standalone="yes"?>
<Relationships xmlns="http://schemas.openxmlformats.org/package/2006/relationships"><Relationship Id="rId8" Type="http://schemas.openxmlformats.org/officeDocument/2006/relationships/image" Target="NULL"/><Relationship Id="rId7" Type="http://schemas.openxmlformats.org/officeDocument/2006/relationships/image" Target="../media/image18.png"/><Relationship Id="rId12" Type="http://schemas.openxmlformats.org/officeDocument/2006/relationships/image" Target="../media/image17.sv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NULL"/><Relationship Id="rId11" Type="http://schemas.openxmlformats.org/officeDocument/2006/relationships/image" Target="../media/image16.png"/><Relationship Id="rId5" Type="http://schemas.openxmlformats.org/officeDocument/2006/relationships/image" Target="NULL"/><Relationship Id="rId10" Type="http://schemas.openxmlformats.org/officeDocument/2006/relationships/image" Target="../media/image19.png"/><Relationship Id="rId9" Type="http://schemas.openxmlformats.org/officeDocument/2006/relationships/image" Target="NUL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2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png"/></Relationships>
</file>

<file path=ppt/slides/_rels/slide2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505200"/>
            <a:ext cx="7924800" cy="609600"/>
          </a:xfrm>
        </p:spPr>
        <p:txBody>
          <a:bodyPr>
            <a:normAutofit/>
          </a:bodyPr>
          <a:lstStyle/>
          <a:p>
            <a:r>
              <a:rPr lang="en-US" dirty="0"/>
              <a:t>CS 138		       		     	       Spring 2026</a:t>
            </a:r>
          </a:p>
        </p:txBody>
      </p:sp>
      <p:sp>
        <p:nvSpPr>
          <p:cNvPr id="2" name="Title 1"/>
          <p:cNvSpPr>
            <a:spLocks noGrp="1"/>
          </p:cNvSpPr>
          <p:nvPr>
            <p:ph type="title"/>
          </p:nvPr>
        </p:nvSpPr>
        <p:spPr>
          <a:xfrm>
            <a:off x="685800" y="2667002"/>
            <a:ext cx="7848600" cy="631825"/>
          </a:xfrm>
        </p:spPr>
        <p:txBody>
          <a:bodyPr>
            <a:normAutofit/>
          </a:bodyPr>
          <a:lstStyle/>
          <a:p>
            <a:r>
              <a:rPr lang="en-US" sz="3400" dirty="0"/>
              <a:t>Lecture 19: Information Flow</a:t>
            </a:r>
          </a:p>
        </p:txBody>
      </p:sp>
      <p:sp>
        <p:nvSpPr>
          <p:cNvPr id="4" name="Title 1"/>
          <p:cNvSpPr txBox="1">
            <a:spLocks/>
          </p:cNvSpPr>
          <p:nvPr/>
        </p:nvSpPr>
        <p:spPr>
          <a:xfrm>
            <a:off x="685800" y="4643183"/>
            <a:ext cx="7848600" cy="631825"/>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endParaRPr lang="en-US" sz="2400" dirty="0">
              <a:solidFill>
                <a:schemeClr val="bg2"/>
              </a:solidFill>
            </a:endParaRPr>
          </a:p>
        </p:txBody>
      </p:sp>
      <p:pic>
        <p:nvPicPr>
          <p:cNvPr id="6" name="Picture 5" descr="A person standing on a ladder looking at a diagram&#10;&#10;AI-generated content may be incorrect.">
            <a:extLst>
              <a:ext uri="{FF2B5EF4-FFF2-40B4-BE49-F238E27FC236}">
                <a16:creationId xmlns:a16="http://schemas.microsoft.com/office/drawing/2014/main" id="{DA211577-AE49-6DCD-45D0-4245AFAB58A8}"/>
              </a:ext>
            </a:extLst>
          </p:cNvPr>
          <p:cNvPicPr>
            <a:picLocks noChangeAspect="1"/>
          </p:cNvPicPr>
          <p:nvPr/>
        </p:nvPicPr>
        <p:blipFill>
          <a:blip r:embed="rId3">
            <a:extLst>
              <a:ext uri="{28A0092B-C50C-407E-A947-70E740481C1C}">
                <a14:useLocalDpi xmlns:a14="http://schemas.microsoft.com/office/drawing/2010/main" val="0"/>
              </a:ext>
            </a:extLst>
          </a:blip>
          <a:srcRect t="4445" b="4445"/>
          <a:stretch>
            <a:fillRect/>
          </a:stretch>
        </p:blipFill>
        <p:spPr>
          <a:xfrm>
            <a:off x="3218636" y="3429000"/>
            <a:ext cx="2706727" cy="3429000"/>
          </a:xfrm>
          <a:prstGeom prst="rect">
            <a:avLst/>
          </a:prstGeom>
        </p:spPr>
      </p:pic>
    </p:spTree>
    <p:extLst>
      <p:ext uri="{BB962C8B-B14F-4D97-AF65-F5344CB8AC3E}">
        <p14:creationId xmlns:p14="http://schemas.microsoft.com/office/powerpoint/2010/main" val="179727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Labels represent policies</a:t>
            </a:r>
          </a:p>
        </p:txBody>
      </p:sp>
      <p:sp>
        <p:nvSpPr>
          <p:cNvPr id="5" name="Rectangle 4"/>
          <p:cNvSpPr/>
          <p:nvPr/>
        </p:nvSpPr>
        <p:spPr>
          <a:xfrm>
            <a:off x="3516656" y="5889750"/>
            <a:ext cx="2121156" cy="488487"/>
          </a:xfrm>
          <a:prstGeom prst="rect">
            <a:avLst/>
          </a:prstGeom>
          <a:solidFill>
            <a:schemeClr val="accent2">
              <a:lumMod val="20000"/>
              <a:lumOff val="8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err="1">
                <a:solidFill>
                  <a:schemeClr val="tx1"/>
                </a:solidFill>
                <a:latin typeface="CronosPro-Regular"/>
                <a:cs typeface="CronosPro-Regular"/>
              </a:rPr>
              <a:t>Conf</a:t>
            </a:r>
            <a:r>
              <a:rPr lang="en-US" sz="2000" dirty="0">
                <a:solidFill>
                  <a:schemeClr val="tx1"/>
                </a:solidFill>
                <a:latin typeface="CronosPro-Regular"/>
                <a:cs typeface="CronosPro-Regular"/>
              </a:rPr>
              <a:t>, {}</a:t>
            </a:r>
          </a:p>
        </p:txBody>
      </p:sp>
      <p:sp>
        <p:nvSpPr>
          <p:cNvPr id="6" name="Rectangle 5"/>
          <p:cNvSpPr/>
          <p:nvPr/>
        </p:nvSpPr>
        <p:spPr>
          <a:xfrm>
            <a:off x="3516656" y="4534821"/>
            <a:ext cx="2121156" cy="488487"/>
          </a:xfrm>
          <a:prstGeom prst="rect">
            <a:avLst/>
          </a:prstGeom>
          <a:solidFill>
            <a:schemeClr val="accent2">
              <a:lumMod val="40000"/>
              <a:lumOff val="6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CronosPro-Regular"/>
                <a:cs typeface="CronosPro-Regular"/>
              </a:rPr>
              <a:t>Secret, {}</a:t>
            </a:r>
          </a:p>
        </p:txBody>
      </p:sp>
      <p:sp>
        <p:nvSpPr>
          <p:cNvPr id="8" name="Rectangle 7"/>
          <p:cNvSpPr/>
          <p:nvPr/>
        </p:nvSpPr>
        <p:spPr>
          <a:xfrm>
            <a:off x="3352800" y="1936616"/>
            <a:ext cx="2438399" cy="488487"/>
          </a:xfrm>
          <a:prstGeom prst="rect">
            <a:avLst/>
          </a:prstGeom>
          <a:solidFill>
            <a:schemeClr val="accent2">
              <a:lumMod val="75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bg1"/>
                </a:solidFill>
                <a:latin typeface="CronosPro-Regular"/>
                <a:cs typeface="CronosPro-Regular"/>
              </a:rPr>
              <a:t>Secret, {</a:t>
            </a:r>
            <a:r>
              <a:rPr lang="en-US" sz="2000" dirty="0" err="1">
                <a:solidFill>
                  <a:schemeClr val="bg1"/>
                </a:solidFill>
                <a:latin typeface="CronosPro-Regular"/>
                <a:cs typeface="CronosPro-Regular"/>
              </a:rPr>
              <a:t>nuc</a:t>
            </a:r>
            <a:r>
              <a:rPr lang="en-US" sz="2000" dirty="0">
                <a:solidFill>
                  <a:schemeClr val="bg1"/>
                </a:solidFill>
                <a:latin typeface="CronosPro-Regular"/>
                <a:cs typeface="CronosPro-Regular"/>
              </a:rPr>
              <a:t>, crypto}</a:t>
            </a:r>
          </a:p>
        </p:txBody>
      </p:sp>
      <p:sp>
        <p:nvSpPr>
          <p:cNvPr id="11" name="Rectangle 10"/>
          <p:cNvSpPr/>
          <p:nvPr/>
        </p:nvSpPr>
        <p:spPr>
          <a:xfrm>
            <a:off x="501277" y="3221762"/>
            <a:ext cx="2121154" cy="488487"/>
          </a:xfrm>
          <a:prstGeom prst="rect">
            <a:avLst/>
          </a:prstGeom>
          <a:solidFill>
            <a:schemeClr val="accent2">
              <a:lumMod val="60000"/>
              <a:lumOff val="4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CronosPro-Regular"/>
                <a:cs typeface="CronosPro-Regular"/>
              </a:rPr>
              <a:t>Secret, {</a:t>
            </a:r>
            <a:r>
              <a:rPr lang="en-US" sz="2000" dirty="0" err="1">
                <a:solidFill>
                  <a:schemeClr val="tx1"/>
                </a:solidFill>
                <a:latin typeface="CronosPro-Regular"/>
                <a:cs typeface="CronosPro-Regular"/>
              </a:rPr>
              <a:t>nuc</a:t>
            </a:r>
            <a:r>
              <a:rPr lang="en-US" sz="2000" dirty="0">
                <a:solidFill>
                  <a:schemeClr val="tx1"/>
                </a:solidFill>
                <a:latin typeface="CronosPro-Regular"/>
                <a:cs typeface="CronosPro-Regular"/>
              </a:rPr>
              <a:t>}</a:t>
            </a:r>
          </a:p>
        </p:txBody>
      </p:sp>
      <p:sp>
        <p:nvSpPr>
          <p:cNvPr id="12" name="Rectangle 11"/>
          <p:cNvSpPr/>
          <p:nvPr/>
        </p:nvSpPr>
        <p:spPr>
          <a:xfrm>
            <a:off x="6472904" y="3221762"/>
            <a:ext cx="2121154" cy="488487"/>
          </a:xfrm>
          <a:prstGeom prst="rect">
            <a:avLst/>
          </a:prstGeom>
          <a:solidFill>
            <a:schemeClr val="accent2">
              <a:lumMod val="60000"/>
              <a:lumOff val="4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CronosPro-Regular"/>
                <a:cs typeface="CronosPro-Regular"/>
              </a:rPr>
              <a:t>Secret, {crypto}</a:t>
            </a:r>
          </a:p>
        </p:txBody>
      </p:sp>
      <p:cxnSp>
        <p:nvCxnSpPr>
          <p:cNvPr id="14" name="Straight Connector 13"/>
          <p:cNvCxnSpPr>
            <a:stCxn id="5" idx="0"/>
            <a:endCxn id="6" idx="2"/>
          </p:cNvCxnSpPr>
          <p:nvPr/>
        </p:nvCxnSpPr>
        <p:spPr>
          <a:xfrm flipV="1">
            <a:off x="4577234" y="5023308"/>
            <a:ext cx="0" cy="86644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a:stCxn id="11" idx="0"/>
            <a:endCxn id="8" idx="2"/>
          </p:cNvCxnSpPr>
          <p:nvPr/>
        </p:nvCxnSpPr>
        <p:spPr>
          <a:xfrm flipV="1">
            <a:off x="1561854" y="2425103"/>
            <a:ext cx="3010146" cy="796659"/>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a:stCxn id="12" idx="0"/>
            <a:endCxn id="8" idx="2"/>
          </p:cNvCxnSpPr>
          <p:nvPr/>
        </p:nvCxnSpPr>
        <p:spPr>
          <a:xfrm flipH="1" flipV="1">
            <a:off x="4572000" y="2425103"/>
            <a:ext cx="2961481" cy="796659"/>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a:stCxn id="6" idx="0"/>
            <a:endCxn id="11" idx="2"/>
          </p:cNvCxnSpPr>
          <p:nvPr/>
        </p:nvCxnSpPr>
        <p:spPr>
          <a:xfrm flipH="1" flipV="1">
            <a:off x="1561854" y="3710249"/>
            <a:ext cx="3015380" cy="82457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a:stCxn id="6" idx="0"/>
            <a:endCxn id="12" idx="2"/>
          </p:cNvCxnSpPr>
          <p:nvPr/>
        </p:nvCxnSpPr>
        <p:spPr>
          <a:xfrm flipV="1">
            <a:off x="4577234" y="3710249"/>
            <a:ext cx="2956247" cy="82457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grpSp>
        <p:nvGrpSpPr>
          <p:cNvPr id="3" name="Group 2"/>
          <p:cNvGrpSpPr/>
          <p:nvPr/>
        </p:nvGrpSpPr>
        <p:grpSpPr>
          <a:xfrm>
            <a:off x="501277" y="2425103"/>
            <a:ext cx="8092781" cy="3464647"/>
            <a:chOff x="501277" y="2425103"/>
            <a:chExt cx="8092781" cy="3464647"/>
          </a:xfrm>
        </p:grpSpPr>
        <p:sp>
          <p:nvSpPr>
            <p:cNvPr id="7" name="Rectangle 6"/>
            <p:cNvSpPr/>
            <p:nvPr/>
          </p:nvSpPr>
          <p:spPr>
            <a:xfrm>
              <a:off x="3352800" y="3221762"/>
              <a:ext cx="2438400" cy="488487"/>
            </a:xfrm>
            <a:prstGeom prst="rect">
              <a:avLst/>
            </a:prstGeom>
            <a:solidFill>
              <a:schemeClr val="accent2">
                <a:lumMod val="60000"/>
                <a:lumOff val="4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err="1">
                  <a:solidFill>
                    <a:schemeClr val="tx1"/>
                  </a:solidFill>
                  <a:latin typeface="CronosPro-Regular"/>
                  <a:cs typeface="CronosPro-Regular"/>
                </a:rPr>
                <a:t>Conf</a:t>
              </a:r>
              <a:r>
                <a:rPr lang="en-US" sz="2000" dirty="0">
                  <a:solidFill>
                    <a:schemeClr val="tx1"/>
                  </a:solidFill>
                  <a:latin typeface="CronosPro-Regular"/>
                  <a:cs typeface="CronosPro-Regular"/>
                </a:rPr>
                <a:t>, {</a:t>
              </a:r>
              <a:r>
                <a:rPr lang="en-US" sz="2000" dirty="0" err="1">
                  <a:solidFill>
                    <a:schemeClr val="tx1"/>
                  </a:solidFill>
                  <a:latin typeface="CronosPro-Regular"/>
                  <a:cs typeface="CronosPro-Regular"/>
                </a:rPr>
                <a:t>nuc,crypto</a:t>
              </a:r>
              <a:r>
                <a:rPr lang="en-US" sz="2000" dirty="0">
                  <a:solidFill>
                    <a:schemeClr val="tx1"/>
                  </a:solidFill>
                  <a:latin typeface="CronosPro-Regular"/>
                  <a:cs typeface="CronosPro-Regular"/>
                </a:rPr>
                <a:t>}</a:t>
              </a:r>
            </a:p>
          </p:txBody>
        </p:sp>
        <p:sp>
          <p:nvSpPr>
            <p:cNvPr id="9" name="Rectangle 8"/>
            <p:cNvSpPr/>
            <p:nvPr/>
          </p:nvSpPr>
          <p:spPr>
            <a:xfrm>
              <a:off x="501277" y="4534821"/>
              <a:ext cx="2121154" cy="488487"/>
            </a:xfrm>
            <a:prstGeom prst="rect">
              <a:avLst/>
            </a:prstGeom>
            <a:solidFill>
              <a:schemeClr val="accent2">
                <a:lumMod val="40000"/>
                <a:lumOff val="6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err="1">
                  <a:solidFill>
                    <a:schemeClr val="tx1"/>
                  </a:solidFill>
                  <a:latin typeface="CronosPro-Regular"/>
                  <a:cs typeface="CronosPro-Regular"/>
                </a:rPr>
                <a:t>Conf</a:t>
              </a:r>
              <a:r>
                <a:rPr lang="en-US" sz="2000" dirty="0">
                  <a:solidFill>
                    <a:schemeClr val="tx1"/>
                  </a:solidFill>
                  <a:latin typeface="CronosPro-Regular"/>
                  <a:cs typeface="CronosPro-Regular"/>
                </a:rPr>
                <a:t>, {</a:t>
              </a:r>
              <a:r>
                <a:rPr lang="en-US" sz="2000" dirty="0" err="1">
                  <a:solidFill>
                    <a:schemeClr val="tx1"/>
                  </a:solidFill>
                  <a:latin typeface="CronosPro-Regular"/>
                  <a:cs typeface="CronosPro-Regular"/>
                </a:rPr>
                <a:t>nuc</a:t>
              </a:r>
              <a:r>
                <a:rPr lang="en-US" sz="2000" dirty="0">
                  <a:solidFill>
                    <a:schemeClr val="tx1"/>
                  </a:solidFill>
                  <a:latin typeface="CronosPro-Regular"/>
                  <a:cs typeface="CronosPro-Regular"/>
                </a:rPr>
                <a:t>}</a:t>
              </a:r>
            </a:p>
          </p:txBody>
        </p:sp>
        <p:sp>
          <p:nvSpPr>
            <p:cNvPr id="10" name="Rectangle 9"/>
            <p:cNvSpPr/>
            <p:nvPr/>
          </p:nvSpPr>
          <p:spPr>
            <a:xfrm>
              <a:off x="6472904" y="4534821"/>
              <a:ext cx="2121154" cy="488487"/>
            </a:xfrm>
            <a:prstGeom prst="rect">
              <a:avLst/>
            </a:prstGeom>
            <a:solidFill>
              <a:schemeClr val="accent2">
                <a:lumMod val="40000"/>
                <a:lumOff val="6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err="1">
                  <a:solidFill>
                    <a:schemeClr val="tx1"/>
                  </a:solidFill>
                  <a:latin typeface="CronosPro-Regular"/>
                  <a:cs typeface="CronosPro-Regular"/>
                </a:rPr>
                <a:t>Conf</a:t>
              </a:r>
              <a:r>
                <a:rPr lang="en-US" sz="2000" dirty="0">
                  <a:solidFill>
                    <a:schemeClr val="tx1"/>
                  </a:solidFill>
                  <a:latin typeface="CronosPro-Regular"/>
                  <a:cs typeface="CronosPro-Regular"/>
                </a:rPr>
                <a:t>, {crypto}</a:t>
              </a:r>
            </a:p>
          </p:txBody>
        </p:sp>
        <p:cxnSp>
          <p:nvCxnSpPr>
            <p:cNvPr id="16" name="Straight Connector 15"/>
            <p:cNvCxnSpPr>
              <a:stCxn id="5" idx="0"/>
              <a:endCxn id="9" idx="2"/>
            </p:cNvCxnSpPr>
            <p:nvPr/>
          </p:nvCxnSpPr>
          <p:spPr>
            <a:xfrm flipH="1" flipV="1">
              <a:off x="1561854" y="5023308"/>
              <a:ext cx="3015380" cy="86644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a:stCxn id="5" idx="0"/>
              <a:endCxn id="10" idx="2"/>
            </p:cNvCxnSpPr>
            <p:nvPr/>
          </p:nvCxnSpPr>
          <p:spPr>
            <a:xfrm flipV="1">
              <a:off x="4577234" y="5023308"/>
              <a:ext cx="2956247" cy="86644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9" idx="0"/>
              <a:endCxn id="11" idx="2"/>
            </p:cNvCxnSpPr>
            <p:nvPr/>
          </p:nvCxnSpPr>
          <p:spPr>
            <a:xfrm flipV="1">
              <a:off x="1561854" y="3710249"/>
              <a:ext cx="0" cy="82457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a:stCxn id="10" idx="0"/>
              <a:endCxn id="12" idx="2"/>
            </p:cNvCxnSpPr>
            <p:nvPr/>
          </p:nvCxnSpPr>
          <p:spPr>
            <a:xfrm flipV="1">
              <a:off x="7533481" y="3710249"/>
              <a:ext cx="0" cy="82457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a:stCxn id="9" idx="0"/>
              <a:endCxn id="7" idx="2"/>
            </p:cNvCxnSpPr>
            <p:nvPr/>
          </p:nvCxnSpPr>
          <p:spPr>
            <a:xfrm flipV="1">
              <a:off x="1561854" y="3710249"/>
              <a:ext cx="3010146" cy="82457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stCxn id="10" idx="0"/>
              <a:endCxn id="7" idx="2"/>
            </p:cNvCxnSpPr>
            <p:nvPr/>
          </p:nvCxnSpPr>
          <p:spPr>
            <a:xfrm flipH="1" flipV="1">
              <a:off x="4572000" y="3710249"/>
              <a:ext cx="2961481" cy="82457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a:stCxn id="7" idx="0"/>
              <a:endCxn id="8" idx="2"/>
            </p:cNvCxnSpPr>
            <p:nvPr/>
          </p:nvCxnSpPr>
          <p:spPr>
            <a:xfrm flipV="1">
              <a:off x="4572000" y="2425103"/>
              <a:ext cx="0" cy="796659"/>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601492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Labels represent policies</a:t>
            </a:r>
          </a:p>
        </p:txBody>
      </p:sp>
      <p:sp>
        <p:nvSpPr>
          <p:cNvPr id="33" name="Rectangle 32"/>
          <p:cNvSpPr/>
          <p:nvPr/>
        </p:nvSpPr>
        <p:spPr>
          <a:xfrm>
            <a:off x="3505200" y="3276600"/>
            <a:ext cx="2121156" cy="488487"/>
          </a:xfrm>
          <a:prstGeom prst="rect">
            <a:avLst/>
          </a:prstGeom>
          <a:solidFill>
            <a:schemeClr val="accent2">
              <a:lumMod val="20000"/>
              <a:lumOff val="8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CronosPro-Regular"/>
                <a:cs typeface="CronosPro-Regular"/>
              </a:rPr>
              <a:t>Low</a:t>
            </a:r>
          </a:p>
        </p:txBody>
      </p:sp>
      <p:sp>
        <p:nvSpPr>
          <p:cNvPr id="35" name="Rectangle 34"/>
          <p:cNvSpPr/>
          <p:nvPr/>
        </p:nvSpPr>
        <p:spPr>
          <a:xfrm>
            <a:off x="3352800" y="1936616"/>
            <a:ext cx="2438399" cy="488487"/>
          </a:xfrm>
          <a:prstGeom prst="rect">
            <a:avLst/>
          </a:prstGeom>
          <a:solidFill>
            <a:schemeClr val="accent2">
              <a:lumMod val="75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bg1"/>
                </a:solidFill>
                <a:latin typeface="CronosPro-Regular"/>
                <a:cs typeface="CronosPro-Regular"/>
              </a:rPr>
              <a:t>High</a:t>
            </a:r>
          </a:p>
        </p:txBody>
      </p:sp>
      <p:cxnSp>
        <p:nvCxnSpPr>
          <p:cNvPr id="37" name="Straight Connector 36"/>
          <p:cNvCxnSpPr/>
          <p:nvPr/>
        </p:nvCxnSpPr>
        <p:spPr>
          <a:xfrm flipV="1">
            <a:off x="4565778" y="2410158"/>
            <a:ext cx="0" cy="86644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7538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Labels represent policies</a:t>
            </a:r>
          </a:p>
        </p:txBody>
      </p:sp>
      <p:grpSp>
        <p:nvGrpSpPr>
          <p:cNvPr id="30" name="Group 29"/>
          <p:cNvGrpSpPr/>
          <p:nvPr/>
        </p:nvGrpSpPr>
        <p:grpSpPr>
          <a:xfrm>
            <a:off x="2718434" y="1804815"/>
            <a:ext cx="3623156" cy="3780150"/>
            <a:chOff x="2933306" y="1508287"/>
            <a:chExt cx="4515438" cy="4714969"/>
          </a:xfrm>
        </p:grpSpPr>
        <p:sp>
          <p:nvSpPr>
            <p:cNvPr id="17" name="Rectangle: Folded Corner 16"/>
            <p:cNvSpPr/>
            <p:nvPr/>
          </p:nvSpPr>
          <p:spPr>
            <a:xfrm>
              <a:off x="4364611" y="1800518"/>
              <a:ext cx="1649690" cy="1470581"/>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Doc</a:t>
              </a:r>
            </a:p>
          </p:txBody>
        </p:sp>
        <p:sp>
          <p:nvSpPr>
            <p:cNvPr id="18" name="Scroll: Vertical 17"/>
            <p:cNvSpPr/>
            <p:nvPr/>
          </p:nvSpPr>
          <p:spPr>
            <a:xfrm>
              <a:off x="5505252" y="1508287"/>
              <a:ext cx="932353" cy="942339"/>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rPr>
                <a:t>H</a:t>
              </a:r>
              <a:endParaRPr kumimoji="0" lang="en-US" sz="1800" b="0" i="0" u="none" strike="noStrike" kern="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endParaRPr>
            </a:p>
          </p:txBody>
        </p:sp>
        <p:sp>
          <p:nvSpPr>
            <p:cNvPr id="19" name="Rectangle: Folded Corner 18"/>
            <p:cNvSpPr/>
            <p:nvPr/>
          </p:nvSpPr>
          <p:spPr>
            <a:xfrm>
              <a:off x="2933306" y="4752675"/>
              <a:ext cx="1649690" cy="1470581"/>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Doc’</a:t>
              </a:r>
            </a:p>
          </p:txBody>
        </p:sp>
        <p:sp>
          <p:nvSpPr>
            <p:cNvPr id="20" name="Rectangle: Folded Corner 19"/>
            <p:cNvSpPr/>
            <p:nvPr/>
          </p:nvSpPr>
          <p:spPr>
            <a:xfrm>
              <a:off x="5799054" y="4743253"/>
              <a:ext cx="1649690" cy="1470581"/>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Doc’’</a:t>
              </a:r>
            </a:p>
          </p:txBody>
        </p:sp>
        <p:grpSp>
          <p:nvGrpSpPr>
            <p:cNvPr id="21" name="Group 20"/>
            <p:cNvGrpSpPr/>
            <p:nvPr/>
          </p:nvGrpSpPr>
          <p:grpSpPr>
            <a:xfrm>
              <a:off x="3761295" y="3271099"/>
              <a:ext cx="2865748" cy="1451730"/>
              <a:chOff x="3761295" y="3271099"/>
              <a:chExt cx="2865748" cy="1451730"/>
            </a:xfrm>
          </p:grpSpPr>
          <p:cxnSp>
            <p:nvCxnSpPr>
              <p:cNvPr id="24" name="Straight Arrow Connector 23"/>
              <p:cNvCxnSpPr>
                <a:stCxn id="17" idx="2"/>
              </p:cNvCxnSpPr>
              <p:nvPr/>
            </p:nvCxnSpPr>
            <p:spPr>
              <a:xfrm flipH="1">
                <a:off x="3761295" y="3271099"/>
                <a:ext cx="1428161" cy="1451730"/>
              </a:xfrm>
              <a:prstGeom prst="straightConnector1">
                <a:avLst/>
              </a:prstGeom>
              <a:noFill/>
              <a:ln w="6350" cap="flat" cmpd="sng" algn="ctr">
                <a:solidFill>
                  <a:srgbClr val="5B9BD5"/>
                </a:solidFill>
                <a:prstDash val="solid"/>
                <a:miter lim="800000"/>
                <a:tailEnd type="triangle"/>
              </a:ln>
              <a:effectLst/>
            </p:spPr>
          </p:cxnSp>
          <p:cxnSp>
            <p:nvCxnSpPr>
              <p:cNvPr id="25" name="Straight Arrow Connector 24"/>
              <p:cNvCxnSpPr>
                <a:stCxn id="17" idx="2"/>
              </p:cNvCxnSpPr>
              <p:nvPr/>
            </p:nvCxnSpPr>
            <p:spPr>
              <a:xfrm>
                <a:off x="5189456" y="3271099"/>
                <a:ext cx="1437587" cy="1432876"/>
              </a:xfrm>
              <a:prstGeom prst="straightConnector1">
                <a:avLst/>
              </a:prstGeom>
              <a:noFill/>
              <a:ln w="6350" cap="flat" cmpd="sng" algn="ctr">
                <a:solidFill>
                  <a:srgbClr val="5B9BD5"/>
                </a:solidFill>
                <a:prstDash val="solid"/>
                <a:miter lim="800000"/>
                <a:tailEnd type="triangle"/>
              </a:ln>
              <a:effectLst/>
            </p:spPr>
          </p:cxnSp>
          <p:pic>
            <p:nvPicPr>
              <p:cNvPr id="22" name="Picture 21"/>
              <p:cNvPicPr>
                <a:picLocks noChangeAspect="1"/>
              </p:cNvPicPr>
              <p:nvPr/>
            </p:nvPicPr>
            <p:blipFill>
              <a:blip r:embed="rId2"/>
              <a:stretch>
                <a:fillRect/>
              </a:stretch>
            </p:blipFill>
            <p:spPr>
              <a:xfrm rot="16385137">
                <a:off x="5617487" y="3668421"/>
                <a:ext cx="773202" cy="826649"/>
              </a:xfrm>
              <a:prstGeom prst="rect">
                <a:avLst/>
              </a:prstGeom>
            </p:spPr>
          </p:pic>
          <p:pic>
            <p:nvPicPr>
              <p:cNvPr id="23" name="Picture 22"/>
              <p:cNvPicPr>
                <a:picLocks noChangeAspect="1"/>
              </p:cNvPicPr>
              <p:nvPr/>
            </p:nvPicPr>
            <p:blipFill>
              <a:blip r:embed="rId2"/>
              <a:stretch>
                <a:fillRect/>
              </a:stretch>
            </p:blipFill>
            <p:spPr>
              <a:xfrm rot="291236">
                <a:off x="4098200" y="3591436"/>
                <a:ext cx="773202" cy="826649"/>
              </a:xfrm>
              <a:prstGeom prst="rect">
                <a:avLst/>
              </a:prstGeom>
            </p:spPr>
          </p:pic>
        </p:grpSp>
      </p:grpSp>
      <p:sp>
        <p:nvSpPr>
          <p:cNvPr id="32" name="Scroll: Vertical 31"/>
          <p:cNvSpPr/>
          <p:nvPr/>
        </p:nvSpPr>
        <p:spPr>
          <a:xfrm>
            <a:off x="5960704" y="4172095"/>
            <a:ext cx="748113" cy="755505"/>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rPr>
              <a:t>H</a:t>
            </a:r>
            <a:endParaRPr kumimoji="0" lang="en-US" sz="1800" b="0" i="0" u="none" strike="noStrike" kern="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endParaRPr>
          </a:p>
        </p:txBody>
      </p:sp>
      <p:sp>
        <p:nvSpPr>
          <p:cNvPr id="33" name="Scroll: Vertical 32"/>
          <p:cNvSpPr/>
          <p:nvPr/>
        </p:nvSpPr>
        <p:spPr>
          <a:xfrm>
            <a:off x="2435184" y="4182255"/>
            <a:ext cx="748113" cy="755505"/>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rPr>
              <a:t>H</a:t>
            </a:r>
            <a:endParaRPr kumimoji="0" lang="en-US" sz="1800" b="0" i="0" u="none" strike="noStrike" kern="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endParaRPr>
          </a:p>
        </p:txBody>
      </p:sp>
      <p:sp>
        <p:nvSpPr>
          <p:cNvPr id="3" name="TextBox 2">
            <a:extLst>
              <a:ext uri="{FF2B5EF4-FFF2-40B4-BE49-F238E27FC236}">
                <a16:creationId xmlns:a16="http://schemas.microsoft.com/office/drawing/2014/main" id="{B34502D3-F861-36B3-B830-017561FA41F8}"/>
              </a:ext>
            </a:extLst>
          </p:cNvPr>
          <p:cNvSpPr txBox="1"/>
          <p:nvPr/>
        </p:nvSpPr>
        <p:spPr>
          <a:xfrm>
            <a:off x="6347452" y="1842952"/>
            <a:ext cx="1975099" cy="1477328"/>
          </a:xfrm>
          <a:prstGeom prst="rect">
            <a:avLst/>
          </a:prstGeom>
          <a:noFill/>
        </p:spPr>
        <p:txBody>
          <a:bodyPr wrap="square">
            <a:spAutoFit/>
          </a:bodyPr>
          <a:lstStyle/>
          <a:p>
            <a:r>
              <a:rPr lang="en-US" dirty="0"/>
              <a:t>L(Alice) = H</a:t>
            </a:r>
          </a:p>
          <a:p>
            <a:r>
              <a:rPr lang="en-US" dirty="0"/>
              <a:t>L(Bob) = L</a:t>
            </a:r>
          </a:p>
          <a:p>
            <a:endParaRPr lang="en-US" dirty="0"/>
          </a:p>
          <a:p>
            <a:r>
              <a:rPr lang="en-US" dirty="0"/>
              <a:t>L(Doc) </a:t>
            </a:r>
            <a:r>
              <a:rPr lang="en-US" dirty="0">
                <a:latin typeface="Symbol" charset="2"/>
                <a:cs typeface="Symbol" charset="2"/>
              </a:rPr>
              <a:t>⊑</a:t>
            </a:r>
            <a:r>
              <a:rPr lang="en-US" dirty="0"/>
              <a:t> L(Alice)</a:t>
            </a:r>
          </a:p>
          <a:p>
            <a:r>
              <a:rPr lang="en-US" dirty="0"/>
              <a:t>L(Doc) </a:t>
            </a:r>
            <a:r>
              <a:rPr lang="en-US" dirty="0">
                <a:solidFill>
                  <a:schemeClr val="accent4"/>
                </a:solidFill>
                <a:latin typeface="Symbol" charset="2"/>
                <a:cs typeface="Symbol" charset="2"/>
              </a:rPr>
              <a:t>⋢ </a:t>
            </a:r>
            <a:r>
              <a:rPr lang="en-US" dirty="0"/>
              <a:t>L(Bob)</a:t>
            </a:r>
          </a:p>
        </p:txBody>
      </p:sp>
    </p:spTree>
    <p:extLst>
      <p:ext uri="{BB962C8B-B14F-4D97-AF65-F5344CB8AC3E}">
        <p14:creationId xmlns:p14="http://schemas.microsoft.com/office/powerpoint/2010/main" val="155508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Flow (IF) Policies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Focus on </a:t>
                </a:r>
                <a:r>
                  <a:rPr lang="en-US" b="1" dirty="0">
                    <a:solidFill>
                      <a:schemeClr val="accent2"/>
                    </a:solidFill>
                  </a:rPr>
                  <a:t>information</a:t>
                </a:r>
                <a:r>
                  <a:rPr lang="en-US" dirty="0"/>
                  <a:t> not objects</a:t>
                </a:r>
              </a:p>
              <a:p>
                <a:r>
                  <a:rPr lang="en-US" dirty="0"/>
                  <a:t>An IF policy specifies </a:t>
                </a:r>
                <a:r>
                  <a:rPr lang="en-US" b="1" dirty="0"/>
                  <a:t>restrictions</a:t>
                </a:r>
                <a:r>
                  <a:rPr lang="en-US" dirty="0"/>
                  <a:t> on some data, and on all its derived data. </a:t>
                </a:r>
              </a:p>
              <a:p>
                <a:r>
                  <a:rPr lang="en-US" dirty="0"/>
                  <a:t>IF policy for confidentiality:</a:t>
                </a:r>
              </a:p>
              <a:p>
                <a:pPr lvl="1"/>
                <a:r>
                  <a:rPr lang="en-US" dirty="0"/>
                  <a:t>Value </a:t>
                </a:r>
                <a14:m>
                  <m:oMath xmlns:m="http://schemas.openxmlformats.org/officeDocument/2006/math">
                    <m:r>
                      <a:rPr lang="en-US" b="0" i="1" smtClean="0">
                        <a:latin typeface="Cambria Math" panose="02040503050406030204" pitchFamily="18" charset="0"/>
                      </a:rPr>
                      <m:t>𝑣</m:t>
                    </m:r>
                  </m:oMath>
                </a14:m>
                <a:r>
                  <a:rPr lang="en-US" dirty="0"/>
                  <a:t> </a:t>
                </a:r>
                <a:r>
                  <a:rPr lang="en-US" i="1" dirty="0"/>
                  <a:t>and all its derived values  </a:t>
                </a:r>
                <a:r>
                  <a:rPr lang="en-US" dirty="0"/>
                  <a:t>are allowed to be read only by Alice</a:t>
                </a:r>
              </a:p>
              <a:p>
                <a:pPr lvl="1"/>
                <a:r>
                  <a:rPr lang="en-US" dirty="0"/>
                  <a:t>(Different from an access control policy, which would say something like Value </a:t>
                </a:r>
                <a14:m>
                  <m:oMath xmlns:m="http://schemas.openxmlformats.org/officeDocument/2006/math">
                    <m:r>
                      <a:rPr lang="en-US" i="1">
                        <a:latin typeface="Cambria Math" panose="02040503050406030204" pitchFamily="18" charset="0"/>
                      </a:rPr>
                      <m:t>𝑣</m:t>
                    </m:r>
                  </m:oMath>
                </a14:m>
                <a:r>
                  <a:rPr lang="en-US" dirty="0"/>
                  <a:t> is allowed to be read only by Alice)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772" t="-1299"/>
                </a:stretch>
              </a:blipFill>
            </p:spPr>
            <p:txBody>
              <a:bodyPr/>
              <a:lstStyle/>
              <a:p>
                <a:r>
                  <a:rPr lang="en-US">
                    <a:noFill/>
                  </a:rPr>
                  <a:t> </a:t>
                </a:r>
              </a:p>
            </p:txBody>
          </p:sp>
        </mc:Fallback>
      </mc:AlternateContent>
      <p:sp>
        <p:nvSpPr>
          <p:cNvPr id="5" name="Rectangle 4"/>
          <p:cNvSpPr/>
          <p:nvPr/>
        </p:nvSpPr>
        <p:spPr>
          <a:xfrm>
            <a:off x="460828" y="4842301"/>
            <a:ext cx="8225972" cy="830997"/>
          </a:xfrm>
          <a:prstGeom prst="rect">
            <a:avLst/>
          </a:prstGeom>
        </p:spPr>
        <p:txBody>
          <a:bodyPr wrap="square">
            <a:spAutoFit/>
          </a:bodyPr>
          <a:lstStyle/>
          <a:p>
            <a:pPr marL="182880" lvl="0" indent="-182880">
              <a:spcBef>
                <a:spcPct val="20000"/>
              </a:spcBef>
              <a:buClr>
                <a:srgbClr val="A5A5A5"/>
              </a:buClr>
              <a:buSzPct val="85000"/>
              <a:buFont typeface="Arial" pitchFamily="34" charset="0"/>
              <a:buChar char="•"/>
            </a:pPr>
            <a:r>
              <a:rPr lang="en-US" sz="2400" dirty="0">
                <a:solidFill>
                  <a:prstClr val="black"/>
                </a:solidFill>
              </a:rPr>
              <a:t>The enforcement mechanism </a:t>
            </a:r>
            <a:r>
              <a:rPr lang="en-US" sz="2400" b="1" dirty="0">
                <a:solidFill>
                  <a:prstClr val="black"/>
                </a:solidFill>
              </a:rPr>
              <a:t>automatically </a:t>
            </a:r>
            <a:r>
              <a:rPr lang="en-US" sz="2400" dirty="0">
                <a:solidFill>
                  <a:prstClr val="black"/>
                </a:solidFill>
              </a:rPr>
              <a:t>deduces the restrictions for derived data.</a:t>
            </a:r>
          </a:p>
        </p:txBody>
      </p:sp>
    </p:spTree>
    <p:extLst>
      <p:ext uri="{BB962C8B-B14F-4D97-AF65-F5344CB8AC3E}">
        <p14:creationId xmlns:p14="http://schemas.microsoft.com/office/powerpoint/2010/main" val="1044225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8406"/>
            <a:ext cx="8229600" cy="1143000"/>
          </a:xfrm>
        </p:spPr>
        <p:txBody>
          <a:bodyPr/>
          <a:lstStyle/>
          <a:p>
            <a:r>
              <a:rPr lang="en-US" dirty="0"/>
              <a:t>Policy Granularity</a:t>
            </a:r>
          </a:p>
        </p:txBody>
      </p:sp>
      <p:sp>
        <p:nvSpPr>
          <p:cNvPr id="3" name="Content Placeholder 2"/>
          <p:cNvSpPr>
            <a:spLocks noGrp="1"/>
          </p:cNvSpPr>
          <p:nvPr>
            <p:ph idx="1"/>
          </p:nvPr>
        </p:nvSpPr>
        <p:spPr>
          <a:xfrm>
            <a:off x="457200" y="1649858"/>
            <a:ext cx="8686800" cy="4903342"/>
          </a:xfrm>
        </p:spPr>
        <p:txBody>
          <a:bodyPr>
            <a:noAutofit/>
          </a:bodyPr>
          <a:lstStyle/>
          <a:p>
            <a:r>
              <a:rPr lang="en-US" sz="2400" dirty="0"/>
              <a:t>Objects can be system principles (files, programs, sockets</a:t>
            </a:r>
            <a:r>
              <a:rPr lang="mr-IN" sz="2400" dirty="0"/>
              <a:t>…</a:t>
            </a:r>
            <a:r>
              <a:rPr lang="en-US" sz="2400" dirty="0"/>
              <a:t>)</a:t>
            </a:r>
          </a:p>
          <a:p>
            <a:r>
              <a:rPr lang="en-US" dirty="0"/>
              <a:t>Objects can be program variables</a:t>
            </a:r>
            <a:endParaRPr lang="en-US" sz="2400" dirty="0"/>
          </a:p>
        </p:txBody>
      </p:sp>
    </p:spTree>
    <p:extLst>
      <p:ext uri="{BB962C8B-B14F-4D97-AF65-F5344CB8AC3E}">
        <p14:creationId xmlns:p14="http://schemas.microsoft.com/office/powerpoint/2010/main" val="1806369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259235" y="1874837"/>
            <a:ext cx="8686800" cy="4525963"/>
          </a:xfrm>
        </p:spPr>
        <p:txBody>
          <a:bodyPr/>
          <a:lstStyle/>
          <a:p>
            <a:pPr marL="0" indent="0">
              <a:buNone/>
            </a:pPr>
            <a:r>
              <a:rPr lang="en-US" dirty="0"/>
              <a:t>An interpretation of noninterference for a program:</a:t>
            </a:r>
          </a:p>
          <a:p>
            <a:r>
              <a:rPr lang="en-US" dirty="0"/>
              <a:t>Changes on </a:t>
            </a:r>
            <a:r>
              <a:rPr lang="en-US" dirty="0">
                <a:latin typeface="Cambria Math" panose="02040503050406030204" pitchFamily="18" charset="0"/>
                <a:ea typeface="Cambria Math" panose="02040503050406030204" pitchFamily="18" charset="0"/>
              </a:rPr>
              <a:t>H</a:t>
            </a:r>
            <a:r>
              <a:rPr lang="en-US" dirty="0"/>
              <a:t> inputs should not cause changes on </a:t>
            </a:r>
            <a:r>
              <a:rPr lang="en-US" dirty="0">
                <a:latin typeface="Cambria Math" panose="02040503050406030204" pitchFamily="18" charset="0"/>
                <a:ea typeface="Cambria Math" panose="02040503050406030204" pitchFamily="18" charset="0"/>
              </a:rPr>
              <a:t>L</a:t>
            </a:r>
            <a:r>
              <a:rPr lang="en-US" dirty="0"/>
              <a:t> outputs.</a:t>
            </a:r>
          </a:p>
        </p:txBody>
      </p:sp>
      <p:sp>
        <p:nvSpPr>
          <p:cNvPr id="22" name="Rectangle 21"/>
          <p:cNvSpPr/>
          <p:nvPr/>
        </p:nvSpPr>
        <p:spPr>
          <a:xfrm>
            <a:off x="2992319" y="3842425"/>
            <a:ext cx="2856321" cy="1338606"/>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ronosPro-Regular"/>
              <a:cs typeface="CronosPro-Regular"/>
            </a:endParaRPr>
          </a:p>
        </p:txBody>
      </p:sp>
      <p:cxnSp>
        <p:nvCxnSpPr>
          <p:cNvPr id="23" name="Straight Arrow Connector 22"/>
          <p:cNvCxnSpPr/>
          <p:nvPr/>
        </p:nvCxnSpPr>
        <p:spPr>
          <a:xfrm>
            <a:off x="1861102" y="4181793"/>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4" name="Straight Arrow Connector 23"/>
          <p:cNvCxnSpPr/>
          <p:nvPr/>
        </p:nvCxnSpPr>
        <p:spPr>
          <a:xfrm>
            <a:off x="1862674" y="4890375"/>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5" name="TextBox 24"/>
          <p:cNvSpPr txBox="1"/>
          <p:nvPr/>
        </p:nvSpPr>
        <p:spPr>
          <a:xfrm>
            <a:off x="2577540" y="3710451"/>
            <a:ext cx="272176" cy="584775"/>
          </a:xfrm>
          <a:prstGeom prst="rect">
            <a:avLst/>
          </a:prstGeom>
          <a:noFill/>
        </p:spPr>
        <p:txBody>
          <a:bodyPr wrap="square" rtlCol="0">
            <a:spAutoFit/>
          </a:bodyPr>
          <a:lstStyle/>
          <a:p>
            <a:r>
              <a:rPr lang="en-US" sz="3200" dirty="0">
                <a:latin typeface="Cambria Math" panose="02040503050406030204" pitchFamily="18" charset="0"/>
                <a:ea typeface="Cambria Math" panose="02040503050406030204" pitchFamily="18" charset="0"/>
                <a:cs typeface="CronosPro-Regular"/>
              </a:rPr>
              <a:t>H</a:t>
            </a:r>
          </a:p>
        </p:txBody>
      </p:sp>
      <p:sp>
        <p:nvSpPr>
          <p:cNvPr id="26" name="TextBox 25"/>
          <p:cNvSpPr txBox="1"/>
          <p:nvPr/>
        </p:nvSpPr>
        <p:spPr>
          <a:xfrm>
            <a:off x="2597966" y="4419039"/>
            <a:ext cx="272176" cy="584775"/>
          </a:xfrm>
          <a:prstGeom prst="rect">
            <a:avLst/>
          </a:prstGeom>
          <a:noFill/>
        </p:spPr>
        <p:txBody>
          <a:bodyPr wrap="square" rtlCol="0">
            <a:spAutoFit/>
          </a:bodyPr>
          <a:lstStyle/>
          <a:p>
            <a:r>
              <a:rPr lang="en-US" sz="3200" dirty="0">
                <a:latin typeface="Cambria Math" panose="02040503050406030204" pitchFamily="18" charset="0"/>
                <a:ea typeface="Cambria Math" panose="02040503050406030204" pitchFamily="18" charset="0"/>
                <a:cs typeface="CronosPro-Regular"/>
              </a:rPr>
              <a:t>L</a:t>
            </a:r>
          </a:p>
        </p:txBody>
      </p:sp>
      <p:cxnSp>
        <p:nvCxnSpPr>
          <p:cNvPr id="27" name="Straight Arrow Connector 26"/>
          <p:cNvCxnSpPr/>
          <p:nvPr/>
        </p:nvCxnSpPr>
        <p:spPr>
          <a:xfrm>
            <a:off x="5850212" y="4183361"/>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8" name="Straight Arrow Connector 27"/>
          <p:cNvCxnSpPr/>
          <p:nvPr/>
        </p:nvCxnSpPr>
        <p:spPr>
          <a:xfrm>
            <a:off x="5851784" y="4891943"/>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9" name="TextBox 28"/>
          <p:cNvSpPr txBox="1"/>
          <p:nvPr/>
        </p:nvSpPr>
        <p:spPr>
          <a:xfrm>
            <a:off x="5803077" y="3712019"/>
            <a:ext cx="272176" cy="584775"/>
          </a:xfrm>
          <a:prstGeom prst="rect">
            <a:avLst/>
          </a:prstGeom>
          <a:noFill/>
        </p:spPr>
        <p:txBody>
          <a:bodyPr wrap="square" rtlCol="0">
            <a:spAutoFit/>
          </a:bodyPr>
          <a:lstStyle/>
          <a:p>
            <a:r>
              <a:rPr lang="en-US" sz="3200" dirty="0">
                <a:latin typeface="Cambria Math" panose="02040503050406030204" pitchFamily="18" charset="0"/>
                <a:ea typeface="Cambria Math" panose="02040503050406030204" pitchFamily="18" charset="0"/>
                <a:cs typeface="CronosPro-Regular"/>
              </a:rPr>
              <a:t>H</a:t>
            </a:r>
          </a:p>
        </p:txBody>
      </p:sp>
      <p:sp>
        <p:nvSpPr>
          <p:cNvPr id="30" name="TextBox 29"/>
          <p:cNvSpPr txBox="1"/>
          <p:nvPr/>
        </p:nvSpPr>
        <p:spPr>
          <a:xfrm>
            <a:off x="5823503" y="4420607"/>
            <a:ext cx="272176" cy="584775"/>
          </a:xfrm>
          <a:prstGeom prst="rect">
            <a:avLst/>
          </a:prstGeom>
          <a:noFill/>
        </p:spPr>
        <p:txBody>
          <a:bodyPr wrap="square" rtlCol="0">
            <a:spAutoFit/>
          </a:bodyPr>
          <a:lstStyle/>
          <a:p>
            <a:r>
              <a:rPr lang="en-US" sz="3200" dirty="0">
                <a:latin typeface="Cambria Math" panose="02040503050406030204" pitchFamily="18" charset="0"/>
                <a:ea typeface="Cambria Math" panose="02040503050406030204" pitchFamily="18" charset="0"/>
                <a:cs typeface="CronosPro-Regular"/>
              </a:rPr>
              <a:t>L</a:t>
            </a:r>
          </a:p>
        </p:txBody>
      </p:sp>
      <p:cxnSp>
        <p:nvCxnSpPr>
          <p:cNvPr id="31" name="Connector: Curved 30"/>
          <p:cNvCxnSpPr/>
          <p:nvPr/>
        </p:nvCxnSpPr>
        <p:spPr>
          <a:xfrm>
            <a:off x="2993891" y="4183361"/>
            <a:ext cx="2829612" cy="707014"/>
          </a:xfrm>
          <a:prstGeom prst="curvedConnector3">
            <a:avLst/>
          </a:prstGeom>
          <a:ln>
            <a:tailEnd type="triangle"/>
          </a:ln>
        </p:spPr>
        <p:style>
          <a:lnRef idx="3">
            <a:schemeClr val="accent2"/>
          </a:lnRef>
          <a:fillRef idx="0">
            <a:schemeClr val="accent2"/>
          </a:fillRef>
          <a:effectRef idx="2">
            <a:schemeClr val="accent2"/>
          </a:effectRef>
          <a:fontRef idx="minor">
            <a:schemeClr val="tx1"/>
          </a:fontRef>
        </p:style>
      </p:cxnSp>
      <p:sp>
        <p:nvSpPr>
          <p:cNvPr id="32" name="Cross 31"/>
          <p:cNvSpPr/>
          <p:nvPr/>
        </p:nvSpPr>
        <p:spPr>
          <a:xfrm rot="2682495">
            <a:off x="3907503" y="4007866"/>
            <a:ext cx="980388" cy="980701"/>
          </a:xfrm>
          <a:prstGeom prst="plus">
            <a:avLst>
              <a:gd name="adj" fmla="val 40385"/>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b="1" dirty="0">
              <a:ln w="22225">
                <a:solidFill>
                  <a:schemeClr val="accent2"/>
                </a:solidFill>
                <a:prstDash val="solid"/>
              </a:ln>
              <a:solidFill>
                <a:schemeClr val="accent2">
                  <a:lumMod val="40000"/>
                  <a:lumOff val="60000"/>
                </a:schemeClr>
              </a:solidFill>
              <a:latin typeface="CronosPro-Regular"/>
              <a:cs typeface="CronosPro-Regular"/>
            </a:endParaRPr>
          </a:p>
        </p:txBody>
      </p:sp>
      <p:sp>
        <p:nvSpPr>
          <p:cNvPr id="3" name="TextBox 2"/>
          <p:cNvSpPr txBox="1"/>
          <p:nvPr/>
        </p:nvSpPr>
        <p:spPr>
          <a:xfrm>
            <a:off x="3184991" y="5280918"/>
            <a:ext cx="2484524" cy="400110"/>
          </a:xfrm>
          <a:prstGeom prst="rect">
            <a:avLst/>
          </a:prstGeom>
          <a:noFill/>
        </p:spPr>
        <p:txBody>
          <a:bodyPr wrap="square" rtlCol="0">
            <a:spAutoFit/>
          </a:bodyPr>
          <a:lstStyle/>
          <a:p>
            <a:pPr algn="ctr"/>
            <a:r>
              <a:rPr lang="en-US" sz="2000" dirty="0">
                <a:latin typeface="CronosPro-Regular"/>
                <a:cs typeface="CronosPro-Regular"/>
              </a:rPr>
              <a:t>Program</a:t>
            </a:r>
          </a:p>
        </p:txBody>
      </p:sp>
      <p:sp>
        <p:nvSpPr>
          <p:cNvPr id="33" name="TextBox 32"/>
          <p:cNvSpPr txBox="1"/>
          <p:nvPr/>
        </p:nvSpPr>
        <p:spPr>
          <a:xfrm>
            <a:off x="1148991" y="5042906"/>
            <a:ext cx="2484524" cy="400110"/>
          </a:xfrm>
          <a:prstGeom prst="rect">
            <a:avLst/>
          </a:prstGeom>
          <a:noFill/>
        </p:spPr>
        <p:txBody>
          <a:bodyPr wrap="square" rtlCol="0">
            <a:spAutoFit/>
          </a:bodyPr>
          <a:lstStyle/>
          <a:p>
            <a:pPr algn="ctr"/>
            <a:r>
              <a:rPr lang="en-US" sz="2000" dirty="0">
                <a:latin typeface="CronosPro-Regular"/>
                <a:cs typeface="CronosPro-Regular"/>
              </a:rPr>
              <a:t>Inputs</a:t>
            </a:r>
          </a:p>
        </p:txBody>
      </p:sp>
      <p:sp>
        <p:nvSpPr>
          <p:cNvPr id="34" name="TextBox 33"/>
          <p:cNvSpPr txBox="1"/>
          <p:nvPr/>
        </p:nvSpPr>
        <p:spPr>
          <a:xfrm>
            <a:off x="5236401" y="5041196"/>
            <a:ext cx="2484524" cy="400110"/>
          </a:xfrm>
          <a:prstGeom prst="rect">
            <a:avLst/>
          </a:prstGeom>
          <a:noFill/>
        </p:spPr>
        <p:txBody>
          <a:bodyPr wrap="square" rtlCol="0">
            <a:spAutoFit/>
          </a:bodyPr>
          <a:lstStyle/>
          <a:p>
            <a:pPr algn="ctr"/>
            <a:r>
              <a:rPr lang="en-US" sz="2000" dirty="0">
                <a:latin typeface="CronosPro-Regular"/>
                <a:cs typeface="CronosPro-Regular"/>
              </a:rPr>
              <a:t>Outputs</a:t>
            </a:r>
          </a:p>
        </p:txBody>
      </p:sp>
      <p:sp>
        <p:nvSpPr>
          <p:cNvPr id="5" name="Title 1">
            <a:extLst>
              <a:ext uri="{FF2B5EF4-FFF2-40B4-BE49-F238E27FC236}">
                <a16:creationId xmlns:a16="http://schemas.microsoft.com/office/drawing/2014/main" id="{C795D26D-085B-BD47-2A28-BB7BCB2F7EC7}"/>
              </a:ext>
            </a:extLst>
          </p:cNvPr>
          <p:cNvSpPr txBox="1">
            <a:spLocks/>
          </p:cNvSpPr>
          <p:nvPr/>
        </p:nvSpPr>
        <p:spPr>
          <a:xfrm>
            <a:off x="457200" y="478406"/>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a:t>Noninterference </a:t>
            </a:r>
            <a:r>
              <a:rPr lang="en-US" sz="2800" dirty="0"/>
              <a:t>[Goguen and </a:t>
            </a:r>
            <a:r>
              <a:rPr lang="en-US" sz="2800" dirty="0" err="1"/>
              <a:t>Meseguer</a:t>
            </a:r>
            <a:r>
              <a:rPr lang="en-US" sz="2800" dirty="0"/>
              <a:t> 1982]</a:t>
            </a:r>
          </a:p>
        </p:txBody>
      </p:sp>
    </p:spTree>
    <p:extLst>
      <p:ext uri="{BB962C8B-B14F-4D97-AF65-F5344CB8AC3E}">
        <p14:creationId xmlns:p14="http://schemas.microsoft.com/office/powerpoint/2010/main" val="354063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Noninterference: Example </a:t>
            </a:r>
            <a:endParaRPr lang="en-US" b="0" dirty="0"/>
          </a:p>
        </p:txBody>
      </p:sp>
      <p:sp>
        <p:nvSpPr>
          <p:cNvPr id="5" name="Rectangle 4"/>
          <p:cNvSpPr/>
          <p:nvPr/>
        </p:nvSpPr>
        <p:spPr>
          <a:xfrm>
            <a:off x="2712379" y="1664413"/>
            <a:ext cx="2861402" cy="1346868"/>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ronosPro-Regular"/>
              <a:cs typeface="CronosPro-Regular"/>
            </a:endParaRPr>
          </a:p>
        </p:txBody>
      </p:sp>
      <p:cxnSp>
        <p:nvCxnSpPr>
          <p:cNvPr id="13" name="Straight Arrow Connector 12"/>
          <p:cNvCxnSpPr/>
          <p:nvPr/>
        </p:nvCxnSpPr>
        <p:spPr>
          <a:xfrm>
            <a:off x="1583702" y="2007912"/>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a:xfrm>
            <a:off x="1585274" y="2716494"/>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5" name="TextBox 14"/>
          <p:cNvSpPr txBox="1"/>
          <p:nvPr/>
        </p:nvSpPr>
        <p:spPr>
          <a:xfrm>
            <a:off x="2300140" y="1536570"/>
            <a:ext cx="272176" cy="584775"/>
          </a:xfrm>
          <a:prstGeom prst="rect">
            <a:avLst/>
          </a:prstGeom>
          <a:noFill/>
        </p:spPr>
        <p:txBody>
          <a:bodyPr wrap="square" rtlCol="0">
            <a:spAutoFit/>
          </a:bodyPr>
          <a:lstStyle/>
          <a:p>
            <a:r>
              <a:rPr lang="en-US" sz="3200" dirty="0">
                <a:solidFill>
                  <a:schemeClr val="accent2"/>
                </a:solidFill>
                <a:latin typeface="Cambria Math" panose="02040503050406030204" pitchFamily="18" charset="0"/>
                <a:ea typeface="Cambria Math" panose="02040503050406030204" pitchFamily="18" charset="0"/>
                <a:cs typeface="CronosPro-Regular"/>
              </a:rPr>
              <a:t>H</a:t>
            </a:r>
          </a:p>
        </p:txBody>
      </p:sp>
      <p:sp>
        <p:nvSpPr>
          <p:cNvPr id="16" name="TextBox 15"/>
          <p:cNvSpPr txBox="1"/>
          <p:nvPr/>
        </p:nvSpPr>
        <p:spPr>
          <a:xfrm>
            <a:off x="2320566" y="2245158"/>
            <a:ext cx="272176" cy="584775"/>
          </a:xfrm>
          <a:prstGeom prst="rect">
            <a:avLst/>
          </a:prstGeom>
          <a:noFill/>
        </p:spPr>
        <p:txBody>
          <a:bodyPr wrap="square" rtlCol="0">
            <a:spAutoFit/>
          </a:bodyPr>
          <a:lstStyle/>
          <a:p>
            <a:r>
              <a:rPr lang="en-US" sz="3200" dirty="0">
                <a:latin typeface="Cambria Math" panose="02040503050406030204" pitchFamily="18" charset="0"/>
                <a:ea typeface="Cambria Math" panose="02040503050406030204" pitchFamily="18" charset="0"/>
                <a:cs typeface="CronosPro-Regular"/>
              </a:rPr>
              <a:t>L</a:t>
            </a:r>
          </a:p>
        </p:txBody>
      </p:sp>
      <p:cxnSp>
        <p:nvCxnSpPr>
          <p:cNvPr id="17" name="Straight Arrow Connector 16"/>
          <p:cNvCxnSpPr/>
          <p:nvPr/>
        </p:nvCxnSpPr>
        <p:spPr>
          <a:xfrm>
            <a:off x="5572812" y="2009480"/>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8" name="Straight Arrow Connector 17"/>
          <p:cNvCxnSpPr/>
          <p:nvPr/>
        </p:nvCxnSpPr>
        <p:spPr>
          <a:xfrm>
            <a:off x="5574384" y="2718062"/>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9" name="TextBox 18"/>
          <p:cNvSpPr txBox="1"/>
          <p:nvPr/>
        </p:nvSpPr>
        <p:spPr>
          <a:xfrm>
            <a:off x="5525677" y="1538138"/>
            <a:ext cx="272176" cy="584775"/>
          </a:xfrm>
          <a:prstGeom prst="rect">
            <a:avLst/>
          </a:prstGeom>
          <a:noFill/>
        </p:spPr>
        <p:txBody>
          <a:bodyPr wrap="square" rtlCol="0">
            <a:spAutoFit/>
          </a:bodyPr>
          <a:lstStyle/>
          <a:p>
            <a:r>
              <a:rPr lang="en-US" sz="3200" dirty="0">
                <a:latin typeface="Cambria Math" panose="02040503050406030204" pitchFamily="18" charset="0"/>
                <a:ea typeface="Cambria Math" panose="02040503050406030204" pitchFamily="18" charset="0"/>
                <a:cs typeface="CronosPro-Regular"/>
              </a:rPr>
              <a:t>H</a:t>
            </a:r>
          </a:p>
        </p:txBody>
      </p:sp>
      <p:sp>
        <p:nvSpPr>
          <p:cNvPr id="20" name="TextBox 19"/>
          <p:cNvSpPr txBox="1"/>
          <p:nvPr/>
        </p:nvSpPr>
        <p:spPr>
          <a:xfrm>
            <a:off x="5546103" y="2246726"/>
            <a:ext cx="272176" cy="584775"/>
          </a:xfrm>
          <a:prstGeom prst="rect">
            <a:avLst/>
          </a:prstGeom>
          <a:noFill/>
        </p:spPr>
        <p:txBody>
          <a:bodyPr wrap="square" rtlCol="0">
            <a:spAutoFit/>
          </a:bodyPr>
          <a:lstStyle/>
          <a:p>
            <a:r>
              <a:rPr lang="en-US" sz="3200" dirty="0">
                <a:solidFill>
                  <a:schemeClr val="accent2"/>
                </a:solidFill>
                <a:latin typeface="Cambria Math" panose="02040503050406030204" pitchFamily="18" charset="0"/>
                <a:ea typeface="Cambria Math" panose="02040503050406030204" pitchFamily="18" charset="0"/>
                <a:cs typeface="CronosPro-Regular"/>
              </a:rPr>
              <a:t>L</a:t>
            </a:r>
          </a:p>
        </p:txBody>
      </p:sp>
      <p:sp>
        <p:nvSpPr>
          <p:cNvPr id="22" name="Rectangle 21"/>
          <p:cNvSpPr/>
          <p:nvPr/>
        </p:nvSpPr>
        <p:spPr>
          <a:xfrm>
            <a:off x="2716491" y="4045669"/>
            <a:ext cx="2856321" cy="1338606"/>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ronosPro-Regular"/>
              <a:cs typeface="CronosPro-Regular"/>
            </a:endParaRPr>
          </a:p>
        </p:txBody>
      </p:sp>
      <p:cxnSp>
        <p:nvCxnSpPr>
          <p:cNvPr id="24" name="Straight Arrow Connector 23"/>
          <p:cNvCxnSpPr/>
          <p:nvPr/>
        </p:nvCxnSpPr>
        <p:spPr>
          <a:xfrm>
            <a:off x="1585274" y="4385037"/>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5" name="Straight Arrow Connector 24"/>
          <p:cNvCxnSpPr/>
          <p:nvPr/>
        </p:nvCxnSpPr>
        <p:spPr>
          <a:xfrm>
            <a:off x="1586846" y="5093619"/>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6" name="TextBox 25"/>
          <p:cNvSpPr txBox="1"/>
          <p:nvPr/>
        </p:nvSpPr>
        <p:spPr>
          <a:xfrm>
            <a:off x="2301712" y="3913695"/>
            <a:ext cx="272176" cy="584775"/>
          </a:xfrm>
          <a:prstGeom prst="rect">
            <a:avLst/>
          </a:prstGeom>
          <a:noFill/>
        </p:spPr>
        <p:txBody>
          <a:bodyPr wrap="square" rtlCol="0">
            <a:spAutoFit/>
          </a:bodyPr>
          <a:lstStyle/>
          <a:p>
            <a:r>
              <a:rPr lang="en-US" sz="3200" dirty="0">
                <a:solidFill>
                  <a:schemeClr val="accent2"/>
                </a:solidFill>
                <a:latin typeface="Cambria Math" panose="02040503050406030204" pitchFamily="18" charset="0"/>
                <a:ea typeface="Cambria Math" panose="02040503050406030204" pitchFamily="18" charset="0"/>
                <a:cs typeface="CronosPro-Regular"/>
              </a:rPr>
              <a:t>H</a:t>
            </a:r>
          </a:p>
        </p:txBody>
      </p:sp>
      <p:sp>
        <p:nvSpPr>
          <p:cNvPr id="27" name="TextBox 26"/>
          <p:cNvSpPr txBox="1"/>
          <p:nvPr/>
        </p:nvSpPr>
        <p:spPr>
          <a:xfrm>
            <a:off x="2322138" y="4622283"/>
            <a:ext cx="272176" cy="584775"/>
          </a:xfrm>
          <a:prstGeom prst="rect">
            <a:avLst/>
          </a:prstGeom>
          <a:noFill/>
        </p:spPr>
        <p:txBody>
          <a:bodyPr wrap="square" rtlCol="0">
            <a:spAutoFit/>
          </a:bodyPr>
          <a:lstStyle/>
          <a:p>
            <a:r>
              <a:rPr lang="en-US" sz="3200" dirty="0">
                <a:latin typeface="Cambria Math" panose="02040503050406030204" pitchFamily="18" charset="0"/>
                <a:ea typeface="Cambria Math" panose="02040503050406030204" pitchFamily="18" charset="0"/>
                <a:cs typeface="CronosPro-Regular"/>
              </a:rPr>
              <a:t>L</a:t>
            </a:r>
          </a:p>
        </p:txBody>
      </p:sp>
      <p:cxnSp>
        <p:nvCxnSpPr>
          <p:cNvPr id="28" name="Straight Arrow Connector 27"/>
          <p:cNvCxnSpPr/>
          <p:nvPr/>
        </p:nvCxnSpPr>
        <p:spPr>
          <a:xfrm>
            <a:off x="5574384" y="4386605"/>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9" name="Straight Arrow Connector 28"/>
          <p:cNvCxnSpPr/>
          <p:nvPr/>
        </p:nvCxnSpPr>
        <p:spPr>
          <a:xfrm>
            <a:off x="5575956" y="5095187"/>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0" name="TextBox 29"/>
          <p:cNvSpPr txBox="1"/>
          <p:nvPr/>
        </p:nvSpPr>
        <p:spPr>
          <a:xfrm>
            <a:off x="5527249" y="3915263"/>
            <a:ext cx="272176" cy="584775"/>
          </a:xfrm>
          <a:prstGeom prst="rect">
            <a:avLst/>
          </a:prstGeom>
          <a:noFill/>
        </p:spPr>
        <p:txBody>
          <a:bodyPr wrap="square" rtlCol="0">
            <a:spAutoFit/>
          </a:bodyPr>
          <a:lstStyle/>
          <a:p>
            <a:r>
              <a:rPr lang="en-US" sz="3200" dirty="0">
                <a:latin typeface="Cambria Math" panose="02040503050406030204" pitchFamily="18" charset="0"/>
                <a:ea typeface="Cambria Math" panose="02040503050406030204" pitchFamily="18" charset="0"/>
                <a:cs typeface="CronosPro-Regular"/>
              </a:rPr>
              <a:t>H</a:t>
            </a:r>
          </a:p>
        </p:txBody>
      </p:sp>
      <p:sp>
        <p:nvSpPr>
          <p:cNvPr id="31" name="TextBox 30"/>
          <p:cNvSpPr txBox="1"/>
          <p:nvPr/>
        </p:nvSpPr>
        <p:spPr>
          <a:xfrm>
            <a:off x="5547675" y="4623851"/>
            <a:ext cx="272176" cy="584775"/>
          </a:xfrm>
          <a:prstGeom prst="rect">
            <a:avLst/>
          </a:prstGeom>
          <a:noFill/>
        </p:spPr>
        <p:txBody>
          <a:bodyPr wrap="square" rtlCol="0">
            <a:spAutoFit/>
          </a:bodyPr>
          <a:lstStyle/>
          <a:p>
            <a:r>
              <a:rPr lang="en-US" sz="3200" dirty="0">
                <a:solidFill>
                  <a:schemeClr val="accent2"/>
                </a:solidFill>
                <a:latin typeface="Cambria Math" panose="02040503050406030204" pitchFamily="18" charset="0"/>
                <a:ea typeface="Cambria Math" panose="02040503050406030204" pitchFamily="18" charset="0"/>
                <a:cs typeface="CronosPro-Regular"/>
              </a:rPr>
              <a:t>L</a:t>
            </a:r>
          </a:p>
        </p:txBody>
      </p:sp>
      <p:sp>
        <p:nvSpPr>
          <p:cNvPr id="8" name="TextBox 7"/>
          <p:cNvSpPr txBox="1"/>
          <p:nvPr/>
        </p:nvSpPr>
        <p:spPr>
          <a:xfrm>
            <a:off x="1517713" y="1527143"/>
            <a:ext cx="377073" cy="584775"/>
          </a:xfrm>
          <a:prstGeom prst="rect">
            <a:avLst/>
          </a:prstGeom>
          <a:noFill/>
        </p:spPr>
        <p:txBody>
          <a:bodyPr wrap="square" rtlCol="0">
            <a:spAutoFit/>
          </a:bodyPr>
          <a:lstStyle/>
          <a:p>
            <a:r>
              <a:rPr lang="en-US" sz="3200" dirty="0">
                <a:solidFill>
                  <a:schemeClr val="accent2"/>
                </a:solidFill>
                <a:latin typeface="CronosPro-Regular"/>
                <a:cs typeface="CronosPro-Regular"/>
              </a:rPr>
              <a:t>1</a:t>
            </a:r>
          </a:p>
        </p:txBody>
      </p:sp>
      <p:sp>
        <p:nvSpPr>
          <p:cNvPr id="32" name="TextBox 31"/>
          <p:cNvSpPr txBox="1"/>
          <p:nvPr/>
        </p:nvSpPr>
        <p:spPr>
          <a:xfrm>
            <a:off x="1538136" y="2235723"/>
            <a:ext cx="377073" cy="584775"/>
          </a:xfrm>
          <a:prstGeom prst="rect">
            <a:avLst/>
          </a:prstGeom>
          <a:noFill/>
        </p:spPr>
        <p:txBody>
          <a:bodyPr wrap="square" rtlCol="0">
            <a:spAutoFit/>
          </a:bodyPr>
          <a:lstStyle/>
          <a:p>
            <a:r>
              <a:rPr lang="en-US" sz="3200" dirty="0">
                <a:latin typeface="CronosPro-Regular"/>
                <a:cs typeface="CronosPro-Regular"/>
              </a:rPr>
              <a:t>2</a:t>
            </a:r>
          </a:p>
        </p:txBody>
      </p:sp>
      <p:sp>
        <p:nvSpPr>
          <p:cNvPr id="33" name="TextBox 32"/>
          <p:cNvSpPr txBox="1"/>
          <p:nvPr/>
        </p:nvSpPr>
        <p:spPr>
          <a:xfrm>
            <a:off x="6251538" y="1528712"/>
            <a:ext cx="377073" cy="584775"/>
          </a:xfrm>
          <a:prstGeom prst="rect">
            <a:avLst/>
          </a:prstGeom>
          <a:noFill/>
        </p:spPr>
        <p:txBody>
          <a:bodyPr wrap="square" rtlCol="0">
            <a:spAutoFit/>
          </a:bodyPr>
          <a:lstStyle/>
          <a:p>
            <a:r>
              <a:rPr lang="en-US" sz="3200" dirty="0">
                <a:latin typeface="CronosPro-Regular"/>
                <a:cs typeface="CronosPro-Regular"/>
              </a:rPr>
              <a:t>3</a:t>
            </a:r>
          </a:p>
        </p:txBody>
      </p:sp>
      <p:sp>
        <p:nvSpPr>
          <p:cNvPr id="34" name="TextBox 33"/>
          <p:cNvSpPr txBox="1"/>
          <p:nvPr/>
        </p:nvSpPr>
        <p:spPr>
          <a:xfrm>
            <a:off x="6271961" y="2237292"/>
            <a:ext cx="377073" cy="584775"/>
          </a:xfrm>
          <a:prstGeom prst="rect">
            <a:avLst/>
          </a:prstGeom>
          <a:noFill/>
        </p:spPr>
        <p:txBody>
          <a:bodyPr wrap="square" rtlCol="0">
            <a:spAutoFit/>
          </a:bodyPr>
          <a:lstStyle/>
          <a:p>
            <a:r>
              <a:rPr lang="en-US" sz="3200" dirty="0">
                <a:solidFill>
                  <a:schemeClr val="accent2"/>
                </a:solidFill>
                <a:latin typeface="CronosPro-Regular"/>
                <a:cs typeface="CronosPro-Regular"/>
              </a:rPr>
              <a:t>3</a:t>
            </a:r>
          </a:p>
        </p:txBody>
      </p:sp>
      <p:sp>
        <p:nvSpPr>
          <p:cNvPr id="35" name="TextBox 34"/>
          <p:cNvSpPr txBox="1"/>
          <p:nvPr/>
        </p:nvSpPr>
        <p:spPr>
          <a:xfrm>
            <a:off x="1491003" y="3904268"/>
            <a:ext cx="377073" cy="584775"/>
          </a:xfrm>
          <a:prstGeom prst="rect">
            <a:avLst/>
          </a:prstGeom>
          <a:noFill/>
        </p:spPr>
        <p:txBody>
          <a:bodyPr wrap="square" rtlCol="0">
            <a:spAutoFit/>
          </a:bodyPr>
          <a:lstStyle/>
          <a:p>
            <a:r>
              <a:rPr lang="en-US" sz="3200" dirty="0">
                <a:solidFill>
                  <a:schemeClr val="accent2"/>
                </a:solidFill>
                <a:latin typeface="CronosPro-Regular"/>
                <a:cs typeface="CronosPro-Regular"/>
              </a:rPr>
              <a:t>3</a:t>
            </a:r>
          </a:p>
        </p:txBody>
      </p:sp>
      <p:sp>
        <p:nvSpPr>
          <p:cNvPr id="36" name="TextBox 35"/>
          <p:cNvSpPr txBox="1"/>
          <p:nvPr/>
        </p:nvSpPr>
        <p:spPr>
          <a:xfrm>
            <a:off x="1511426" y="4612848"/>
            <a:ext cx="377073" cy="584775"/>
          </a:xfrm>
          <a:prstGeom prst="rect">
            <a:avLst/>
          </a:prstGeom>
          <a:noFill/>
        </p:spPr>
        <p:txBody>
          <a:bodyPr wrap="square" rtlCol="0">
            <a:spAutoFit/>
          </a:bodyPr>
          <a:lstStyle/>
          <a:p>
            <a:r>
              <a:rPr lang="en-US" sz="3200" dirty="0">
                <a:latin typeface="CronosPro-Regular"/>
                <a:cs typeface="CronosPro-Regular"/>
              </a:rPr>
              <a:t>2</a:t>
            </a:r>
          </a:p>
        </p:txBody>
      </p:sp>
      <p:sp>
        <p:nvSpPr>
          <p:cNvPr id="37" name="TextBox 36"/>
          <p:cNvSpPr txBox="1"/>
          <p:nvPr/>
        </p:nvSpPr>
        <p:spPr>
          <a:xfrm>
            <a:off x="6202838" y="3904270"/>
            <a:ext cx="444630" cy="584775"/>
          </a:xfrm>
          <a:prstGeom prst="rect">
            <a:avLst/>
          </a:prstGeom>
          <a:noFill/>
        </p:spPr>
        <p:txBody>
          <a:bodyPr wrap="square" rtlCol="0">
            <a:spAutoFit/>
          </a:bodyPr>
          <a:lstStyle/>
          <a:p>
            <a:r>
              <a:rPr lang="en-US" sz="3200" dirty="0">
                <a:latin typeface="CronosPro-Regular"/>
                <a:cs typeface="CronosPro-Regular"/>
              </a:rPr>
              <a:t>5</a:t>
            </a:r>
          </a:p>
        </p:txBody>
      </p:sp>
      <p:sp>
        <p:nvSpPr>
          <p:cNvPr id="38" name="TextBox 37"/>
          <p:cNvSpPr txBox="1"/>
          <p:nvPr/>
        </p:nvSpPr>
        <p:spPr>
          <a:xfrm>
            <a:off x="6226139" y="4612850"/>
            <a:ext cx="441752" cy="584775"/>
          </a:xfrm>
          <a:prstGeom prst="rect">
            <a:avLst/>
          </a:prstGeom>
          <a:noFill/>
        </p:spPr>
        <p:txBody>
          <a:bodyPr wrap="square" rtlCol="0">
            <a:spAutoFit/>
          </a:bodyPr>
          <a:lstStyle/>
          <a:p>
            <a:r>
              <a:rPr lang="en-US" sz="3200" dirty="0">
                <a:solidFill>
                  <a:schemeClr val="accent2"/>
                </a:solidFill>
                <a:latin typeface="CronosPro-Regular"/>
                <a:cs typeface="CronosPro-Regular"/>
              </a:rPr>
              <a:t>3</a:t>
            </a:r>
          </a:p>
        </p:txBody>
      </p:sp>
      <mc:AlternateContent xmlns:mc="http://schemas.openxmlformats.org/markup-compatibility/2006" xmlns:a14="http://schemas.microsoft.com/office/drawing/2010/main">
        <mc:Choice Requires="a14">
          <p:sp>
            <p:nvSpPr>
              <p:cNvPr id="39" name="TextBox 38"/>
              <p:cNvSpPr txBox="1"/>
              <p:nvPr/>
            </p:nvSpPr>
            <p:spPr>
              <a:xfrm>
                <a:off x="2661010" y="1797978"/>
                <a:ext cx="41096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h</m:t>
                      </m:r>
                    </m:oMath>
                  </m:oMathPara>
                </a14:m>
                <a:endParaRPr lang="en-US" sz="2000" i="1" dirty="0">
                  <a:latin typeface="CronosPro-Regular"/>
                  <a:cs typeface="CronosPro-Regular"/>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2661010" y="1797978"/>
                <a:ext cx="410966" cy="40011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3347959" y="2007713"/>
                <a:ext cx="1595328" cy="712256"/>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p>
                        <m:sSupPr>
                          <m:ctrlPr>
                            <a:rPr lang="en-US" sz="2000" b="0" i="1" smtClean="0">
                              <a:latin typeface="Cambria Math" panose="02040503050406030204" pitchFamily="18" charset="0"/>
                              <a:cs typeface="CronosPro-Regular"/>
                            </a:rPr>
                          </m:ctrlPr>
                        </m:sSupPr>
                        <m:e>
                          <m:r>
                            <a:rPr lang="en-US" sz="2000" b="0" i="1" smtClean="0">
                              <a:latin typeface="Cambria Math" panose="02040503050406030204" pitchFamily="18" charset="0"/>
                              <a:cs typeface="CronosPro-Regular"/>
                            </a:rPr>
                            <m:t>h</m:t>
                          </m:r>
                        </m:e>
                        <m:sup>
                          <m:r>
                            <a:rPr lang="en-US" sz="2000" b="0" i="1" smtClean="0">
                              <a:latin typeface="Cambria Math" panose="02040503050406030204" pitchFamily="18" charset="0"/>
                              <a:cs typeface="CronosPro-Regular"/>
                            </a:rPr>
                            <m:t>′</m:t>
                          </m:r>
                        </m:sup>
                      </m:sSup>
                      <m:r>
                        <a:rPr lang="en-US" sz="2000" b="0" i="1" smtClean="0">
                          <a:latin typeface="Cambria Math" panose="02040503050406030204" pitchFamily="18" charset="0"/>
                          <a:cs typeface="CronosPro-Regular"/>
                        </a:rPr>
                        <m:t>=</m:t>
                      </m:r>
                      <m:r>
                        <a:rPr lang="en-US" sz="2000" b="0" i="1" smtClean="0">
                          <a:latin typeface="Cambria Math" panose="02040503050406030204" pitchFamily="18" charset="0"/>
                          <a:cs typeface="CronosPro-Regular"/>
                        </a:rPr>
                        <m:t>h</m:t>
                      </m:r>
                      <m:r>
                        <a:rPr lang="en-US" sz="2000" b="0" i="1" smtClean="0">
                          <a:latin typeface="Cambria Math" panose="02040503050406030204" pitchFamily="18" charset="0"/>
                          <a:cs typeface="CronosPro-Regular"/>
                        </a:rPr>
                        <m:t>+</m:t>
                      </m:r>
                      <m:r>
                        <a:rPr lang="en-US" sz="2000" b="0" i="1" smtClean="0">
                          <a:latin typeface="Cambria Math" panose="02040503050406030204" pitchFamily="18" charset="0"/>
                          <a:cs typeface="CronosPro-Regular"/>
                        </a:rPr>
                        <m:t>𝑙</m:t>
                      </m:r>
                      <m:r>
                        <a:rPr lang="en-US" sz="2000" b="0" i="1" smtClean="0">
                          <a:latin typeface="Cambria Math" panose="02040503050406030204" pitchFamily="18" charset="0"/>
                          <a:cs typeface="CronosPro-Regular"/>
                        </a:rPr>
                        <m:t>;</m:t>
                      </m:r>
                    </m:oMath>
                  </m:oMathPara>
                </a14:m>
                <a:endParaRPr lang="en-US" sz="2000" b="0" dirty="0">
                  <a:latin typeface="CronosPro-Regular"/>
                  <a:cs typeface="CronosPro-Regular"/>
                </a:endParaRPr>
              </a:p>
              <a:p>
                <a:pPr algn="ctr"/>
                <a14:m>
                  <m:oMath xmlns:m="http://schemas.openxmlformats.org/officeDocument/2006/math">
                    <m:sSup>
                      <m:sSupPr>
                        <m:ctrlPr>
                          <a:rPr lang="en-US" sz="2000" b="0" i="1" smtClean="0">
                            <a:latin typeface="Cambria Math" panose="02040503050406030204" pitchFamily="18" charset="0"/>
                            <a:cs typeface="CronosPro-Regular"/>
                          </a:rPr>
                        </m:ctrlPr>
                      </m:sSupPr>
                      <m:e>
                        <m:r>
                          <a:rPr lang="en-US" sz="2000" b="0" i="1" smtClean="0">
                            <a:latin typeface="Cambria Math" panose="02040503050406030204" pitchFamily="18" charset="0"/>
                            <a:cs typeface="CronosPro-Regular"/>
                          </a:rPr>
                          <m:t>𝑙</m:t>
                        </m:r>
                      </m:e>
                      <m:sup>
                        <m:r>
                          <a:rPr lang="en-US" sz="2000" b="0" i="1" smtClean="0">
                            <a:latin typeface="Cambria Math" panose="02040503050406030204" pitchFamily="18" charset="0"/>
                            <a:cs typeface="CronosPro-Regular"/>
                          </a:rPr>
                          <m:t>′</m:t>
                        </m:r>
                      </m:sup>
                    </m:sSup>
                    <m:r>
                      <a:rPr lang="en-US" sz="2000" b="0" i="1" smtClean="0">
                        <a:latin typeface="Cambria Math" panose="02040503050406030204" pitchFamily="18" charset="0"/>
                        <a:cs typeface="CronosPro-Regular"/>
                      </a:rPr>
                      <m:t>=</m:t>
                    </m:r>
                    <m:r>
                      <a:rPr lang="en-US" sz="2000" b="0" i="1" smtClean="0">
                        <a:latin typeface="Cambria Math" panose="02040503050406030204" pitchFamily="18" charset="0"/>
                        <a:cs typeface="CronosPro-Regular"/>
                      </a:rPr>
                      <m:t>𝑙</m:t>
                    </m:r>
                    <m:r>
                      <a:rPr lang="en-US" sz="2000" b="0" i="1" smtClean="0">
                        <a:latin typeface="Cambria Math" panose="02040503050406030204" pitchFamily="18" charset="0"/>
                        <a:cs typeface="CronosPro-Regular"/>
                      </a:rPr>
                      <m:t>+1</m:t>
                    </m:r>
                  </m:oMath>
                </a14:m>
                <a:r>
                  <a:rPr lang="en-US" sz="2000" dirty="0">
                    <a:latin typeface="CronosPro-Regular"/>
                    <a:cs typeface="CronosPro-Regular"/>
                  </a:rPr>
                  <a:t>;</a:t>
                </a:r>
              </a:p>
            </p:txBody>
          </p:sp>
        </mc:Choice>
        <mc:Fallback xmlns="">
          <p:sp>
            <p:nvSpPr>
              <p:cNvPr id="41" name="TextBox 40"/>
              <p:cNvSpPr txBox="1">
                <a:spLocks noRot="1" noChangeAspect="1" noMove="1" noResize="1" noEditPoints="1" noAdjustHandles="1" noChangeArrowheads="1" noChangeShapeType="1" noTextEdit="1"/>
              </p:cNvSpPr>
              <p:nvPr/>
            </p:nvSpPr>
            <p:spPr>
              <a:xfrm>
                <a:off x="3347959" y="2007713"/>
                <a:ext cx="1595328" cy="712256"/>
              </a:xfrm>
              <a:prstGeom prst="rect">
                <a:avLst/>
              </a:prstGeom>
              <a:blipFill>
                <a:blip r:embed="rId6"/>
                <a:stretch>
                  <a:fillRect b="-120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2648660" y="2493674"/>
                <a:ext cx="411698" cy="40258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𝑙</m:t>
                      </m:r>
                    </m:oMath>
                  </m:oMathPara>
                </a14:m>
                <a:endParaRPr lang="en-US" sz="2000" i="1" dirty="0">
                  <a:latin typeface="CronosPro-Regular"/>
                  <a:cs typeface="CronosPro-Regular"/>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2648660" y="2493674"/>
                <a:ext cx="411698" cy="40258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5197016" y="1796268"/>
                <a:ext cx="41096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h</m:t>
                      </m:r>
                      <m:r>
                        <a:rPr lang="en-US" sz="2000" b="0" i="1" smtClean="0">
                          <a:latin typeface="Cambria Math" panose="02040503050406030204" pitchFamily="18" charset="0"/>
                          <a:cs typeface="CronosPro-Regular"/>
                        </a:rPr>
                        <m:t>′</m:t>
                      </m:r>
                    </m:oMath>
                  </m:oMathPara>
                </a14:m>
                <a:endParaRPr lang="en-US" sz="2000" i="1" dirty="0">
                  <a:latin typeface="CronosPro-Regular"/>
                  <a:cs typeface="CronosPro-Regular"/>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5197016" y="1796268"/>
                <a:ext cx="410966" cy="40011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5184666" y="2491964"/>
                <a:ext cx="411698" cy="40258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𝑙</m:t>
                      </m:r>
                      <m:r>
                        <a:rPr lang="en-US" sz="2000" b="0" i="1" smtClean="0">
                          <a:latin typeface="Cambria Math" panose="02040503050406030204" pitchFamily="18" charset="0"/>
                          <a:cs typeface="CronosPro-Regular"/>
                        </a:rPr>
                        <m:t>′</m:t>
                      </m:r>
                    </m:oMath>
                  </m:oMathPara>
                </a14:m>
                <a:endParaRPr lang="en-US" sz="2000" i="1" dirty="0">
                  <a:latin typeface="CronosPro-Regular"/>
                  <a:cs typeface="CronosPro-Regular"/>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5184666" y="2491964"/>
                <a:ext cx="411698" cy="40258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2659300" y="4220974"/>
                <a:ext cx="41096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h</m:t>
                      </m:r>
                    </m:oMath>
                  </m:oMathPara>
                </a14:m>
                <a:endParaRPr lang="en-US" sz="2000" i="1" dirty="0">
                  <a:latin typeface="CronosPro-Regular"/>
                  <a:cs typeface="CronosPro-Regular"/>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2659300" y="4220974"/>
                <a:ext cx="410966" cy="40011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3346249" y="4430709"/>
                <a:ext cx="1595328" cy="712256"/>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p>
                        <m:sSupPr>
                          <m:ctrlPr>
                            <a:rPr lang="en-US" sz="2000" i="1">
                              <a:latin typeface="Cambria Math" panose="02040503050406030204" pitchFamily="18" charset="0"/>
                              <a:cs typeface="CronosPro-Regular"/>
                            </a:rPr>
                          </m:ctrlPr>
                        </m:sSupPr>
                        <m:e>
                          <m:r>
                            <a:rPr lang="en-US" sz="2000" i="1">
                              <a:latin typeface="Cambria Math" panose="02040503050406030204" pitchFamily="18" charset="0"/>
                              <a:cs typeface="CronosPro-Regular"/>
                            </a:rPr>
                            <m:t>h</m:t>
                          </m:r>
                        </m:e>
                        <m:sup>
                          <m:r>
                            <a:rPr lang="en-US" sz="2000" i="1">
                              <a:latin typeface="Cambria Math" panose="02040503050406030204" pitchFamily="18" charset="0"/>
                              <a:cs typeface="CronosPro-Regular"/>
                            </a:rPr>
                            <m:t>′</m:t>
                          </m:r>
                        </m:sup>
                      </m:sSup>
                      <m:r>
                        <a:rPr lang="en-US" sz="2000" i="1">
                          <a:latin typeface="Cambria Math" panose="02040503050406030204" pitchFamily="18" charset="0"/>
                          <a:cs typeface="CronosPro-Regular"/>
                        </a:rPr>
                        <m:t>=</m:t>
                      </m:r>
                      <m:r>
                        <a:rPr lang="en-US" sz="2000" i="1">
                          <a:latin typeface="Cambria Math" panose="02040503050406030204" pitchFamily="18" charset="0"/>
                          <a:cs typeface="CronosPro-Regular"/>
                        </a:rPr>
                        <m:t>h</m:t>
                      </m:r>
                      <m:r>
                        <a:rPr lang="en-US" sz="2000" i="1">
                          <a:latin typeface="Cambria Math" panose="02040503050406030204" pitchFamily="18" charset="0"/>
                          <a:cs typeface="CronosPro-Regular"/>
                        </a:rPr>
                        <m:t>+</m:t>
                      </m:r>
                      <m:r>
                        <a:rPr lang="en-US" sz="2000" i="1">
                          <a:latin typeface="Cambria Math" panose="02040503050406030204" pitchFamily="18" charset="0"/>
                          <a:cs typeface="CronosPro-Regular"/>
                        </a:rPr>
                        <m:t>𝑙</m:t>
                      </m:r>
                      <m:r>
                        <a:rPr lang="en-US" sz="2000" i="1">
                          <a:latin typeface="Cambria Math" panose="02040503050406030204" pitchFamily="18" charset="0"/>
                          <a:cs typeface="CronosPro-Regular"/>
                        </a:rPr>
                        <m:t>;</m:t>
                      </m:r>
                    </m:oMath>
                  </m:oMathPara>
                </a14:m>
                <a:endParaRPr lang="en-US" sz="2000" dirty="0">
                  <a:latin typeface="CronosPro-Regular"/>
                  <a:cs typeface="CronosPro-Regular"/>
                </a:endParaRPr>
              </a:p>
              <a:p>
                <a:pPr algn="ctr"/>
                <a14:m>
                  <m:oMath xmlns:m="http://schemas.openxmlformats.org/officeDocument/2006/math">
                    <m:sSup>
                      <m:sSupPr>
                        <m:ctrlPr>
                          <a:rPr lang="en-US" sz="2000" i="1">
                            <a:latin typeface="Cambria Math" panose="02040503050406030204" pitchFamily="18" charset="0"/>
                            <a:cs typeface="CronosPro-Regular"/>
                          </a:rPr>
                        </m:ctrlPr>
                      </m:sSupPr>
                      <m:e>
                        <m:r>
                          <a:rPr lang="en-US" sz="2000" i="1">
                            <a:latin typeface="Cambria Math" panose="02040503050406030204" pitchFamily="18" charset="0"/>
                            <a:cs typeface="CronosPro-Regular"/>
                          </a:rPr>
                          <m:t>𝑙</m:t>
                        </m:r>
                      </m:e>
                      <m:sup>
                        <m:r>
                          <a:rPr lang="en-US" sz="2000" i="1">
                            <a:latin typeface="Cambria Math" panose="02040503050406030204" pitchFamily="18" charset="0"/>
                            <a:cs typeface="CronosPro-Regular"/>
                          </a:rPr>
                          <m:t>′</m:t>
                        </m:r>
                      </m:sup>
                    </m:sSup>
                    <m:r>
                      <a:rPr lang="en-US" sz="2000" i="1">
                        <a:latin typeface="Cambria Math" panose="02040503050406030204" pitchFamily="18" charset="0"/>
                        <a:cs typeface="CronosPro-Regular"/>
                      </a:rPr>
                      <m:t>=</m:t>
                    </m:r>
                    <m:r>
                      <a:rPr lang="en-US" sz="2000" i="1">
                        <a:latin typeface="Cambria Math" panose="02040503050406030204" pitchFamily="18" charset="0"/>
                        <a:cs typeface="CronosPro-Regular"/>
                      </a:rPr>
                      <m:t>𝑙</m:t>
                    </m:r>
                    <m:r>
                      <a:rPr lang="en-US" sz="2000" i="1">
                        <a:latin typeface="Cambria Math" panose="02040503050406030204" pitchFamily="18" charset="0"/>
                        <a:cs typeface="CronosPro-Regular"/>
                      </a:rPr>
                      <m:t>+1</m:t>
                    </m:r>
                  </m:oMath>
                </a14:m>
                <a:r>
                  <a:rPr lang="en-US" sz="2000" dirty="0">
                    <a:latin typeface="CronosPro-Regular"/>
                    <a:cs typeface="CronosPro-Regular"/>
                  </a:rPr>
                  <a:t>;</a:t>
                </a:r>
              </a:p>
            </p:txBody>
          </p:sp>
        </mc:Choice>
        <mc:Fallback xmlns="">
          <p:sp>
            <p:nvSpPr>
              <p:cNvPr id="55" name="TextBox 54"/>
              <p:cNvSpPr txBox="1">
                <a:spLocks noRot="1" noChangeAspect="1" noMove="1" noResize="1" noEditPoints="1" noAdjustHandles="1" noChangeArrowheads="1" noChangeShapeType="1" noTextEdit="1"/>
              </p:cNvSpPr>
              <p:nvPr/>
            </p:nvSpPr>
            <p:spPr>
              <a:xfrm>
                <a:off x="3346249" y="4430709"/>
                <a:ext cx="1595328" cy="712256"/>
              </a:xfrm>
              <a:prstGeom prst="rect">
                <a:avLst/>
              </a:prstGeom>
              <a:blipFill>
                <a:blip r:embed="rId11"/>
                <a:stretch>
                  <a:fillRect b="-120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2646950" y="4916670"/>
                <a:ext cx="411698" cy="40258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𝑙</m:t>
                      </m:r>
                    </m:oMath>
                  </m:oMathPara>
                </a14:m>
                <a:endParaRPr lang="en-US" sz="2000" i="1" dirty="0">
                  <a:latin typeface="CronosPro-Regular"/>
                  <a:cs typeface="CronosPro-Regular"/>
                </a:endParaRPr>
              </a:p>
            </p:txBody>
          </p:sp>
        </mc:Choice>
        <mc:Fallback xmlns="">
          <p:sp>
            <p:nvSpPr>
              <p:cNvPr id="56" name="TextBox 55"/>
              <p:cNvSpPr txBox="1">
                <a:spLocks noRot="1" noChangeAspect="1" noMove="1" noResize="1" noEditPoints="1" noAdjustHandles="1" noChangeArrowheads="1" noChangeShapeType="1" noTextEdit="1"/>
              </p:cNvSpPr>
              <p:nvPr/>
            </p:nvSpPr>
            <p:spPr>
              <a:xfrm>
                <a:off x="2646950" y="4916670"/>
                <a:ext cx="411698" cy="402580"/>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5195306" y="4219264"/>
                <a:ext cx="41096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h</m:t>
                      </m:r>
                      <m:r>
                        <a:rPr lang="en-US" sz="2000" b="0" i="1" smtClean="0">
                          <a:latin typeface="Cambria Math" panose="02040503050406030204" pitchFamily="18" charset="0"/>
                          <a:cs typeface="CronosPro-Regular"/>
                        </a:rPr>
                        <m:t>′</m:t>
                      </m:r>
                    </m:oMath>
                  </m:oMathPara>
                </a14:m>
                <a:endParaRPr lang="en-US" sz="2000" i="1" dirty="0">
                  <a:latin typeface="CronosPro-Regular"/>
                  <a:cs typeface="CronosPro-Regular"/>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5195306" y="4219264"/>
                <a:ext cx="410966" cy="400110"/>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5182956" y="4914960"/>
                <a:ext cx="411698" cy="40258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𝑙</m:t>
                      </m:r>
                      <m:r>
                        <a:rPr lang="en-US" sz="2000" b="0" i="1" smtClean="0">
                          <a:latin typeface="Cambria Math" panose="02040503050406030204" pitchFamily="18" charset="0"/>
                          <a:cs typeface="CronosPro-Regular"/>
                        </a:rPr>
                        <m:t>′</m:t>
                      </m:r>
                    </m:oMath>
                  </m:oMathPara>
                </a14:m>
                <a:endParaRPr lang="en-US" sz="2000" i="1" dirty="0">
                  <a:latin typeface="CronosPro-Regular"/>
                  <a:cs typeface="CronosPro-Regular"/>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5182956" y="4914960"/>
                <a:ext cx="411698" cy="402580"/>
              </a:xfrm>
              <a:prstGeom prst="rect">
                <a:avLst/>
              </a:prstGeom>
              <a:blipFill>
                <a:blip r:embed="rId14"/>
                <a:stretch>
                  <a:fillRect/>
                </a:stretch>
              </a:blipFill>
            </p:spPr>
            <p:txBody>
              <a:bodyPr/>
              <a:lstStyle/>
              <a:p>
                <a:r>
                  <a:rPr lang="en-US">
                    <a:noFill/>
                  </a:rPr>
                  <a:t> </a:t>
                </a:r>
              </a:p>
            </p:txBody>
          </p:sp>
        </mc:Fallback>
      </mc:AlternateContent>
      <p:sp>
        <p:nvSpPr>
          <p:cNvPr id="10" name="TextBox 9"/>
          <p:cNvSpPr txBox="1"/>
          <p:nvPr/>
        </p:nvSpPr>
        <p:spPr>
          <a:xfrm>
            <a:off x="842481" y="5753528"/>
            <a:ext cx="7243281" cy="461665"/>
          </a:xfrm>
          <a:prstGeom prst="rect">
            <a:avLst/>
          </a:prstGeom>
          <a:noFill/>
        </p:spPr>
        <p:txBody>
          <a:bodyPr wrap="square" rtlCol="0">
            <a:spAutoFit/>
          </a:bodyPr>
          <a:lstStyle/>
          <a:p>
            <a:pPr algn="ctr"/>
            <a:r>
              <a:rPr lang="en-US" sz="2400" dirty="0">
                <a:latin typeface="CronosPro-Regular"/>
                <a:cs typeface="CronosPro-Regular"/>
              </a:rPr>
              <a:t>The program satisfies noninterference!</a:t>
            </a:r>
          </a:p>
        </p:txBody>
      </p:sp>
      <p:pic>
        <p:nvPicPr>
          <p:cNvPr id="42" name="Graphic 41" descr="Smiling Face with No Fill">
            <a:extLst>
              <a:ext uri="{FF2B5EF4-FFF2-40B4-BE49-F238E27FC236}">
                <a16:creationId xmlns:a16="http://schemas.microsoft.com/office/drawing/2014/main" id="{B212DBC6-FAAD-504D-B742-3C0893B2343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466408" y="3092717"/>
            <a:ext cx="914400" cy="914400"/>
          </a:xfrm>
          <a:prstGeom prst="rect">
            <a:avLst/>
          </a:prstGeom>
        </p:spPr>
      </p:pic>
    </p:spTree>
    <p:extLst>
      <p:ext uri="{BB962C8B-B14F-4D97-AF65-F5344CB8AC3E}">
        <p14:creationId xmlns:p14="http://schemas.microsoft.com/office/powerpoint/2010/main" val="75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P spid="38"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Noninterference: Example </a:t>
            </a:r>
            <a:endParaRPr lang="en-US" b="0" dirty="0"/>
          </a:p>
        </p:txBody>
      </p:sp>
      <p:sp>
        <p:nvSpPr>
          <p:cNvPr id="5" name="Rectangle 4"/>
          <p:cNvSpPr/>
          <p:nvPr/>
        </p:nvSpPr>
        <p:spPr>
          <a:xfrm>
            <a:off x="2714919" y="1668544"/>
            <a:ext cx="2856321" cy="1338606"/>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ronosPro-Regular"/>
              <a:cs typeface="CronosPro-Regular"/>
            </a:endParaRPr>
          </a:p>
        </p:txBody>
      </p:sp>
      <p:cxnSp>
        <p:nvCxnSpPr>
          <p:cNvPr id="13" name="Straight Arrow Connector 12"/>
          <p:cNvCxnSpPr/>
          <p:nvPr/>
        </p:nvCxnSpPr>
        <p:spPr>
          <a:xfrm>
            <a:off x="1583702" y="2007912"/>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a:xfrm>
            <a:off x="1585274" y="2716494"/>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5" name="TextBox 14"/>
          <p:cNvSpPr txBox="1"/>
          <p:nvPr/>
        </p:nvSpPr>
        <p:spPr>
          <a:xfrm>
            <a:off x="2300140" y="1536570"/>
            <a:ext cx="272176" cy="584775"/>
          </a:xfrm>
          <a:prstGeom prst="rect">
            <a:avLst/>
          </a:prstGeom>
          <a:noFill/>
        </p:spPr>
        <p:txBody>
          <a:bodyPr wrap="square" rtlCol="0">
            <a:spAutoFit/>
          </a:bodyPr>
          <a:lstStyle/>
          <a:p>
            <a:r>
              <a:rPr lang="en-US" sz="3200" dirty="0">
                <a:solidFill>
                  <a:schemeClr val="accent2"/>
                </a:solidFill>
                <a:latin typeface="Cambria Math" panose="02040503050406030204" pitchFamily="18" charset="0"/>
                <a:ea typeface="Cambria Math" panose="02040503050406030204" pitchFamily="18" charset="0"/>
                <a:cs typeface="CronosPro-Regular"/>
              </a:rPr>
              <a:t>H</a:t>
            </a:r>
          </a:p>
        </p:txBody>
      </p:sp>
      <p:sp>
        <p:nvSpPr>
          <p:cNvPr id="16" name="TextBox 15"/>
          <p:cNvSpPr txBox="1"/>
          <p:nvPr/>
        </p:nvSpPr>
        <p:spPr>
          <a:xfrm>
            <a:off x="2320566" y="2245158"/>
            <a:ext cx="272176" cy="584775"/>
          </a:xfrm>
          <a:prstGeom prst="rect">
            <a:avLst/>
          </a:prstGeom>
          <a:noFill/>
        </p:spPr>
        <p:txBody>
          <a:bodyPr wrap="square" rtlCol="0">
            <a:spAutoFit/>
          </a:bodyPr>
          <a:lstStyle/>
          <a:p>
            <a:r>
              <a:rPr lang="en-US" sz="3200" dirty="0">
                <a:latin typeface="Cambria Math" panose="02040503050406030204" pitchFamily="18" charset="0"/>
                <a:ea typeface="Cambria Math" panose="02040503050406030204" pitchFamily="18" charset="0"/>
                <a:cs typeface="CronosPro-Regular"/>
              </a:rPr>
              <a:t>L</a:t>
            </a:r>
          </a:p>
        </p:txBody>
      </p:sp>
      <p:cxnSp>
        <p:nvCxnSpPr>
          <p:cNvPr id="17" name="Straight Arrow Connector 16"/>
          <p:cNvCxnSpPr/>
          <p:nvPr/>
        </p:nvCxnSpPr>
        <p:spPr>
          <a:xfrm>
            <a:off x="5572812" y="2009480"/>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8" name="Straight Arrow Connector 17"/>
          <p:cNvCxnSpPr/>
          <p:nvPr/>
        </p:nvCxnSpPr>
        <p:spPr>
          <a:xfrm>
            <a:off x="5574384" y="2718062"/>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9" name="TextBox 18"/>
          <p:cNvSpPr txBox="1"/>
          <p:nvPr/>
        </p:nvSpPr>
        <p:spPr>
          <a:xfrm>
            <a:off x="5525677" y="1538138"/>
            <a:ext cx="272176" cy="584775"/>
          </a:xfrm>
          <a:prstGeom prst="rect">
            <a:avLst/>
          </a:prstGeom>
          <a:noFill/>
        </p:spPr>
        <p:txBody>
          <a:bodyPr wrap="square" rtlCol="0">
            <a:spAutoFit/>
          </a:bodyPr>
          <a:lstStyle/>
          <a:p>
            <a:r>
              <a:rPr lang="en-US" sz="3200" dirty="0">
                <a:latin typeface="Cambria Math" panose="02040503050406030204" pitchFamily="18" charset="0"/>
                <a:ea typeface="Cambria Math" panose="02040503050406030204" pitchFamily="18" charset="0"/>
                <a:cs typeface="CronosPro-Regular"/>
              </a:rPr>
              <a:t>H</a:t>
            </a:r>
          </a:p>
        </p:txBody>
      </p:sp>
      <p:sp>
        <p:nvSpPr>
          <p:cNvPr id="20" name="TextBox 19"/>
          <p:cNvSpPr txBox="1"/>
          <p:nvPr/>
        </p:nvSpPr>
        <p:spPr>
          <a:xfrm>
            <a:off x="5546103" y="2246726"/>
            <a:ext cx="272176" cy="584775"/>
          </a:xfrm>
          <a:prstGeom prst="rect">
            <a:avLst/>
          </a:prstGeom>
          <a:noFill/>
        </p:spPr>
        <p:txBody>
          <a:bodyPr wrap="square" rtlCol="0">
            <a:spAutoFit/>
          </a:bodyPr>
          <a:lstStyle/>
          <a:p>
            <a:r>
              <a:rPr lang="en-US" sz="3200" dirty="0">
                <a:solidFill>
                  <a:schemeClr val="accent2"/>
                </a:solidFill>
                <a:latin typeface="Cambria Math" panose="02040503050406030204" pitchFamily="18" charset="0"/>
                <a:ea typeface="Cambria Math" panose="02040503050406030204" pitchFamily="18" charset="0"/>
                <a:cs typeface="CronosPro-Regular"/>
              </a:rPr>
              <a:t>L</a:t>
            </a:r>
          </a:p>
        </p:txBody>
      </p:sp>
      <p:sp>
        <p:nvSpPr>
          <p:cNvPr id="22" name="Rectangle 21"/>
          <p:cNvSpPr/>
          <p:nvPr/>
        </p:nvSpPr>
        <p:spPr>
          <a:xfrm>
            <a:off x="2716491" y="4045669"/>
            <a:ext cx="2856321" cy="1338606"/>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ronosPro-Regular"/>
              <a:cs typeface="CronosPro-Regular"/>
            </a:endParaRPr>
          </a:p>
        </p:txBody>
      </p:sp>
      <p:cxnSp>
        <p:nvCxnSpPr>
          <p:cNvPr id="24" name="Straight Arrow Connector 23"/>
          <p:cNvCxnSpPr/>
          <p:nvPr/>
        </p:nvCxnSpPr>
        <p:spPr>
          <a:xfrm>
            <a:off x="1585274" y="4385037"/>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5" name="Straight Arrow Connector 24"/>
          <p:cNvCxnSpPr/>
          <p:nvPr/>
        </p:nvCxnSpPr>
        <p:spPr>
          <a:xfrm>
            <a:off x="1586846" y="5093619"/>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6" name="TextBox 25"/>
          <p:cNvSpPr txBox="1"/>
          <p:nvPr/>
        </p:nvSpPr>
        <p:spPr>
          <a:xfrm>
            <a:off x="2301712" y="3913695"/>
            <a:ext cx="272176" cy="584775"/>
          </a:xfrm>
          <a:prstGeom prst="rect">
            <a:avLst/>
          </a:prstGeom>
          <a:noFill/>
        </p:spPr>
        <p:txBody>
          <a:bodyPr wrap="square" rtlCol="0">
            <a:spAutoFit/>
          </a:bodyPr>
          <a:lstStyle/>
          <a:p>
            <a:r>
              <a:rPr lang="en-US" sz="3200" dirty="0">
                <a:solidFill>
                  <a:schemeClr val="accent2"/>
                </a:solidFill>
                <a:latin typeface="Cambria Math" panose="02040503050406030204" pitchFamily="18" charset="0"/>
                <a:ea typeface="Cambria Math" panose="02040503050406030204" pitchFamily="18" charset="0"/>
                <a:cs typeface="CronosPro-Regular"/>
              </a:rPr>
              <a:t>H</a:t>
            </a:r>
          </a:p>
        </p:txBody>
      </p:sp>
      <p:sp>
        <p:nvSpPr>
          <p:cNvPr id="27" name="TextBox 26"/>
          <p:cNvSpPr txBox="1"/>
          <p:nvPr/>
        </p:nvSpPr>
        <p:spPr>
          <a:xfrm>
            <a:off x="2322138" y="4622283"/>
            <a:ext cx="272176" cy="584775"/>
          </a:xfrm>
          <a:prstGeom prst="rect">
            <a:avLst/>
          </a:prstGeom>
          <a:noFill/>
        </p:spPr>
        <p:txBody>
          <a:bodyPr wrap="square" rtlCol="0">
            <a:spAutoFit/>
          </a:bodyPr>
          <a:lstStyle/>
          <a:p>
            <a:r>
              <a:rPr lang="en-US" sz="3200" dirty="0">
                <a:latin typeface="Cambria Math" panose="02040503050406030204" pitchFamily="18" charset="0"/>
                <a:ea typeface="Cambria Math" panose="02040503050406030204" pitchFamily="18" charset="0"/>
                <a:cs typeface="CronosPro-Regular"/>
              </a:rPr>
              <a:t>L</a:t>
            </a:r>
          </a:p>
        </p:txBody>
      </p:sp>
      <p:cxnSp>
        <p:nvCxnSpPr>
          <p:cNvPr id="28" name="Straight Arrow Connector 27"/>
          <p:cNvCxnSpPr/>
          <p:nvPr/>
        </p:nvCxnSpPr>
        <p:spPr>
          <a:xfrm>
            <a:off x="5574384" y="4386605"/>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9" name="Straight Arrow Connector 28"/>
          <p:cNvCxnSpPr/>
          <p:nvPr/>
        </p:nvCxnSpPr>
        <p:spPr>
          <a:xfrm>
            <a:off x="5575956" y="5095187"/>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0" name="TextBox 29"/>
          <p:cNvSpPr txBox="1"/>
          <p:nvPr/>
        </p:nvSpPr>
        <p:spPr>
          <a:xfrm>
            <a:off x="5527249" y="3915263"/>
            <a:ext cx="272176" cy="584775"/>
          </a:xfrm>
          <a:prstGeom prst="rect">
            <a:avLst/>
          </a:prstGeom>
          <a:noFill/>
        </p:spPr>
        <p:txBody>
          <a:bodyPr wrap="square" rtlCol="0">
            <a:spAutoFit/>
          </a:bodyPr>
          <a:lstStyle/>
          <a:p>
            <a:r>
              <a:rPr lang="en-US" sz="3200" dirty="0">
                <a:latin typeface="Cambria Math" panose="02040503050406030204" pitchFamily="18" charset="0"/>
                <a:ea typeface="Cambria Math" panose="02040503050406030204" pitchFamily="18" charset="0"/>
                <a:cs typeface="CronosPro-Regular"/>
              </a:rPr>
              <a:t>H</a:t>
            </a:r>
          </a:p>
        </p:txBody>
      </p:sp>
      <p:sp>
        <p:nvSpPr>
          <p:cNvPr id="31" name="TextBox 30"/>
          <p:cNvSpPr txBox="1"/>
          <p:nvPr/>
        </p:nvSpPr>
        <p:spPr>
          <a:xfrm>
            <a:off x="5547675" y="4623851"/>
            <a:ext cx="272176" cy="584775"/>
          </a:xfrm>
          <a:prstGeom prst="rect">
            <a:avLst/>
          </a:prstGeom>
          <a:noFill/>
        </p:spPr>
        <p:txBody>
          <a:bodyPr wrap="square" rtlCol="0">
            <a:spAutoFit/>
          </a:bodyPr>
          <a:lstStyle/>
          <a:p>
            <a:r>
              <a:rPr lang="en-US" sz="3200" dirty="0">
                <a:solidFill>
                  <a:schemeClr val="accent2"/>
                </a:solidFill>
                <a:latin typeface="Cambria Math" panose="02040503050406030204" pitchFamily="18" charset="0"/>
                <a:ea typeface="Cambria Math" panose="02040503050406030204" pitchFamily="18" charset="0"/>
                <a:cs typeface="CronosPro-Regular"/>
              </a:rPr>
              <a:t>L</a:t>
            </a:r>
          </a:p>
        </p:txBody>
      </p:sp>
      <p:sp>
        <p:nvSpPr>
          <p:cNvPr id="8" name="TextBox 7"/>
          <p:cNvSpPr txBox="1"/>
          <p:nvPr/>
        </p:nvSpPr>
        <p:spPr>
          <a:xfrm>
            <a:off x="1517713" y="1527143"/>
            <a:ext cx="377073" cy="584775"/>
          </a:xfrm>
          <a:prstGeom prst="rect">
            <a:avLst/>
          </a:prstGeom>
          <a:noFill/>
        </p:spPr>
        <p:txBody>
          <a:bodyPr wrap="square" rtlCol="0">
            <a:spAutoFit/>
          </a:bodyPr>
          <a:lstStyle/>
          <a:p>
            <a:r>
              <a:rPr lang="en-US" sz="3200" dirty="0">
                <a:solidFill>
                  <a:schemeClr val="accent2"/>
                </a:solidFill>
                <a:latin typeface="CronosPro-Regular"/>
                <a:cs typeface="CronosPro-Regular"/>
              </a:rPr>
              <a:t>1</a:t>
            </a:r>
          </a:p>
        </p:txBody>
      </p:sp>
      <p:sp>
        <p:nvSpPr>
          <p:cNvPr id="34" name="TextBox 33"/>
          <p:cNvSpPr txBox="1"/>
          <p:nvPr/>
        </p:nvSpPr>
        <p:spPr>
          <a:xfrm>
            <a:off x="6271961" y="2237292"/>
            <a:ext cx="377073" cy="584775"/>
          </a:xfrm>
          <a:prstGeom prst="rect">
            <a:avLst/>
          </a:prstGeom>
          <a:noFill/>
        </p:spPr>
        <p:txBody>
          <a:bodyPr wrap="square" rtlCol="0">
            <a:spAutoFit/>
          </a:bodyPr>
          <a:lstStyle/>
          <a:p>
            <a:r>
              <a:rPr lang="en-US" sz="3200" dirty="0">
                <a:solidFill>
                  <a:schemeClr val="accent2"/>
                </a:solidFill>
                <a:latin typeface="CronosPro-Regular"/>
                <a:cs typeface="CronosPro-Regular"/>
              </a:rPr>
              <a:t>2</a:t>
            </a:r>
          </a:p>
        </p:txBody>
      </p:sp>
      <p:sp>
        <p:nvSpPr>
          <p:cNvPr id="35" name="TextBox 34"/>
          <p:cNvSpPr txBox="1"/>
          <p:nvPr/>
        </p:nvSpPr>
        <p:spPr>
          <a:xfrm>
            <a:off x="1491003" y="3904268"/>
            <a:ext cx="377073" cy="584775"/>
          </a:xfrm>
          <a:prstGeom prst="rect">
            <a:avLst/>
          </a:prstGeom>
          <a:noFill/>
        </p:spPr>
        <p:txBody>
          <a:bodyPr wrap="square" rtlCol="0">
            <a:spAutoFit/>
          </a:bodyPr>
          <a:lstStyle/>
          <a:p>
            <a:r>
              <a:rPr lang="en-US" sz="3200" dirty="0">
                <a:solidFill>
                  <a:schemeClr val="accent2"/>
                </a:solidFill>
                <a:latin typeface="CronosPro-Regular"/>
                <a:cs typeface="CronosPro-Regular"/>
              </a:rPr>
              <a:t>3</a:t>
            </a:r>
          </a:p>
        </p:txBody>
      </p:sp>
      <p:sp>
        <p:nvSpPr>
          <p:cNvPr id="38" name="TextBox 37"/>
          <p:cNvSpPr txBox="1"/>
          <p:nvPr/>
        </p:nvSpPr>
        <p:spPr>
          <a:xfrm>
            <a:off x="6223261" y="4612850"/>
            <a:ext cx="444630" cy="584775"/>
          </a:xfrm>
          <a:prstGeom prst="rect">
            <a:avLst/>
          </a:prstGeom>
          <a:noFill/>
        </p:spPr>
        <p:txBody>
          <a:bodyPr wrap="square" rtlCol="0">
            <a:spAutoFit/>
          </a:bodyPr>
          <a:lstStyle/>
          <a:p>
            <a:r>
              <a:rPr lang="en-US" sz="3200" dirty="0">
                <a:solidFill>
                  <a:schemeClr val="accent2"/>
                </a:solidFill>
                <a:latin typeface="CronosPro-Regular"/>
                <a:cs typeface="CronosPro-Regular"/>
              </a:rPr>
              <a:t>6</a:t>
            </a:r>
          </a:p>
        </p:txBody>
      </p:sp>
      <mc:AlternateContent xmlns:mc="http://schemas.openxmlformats.org/markup-compatibility/2006" xmlns:a14="http://schemas.microsoft.com/office/drawing/2010/main">
        <mc:Choice Requires="a14">
          <p:sp>
            <p:nvSpPr>
              <p:cNvPr id="3" name="TextBox 2"/>
              <p:cNvSpPr txBox="1"/>
              <p:nvPr/>
            </p:nvSpPr>
            <p:spPr>
              <a:xfrm>
                <a:off x="2661010" y="1797978"/>
                <a:ext cx="41096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h</m:t>
                      </m:r>
                    </m:oMath>
                  </m:oMathPara>
                </a14:m>
                <a:endParaRPr lang="en-US" sz="2000" i="1" dirty="0">
                  <a:latin typeface="CronosPro-Regular"/>
                  <a:cs typeface="CronosPro-Regular"/>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2661010" y="1797978"/>
                <a:ext cx="410966" cy="40011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5227834" y="2494906"/>
                <a:ext cx="41096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𝑙</m:t>
                      </m:r>
                      <m:r>
                        <a:rPr lang="en-US" sz="2000" b="0" i="1" smtClean="0">
                          <a:latin typeface="Cambria Math" panose="02040503050406030204" pitchFamily="18" charset="0"/>
                          <a:cs typeface="CronosPro-Regular"/>
                        </a:rPr>
                        <m:t>′</m:t>
                      </m:r>
                    </m:oMath>
                  </m:oMathPara>
                </a14:m>
                <a:endParaRPr lang="en-US" sz="2000" i="1" dirty="0">
                  <a:latin typeface="CronosPro-Regular"/>
                  <a:cs typeface="CronosPro-Regular"/>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5227834" y="2494906"/>
                <a:ext cx="410966" cy="40011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359649" y="2122913"/>
                <a:ext cx="1592495"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000" b="0" i="1" smtClean="0">
                              <a:latin typeface="Cambria Math" panose="02040503050406030204" pitchFamily="18" charset="0"/>
                              <a:cs typeface="CronosPro-Regular"/>
                            </a:rPr>
                          </m:ctrlPr>
                        </m:sSupPr>
                        <m:e>
                          <m:r>
                            <a:rPr lang="en-US" sz="2000" b="0" i="1" smtClean="0">
                              <a:latin typeface="Cambria Math" panose="02040503050406030204" pitchFamily="18" charset="0"/>
                              <a:cs typeface="CronosPro-Regular"/>
                            </a:rPr>
                            <m:t>𝑙</m:t>
                          </m:r>
                        </m:e>
                        <m:sup>
                          <m:r>
                            <a:rPr lang="en-US" sz="2000" b="0" i="1" smtClean="0">
                              <a:latin typeface="Cambria Math" panose="02040503050406030204" pitchFamily="18" charset="0"/>
                              <a:cs typeface="CronosPro-Regular"/>
                            </a:rPr>
                            <m:t>′</m:t>
                          </m:r>
                        </m:sup>
                      </m:sSup>
                      <m:r>
                        <a:rPr lang="en-US" sz="2000" b="0" i="1" smtClean="0">
                          <a:latin typeface="Cambria Math" panose="02040503050406030204" pitchFamily="18" charset="0"/>
                          <a:cs typeface="CronosPro-Regular"/>
                        </a:rPr>
                        <m:t>=</m:t>
                      </m:r>
                      <m:r>
                        <a:rPr lang="en-US" sz="2000" b="0" i="1" smtClean="0">
                          <a:latin typeface="Cambria Math" panose="02040503050406030204" pitchFamily="18" charset="0"/>
                          <a:cs typeface="CronosPro-Regular"/>
                        </a:rPr>
                        <m:t>h</m:t>
                      </m:r>
                      <m:r>
                        <a:rPr lang="en-US" sz="2000" b="0" i="1" smtClean="0">
                          <a:latin typeface="Cambria Math" panose="02040503050406030204" pitchFamily="18" charset="0"/>
                          <a:cs typeface="CronosPro-Regular"/>
                        </a:rPr>
                        <m:t> ∗2;</m:t>
                      </m:r>
                    </m:oMath>
                  </m:oMathPara>
                </a14:m>
                <a:endParaRPr lang="en-US" sz="2000" dirty="0">
                  <a:latin typeface="CronosPro-Regular"/>
                  <a:cs typeface="CronosPro-Regular"/>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359649" y="2122913"/>
                <a:ext cx="1592495" cy="400110"/>
              </a:xfrm>
              <a:prstGeom prst="rect">
                <a:avLst/>
              </a:prstGeom>
              <a:blipFill>
                <a:blip r:embed="rId7"/>
                <a:stretch>
                  <a:fillRect b="-187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2649026" y="4179870"/>
                <a:ext cx="41096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h</m:t>
                      </m:r>
                    </m:oMath>
                  </m:oMathPara>
                </a14:m>
                <a:endParaRPr lang="en-US" sz="2000" i="1" dirty="0">
                  <a:latin typeface="CronosPro-Regular"/>
                  <a:cs typeface="CronosPro-Regular"/>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2649026" y="4179870"/>
                <a:ext cx="410966" cy="40011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5215850" y="4876798"/>
                <a:ext cx="41096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𝑙</m:t>
                      </m:r>
                      <m:r>
                        <a:rPr lang="en-US" sz="2000" b="0" i="1" smtClean="0">
                          <a:latin typeface="Cambria Math" panose="02040503050406030204" pitchFamily="18" charset="0"/>
                          <a:cs typeface="CronosPro-Regular"/>
                        </a:rPr>
                        <m:t>′</m:t>
                      </m:r>
                    </m:oMath>
                  </m:oMathPara>
                </a14:m>
                <a:endParaRPr lang="en-US" sz="2000" i="1" dirty="0">
                  <a:latin typeface="CronosPro-Regular"/>
                  <a:cs typeface="CronosPro-Regular"/>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5215850" y="4876798"/>
                <a:ext cx="410966" cy="40011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3347665" y="4504805"/>
                <a:ext cx="1592495"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000" b="0" i="1" smtClean="0">
                              <a:latin typeface="Cambria Math" panose="02040503050406030204" pitchFamily="18" charset="0"/>
                              <a:cs typeface="CronosPro-Regular"/>
                            </a:rPr>
                          </m:ctrlPr>
                        </m:sSupPr>
                        <m:e>
                          <m:r>
                            <a:rPr lang="en-US" sz="2000" b="0" i="1" smtClean="0">
                              <a:latin typeface="Cambria Math" panose="02040503050406030204" pitchFamily="18" charset="0"/>
                              <a:cs typeface="CronosPro-Regular"/>
                            </a:rPr>
                            <m:t>𝑙</m:t>
                          </m:r>
                        </m:e>
                        <m:sup>
                          <m:r>
                            <a:rPr lang="en-US" sz="2000" b="0" i="1" smtClean="0">
                              <a:latin typeface="Cambria Math" panose="02040503050406030204" pitchFamily="18" charset="0"/>
                              <a:cs typeface="CronosPro-Regular"/>
                            </a:rPr>
                            <m:t>′</m:t>
                          </m:r>
                        </m:sup>
                      </m:sSup>
                      <m:r>
                        <a:rPr lang="en-US" sz="2000" b="0" i="1" smtClean="0">
                          <a:latin typeface="Cambria Math" panose="02040503050406030204" pitchFamily="18" charset="0"/>
                          <a:cs typeface="CronosPro-Regular"/>
                        </a:rPr>
                        <m:t>=</m:t>
                      </m:r>
                      <m:r>
                        <a:rPr lang="en-US" sz="2000" b="0" i="1" smtClean="0">
                          <a:latin typeface="Cambria Math" panose="02040503050406030204" pitchFamily="18" charset="0"/>
                          <a:cs typeface="CronosPro-Regular"/>
                        </a:rPr>
                        <m:t>h</m:t>
                      </m:r>
                      <m:r>
                        <a:rPr lang="en-US" sz="2000" b="0" i="1" smtClean="0">
                          <a:latin typeface="Cambria Math" panose="02040503050406030204" pitchFamily="18" charset="0"/>
                          <a:cs typeface="CronosPro-Regular"/>
                        </a:rPr>
                        <m:t> ∗2;</m:t>
                      </m:r>
                    </m:oMath>
                  </m:oMathPara>
                </a14:m>
                <a:endParaRPr lang="en-US" sz="2000" dirty="0">
                  <a:latin typeface="CronosPro-Regular"/>
                  <a:cs typeface="CronosPro-Regular"/>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3347665" y="4504805"/>
                <a:ext cx="1592495" cy="400110"/>
              </a:xfrm>
              <a:prstGeom prst="rect">
                <a:avLst/>
              </a:prstGeom>
              <a:blipFill>
                <a:blip r:embed="rId10"/>
                <a:stretch>
                  <a:fillRect b="-18182"/>
                </a:stretch>
              </a:blipFill>
            </p:spPr>
            <p:txBody>
              <a:bodyPr/>
              <a:lstStyle/>
              <a:p>
                <a:r>
                  <a:rPr lang="en-US">
                    <a:noFill/>
                  </a:rPr>
                  <a:t> </a:t>
                </a:r>
              </a:p>
            </p:txBody>
          </p:sp>
        </mc:Fallback>
      </mc:AlternateContent>
      <p:sp>
        <p:nvSpPr>
          <p:cNvPr id="43" name="TextBox 42"/>
          <p:cNvSpPr txBox="1"/>
          <p:nvPr/>
        </p:nvSpPr>
        <p:spPr>
          <a:xfrm>
            <a:off x="842481" y="5753528"/>
            <a:ext cx="7243281" cy="461665"/>
          </a:xfrm>
          <a:prstGeom prst="rect">
            <a:avLst/>
          </a:prstGeom>
          <a:noFill/>
        </p:spPr>
        <p:txBody>
          <a:bodyPr wrap="square" rtlCol="0">
            <a:spAutoFit/>
          </a:bodyPr>
          <a:lstStyle/>
          <a:p>
            <a:pPr algn="ctr"/>
            <a:r>
              <a:rPr lang="en-US" sz="2400" dirty="0">
                <a:latin typeface="CronosPro-Regular"/>
                <a:cs typeface="CronosPro-Regular"/>
              </a:rPr>
              <a:t>The program does not satisfy noninterference!</a:t>
            </a:r>
          </a:p>
        </p:txBody>
      </p:sp>
      <p:sp>
        <p:nvSpPr>
          <p:cNvPr id="36" name="TextBox 35"/>
          <p:cNvSpPr txBox="1"/>
          <p:nvPr/>
        </p:nvSpPr>
        <p:spPr>
          <a:xfrm>
            <a:off x="1538136" y="2235723"/>
            <a:ext cx="377073" cy="584775"/>
          </a:xfrm>
          <a:prstGeom prst="rect">
            <a:avLst/>
          </a:prstGeom>
          <a:noFill/>
        </p:spPr>
        <p:txBody>
          <a:bodyPr wrap="square" rtlCol="0">
            <a:spAutoFit/>
          </a:bodyPr>
          <a:lstStyle/>
          <a:p>
            <a:r>
              <a:rPr lang="en-US" sz="3200" dirty="0">
                <a:latin typeface="CronosPro-Regular"/>
                <a:cs typeface="CronosPro-Regular"/>
              </a:rPr>
              <a:t>2</a:t>
            </a:r>
          </a:p>
        </p:txBody>
      </p:sp>
      <p:sp>
        <p:nvSpPr>
          <p:cNvPr id="37" name="TextBox 36"/>
          <p:cNvSpPr txBox="1"/>
          <p:nvPr/>
        </p:nvSpPr>
        <p:spPr>
          <a:xfrm>
            <a:off x="1517712" y="4610466"/>
            <a:ext cx="377073" cy="584775"/>
          </a:xfrm>
          <a:prstGeom prst="rect">
            <a:avLst/>
          </a:prstGeom>
          <a:noFill/>
        </p:spPr>
        <p:txBody>
          <a:bodyPr wrap="square" rtlCol="0">
            <a:spAutoFit/>
          </a:bodyPr>
          <a:lstStyle/>
          <a:p>
            <a:r>
              <a:rPr lang="en-US" sz="3200" dirty="0">
                <a:latin typeface="CronosPro-Regular"/>
                <a:cs typeface="CronosPro-Regular"/>
              </a:rPr>
              <a:t>2</a:t>
            </a:r>
          </a:p>
        </p:txBody>
      </p:sp>
      <p:pic>
        <p:nvPicPr>
          <p:cNvPr id="44" name="Graphic 43" descr="Surprised Face with No Fill">
            <a:extLst>
              <a:ext uri="{FF2B5EF4-FFF2-40B4-BE49-F238E27FC236}">
                <a16:creationId xmlns:a16="http://schemas.microsoft.com/office/drawing/2014/main" id="{2ED1B331-CD66-2845-AE4A-DB222A93074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314008" y="2950588"/>
            <a:ext cx="914400" cy="914400"/>
          </a:xfrm>
          <a:prstGeom prst="rect">
            <a:avLst/>
          </a:prstGeom>
        </p:spPr>
      </p:pic>
    </p:spTree>
    <p:extLst>
      <p:ext uri="{BB962C8B-B14F-4D97-AF65-F5344CB8AC3E}">
        <p14:creationId xmlns:p14="http://schemas.microsoft.com/office/powerpoint/2010/main" val="942577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8" grpId="0"/>
      <p:bldP spid="43"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Noninterference: Example </a:t>
            </a:r>
            <a:endParaRPr lang="en-US" b="0" dirty="0"/>
          </a:p>
        </p:txBody>
      </p:sp>
      <p:sp>
        <p:nvSpPr>
          <p:cNvPr id="5" name="Rectangle 4"/>
          <p:cNvSpPr/>
          <p:nvPr/>
        </p:nvSpPr>
        <p:spPr>
          <a:xfrm>
            <a:off x="2714919" y="1668544"/>
            <a:ext cx="2856321" cy="1338606"/>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ronosPro-Regular"/>
              <a:cs typeface="CronosPro-Regular"/>
            </a:endParaRPr>
          </a:p>
        </p:txBody>
      </p:sp>
      <p:cxnSp>
        <p:nvCxnSpPr>
          <p:cNvPr id="13" name="Straight Arrow Connector 12"/>
          <p:cNvCxnSpPr/>
          <p:nvPr/>
        </p:nvCxnSpPr>
        <p:spPr>
          <a:xfrm>
            <a:off x="1583702" y="2007912"/>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a:xfrm>
            <a:off x="1585274" y="2716494"/>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5" name="TextBox 14"/>
          <p:cNvSpPr txBox="1"/>
          <p:nvPr/>
        </p:nvSpPr>
        <p:spPr>
          <a:xfrm>
            <a:off x="2300140" y="1536570"/>
            <a:ext cx="272176" cy="584775"/>
          </a:xfrm>
          <a:prstGeom prst="rect">
            <a:avLst/>
          </a:prstGeom>
          <a:noFill/>
        </p:spPr>
        <p:txBody>
          <a:bodyPr wrap="square" rtlCol="0">
            <a:spAutoFit/>
          </a:bodyPr>
          <a:lstStyle/>
          <a:p>
            <a:r>
              <a:rPr lang="en-US" sz="3200" dirty="0">
                <a:solidFill>
                  <a:schemeClr val="accent2"/>
                </a:solidFill>
                <a:latin typeface="Cambria Math" panose="02040503050406030204" pitchFamily="18" charset="0"/>
                <a:ea typeface="Cambria Math" panose="02040503050406030204" pitchFamily="18" charset="0"/>
                <a:cs typeface="CronosPro-Regular"/>
              </a:rPr>
              <a:t>H</a:t>
            </a:r>
          </a:p>
        </p:txBody>
      </p:sp>
      <p:sp>
        <p:nvSpPr>
          <p:cNvPr id="16" name="TextBox 15"/>
          <p:cNvSpPr txBox="1"/>
          <p:nvPr/>
        </p:nvSpPr>
        <p:spPr>
          <a:xfrm>
            <a:off x="2320566" y="2245158"/>
            <a:ext cx="272176" cy="584775"/>
          </a:xfrm>
          <a:prstGeom prst="rect">
            <a:avLst/>
          </a:prstGeom>
          <a:noFill/>
        </p:spPr>
        <p:txBody>
          <a:bodyPr wrap="square" rtlCol="0">
            <a:spAutoFit/>
          </a:bodyPr>
          <a:lstStyle/>
          <a:p>
            <a:r>
              <a:rPr lang="en-US" sz="3200" dirty="0">
                <a:latin typeface="Cambria Math" panose="02040503050406030204" pitchFamily="18" charset="0"/>
                <a:ea typeface="Cambria Math" panose="02040503050406030204" pitchFamily="18" charset="0"/>
                <a:cs typeface="CronosPro-Regular"/>
              </a:rPr>
              <a:t>L</a:t>
            </a:r>
          </a:p>
        </p:txBody>
      </p:sp>
      <p:cxnSp>
        <p:nvCxnSpPr>
          <p:cNvPr id="17" name="Straight Arrow Connector 16"/>
          <p:cNvCxnSpPr/>
          <p:nvPr/>
        </p:nvCxnSpPr>
        <p:spPr>
          <a:xfrm>
            <a:off x="5572812" y="2009480"/>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8" name="Straight Arrow Connector 17"/>
          <p:cNvCxnSpPr/>
          <p:nvPr/>
        </p:nvCxnSpPr>
        <p:spPr>
          <a:xfrm>
            <a:off x="5574384" y="2718062"/>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9" name="TextBox 18"/>
          <p:cNvSpPr txBox="1"/>
          <p:nvPr/>
        </p:nvSpPr>
        <p:spPr>
          <a:xfrm>
            <a:off x="5525677" y="1538138"/>
            <a:ext cx="272176" cy="584775"/>
          </a:xfrm>
          <a:prstGeom prst="rect">
            <a:avLst/>
          </a:prstGeom>
          <a:noFill/>
        </p:spPr>
        <p:txBody>
          <a:bodyPr wrap="square" rtlCol="0">
            <a:spAutoFit/>
          </a:bodyPr>
          <a:lstStyle/>
          <a:p>
            <a:r>
              <a:rPr lang="en-US" sz="3200" dirty="0">
                <a:latin typeface="Cambria Math" panose="02040503050406030204" pitchFamily="18" charset="0"/>
                <a:ea typeface="Cambria Math" panose="02040503050406030204" pitchFamily="18" charset="0"/>
                <a:cs typeface="CronosPro-Regular"/>
              </a:rPr>
              <a:t>H</a:t>
            </a:r>
          </a:p>
        </p:txBody>
      </p:sp>
      <p:sp>
        <p:nvSpPr>
          <p:cNvPr id="20" name="TextBox 19"/>
          <p:cNvSpPr txBox="1"/>
          <p:nvPr/>
        </p:nvSpPr>
        <p:spPr>
          <a:xfrm>
            <a:off x="5546103" y="2246726"/>
            <a:ext cx="272176" cy="584775"/>
          </a:xfrm>
          <a:prstGeom prst="rect">
            <a:avLst/>
          </a:prstGeom>
          <a:noFill/>
        </p:spPr>
        <p:txBody>
          <a:bodyPr wrap="square" rtlCol="0">
            <a:spAutoFit/>
          </a:bodyPr>
          <a:lstStyle/>
          <a:p>
            <a:r>
              <a:rPr lang="en-US" sz="3200" dirty="0">
                <a:solidFill>
                  <a:schemeClr val="accent2"/>
                </a:solidFill>
                <a:latin typeface="Cambria Math" panose="02040503050406030204" pitchFamily="18" charset="0"/>
                <a:ea typeface="Cambria Math" panose="02040503050406030204" pitchFamily="18" charset="0"/>
                <a:cs typeface="CronosPro-Regular"/>
              </a:rPr>
              <a:t>L</a:t>
            </a:r>
          </a:p>
        </p:txBody>
      </p:sp>
      <p:sp>
        <p:nvSpPr>
          <p:cNvPr id="22" name="Rectangle 21"/>
          <p:cNvSpPr/>
          <p:nvPr/>
        </p:nvSpPr>
        <p:spPr>
          <a:xfrm>
            <a:off x="2716491" y="4045669"/>
            <a:ext cx="2856321" cy="1338606"/>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ronosPro-Regular"/>
              <a:cs typeface="CronosPro-Regular"/>
            </a:endParaRPr>
          </a:p>
        </p:txBody>
      </p:sp>
      <p:cxnSp>
        <p:nvCxnSpPr>
          <p:cNvPr id="24" name="Straight Arrow Connector 23"/>
          <p:cNvCxnSpPr/>
          <p:nvPr/>
        </p:nvCxnSpPr>
        <p:spPr>
          <a:xfrm>
            <a:off x="1585274" y="4385037"/>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5" name="Straight Arrow Connector 24"/>
          <p:cNvCxnSpPr/>
          <p:nvPr/>
        </p:nvCxnSpPr>
        <p:spPr>
          <a:xfrm>
            <a:off x="1586846" y="5093619"/>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6" name="TextBox 25"/>
          <p:cNvSpPr txBox="1"/>
          <p:nvPr/>
        </p:nvSpPr>
        <p:spPr>
          <a:xfrm>
            <a:off x="2301712" y="3913695"/>
            <a:ext cx="272176" cy="584775"/>
          </a:xfrm>
          <a:prstGeom prst="rect">
            <a:avLst/>
          </a:prstGeom>
          <a:noFill/>
        </p:spPr>
        <p:txBody>
          <a:bodyPr wrap="square" rtlCol="0">
            <a:spAutoFit/>
          </a:bodyPr>
          <a:lstStyle/>
          <a:p>
            <a:r>
              <a:rPr lang="en-US" sz="3200" dirty="0">
                <a:solidFill>
                  <a:schemeClr val="accent2"/>
                </a:solidFill>
                <a:latin typeface="Cambria Math" panose="02040503050406030204" pitchFamily="18" charset="0"/>
                <a:ea typeface="Cambria Math" panose="02040503050406030204" pitchFamily="18" charset="0"/>
                <a:cs typeface="CronosPro-Regular"/>
              </a:rPr>
              <a:t>H</a:t>
            </a:r>
          </a:p>
        </p:txBody>
      </p:sp>
      <p:sp>
        <p:nvSpPr>
          <p:cNvPr id="27" name="TextBox 26"/>
          <p:cNvSpPr txBox="1"/>
          <p:nvPr/>
        </p:nvSpPr>
        <p:spPr>
          <a:xfrm>
            <a:off x="2322138" y="4622283"/>
            <a:ext cx="272176" cy="584775"/>
          </a:xfrm>
          <a:prstGeom prst="rect">
            <a:avLst/>
          </a:prstGeom>
          <a:noFill/>
        </p:spPr>
        <p:txBody>
          <a:bodyPr wrap="square" rtlCol="0">
            <a:spAutoFit/>
          </a:bodyPr>
          <a:lstStyle/>
          <a:p>
            <a:r>
              <a:rPr lang="en-US" sz="3200" dirty="0">
                <a:latin typeface="Cambria Math" panose="02040503050406030204" pitchFamily="18" charset="0"/>
                <a:ea typeface="Cambria Math" panose="02040503050406030204" pitchFamily="18" charset="0"/>
                <a:cs typeface="CronosPro-Regular"/>
              </a:rPr>
              <a:t>L</a:t>
            </a:r>
          </a:p>
        </p:txBody>
      </p:sp>
      <p:cxnSp>
        <p:nvCxnSpPr>
          <p:cNvPr id="28" name="Straight Arrow Connector 27"/>
          <p:cNvCxnSpPr/>
          <p:nvPr/>
        </p:nvCxnSpPr>
        <p:spPr>
          <a:xfrm>
            <a:off x="5574384" y="4386605"/>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9" name="Straight Arrow Connector 28"/>
          <p:cNvCxnSpPr/>
          <p:nvPr/>
        </p:nvCxnSpPr>
        <p:spPr>
          <a:xfrm>
            <a:off x="5575956" y="5095187"/>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0" name="TextBox 29"/>
          <p:cNvSpPr txBox="1"/>
          <p:nvPr/>
        </p:nvSpPr>
        <p:spPr>
          <a:xfrm>
            <a:off x="5527249" y="3915263"/>
            <a:ext cx="272176" cy="584775"/>
          </a:xfrm>
          <a:prstGeom prst="rect">
            <a:avLst/>
          </a:prstGeom>
          <a:noFill/>
        </p:spPr>
        <p:txBody>
          <a:bodyPr wrap="square" rtlCol="0">
            <a:spAutoFit/>
          </a:bodyPr>
          <a:lstStyle/>
          <a:p>
            <a:r>
              <a:rPr lang="en-US" sz="3200" dirty="0">
                <a:latin typeface="Cambria Math" panose="02040503050406030204" pitchFamily="18" charset="0"/>
                <a:ea typeface="Cambria Math" panose="02040503050406030204" pitchFamily="18" charset="0"/>
                <a:cs typeface="CronosPro-Regular"/>
              </a:rPr>
              <a:t>H</a:t>
            </a:r>
          </a:p>
        </p:txBody>
      </p:sp>
      <p:sp>
        <p:nvSpPr>
          <p:cNvPr id="31" name="TextBox 30"/>
          <p:cNvSpPr txBox="1"/>
          <p:nvPr/>
        </p:nvSpPr>
        <p:spPr>
          <a:xfrm>
            <a:off x="5547675" y="4623851"/>
            <a:ext cx="272176" cy="584775"/>
          </a:xfrm>
          <a:prstGeom prst="rect">
            <a:avLst/>
          </a:prstGeom>
          <a:noFill/>
        </p:spPr>
        <p:txBody>
          <a:bodyPr wrap="square" rtlCol="0">
            <a:spAutoFit/>
          </a:bodyPr>
          <a:lstStyle/>
          <a:p>
            <a:r>
              <a:rPr lang="en-US" sz="3200" dirty="0">
                <a:solidFill>
                  <a:schemeClr val="accent2"/>
                </a:solidFill>
                <a:latin typeface="Cambria Math" panose="02040503050406030204" pitchFamily="18" charset="0"/>
                <a:ea typeface="Cambria Math" panose="02040503050406030204" pitchFamily="18" charset="0"/>
                <a:cs typeface="CronosPro-Regular"/>
              </a:rPr>
              <a:t>L</a:t>
            </a:r>
          </a:p>
        </p:txBody>
      </p:sp>
      <p:sp>
        <p:nvSpPr>
          <p:cNvPr id="8" name="TextBox 7"/>
          <p:cNvSpPr txBox="1"/>
          <p:nvPr/>
        </p:nvSpPr>
        <p:spPr>
          <a:xfrm>
            <a:off x="1517713" y="1527143"/>
            <a:ext cx="377073" cy="584775"/>
          </a:xfrm>
          <a:prstGeom prst="rect">
            <a:avLst/>
          </a:prstGeom>
          <a:noFill/>
        </p:spPr>
        <p:txBody>
          <a:bodyPr wrap="square" rtlCol="0">
            <a:spAutoFit/>
          </a:bodyPr>
          <a:lstStyle/>
          <a:p>
            <a:r>
              <a:rPr lang="en-US" sz="3200" dirty="0">
                <a:solidFill>
                  <a:schemeClr val="accent2"/>
                </a:solidFill>
                <a:latin typeface="CronosPro-Regular"/>
                <a:cs typeface="CronosPro-Regular"/>
              </a:rPr>
              <a:t>1</a:t>
            </a:r>
          </a:p>
        </p:txBody>
      </p:sp>
      <p:sp>
        <p:nvSpPr>
          <p:cNvPr id="34" name="TextBox 33"/>
          <p:cNvSpPr txBox="1"/>
          <p:nvPr/>
        </p:nvSpPr>
        <p:spPr>
          <a:xfrm>
            <a:off x="6271961" y="2237292"/>
            <a:ext cx="377073" cy="584775"/>
          </a:xfrm>
          <a:prstGeom prst="rect">
            <a:avLst/>
          </a:prstGeom>
          <a:noFill/>
        </p:spPr>
        <p:txBody>
          <a:bodyPr wrap="square" rtlCol="0">
            <a:spAutoFit/>
          </a:bodyPr>
          <a:lstStyle/>
          <a:p>
            <a:r>
              <a:rPr lang="en-US" sz="3200" dirty="0">
                <a:solidFill>
                  <a:schemeClr val="accent2"/>
                </a:solidFill>
                <a:latin typeface="CronosPro-Regular"/>
                <a:cs typeface="CronosPro-Regular"/>
              </a:rPr>
              <a:t>1</a:t>
            </a:r>
          </a:p>
        </p:txBody>
      </p:sp>
      <p:sp>
        <p:nvSpPr>
          <p:cNvPr id="35" name="TextBox 34"/>
          <p:cNvSpPr txBox="1"/>
          <p:nvPr/>
        </p:nvSpPr>
        <p:spPr>
          <a:xfrm>
            <a:off x="1491003" y="3904268"/>
            <a:ext cx="377073" cy="584775"/>
          </a:xfrm>
          <a:prstGeom prst="rect">
            <a:avLst/>
          </a:prstGeom>
          <a:noFill/>
        </p:spPr>
        <p:txBody>
          <a:bodyPr wrap="square" rtlCol="0">
            <a:spAutoFit/>
          </a:bodyPr>
          <a:lstStyle/>
          <a:p>
            <a:r>
              <a:rPr lang="en-US" sz="3200" dirty="0">
                <a:solidFill>
                  <a:schemeClr val="accent2"/>
                </a:solidFill>
                <a:latin typeface="CronosPro-Regular"/>
                <a:cs typeface="CronosPro-Regular"/>
              </a:rPr>
              <a:t>3</a:t>
            </a:r>
          </a:p>
        </p:txBody>
      </p:sp>
      <p:sp>
        <p:nvSpPr>
          <p:cNvPr id="38" name="TextBox 37"/>
          <p:cNvSpPr txBox="1"/>
          <p:nvPr/>
        </p:nvSpPr>
        <p:spPr>
          <a:xfrm>
            <a:off x="6223261" y="4612850"/>
            <a:ext cx="444630" cy="584775"/>
          </a:xfrm>
          <a:prstGeom prst="rect">
            <a:avLst/>
          </a:prstGeom>
          <a:noFill/>
        </p:spPr>
        <p:txBody>
          <a:bodyPr wrap="square" rtlCol="0">
            <a:spAutoFit/>
          </a:bodyPr>
          <a:lstStyle/>
          <a:p>
            <a:r>
              <a:rPr lang="en-US" sz="3200" dirty="0">
                <a:solidFill>
                  <a:schemeClr val="accent2"/>
                </a:solidFill>
                <a:latin typeface="CronosPro-Regular"/>
                <a:cs typeface="CronosPro-Regular"/>
              </a:rPr>
              <a:t>0</a:t>
            </a:r>
          </a:p>
        </p:txBody>
      </p:sp>
      <mc:AlternateContent xmlns:mc="http://schemas.openxmlformats.org/markup-compatibility/2006" xmlns:a14="http://schemas.microsoft.com/office/drawing/2010/main">
        <mc:Choice Requires="a14">
          <p:sp>
            <p:nvSpPr>
              <p:cNvPr id="3" name="TextBox 2"/>
              <p:cNvSpPr txBox="1"/>
              <p:nvPr/>
            </p:nvSpPr>
            <p:spPr>
              <a:xfrm>
                <a:off x="2661010" y="1797978"/>
                <a:ext cx="41096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h</m:t>
                      </m:r>
                    </m:oMath>
                  </m:oMathPara>
                </a14:m>
                <a:endParaRPr lang="en-US" sz="2000" i="1" dirty="0">
                  <a:latin typeface="CronosPro-Regular"/>
                  <a:cs typeface="CronosPro-Regular"/>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2661010" y="1797978"/>
                <a:ext cx="410966" cy="40011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5227834" y="2494906"/>
                <a:ext cx="41096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𝑙</m:t>
                      </m:r>
                      <m:r>
                        <a:rPr lang="en-US" sz="2000" b="0" i="1" smtClean="0">
                          <a:latin typeface="Cambria Math" panose="02040503050406030204" pitchFamily="18" charset="0"/>
                          <a:cs typeface="CronosPro-Regular"/>
                        </a:rPr>
                        <m:t>′</m:t>
                      </m:r>
                    </m:oMath>
                  </m:oMathPara>
                </a14:m>
                <a:endParaRPr lang="en-US" sz="2000" i="1" dirty="0">
                  <a:latin typeface="CronosPro-Regular"/>
                  <a:cs typeface="CronosPro-Regular"/>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5227834" y="2494906"/>
                <a:ext cx="410966" cy="40011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071976" y="1648361"/>
                <a:ext cx="2737861" cy="1323439"/>
              </a:xfrm>
              <a:prstGeom prst="rect">
                <a:avLst/>
              </a:prstGeom>
              <a:noFill/>
            </p:spPr>
            <p:txBody>
              <a:bodyPr wrap="square" rtlCol="0">
                <a:spAutoFit/>
              </a:bodyPr>
              <a:lstStyle/>
              <a:p>
                <a:r>
                  <a:rPr lang="en-US" sz="1600" dirty="0">
                    <a:latin typeface="CronosPro-Regular"/>
                    <a:cs typeface="CronosPro-Regular"/>
                  </a:rPr>
                  <a:t>if(</a:t>
                </a:r>
                <a14:m>
                  <m:oMath xmlns:m="http://schemas.openxmlformats.org/officeDocument/2006/math">
                    <m:r>
                      <a:rPr lang="en-US" sz="1600" b="0" i="1" smtClean="0">
                        <a:latin typeface="Cambria Math" charset="0"/>
                        <a:cs typeface="CronosPro-Regular"/>
                      </a:rPr>
                      <m:t>h</m:t>
                    </m:r>
                    <m:r>
                      <a:rPr lang="en-US" sz="1600" b="0" i="1" smtClean="0">
                        <a:latin typeface="Cambria Math" charset="0"/>
                        <a:cs typeface="CronosPro-Regular"/>
                      </a:rPr>
                      <m:t>==1)</m:t>
                    </m:r>
                  </m:oMath>
                </a14:m>
                <a:r>
                  <a:rPr lang="en-US" sz="1600" dirty="0">
                    <a:latin typeface="CronosPro-Regular"/>
                    <a:cs typeface="CronosPro-Regular"/>
                  </a:rPr>
                  <a:t>{</a:t>
                </a:r>
              </a:p>
              <a:p>
                <a:r>
                  <a:rPr lang="en-US" sz="1600" dirty="0">
                    <a:latin typeface="CronosPro-Regular"/>
                    <a:cs typeface="CronosPro-Regular"/>
                  </a:rPr>
                  <a:t>     </a:t>
                </a:r>
                <a14:m>
                  <m:oMath xmlns:m="http://schemas.openxmlformats.org/officeDocument/2006/math">
                    <m:sSup>
                      <m:sSupPr>
                        <m:ctrlPr>
                          <a:rPr lang="en-US" sz="1600" b="0" i="1" smtClean="0">
                            <a:latin typeface="Cambria Math" panose="02040503050406030204" pitchFamily="18" charset="0"/>
                            <a:cs typeface="CronosPro-Regular"/>
                          </a:rPr>
                        </m:ctrlPr>
                      </m:sSupPr>
                      <m:e>
                        <m:r>
                          <a:rPr lang="en-US" sz="1600" b="0" i="1" smtClean="0">
                            <a:latin typeface="Cambria Math" panose="02040503050406030204" pitchFamily="18" charset="0"/>
                            <a:cs typeface="CronosPro-Regular"/>
                          </a:rPr>
                          <m:t>𝑙</m:t>
                        </m:r>
                      </m:e>
                      <m:sup>
                        <m:r>
                          <a:rPr lang="en-US" sz="1600" b="0" i="1" smtClean="0">
                            <a:latin typeface="Cambria Math" panose="02040503050406030204" pitchFamily="18" charset="0"/>
                            <a:cs typeface="CronosPro-Regular"/>
                          </a:rPr>
                          <m:t>′</m:t>
                        </m:r>
                      </m:sup>
                    </m:sSup>
                    <m:r>
                      <a:rPr lang="en-US" sz="1600" b="0" i="1" smtClean="0">
                        <a:latin typeface="Cambria Math" panose="02040503050406030204" pitchFamily="18" charset="0"/>
                        <a:cs typeface="CronosPro-Regular"/>
                      </a:rPr>
                      <m:t>=1;</m:t>
                    </m:r>
                  </m:oMath>
                </a14:m>
                <a:r>
                  <a:rPr lang="en-US" sz="1600" dirty="0">
                    <a:latin typeface="CronosPro-Regular"/>
                    <a:cs typeface="CronosPro-Regular"/>
                  </a:rPr>
                  <a:t> </a:t>
                </a:r>
              </a:p>
              <a:p>
                <a:r>
                  <a:rPr lang="en-US" sz="1600" dirty="0">
                    <a:latin typeface="CronosPro-Regular"/>
                    <a:cs typeface="CronosPro-Regular"/>
                  </a:rPr>
                  <a:t>} else { </a:t>
                </a:r>
              </a:p>
              <a:p>
                <a:r>
                  <a:rPr lang="en-US" sz="1600" dirty="0">
                    <a:latin typeface="CronosPro-Regular"/>
                    <a:cs typeface="CronosPro-Regular"/>
                  </a:rPr>
                  <a:t>     </a:t>
                </a:r>
                <a14:m>
                  <m:oMath xmlns:m="http://schemas.openxmlformats.org/officeDocument/2006/math">
                    <m:sSup>
                      <m:sSupPr>
                        <m:ctrlPr>
                          <a:rPr lang="en-US" sz="1600" i="1" smtClean="0">
                            <a:latin typeface="Cambria Math" panose="02040503050406030204" pitchFamily="18" charset="0"/>
                            <a:cs typeface="CronosPro-Regular"/>
                          </a:rPr>
                        </m:ctrlPr>
                      </m:sSupPr>
                      <m:e>
                        <m:r>
                          <a:rPr lang="en-US" sz="1600" i="1">
                            <a:latin typeface="Cambria Math" panose="02040503050406030204" pitchFamily="18" charset="0"/>
                            <a:cs typeface="CronosPro-Regular"/>
                          </a:rPr>
                          <m:t>𝑙</m:t>
                        </m:r>
                      </m:e>
                      <m:sup>
                        <m:r>
                          <a:rPr lang="en-US" sz="1600" i="1" smtClean="0">
                            <a:latin typeface="Cambria Math" panose="02040503050406030204" pitchFamily="18" charset="0"/>
                            <a:cs typeface="CronosPro-Regular"/>
                          </a:rPr>
                          <m:t>′</m:t>
                        </m:r>
                      </m:sup>
                    </m:sSup>
                    <m:r>
                      <a:rPr lang="en-US" sz="1600" b="0" i="1" smtClean="0">
                        <a:latin typeface="Cambria Math" panose="02040503050406030204" pitchFamily="18" charset="0"/>
                        <a:cs typeface="CronosPro-Regular"/>
                      </a:rPr>
                      <m:t>=</m:t>
                    </m:r>
                    <m:r>
                      <a:rPr lang="en-US" sz="1600" b="0" i="1" smtClean="0">
                        <a:latin typeface="Cambria Math" charset="0"/>
                        <a:cs typeface="CronosPro-Regular"/>
                      </a:rPr>
                      <m:t>0</m:t>
                    </m:r>
                    <m:r>
                      <a:rPr lang="en-US" sz="1600" b="0" i="1" smtClean="0">
                        <a:latin typeface="Cambria Math" panose="02040503050406030204" pitchFamily="18" charset="0"/>
                        <a:cs typeface="CronosPro-Regular"/>
                      </a:rPr>
                      <m:t>;</m:t>
                    </m:r>
                  </m:oMath>
                </a14:m>
                <a:r>
                  <a:rPr lang="en-US" sz="1600" dirty="0">
                    <a:latin typeface="CronosPro-Regular"/>
                    <a:cs typeface="CronosPro-Regular"/>
                  </a:rPr>
                  <a:t> </a:t>
                </a:r>
              </a:p>
              <a:p>
                <a:r>
                  <a:rPr lang="en-US" sz="1600" dirty="0">
                    <a:latin typeface="CronosPro-Regular"/>
                    <a:cs typeface="CronosPro-Regular"/>
                  </a:rPr>
                  <a:t>}</a:t>
                </a:r>
              </a:p>
            </p:txBody>
          </p:sp>
        </mc:Choice>
        <mc:Fallback xmlns="">
          <p:sp>
            <p:nvSpPr>
              <p:cNvPr id="9" name="TextBox 8"/>
              <p:cNvSpPr txBox="1">
                <a:spLocks noRot="1" noChangeAspect="1" noMove="1" noResize="1" noEditPoints="1" noAdjustHandles="1" noChangeArrowheads="1" noChangeShapeType="1" noTextEdit="1"/>
              </p:cNvSpPr>
              <p:nvPr/>
            </p:nvSpPr>
            <p:spPr>
              <a:xfrm>
                <a:off x="3071976" y="1648361"/>
                <a:ext cx="2737861" cy="1323439"/>
              </a:xfrm>
              <a:prstGeom prst="rect">
                <a:avLst/>
              </a:prstGeom>
              <a:blipFill>
                <a:blip r:embed="rId7"/>
                <a:stretch>
                  <a:fillRect l="-922" t="-943" b="-47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2649026" y="4179870"/>
                <a:ext cx="41096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h</m:t>
                      </m:r>
                    </m:oMath>
                  </m:oMathPara>
                </a14:m>
                <a:endParaRPr lang="en-US" sz="2000" i="1" dirty="0">
                  <a:latin typeface="CronosPro-Regular"/>
                  <a:cs typeface="CronosPro-Regular"/>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2649026" y="4179870"/>
                <a:ext cx="410966" cy="40011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5215850" y="4876798"/>
                <a:ext cx="41096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𝑙</m:t>
                      </m:r>
                      <m:r>
                        <a:rPr lang="en-US" sz="2000" b="0" i="1" smtClean="0">
                          <a:latin typeface="Cambria Math" panose="02040503050406030204" pitchFamily="18" charset="0"/>
                          <a:cs typeface="CronosPro-Regular"/>
                        </a:rPr>
                        <m:t>′</m:t>
                      </m:r>
                    </m:oMath>
                  </m:oMathPara>
                </a14:m>
                <a:endParaRPr lang="en-US" sz="2000" i="1" dirty="0">
                  <a:latin typeface="CronosPro-Regular"/>
                  <a:cs typeface="CronosPro-Regular"/>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5215850" y="4876798"/>
                <a:ext cx="410966" cy="400110"/>
              </a:xfrm>
              <a:prstGeom prst="rect">
                <a:avLst/>
              </a:prstGeom>
              <a:blipFill>
                <a:blip r:embed="rId9"/>
                <a:stretch>
                  <a:fillRect/>
                </a:stretch>
              </a:blipFill>
            </p:spPr>
            <p:txBody>
              <a:bodyPr/>
              <a:lstStyle/>
              <a:p>
                <a:r>
                  <a:rPr lang="en-US">
                    <a:noFill/>
                  </a:rPr>
                  <a:t> </a:t>
                </a:r>
              </a:p>
            </p:txBody>
          </p:sp>
        </mc:Fallback>
      </mc:AlternateContent>
      <p:sp>
        <p:nvSpPr>
          <p:cNvPr id="43" name="TextBox 42"/>
          <p:cNvSpPr txBox="1"/>
          <p:nvPr/>
        </p:nvSpPr>
        <p:spPr>
          <a:xfrm>
            <a:off x="842481" y="5753528"/>
            <a:ext cx="7243281" cy="461665"/>
          </a:xfrm>
          <a:prstGeom prst="rect">
            <a:avLst/>
          </a:prstGeom>
          <a:noFill/>
        </p:spPr>
        <p:txBody>
          <a:bodyPr wrap="square" rtlCol="0">
            <a:spAutoFit/>
          </a:bodyPr>
          <a:lstStyle/>
          <a:p>
            <a:pPr algn="ctr"/>
            <a:r>
              <a:rPr lang="en-US" sz="2400" dirty="0">
                <a:latin typeface="CronosPro-Regular"/>
                <a:cs typeface="CronosPro-Regular"/>
              </a:rPr>
              <a:t>The program does not satisfy noninterference!</a:t>
            </a:r>
          </a:p>
        </p:txBody>
      </p:sp>
      <p:sp>
        <p:nvSpPr>
          <p:cNvPr id="37" name="TextBox 36"/>
          <p:cNvSpPr txBox="1"/>
          <p:nvPr/>
        </p:nvSpPr>
        <p:spPr>
          <a:xfrm>
            <a:off x="1538136" y="2235723"/>
            <a:ext cx="377073" cy="584775"/>
          </a:xfrm>
          <a:prstGeom prst="rect">
            <a:avLst/>
          </a:prstGeom>
          <a:noFill/>
        </p:spPr>
        <p:txBody>
          <a:bodyPr wrap="square" rtlCol="0">
            <a:spAutoFit/>
          </a:bodyPr>
          <a:lstStyle/>
          <a:p>
            <a:r>
              <a:rPr lang="en-US" sz="3200" dirty="0">
                <a:latin typeface="CronosPro-Regular"/>
                <a:cs typeface="CronosPro-Regular"/>
              </a:rPr>
              <a:t>2</a:t>
            </a:r>
          </a:p>
        </p:txBody>
      </p:sp>
      <p:sp>
        <p:nvSpPr>
          <p:cNvPr id="44" name="TextBox 43"/>
          <p:cNvSpPr txBox="1"/>
          <p:nvPr/>
        </p:nvSpPr>
        <p:spPr>
          <a:xfrm>
            <a:off x="1517712" y="4610466"/>
            <a:ext cx="377073" cy="584775"/>
          </a:xfrm>
          <a:prstGeom prst="rect">
            <a:avLst/>
          </a:prstGeom>
          <a:noFill/>
        </p:spPr>
        <p:txBody>
          <a:bodyPr wrap="square" rtlCol="0">
            <a:spAutoFit/>
          </a:bodyPr>
          <a:lstStyle/>
          <a:p>
            <a:r>
              <a:rPr lang="en-US" sz="3200" dirty="0">
                <a:latin typeface="CronosPro-Regular"/>
                <a:cs typeface="CronosPro-Regular"/>
              </a:rPr>
              <a:t>2</a:t>
            </a:r>
          </a:p>
        </p:txBody>
      </p:sp>
      <mc:AlternateContent xmlns:mc="http://schemas.openxmlformats.org/markup-compatibility/2006" xmlns:a14="http://schemas.microsoft.com/office/drawing/2010/main">
        <mc:Choice Requires="a14">
          <p:sp>
            <p:nvSpPr>
              <p:cNvPr id="47" name="TextBox 46"/>
              <p:cNvSpPr txBox="1"/>
              <p:nvPr/>
            </p:nvSpPr>
            <p:spPr>
              <a:xfrm>
                <a:off x="3059992" y="4035669"/>
                <a:ext cx="2737861" cy="1323439"/>
              </a:xfrm>
              <a:prstGeom prst="rect">
                <a:avLst/>
              </a:prstGeom>
              <a:noFill/>
            </p:spPr>
            <p:txBody>
              <a:bodyPr wrap="square" rtlCol="0">
                <a:spAutoFit/>
              </a:bodyPr>
              <a:lstStyle/>
              <a:p>
                <a:r>
                  <a:rPr lang="en-US" sz="1600" dirty="0">
                    <a:latin typeface="CronosPro-Regular"/>
                    <a:cs typeface="CronosPro-Regular"/>
                  </a:rPr>
                  <a:t>if(</a:t>
                </a:r>
                <a14:m>
                  <m:oMath xmlns:m="http://schemas.openxmlformats.org/officeDocument/2006/math">
                    <m:r>
                      <a:rPr lang="en-US" sz="1600" b="0" i="1" smtClean="0">
                        <a:latin typeface="Cambria Math" charset="0"/>
                        <a:cs typeface="CronosPro-Regular"/>
                      </a:rPr>
                      <m:t>h</m:t>
                    </m:r>
                    <m:r>
                      <a:rPr lang="en-US" sz="1600" b="0" i="1" smtClean="0">
                        <a:latin typeface="Cambria Math" charset="0"/>
                        <a:cs typeface="CronosPro-Regular"/>
                      </a:rPr>
                      <m:t>==1)</m:t>
                    </m:r>
                  </m:oMath>
                </a14:m>
                <a:r>
                  <a:rPr lang="en-US" sz="1600" dirty="0">
                    <a:latin typeface="CronosPro-Regular"/>
                    <a:cs typeface="CronosPro-Regular"/>
                  </a:rPr>
                  <a:t>{</a:t>
                </a:r>
              </a:p>
              <a:p>
                <a:r>
                  <a:rPr lang="en-US" sz="1600" dirty="0">
                    <a:latin typeface="CronosPro-Regular"/>
                    <a:cs typeface="CronosPro-Regular"/>
                  </a:rPr>
                  <a:t>     </a:t>
                </a:r>
                <a14:m>
                  <m:oMath xmlns:m="http://schemas.openxmlformats.org/officeDocument/2006/math">
                    <m:sSup>
                      <m:sSupPr>
                        <m:ctrlPr>
                          <a:rPr lang="en-US" sz="1600" b="0" i="1" smtClean="0">
                            <a:latin typeface="Cambria Math" panose="02040503050406030204" pitchFamily="18" charset="0"/>
                            <a:cs typeface="CronosPro-Regular"/>
                          </a:rPr>
                        </m:ctrlPr>
                      </m:sSupPr>
                      <m:e>
                        <m:r>
                          <a:rPr lang="en-US" sz="1600" b="0" i="1" smtClean="0">
                            <a:latin typeface="Cambria Math" panose="02040503050406030204" pitchFamily="18" charset="0"/>
                            <a:cs typeface="CronosPro-Regular"/>
                          </a:rPr>
                          <m:t>𝑙</m:t>
                        </m:r>
                      </m:e>
                      <m:sup>
                        <m:r>
                          <a:rPr lang="en-US" sz="1600" b="0" i="1" smtClean="0">
                            <a:latin typeface="Cambria Math" panose="02040503050406030204" pitchFamily="18" charset="0"/>
                            <a:cs typeface="CronosPro-Regular"/>
                          </a:rPr>
                          <m:t>′</m:t>
                        </m:r>
                      </m:sup>
                    </m:sSup>
                    <m:r>
                      <a:rPr lang="en-US" sz="1600" b="0" i="1" smtClean="0">
                        <a:latin typeface="Cambria Math" panose="02040503050406030204" pitchFamily="18" charset="0"/>
                        <a:cs typeface="CronosPro-Regular"/>
                      </a:rPr>
                      <m:t>=1;</m:t>
                    </m:r>
                  </m:oMath>
                </a14:m>
                <a:r>
                  <a:rPr lang="en-US" sz="1600" dirty="0">
                    <a:latin typeface="CronosPro-Regular"/>
                    <a:cs typeface="CronosPro-Regular"/>
                  </a:rPr>
                  <a:t> </a:t>
                </a:r>
              </a:p>
              <a:p>
                <a:r>
                  <a:rPr lang="en-US" sz="1600" dirty="0">
                    <a:latin typeface="CronosPro-Regular"/>
                    <a:cs typeface="CronosPro-Regular"/>
                  </a:rPr>
                  <a:t>} else { </a:t>
                </a:r>
              </a:p>
              <a:p>
                <a:r>
                  <a:rPr lang="en-US" sz="1600" dirty="0">
                    <a:latin typeface="CronosPro-Regular"/>
                    <a:cs typeface="CronosPro-Regular"/>
                  </a:rPr>
                  <a:t>     </a:t>
                </a:r>
                <a14:m>
                  <m:oMath xmlns:m="http://schemas.openxmlformats.org/officeDocument/2006/math">
                    <m:sSup>
                      <m:sSupPr>
                        <m:ctrlPr>
                          <a:rPr lang="en-US" sz="1600" i="1" smtClean="0">
                            <a:latin typeface="Cambria Math" panose="02040503050406030204" pitchFamily="18" charset="0"/>
                            <a:cs typeface="CronosPro-Regular"/>
                          </a:rPr>
                        </m:ctrlPr>
                      </m:sSupPr>
                      <m:e>
                        <m:r>
                          <a:rPr lang="en-US" sz="1600" i="1">
                            <a:latin typeface="Cambria Math" panose="02040503050406030204" pitchFamily="18" charset="0"/>
                            <a:cs typeface="CronosPro-Regular"/>
                          </a:rPr>
                          <m:t>𝑙</m:t>
                        </m:r>
                      </m:e>
                      <m:sup>
                        <m:r>
                          <a:rPr lang="en-US" sz="1600" i="1" smtClean="0">
                            <a:latin typeface="Cambria Math" panose="02040503050406030204" pitchFamily="18" charset="0"/>
                            <a:cs typeface="CronosPro-Regular"/>
                          </a:rPr>
                          <m:t>′</m:t>
                        </m:r>
                      </m:sup>
                    </m:sSup>
                    <m:r>
                      <a:rPr lang="en-US" sz="1600" b="0" i="1" smtClean="0">
                        <a:latin typeface="Cambria Math" panose="02040503050406030204" pitchFamily="18" charset="0"/>
                        <a:cs typeface="CronosPro-Regular"/>
                      </a:rPr>
                      <m:t>=</m:t>
                    </m:r>
                    <m:r>
                      <a:rPr lang="en-US" sz="1600" b="0" i="1" smtClean="0">
                        <a:latin typeface="Cambria Math" charset="0"/>
                        <a:cs typeface="CronosPro-Regular"/>
                      </a:rPr>
                      <m:t>0</m:t>
                    </m:r>
                    <m:r>
                      <a:rPr lang="en-US" sz="1600" b="0" i="1" smtClean="0">
                        <a:latin typeface="Cambria Math" panose="02040503050406030204" pitchFamily="18" charset="0"/>
                        <a:cs typeface="CronosPro-Regular"/>
                      </a:rPr>
                      <m:t>;</m:t>
                    </m:r>
                  </m:oMath>
                </a14:m>
                <a:r>
                  <a:rPr lang="en-US" sz="1600" dirty="0">
                    <a:latin typeface="CronosPro-Regular"/>
                    <a:cs typeface="CronosPro-Regular"/>
                  </a:rPr>
                  <a:t> </a:t>
                </a:r>
              </a:p>
              <a:p>
                <a:r>
                  <a:rPr lang="en-US" sz="1600" dirty="0">
                    <a:latin typeface="CronosPro-Regular"/>
                    <a:cs typeface="CronosPro-Regular"/>
                  </a:rPr>
                  <a:t>}</a:t>
                </a:r>
              </a:p>
            </p:txBody>
          </p:sp>
        </mc:Choice>
        <mc:Fallback xmlns="">
          <p:sp>
            <p:nvSpPr>
              <p:cNvPr id="47" name="TextBox 46"/>
              <p:cNvSpPr txBox="1">
                <a:spLocks noRot="1" noChangeAspect="1" noMove="1" noResize="1" noEditPoints="1" noAdjustHandles="1" noChangeArrowheads="1" noChangeShapeType="1" noTextEdit="1"/>
              </p:cNvSpPr>
              <p:nvPr/>
            </p:nvSpPr>
            <p:spPr>
              <a:xfrm>
                <a:off x="3059992" y="4035669"/>
                <a:ext cx="2737861" cy="1323439"/>
              </a:xfrm>
              <a:prstGeom prst="rect">
                <a:avLst/>
              </a:prstGeom>
              <a:blipFill>
                <a:blip r:embed="rId10"/>
                <a:stretch>
                  <a:fillRect l="-922" t="-952" b="-5714"/>
                </a:stretch>
              </a:blipFill>
            </p:spPr>
            <p:txBody>
              <a:bodyPr/>
              <a:lstStyle/>
              <a:p>
                <a:r>
                  <a:rPr lang="en-US">
                    <a:noFill/>
                  </a:rPr>
                  <a:t> </a:t>
                </a:r>
              </a:p>
            </p:txBody>
          </p:sp>
        </mc:Fallback>
      </mc:AlternateContent>
      <p:pic>
        <p:nvPicPr>
          <p:cNvPr id="36" name="Graphic 35" descr="Surprised Face with No Fill">
            <a:extLst>
              <a:ext uri="{FF2B5EF4-FFF2-40B4-BE49-F238E27FC236}">
                <a16:creationId xmlns:a16="http://schemas.microsoft.com/office/drawing/2014/main" id="{C8AEC7EB-1077-AA44-A315-BE1150EF66A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314008" y="2950588"/>
            <a:ext cx="914400" cy="914400"/>
          </a:xfrm>
          <a:prstGeom prst="rect">
            <a:avLst/>
          </a:prstGeom>
        </p:spPr>
      </p:pic>
    </p:spTree>
    <p:extLst>
      <p:ext uri="{BB962C8B-B14F-4D97-AF65-F5344CB8AC3E}">
        <p14:creationId xmlns:p14="http://schemas.microsoft.com/office/powerpoint/2010/main" val="739502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8"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Noninterference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Consider a program </a:t>
                </a:r>
                <a14:m>
                  <m:oMath xmlns:m="http://schemas.openxmlformats.org/officeDocument/2006/math">
                    <m:r>
                      <a:rPr lang="en-US" b="0" i="1" smtClean="0">
                        <a:latin typeface="Cambria Math" panose="02040503050406030204" pitchFamily="18" charset="0"/>
                      </a:rPr>
                      <m:t>𝑃</m:t>
                    </m:r>
                  </m:oMath>
                </a14:m>
                <a:r>
                  <a:rPr lang="en-US" dirty="0"/>
                  <a:t>.</a:t>
                </a:r>
              </a:p>
              <a:p>
                <a:r>
                  <a:rPr lang="en-US" dirty="0"/>
                  <a:t>Consider two memories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1</m:t>
                        </m:r>
                      </m:sub>
                    </m:sSub>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𝑀</m:t>
                        </m:r>
                      </m:e>
                      <m:sub>
                        <m:r>
                          <a:rPr lang="en-US" b="0" i="1" smtClean="0">
                            <a:latin typeface="Cambria Math" panose="02040503050406030204" pitchFamily="18" charset="0"/>
                          </a:rPr>
                          <m:t>2</m:t>
                        </m:r>
                      </m:sub>
                    </m:sSub>
                  </m:oMath>
                </a14:m>
                <a:r>
                  <a:rPr lang="en-US" dirty="0"/>
                  <a:t>, such that they agree on values of variables tagged with</a:t>
                </a:r>
                <a:r>
                  <a:rPr lang="en-US" dirty="0">
                    <a:latin typeface="CronosPro-Regular" panose="020C0502030403020304" pitchFamily="34" charset="0"/>
                  </a:rPr>
                  <a:t> </a:t>
                </a:r>
                <a14:m>
                  <m:oMath xmlns:m="http://schemas.openxmlformats.org/officeDocument/2006/math">
                    <m:r>
                      <m:rPr>
                        <m:sty m:val="p"/>
                      </m:rPr>
                      <a:rPr lang="en-US" b="0" i="0" smtClean="0">
                        <a:latin typeface="Cambria Math" panose="02040503050406030204" pitchFamily="18" charset="0"/>
                      </a:rPr>
                      <m:t>L</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𝑀</m:t>
                        </m:r>
                      </m:e>
                      <m:sub>
                        <m:r>
                          <a:rPr lang="en-US" i="1">
                            <a:latin typeface="Cambria Math" panose="02040503050406030204" pitchFamily="18" charset="0"/>
                          </a:rPr>
                          <m:t>1</m:t>
                        </m:r>
                      </m:sub>
                    </m:sSub>
                    <m:sSub>
                      <m:sSubPr>
                        <m:ctrlPr>
                          <a:rPr lang="en-US" i="1" smtClean="0">
                            <a:latin typeface="Cambria Math" panose="02040503050406030204" pitchFamily="18" charset="0"/>
                          </a:rPr>
                        </m:ctrlPr>
                      </m:sSubPr>
                      <m:e>
                        <m:r>
                          <a:rPr lang="en-US" b="0" i="0" smtClean="0">
                            <a:latin typeface="Cambria Math" panose="02040503050406030204" pitchFamily="18" charset="0"/>
                          </a:rPr>
                          <m:t>=</m:t>
                        </m:r>
                      </m:e>
                      <m:sub>
                        <m:r>
                          <m:rPr>
                            <m:sty m:val="p"/>
                          </m:rPr>
                          <a:rPr lang="en-US" b="0" i="0" smtClean="0">
                            <a:latin typeface="Cambria Math" panose="02040503050406030204" pitchFamily="18" charset="0"/>
                          </a:rPr>
                          <m:t>L</m:t>
                        </m:r>
                      </m:sub>
                    </m:sSub>
                    <m:sSub>
                      <m:sSubPr>
                        <m:ctrlPr>
                          <a:rPr lang="en-US" i="1">
                            <a:latin typeface="Cambria Math" panose="02040503050406030204" pitchFamily="18" charset="0"/>
                          </a:rPr>
                        </m:ctrlPr>
                      </m:sSubPr>
                      <m:e>
                        <m:r>
                          <a:rPr lang="en-US" i="1">
                            <a:latin typeface="Cambria Math" panose="02040503050406030204" pitchFamily="18" charset="0"/>
                          </a:rPr>
                          <m:t>𝑀</m:t>
                        </m:r>
                      </m:e>
                      <m:sub>
                        <m:r>
                          <a:rPr lang="en-US" b="0" i="1" smtClean="0">
                            <a:latin typeface="Cambria Math" panose="02040503050406030204" pitchFamily="18" charset="0"/>
                          </a:rPr>
                          <m:t>2</m:t>
                        </m:r>
                      </m:sub>
                    </m:sSub>
                  </m:oMath>
                </a14:m>
                <a:r>
                  <a:rPr lang="en-US" dirty="0"/>
                  <a:t>.</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72" t="-12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609600" y="2838271"/>
                <a:ext cx="8153400" cy="1200329"/>
              </a:xfrm>
              <a:prstGeom prst="rect">
                <a:avLst/>
              </a:prstGeom>
              <a:noFill/>
            </p:spPr>
            <p:txBody>
              <a:bodyPr wrap="square" rtlCol="0">
                <a:spAutoFit/>
              </a:bodyPr>
              <a:lstStyle/>
              <a:p>
                <a:r>
                  <a:rPr lang="en-US" sz="2400" dirty="0">
                    <a:solidFill>
                      <a:schemeClr val="accent2"/>
                    </a:solidFill>
                  </a:rPr>
                  <a:t>(</a:t>
                </a:r>
                <a14:m>
                  <m:oMath xmlns:m="http://schemas.openxmlformats.org/officeDocument/2006/math">
                    <m:sSub>
                      <m:sSubPr>
                        <m:ctrlPr>
                          <a:rPr lang="en-US" sz="2400" i="1" smtClean="0">
                            <a:solidFill>
                              <a:schemeClr val="accent2"/>
                            </a:solidFill>
                            <a:latin typeface="Cambria Math" panose="02040503050406030204" pitchFamily="18" charset="0"/>
                          </a:rPr>
                        </m:ctrlPr>
                      </m:sSubPr>
                      <m:e>
                        <m:r>
                          <a:rPr lang="en-US" sz="2400" i="1">
                            <a:solidFill>
                              <a:schemeClr val="accent2"/>
                            </a:solidFill>
                            <a:latin typeface="Cambria Math" panose="02040503050406030204" pitchFamily="18" charset="0"/>
                          </a:rPr>
                          <m:t>𝑀</m:t>
                        </m:r>
                      </m:e>
                      <m:sub>
                        <m:r>
                          <a:rPr lang="en-US" sz="2400" i="1">
                            <a:solidFill>
                              <a:schemeClr val="accent2"/>
                            </a:solidFill>
                            <a:latin typeface="Cambria Math" panose="02040503050406030204" pitchFamily="18" charset="0"/>
                          </a:rPr>
                          <m:t>1</m:t>
                        </m:r>
                      </m:sub>
                    </m:sSub>
                  </m:oMath>
                </a14:m>
                <a:r>
                  <a:rPr lang="en-US" sz="2400" dirty="0">
                    <a:solidFill>
                      <a:schemeClr val="accent2"/>
                    </a:solidFill>
                  </a:rPr>
                  <a:t> and </a:t>
                </a:r>
                <a14:m>
                  <m:oMath xmlns:m="http://schemas.openxmlformats.org/officeDocument/2006/math">
                    <m:sSub>
                      <m:sSubPr>
                        <m:ctrlPr>
                          <a:rPr lang="en-US" sz="2400" i="1">
                            <a:solidFill>
                              <a:schemeClr val="accent2"/>
                            </a:solidFill>
                            <a:latin typeface="Cambria Math" panose="02040503050406030204" pitchFamily="18" charset="0"/>
                          </a:rPr>
                        </m:ctrlPr>
                      </m:sSubPr>
                      <m:e>
                        <m:r>
                          <a:rPr lang="en-US" sz="2400" i="1">
                            <a:solidFill>
                              <a:schemeClr val="accent2"/>
                            </a:solidFill>
                            <a:latin typeface="Cambria Math" panose="02040503050406030204" pitchFamily="18" charset="0"/>
                          </a:rPr>
                          <m:t>𝑀</m:t>
                        </m:r>
                      </m:e>
                      <m:sub>
                        <m:r>
                          <a:rPr lang="en-US" sz="2400" i="1">
                            <a:solidFill>
                              <a:schemeClr val="accent2"/>
                            </a:solidFill>
                            <a:latin typeface="Cambria Math" panose="02040503050406030204" pitchFamily="18" charset="0"/>
                          </a:rPr>
                          <m:t>2</m:t>
                        </m:r>
                      </m:sub>
                    </m:sSub>
                  </m:oMath>
                </a14:m>
                <a:r>
                  <a:rPr lang="en-US" sz="2400" dirty="0">
                    <a:solidFill>
                      <a:schemeClr val="accent2"/>
                    </a:solidFill>
                    <a:latin typeface="CronosPro-Regular"/>
                    <a:cs typeface="CronosPro-Regular"/>
                  </a:rPr>
                  <a:t> </a:t>
                </a:r>
                <a:r>
                  <a:rPr lang="en-US" sz="2400" dirty="0">
                    <a:solidFill>
                      <a:schemeClr val="accent2"/>
                    </a:solidFill>
                    <a:cs typeface="CronosPro-Regular"/>
                  </a:rPr>
                  <a:t>might not agree on </a:t>
                </a:r>
                <a:r>
                  <a:rPr lang="en-US" sz="2400" dirty="0">
                    <a:solidFill>
                      <a:schemeClr val="accent2"/>
                    </a:solidFill>
                  </a:rPr>
                  <a:t>values of variables tagged with</a:t>
                </a:r>
                <a:r>
                  <a:rPr lang="en-US" sz="2400" dirty="0">
                    <a:solidFill>
                      <a:schemeClr val="accent2"/>
                    </a:solidFill>
                    <a:latin typeface="CronosPro-Regular" panose="020C0502030403020304" pitchFamily="34" charset="0"/>
                  </a:rPr>
                  <a:t> </a:t>
                </a:r>
                <a14:m>
                  <m:oMath xmlns:m="http://schemas.openxmlformats.org/officeDocument/2006/math">
                    <m:r>
                      <m:rPr>
                        <m:sty m:val="p"/>
                      </m:rPr>
                      <a:rPr lang="en-US" sz="2400" b="0" i="0" smtClean="0">
                        <a:solidFill>
                          <a:schemeClr val="accent2"/>
                        </a:solidFill>
                        <a:latin typeface="Cambria Math" panose="02040503050406030204" pitchFamily="18" charset="0"/>
                      </a:rPr>
                      <m:t>H</m:t>
                    </m:r>
                    <m:r>
                      <a:rPr lang="en-US" sz="2400" b="0" i="0" smtClean="0">
                        <a:solidFill>
                          <a:schemeClr val="accent2"/>
                        </a:solidFill>
                        <a:latin typeface="Cambria Math" panose="02040503050406030204" pitchFamily="18" charset="0"/>
                      </a:rPr>
                      <m:t>)</m:t>
                    </m:r>
                  </m:oMath>
                </a14:m>
                <a:endParaRPr lang="en-US" sz="2400" dirty="0">
                  <a:solidFill>
                    <a:schemeClr val="accent2"/>
                  </a:solidFill>
                  <a:latin typeface="CronosPro-Regular"/>
                  <a:cs typeface="CronosPro-Regular"/>
                </a:endParaRPr>
              </a:p>
              <a:p>
                <a:endParaRPr lang="en-US" sz="2400" dirty="0">
                  <a:solidFill>
                    <a:schemeClr val="accent2"/>
                  </a:solidFill>
                  <a:latin typeface="CronosPro-Regular"/>
                  <a:cs typeface="CronosPro-Regular"/>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609600" y="2838271"/>
                <a:ext cx="8153400" cy="1200329"/>
              </a:xfrm>
              <a:prstGeom prst="rect">
                <a:avLst/>
              </a:prstGeom>
              <a:blipFill>
                <a:blip r:embed="rId3"/>
                <a:stretch>
                  <a:fillRect l="-1244" t="-41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457200" y="3581400"/>
                <a:ext cx="8077200" cy="2382191"/>
              </a:xfrm>
              <a:prstGeom prst="rect">
                <a:avLst/>
              </a:prstGeom>
            </p:spPr>
            <p:txBody>
              <a:bodyPr wrap="square">
                <a:spAutoFit/>
              </a:bodyPr>
              <a:lstStyle/>
              <a:p>
                <a:pPr marL="182880" lvl="0" indent="-182880">
                  <a:spcBef>
                    <a:spcPct val="20000"/>
                  </a:spcBef>
                  <a:buClr>
                    <a:srgbClr val="A5A5A5"/>
                  </a:buClr>
                  <a:buSzPct val="85000"/>
                  <a:buFont typeface="Arial" pitchFamily="34" charset="0"/>
                  <a:buChar char="•"/>
                </a:pPr>
                <a14:m>
                  <m:oMath xmlns:m="http://schemas.openxmlformats.org/officeDocument/2006/math">
                    <m:r>
                      <a:rPr lang="en-US" sz="2400" b="0" i="1" smtClean="0">
                        <a:solidFill>
                          <a:prstClr val="black"/>
                        </a:solidFill>
                        <a:latin typeface="Cambria Math" panose="02040503050406030204" pitchFamily="18" charset="0"/>
                      </a:rPr>
                      <m:t>𝑃</m:t>
                    </m:r>
                    <m:r>
                      <a:rPr lang="en-US" sz="2400" i="1">
                        <a:solidFill>
                          <a:prstClr val="black"/>
                        </a:solidFill>
                        <a:latin typeface="Cambria Math" panose="02040503050406030204" pitchFamily="18" charset="0"/>
                      </a:rPr>
                      <m:t>(</m:t>
                    </m:r>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panose="02040503050406030204" pitchFamily="18" charset="0"/>
                          </a:rPr>
                          <m:t>𝑀</m:t>
                        </m:r>
                      </m:e>
                      <m:sub>
                        <m:r>
                          <a:rPr lang="en-US" sz="2400" i="1">
                            <a:solidFill>
                              <a:prstClr val="black"/>
                            </a:solidFill>
                            <a:latin typeface="Cambria Math" panose="02040503050406030204" pitchFamily="18" charset="0"/>
                          </a:rPr>
                          <m:t>𝑖</m:t>
                        </m:r>
                      </m:sub>
                    </m:sSub>
                    <m:r>
                      <a:rPr lang="en-US" sz="2400" i="1">
                        <a:solidFill>
                          <a:prstClr val="black"/>
                        </a:solidFill>
                        <a:latin typeface="Cambria Math" panose="02040503050406030204" pitchFamily="18" charset="0"/>
                      </a:rPr>
                      <m:t>)</m:t>
                    </m:r>
                  </m:oMath>
                </a14:m>
                <a:r>
                  <a:rPr lang="en-US" sz="2400" dirty="0">
                    <a:solidFill>
                      <a:prstClr val="black"/>
                    </a:solidFill>
                  </a:rPr>
                  <a:t> are the observations produced by executing </a:t>
                </a:r>
                <a14:m>
                  <m:oMath xmlns:m="http://schemas.openxmlformats.org/officeDocument/2006/math">
                    <m:r>
                      <a:rPr lang="en-US" sz="2400" i="1">
                        <a:solidFill>
                          <a:prstClr val="black"/>
                        </a:solidFill>
                        <a:latin typeface="Cambria Math" panose="02040503050406030204" pitchFamily="18" charset="0"/>
                      </a:rPr>
                      <m:t>𝐶</m:t>
                    </m:r>
                  </m:oMath>
                </a14:m>
                <a:r>
                  <a:rPr lang="en-US" sz="2400" dirty="0">
                    <a:solidFill>
                      <a:prstClr val="black"/>
                    </a:solidFill>
                  </a:rPr>
                  <a:t> to termination on initial memory </a:t>
                </a:r>
                <a14:m>
                  <m:oMath xmlns:m="http://schemas.openxmlformats.org/officeDocument/2006/math">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panose="02040503050406030204" pitchFamily="18" charset="0"/>
                          </a:rPr>
                          <m:t>𝑀</m:t>
                        </m:r>
                      </m:e>
                      <m:sub>
                        <m:r>
                          <a:rPr lang="en-US" sz="2400" i="1">
                            <a:solidFill>
                              <a:prstClr val="black"/>
                            </a:solidFill>
                            <a:latin typeface="Cambria Math" panose="02040503050406030204" pitchFamily="18" charset="0"/>
                          </a:rPr>
                          <m:t>𝑖</m:t>
                        </m:r>
                      </m:sub>
                    </m:sSub>
                  </m:oMath>
                </a14:m>
                <a:r>
                  <a:rPr lang="en-US" sz="2400" dirty="0">
                    <a:solidFill>
                      <a:prstClr val="black"/>
                    </a:solidFill>
                  </a:rPr>
                  <a:t>:</a:t>
                </a:r>
              </a:p>
              <a:p>
                <a:pPr lvl="1" indent="-182880">
                  <a:spcBef>
                    <a:spcPct val="20000"/>
                  </a:spcBef>
                  <a:buClr>
                    <a:srgbClr val="A5A5A5"/>
                  </a:buClr>
                  <a:buSzPct val="85000"/>
                  <a:buFont typeface="Arial" pitchFamily="34" charset="0"/>
                  <a:buChar char="•"/>
                </a:pPr>
                <a:r>
                  <a:rPr lang="en-US" sz="2000" dirty="0">
                    <a:solidFill>
                      <a:prstClr val="black"/>
                    </a:solidFill>
                  </a:rPr>
                  <a:t>final outputs, or</a:t>
                </a:r>
              </a:p>
              <a:p>
                <a:pPr lvl="1" indent="-182880">
                  <a:spcBef>
                    <a:spcPct val="20000"/>
                  </a:spcBef>
                  <a:buClr>
                    <a:srgbClr val="A5A5A5"/>
                  </a:buClr>
                  <a:buSzPct val="85000"/>
                  <a:buFont typeface="Arial" pitchFamily="34" charset="0"/>
                  <a:buChar char="•"/>
                </a:pPr>
                <a:r>
                  <a:rPr lang="en-US" sz="2000" dirty="0">
                    <a:solidFill>
                      <a:prstClr val="black"/>
                    </a:solidFill>
                  </a:rPr>
                  <a:t>intermediate and final outputs. </a:t>
                </a:r>
              </a:p>
              <a:p>
                <a:pPr marL="182880" lvl="0" indent="-182880">
                  <a:spcBef>
                    <a:spcPct val="20000"/>
                  </a:spcBef>
                  <a:buClr>
                    <a:srgbClr val="A5A5A5"/>
                  </a:buClr>
                  <a:buSzPct val="85000"/>
                  <a:buFont typeface="Arial" pitchFamily="34" charset="0"/>
                  <a:buChar char="•"/>
                </a:pPr>
                <a:r>
                  <a:rPr lang="en-US" sz="2400" dirty="0">
                    <a:solidFill>
                      <a:prstClr val="black"/>
                    </a:solidFill>
                  </a:rPr>
                  <a:t>Then, observations tagged with </a:t>
                </a:r>
                <a14:m>
                  <m:oMath xmlns:m="http://schemas.openxmlformats.org/officeDocument/2006/math">
                    <m:r>
                      <m:rPr>
                        <m:sty m:val="p"/>
                      </m:rPr>
                      <a:rPr lang="en-US" sz="2400">
                        <a:solidFill>
                          <a:prstClr val="black"/>
                        </a:solidFill>
                        <a:latin typeface="Cambria Math" panose="02040503050406030204" pitchFamily="18" charset="0"/>
                      </a:rPr>
                      <m:t>L</m:t>
                    </m:r>
                  </m:oMath>
                </a14:m>
                <a:r>
                  <a:rPr lang="en-US" sz="2400" dirty="0">
                    <a:solidFill>
                      <a:prstClr val="black"/>
                    </a:solidFill>
                  </a:rPr>
                  <a:t> should be the same:</a:t>
                </a:r>
              </a:p>
              <a:p>
                <a:pPr lvl="1" indent="-182880">
                  <a:spcBef>
                    <a:spcPct val="20000"/>
                  </a:spcBef>
                  <a:buClr>
                    <a:srgbClr val="A5A5A5"/>
                  </a:buClr>
                  <a:buSzPct val="85000"/>
                  <a:buFont typeface="Arial" pitchFamily="34" charset="0"/>
                  <a:buChar char="•"/>
                </a:pPr>
                <a14:m>
                  <m:oMath xmlns:m="http://schemas.openxmlformats.org/officeDocument/2006/math">
                    <m:r>
                      <a:rPr lang="en-US" sz="2000" b="0" i="1" smtClean="0">
                        <a:solidFill>
                          <a:prstClr val="black"/>
                        </a:solidFill>
                        <a:latin typeface="Cambria Math" panose="02040503050406030204" pitchFamily="18" charset="0"/>
                      </a:rPr>
                      <m:t>𝑃</m:t>
                    </m:r>
                    <m:d>
                      <m:dPr>
                        <m:ctrlPr>
                          <a:rPr lang="en-US" sz="2000" i="1">
                            <a:solidFill>
                              <a:prstClr val="black"/>
                            </a:solidFill>
                            <a:latin typeface="Cambria Math" panose="02040503050406030204" pitchFamily="18" charset="0"/>
                          </a:rPr>
                        </m:ctrlPr>
                      </m:dPr>
                      <m:e>
                        <m:sSub>
                          <m:sSubPr>
                            <m:ctrlPr>
                              <a:rPr lang="en-US" sz="2000" i="1">
                                <a:solidFill>
                                  <a:prstClr val="black"/>
                                </a:solidFill>
                                <a:latin typeface="Cambria Math" panose="02040503050406030204" pitchFamily="18" charset="0"/>
                              </a:rPr>
                            </m:ctrlPr>
                          </m:sSubPr>
                          <m:e>
                            <m:r>
                              <a:rPr lang="en-US" sz="2000" i="1">
                                <a:solidFill>
                                  <a:prstClr val="black"/>
                                </a:solidFill>
                                <a:latin typeface="Cambria Math" panose="02040503050406030204" pitchFamily="18" charset="0"/>
                              </a:rPr>
                              <m:t>𝑀</m:t>
                            </m:r>
                          </m:e>
                          <m:sub>
                            <m:r>
                              <a:rPr lang="en-US" sz="2000" i="1">
                                <a:solidFill>
                                  <a:prstClr val="black"/>
                                </a:solidFill>
                                <a:latin typeface="Cambria Math" panose="02040503050406030204" pitchFamily="18" charset="0"/>
                              </a:rPr>
                              <m:t>1</m:t>
                            </m:r>
                          </m:sub>
                        </m:sSub>
                      </m:e>
                    </m:d>
                    <m:sSub>
                      <m:sSubPr>
                        <m:ctrlPr>
                          <a:rPr lang="en-US" sz="2000" i="1">
                            <a:solidFill>
                              <a:prstClr val="black"/>
                            </a:solidFill>
                            <a:latin typeface="Cambria Math" panose="02040503050406030204" pitchFamily="18" charset="0"/>
                          </a:rPr>
                        </m:ctrlPr>
                      </m:sSubPr>
                      <m:e>
                        <m:r>
                          <a:rPr lang="en-US" sz="2000">
                            <a:solidFill>
                              <a:prstClr val="black"/>
                            </a:solidFill>
                            <a:latin typeface="Cambria Math" panose="02040503050406030204" pitchFamily="18" charset="0"/>
                          </a:rPr>
                          <m:t>=</m:t>
                        </m:r>
                      </m:e>
                      <m:sub>
                        <m:r>
                          <m:rPr>
                            <m:sty m:val="p"/>
                          </m:rPr>
                          <a:rPr lang="en-US" sz="2000">
                            <a:solidFill>
                              <a:prstClr val="black"/>
                            </a:solidFill>
                            <a:latin typeface="Cambria Math" panose="02040503050406030204" pitchFamily="18" charset="0"/>
                          </a:rPr>
                          <m:t>L</m:t>
                        </m:r>
                      </m:sub>
                    </m:sSub>
                    <m:r>
                      <a:rPr lang="en-US" sz="2000" b="0" i="1" smtClean="0">
                        <a:solidFill>
                          <a:prstClr val="black"/>
                        </a:solidFill>
                        <a:latin typeface="Cambria Math" panose="02040503050406030204" pitchFamily="18" charset="0"/>
                      </a:rPr>
                      <m:t>𝑃</m:t>
                    </m:r>
                    <m:d>
                      <m:dPr>
                        <m:ctrlPr>
                          <a:rPr lang="en-US" sz="2000" i="1">
                            <a:solidFill>
                              <a:prstClr val="black"/>
                            </a:solidFill>
                            <a:latin typeface="Cambria Math" panose="02040503050406030204" pitchFamily="18" charset="0"/>
                          </a:rPr>
                        </m:ctrlPr>
                      </m:dPr>
                      <m:e>
                        <m:sSub>
                          <m:sSubPr>
                            <m:ctrlPr>
                              <a:rPr lang="en-US" sz="2000" i="1">
                                <a:solidFill>
                                  <a:prstClr val="black"/>
                                </a:solidFill>
                                <a:latin typeface="Cambria Math" panose="02040503050406030204" pitchFamily="18" charset="0"/>
                              </a:rPr>
                            </m:ctrlPr>
                          </m:sSubPr>
                          <m:e>
                            <m:r>
                              <a:rPr lang="en-US" sz="2000" i="1">
                                <a:solidFill>
                                  <a:prstClr val="black"/>
                                </a:solidFill>
                                <a:latin typeface="Cambria Math" panose="02040503050406030204" pitchFamily="18" charset="0"/>
                              </a:rPr>
                              <m:t>𝑀</m:t>
                            </m:r>
                          </m:e>
                          <m:sub>
                            <m:r>
                              <a:rPr lang="en-US" sz="2000" i="1">
                                <a:solidFill>
                                  <a:prstClr val="black"/>
                                </a:solidFill>
                                <a:latin typeface="Cambria Math" panose="02040503050406030204" pitchFamily="18" charset="0"/>
                              </a:rPr>
                              <m:t>2</m:t>
                            </m:r>
                          </m:sub>
                        </m:sSub>
                      </m:e>
                    </m:d>
                  </m:oMath>
                </a14:m>
                <a:r>
                  <a:rPr lang="en-US" sz="2000" dirty="0">
                    <a:solidFill>
                      <a:prstClr val="black"/>
                    </a:solidFill>
                  </a:rPr>
                  <a:t>.</a:t>
                </a:r>
              </a:p>
            </p:txBody>
          </p:sp>
        </mc:Choice>
        <mc:Fallback xmlns="">
          <p:sp>
            <p:nvSpPr>
              <p:cNvPr id="8" name="Rectangle 7"/>
              <p:cNvSpPr>
                <a:spLocks noRot="1" noChangeAspect="1" noMove="1" noResize="1" noEditPoints="1" noAdjustHandles="1" noChangeArrowheads="1" noChangeShapeType="1" noTextEdit="1"/>
              </p:cNvSpPr>
              <p:nvPr/>
            </p:nvSpPr>
            <p:spPr>
              <a:xfrm>
                <a:off x="457200" y="3581400"/>
                <a:ext cx="8077200" cy="2382191"/>
              </a:xfrm>
              <a:prstGeom prst="rect">
                <a:avLst/>
              </a:prstGeom>
              <a:blipFill>
                <a:blip r:embed="rId4"/>
                <a:stretch>
                  <a:fillRect l="-786" t="-2660" b="-37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8BC19E7F-63E3-4E6C-0D7B-C598A0EC27D8}"/>
                  </a:ext>
                </a:extLst>
              </p:cNvPr>
              <p:cNvSpPr txBox="1">
                <a:spLocks/>
              </p:cNvSpPr>
              <p:nvPr/>
            </p:nvSpPr>
            <p:spPr>
              <a:xfrm>
                <a:off x="381000" y="6172565"/>
                <a:ext cx="8763000" cy="534155"/>
              </a:xfrm>
              <a:prstGeom prst="rect">
                <a:avLst/>
              </a:prstGeom>
            </p:spPr>
            <p:txBody>
              <a:bodyPr vert="horz" lIns="91440" tIns="45720" rIns="91440" bIns="45720" rtlCol="0">
                <a:normAutofit fontScale="925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buFont typeface="Arial" pitchFamily="34" charset="0"/>
                  <a:buNone/>
                </a:pPr>
                <a:r>
                  <a:rPr lang="en-US" b="1" dirty="0">
                    <a:solidFill>
                      <a:schemeClr val="accent2"/>
                    </a:solidFill>
                    <a:ea typeface="Cambria Math" panose="02040503050406030204" pitchFamily="18" charset="0"/>
                  </a:rPr>
                  <a:t>Noninterference: </a:t>
                </a:r>
                <a14:m>
                  <m:oMath xmlns:m="http://schemas.openxmlformats.org/officeDocument/2006/math">
                    <m:r>
                      <a:rPr lang="en-US"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𝑀</m:t>
                        </m:r>
                      </m:e>
                      <m:sub>
                        <m:r>
                          <a:rPr lang="en-US" i="1">
                            <a:latin typeface="Cambria Math" panose="02040503050406030204" pitchFamily="18" charset="0"/>
                          </a:rPr>
                          <m:t>1</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𝑀</m:t>
                        </m:r>
                      </m:e>
                      <m:sub>
                        <m:r>
                          <a:rPr lang="en-US" i="1" smtClean="0">
                            <a:latin typeface="Cambria Math" panose="02040503050406030204" pitchFamily="18" charset="0"/>
                          </a:rPr>
                          <m:t>2</m:t>
                        </m:r>
                      </m:sub>
                    </m:sSub>
                  </m:oMath>
                </a14:m>
                <a:r>
                  <a:rPr lang="en-US" dirty="0"/>
                  <a:t>:   if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𝑀</m:t>
                        </m:r>
                      </m:e>
                      <m:sub>
                        <m:r>
                          <a:rPr lang="en-US" i="1">
                            <a:latin typeface="Cambria Math" panose="02040503050406030204" pitchFamily="18" charset="0"/>
                          </a:rPr>
                          <m:t>1</m:t>
                        </m:r>
                      </m:sub>
                    </m:sSub>
                    <m:sSub>
                      <m:sSubPr>
                        <m:ctrlPr>
                          <a:rPr lang="en-US" i="1" smtClean="0">
                            <a:latin typeface="Cambria Math" panose="02040503050406030204" pitchFamily="18" charset="0"/>
                          </a:rPr>
                        </m:ctrlPr>
                      </m:sSubPr>
                      <m:e>
                        <m:r>
                          <a:rPr lang="en-US" smtClean="0">
                            <a:latin typeface="Cambria Math" panose="02040503050406030204" pitchFamily="18" charset="0"/>
                            <a:ea typeface="Cambria Math" panose="02040503050406030204" pitchFamily="18" charset="0"/>
                          </a:rPr>
                          <m:t>=</m:t>
                        </m:r>
                      </m:e>
                      <m:sub>
                        <m:r>
                          <m:rPr>
                            <m:sty m:val="p"/>
                          </m:rPr>
                          <a:rPr lang="en-US" smtClean="0">
                            <a:latin typeface="Cambria Math" panose="02040503050406030204" pitchFamily="18" charset="0"/>
                          </a:rPr>
                          <m:t>L</m:t>
                        </m:r>
                      </m:sub>
                    </m:sSub>
                    <m:sSub>
                      <m:sSubPr>
                        <m:ctrlPr>
                          <a:rPr lang="en-US" i="1">
                            <a:latin typeface="Cambria Math" panose="02040503050406030204" pitchFamily="18" charset="0"/>
                          </a:rPr>
                        </m:ctrlPr>
                      </m:sSubPr>
                      <m:e>
                        <m:r>
                          <a:rPr lang="en-US" i="1">
                            <a:latin typeface="Cambria Math" panose="02040503050406030204" pitchFamily="18" charset="0"/>
                          </a:rPr>
                          <m:t>𝑀</m:t>
                        </m:r>
                      </m:e>
                      <m:sub>
                        <m:r>
                          <a:rPr lang="en-US" i="1" smtClean="0">
                            <a:latin typeface="Cambria Math" panose="02040503050406030204" pitchFamily="18" charset="0"/>
                          </a:rPr>
                          <m:t>2</m:t>
                        </m:r>
                      </m:sub>
                    </m:sSub>
                    <m:r>
                      <a:rPr lang="en-US" smtClean="0">
                        <a:latin typeface="Cambria Math" panose="02040503050406030204" pitchFamily="18" charset="0"/>
                      </a:rPr>
                      <m:t>,</m:t>
                    </m:r>
                  </m:oMath>
                </a14:m>
                <a:r>
                  <a:rPr lang="en-US" dirty="0"/>
                  <a:t>  then </a:t>
                </a:r>
                <a14:m>
                  <m:oMath xmlns:m="http://schemas.openxmlformats.org/officeDocument/2006/math">
                    <m:r>
                      <a:rPr lang="en-US" smtClean="0">
                        <a:latin typeface="Cambria Math" panose="02040503050406030204" pitchFamily="18" charset="0"/>
                      </a:rPr>
                      <m:t> </m:t>
                    </m:r>
                    <m:r>
                      <a:rPr lang="en-US" i="1" smtClean="0">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𝑀</m:t>
                            </m:r>
                          </m:e>
                          <m:sub>
                            <m:r>
                              <a:rPr lang="en-US" i="1">
                                <a:latin typeface="Cambria Math" panose="02040503050406030204" pitchFamily="18" charset="0"/>
                              </a:rPr>
                              <m:t>1</m:t>
                            </m:r>
                          </m:sub>
                        </m:sSub>
                      </m:e>
                    </m:d>
                    <m:sSub>
                      <m:sSubPr>
                        <m:ctrlPr>
                          <a:rPr lang="en-US" i="1" smtClean="0">
                            <a:latin typeface="Cambria Math" panose="02040503050406030204" pitchFamily="18" charset="0"/>
                          </a:rPr>
                        </m:ctrlPr>
                      </m:sSubPr>
                      <m:e>
                        <m:r>
                          <a:rPr lang="en-US" smtClean="0">
                            <a:latin typeface="Cambria Math" panose="02040503050406030204" pitchFamily="18" charset="0"/>
                          </a:rPr>
                          <m:t>=</m:t>
                        </m:r>
                      </m:e>
                      <m:sub>
                        <m:r>
                          <m:rPr>
                            <m:sty m:val="p"/>
                          </m:rPr>
                          <a:rPr lang="en-US">
                            <a:latin typeface="Cambria Math" panose="02040503050406030204" pitchFamily="18" charset="0"/>
                          </a:rPr>
                          <m:t>L</m:t>
                        </m:r>
                      </m:sub>
                    </m:sSub>
                    <m:r>
                      <a:rPr lang="en-US" i="1" smtClean="0">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𝑀</m:t>
                            </m:r>
                          </m:e>
                          <m:sub>
                            <m:r>
                              <a:rPr lang="en-US" i="1">
                                <a:latin typeface="Cambria Math" panose="02040503050406030204" pitchFamily="18" charset="0"/>
                              </a:rPr>
                              <m:t>2</m:t>
                            </m:r>
                          </m:sub>
                        </m:sSub>
                      </m:e>
                    </m:d>
                  </m:oMath>
                </a14:m>
                <a:r>
                  <a:rPr lang="en-US" dirty="0"/>
                  <a:t>.</a:t>
                </a:r>
              </a:p>
              <a:p>
                <a:pPr marL="0" indent="0">
                  <a:buFont typeface="Arial" pitchFamily="34" charset="0"/>
                  <a:buNone/>
                </a:pPr>
                <a:endParaRPr lang="en-US" dirty="0"/>
              </a:p>
            </p:txBody>
          </p:sp>
        </mc:Choice>
        <mc:Fallback xmlns="">
          <p:sp>
            <p:nvSpPr>
              <p:cNvPr id="5" name="Content Placeholder 2">
                <a:extLst>
                  <a:ext uri="{FF2B5EF4-FFF2-40B4-BE49-F238E27FC236}">
                    <a16:creationId xmlns:a16="http://schemas.microsoft.com/office/drawing/2014/main" id="{8BC19E7F-63E3-4E6C-0D7B-C598A0EC27D8}"/>
                  </a:ext>
                </a:extLst>
              </p:cNvPr>
              <p:cNvSpPr txBox="1">
                <a:spLocks noRot="1" noChangeAspect="1" noMove="1" noResize="1" noEditPoints="1" noAdjustHandles="1" noChangeArrowheads="1" noChangeShapeType="1" noTextEdit="1"/>
              </p:cNvSpPr>
              <p:nvPr/>
            </p:nvSpPr>
            <p:spPr>
              <a:xfrm>
                <a:off x="381000" y="6172565"/>
                <a:ext cx="8763000" cy="534155"/>
              </a:xfrm>
              <a:prstGeom prst="rect">
                <a:avLst/>
              </a:prstGeom>
              <a:blipFill>
                <a:blip r:embed="rId5"/>
                <a:stretch>
                  <a:fillRect t="-9524" b="-2381"/>
                </a:stretch>
              </a:blipFill>
            </p:spPr>
            <p:txBody>
              <a:bodyPr/>
              <a:lstStyle/>
              <a:p>
                <a:r>
                  <a:rPr lang="en-US">
                    <a:noFill/>
                  </a:rPr>
                  <a:t> </a:t>
                </a:r>
              </a:p>
            </p:txBody>
          </p:sp>
        </mc:Fallback>
      </mc:AlternateContent>
    </p:spTree>
    <p:extLst>
      <p:ext uri="{BB962C8B-B14F-4D97-AF65-F5344CB8AC3E}">
        <p14:creationId xmlns:p14="http://schemas.microsoft.com/office/powerpoint/2010/main" val="107372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we were</a:t>
            </a:r>
            <a:r>
              <a:rPr lang="mr-IN" dirty="0"/>
              <a:t>…</a:t>
            </a:r>
            <a:endParaRPr lang="en-US" dirty="0"/>
          </a:p>
        </p:txBody>
      </p:sp>
      <p:sp>
        <p:nvSpPr>
          <p:cNvPr id="3" name="Content Placeholder 2"/>
          <p:cNvSpPr>
            <a:spLocks noGrp="1"/>
          </p:cNvSpPr>
          <p:nvPr>
            <p:ph idx="1"/>
          </p:nvPr>
        </p:nvSpPr>
        <p:spPr>
          <a:xfrm>
            <a:off x="457200" y="1600200"/>
            <a:ext cx="7437863" cy="4525963"/>
          </a:xfrm>
        </p:spPr>
        <p:txBody>
          <a:bodyPr>
            <a:normAutofit/>
          </a:bodyPr>
          <a:lstStyle/>
          <a:p>
            <a:pPr marL="0" indent="0">
              <a:buNone/>
            </a:pPr>
            <a:endParaRPr lang="en-US" dirty="0">
              <a:solidFill>
                <a:schemeClr val="accent3"/>
              </a:solidFill>
            </a:endParaRPr>
          </a:p>
          <a:p>
            <a:pPr marL="0" indent="0">
              <a:buNone/>
            </a:pPr>
            <a:endParaRPr lang="en-US" dirty="0">
              <a:solidFill>
                <a:schemeClr val="accent3"/>
              </a:solidFill>
            </a:endParaRPr>
          </a:p>
          <a:p>
            <a:r>
              <a:rPr lang="en-US" b="1" dirty="0">
                <a:solidFill>
                  <a:srgbClr val="000000"/>
                </a:solidFill>
              </a:rPr>
              <a:t>Authentication:  </a:t>
            </a:r>
            <a:r>
              <a:rPr lang="en-US" dirty="0">
                <a:solidFill>
                  <a:srgbClr val="000000"/>
                </a:solidFill>
              </a:rPr>
              <a:t>mechanisms that bind principals to actions</a:t>
            </a:r>
          </a:p>
          <a:p>
            <a:r>
              <a:rPr lang="en-US" b="1" dirty="0">
                <a:solidFill>
                  <a:srgbClr val="000000"/>
                </a:solidFill>
              </a:rPr>
              <a:t>Authorization:  </a:t>
            </a:r>
            <a:r>
              <a:rPr lang="en-US" dirty="0">
                <a:solidFill>
                  <a:srgbClr val="000000"/>
                </a:solidFill>
              </a:rPr>
              <a:t>mechanisms that govern whether actions are permitted</a:t>
            </a:r>
          </a:p>
          <a:p>
            <a:r>
              <a:rPr lang="en-US" b="1" dirty="0">
                <a:solidFill>
                  <a:srgbClr val="000000"/>
                </a:solidFill>
              </a:rPr>
              <a:t>Audit:  </a:t>
            </a:r>
            <a:r>
              <a:rPr lang="en-US" dirty="0">
                <a:solidFill>
                  <a:srgbClr val="000000"/>
                </a:solidFill>
              </a:rPr>
              <a:t>mechanisms that record and review actions</a:t>
            </a:r>
            <a:endParaRPr lang="en-US" dirty="0">
              <a:solidFill>
                <a:schemeClr val="accent3"/>
              </a:solidFill>
            </a:endParaRPr>
          </a:p>
          <a:p>
            <a:pPr marL="0" indent="0">
              <a:buNone/>
            </a:pPr>
            <a:endParaRPr lang="en-US" dirty="0">
              <a:solidFill>
                <a:schemeClr val="accent3"/>
              </a:solidFill>
            </a:endParaRPr>
          </a:p>
        </p:txBody>
      </p:sp>
      <p:pic>
        <p:nvPicPr>
          <p:cNvPr id="8" name="Picture 7" descr="door lock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1418" y="3143130"/>
            <a:ext cx="868544" cy="868544"/>
          </a:xfrm>
          <a:prstGeom prst="rect">
            <a:avLst/>
          </a:prstGeom>
        </p:spPr>
      </p:pic>
      <p:pic>
        <p:nvPicPr>
          <p:cNvPr id="9" name="Picture 8" descr="L-SC-Everest29-Key.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3732" y="2530951"/>
            <a:ext cx="897562" cy="448781"/>
          </a:xfrm>
          <a:prstGeom prst="rect">
            <a:avLst/>
          </a:prstGeom>
        </p:spPr>
      </p:pic>
      <p:pic>
        <p:nvPicPr>
          <p:cNvPr id="10" name="Picture 9" descr="Security-Camera.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2983" y="4220848"/>
            <a:ext cx="826979" cy="696856"/>
          </a:xfrm>
          <a:prstGeom prst="rect">
            <a:avLst/>
          </a:prstGeom>
        </p:spPr>
      </p:pic>
    </p:spTree>
    <p:extLst>
      <p:ext uri="{BB962C8B-B14F-4D97-AF65-F5344CB8AC3E}">
        <p14:creationId xmlns:p14="http://schemas.microsoft.com/office/powerpoint/2010/main" val="103646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3">
                                            <p:txEl>
                                              <p:pRg st="4" end="4"/>
                                            </p:txEl>
                                          </p:spTgt>
                                        </p:tgtEl>
                                        <p:attrNameLst>
                                          <p:attrName>style.opacity</p:attrName>
                                        </p:attrNameLst>
                                      </p:cBhvr>
                                      <p:to>
                                        <p:strVal val="0.5"/>
                                      </p:to>
                                    </p:set>
                                    <p:animEffect filter="image" prLst="opacity: 0.5">
                                      <p:cBhvr rctx="IE">
                                        <p:cTn id="7" dur="indefinite"/>
                                        <p:tgtEl>
                                          <p:spTgt spid="3">
                                            <p:txEl>
                                              <p:pRg st="4" end="4"/>
                                            </p:txEl>
                                          </p:spTgt>
                                        </p:tgtEl>
                                      </p:cBhvr>
                                    </p:animEffect>
                                  </p:childTnLst>
                                </p:cTn>
                              </p:par>
                              <p:par>
                                <p:cTn id="8" presetID="9" presetClass="emph" presetSubtype="0" nodeType="withEffect">
                                  <p:stCondLst>
                                    <p:cond delay="0"/>
                                  </p:stCondLst>
                                  <p:childTnLst>
                                    <p:set>
                                      <p:cBhvr rctx="PPT">
                                        <p:cTn id="9" dur="indefinite"/>
                                        <p:tgtEl>
                                          <p:spTgt spid="10"/>
                                        </p:tgtEl>
                                        <p:attrNameLst>
                                          <p:attrName>style.opacity</p:attrName>
                                        </p:attrNameLst>
                                      </p:cBhvr>
                                      <p:to>
                                        <p:strVal val="0.5"/>
                                      </p:to>
                                    </p:set>
                                    <p:animEffect filter="image" prLst="opacity: 0.5">
                                      <p:cBhvr rctx="IE">
                                        <p:cTn id="10" dur="indefinite"/>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DEACD-9FAE-A64E-BEB6-85DE34063845}"/>
              </a:ext>
            </a:extLst>
          </p:cNvPr>
          <p:cNvSpPr>
            <a:spLocks noGrp="1"/>
          </p:cNvSpPr>
          <p:nvPr>
            <p:ph type="title"/>
          </p:nvPr>
        </p:nvSpPr>
        <p:spPr/>
        <p:txBody>
          <a:bodyPr/>
          <a:lstStyle/>
          <a:p>
            <a:r>
              <a:rPr lang="en-US" dirty="0"/>
              <a:t>Exercise 1: Noninterference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B203B56-41D2-444C-90DB-BB06CAA3BF14}"/>
                  </a:ext>
                </a:extLst>
              </p:cNvPr>
              <p:cNvSpPr>
                <a:spLocks noGrp="1"/>
              </p:cNvSpPr>
              <p:nvPr>
                <p:ph idx="1"/>
              </p:nvPr>
            </p:nvSpPr>
            <p:spPr>
              <a:xfrm>
                <a:off x="457200" y="1600200"/>
                <a:ext cx="8763000" cy="4876800"/>
              </a:xfrm>
            </p:spPr>
            <p:txBody>
              <a:bodyPr>
                <a:normAutofit/>
              </a:bodyPr>
              <a:lstStyle/>
              <a:p>
                <a:pPr marL="0" indent="0">
                  <a:buNone/>
                </a:pPr>
                <a:r>
                  <a:rPr lang="en-US" dirty="0"/>
                  <a:t>Assume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2</m:t>
                        </m:r>
                      </m:sub>
                    </m:sSub>
                  </m:oMath>
                </a14:m>
                <a:r>
                  <a:rPr lang="en-US" dirty="0"/>
                  <a:t> each take two inputs: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𝐼</m:t>
                        </m:r>
                      </m:sub>
                    </m:sSub>
                  </m:oMath>
                </a14:m>
                <a:r>
                  <a:rPr lang="en-US" dirty="0"/>
                  <a:t> (label H) and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𝑙</m:t>
                        </m:r>
                      </m:e>
                      <m:sub>
                        <m:r>
                          <a:rPr lang="en-US" b="0" i="1" smtClean="0">
                            <a:latin typeface="Cambria Math" panose="02040503050406030204" pitchFamily="18" charset="0"/>
                          </a:rPr>
                          <m:t>𝑖</m:t>
                        </m:r>
                      </m:sub>
                    </m:sSub>
                  </m:oMath>
                </a14:m>
                <a:r>
                  <a:rPr lang="en-US" dirty="0"/>
                  <a:t> (label L)</a:t>
                </a:r>
              </a:p>
              <a:p>
                <a:pPr marL="0" indent="0">
                  <a:buNone/>
                </a:pPr>
                <a:endParaRPr lang="en-US" dirty="0"/>
              </a:p>
              <a:p>
                <a:pPr marL="457200" indent="-457200">
                  <a:buFont typeface="+mj-lt"/>
                  <a:buAutoNum type="arabicPeriod"/>
                </a:pPr>
                <a:r>
                  <a:rPr lang="en-US" dirty="0"/>
                  <a:t> </a:t>
                </a:r>
                <a14:m>
                  <m:oMath xmlns:m="http://schemas.openxmlformats.org/officeDocument/2006/math">
                    <m:sSub>
                      <m:sSubPr>
                        <m:ctrlPr>
                          <a:rPr lang="en-US" b="0" i="1" smtClean="0">
                            <a:latin typeface="Cambria Math" panose="02040503050406030204" pitchFamily="18" charset="0"/>
                          </a:rPr>
                        </m:ctrlPr>
                      </m:sSubPr>
                      <m:e>
                        <m:r>
                          <a:rPr lang="en-US" i="1">
                            <a:latin typeface="Cambria Math" panose="02040503050406030204" pitchFamily="18" charset="0"/>
                          </a:rPr>
                          <m:t>𝑃</m:t>
                        </m:r>
                      </m:e>
                      <m:sub>
                        <m:r>
                          <a:rPr lang="en-US" b="0" i="1" smtClean="0">
                            <a:latin typeface="Cambria Math" panose="02040503050406030204" pitchFamily="18" charset="0"/>
                          </a:rPr>
                          <m:t>1</m:t>
                        </m:r>
                      </m:sub>
                    </m:sSub>
                  </m:oMath>
                </a14:m>
                <a:r>
                  <a:rPr lang="en-US" dirty="0"/>
                  <a:t> outputs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𝑂</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𝑙</m:t>
                        </m:r>
                      </m:e>
                      <m:sub>
                        <m:r>
                          <a:rPr lang="en-US" b="0" i="1" smtClean="0">
                            <a:latin typeface="Cambria Math" panose="02040503050406030204" pitchFamily="18" charset="0"/>
                          </a:rPr>
                          <m:t>𝑂</m:t>
                        </m:r>
                      </m:sub>
                    </m:sSub>
                    <m:r>
                      <a:rPr lang="en-US" b="0" i="1" smtClean="0">
                        <a:latin typeface="Cambria Math" panose="02040503050406030204" pitchFamily="18" charset="0"/>
                      </a:rPr>
                      <m:t>)</m:t>
                    </m:r>
                  </m:oMath>
                </a14:m>
                <a:r>
                  <a:rPr lang="en-US" dirty="0"/>
                  <a:t> where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𝑂</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𝐼</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𝑙</m:t>
                        </m:r>
                      </m:e>
                      <m:sub>
                        <m:r>
                          <a:rPr lang="en-US" b="0" i="1" smtClean="0">
                            <a:latin typeface="Cambria Math" panose="02040503050406030204" pitchFamily="18" charset="0"/>
                          </a:rPr>
                          <m:t>𝐼</m:t>
                        </m:r>
                      </m:sub>
                    </m:sSub>
                  </m:oMath>
                </a14:m>
                <a:r>
                  <a:rPr lang="en-US" b="0"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𝑙</m:t>
                        </m:r>
                      </m:e>
                      <m:sub>
                        <m:r>
                          <a:rPr lang="en-US" b="0" i="1" smtClean="0">
                            <a:latin typeface="Cambria Math" panose="02040503050406030204" pitchFamily="18" charset="0"/>
                          </a:rPr>
                          <m:t>𝑂</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𝑙</m:t>
                        </m:r>
                      </m:e>
                      <m:sub>
                        <m:r>
                          <a:rPr lang="en-US" b="0" i="1" smtClean="0">
                            <a:latin typeface="Cambria Math" panose="02040503050406030204" pitchFamily="18" charset="0"/>
                          </a:rPr>
                          <m:t>𝐼</m:t>
                        </m:r>
                      </m:sub>
                    </m:sSub>
                  </m:oMath>
                </a14:m>
                <a:endParaRPr lang="en-US" b="0" dirty="0"/>
              </a:p>
              <a:p>
                <a:pPr lvl="1"/>
                <a:r>
                  <a:rPr lang="en-US" dirty="0"/>
                  <a:t>|| denotes string concatenation. </a:t>
                </a:r>
              </a:p>
              <a:p>
                <a:pPr marL="0" indent="0">
                  <a:buNone/>
                </a:pPr>
                <a:endParaRPr lang="en-US" dirty="0"/>
              </a:p>
              <a:p>
                <a:endParaRPr lang="en-US" dirty="0"/>
              </a:p>
              <a:p>
                <a:pPr marL="457200" indent="-457200">
                  <a:buFont typeface="+mj-lt"/>
                  <a:buAutoNum type="arabicPeriod" startAt="2"/>
                </a:pPr>
                <a:r>
                  <a:rPr lang="en-US" dirty="0"/>
                  <a:t> </a:t>
                </a:r>
                <a14:m>
                  <m:oMath xmlns:m="http://schemas.openxmlformats.org/officeDocument/2006/math">
                    <m:sSub>
                      <m:sSubPr>
                        <m:ctrlPr>
                          <a:rPr lang="en-US" b="0" i="1" smtClean="0">
                            <a:latin typeface="Cambria Math" panose="02040503050406030204" pitchFamily="18" charset="0"/>
                          </a:rPr>
                        </m:ctrlPr>
                      </m:sSubPr>
                      <m:e>
                        <m:r>
                          <a:rPr lang="en-US" i="1">
                            <a:latin typeface="Cambria Math" panose="02040503050406030204" pitchFamily="18" charset="0"/>
                          </a:rPr>
                          <m:t>𝑃</m:t>
                        </m:r>
                      </m:e>
                      <m:sub>
                        <m:r>
                          <a:rPr lang="en-US" b="0" i="1" smtClean="0">
                            <a:latin typeface="Cambria Math" panose="02040503050406030204" pitchFamily="18" charset="0"/>
                          </a:rPr>
                          <m:t>2</m:t>
                        </m:r>
                      </m:sub>
                    </m:sSub>
                  </m:oMath>
                </a14:m>
                <a:r>
                  <a:rPr lang="en-US" dirty="0"/>
                  <a:t> outputs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𝑙</m:t>
                        </m:r>
                      </m:e>
                      <m:sub>
                        <m:r>
                          <a:rPr lang="en-US" i="1">
                            <a:latin typeface="Cambria Math" panose="02040503050406030204" pitchFamily="18" charset="0"/>
                          </a:rPr>
                          <m:t>𝑂</m:t>
                        </m:r>
                      </m:sub>
                    </m:sSub>
                  </m:oMath>
                </a14:m>
                <a:r>
                  <a:rPr lang="en-US" dirty="0"/>
                  <a:t> where </a:t>
                </a:r>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𝑙</m:t>
                        </m:r>
                      </m:e>
                      <m:sub>
                        <m:r>
                          <a:rPr lang="en-US" b="0" i="1" dirty="0" smtClean="0">
                            <a:latin typeface="Cambria Math" panose="02040503050406030204" pitchFamily="18" charset="0"/>
                          </a:rPr>
                          <m:t>𝑜</m:t>
                        </m:r>
                      </m:sub>
                    </m:sSub>
                    <m:r>
                      <a:rPr lang="en-US" b="0" i="1" dirty="0" smtClean="0">
                        <a:latin typeface="Cambria Math" panose="02040503050406030204" pitchFamily="18" charset="0"/>
                      </a:rPr>
                      <m:t>=</m:t>
                    </m:r>
                    <m:d>
                      <m:dPr>
                        <m:begChr m:val="{"/>
                        <m:endChr m:val=""/>
                        <m:ctrlPr>
                          <a:rPr lang="en-US" b="0" i="1" dirty="0" smtClean="0">
                            <a:latin typeface="Cambria Math" panose="02040503050406030204" pitchFamily="18" charset="0"/>
                          </a:rPr>
                        </m:ctrlPr>
                      </m:dPr>
                      <m:e>
                        <m:eqArr>
                          <m:eqArrPr>
                            <m:ctrlPr>
                              <a:rPr lang="en-US" b="0" i="1" dirty="0" smtClean="0">
                                <a:latin typeface="Cambria Math" panose="02040503050406030204" pitchFamily="18" charset="0"/>
                              </a:rPr>
                            </m:ctrlPr>
                          </m:eqArr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  </m:t>
                                </m:r>
                                <m:r>
                                  <a:rPr lang="en-US" b="0" i="1" dirty="0" smtClean="0">
                                    <a:latin typeface="Cambria Math" panose="02040503050406030204" pitchFamily="18" charset="0"/>
                                  </a:rPr>
                                  <m:t>𝑙</m:t>
                                </m:r>
                              </m:e>
                              <m:sub>
                                <m:r>
                                  <a:rPr lang="en-US" b="0" i="1" dirty="0" smtClean="0">
                                    <a:latin typeface="Cambria Math" panose="02040503050406030204" pitchFamily="18" charset="0"/>
                                  </a:rPr>
                                  <m:t>𝐼</m:t>
                                </m:r>
                              </m:sub>
                            </m:sSub>
                            <m:r>
                              <a:rPr lang="en-US" b="0" i="1" dirty="0" smtClean="0">
                                <a:latin typeface="Cambria Math" panose="02040503050406030204" pitchFamily="18" charset="0"/>
                              </a:rPr>
                              <m:t>        </m:t>
                            </m:r>
                            <m:r>
                              <m:rPr>
                                <m:sty m:val="p"/>
                              </m:rPr>
                              <a:rPr lang="en-US" b="0" i="0" dirty="0" smtClean="0">
                                <a:latin typeface="Cambria Math" panose="02040503050406030204" pitchFamily="18" charset="0"/>
                              </a:rPr>
                              <m:t>if</m:t>
                            </m:r>
                            <m:r>
                              <a:rPr lang="en-US" b="0"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h</m:t>
                                </m:r>
                              </m:e>
                              <m:sub>
                                <m:r>
                                  <a:rPr lang="en-US" b="0" i="1" dirty="0" smtClean="0">
                                    <a:latin typeface="Cambria Math" panose="02040503050406030204" pitchFamily="18" charset="0"/>
                                  </a:rPr>
                                  <m:t>𝐼</m:t>
                                </m:r>
                              </m:sub>
                            </m:sSub>
                            <m:r>
                              <a:rPr lang="en-US" b="0" i="1" dirty="0" smtClean="0">
                                <a:latin typeface="Cambria Math" panose="02040503050406030204" pitchFamily="18" charset="0"/>
                              </a:rPr>
                              <m:t> </m:t>
                            </m:r>
                            <m:r>
                              <m:rPr>
                                <m:sty m:val="p"/>
                              </m:rPr>
                              <a:rPr lang="en-US" b="0" i="0" dirty="0" smtClean="0">
                                <a:latin typeface="Cambria Math" panose="02040503050406030204" pitchFamily="18" charset="0"/>
                              </a:rPr>
                              <m:t>is</m:t>
                            </m:r>
                            <m:r>
                              <a:rPr lang="en-US" b="0" i="0" dirty="0" smtClean="0">
                                <a:latin typeface="Cambria Math" panose="02040503050406030204" pitchFamily="18" charset="0"/>
                              </a:rPr>
                              <m:t> </m:t>
                            </m:r>
                            <m:r>
                              <m:rPr>
                                <m:sty m:val="p"/>
                              </m:rPr>
                              <a:rPr lang="en-US" b="0" i="0" dirty="0" smtClean="0">
                                <a:latin typeface="Cambria Math" panose="02040503050406030204" pitchFamily="18" charset="0"/>
                              </a:rPr>
                              <m:t>even</m:t>
                            </m:r>
                          </m:e>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𝑙</m:t>
                                </m:r>
                              </m:e>
                              <m:sub>
                                <m:r>
                                  <a:rPr lang="en-US" b="0" i="1" dirty="0" smtClean="0">
                                    <a:latin typeface="Cambria Math" panose="02040503050406030204" pitchFamily="18" charset="0"/>
                                  </a:rPr>
                                  <m:t>𝐼</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𝑙</m:t>
                                </m:r>
                              </m:e>
                              <m:sub>
                                <m:r>
                                  <a:rPr lang="en-US" b="0" i="1" dirty="0" smtClean="0">
                                    <a:latin typeface="Cambria Math" panose="02040503050406030204" pitchFamily="18" charset="0"/>
                                  </a:rPr>
                                  <m:t>𝐼</m:t>
                                </m:r>
                              </m:sub>
                            </m:sSub>
                            <m:r>
                              <a:rPr lang="en-US" b="0" i="1" dirty="0" smtClean="0">
                                <a:latin typeface="Cambria Math" panose="02040503050406030204" pitchFamily="18" charset="0"/>
                              </a:rPr>
                              <m:t>  </m:t>
                            </m:r>
                            <m:r>
                              <m:rPr>
                                <m:sty m:val="p"/>
                              </m:rPr>
                              <a:rPr lang="en-US" b="0" i="0" dirty="0" smtClean="0">
                                <a:latin typeface="Cambria Math" panose="02040503050406030204" pitchFamily="18" charset="0"/>
                              </a:rPr>
                              <m:t>if</m:t>
                            </m:r>
                            <m:r>
                              <a:rPr lang="en-US" b="0"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h</m:t>
                                </m:r>
                              </m:e>
                              <m:sub>
                                <m:r>
                                  <a:rPr lang="en-US" b="0" i="1" dirty="0" smtClean="0">
                                    <a:latin typeface="Cambria Math" panose="02040503050406030204" pitchFamily="18" charset="0"/>
                                  </a:rPr>
                                  <m:t>𝐼</m:t>
                                </m:r>
                              </m:sub>
                            </m:sSub>
                            <m:r>
                              <a:rPr lang="en-US" b="0" i="1" dirty="0" smtClean="0">
                                <a:latin typeface="Cambria Math" panose="02040503050406030204" pitchFamily="18" charset="0"/>
                              </a:rPr>
                              <m:t> </m:t>
                            </m:r>
                            <m:r>
                              <m:rPr>
                                <m:sty m:val="p"/>
                              </m:rPr>
                              <a:rPr lang="en-US" b="0" i="0" dirty="0" smtClean="0">
                                <a:latin typeface="Cambria Math" panose="02040503050406030204" pitchFamily="18" charset="0"/>
                              </a:rPr>
                              <m:t>is</m:t>
                            </m:r>
                            <m:r>
                              <a:rPr lang="en-US" b="0" i="0" dirty="0" smtClean="0">
                                <a:latin typeface="Cambria Math" panose="02040503050406030204" pitchFamily="18" charset="0"/>
                              </a:rPr>
                              <m:t> </m:t>
                            </m:r>
                            <m:r>
                              <m:rPr>
                                <m:sty m:val="p"/>
                              </m:rPr>
                              <a:rPr lang="en-US" b="0" i="0" dirty="0" smtClean="0">
                                <a:latin typeface="Cambria Math" panose="02040503050406030204" pitchFamily="18" charset="0"/>
                              </a:rPr>
                              <m:t>odd</m:t>
                            </m:r>
                          </m:e>
                        </m:eqArr>
                      </m:e>
                    </m:d>
                  </m:oMath>
                </a14:m>
                <a:endParaRPr lang="en-US" b="0" dirty="0"/>
              </a:p>
              <a:p>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6B203B56-41D2-444C-90DB-BB06CAA3BF14}"/>
                  </a:ext>
                </a:extLst>
              </p:cNvPr>
              <p:cNvSpPr>
                <a:spLocks noGrp="1" noRot="1" noChangeAspect="1" noMove="1" noResize="1" noEditPoints="1" noAdjustHandles="1" noChangeArrowheads="1" noChangeShapeType="1" noTextEdit="1"/>
              </p:cNvSpPr>
              <p:nvPr>
                <p:ph idx="1"/>
              </p:nvPr>
            </p:nvSpPr>
            <p:spPr>
              <a:xfrm>
                <a:off x="457200" y="1600200"/>
                <a:ext cx="8763000" cy="4876800"/>
              </a:xfrm>
              <a:blipFill>
                <a:blip r:embed="rId2"/>
                <a:stretch>
                  <a:fillRect l="-1158" t="-1299" b="-27532"/>
                </a:stretch>
              </a:blipFill>
            </p:spPr>
            <p:txBody>
              <a:bodyPr/>
              <a:lstStyle/>
              <a:p>
                <a:r>
                  <a:rPr lang="en-US">
                    <a:noFill/>
                  </a:rPr>
                  <a:t> </a:t>
                </a:r>
              </a:p>
            </p:txBody>
          </p:sp>
        </mc:Fallback>
      </mc:AlternateContent>
    </p:spTree>
    <p:extLst>
      <p:ext uri="{BB962C8B-B14F-4D97-AF65-F5344CB8AC3E}">
        <p14:creationId xmlns:p14="http://schemas.microsoft.com/office/powerpoint/2010/main" val="33153969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Enforcement Mechanisms</a:t>
            </a:r>
          </a:p>
        </p:txBody>
      </p:sp>
      <p:sp>
        <p:nvSpPr>
          <p:cNvPr id="3" name="Content Placeholder 2"/>
          <p:cNvSpPr>
            <a:spLocks noGrp="1"/>
          </p:cNvSpPr>
          <p:nvPr>
            <p:ph idx="1"/>
          </p:nvPr>
        </p:nvSpPr>
        <p:spPr/>
        <p:txBody>
          <a:bodyPr/>
          <a:lstStyle/>
          <a:p>
            <a:r>
              <a:rPr lang="en-US" dirty="0"/>
              <a:t>Static Information Flow Control:</a:t>
            </a:r>
          </a:p>
          <a:p>
            <a:pPr lvl="1"/>
            <a:r>
              <a:rPr lang="en-US" dirty="0"/>
              <a:t>type checking</a:t>
            </a:r>
          </a:p>
          <a:p>
            <a:pPr lvl="1"/>
            <a:endParaRPr lang="en-US" dirty="0"/>
          </a:p>
          <a:p>
            <a:r>
              <a:rPr lang="en-US" dirty="0"/>
              <a:t>Dynamic Information Flow Control:</a:t>
            </a:r>
          </a:p>
          <a:p>
            <a:pPr lvl="1"/>
            <a:r>
              <a:rPr lang="en-US" dirty="0"/>
              <a:t>taint-tracking</a:t>
            </a:r>
          </a:p>
          <a:p>
            <a:pPr lvl="1"/>
            <a:r>
              <a:rPr lang="en-US" dirty="0"/>
              <a:t>runtime monitoring</a:t>
            </a:r>
          </a:p>
        </p:txBody>
      </p:sp>
    </p:spTree>
    <p:extLst>
      <p:ext uri="{BB962C8B-B14F-4D97-AF65-F5344CB8AC3E}">
        <p14:creationId xmlns:p14="http://schemas.microsoft.com/office/powerpoint/2010/main" val="75792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57200"/>
            <a:ext cx="8422849" cy="1143000"/>
          </a:xfrm>
        </p:spPr>
        <p:txBody>
          <a:bodyPr>
            <a:normAutofit/>
          </a:bodyPr>
          <a:lstStyle/>
          <a:p>
            <a:r>
              <a:rPr lang="en-US" dirty="0"/>
              <a:t>A simple programming language</a:t>
            </a:r>
          </a:p>
        </p:txBody>
      </p:sp>
      <p:sp>
        <p:nvSpPr>
          <p:cNvPr id="3" name="Text Placeholder 2"/>
          <p:cNvSpPr>
            <a:spLocks noGrp="1"/>
          </p:cNvSpPr>
          <p:nvPr>
            <p:ph type="body" idx="1"/>
          </p:nvPr>
        </p:nvSpPr>
        <p:spPr>
          <a:xfrm>
            <a:off x="457200" y="1741605"/>
            <a:ext cx="1219200" cy="620595"/>
          </a:xfrm>
        </p:spPr>
        <p:txBody>
          <a:bodyPr>
            <a:normAutofit/>
          </a:bodyPr>
          <a:lstStyle/>
          <a:p>
            <a:pPr marL="0" indent="0">
              <a:buNone/>
            </a:pPr>
            <a:r>
              <a:rPr lang="en-US" b="1" dirty="0">
                <a:latin typeface="Courier New"/>
                <a:cs typeface="Courier New"/>
              </a:rPr>
              <a:t>e ::=</a:t>
            </a:r>
          </a:p>
          <a:p>
            <a:pPr marL="0" indent="0">
              <a:buNone/>
            </a:pPr>
            <a:endParaRPr lang="en-US" b="1" dirty="0">
              <a:latin typeface="Courier New"/>
              <a:cs typeface="Courier New"/>
            </a:endParaRPr>
          </a:p>
        </p:txBody>
      </p:sp>
      <p:sp>
        <p:nvSpPr>
          <p:cNvPr id="5" name="TextBox 4">
            <a:extLst>
              <a:ext uri="{FF2B5EF4-FFF2-40B4-BE49-F238E27FC236}">
                <a16:creationId xmlns:a16="http://schemas.microsoft.com/office/drawing/2014/main" id="{62BED2FE-2EE0-C5A7-701E-5E9C9967C381}"/>
              </a:ext>
            </a:extLst>
          </p:cNvPr>
          <p:cNvSpPr txBox="1"/>
          <p:nvPr/>
        </p:nvSpPr>
        <p:spPr>
          <a:xfrm>
            <a:off x="1905000" y="1741605"/>
            <a:ext cx="838200" cy="461665"/>
          </a:xfrm>
          <a:prstGeom prst="rect">
            <a:avLst/>
          </a:prstGeom>
          <a:noFill/>
        </p:spPr>
        <p:txBody>
          <a:bodyPr wrap="square">
            <a:spAutoFit/>
          </a:bodyPr>
          <a:lstStyle/>
          <a:p>
            <a:pPr marL="0" indent="0">
              <a:buNone/>
            </a:pPr>
            <a:r>
              <a:rPr lang="en-US" sz="2400" b="1" dirty="0">
                <a:solidFill>
                  <a:schemeClr val="accent2"/>
                </a:solidFill>
                <a:latin typeface="Courier New"/>
                <a:cs typeface="Courier New"/>
              </a:rPr>
              <a:t>| x</a:t>
            </a:r>
          </a:p>
        </p:txBody>
      </p:sp>
      <p:sp>
        <p:nvSpPr>
          <p:cNvPr id="8" name="TextBox 7">
            <a:extLst>
              <a:ext uri="{FF2B5EF4-FFF2-40B4-BE49-F238E27FC236}">
                <a16:creationId xmlns:a16="http://schemas.microsoft.com/office/drawing/2014/main" id="{4EBD0434-D617-7FD6-BB2A-C903249CDF7C}"/>
              </a:ext>
            </a:extLst>
          </p:cNvPr>
          <p:cNvSpPr txBox="1"/>
          <p:nvPr/>
        </p:nvSpPr>
        <p:spPr>
          <a:xfrm>
            <a:off x="2590800" y="1741605"/>
            <a:ext cx="7543800" cy="461665"/>
          </a:xfrm>
          <a:prstGeom prst="rect">
            <a:avLst/>
          </a:prstGeom>
          <a:noFill/>
        </p:spPr>
        <p:txBody>
          <a:bodyPr wrap="square">
            <a:spAutoFit/>
          </a:bodyPr>
          <a:lstStyle/>
          <a:p>
            <a:pPr marL="0" indent="0">
              <a:buNone/>
            </a:pPr>
            <a:r>
              <a:rPr lang="en-US" sz="2400" b="1" dirty="0">
                <a:solidFill>
                  <a:schemeClr val="accent2"/>
                </a:solidFill>
                <a:latin typeface="Courier New"/>
                <a:cs typeface="Courier New"/>
              </a:rPr>
              <a:t>| e1+e2 | e1 &lt; e2 | ...</a:t>
            </a:r>
          </a:p>
        </p:txBody>
      </p:sp>
      <p:sp>
        <p:nvSpPr>
          <p:cNvPr id="9" name="Text Placeholder 2">
            <a:extLst>
              <a:ext uri="{FF2B5EF4-FFF2-40B4-BE49-F238E27FC236}">
                <a16:creationId xmlns:a16="http://schemas.microsoft.com/office/drawing/2014/main" id="{FB45C200-AB62-2ACC-E630-E610D433B776}"/>
              </a:ext>
            </a:extLst>
          </p:cNvPr>
          <p:cNvSpPr txBox="1">
            <a:spLocks/>
          </p:cNvSpPr>
          <p:nvPr/>
        </p:nvSpPr>
        <p:spPr>
          <a:xfrm>
            <a:off x="457199" y="2590800"/>
            <a:ext cx="1219200" cy="49492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tabLst>
                <a:tab pos="964372" algn="l"/>
              </a:tabLst>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tabLst>
                <a:tab pos="1294759" algn="l"/>
              </a:tabLst>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tabLst>
                <a:tab pos="1571569" algn="l"/>
              </a:tabLst>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tabLst>
                <a:tab pos="1884097" algn="l"/>
              </a:tabLst>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tabLst>
                <a:tab pos="2205554" algn="l"/>
              </a:tabLst>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b="1" dirty="0">
                <a:latin typeface="Courier New"/>
                <a:cs typeface="Courier New"/>
              </a:rPr>
              <a:t>p ::= </a:t>
            </a:r>
            <a:endParaRPr lang="en-US" b="1" dirty="0">
              <a:solidFill>
                <a:schemeClr val="accent2"/>
              </a:solidFill>
              <a:latin typeface="Courier New"/>
              <a:cs typeface="Courier New"/>
            </a:endParaRPr>
          </a:p>
          <a:p>
            <a:pPr marL="0" indent="0">
              <a:buFont typeface="Arial" pitchFamily="34" charset="0"/>
              <a:buNone/>
            </a:pPr>
            <a:endParaRPr lang="en-US" b="1" dirty="0">
              <a:latin typeface="Courier New"/>
              <a:cs typeface="Courier New"/>
            </a:endParaRPr>
          </a:p>
        </p:txBody>
      </p:sp>
      <p:sp>
        <p:nvSpPr>
          <p:cNvPr id="10" name="Text Placeholder 2">
            <a:extLst>
              <a:ext uri="{FF2B5EF4-FFF2-40B4-BE49-F238E27FC236}">
                <a16:creationId xmlns:a16="http://schemas.microsoft.com/office/drawing/2014/main" id="{1381AA10-D842-94C0-3808-F494F3CCB87D}"/>
              </a:ext>
            </a:extLst>
          </p:cNvPr>
          <p:cNvSpPr txBox="1">
            <a:spLocks/>
          </p:cNvSpPr>
          <p:nvPr/>
        </p:nvSpPr>
        <p:spPr>
          <a:xfrm>
            <a:off x="457199" y="3509665"/>
            <a:ext cx="8229600" cy="9906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tabLst>
                <a:tab pos="964372" algn="l"/>
              </a:tabLst>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tabLst>
                <a:tab pos="1294759" algn="l"/>
              </a:tabLst>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tabLst>
                <a:tab pos="1571569" algn="l"/>
              </a:tabLst>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tabLst>
                <a:tab pos="1884097" algn="l"/>
              </a:tabLst>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tabLst>
                <a:tab pos="2205554" algn="l"/>
              </a:tabLst>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b="1" dirty="0">
                <a:solidFill>
                  <a:schemeClr val="accent2"/>
                </a:solidFill>
                <a:latin typeface="Courier New"/>
                <a:cs typeface="Courier New"/>
              </a:rPr>
              <a:t>    | if(e) then { p1 } else { p2 }</a:t>
            </a:r>
          </a:p>
          <a:p>
            <a:pPr marL="0" indent="0">
              <a:buFont typeface="Arial" pitchFamily="34" charset="0"/>
              <a:buNone/>
            </a:pPr>
            <a:r>
              <a:rPr lang="en-US" b="1" dirty="0">
                <a:solidFill>
                  <a:schemeClr val="accent2"/>
                </a:solidFill>
                <a:latin typeface="Courier New"/>
                <a:cs typeface="Courier New"/>
              </a:rPr>
              <a:t>    | while(e){ p }</a:t>
            </a:r>
          </a:p>
        </p:txBody>
      </p:sp>
      <p:sp>
        <p:nvSpPr>
          <p:cNvPr id="11" name="Text Placeholder 2">
            <a:extLst>
              <a:ext uri="{FF2B5EF4-FFF2-40B4-BE49-F238E27FC236}">
                <a16:creationId xmlns:a16="http://schemas.microsoft.com/office/drawing/2014/main" id="{466962C2-3EB1-5034-161F-060BCCCF05D8}"/>
              </a:ext>
            </a:extLst>
          </p:cNvPr>
          <p:cNvSpPr txBox="1">
            <a:spLocks/>
          </p:cNvSpPr>
          <p:nvPr/>
        </p:nvSpPr>
        <p:spPr>
          <a:xfrm>
            <a:off x="1195662" y="3048000"/>
            <a:ext cx="2790275" cy="461665"/>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tabLst>
                <a:tab pos="964372" algn="l"/>
              </a:tabLst>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tabLst>
                <a:tab pos="1294759" algn="l"/>
              </a:tabLst>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tabLst>
                <a:tab pos="1571569" algn="l"/>
              </a:tabLst>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tabLst>
                <a:tab pos="1884097" algn="l"/>
              </a:tabLst>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tabLst>
                <a:tab pos="2205554" algn="l"/>
              </a:tabLst>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b="1" dirty="0">
                <a:solidFill>
                  <a:schemeClr val="accent2"/>
                </a:solidFill>
                <a:latin typeface="Courier New"/>
                <a:cs typeface="Courier New"/>
              </a:rPr>
              <a:t>| p1 p2</a:t>
            </a:r>
          </a:p>
          <a:p>
            <a:pPr marL="0" indent="0">
              <a:buFont typeface="Arial" pitchFamily="34" charset="0"/>
              <a:buNone/>
            </a:pPr>
            <a:endParaRPr lang="en-US" b="1" dirty="0">
              <a:solidFill>
                <a:schemeClr val="accent2"/>
              </a:solidFill>
              <a:latin typeface="Courier New"/>
              <a:cs typeface="Courier New"/>
            </a:endParaRPr>
          </a:p>
        </p:txBody>
      </p:sp>
      <p:sp>
        <p:nvSpPr>
          <p:cNvPr id="12" name="Text Placeholder 2">
            <a:extLst>
              <a:ext uri="{FF2B5EF4-FFF2-40B4-BE49-F238E27FC236}">
                <a16:creationId xmlns:a16="http://schemas.microsoft.com/office/drawing/2014/main" id="{C3934109-DB2C-0AD4-7B18-EA456E0EA518}"/>
              </a:ext>
            </a:extLst>
          </p:cNvPr>
          <p:cNvSpPr txBox="1">
            <a:spLocks/>
          </p:cNvSpPr>
          <p:nvPr/>
        </p:nvSpPr>
        <p:spPr>
          <a:xfrm>
            <a:off x="1447800" y="1739372"/>
            <a:ext cx="685800" cy="620595"/>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tabLst>
                <a:tab pos="964372" algn="l"/>
              </a:tabLst>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tabLst>
                <a:tab pos="1294759" algn="l"/>
              </a:tabLst>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tabLst>
                <a:tab pos="1571569" algn="l"/>
              </a:tabLst>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tabLst>
                <a:tab pos="1884097" algn="l"/>
              </a:tabLst>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tabLst>
                <a:tab pos="2205554" algn="l"/>
              </a:tabLst>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b="1" dirty="0">
                <a:solidFill>
                  <a:schemeClr val="accent2"/>
                </a:solidFill>
                <a:latin typeface="Courier New"/>
                <a:cs typeface="Courier New"/>
              </a:rPr>
              <a:t> n</a:t>
            </a:r>
          </a:p>
          <a:p>
            <a:pPr marL="0" indent="0">
              <a:buFont typeface="Arial" pitchFamily="34" charset="0"/>
              <a:buNone/>
            </a:pPr>
            <a:endParaRPr lang="en-US" b="1" dirty="0">
              <a:latin typeface="Courier New"/>
              <a:cs typeface="Courier New"/>
            </a:endParaRPr>
          </a:p>
          <a:p>
            <a:pPr marL="0" indent="0">
              <a:buFont typeface="Arial" pitchFamily="34" charset="0"/>
              <a:buNone/>
            </a:pPr>
            <a:endParaRPr lang="en-US" b="1" dirty="0">
              <a:latin typeface="Courier New"/>
              <a:cs typeface="Courier New"/>
            </a:endParaRPr>
          </a:p>
        </p:txBody>
      </p:sp>
      <p:sp>
        <p:nvSpPr>
          <p:cNvPr id="13" name="Text Placeholder 2">
            <a:extLst>
              <a:ext uri="{FF2B5EF4-FFF2-40B4-BE49-F238E27FC236}">
                <a16:creationId xmlns:a16="http://schemas.microsoft.com/office/drawing/2014/main" id="{21393C88-22B2-788D-71A6-95965C2C178D}"/>
              </a:ext>
            </a:extLst>
          </p:cNvPr>
          <p:cNvSpPr txBox="1">
            <a:spLocks/>
          </p:cNvSpPr>
          <p:nvPr/>
        </p:nvSpPr>
        <p:spPr>
          <a:xfrm>
            <a:off x="457199" y="4392116"/>
            <a:ext cx="2133601" cy="461665"/>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tabLst>
                <a:tab pos="964372" algn="l"/>
              </a:tabLst>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tabLst>
                <a:tab pos="1294759" algn="l"/>
              </a:tabLst>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tabLst>
                <a:tab pos="1571569" algn="l"/>
              </a:tabLst>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tabLst>
                <a:tab pos="1884097" algn="l"/>
              </a:tabLst>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tabLst>
                <a:tab pos="2205554" algn="l"/>
              </a:tabLst>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b="1" dirty="0">
                <a:solidFill>
                  <a:schemeClr val="accent2"/>
                </a:solidFill>
                <a:latin typeface="Courier New"/>
                <a:cs typeface="Courier New"/>
              </a:rPr>
              <a:t>    | </a:t>
            </a:r>
            <a:r>
              <a:rPr lang="en-US" b="1" dirty="0" err="1">
                <a:solidFill>
                  <a:schemeClr val="accent2"/>
                </a:solidFill>
                <a:latin typeface="Courier New"/>
                <a:cs typeface="Courier New"/>
              </a:rPr>
              <a:t>nop</a:t>
            </a:r>
            <a:r>
              <a:rPr lang="en-US" b="1" dirty="0">
                <a:solidFill>
                  <a:schemeClr val="accent2"/>
                </a:solidFill>
                <a:latin typeface="Courier New"/>
                <a:cs typeface="Courier New"/>
              </a:rPr>
              <a:t>;</a:t>
            </a:r>
          </a:p>
          <a:p>
            <a:pPr marL="0" indent="0">
              <a:buFont typeface="Arial" pitchFamily="34" charset="0"/>
              <a:buNone/>
            </a:pPr>
            <a:endParaRPr lang="en-US" b="1" dirty="0">
              <a:solidFill>
                <a:schemeClr val="accent2"/>
              </a:solidFill>
              <a:latin typeface="Courier New"/>
              <a:cs typeface="Courier New"/>
            </a:endParaRPr>
          </a:p>
          <a:p>
            <a:pPr marL="0" indent="0">
              <a:buFont typeface="Arial" pitchFamily="34" charset="0"/>
              <a:buNone/>
            </a:pPr>
            <a:endParaRPr lang="en-US" b="1" dirty="0">
              <a:solidFill>
                <a:schemeClr val="accent2"/>
              </a:solidFill>
              <a:latin typeface="Courier New"/>
              <a:cs typeface="Courier New"/>
            </a:endParaRPr>
          </a:p>
        </p:txBody>
      </p:sp>
      <p:sp>
        <p:nvSpPr>
          <p:cNvPr id="14" name="Text Placeholder 2">
            <a:extLst>
              <a:ext uri="{FF2B5EF4-FFF2-40B4-BE49-F238E27FC236}">
                <a16:creationId xmlns:a16="http://schemas.microsoft.com/office/drawing/2014/main" id="{71A14C2B-FBFC-D40B-593A-0AD7472AE174}"/>
              </a:ext>
            </a:extLst>
          </p:cNvPr>
          <p:cNvSpPr txBox="1">
            <a:spLocks/>
          </p:cNvSpPr>
          <p:nvPr/>
        </p:nvSpPr>
        <p:spPr>
          <a:xfrm>
            <a:off x="1535766" y="2588567"/>
            <a:ext cx="1295401" cy="49921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tabLst>
                <a:tab pos="964372" algn="l"/>
              </a:tabLst>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tabLst>
                <a:tab pos="1294759" algn="l"/>
              </a:tabLst>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tabLst>
                <a:tab pos="1571569" algn="l"/>
              </a:tabLst>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tabLst>
                <a:tab pos="1884097" algn="l"/>
              </a:tabLst>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tabLst>
                <a:tab pos="2205554" algn="l"/>
              </a:tabLst>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b="1" dirty="0">
                <a:solidFill>
                  <a:schemeClr val="accent2"/>
                </a:solidFill>
                <a:latin typeface="Courier New"/>
                <a:cs typeface="Courier New"/>
              </a:rPr>
              <a:t>x = e;</a:t>
            </a:r>
          </a:p>
        </p:txBody>
      </p:sp>
    </p:spTree>
    <p:extLst>
      <p:ext uri="{BB962C8B-B14F-4D97-AF65-F5344CB8AC3E}">
        <p14:creationId xmlns:p14="http://schemas.microsoft.com/office/powerpoint/2010/main" val="179274083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8" grpId="0"/>
      <p:bldP spid="9" grpId="0"/>
      <p:bldP spid="10" grpId="0"/>
      <p:bldP spid="11" grpId="0"/>
      <p:bldP spid="12" grpId="0"/>
      <p:bldP spid="13"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0B0A6-22D3-C6C3-C346-25B0C55D0538}"/>
              </a:ext>
            </a:extLst>
          </p:cNvPr>
          <p:cNvSpPr>
            <a:spLocks noGrp="1"/>
          </p:cNvSpPr>
          <p:nvPr>
            <p:ph type="title"/>
          </p:nvPr>
        </p:nvSpPr>
        <p:spPr/>
        <p:txBody>
          <a:bodyPr/>
          <a:lstStyle/>
          <a:p>
            <a:r>
              <a:rPr lang="en-US" dirty="0"/>
              <a:t>Exercise: A programming language</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AE6BE23E-FFB9-AAB0-4953-5594F08F53CC}"/>
                  </a:ext>
                </a:extLst>
              </p:cNvPr>
              <p:cNvSpPr>
                <a:spLocks noGrp="1"/>
              </p:cNvSpPr>
              <p:nvPr>
                <p:ph type="body" idx="1"/>
              </p:nvPr>
            </p:nvSpPr>
            <p:spPr/>
            <p:txBody>
              <a:bodyPr/>
              <a:lstStyle/>
              <a:p>
                <a:r>
                  <a:rPr lang="en-US" dirty="0"/>
                  <a:t>Using our simple programming language, write a program that takes one input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𝐼</m:t>
                        </m:r>
                      </m:sub>
                    </m:sSub>
                  </m:oMath>
                </a14:m>
                <a:r>
                  <a:rPr lang="en-US" dirty="0"/>
                  <a:t> and ends with an output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𝑂</m:t>
                        </m:r>
                      </m:sub>
                    </m:sSub>
                  </m:oMath>
                </a14:m>
                <a:r>
                  <a:rPr lang="en-US" dirty="0"/>
                  <a:t> that is equal to the sum of the odd numbers between 0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𝐼</m:t>
                        </m:r>
                      </m:sub>
                    </m:sSub>
                  </m:oMath>
                </a14:m>
                <a:r>
                  <a:rPr lang="en-US" dirty="0"/>
                  <a:t> (inclusive)</a:t>
                </a:r>
              </a:p>
            </p:txBody>
          </p:sp>
        </mc:Choice>
        <mc:Fallback xmlns="">
          <p:sp>
            <p:nvSpPr>
              <p:cNvPr id="3" name="Text Placeholder 2">
                <a:extLst>
                  <a:ext uri="{FF2B5EF4-FFF2-40B4-BE49-F238E27FC236}">
                    <a16:creationId xmlns:a16="http://schemas.microsoft.com/office/drawing/2014/main" id="{AE6BE23E-FFB9-AAB0-4953-5594F08F53CC}"/>
                  </a:ext>
                </a:extLst>
              </p:cNvPr>
              <p:cNvSpPr>
                <a:spLocks noGrp="1" noRot="1" noChangeAspect="1" noMove="1" noResize="1" noEditPoints="1" noAdjustHandles="1" noChangeArrowheads="1" noChangeShapeType="1" noTextEdit="1"/>
              </p:cNvSpPr>
              <p:nvPr>
                <p:ph type="body" idx="1"/>
              </p:nvPr>
            </p:nvSpPr>
            <p:spPr>
              <a:blipFill>
                <a:blip r:embed="rId2"/>
                <a:stretch>
                  <a:fillRect l="-772" t="-1299" r="-1389"/>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B6AEADD8-50AC-7F22-B2D0-B95604693193}"/>
              </a:ext>
            </a:extLst>
          </p:cNvPr>
          <p:cNvSpPr txBox="1"/>
          <p:nvPr/>
        </p:nvSpPr>
        <p:spPr>
          <a:xfrm>
            <a:off x="2036885" y="3299936"/>
            <a:ext cx="5070230" cy="14773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indent="0">
              <a:buNone/>
            </a:pPr>
            <a:r>
              <a:rPr lang="en-US" b="1" dirty="0">
                <a:latin typeface="Courier New"/>
                <a:cs typeface="Courier New"/>
              </a:rPr>
              <a:t>e ::= n | x | e1+e2 | e1 &lt; e2 | …</a:t>
            </a:r>
          </a:p>
          <a:p>
            <a:pPr marL="0" indent="0">
              <a:buNone/>
            </a:pPr>
            <a:endParaRPr lang="en-US" b="1" dirty="0">
              <a:solidFill>
                <a:schemeClr val="accent2"/>
              </a:solidFill>
              <a:latin typeface="Courier New"/>
              <a:cs typeface="Courier New"/>
            </a:endParaRPr>
          </a:p>
          <a:p>
            <a:pPr marL="0" indent="0">
              <a:buNone/>
            </a:pPr>
            <a:r>
              <a:rPr lang="en-US" b="1" dirty="0">
                <a:solidFill>
                  <a:schemeClr val="accent2"/>
                </a:solidFill>
                <a:latin typeface="Courier New"/>
                <a:cs typeface="Courier New"/>
              </a:rPr>
              <a:t>p ::= x = e; | p1 p2 </a:t>
            </a:r>
          </a:p>
          <a:p>
            <a:pPr marL="0" indent="0">
              <a:buNone/>
            </a:pPr>
            <a:r>
              <a:rPr lang="en-US" b="1" dirty="0">
                <a:solidFill>
                  <a:schemeClr val="accent2"/>
                </a:solidFill>
                <a:latin typeface="Courier New"/>
                <a:cs typeface="Courier New"/>
              </a:rPr>
              <a:t>   | if(e) then { p1 } else { p2} </a:t>
            </a:r>
          </a:p>
          <a:p>
            <a:pPr marL="0" indent="0">
              <a:buNone/>
            </a:pPr>
            <a:r>
              <a:rPr lang="en-US" b="1" dirty="0">
                <a:solidFill>
                  <a:schemeClr val="accent2"/>
                </a:solidFill>
                <a:latin typeface="Courier New"/>
                <a:cs typeface="Courier New"/>
              </a:rPr>
              <a:t>   | while(e){ p } | </a:t>
            </a:r>
            <a:r>
              <a:rPr lang="en-US" b="1" dirty="0" err="1">
                <a:solidFill>
                  <a:schemeClr val="accent2"/>
                </a:solidFill>
                <a:latin typeface="Courier New"/>
                <a:cs typeface="Courier New"/>
              </a:rPr>
              <a:t>nop</a:t>
            </a:r>
            <a:r>
              <a:rPr lang="en-US" b="1" dirty="0">
                <a:solidFill>
                  <a:schemeClr val="accent2"/>
                </a:solidFill>
                <a:latin typeface="Courier New"/>
                <a:cs typeface="Courier New"/>
              </a:rPr>
              <a:t>;</a:t>
            </a:r>
          </a:p>
        </p:txBody>
      </p:sp>
      <p:sp>
        <p:nvSpPr>
          <p:cNvPr id="5" name="TextBox 4">
            <a:extLst>
              <a:ext uri="{FF2B5EF4-FFF2-40B4-BE49-F238E27FC236}">
                <a16:creationId xmlns:a16="http://schemas.microsoft.com/office/drawing/2014/main" id="{BFCC2A54-6D7E-15D6-AEC9-1502062F6BA1}"/>
              </a:ext>
            </a:extLst>
          </p:cNvPr>
          <p:cNvSpPr txBox="1"/>
          <p:nvPr/>
        </p:nvSpPr>
        <p:spPr>
          <a:xfrm>
            <a:off x="381000" y="5292969"/>
            <a:ext cx="8382000" cy="369332"/>
          </a:xfrm>
          <a:prstGeom prst="rect">
            <a:avLst/>
          </a:prstGeom>
          <a:noFill/>
        </p:spPr>
        <p:txBody>
          <a:bodyPr wrap="square">
            <a:spAutoFit/>
          </a:bodyPr>
          <a:lstStyle/>
          <a:p>
            <a:pPr marL="0" indent="0">
              <a:buNone/>
            </a:pPr>
            <a:r>
              <a:rPr lang="en-US" b="1" dirty="0" err="1">
                <a:latin typeface="Courier New"/>
                <a:cs typeface="Courier New"/>
              </a:rPr>
              <a:t>xO</a:t>
            </a:r>
            <a:r>
              <a:rPr lang="en-US" b="1" dirty="0">
                <a:latin typeface="Courier New"/>
                <a:cs typeface="Courier New"/>
              </a:rPr>
              <a:t> = 0; </a:t>
            </a:r>
            <a:r>
              <a:rPr lang="en-US" b="1" dirty="0" err="1">
                <a:latin typeface="Courier New"/>
                <a:cs typeface="Courier New"/>
              </a:rPr>
              <a:t>i</a:t>
            </a:r>
            <a:r>
              <a:rPr lang="en-US" b="1" dirty="0">
                <a:latin typeface="Courier New"/>
                <a:cs typeface="Courier New"/>
              </a:rPr>
              <a:t> = 0; while(</a:t>
            </a:r>
            <a:r>
              <a:rPr lang="en-US" b="1" dirty="0" err="1">
                <a:latin typeface="Courier New"/>
                <a:cs typeface="Courier New"/>
              </a:rPr>
              <a:t>i</a:t>
            </a:r>
            <a:r>
              <a:rPr lang="en-US" b="1" dirty="0">
                <a:latin typeface="Courier New"/>
                <a:cs typeface="Courier New"/>
              </a:rPr>
              <a:t> &lt;= </a:t>
            </a:r>
            <a:r>
              <a:rPr lang="en-US" b="1" dirty="0" err="1">
                <a:latin typeface="Courier New"/>
                <a:cs typeface="Courier New"/>
              </a:rPr>
              <a:t>xI</a:t>
            </a:r>
            <a:r>
              <a:rPr lang="en-US" b="1" dirty="0">
                <a:latin typeface="Courier New"/>
                <a:cs typeface="Courier New"/>
              </a:rPr>
              <a:t>){if(</a:t>
            </a:r>
            <a:r>
              <a:rPr lang="en-US" b="1" dirty="0" err="1">
                <a:latin typeface="Courier New"/>
                <a:cs typeface="Courier New"/>
              </a:rPr>
              <a:t>i</a:t>
            </a:r>
            <a:r>
              <a:rPr lang="en-US" b="1" dirty="0">
                <a:latin typeface="Courier New"/>
                <a:cs typeface="Courier New"/>
              </a:rPr>
              <a:t> % 2 == 0){</a:t>
            </a:r>
            <a:r>
              <a:rPr lang="en-US" b="1" dirty="0" err="1">
                <a:latin typeface="Courier New"/>
                <a:cs typeface="Courier New"/>
              </a:rPr>
              <a:t>xO</a:t>
            </a:r>
            <a:r>
              <a:rPr lang="en-US" b="1" dirty="0">
                <a:latin typeface="Courier New"/>
                <a:cs typeface="Courier New"/>
              </a:rPr>
              <a:t> = </a:t>
            </a:r>
            <a:r>
              <a:rPr lang="en-US" b="1" dirty="0" err="1">
                <a:latin typeface="Courier New"/>
                <a:cs typeface="Courier New"/>
              </a:rPr>
              <a:t>xO</a:t>
            </a:r>
            <a:r>
              <a:rPr lang="en-US" b="1" dirty="0">
                <a:latin typeface="Courier New"/>
                <a:cs typeface="Courier New"/>
              </a:rPr>
              <a:t> + </a:t>
            </a:r>
            <a:r>
              <a:rPr lang="en-US" b="1" dirty="0" err="1">
                <a:latin typeface="Courier New"/>
                <a:cs typeface="Courier New"/>
              </a:rPr>
              <a:t>i</a:t>
            </a:r>
            <a:r>
              <a:rPr lang="en-US" b="1" dirty="0">
                <a:latin typeface="Courier New"/>
                <a:cs typeface="Courier New"/>
              </a:rPr>
              <a:t>;}} </a:t>
            </a:r>
          </a:p>
        </p:txBody>
      </p:sp>
      <p:sp>
        <p:nvSpPr>
          <p:cNvPr id="6" name="Rectangle 5">
            <a:extLst>
              <a:ext uri="{FF2B5EF4-FFF2-40B4-BE49-F238E27FC236}">
                <a16:creationId xmlns:a16="http://schemas.microsoft.com/office/drawing/2014/main" id="{39E3F14D-03D8-8593-DEB6-BFD5A2CBEA36}"/>
              </a:ext>
            </a:extLst>
          </p:cNvPr>
          <p:cNvSpPr/>
          <p:nvPr/>
        </p:nvSpPr>
        <p:spPr>
          <a:xfrm>
            <a:off x="152400" y="4953000"/>
            <a:ext cx="8686800" cy="1143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08925530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240F1-4976-A104-2FD1-C33E1B9EDD39}"/>
              </a:ext>
            </a:extLst>
          </p:cNvPr>
          <p:cNvSpPr>
            <a:spLocks noGrp="1"/>
          </p:cNvSpPr>
          <p:nvPr>
            <p:ph type="title"/>
          </p:nvPr>
        </p:nvSpPr>
        <p:spPr/>
        <p:txBody>
          <a:bodyPr/>
          <a:lstStyle/>
          <a:p>
            <a:r>
              <a:rPr lang="en-US" dirty="0"/>
              <a:t>Type Systems</a:t>
            </a:r>
          </a:p>
        </p:txBody>
      </p:sp>
      <p:sp>
        <p:nvSpPr>
          <p:cNvPr id="3" name="Text Placeholder 2">
            <a:extLst>
              <a:ext uri="{FF2B5EF4-FFF2-40B4-BE49-F238E27FC236}">
                <a16:creationId xmlns:a16="http://schemas.microsoft.com/office/drawing/2014/main" id="{26D03898-A9FB-C913-BA55-7A7794854656}"/>
              </a:ext>
            </a:extLst>
          </p:cNvPr>
          <p:cNvSpPr>
            <a:spLocks noGrp="1"/>
          </p:cNvSpPr>
          <p:nvPr>
            <p:ph type="body" idx="1"/>
          </p:nvPr>
        </p:nvSpPr>
        <p:spPr/>
        <p:txBody>
          <a:bodyPr/>
          <a:lstStyle/>
          <a:p>
            <a:r>
              <a:rPr lang="en-US" dirty="0"/>
              <a:t>A program is well-typed if all operands are the right type for the operator and all variables are the right type for the expression</a:t>
            </a:r>
          </a:p>
          <a:p>
            <a:endParaRPr lang="en-US" dirty="0"/>
          </a:p>
          <a:p>
            <a:endParaRPr lang="en-US" dirty="0"/>
          </a:p>
          <a:p>
            <a:endParaRPr lang="en-US" dirty="0"/>
          </a:p>
          <a:p>
            <a:endParaRPr lang="en-US" dirty="0"/>
          </a:p>
          <a:p>
            <a:endParaRPr lang="en-US" dirty="0"/>
          </a:p>
          <a:p>
            <a:r>
              <a:rPr lang="en-US" dirty="0"/>
              <a:t>determining that a program is well-typed requires proving that all expressions and all assignments are the right type</a:t>
            </a:r>
          </a:p>
        </p:txBody>
      </p:sp>
      <p:sp>
        <p:nvSpPr>
          <p:cNvPr id="4" name="Text Placeholder 2">
            <a:extLst>
              <a:ext uri="{FF2B5EF4-FFF2-40B4-BE49-F238E27FC236}">
                <a16:creationId xmlns:a16="http://schemas.microsoft.com/office/drawing/2014/main" id="{36C2EBFA-A335-3373-003A-AF70F0E2DD83}"/>
              </a:ext>
            </a:extLst>
          </p:cNvPr>
          <p:cNvSpPr txBox="1">
            <a:spLocks/>
          </p:cNvSpPr>
          <p:nvPr/>
        </p:nvSpPr>
        <p:spPr>
          <a:xfrm>
            <a:off x="668215" y="2895600"/>
            <a:ext cx="3048000" cy="9906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tabLst>
                <a:tab pos="964372" algn="l"/>
              </a:tabLst>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tabLst>
                <a:tab pos="1294759" algn="l"/>
              </a:tabLst>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tabLst>
                <a:tab pos="1571569" algn="l"/>
              </a:tabLst>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tabLst>
                <a:tab pos="1884097" algn="l"/>
              </a:tabLst>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tabLst>
                <a:tab pos="2205554" algn="l"/>
              </a:tabLst>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b="1" dirty="0">
                <a:latin typeface="Courier New"/>
                <a:cs typeface="Courier New"/>
              </a:rPr>
              <a:t>int x;</a:t>
            </a:r>
          </a:p>
          <a:p>
            <a:pPr marL="0" indent="0">
              <a:buFont typeface="Arial" pitchFamily="34" charset="0"/>
              <a:buNone/>
            </a:pPr>
            <a:r>
              <a:rPr lang="en-US" b="1" dirty="0">
                <a:latin typeface="Courier New"/>
                <a:cs typeface="Courier New"/>
              </a:rPr>
              <a:t>string y; </a:t>
            </a:r>
          </a:p>
          <a:p>
            <a:pPr marL="0" indent="0">
              <a:buFont typeface="Arial" pitchFamily="34" charset="0"/>
              <a:buNone/>
            </a:pPr>
            <a:endParaRPr lang="en-US" b="1" dirty="0">
              <a:latin typeface="Courier New"/>
              <a:cs typeface="Courier New"/>
            </a:endParaRPr>
          </a:p>
          <a:p>
            <a:pPr marL="0" indent="0">
              <a:buFont typeface="Arial" pitchFamily="34" charset="0"/>
              <a:buNone/>
            </a:pPr>
            <a:endParaRPr lang="en-US" b="1" dirty="0">
              <a:latin typeface="Courier New"/>
              <a:cs typeface="Courier New"/>
            </a:endParaRPr>
          </a:p>
        </p:txBody>
      </p:sp>
      <p:sp>
        <p:nvSpPr>
          <p:cNvPr id="5" name="Text Placeholder 2">
            <a:extLst>
              <a:ext uri="{FF2B5EF4-FFF2-40B4-BE49-F238E27FC236}">
                <a16:creationId xmlns:a16="http://schemas.microsoft.com/office/drawing/2014/main" id="{AA897D97-8F7C-FD4D-3D30-55D157F7D989}"/>
              </a:ext>
            </a:extLst>
          </p:cNvPr>
          <p:cNvSpPr txBox="1">
            <a:spLocks/>
          </p:cNvSpPr>
          <p:nvPr/>
        </p:nvSpPr>
        <p:spPr>
          <a:xfrm>
            <a:off x="697523" y="3903785"/>
            <a:ext cx="3886200" cy="990600"/>
          </a:xfrm>
          <a:prstGeom prst="rect">
            <a:avLst/>
          </a:prstGeom>
        </p:spPr>
        <p:txBody>
          <a:bodyPr vert="horz" lIns="91440" tIns="45720" rIns="91440" bIns="45720" rtlCol="0">
            <a:normAutofit fontScale="92500"/>
          </a:bodyPr>
          <a:lstStyle>
            <a:lvl1pPr marL="182880" indent="-182880" algn="l" defTabSz="914400" rtl="0" eaLnBrk="1" latinLnBrk="0" hangingPunct="1">
              <a:spcBef>
                <a:spcPct val="20000"/>
              </a:spcBef>
              <a:buClr>
                <a:schemeClr val="accent1"/>
              </a:buClr>
              <a:buSzPct val="85000"/>
              <a:buFont typeface="Arial" pitchFamily="34" charset="0"/>
              <a:buChar char="•"/>
              <a:tabLst>
                <a:tab pos="964372" algn="l"/>
              </a:tabLst>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tabLst>
                <a:tab pos="1294759" algn="l"/>
              </a:tabLst>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tabLst>
                <a:tab pos="1571569" algn="l"/>
              </a:tabLst>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tabLst>
                <a:tab pos="1884097" algn="l"/>
              </a:tabLst>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tabLst>
                <a:tab pos="2205554" algn="l"/>
              </a:tabLst>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b="1" dirty="0">
                <a:solidFill>
                  <a:schemeClr val="accent2"/>
                </a:solidFill>
                <a:latin typeface="Courier New"/>
                <a:cs typeface="Courier New"/>
              </a:rPr>
              <a:t>x = 4 + 5;</a:t>
            </a:r>
          </a:p>
          <a:p>
            <a:pPr marL="0" indent="0">
              <a:buFont typeface="Arial" pitchFamily="34" charset="0"/>
              <a:buNone/>
            </a:pPr>
            <a:r>
              <a:rPr lang="en-US" b="1" dirty="0">
                <a:solidFill>
                  <a:schemeClr val="accent2"/>
                </a:solidFill>
                <a:latin typeface="Courier New"/>
                <a:cs typeface="Courier New"/>
              </a:rPr>
              <a:t>y = "hello" + "world"; </a:t>
            </a:r>
          </a:p>
          <a:p>
            <a:pPr marL="0" indent="0">
              <a:buFont typeface="Arial" pitchFamily="34" charset="0"/>
              <a:buNone/>
            </a:pPr>
            <a:endParaRPr lang="en-US" b="1" dirty="0">
              <a:solidFill>
                <a:schemeClr val="accent2"/>
              </a:solidFill>
              <a:latin typeface="Courier New"/>
              <a:cs typeface="Courier New"/>
            </a:endParaRPr>
          </a:p>
          <a:p>
            <a:pPr marL="0" indent="0">
              <a:buFont typeface="Arial" pitchFamily="34" charset="0"/>
              <a:buNone/>
            </a:pPr>
            <a:endParaRPr lang="en-US" b="1" dirty="0">
              <a:solidFill>
                <a:schemeClr val="accent2"/>
              </a:solidFill>
              <a:latin typeface="Courier New"/>
              <a:cs typeface="Courier New"/>
            </a:endParaRPr>
          </a:p>
        </p:txBody>
      </p:sp>
      <p:sp>
        <p:nvSpPr>
          <p:cNvPr id="6" name="Text Placeholder 2">
            <a:extLst>
              <a:ext uri="{FF2B5EF4-FFF2-40B4-BE49-F238E27FC236}">
                <a16:creationId xmlns:a16="http://schemas.microsoft.com/office/drawing/2014/main" id="{4C3142A5-CBB6-F991-6898-FBD1BCAB8AB9}"/>
              </a:ext>
            </a:extLst>
          </p:cNvPr>
          <p:cNvSpPr txBox="1">
            <a:spLocks/>
          </p:cNvSpPr>
          <p:nvPr/>
        </p:nvSpPr>
        <p:spPr>
          <a:xfrm>
            <a:off x="5040923" y="3886200"/>
            <a:ext cx="3886200" cy="1312985"/>
          </a:xfrm>
          <a:prstGeom prst="rect">
            <a:avLst/>
          </a:prstGeom>
        </p:spPr>
        <p:txBody>
          <a:bodyPr vert="horz" lIns="91440" tIns="45720" rIns="91440" bIns="45720" rtlCol="0">
            <a:normAutofit fontScale="92500"/>
          </a:bodyPr>
          <a:lstStyle>
            <a:lvl1pPr marL="182880" indent="-182880" algn="l" defTabSz="914400" rtl="0" eaLnBrk="1" latinLnBrk="0" hangingPunct="1">
              <a:spcBef>
                <a:spcPct val="20000"/>
              </a:spcBef>
              <a:buClr>
                <a:schemeClr val="accent1"/>
              </a:buClr>
              <a:buSzPct val="85000"/>
              <a:buFont typeface="Arial" pitchFamily="34" charset="0"/>
              <a:buChar char="•"/>
              <a:tabLst>
                <a:tab pos="964372" algn="l"/>
              </a:tabLst>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tabLst>
                <a:tab pos="1294759" algn="l"/>
              </a:tabLst>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tabLst>
                <a:tab pos="1571569" algn="l"/>
              </a:tabLst>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tabLst>
                <a:tab pos="1884097" algn="l"/>
              </a:tabLst>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tabLst>
                <a:tab pos="2205554" algn="l"/>
              </a:tabLst>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solidFill>
                  <a:schemeClr val="accent4"/>
                </a:solidFill>
                <a:latin typeface="Courier New"/>
                <a:cs typeface="Courier New"/>
              </a:rPr>
              <a:t>x = "hello" * "world";</a:t>
            </a:r>
          </a:p>
          <a:p>
            <a:pPr marL="0" indent="0">
              <a:buFont typeface="Arial" pitchFamily="34" charset="0"/>
              <a:buNone/>
            </a:pPr>
            <a:r>
              <a:rPr lang="en-US" b="1" dirty="0">
                <a:solidFill>
                  <a:schemeClr val="accent4"/>
                </a:solidFill>
                <a:latin typeface="Courier New"/>
                <a:cs typeface="Courier New"/>
              </a:rPr>
              <a:t>x = "hello" + 5;</a:t>
            </a:r>
          </a:p>
          <a:p>
            <a:pPr marL="0" indent="0">
              <a:buNone/>
            </a:pPr>
            <a:r>
              <a:rPr lang="en-US" b="1" dirty="0">
                <a:solidFill>
                  <a:schemeClr val="accent4"/>
                </a:solidFill>
                <a:latin typeface="Courier New"/>
                <a:cs typeface="Courier New"/>
              </a:rPr>
              <a:t>x = "hello" + "world";  </a:t>
            </a:r>
          </a:p>
          <a:p>
            <a:pPr marL="0" indent="0">
              <a:buFont typeface="Arial" pitchFamily="34" charset="0"/>
              <a:buNone/>
            </a:pPr>
            <a:endParaRPr lang="en-US" b="1" dirty="0">
              <a:solidFill>
                <a:schemeClr val="accent4"/>
              </a:solidFill>
              <a:latin typeface="Courier New"/>
              <a:cs typeface="Courier New"/>
            </a:endParaRPr>
          </a:p>
          <a:p>
            <a:pPr marL="0" indent="0">
              <a:buFont typeface="Arial" pitchFamily="34" charset="0"/>
              <a:buNone/>
            </a:pPr>
            <a:endParaRPr lang="en-US" b="1" dirty="0">
              <a:solidFill>
                <a:schemeClr val="accent4"/>
              </a:solidFill>
              <a:latin typeface="Courier New"/>
              <a:cs typeface="Courier New"/>
            </a:endParaRPr>
          </a:p>
        </p:txBody>
      </p:sp>
      <p:sp>
        <p:nvSpPr>
          <p:cNvPr id="7" name="Text Placeholder 2">
            <a:extLst>
              <a:ext uri="{FF2B5EF4-FFF2-40B4-BE49-F238E27FC236}">
                <a16:creationId xmlns:a16="http://schemas.microsoft.com/office/drawing/2014/main" id="{0486918B-1A3A-CF46-2AA8-E359BAF55EAD}"/>
              </a:ext>
            </a:extLst>
          </p:cNvPr>
          <p:cNvSpPr txBox="1">
            <a:spLocks/>
          </p:cNvSpPr>
          <p:nvPr/>
        </p:nvSpPr>
        <p:spPr>
          <a:xfrm>
            <a:off x="1371600" y="3903785"/>
            <a:ext cx="3886200" cy="9906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tabLst>
                <a:tab pos="964372" algn="l"/>
              </a:tabLst>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tabLst>
                <a:tab pos="1294759" algn="l"/>
              </a:tabLst>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tabLst>
                <a:tab pos="1571569" algn="l"/>
              </a:tabLst>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tabLst>
                <a:tab pos="1884097" algn="l"/>
              </a:tabLst>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tabLst>
                <a:tab pos="2205554" algn="l"/>
              </a:tabLst>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sz="2200" b="1" dirty="0">
                <a:solidFill>
                  <a:schemeClr val="accent2"/>
                </a:solidFill>
                <a:latin typeface="Courier New"/>
                <a:cs typeface="Courier New"/>
              </a:rPr>
              <a:t>4 + 5</a:t>
            </a:r>
          </a:p>
          <a:p>
            <a:pPr marL="0" indent="0">
              <a:buFont typeface="Arial" pitchFamily="34" charset="0"/>
              <a:buNone/>
            </a:pPr>
            <a:r>
              <a:rPr lang="en-US" sz="2200" b="1" dirty="0">
                <a:solidFill>
                  <a:schemeClr val="accent2"/>
                </a:solidFill>
                <a:latin typeface="Courier New"/>
                <a:cs typeface="Courier New"/>
              </a:rPr>
              <a:t>"hello" + "world" </a:t>
            </a:r>
          </a:p>
          <a:p>
            <a:pPr marL="0" indent="0">
              <a:buFont typeface="Arial" pitchFamily="34" charset="0"/>
              <a:buNone/>
            </a:pPr>
            <a:endParaRPr lang="en-US" b="1" dirty="0">
              <a:solidFill>
                <a:schemeClr val="accent2"/>
              </a:solidFill>
              <a:latin typeface="Courier New"/>
              <a:cs typeface="Courier New"/>
            </a:endParaRPr>
          </a:p>
          <a:p>
            <a:pPr marL="0" indent="0">
              <a:buFont typeface="Arial" pitchFamily="34" charset="0"/>
              <a:buNone/>
            </a:pPr>
            <a:endParaRPr lang="en-US" b="1" dirty="0">
              <a:solidFill>
                <a:schemeClr val="accent2"/>
              </a:solidFill>
              <a:latin typeface="Courier New"/>
              <a:cs typeface="Courier New"/>
            </a:endParaRPr>
          </a:p>
        </p:txBody>
      </p:sp>
      <p:sp>
        <p:nvSpPr>
          <p:cNvPr id="10" name="Text Placeholder 2">
            <a:extLst>
              <a:ext uri="{FF2B5EF4-FFF2-40B4-BE49-F238E27FC236}">
                <a16:creationId xmlns:a16="http://schemas.microsoft.com/office/drawing/2014/main" id="{4E9821C5-5385-8B7C-43C6-5628317ADE37}"/>
              </a:ext>
            </a:extLst>
          </p:cNvPr>
          <p:cNvSpPr txBox="1">
            <a:spLocks/>
          </p:cNvSpPr>
          <p:nvPr/>
        </p:nvSpPr>
        <p:spPr>
          <a:xfrm>
            <a:off x="5715000" y="3886200"/>
            <a:ext cx="3886200" cy="9906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tabLst>
                <a:tab pos="964372" algn="l"/>
              </a:tabLst>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tabLst>
                <a:tab pos="1294759" algn="l"/>
              </a:tabLst>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tabLst>
                <a:tab pos="1571569" algn="l"/>
              </a:tabLst>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tabLst>
                <a:tab pos="1884097" algn="l"/>
              </a:tabLst>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tabLst>
                <a:tab pos="2205554" algn="l"/>
              </a:tabLst>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sz="2200" b="1" dirty="0">
                <a:solidFill>
                  <a:schemeClr val="accent4"/>
                </a:solidFill>
                <a:latin typeface="Courier New"/>
                <a:cs typeface="Courier New"/>
              </a:rPr>
              <a:t>"hello" * "world"</a:t>
            </a:r>
          </a:p>
          <a:p>
            <a:pPr marL="0" indent="0">
              <a:buFont typeface="Arial" pitchFamily="34" charset="0"/>
              <a:buNone/>
            </a:pPr>
            <a:r>
              <a:rPr lang="en-US" sz="2200" b="1" dirty="0">
                <a:solidFill>
                  <a:schemeClr val="accent4"/>
                </a:solidFill>
                <a:latin typeface="Courier New"/>
                <a:cs typeface="Courier New"/>
              </a:rPr>
              <a:t>"hello" + 5</a:t>
            </a:r>
          </a:p>
        </p:txBody>
      </p:sp>
    </p:spTree>
    <p:extLst>
      <p:ext uri="{BB962C8B-B14F-4D97-AF65-F5344CB8AC3E}">
        <p14:creationId xmlns:p14="http://schemas.microsoft.com/office/powerpoint/2010/main" val="261373939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FA940-3B69-C4B8-3EC0-5960892F3D41}"/>
              </a:ext>
            </a:extLst>
          </p:cNvPr>
          <p:cNvSpPr>
            <a:spLocks noGrp="1"/>
          </p:cNvSpPr>
          <p:nvPr>
            <p:ph type="title"/>
          </p:nvPr>
        </p:nvSpPr>
        <p:spPr/>
        <p:txBody>
          <a:bodyPr/>
          <a:lstStyle/>
          <a:p>
            <a:r>
              <a:rPr lang="en-US" dirty="0"/>
              <a:t>Logical Inference</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AC0D8ED8-573B-78D5-9BBE-327710BDB01F}"/>
                  </a:ext>
                </a:extLst>
              </p:cNvPr>
              <p:cNvSpPr>
                <a:spLocks noGrp="1"/>
              </p:cNvSpPr>
              <p:nvPr>
                <p:ph type="body" idx="1"/>
              </p:nvPr>
            </p:nvSpPr>
            <p:spPr/>
            <p:txBody>
              <a:bodyPr/>
              <a:lstStyle/>
              <a:p>
                <a:r>
                  <a:rPr lang="en-US" dirty="0"/>
                  <a:t>Syntax for logical Inference: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𝑝𝑟𝑒𝑚𝑖𝑠𝑒</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num>
                      <m:den>
                        <m:r>
                          <a:rPr lang="en-US" b="0" i="1" smtClean="0">
                            <a:latin typeface="Cambria Math" panose="02040503050406030204" pitchFamily="18" charset="0"/>
                          </a:rPr>
                          <m:t>𝑐𝑜𝑛𝑐𝑙𝑢𝑠𝑖𝑜𝑛</m:t>
                        </m:r>
                      </m:den>
                    </m:f>
                  </m:oMath>
                </a14:m>
                <a:endParaRPr lang="en-US" dirty="0"/>
              </a:p>
              <a:p>
                <a:endParaRPr lang="en-US" dirty="0"/>
              </a:p>
              <a:p>
                <a:r>
                  <a:rPr lang="en-US" dirty="0"/>
                  <a:t>Examples: </a:t>
                </a:r>
              </a:p>
              <a:p>
                <a:pPr marL="0" indent="0">
                  <a:buNone/>
                </a:pPr>
                <a:r>
                  <a:rPr lang="en-US" dirty="0"/>
                  <a:t>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𝑥</m:t>
                        </m:r>
                        <m:r>
                          <a:rPr lang="en-US" b="0" i="1" smtClean="0">
                            <a:latin typeface="Cambria Math" panose="02040503050406030204" pitchFamily="18" charset="0"/>
                          </a:rPr>
                          <m:t>=4,    </m:t>
                        </m:r>
                        <m:r>
                          <a:rPr lang="en-US" b="0" i="1" smtClean="0">
                            <a:latin typeface="Cambria Math" panose="02040503050406030204" pitchFamily="18" charset="0"/>
                          </a:rPr>
                          <m:t>𝑦</m:t>
                        </m:r>
                        <m:r>
                          <a:rPr lang="en-US" b="0" i="1" smtClean="0">
                            <a:latin typeface="Cambria Math" panose="02040503050406030204" pitchFamily="18" charset="0"/>
                          </a:rPr>
                          <m:t>=5</m:t>
                        </m:r>
                      </m:num>
                      <m:den>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=9</m:t>
                        </m:r>
                      </m:den>
                    </m:f>
                  </m:oMath>
                </a14:m>
                <a:r>
                  <a:rPr lang="en-US" dirty="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𝑥</m:t>
                        </m:r>
                        <m:r>
                          <a:rPr lang="en-US" i="1">
                            <a:latin typeface="Cambria Math" panose="02040503050406030204" pitchFamily="18" charset="0"/>
                          </a:rPr>
                          <m:t>=</m:t>
                        </m:r>
                        <m:r>
                          <a:rPr lang="en-US" b="0" i="1" smtClean="0">
                            <a:latin typeface="Cambria Math" panose="02040503050406030204" pitchFamily="18" charset="0"/>
                          </a:rPr>
                          <m:t>𝑇𝑟𝑢𝑒</m:t>
                        </m:r>
                        <m:r>
                          <a:rPr lang="en-US" i="1">
                            <a:latin typeface="Cambria Math" panose="02040503050406030204" pitchFamily="18" charset="0"/>
                          </a:rPr>
                          <m:t>,    </m:t>
                        </m:r>
                        <m:r>
                          <a:rPr lang="en-US" i="1">
                            <a:latin typeface="Cambria Math" panose="02040503050406030204" pitchFamily="18" charset="0"/>
                          </a:rPr>
                          <m:t>𝑦</m:t>
                        </m:r>
                        <m:r>
                          <a:rPr lang="en-US" i="1">
                            <a:latin typeface="Cambria Math" panose="02040503050406030204" pitchFamily="18" charset="0"/>
                          </a:rPr>
                          <m:t>=</m:t>
                        </m:r>
                        <m:r>
                          <a:rPr lang="en-US" b="0" i="1" smtClean="0">
                            <a:latin typeface="Cambria Math" panose="02040503050406030204" pitchFamily="18" charset="0"/>
                          </a:rPr>
                          <m:t>𝐹𝑎𝑙𝑠𝑒</m:t>
                        </m:r>
                      </m:num>
                      <m:den>
                        <m:r>
                          <a:rPr lang="en-US" i="1">
                            <a:latin typeface="Cambria Math" panose="02040503050406030204" pitchFamily="18" charset="0"/>
                          </a:rPr>
                          <m:t>𝑥</m:t>
                        </m:r>
                        <m:r>
                          <a:rPr lang="en-US" b="0" i="1" smtClean="0">
                            <a:latin typeface="Cambria Math" panose="02040503050406030204" pitchFamily="18" charset="0"/>
                          </a:rPr>
                          <m:t> </m:t>
                        </m:r>
                        <m:r>
                          <a:rPr lang="en-US" b="0" i="1" smtClean="0">
                            <a:latin typeface="Cambria Math" panose="02040503050406030204" pitchFamily="18" charset="0"/>
                          </a:rPr>
                          <m:t>𝑜𝑟</m:t>
                        </m:r>
                        <m:r>
                          <a:rPr lang="en-US" b="0" i="1" smtClean="0">
                            <a:latin typeface="Cambria Math" panose="02040503050406030204" pitchFamily="18" charset="0"/>
                          </a:rPr>
                          <m:t> </m:t>
                        </m:r>
                        <m:r>
                          <a:rPr lang="en-US" i="1">
                            <a:latin typeface="Cambria Math" panose="02040503050406030204" pitchFamily="18" charset="0"/>
                          </a:rPr>
                          <m:t>𝑦</m:t>
                        </m:r>
                        <m:r>
                          <a:rPr lang="en-US" b="0" i="1" smtClean="0">
                            <a:latin typeface="Cambria Math" panose="02040503050406030204" pitchFamily="18" charset="0"/>
                          </a:rPr>
                          <m:t> </m:t>
                        </m:r>
                        <m:r>
                          <a:rPr lang="en-US" i="1">
                            <a:latin typeface="Cambria Math" panose="02040503050406030204" pitchFamily="18" charset="0"/>
                          </a:rPr>
                          <m:t>=</m:t>
                        </m:r>
                        <m:r>
                          <a:rPr lang="en-US" b="0" i="1" smtClean="0">
                            <a:latin typeface="Cambria Math" panose="02040503050406030204" pitchFamily="18" charset="0"/>
                          </a:rPr>
                          <m:t> </m:t>
                        </m:r>
                        <m:r>
                          <a:rPr lang="en-US" b="0" i="1" smtClean="0">
                            <a:latin typeface="Cambria Math" panose="02040503050406030204" pitchFamily="18" charset="0"/>
                          </a:rPr>
                          <m:t>𝑇𝑟𝑢𝑒</m:t>
                        </m:r>
                      </m:den>
                    </m:f>
                  </m:oMath>
                </a14:m>
                <a:r>
                  <a:rPr lang="en-US" dirty="0"/>
                  <a:t> 	 </a:t>
                </a:r>
                <a14:m>
                  <m:oMath xmlns:m="http://schemas.openxmlformats.org/officeDocument/2006/math">
                    <m:f>
                      <m:fPr>
                        <m:ctrlPr>
                          <a:rPr lang="en-US" i="1">
                            <a:latin typeface="Cambria Math" panose="02040503050406030204" pitchFamily="18" charset="0"/>
                          </a:rPr>
                        </m:ctrlPr>
                      </m:fPr>
                      <m:num>
                        <m:r>
                          <a:rPr lang="en-US" b="0" i="1" smtClean="0">
                            <a:latin typeface="Cambria Math" panose="02040503050406030204" pitchFamily="18" charset="0"/>
                          </a:rPr>
                          <m:t> </m:t>
                        </m:r>
                      </m:num>
                      <m:den>
                        <m:r>
                          <a:rPr lang="en-US" b="0" i="1" smtClean="0">
                            <a:latin typeface="Cambria Math" panose="02040503050406030204" pitchFamily="18" charset="0"/>
                          </a:rPr>
                          <m:t>𝑠𝑒𝑐𝑢𝑟𝑖𝑡𝑦</m:t>
                        </m:r>
                        <m:r>
                          <a:rPr lang="en-US" b="0" i="1" smtClean="0">
                            <a:latin typeface="Cambria Math" panose="02040503050406030204" pitchFamily="18" charset="0"/>
                          </a:rPr>
                          <m:t> </m:t>
                        </m:r>
                        <m:r>
                          <a:rPr lang="en-US" b="0" i="1" smtClean="0">
                            <a:latin typeface="Cambria Math" panose="02040503050406030204" pitchFamily="18" charset="0"/>
                          </a:rPr>
                          <m:t>𝑖𝑠</m:t>
                        </m:r>
                        <m:r>
                          <a:rPr lang="en-US" b="0" i="1" smtClean="0">
                            <a:latin typeface="Cambria Math" panose="02040503050406030204" pitchFamily="18" charset="0"/>
                          </a:rPr>
                          <m:t> </m:t>
                        </m:r>
                        <m:r>
                          <a:rPr lang="en-US" b="0" i="1" smtClean="0">
                            <a:latin typeface="Cambria Math" panose="02040503050406030204" pitchFamily="18" charset="0"/>
                          </a:rPr>
                          <m:t>𝑓𝑢𝑛</m:t>
                        </m:r>
                        <m:r>
                          <a:rPr lang="en-US" b="0" i="1" smtClean="0">
                            <a:latin typeface="Cambria Math" panose="02040503050406030204" pitchFamily="18" charset="0"/>
                          </a:rPr>
                          <m:t>!</m:t>
                        </m:r>
                      </m:den>
                    </m:f>
                  </m:oMath>
                </a14:m>
                <a:r>
                  <a:rPr lang="en-US" dirty="0"/>
                  <a:t> </a:t>
                </a:r>
              </a:p>
            </p:txBody>
          </p:sp>
        </mc:Choice>
        <mc:Fallback xmlns="">
          <p:sp>
            <p:nvSpPr>
              <p:cNvPr id="3" name="Text Placeholder 2">
                <a:extLst>
                  <a:ext uri="{FF2B5EF4-FFF2-40B4-BE49-F238E27FC236}">
                    <a16:creationId xmlns:a16="http://schemas.microsoft.com/office/drawing/2014/main" id="{AC0D8ED8-573B-78D5-9BBE-327710BDB01F}"/>
                  </a:ext>
                </a:extLst>
              </p:cNvPr>
              <p:cNvSpPr>
                <a:spLocks noGrp="1" noRot="1" noChangeAspect="1" noMove="1" noResize="1" noEditPoints="1" noAdjustHandles="1" noChangeArrowheads="1" noChangeShapeType="1" noTextEdit="1"/>
              </p:cNvSpPr>
              <p:nvPr>
                <p:ph type="body" idx="1"/>
              </p:nvPr>
            </p:nvSpPr>
            <p:spPr>
              <a:blipFill>
                <a:blip r:embed="rId2"/>
                <a:stretch>
                  <a:fillRect l="-772"/>
                </a:stretch>
              </a:blipFill>
            </p:spPr>
            <p:txBody>
              <a:bodyPr/>
              <a:lstStyle/>
              <a:p>
                <a:r>
                  <a:rPr lang="en-US">
                    <a:noFill/>
                  </a:rPr>
                  <a:t> </a:t>
                </a:r>
              </a:p>
            </p:txBody>
          </p:sp>
        </mc:Fallback>
      </mc:AlternateContent>
    </p:spTree>
    <p:extLst>
      <p:ext uri="{BB962C8B-B14F-4D97-AF65-F5344CB8AC3E}">
        <p14:creationId xmlns:p14="http://schemas.microsoft.com/office/powerpoint/2010/main" val="937097116"/>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FA940-3B69-C4B8-3EC0-5960892F3D41}"/>
              </a:ext>
            </a:extLst>
          </p:cNvPr>
          <p:cNvSpPr>
            <a:spLocks noGrp="1"/>
          </p:cNvSpPr>
          <p:nvPr>
            <p:ph type="title"/>
          </p:nvPr>
        </p:nvSpPr>
        <p:spPr/>
        <p:txBody>
          <a:bodyPr/>
          <a:lstStyle/>
          <a:p>
            <a:r>
              <a:rPr lang="en-US" dirty="0"/>
              <a:t>Type Inference (Expressions)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AC0D8ED8-573B-78D5-9BBE-327710BDB01F}"/>
                  </a:ext>
                </a:extLst>
              </p:cNvPr>
              <p:cNvSpPr>
                <a:spLocks noGrp="1"/>
              </p:cNvSpPr>
              <p:nvPr>
                <p:ph type="body" idx="1"/>
              </p:nvPr>
            </p:nvSpPr>
            <p:spPr/>
            <p:txBody>
              <a:bodyPr>
                <a:normAutofit lnSpcReduction="10000"/>
              </a:bodyPr>
              <a:lstStyle/>
              <a:p>
                <a:r>
                  <a:rPr lang="en-US" dirty="0"/>
                  <a:t>Type environment </a:t>
                </a:r>
                <a14:m>
                  <m:oMath xmlns:m="http://schemas.openxmlformats.org/officeDocument/2006/math">
                    <m:r>
                      <m:rPr>
                        <m:sty m:val="p"/>
                      </m:rPr>
                      <a:rPr lang="en-US" b="0" i="0" smtClean="0">
                        <a:latin typeface="Cambria Math" panose="02040503050406030204" pitchFamily="18" charset="0"/>
                      </a:rPr>
                      <m:t>Γ</m:t>
                    </m:r>
                  </m:oMath>
                </a14:m>
                <a:r>
                  <a:rPr lang="en-US" dirty="0"/>
                  <a:t> maps variables to type</a:t>
                </a:r>
              </a:p>
              <a:p>
                <a:endParaRPr lang="en-US" dirty="0"/>
              </a:p>
              <a:p>
                <a:r>
                  <a:rPr lang="en-US" dirty="0"/>
                  <a:t>Goal: Judgement (aka proof that) </a:t>
                </a:r>
                <a:r>
                  <a:rPr lang="en-US" dirty="0">
                    <a:latin typeface="Symbol" charset="2"/>
                    <a:cs typeface="Symbol" charset="2"/>
                  </a:rPr>
                  <a:t>G</a:t>
                </a:r>
                <a:r>
                  <a:rPr lang="en-US" dirty="0"/>
                  <a:t> ⊢ </a:t>
                </a:r>
                <a:r>
                  <a:rPr lang="en-US" b="1" dirty="0">
                    <a:latin typeface="Courier New"/>
                    <a:cs typeface="Courier New"/>
                  </a:rPr>
                  <a:t>e</a:t>
                </a:r>
                <a:r>
                  <a:rPr lang="en-US" dirty="0"/>
                  <a:t> : t</a:t>
                </a:r>
              </a:p>
              <a:p>
                <a:pPr marL="0" indent="0">
                  <a:buNone/>
                </a:pPr>
                <a:r>
                  <a:rPr lang="en-US" dirty="0"/>
                  <a:t>  According to mapping </a:t>
                </a:r>
                <a14:m>
                  <m:oMath xmlns:m="http://schemas.openxmlformats.org/officeDocument/2006/math">
                    <m:r>
                      <m:rPr>
                        <m:sty m:val="p"/>
                      </m:rPr>
                      <a:rPr lang="el-GR">
                        <a:latin typeface="Cambria Math" panose="02040503050406030204" pitchFamily="18" charset="0"/>
                      </a:rPr>
                      <m:t>Γ</m:t>
                    </m:r>
                  </m:oMath>
                </a14:m>
                <a:r>
                  <a:rPr lang="el-GR" dirty="0"/>
                  <a:t>, </a:t>
                </a:r>
                <a:r>
                  <a:rPr lang="en-US" dirty="0"/>
                  <a:t>expression </a:t>
                </a:r>
                <a:r>
                  <a:rPr lang="en-US" b="1" dirty="0">
                    <a:latin typeface="Courier New"/>
                    <a:cs typeface="Courier New"/>
                  </a:rPr>
                  <a:t>e</a:t>
                </a:r>
                <a:r>
                  <a:rPr lang="en-US" dirty="0"/>
                  <a:t> has type t</a:t>
                </a:r>
              </a:p>
              <a:p>
                <a:endParaRPr lang="en-US" dirty="0"/>
              </a:p>
              <a:p>
                <a:r>
                  <a:rPr lang="en-US" dirty="0"/>
                  <a:t>Constants: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 </m:t>
                        </m:r>
                      </m:num>
                      <m:den>
                        <m:r>
                          <m:rPr>
                            <m:sty m:val="p"/>
                          </m:rPr>
                          <a:rPr lang="en-US" b="0" i="0" smtClean="0">
                            <a:latin typeface="Cambria Math" panose="02040503050406030204" pitchFamily="18" charset="0"/>
                          </a:rPr>
                          <m:t>Γ</m:t>
                        </m:r>
                        <m:r>
                          <m:rPr>
                            <m:nor/>
                          </m:rPr>
                          <a:rPr lang="en-US" b="0" i="0" smtClean="0">
                            <a:latin typeface="Cambria Math" panose="02040503050406030204" pitchFamily="18" charset="0"/>
                          </a:rPr>
                          <m:t> </m:t>
                        </m:r>
                        <m:r>
                          <a:rPr lang="en-US" b="0" i="1" smtClean="0">
                            <a:latin typeface="Cambria Math" panose="02040503050406030204" pitchFamily="18" charset="0"/>
                          </a:rPr>
                          <m:t>⊢</m:t>
                        </m:r>
                        <m:r>
                          <m:rPr>
                            <m:nor/>
                          </m:rPr>
                          <a:rPr lang="en-US" b="0" i="0" dirty="0" smtClean="0"/>
                          <m:t> </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𝑖𝑛𝑡</m:t>
                        </m:r>
                      </m:den>
                    </m:f>
                  </m:oMath>
                </a14:m>
                <a:r>
                  <a:rPr lang="en-US" dirty="0"/>
                  <a:t>	 </a:t>
                </a:r>
                <a14:m>
                  <m:oMath xmlns:m="http://schemas.openxmlformats.org/officeDocument/2006/math">
                    <m:f>
                      <m:fPr>
                        <m:ctrlPr>
                          <a:rPr lang="en-US" i="1">
                            <a:latin typeface="Cambria Math" panose="02040503050406030204" pitchFamily="18" charset="0"/>
                          </a:rPr>
                        </m:ctrlPr>
                      </m:fPr>
                      <m:num>
                        <m:r>
                          <a:rPr lang="en-US" b="0" i="1" smtClean="0">
                            <a:latin typeface="Cambria Math" panose="02040503050406030204" pitchFamily="18" charset="0"/>
                          </a:rPr>
                          <m:t> </m:t>
                        </m:r>
                      </m:num>
                      <m:den>
                        <m:r>
                          <m:rPr>
                            <m:sty m:val="p"/>
                          </m:rPr>
                          <a:rPr lang="en-US">
                            <a:latin typeface="Cambria Math" panose="02040503050406030204" pitchFamily="18" charset="0"/>
                          </a:rPr>
                          <m:t>Γ</m:t>
                        </m:r>
                        <m:r>
                          <m:rPr>
                            <m:nor/>
                          </m:rPr>
                          <a:rPr lang="en-US">
                            <a:latin typeface="Cambria Math" panose="02040503050406030204" pitchFamily="18" charset="0"/>
                          </a:rPr>
                          <m:t> </m:t>
                        </m:r>
                        <m:r>
                          <a:rPr lang="en-US" b="0" i="1" smtClean="0">
                            <a:latin typeface="Cambria Math" panose="02040503050406030204" pitchFamily="18" charset="0"/>
                          </a:rPr>
                          <m:t>⊢</m:t>
                        </m:r>
                        <m:r>
                          <a:rPr lang="en-US" b="0" i="1" dirty="0" smtClean="0">
                            <a:latin typeface="Cambria Math" panose="02040503050406030204" pitchFamily="18" charset="0"/>
                          </a:rPr>
                          <m:t>  </m:t>
                        </m:r>
                        <m:r>
                          <a:rPr lang="en-US" b="0" i="1" smtClean="0">
                            <a:latin typeface="Cambria Math" panose="02040503050406030204" pitchFamily="18" charset="0"/>
                          </a:rPr>
                          <m:t>𝑇𝑟𝑢𝑒</m:t>
                        </m:r>
                        <m:r>
                          <a:rPr lang="en-US" b="0" i="1" smtClean="0">
                            <a:latin typeface="Cambria Math" panose="02040503050406030204" pitchFamily="18" charset="0"/>
                          </a:rPr>
                          <m:t>∷</m:t>
                        </m:r>
                        <m:r>
                          <a:rPr lang="en-US" b="0" i="1" smtClean="0">
                            <a:latin typeface="Cambria Math" panose="02040503050406030204" pitchFamily="18" charset="0"/>
                          </a:rPr>
                          <m:t>𝑏𝑜𝑜𝑙</m:t>
                        </m:r>
                      </m:den>
                    </m:f>
                  </m:oMath>
                </a14:m>
                <a:r>
                  <a:rPr lang="en-US" dirty="0"/>
                  <a:t> 		</a:t>
                </a:r>
                <a14:m>
                  <m:oMath xmlns:m="http://schemas.openxmlformats.org/officeDocument/2006/math">
                    <m:f>
                      <m:fPr>
                        <m:ctrlPr>
                          <a:rPr lang="en-US" i="1">
                            <a:latin typeface="Cambria Math" panose="02040503050406030204" pitchFamily="18" charset="0"/>
                          </a:rPr>
                        </m:ctrlPr>
                      </m:fPr>
                      <m:num>
                        <m:r>
                          <a:rPr lang="en-US" b="0" i="1" smtClean="0">
                            <a:latin typeface="Cambria Math" panose="02040503050406030204" pitchFamily="18" charset="0"/>
                          </a:rPr>
                          <m:t> </m:t>
                        </m:r>
                      </m:num>
                      <m:den>
                        <m:r>
                          <m:rPr>
                            <m:sty m:val="p"/>
                          </m:rPr>
                          <a:rPr lang="en-US">
                            <a:latin typeface="Cambria Math" panose="02040503050406030204" pitchFamily="18" charset="0"/>
                          </a:rPr>
                          <m:t>Γ</m:t>
                        </m:r>
                        <m:r>
                          <m:rPr>
                            <m:nor/>
                          </m:rPr>
                          <a:rPr lang="en-US">
                            <a:latin typeface="Cambria Math" panose="02040503050406030204" pitchFamily="18" charset="0"/>
                          </a:rPr>
                          <m:t> </m:t>
                        </m:r>
                        <m:r>
                          <a:rPr lang="en-US" b="0" i="1" smtClean="0">
                            <a:latin typeface="Cambria Math" panose="02040503050406030204" pitchFamily="18" charset="0"/>
                          </a:rPr>
                          <m:t>⊢</m:t>
                        </m:r>
                        <m:r>
                          <a:rPr lang="en-US" b="0" i="1" dirty="0" smtClean="0">
                            <a:latin typeface="Cambria Math" panose="02040503050406030204" pitchFamily="18" charset="0"/>
                          </a:rPr>
                          <m:t> </m:t>
                        </m:r>
                        <m:r>
                          <a:rPr lang="en-US" b="0" i="1" smtClean="0">
                            <a:latin typeface="Cambria Math" panose="02040503050406030204" pitchFamily="18" charset="0"/>
                          </a:rPr>
                          <m:t>𝐹𝑎𝑙𝑠𝑒</m:t>
                        </m:r>
                        <m:r>
                          <a:rPr lang="en-US" b="0" i="1" smtClean="0">
                            <a:latin typeface="Cambria Math" panose="02040503050406030204" pitchFamily="18" charset="0"/>
                          </a:rPr>
                          <m:t>∷</m:t>
                        </m:r>
                        <m:r>
                          <a:rPr lang="en-US" b="0" i="1" smtClean="0">
                            <a:latin typeface="Cambria Math" panose="02040503050406030204" pitchFamily="18" charset="0"/>
                          </a:rPr>
                          <m:t>𝑏𝑜𝑜𝑙</m:t>
                        </m:r>
                      </m:den>
                    </m:f>
                  </m:oMath>
                </a14:m>
                <a:r>
                  <a:rPr lang="en-US" dirty="0"/>
                  <a:t> </a:t>
                </a:r>
              </a:p>
              <a:p>
                <a:endParaRPr lang="en-US" dirty="0"/>
              </a:p>
              <a:p>
                <a:r>
                  <a:rPr lang="en-US" dirty="0"/>
                  <a:t>Variables: </a:t>
                </a:r>
                <a14:m>
                  <m:oMath xmlns:m="http://schemas.openxmlformats.org/officeDocument/2006/math">
                    <m:f>
                      <m:fPr>
                        <m:ctrlPr>
                          <a:rPr lang="en-US" i="1" smtClean="0">
                            <a:latin typeface="Cambria Math" panose="02040503050406030204" pitchFamily="18" charset="0"/>
                          </a:rPr>
                        </m:ctrlPr>
                      </m:fPr>
                      <m:num>
                        <m:r>
                          <m:rPr>
                            <m:sty m:val="p"/>
                          </m:rPr>
                          <a:rPr lang="en-US" b="0" i="0" smtClean="0">
                            <a:latin typeface="Cambria Math" panose="02040503050406030204" pitchFamily="18" charset="0"/>
                          </a:rPr>
                          <m:t>Γ</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x</m:t>
                            </m:r>
                          </m:e>
                        </m:d>
                        <m:r>
                          <a:rPr lang="en-US" b="0" i="1" smtClean="0">
                            <a:latin typeface="Cambria Math" panose="02040503050406030204" pitchFamily="18" charset="0"/>
                          </a:rPr>
                          <m:t>=</m:t>
                        </m:r>
                        <m:r>
                          <a:rPr lang="en-US" b="0" i="1" smtClean="0">
                            <a:latin typeface="Cambria Math" panose="02040503050406030204" pitchFamily="18" charset="0"/>
                          </a:rPr>
                          <m:t>𝑡</m:t>
                        </m:r>
                      </m:num>
                      <m:den>
                        <m:r>
                          <m:rPr>
                            <m:sty m:val="p"/>
                          </m:rPr>
                          <a:rPr lang="en-US" b="0" i="0" smtClean="0">
                            <a:latin typeface="Cambria Math" panose="02040503050406030204" pitchFamily="18" charset="0"/>
                          </a:rPr>
                          <m:t>Γ</m:t>
                        </m:r>
                        <m:r>
                          <m:rPr>
                            <m:nor/>
                          </m:rPr>
                          <a:rPr lang="en-US" b="0" i="0" smtClean="0">
                            <a:latin typeface="Cambria Math" panose="02040503050406030204" pitchFamily="18" charset="0"/>
                          </a:rPr>
                          <m:t> </m:t>
                        </m:r>
                        <m:r>
                          <a:rPr lang="en-US" b="0" i="1" smtClean="0">
                            <a:latin typeface="Cambria Math" panose="02040503050406030204" pitchFamily="18" charset="0"/>
                          </a:rPr>
                          <m:t>⊢</m:t>
                        </m:r>
                        <m:r>
                          <m:rPr>
                            <m:nor/>
                          </m:rPr>
                          <a:rPr lang="en-US" b="0" i="0" dirty="0" smtClean="0"/>
                          <m:t> </m:t>
                        </m:r>
                        <m:r>
                          <a:rPr lang="en-US" b="0" i="1" dirty="0" smtClean="0">
                            <a:latin typeface="Cambria Math" panose="02040503050406030204" pitchFamily="18" charset="0"/>
                          </a:rPr>
                          <m:t>𝑥</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t</m:t>
                        </m:r>
                      </m:den>
                    </m:f>
                  </m:oMath>
                </a14:m>
                <a:r>
                  <a:rPr lang="en-US" dirty="0"/>
                  <a:t>	</a:t>
                </a:r>
              </a:p>
              <a:p>
                <a:endParaRPr lang="en-US" dirty="0"/>
              </a:p>
              <a:p>
                <a:r>
                  <a:rPr lang="en-US" dirty="0"/>
                  <a:t>Expressions: </a:t>
                </a:r>
                <a14:m>
                  <m:oMath xmlns:m="http://schemas.openxmlformats.org/officeDocument/2006/math">
                    <m:f>
                      <m:fPr>
                        <m:ctrlPr>
                          <a:rPr lang="en-US" i="1" smtClean="0">
                            <a:latin typeface="Cambria Math" panose="02040503050406030204" pitchFamily="18" charset="0"/>
                          </a:rPr>
                        </m:ctrlPr>
                      </m:fPr>
                      <m:num>
                        <m:r>
                          <m:rPr>
                            <m:sty m:val="p"/>
                          </m:rPr>
                          <a:rPr lang="en-US" b="0" i="0" smtClean="0">
                            <a:latin typeface="Cambria Math" panose="02040503050406030204" pitchFamily="18" charset="0"/>
                          </a:rPr>
                          <m:t>Γ</m:t>
                        </m:r>
                        <m:r>
                          <a:rPr lang="en-US" b="0" i="1" smtClean="0">
                            <a:latin typeface="Cambria Math" panose="02040503050406030204" pitchFamily="18" charset="0"/>
                          </a:rPr>
                          <m:t>⊢</m:t>
                        </m:r>
                        <m:r>
                          <a:rPr lang="en-US" b="0" i="1" smtClean="0">
                            <a:latin typeface="Cambria Math" panose="02040503050406030204" pitchFamily="18" charset="0"/>
                          </a:rPr>
                          <m:t>𝑒</m:t>
                        </m:r>
                        <m:r>
                          <a:rPr lang="en-US" b="0" i="1" smtClean="0">
                            <a:latin typeface="Cambria Math" panose="02040503050406030204" pitchFamily="18" charset="0"/>
                          </a:rPr>
                          <m:t>1∷</m:t>
                        </m:r>
                        <m:r>
                          <a:rPr lang="en-US" b="0" i="1" smtClean="0">
                            <a:latin typeface="Cambria Math" panose="02040503050406030204" pitchFamily="18" charset="0"/>
                          </a:rPr>
                          <m:t>𝑖𝑛𝑡</m:t>
                        </m:r>
                        <m:r>
                          <a:rPr lang="en-US" b="0" i="1" smtClean="0">
                            <a:latin typeface="Cambria Math" panose="02040503050406030204" pitchFamily="18" charset="0"/>
                          </a:rPr>
                          <m:t>,  </m:t>
                        </m:r>
                        <m:r>
                          <a:rPr lang="en-US" b="0" i="0" smtClean="0">
                            <a:latin typeface="Cambria Math" panose="02040503050406030204" pitchFamily="18" charset="0"/>
                          </a:rPr>
                          <m:t> </m:t>
                        </m:r>
                        <m:r>
                          <m:rPr>
                            <m:sty m:val="p"/>
                          </m:rPr>
                          <a:rPr lang="en-US" b="0" i="0" smtClean="0">
                            <a:latin typeface="Cambria Math" panose="02040503050406030204" pitchFamily="18" charset="0"/>
                          </a:rPr>
                          <m:t>Γ</m:t>
                        </m:r>
                        <m:r>
                          <a:rPr lang="en-US" b="0" i="1" smtClean="0">
                            <a:latin typeface="Cambria Math" panose="02040503050406030204" pitchFamily="18" charset="0"/>
                          </a:rPr>
                          <m:t>⊢</m:t>
                        </m:r>
                        <m:r>
                          <a:rPr lang="en-US" b="0" i="1" smtClean="0">
                            <a:latin typeface="Cambria Math" panose="02040503050406030204" pitchFamily="18" charset="0"/>
                          </a:rPr>
                          <m:t>𝑒</m:t>
                        </m:r>
                        <m:r>
                          <a:rPr lang="en-US" b="0" i="1" smtClean="0">
                            <a:latin typeface="Cambria Math" panose="02040503050406030204" pitchFamily="18" charset="0"/>
                          </a:rPr>
                          <m:t>2∷</m:t>
                        </m:r>
                        <m:r>
                          <a:rPr lang="en-US" b="0" i="1" smtClean="0">
                            <a:latin typeface="Cambria Math" panose="02040503050406030204" pitchFamily="18" charset="0"/>
                          </a:rPr>
                          <m:t>𝑖𝑛𝑡</m:t>
                        </m:r>
                      </m:num>
                      <m:den>
                        <m:r>
                          <m:rPr>
                            <m:sty m:val="p"/>
                          </m:rPr>
                          <a:rPr lang="en-US" b="0" i="0" smtClean="0">
                            <a:latin typeface="Cambria Math" panose="02040503050406030204" pitchFamily="18" charset="0"/>
                          </a:rPr>
                          <m:t>Γ</m:t>
                        </m:r>
                        <m:r>
                          <m:rPr>
                            <m:nor/>
                          </m:rPr>
                          <a:rPr lang="en-US" b="0" i="0" smtClean="0">
                            <a:latin typeface="Cambria Math" panose="02040503050406030204" pitchFamily="18" charset="0"/>
                          </a:rPr>
                          <m:t> </m:t>
                        </m:r>
                        <m:r>
                          <a:rPr lang="en-US" b="0" i="1" smtClean="0">
                            <a:latin typeface="Cambria Math" panose="02040503050406030204" pitchFamily="18" charset="0"/>
                          </a:rPr>
                          <m:t>⊢</m:t>
                        </m:r>
                        <m:r>
                          <m:rPr>
                            <m:nor/>
                          </m:rPr>
                          <a:rPr lang="en-US" b="0" i="0" dirty="0" smtClean="0"/>
                          <m:t> </m:t>
                        </m:r>
                        <m:r>
                          <a:rPr lang="en-US" b="0" i="1" dirty="0" smtClean="0">
                            <a:latin typeface="Cambria Math" panose="02040503050406030204" pitchFamily="18" charset="0"/>
                          </a:rPr>
                          <m:t>𝑒</m:t>
                        </m:r>
                        <m:r>
                          <a:rPr lang="en-US" b="0" i="1" dirty="0" smtClean="0">
                            <a:latin typeface="Cambria Math" panose="02040503050406030204" pitchFamily="18" charset="0"/>
                          </a:rPr>
                          <m:t>1+</m:t>
                        </m:r>
                        <m:r>
                          <a:rPr lang="en-US" b="0" i="1" dirty="0" smtClean="0">
                            <a:latin typeface="Cambria Math" panose="02040503050406030204" pitchFamily="18" charset="0"/>
                          </a:rPr>
                          <m:t>𝑒</m:t>
                        </m:r>
                        <m:r>
                          <a:rPr lang="en-US" b="0" i="1" dirty="0" smtClean="0">
                            <a:latin typeface="Cambria Math" panose="02040503050406030204" pitchFamily="18" charset="0"/>
                          </a:rPr>
                          <m:t>2∷</m:t>
                        </m:r>
                        <m:r>
                          <a:rPr lang="en-US" b="0" i="1" smtClean="0">
                            <a:latin typeface="Cambria Math" panose="02040503050406030204" pitchFamily="18" charset="0"/>
                          </a:rPr>
                          <m:t>𝑖𝑛𝑡</m:t>
                        </m:r>
                      </m:den>
                    </m:f>
                  </m:oMath>
                </a14:m>
                <a:r>
                  <a:rPr lang="en-US" dirty="0"/>
                  <a:t>	</a:t>
                </a:r>
                <a14:m>
                  <m:oMath xmlns:m="http://schemas.openxmlformats.org/officeDocument/2006/math">
                    <m:f>
                      <m:fPr>
                        <m:ctrlPr>
                          <a:rPr lang="en-US" i="1">
                            <a:latin typeface="Cambria Math" panose="02040503050406030204" pitchFamily="18" charset="0"/>
                          </a:rPr>
                        </m:ctrlPr>
                      </m:fPr>
                      <m:num>
                        <m:r>
                          <m:rPr>
                            <m:sty m:val="p"/>
                          </m:rPr>
                          <a:rPr lang="en-US">
                            <a:latin typeface="Cambria Math" panose="02040503050406030204" pitchFamily="18" charset="0"/>
                          </a:rPr>
                          <m:t>Γ</m:t>
                        </m:r>
                        <m:r>
                          <a:rPr lang="en-US" i="1">
                            <a:latin typeface="Cambria Math" panose="02040503050406030204" pitchFamily="18" charset="0"/>
                          </a:rPr>
                          <m:t>⊢</m:t>
                        </m:r>
                        <m:r>
                          <a:rPr lang="en-US" i="1">
                            <a:latin typeface="Cambria Math" panose="02040503050406030204" pitchFamily="18" charset="0"/>
                          </a:rPr>
                          <m:t>𝑒</m:t>
                        </m:r>
                        <m:r>
                          <a:rPr lang="en-US" i="1">
                            <a:latin typeface="Cambria Math" panose="02040503050406030204" pitchFamily="18" charset="0"/>
                          </a:rPr>
                          <m:t>1∷</m:t>
                        </m:r>
                        <m:r>
                          <a:rPr lang="en-US" i="1">
                            <a:latin typeface="Cambria Math" panose="02040503050406030204" pitchFamily="18" charset="0"/>
                          </a:rPr>
                          <m:t>𝑖𝑛𝑡</m:t>
                        </m:r>
                        <m:r>
                          <a:rPr lang="en-US" i="1">
                            <a:latin typeface="Cambria Math" panose="02040503050406030204" pitchFamily="18" charset="0"/>
                          </a:rPr>
                          <m:t>,  </m:t>
                        </m:r>
                        <m:r>
                          <a:rPr lang="en-US">
                            <a:latin typeface="Cambria Math" panose="02040503050406030204" pitchFamily="18" charset="0"/>
                          </a:rPr>
                          <m:t> </m:t>
                        </m:r>
                        <m:r>
                          <m:rPr>
                            <m:sty m:val="p"/>
                          </m:rPr>
                          <a:rPr lang="en-US">
                            <a:latin typeface="Cambria Math" panose="02040503050406030204" pitchFamily="18" charset="0"/>
                          </a:rPr>
                          <m:t>Γ</m:t>
                        </m:r>
                        <m:r>
                          <a:rPr lang="en-US" i="1">
                            <a:latin typeface="Cambria Math" panose="02040503050406030204" pitchFamily="18" charset="0"/>
                          </a:rPr>
                          <m:t>⊢</m:t>
                        </m:r>
                        <m:r>
                          <a:rPr lang="en-US" i="1">
                            <a:latin typeface="Cambria Math" panose="02040503050406030204" pitchFamily="18" charset="0"/>
                          </a:rPr>
                          <m:t>𝑒</m:t>
                        </m:r>
                        <m:r>
                          <a:rPr lang="en-US" i="1">
                            <a:latin typeface="Cambria Math" panose="02040503050406030204" pitchFamily="18" charset="0"/>
                          </a:rPr>
                          <m:t>2∷</m:t>
                        </m:r>
                        <m:r>
                          <a:rPr lang="en-US" i="1">
                            <a:latin typeface="Cambria Math" panose="02040503050406030204" pitchFamily="18" charset="0"/>
                          </a:rPr>
                          <m:t>𝑖𝑛𝑡</m:t>
                        </m:r>
                      </m:num>
                      <m:den>
                        <m:r>
                          <m:rPr>
                            <m:sty m:val="p"/>
                          </m:rPr>
                          <a:rPr lang="en-US">
                            <a:latin typeface="Cambria Math" panose="02040503050406030204" pitchFamily="18" charset="0"/>
                          </a:rPr>
                          <m:t>Γ</m:t>
                        </m:r>
                        <m:r>
                          <m:rPr>
                            <m:nor/>
                          </m:rPr>
                          <a:rPr lang="en-US">
                            <a:latin typeface="Cambria Math" panose="02040503050406030204" pitchFamily="18" charset="0"/>
                          </a:rPr>
                          <m:t> </m:t>
                        </m:r>
                        <m:r>
                          <a:rPr lang="en-US" i="1">
                            <a:latin typeface="Cambria Math" panose="02040503050406030204" pitchFamily="18" charset="0"/>
                          </a:rPr>
                          <m:t>⊢</m:t>
                        </m:r>
                        <m:r>
                          <m:rPr>
                            <m:nor/>
                          </m:rPr>
                          <a:rPr lang="en-US" dirty="0"/>
                          <m:t> </m:t>
                        </m:r>
                        <m:r>
                          <a:rPr lang="en-US" i="1" dirty="0">
                            <a:latin typeface="Cambria Math" panose="02040503050406030204" pitchFamily="18" charset="0"/>
                          </a:rPr>
                          <m:t>𝑒</m:t>
                        </m:r>
                        <m:r>
                          <a:rPr lang="en-US" i="1" dirty="0">
                            <a:latin typeface="Cambria Math" panose="02040503050406030204" pitchFamily="18" charset="0"/>
                          </a:rPr>
                          <m:t>1&lt;</m:t>
                        </m:r>
                        <m:r>
                          <a:rPr lang="en-US" i="1" dirty="0">
                            <a:latin typeface="Cambria Math" panose="02040503050406030204" pitchFamily="18" charset="0"/>
                          </a:rPr>
                          <m:t>𝑒</m:t>
                        </m:r>
                        <m:r>
                          <a:rPr lang="en-US" i="1" dirty="0">
                            <a:latin typeface="Cambria Math" panose="02040503050406030204" pitchFamily="18" charset="0"/>
                          </a:rPr>
                          <m:t>2∷</m:t>
                        </m:r>
                        <m:r>
                          <a:rPr lang="en-US" b="0" i="1" smtClean="0">
                            <a:latin typeface="Cambria Math" panose="02040503050406030204" pitchFamily="18" charset="0"/>
                          </a:rPr>
                          <m:t>𝑏𝑜𝑜𝑙</m:t>
                        </m:r>
                      </m:den>
                    </m:f>
                  </m:oMath>
                </a14:m>
                <a:r>
                  <a:rPr lang="en-US" dirty="0"/>
                  <a:t>	…</a:t>
                </a:r>
              </a:p>
              <a:p>
                <a:endParaRPr lang="en-US" dirty="0"/>
              </a:p>
              <a:p>
                <a:endParaRPr lang="en-US" dirty="0"/>
              </a:p>
              <a:p>
                <a:endParaRPr lang="en-US" dirty="0"/>
              </a:p>
              <a:p>
                <a:endParaRPr lang="en-US" dirty="0"/>
              </a:p>
              <a:p>
                <a:endParaRPr lang="en-US" dirty="0"/>
              </a:p>
            </p:txBody>
          </p:sp>
        </mc:Choice>
        <mc:Fallback xmlns="">
          <p:sp>
            <p:nvSpPr>
              <p:cNvPr id="3" name="Text Placeholder 2">
                <a:extLst>
                  <a:ext uri="{FF2B5EF4-FFF2-40B4-BE49-F238E27FC236}">
                    <a16:creationId xmlns:a16="http://schemas.microsoft.com/office/drawing/2014/main" id="{AC0D8ED8-573B-78D5-9BBE-327710BDB01F}"/>
                  </a:ext>
                </a:extLst>
              </p:cNvPr>
              <p:cNvSpPr>
                <a:spLocks noGrp="1" noRot="1" noChangeAspect="1" noMove="1" noResize="1" noEditPoints="1" noAdjustHandles="1" noChangeArrowheads="1" noChangeShapeType="1" noTextEdit="1"/>
              </p:cNvSpPr>
              <p:nvPr>
                <p:ph type="body" idx="1"/>
              </p:nvPr>
            </p:nvSpPr>
            <p:spPr>
              <a:blipFill>
                <a:blip r:embed="rId3"/>
                <a:stretch>
                  <a:fillRect l="-772" t="-1818"/>
                </a:stretch>
              </a:blipFill>
            </p:spPr>
            <p:txBody>
              <a:bodyPr/>
              <a:lstStyle/>
              <a:p>
                <a:r>
                  <a:rPr lang="en-US">
                    <a:noFill/>
                  </a:rPr>
                  <a:t> </a:t>
                </a:r>
              </a:p>
            </p:txBody>
          </p:sp>
        </mc:Fallback>
      </mc:AlternateContent>
      <p:sp>
        <p:nvSpPr>
          <p:cNvPr id="4" name="Text Placeholder 2">
            <a:extLst>
              <a:ext uri="{FF2B5EF4-FFF2-40B4-BE49-F238E27FC236}">
                <a16:creationId xmlns:a16="http://schemas.microsoft.com/office/drawing/2014/main" id="{3BB4352F-32FD-A131-C91F-DB8E997F6BD3}"/>
              </a:ext>
            </a:extLst>
          </p:cNvPr>
          <p:cNvSpPr txBox="1">
            <a:spLocks/>
          </p:cNvSpPr>
          <p:nvPr/>
        </p:nvSpPr>
        <p:spPr>
          <a:xfrm>
            <a:off x="7162800" y="691662"/>
            <a:ext cx="3048000" cy="9906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tabLst>
                <a:tab pos="964372" algn="l"/>
              </a:tabLst>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tabLst>
                <a:tab pos="1294759" algn="l"/>
              </a:tabLst>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tabLst>
                <a:tab pos="1571569" algn="l"/>
              </a:tabLst>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tabLst>
                <a:tab pos="1884097" algn="l"/>
              </a:tabLst>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tabLst>
                <a:tab pos="2205554" algn="l"/>
              </a:tabLst>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b="1" dirty="0">
                <a:latin typeface="Courier New"/>
                <a:cs typeface="Courier New"/>
              </a:rPr>
              <a:t>int x;</a:t>
            </a:r>
          </a:p>
          <a:p>
            <a:pPr marL="0" indent="0">
              <a:buFont typeface="Arial" pitchFamily="34" charset="0"/>
              <a:buNone/>
            </a:pPr>
            <a:r>
              <a:rPr lang="en-US" b="1" dirty="0">
                <a:latin typeface="Courier New"/>
                <a:cs typeface="Courier New"/>
              </a:rPr>
              <a:t>bool y;</a:t>
            </a:r>
          </a:p>
        </p:txBody>
      </p:sp>
      <mc:AlternateContent xmlns:mc="http://schemas.openxmlformats.org/markup-compatibility/2006" xmlns:a14="http://schemas.microsoft.com/office/drawing/2010/main">
        <mc:Choice Requires="a14">
          <p:sp>
            <p:nvSpPr>
              <p:cNvPr id="5" name="Text Placeholder 2">
                <a:extLst>
                  <a:ext uri="{FF2B5EF4-FFF2-40B4-BE49-F238E27FC236}">
                    <a16:creationId xmlns:a16="http://schemas.microsoft.com/office/drawing/2014/main" id="{C948F318-00BA-47C7-E169-67AED0803D58}"/>
                  </a:ext>
                </a:extLst>
              </p:cNvPr>
              <p:cNvSpPr txBox="1">
                <a:spLocks/>
              </p:cNvSpPr>
              <p:nvPr/>
            </p:nvSpPr>
            <p:spPr>
              <a:xfrm>
                <a:off x="7162800" y="1600200"/>
                <a:ext cx="3048000" cy="9906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tabLst>
                    <a:tab pos="964372" algn="l"/>
                  </a:tabLst>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tabLst>
                    <a:tab pos="1294759" algn="l"/>
                  </a:tabLst>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tabLst>
                    <a:tab pos="1571569" algn="l"/>
                  </a:tabLst>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tabLst>
                    <a:tab pos="1884097" algn="l"/>
                  </a:tabLst>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tabLst>
                    <a:tab pos="2205554" algn="l"/>
                  </a:tabLst>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14:m>
                  <m:oMath xmlns:m="http://schemas.openxmlformats.org/officeDocument/2006/math">
                    <m:r>
                      <m:rPr>
                        <m:sty m:val="p"/>
                      </m:rPr>
                      <a:rPr lang="en-US" smtClean="0">
                        <a:latin typeface="Cambria Math" panose="02040503050406030204" pitchFamily="18" charset="0"/>
                      </a:rPr>
                      <m:t>Γ</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1" i="0" smtClean="0">
                        <a:latin typeface="Cambria Math" panose="02040503050406030204" pitchFamily="18" charset="0"/>
                      </a:rPr>
                      <m:t>=</m:t>
                    </m:r>
                    <m:r>
                      <a:rPr lang="en-US" b="1" i="0" smtClean="0">
                        <a:latin typeface="Cambria Math" panose="02040503050406030204" pitchFamily="18" charset="0"/>
                      </a:rPr>
                      <m:t>𝐢𝐧𝐭</m:t>
                    </m:r>
                  </m:oMath>
                </a14:m>
                <a:r>
                  <a:rPr lang="en-US" b="1" dirty="0">
                    <a:latin typeface="Courier New"/>
                    <a:cs typeface="Courier New"/>
                  </a:rPr>
                  <a:t>;</a:t>
                </a:r>
              </a:p>
              <a:p>
                <a:pPr marL="0" indent="0">
                  <a:buNone/>
                </a:pPr>
                <a14:m>
                  <m:oMath xmlns:m="http://schemas.openxmlformats.org/officeDocument/2006/math">
                    <m:r>
                      <m:rPr>
                        <m:sty m:val="p"/>
                      </m:rPr>
                      <a:rPr lang="en-US">
                        <a:latin typeface="Cambria Math" panose="02040503050406030204" pitchFamily="18" charset="0"/>
                      </a:rPr>
                      <m:t>Γ</m:t>
                    </m:r>
                    <m:d>
                      <m:dPr>
                        <m:ctrlPr>
                          <a:rPr lang="en-US" i="1">
                            <a:latin typeface="Cambria Math" panose="02040503050406030204" pitchFamily="18" charset="0"/>
                          </a:rPr>
                        </m:ctrlPr>
                      </m:dPr>
                      <m:e>
                        <m:r>
                          <a:rPr lang="en-US" b="0" i="1" smtClean="0">
                            <a:latin typeface="Cambria Math" panose="02040503050406030204" pitchFamily="18" charset="0"/>
                          </a:rPr>
                          <m:t>𝑦</m:t>
                        </m:r>
                      </m:e>
                    </m:d>
                    <m:r>
                      <a:rPr lang="en-US" b="1">
                        <a:latin typeface="Cambria Math" panose="02040503050406030204" pitchFamily="18" charset="0"/>
                      </a:rPr>
                      <m:t>=</m:t>
                    </m:r>
                    <m:r>
                      <a:rPr lang="en-US" b="1" i="0" smtClean="0">
                        <a:latin typeface="Cambria Math" panose="02040503050406030204" pitchFamily="18" charset="0"/>
                      </a:rPr>
                      <m:t>𝐛𝐨𝐨𝐥</m:t>
                    </m:r>
                  </m:oMath>
                </a14:m>
                <a:r>
                  <a:rPr lang="en-US" b="1" dirty="0">
                    <a:latin typeface="Courier New"/>
                    <a:cs typeface="Courier New"/>
                  </a:rPr>
                  <a:t>;</a:t>
                </a:r>
              </a:p>
            </p:txBody>
          </p:sp>
        </mc:Choice>
        <mc:Fallback xmlns="">
          <p:sp>
            <p:nvSpPr>
              <p:cNvPr id="5" name="Text Placeholder 2">
                <a:extLst>
                  <a:ext uri="{FF2B5EF4-FFF2-40B4-BE49-F238E27FC236}">
                    <a16:creationId xmlns:a16="http://schemas.microsoft.com/office/drawing/2014/main" id="{C948F318-00BA-47C7-E169-67AED0803D58}"/>
                  </a:ext>
                </a:extLst>
              </p:cNvPr>
              <p:cNvSpPr txBox="1">
                <a:spLocks noRot="1" noChangeAspect="1" noMove="1" noResize="1" noEditPoints="1" noAdjustHandles="1" noChangeArrowheads="1" noChangeShapeType="1" noTextEdit="1"/>
              </p:cNvSpPr>
              <p:nvPr/>
            </p:nvSpPr>
            <p:spPr>
              <a:xfrm>
                <a:off x="7162800" y="1600200"/>
                <a:ext cx="3048000" cy="990600"/>
              </a:xfrm>
              <a:prstGeom prst="rect">
                <a:avLst/>
              </a:prstGeom>
              <a:blipFill>
                <a:blip r:embed="rId4"/>
                <a:stretch>
                  <a:fillRect l="-415" t="-5063" b="-5063"/>
                </a:stretch>
              </a:blipFill>
            </p:spPr>
            <p:txBody>
              <a:bodyPr/>
              <a:lstStyle/>
              <a:p>
                <a:r>
                  <a:rPr lang="en-US">
                    <a:noFill/>
                  </a:rPr>
                  <a:t> </a:t>
                </a:r>
              </a:p>
            </p:txBody>
          </p:sp>
        </mc:Fallback>
      </mc:AlternateContent>
    </p:spTree>
    <p:extLst>
      <p:ext uri="{BB962C8B-B14F-4D97-AF65-F5344CB8AC3E}">
        <p14:creationId xmlns:p14="http://schemas.microsoft.com/office/powerpoint/2010/main" val="5725085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Type Inferences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Let </a:t>
                </a:r>
                <a14:m>
                  <m:oMath xmlns:m="http://schemas.openxmlformats.org/officeDocument/2006/math">
                    <m:r>
                      <m:rPr>
                        <m:sty m:val="p"/>
                      </m:rPr>
                      <a:rPr lang="el-GR">
                        <a:latin typeface="Cambria Math" panose="02040503050406030204" pitchFamily="18" charset="0"/>
                      </a:rPr>
                      <m:t>Γ</m:t>
                    </m:r>
                  </m:oMath>
                </a14:m>
                <a:r>
                  <a:rPr lang="en-US" dirty="0">
                    <a:latin typeface="CronosPro-Regular" panose="020C0502030403020304" pitchFamily="34" charset="0"/>
                    <a:cs typeface="Courier New" panose="02070309020205020404" pitchFamily="49" charset="0"/>
                  </a:rPr>
                  <a:t>(</a:t>
                </a:r>
                <a:r>
                  <a:rPr lang="en-US" b="1" dirty="0">
                    <a:latin typeface="Courier New" panose="02070309020205020404" pitchFamily="49" charset="0"/>
                    <a:cs typeface="Courier New" panose="02070309020205020404" pitchFamily="49" charset="0"/>
                  </a:rPr>
                  <a:t>x</a:t>
                </a:r>
                <a:r>
                  <a:rPr lang="en-US" dirty="0">
                    <a:latin typeface="CronosPro-Regular" panose="020C0502030403020304" pitchFamily="34" charset="0"/>
                    <a:cs typeface="Courier New" panose="02070309020205020404" pitchFamily="49" charset="0"/>
                  </a:rPr>
                  <a:t>)</a:t>
                </a:r>
                <a14:m>
                  <m:oMath xmlns:m="http://schemas.openxmlformats.org/officeDocument/2006/math">
                    <m:r>
                      <a:rPr lang="en-US" b="0" i="0" smtClean="0">
                        <a:latin typeface="Cambria Math" panose="02040503050406030204" pitchFamily="18" charset="0"/>
                      </a:rPr>
                      <m:t>=</m:t>
                    </m:r>
                    <m:r>
                      <m:rPr>
                        <m:sty m:val="p"/>
                      </m:rPr>
                      <a:rPr lang="en-US" b="0" i="0" smtClean="0">
                        <a:latin typeface="Cambria Math" panose="02040503050406030204" pitchFamily="18" charset="0"/>
                      </a:rPr>
                      <m:t>int</m:t>
                    </m:r>
                  </m:oMath>
                </a14:m>
                <a:r>
                  <a:rPr lang="en-US" dirty="0"/>
                  <a:t> and</a:t>
                </a:r>
                <a14:m>
                  <m:oMath xmlns:m="http://schemas.openxmlformats.org/officeDocument/2006/math">
                    <m:r>
                      <a:rPr lang="en-US" b="0" i="0" smtClean="0">
                        <a:latin typeface="Cambria Math" panose="02040503050406030204" pitchFamily="18" charset="0"/>
                      </a:rPr>
                      <m:t> </m:t>
                    </m:r>
                    <m:r>
                      <m:rPr>
                        <m:sty m:val="p"/>
                      </m:rPr>
                      <a:rPr lang="el-GR">
                        <a:latin typeface="Cambria Math" panose="02040503050406030204" pitchFamily="18" charset="0"/>
                      </a:rPr>
                      <m:t>Γ</m:t>
                    </m:r>
                  </m:oMath>
                </a14:m>
                <a:r>
                  <a:rPr lang="en-US" dirty="0">
                    <a:latin typeface="CronosPro-Regular" panose="020C0502030403020304" pitchFamily="34" charset="0"/>
                    <a:cs typeface="Courier New" panose="02070309020205020404" pitchFamily="49" charset="0"/>
                  </a:rPr>
                  <a:t>(</a:t>
                </a:r>
                <a:r>
                  <a:rPr lang="en-US" b="1" dirty="0">
                    <a:latin typeface="Courier New" panose="02070309020205020404" pitchFamily="49" charset="0"/>
                    <a:cs typeface="Courier New" panose="02070309020205020404" pitchFamily="49" charset="0"/>
                  </a:rPr>
                  <a:t>y</a:t>
                </a:r>
                <a:r>
                  <a:rPr lang="en-US" dirty="0">
                    <a:latin typeface="CronosPro-Regular" panose="020C0502030403020304" pitchFamily="34" charset="0"/>
                    <a:cs typeface="Courier New" panose="02070309020205020404" pitchFamily="49" charset="0"/>
                  </a:rPr>
                  <a:t>)</a:t>
                </a:r>
                <a14:m>
                  <m:oMath xmlns:m="http://schemas.openxmlformats.org/officeDocument/2006/math">
                    <m:r>
                      <a:rPr lang="en-US">
                        <a:latin typeface="Cambria Math" panose="02040503050406030204" pitchFamily="18" charset="0"/>
                      </a:rPr>
                      <m:t>=</m:t>
                    </m:r>
                    <m:r>
                      <m:rPr>
                        <m:sty m:val="p"/>
                      </m:rPr>
                      <a:rPr lang="en-US" b="0" i="0" smtClean="0">
                        <a:latin typeface="Cambria Math" panose="02040503050406030204" pitchFamily="18" charset="0"/>
                      </a:rPr>
                      <m:t>int</m:t>
                    </m:r>
                  </m:oMath>
                </a14:m>
                <a:r>
                  <a:rPr lang="en-US" dirty="0"/>
                  <a:t>.</a:t>
                </a:r>
              </a:p>
              <a:p>
                <a:r>
                  <a:rPr lang="en-US" dirty="0"/>
                  <a:t>What is the  type of </a:t>
                </a:r>
                <a:r>
                  <a:rPr lang="en-US" b="1" dirty="0">
                    <a:latin typeface="Courier New" panose="02070309020205020404" pitchFamily="49" charset="0"/>
                    <a:cs typeface="Courier New" panose="02070309020205020404" pitchFamily="49" charset="0"/>
                  </a:rPr>
                  <a:t>x+y+1</a:t>
                </a:r>
                <a:r>
                  <a:rPr lang="en-US" dirty="0"/>
                  <a:t>?</a:t>
                </a:r>
              </a:p>
              <a:p>
                <a:r>
                  <a:rPr lang="en-US" i="1" dirty="0"/>
                  <a:t>Proof tree: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72" t="-1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801376" y="4963617"/>
                <a:ext cx="7393825" cy="400110"/>
              </a:xfrm>
              <a:prstGeom prst="rect">
                <a:avLst/>
              </a:prstGeom>
            </p:spPr>
            <p:txBody>
              <a:bodyPr wrap="square">
                <a:spAutoFit/>
              </a:bodyPr>
              <a:lstStyle/>
              <a:p>
                <a:pPr marL="0" lvl="1" algn="ctr">
                  <a:tabLst>
                    <a:tab pos="964372" algn="l"/>
                  </a:tabLst>
                </a:pPr>
                <a:r>
                  <a:rPr lang="en-US" sz="2000" b="1" dirty="0">
                    <a:latin typeface="Symbol" charset="2"/>
                    <a:cs typeface="Symbol" charset="2"/>
                  </a:rPr>
                  <a:t>G</a:t>
                </a:r>
                <a:r>
                  <a:rPr lang="en-US" sz="2000" b="1" dirty="0">
                    <a:latin typeface="Courier New"/>
                    <a:cs typeface="Courier New"/>
                  </a:rPr>
                  <a:t> </a:t>
                </a:r>
                <a:r>
                  <a:rPr lang="en-US" sz="2000" dirty="0"/>
                  <a:t>⊢   (</a:t>
                </a:r>
                <a:r>
                  <a:rPr lang="en-US" sz="2000" b="1" dirty="0">
                    <a:latin typeface="Courier New"/>
                    <a:cs typeface="Courier New"/>
                  </a:rPr>
                  <a:t>x + y) + 1 : </a:t>
                </a:r>
                <a14:m>
                  <m:oMath xmlns:m="http://schemas.openxmlformats.org/officeDocument/2006/math">
                    <m:r>
                      <a:rPr lang="en-US" sz="2000" b="1" i="1" smtClean="0">
                        <a:latin typeface="Cambria Math" panose="02040503050406030204" pitchFamily="18" charset="0"/>
                        <a:cs typeface="Courier New"/>
                      </a:rPr>
                      <m:t>𝒊𝒏𝒕</m:t>
                    </m:r>
                  </m:oMath>
                </a14:m>
                <a:endParaRPr lang="en-US" sz="2000" b="1" dirty="0">
                  <a:latin typeface="Courier New"/>
                  <a:cs typeface="Courier New"/>
                </a:endParaRPr>
              </a:p>
            </p:txBody>
          </p:sp>
        </mc:Choice>
        <mc:Fallback xmlns="">
          <p:sp>
            <p:nvSpPr>
              <p:cNvPr id="14" name="Rectangle 13"/>
              <p:cNvSpPr>
                <a:spLocks noRot="1" noChangeAspect="1" noMove="1" noResize="1" noEditPoints="1" noAdjustHandles="1" noChangeArrowheads="1" noChangeShapeType="1" noTextEdit="1"/>
              </p:cNvSpPr>
              <p:nvPr/>
            </p:nvSpPr>
            <p:spPr>
              <a:xfrm>
                <a:off x="801376" y="4963617"/>
                <a:ext cx="7393825" cy="400110"/>
              </a:xfrm>
              <a:prstGeom prst="rect">
                <a:avLst/>
              </a:prstGeom>
              <a:blipFill>
                <a:blip r:embed="rId3"/>
                <a:stretch>
                  <a:fillRect t="-12121" b="-24242"/>
                </a:stretch>
              </a:blipFill>
            </p:spPr>
            <p:txBody>
              <a:bodyPr/>
              <a:lstStyle/>
              <a:p>
                <a:r>
                  <a:rPr lang="en-US">
                    <a:noFill/>
                  </a:rPr>
                  <a:t> </a:t>
                </a:r>
              </a:p>
            </p:txBody>
          </p:sp>
        </mc:Fallback>
      </mc:AlternateContent>
      <p:cxnSp>
        <p:nvCxnSpPr>
          <p:cNvPr id="15" name="Straight Connector 14"/>
          <p:cNvCxnSpPr>
            <a:cxnSpLocks/>
          </p:cNvCxnSpPr>
          <p:nvPr/>
        </p:nvCxnSpPr>
        <p:spPr>
          <a:xfrm>
            <a:off x="309135" y="4905683"/>
            <a:ext cx="8646693"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6" name="Rectangle 15"/>
              <p:cNvSpPr/>
              <p:nvPr/>
            </p:nvSpPr>
            <p:spPr>
              <a:xfrm>
                <a:off x="-129354" y="3946405"/>
                <a:ext cx="3432308" cy="400110"/>
              </a:xfrm>
              <a:prstGeom prst="rect">
                <a:avLst/>
              </a:prstGeom>
            </p:spPr>
            <p:txBody>
              <a:bodyPr wrap="square">
                <a:spAutoFit/>
              </a:bodyPr>
              <a:lstStyle/>
              <a:p>
                <a:pPr marL="285750" lvl="1" indent="-342900" algn="ctr">
                  <a:tabLst>
                    <a:tab pos="964372" algn="l"/>
                  </a:tabLst>
                </a:pPr>
                <a:r>
                  <a:rPr lang="en-US" sz="2000" b="1" dirty="0">
                    <a:latin typeface="Symbol" charset="2"/>
                    <a:cs typeface="Symbol" charset="2"/>
                  </a:rPr>
                  <a:t>G </a:t>
                </a:r>
                <a:r>
                  <a:rPr lang="en-US" sz="2000" dirty="0"/>
                  <a:t>⊢   </a:t>
                </a:r>
                <a:r>
                  <a:rPr lang="en-US" sz="2000" b="1" dirty="0">
                    <a:latin typeface="Courier New"/>
                    <a:cs typeface="Courier New"/>
                  </a:rPr>
                  <a:t>x : </a:t>
                </a:r>
                <a14:m>
                  <m:oMath xmlns:m="http://schemas.openxmlformats.org/officeDocument/2006/math">
                    <m:r>
                      <a:rPr lang="en-US" sz="2000" b="1" i="1" smtClean="0">
                        <a:latin typeface="Cambria Math" panose="02040503050406030204" pitchFamily="18" charset="0"/>
                        <a:cs typeface="Courier New"/>
                      </a:rPr>
                      <m:t>𝒊𝒏𝒕</m:t>
                    </m:r>
                  </m:oMath>
                </a14:m>
                <a:r>
                  <a:rPr lang="en-US" sz="2000" dirty="0"/>
                  <a:t> </a:t>
                </a:r>
                <a:endParaRPr lang="en-US" sz="2000" b="1" dirty="0">
                  <a:latin typeface="Courier New"/>
                  <a:cs typeface="Courier New"/>
                </a:endParaRPr>
              </a:p>
            </p:txBody>
          </p:sp>
        </mc:Choice>
        <mc:Fallback xmlns="">
          <p:sp>
            <p:nvSpPr>
              <p:cNvPr id="16" name="Rectangle 15"/>
              <p:cNvSpPr>
                <a:spLocks noRot="1" noChangeAspect="1" noMove="1" noResize="1" noEditPoints="1" noAdjustHandles="1" noChangeArrowheads="1" noChangeShapeType="1" noTextEdit="1"/>
              </p:cNvSpPr>
              <p:nvPr/>
            </p:nvSpPr>
            <p:spPr>
              <a:xfrm>
                <a:off x="-129354" y="3946405"/>
                <a:ext cx="3432308" cy="400110"/>
              </a:xfrm>
              <a:prstGeom prst="rect">
                <a:avLst/>
              </a:prstGeom>
              <a:blipFill>
                <a:blip r:embed="rId4"/>
                <a:stretch>
                  <a:fillRect t="-12121" b="-242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2855846" y="3946406"/>
                <a:ext cx="3432308" cy="400110"/>
              </a:xfrm>
              <a:prstGeom prst="rect">
                <a:avLst/>
              </a:prstGeom>
            </p:spPr>
            <p:txBody>
              <a:bodyPr wrap="square">
                <a:spAutoFit/>
              </a:bodyPr>
              <a:lstStyle/>
              <a:p>
                <a:pPr marL="285750" lvl="1" indent="-342900" algn="ctr">
                  <a:tabLst>
                    <a:tab pos="964372" algn="l"/>
                  </a:tabLst>
                </a:pPr>
                <a:r>
                  <a:rPr lang="en-US" sz="2000" b="1" dirty="0">
                    <a:latin typeface="Symbol" charset="2"/>
                    <a:cs typeface="Symbol" charset="2"/>
                  </a:rPr>
                  <a:t>G </a:t>
                </a:r>
                <a:r>
                  <a:rPr lang="en-US" sz="2000" dirty="0"/>
                  <a:t>⊢   </a:t>
                </a:r>
                <a:r>
                  <a:rPr lang="en-US" sz="2000" b="1" dirty="0">
                    <a:latin typeface="Courier New"/>
                    <a:cs typeface="Courier New"/>
                  </a:rPr>
                  <a:t>y : </a:t>
                </a:r>
                <a14:m>
                  <m:oMath xmlns:m="http://schemas.openxmlformats.org/officeDocument/2006/math">
                    <m:r>
                      <a:rPr lang="en-US" sz="2000" b="1" i="1" smtClean="0">
                        <a:latin typeface="Cambria Math" panose="02040503050406030204" pitchFamily="18" charset="0"/>
                        <a:cs typeface="Courier New"/>
                      </a:rPr>
                      <m:t>𝒊𝒏𝒕</m:t>
                    </m:r>
                  </m:oMath>
                </a14:m>
                <a:endParaRPr lang="en-US" sz="2000" b="1" dirty="0">
                  <a:latin typeface="Courier New"/>
                  <a:cs typeface="Courier New"/>
                </a:endParaRPr>
              </a:p>
            </p:txBody>
          </p:sp>
        </mc:Choice>
        <mc:Fallback xmlns="">
          <p:sp>
            <p:nvSpPr>
              <p:cNvPr id="17" name="Rectangle 16"/>
              <p:cNvSpPr>
                <a:spLocks noRot="1" noChangeAspect="1" noMove="1" noResize="1" noEditPoints="1" noAdjustHandles="1" noChangeArrowheads="1" noChangeShapeType="1" noTextEdit="1"/>
              </p:cNvSpPr>
              <p:nvPr/>
            </p:nvSpPr>
            <p:spPr>
              <a:xfrm>
                <a:off x="2855846" y="3946406"/>
                <a:ext cx="3432308" cy="400110"/>
              </a:xfrm>
              <a:prstGeom prst="rect">
                <a:avLst/>
              </a:prstGeom>
              <a:blipFill>
                <a:blip r:embed="rId5"/>
                <a:stretch>
                  <a:fillRect t="-12121" b="-24242"/>
                </a:stretch>
              </a:blipFill>
            </p:spPr>
            <p:txBody>
              <a:bodyPr/>
              <a:lstStyle/>
              <a:p>
                <a:r>
                  <a:rPr lang="en-US">
                    <a:noFill/>
                  </a:rPr>
                  <a:t> </a:t>
                </a:r>
              </a:p>
            </p:txBody>
          </p:sp>
        </mc:Fallback>
      </mc:AlternateContent>
      <p:cxnSp>
        <p:nvCxnSpPr>
          <p:cNvPr id="18" name="Straight Connector 17"/>
          <p:cNvCxnSpPr>
            <a:cxnSpLocks/>
          </p:cNvCxnSpPr>
          <p:nvPr/>
        </p:nvCxnSpPr>
        <p:spPr>
          <a:xfrm>
            <a:off x="609600" y="3946405"/>
            <a:ext cx="19050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a:cxnSpLocks/>
          </p:cNvCxnSpPr>
          <p:nvPr/>
        </p:nvCxnSpPr>
        <p:spPr>
          <a:xfrm>
            <a:off x="3505200" y="3946406"/>
            <a:ext cx="21336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0" name="Rectangle 19"/>
              <p:cNvSpPr/>
              <p:nvPr/>
            </p:nvSpPr>
            <p:spPr>
              <a:xfrm>
                <a:off x="309135" y="3505200"/>
                <a:ext cx="2389008" cy="400110"/>
              </a:xfrm>
              <a:prstGeom prst="rect">
                <a:avLst/>
              </a:prstGeom>
            </p:spPr>
            <p:txBody>
              <a:bodyPr wrap="square">
                <a:spAutoFit/>
              </a:bodyPr>
              <a:lstStyle/>
              <a:p>
                <a:pPr marL="285750" lvl="1" indent="-342900" algn="ctr">
                  <a:tabLst>
                    <a:tab pos="964372" algn="l"/>
                  </a:tabLst>
                </a:pPr>
                <a:r>
                  <a:rPr lang="en-US" sz="2000" b="1" dirty="0">
                    <a:latin typeface="Symbol" charset="2"/>
                    <a:cs typeface="Symbol" charset="2"/>
                  </a:rPr>
                  <a:t>G</a:t>
                </a:r>
                <a:r>
                  <a:rPr lang="en-US" sz="2000" b="1" dirty="0">
                    <a:latin typeface="Courier New"/>
                    <a:cs typeface="Courier New"/>
                  </a:rPr>
                  <a:t>(x) = </a:t>
                </a:r>
                <a14:m>
                  <m:oMath xmlns:m="http://schemas.openxmlformats.org/officeDocument/2006/math">
                    <m:r>
                      <a:rPr lang="en-US" sz="2000" b="1" i="1" smtClean="0">
                        <a:latin typeface="Cambria Math" panose="02040503050406030204" pitchFamily="18" charset="0"/>
                        <a:cs typeface="Courier New"/>
                      </a:rPr>
                      <m:t>𝒊𝒏𝒕</m:t>
                    </m:r>
                  </m:oMath>
                </a14:m>
                <a:endParaRPr lang="en-US" sz="2000" b="1" dirty="0">
                  <a:latin typeface="Courier New"/>
                  <a:cs typeface="Courier New"/>
                </a:endParaRPr>
              </a:p>
            </p:txBody>
          </p:sp>
        </mc:Choice>
        <mc:Fallback xmlns="">
          <p:sp>
            <p:nvSpPr>
              <p:cNvPr id="20" name="Rectangle 19"/>
              <p:cNvSpPr>
                <a:spLocks noRot="1" noChangeAspect="1" noMove="1" noResize="1" noEditPoints="1" noAdjustHandles="1" noChangeArrowheads="1" noChangeShapeType="1" noTextEdit="1"/>
              </p:cNvSpPr>
              <p:nvPr/>
            </p:nvSpPr>
            <p:spPr>
              <a:xfrm>
                <a:off x="309135" y="3505200"/>
                <a:ext cx="2389008" cy="400110"/>
              </a:xfrm>
              <a:prstGeom prst="rect">
                <a:avLst/>
              </a:prstGeom>
              <a:blipFill>
                <a:blip r:embed="rId6"/>
                <a:stretch>
                  <a:fillRect t="-15625"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3082564" y="3524052"/>
                <a:ext cx="2978332" cy="400110"/>
              </a:xfrm>
              <a:prstGeom prst="rect">
                <a:avLst/>
              </a:prstGeom>
            </p:spPr>
            <p:txBody>
              <a:bodyPr wrap="square">
                <a:spAutoFit/>
              </a:bodyPr>
              <a:lstStyle/>
              <a:p>
                <a:pPr marL="285750" lvl="1" indent="-342900" algn="ctr">
                  <a:tabLst>
                    <a:tab pos="964372" algn="l"/>
                  </a:tabLst>
                </a:pPr>
                <a:r>
                  <a:rPr lang="en-US" sz="2000" b="1" dirty="0">
                    <a:latin typeface="Symbol" charset="2"/>
                    <a:cs typeface="Symbol" charset="2"/>
                  </a:rPr>
                  <a:t>G</a:t>
                </a:r>
                <a:r>
                  <a:rPr lang="en-US" sz="2000" b="1" dirty="0">
                    <a:latin typeface="Courier New"/>
                    <a:cs typeface="Courier New"/>
                  </a:rPr>
                  <a:t>(y) = </a:t>
                </a:r>
                <a14:m>
                  <m:oMath xmlns:m="http://schemas.openxmlformats.org/officeDocument/2006/math">
                    <m:r>
                      <a:rPr lang="en-US" sz="2000" b="1" i="1" smtClean="0">
                        <a:latin typeface="Cambria Math" panose="02040503050406030204" pitchFamily="18" charset="0"/>
                        <a:cs typeface="Courier New"/>
                      </a:rPr>
                      <m:t>𝒊𝒏𝒕</m:t>
                    </m:r>
                  </m:oMath>
                </a14:m>
                <a:endParaRPr lang="en-US" sz="2000" b="1" dirty="0">
                  <a:latin typeface="Courier New"/>
                  <a:cs typeface="Courier New"/>
                </a:endParaRPr>
              </a:p>
            </p:txBody>
          </p:sp>
        </mc:Choice>
        <mc:Fallback xmlns="">
          <p:sp>
            <p:nvSpPr>
              <p:cNvPr id="21" name="Rectangle 20"/>
              <p:cNvSpPr>
                <a:spLocks noRot="1" noChangeAspect="1" noMove="1" noResize="1" noEditPoints="1" noAdjustHandles="1" noChangeArrowheads="1" noChangeShapeType="1" noTextEdit="1"/>
              </p:cNvSpPr>
              <p:nvPr/>
            </p:nvSpPr>
            <p:spPr>
              <a:xfrm>
                <a:off x="3082564" y="3524052"/>
                <a:ext cx="2978332" cy="400110"/>
              </a:xfrm>
              <a:prstGeom prst="rect">
                <a:avLst/>
              </a:prstGeom>
              <a:blipFill>
                <a:blip r:embed="rId7"/>
                <a:stretch>
                  <a:fillRect t="-15152" b="-242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5873899" y="4390451"/>
                <a:ext cx="3432308" cy="400110"/>
              </a:xfrm>
              <a:prstGeom prst="rect">
                <a:avLst/>
              </a:prstGeom>
            </p:spPr>
            <p:txBody>
              <a:bodyPr wrap="square">
                <a:spAutoFit/>
              </a:bodyPr>
              <a:lstStyle/>
              <a:p>
                <a:pPr marL="285750" lvl="1" indent="-342900" algn="ctr">
                  <a:tabLst>
                    <a:tab pos="964372" algn="l"/>
                  </a:tabLst>
                </a:pPr>
                <a:r>
                  <a:rPr lang="en-US" sz="2000" b="1" dirty="0">
                    <a:latin typeface="Symbol" charset="2"/>
                    <a:cs typeface="Symbol" charset="2"/>
                  </a:rPr>
                  <a:t>G </a:t>
                </a:r>
                <a:r>
                  <a:rPr lang="en-US" sz="2000" dirty="0"/>
                  <a:t>⊢   </a:t>
                </a:r>
                <a:r>
                  <a:rPr lang="en-US" sz="2000" b="1" dirty="0">
                    <a:latin typeface="Courier New"/>
                    <a:cs typeface="Courier New"/>
                  </a:rPr>
                  <a:t>1 : </a:t>
                </a:r>
                <a14:m>
                  <m:oMath xmlns:m="http://schemas.openxmlformats.org/officeDocument/2006/math">
                    <m:r>
                      <a:rPr lang="en-US" sz="2000" b="1" i="1" smtClean="0">
                        <a:latin typeface="Cambria Math" panose="02040503050406030204" pitchFamily="18" charset="0"/>
                        <a:cs typeface="Courier New"/>
                      </a:rPr>
                      <m:t>𝒊𝒏𝒕</m:t>
                    </m:r>
                  </m:oMath>
                </a14:m>
                <a:endParaRPr lang="en-US" sz="2000" dirty="0">
                  <a:latin typeface="Courier New"/>
                  <a:cs typeface="Courier New"/>
                </a:endParaRPr>
              </a:p>
            </p:txBody>
          </p:sp>
        </mc:Choice>
        <mc:Fallback xmlns="">
          <p:sp>
            <p:nvSpPr>
              <p:cNvPr id="22" name="Rectangle 21"/>
              <p:cNvSpPr>
                <a:spLocks noRot="1" noChangeAspect="1" noMove="1" noResize="1" noEditPoints="1" noAdjustHandles="1" noChangeArrowheads="1" noChangeShapeType="1" noTextEdit="1"/>
              </p:cNvSpPr>
              <p:nvPr/>
            </p:nvSpPr>
            <p:spPr>
              <a:xfrm>
                <a:off x="5873899" y="4390451"/>
                <a:ext cx="3432308" cy="400110"/>
              </a:xfrm>
              <a:prstGeom prst="rect">
                <a:avLst/>
              </a:prstGeom>
              <a:blipFill>
                <a:blip r:embed="rId8"/>
                <a:stretch>
                  <a:fillRect t="-12121" b="-24242"/>
                </a:stretch>
              </a:blipFill>
            </p:spPr>
            <p:txBody>
              <a:bodyPr/>
              <a:lstStyle/>
              <a:p>
                <a:r>
                  <a:rPr lang="en-US">
                    <a:noFill/>
                  </a:rPr>
                  <a:t> </a:t>
                </a:r>
              </a:p>
            </p:txBody>
          </p:sp>
        </mc:Fallback>
      </mc:AlternateContent>
      <p:cxnSp>
        <p:nvCxnSpPr>
          <p:cNvPr id="23" name="Straight Connector 22"/>
          <p:cNvCxnSpPr>
            <a:cxnSpLocks/>
          </p:cNvCxnSpPr>
          <p:nvPr/>
        </p:nvCxnSpPr>
        <p:spPr>
          <a:xfrm>
            <a:off x="6278252" y="4398309"/>
            <a:ext cx="2556613"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D1CDE55F-9F3E-E532-CF6C-E01D0850C46D}"/>
              </a:ext>
            </a:extLst>
          </p:cNvPr>
          <p:cNvCxnSpPr>
            <a:cxnSpLocks/>
          </p:cNvCxnSpPr>
          <p:nvPr/>
        </p:nvCxnSpPr>
        <p:spPr>
          <a:xfrm>
            <a:off x="243148" y="4400464"/>
            <a:ext cx="5817748"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ADFCDB9F-190C-9B2C-BA2F-3657272A5E53}"/>
                  </a:ext>
                </a:extLst>
              </p:cNvPr>
              <p:cNvSpPr/>
              <p:nvPr/>
            </p:nvSpPr>
            <p:spPr>
              <a:xfrm>
                <a:off x="1366410" y="4394577"/>
                <a:ext cx="3432308" cy="400110"/>
              </a:xfrm>
              <a:prstGeom prst="rect">
                <a:avLst/>
              </a:prstGeom>
            </p:spPr>
            <p:txBody>
              <a:bodyPr wrap="square">
                <a:spAutoFit/>
              </a:bodyPr>
              <a:lstStyle/>
              <a:p>
                <a:pPr marL="285750" lvl="1" indent="-342900" algn="ctr">
                  <a:tabLst>
                    <a:tab pos="964372" algn="l"/>
                  </a:tabLst>
                </a:pPr>
                <a:r>
                  <a:rPr lang="en-US" sz="2000" b="1" dirty="0">
                    <a:latin typeface="Symbol" charset="2"/>
                    <a:cs typeface="Symbol" charset="2"/>
                  </a:rPr>
                  <a:t>G </a:t>
                </a:r>
                <a:r>
                  <a:rPr lang="en-US" sz="2000" dirty="0"/>
                  <a:t>⊢   </a:t>
                </a:r>
                <a:r>
                  <a:rPr lang="en-US" sz="2000" b="1" dirty="0">
                    <a:latin typeface="Courier New"/>
                    <a:cs typeface="Courier New"/>
                  </a:rPr>
                  <a:t>x + y : </a:t>
                </a:r>
                <a14:m>
                  <m:oMath xmlns:m="http://schemas.openxmlformats.org/officeDocument/2006/math">
                    <m:r>
                      <a:rPr lang="en-US" sz="2000" b="1" i="1" smtClean="0">
                        <a:latin typeface="Cambria Math" panose="02040503050406030204" pitchFamily="18" charset="0"/>
                        <a:cs typeface="Courier New"/>
                      </a:rPr>
                      <m:t>𝒊𝒏𝒕</m:t>
                    </m:r>
                  </m:oMath>
                </a14:m>
                <a:r>
                  <a:rPr lang="en-US" sz="2000" dirty="0"/>
                  <a:t> </a:t>
                </a:r>
                <a:endParaRPr lang="en-US" sz="2000" b="1" dirty="0">
                  <a:latin typeface="Courier New"/>
                  <a:cs typeface="Courier New"/>
                </a:endParaRPr>
              </a:p>
            </p:txBody>
          </p:sp>
        </mc:Choice>
        <mc:Fallback xmlns="">
          <p:sp>
            <p:nvSpPr>
              <p:cNvPr id="7" name="Rectangle 6">
                <a:extLst>
                  <a:ext uri="{FF2B5EF4-FFF2-40B4-BE49-F238E27FC236}">
                    <a16:creationId xmlns:a16="http://schemas.microsoft.com/office/drawing/2014/main" id="{ADFCDB9F-190C-9B2C-BA2F-3657272A5E53}"/>
                  </a:ext>
                </a:extLst>
              </p:cNvPr>
              <p:cNvSpPr>
                <a:spLocks noRot="1" noChangeAspect="1" noMove="1" noResize="1" noEditPoints="1" noAdjustHandles="1" noChangeArrowheads="1" noChangeShapeType="1" noTextEdit="1"/>
              </p:cNvSpPr>
              <p:nvPr/>
            </p:nvSpPr>
            <p:spPr>
              <a:xfrm>
                <a:off x="1366410" y="4394577"/>
                <a:ext cx="3432308" cy="400110"/>
              </a:xfrm>
              <a:prstGeom prst="rect">
                <a:avLst/>
              </a:prstGeom>
              <a:blipFill>
                <a:blip r:embed="rId9"/>
                <a:stretch>
                  <a:fillRect t="-15625" b="-25000"/>
                </a:stretch>
              </a:blipFill>
            </p:spPr>
            <p:txBody>
              <a:bodyPr/>
              <a:lstStyle/>
              <a:p>
                <a:r>
                  <a:rPr lang="en-US">
                    <a:noFill/>
                  </a:rPr>
                  <a:t> </a:t>
                </a:r>
              </a:p>
            </p:txBody>
          </p:sp>
        </mc:Fallback>
      </mc:AlternateContent>
    </p:spTree>
    <p:extLst>
      <p:ext uri="{BB962C8B-B14F-4D97-AF65-F5344CB8AC3E}">
        <p14:creationId xmlns:p14="http://schemas.microsoft.com/office/powerpoint/2010/main" val="3105828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0" grpId="0"/>
      <p:bldP spid="21" grpId="0"/>
      <p:bldP spid="22"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Type Inference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Let </a:t>
                </a:r>
                <a14:m>
                  <m:oMath xmlns:m="http://schemas.openxmlformats.org/officeDocument/2006/math">
                    <m:r>
                      <m:rPr>
                        <m:sty m:val="p"/>
                      </m:rPr>
                      <a:rPr lang="el-GR">
                        <a:latin typeface="Cambria Math" panose="02040503050406030204" pitchFamily="18" charset="0"/>
                      </a:rPr>
                      <m:t>Γ</m:t>
                    </m:r>
                  </m:oMath>
                </a14:m>
                <a:r>
                  <a:rPr lang="en-US" dirty="0">
                    <a:latin typeface="CronosPro-Regular" panose="020C0502030403020304" pitchFamily="34" charset="0"/>
                    <a:cs typeface="Courier New" panose="02070309020205020404" pitchFamily="49" charset="0"/>
                  </a:rPr>
                  <a:t>(</a:t>
                </a:r>
                <a:r>
                  <a:rPr lang="en-US" b="1" dirty="0">
                    <a:latin typeface="Courier New" panose="02070309020205020404" pitchFamily="49" charset="0"/>
                    <a:cs typeface="Courier New" panose="02070309020205020404" pitchFamily="49" charset="0"/>
                  </a:rPr>
                  <a:t>x</a:t>
                </a:r>
                <a:r>
                  <a:rPr lang="en-US" dirty="0">
                    <a:latin typeface="CronosPro-Regular" panose="020C0502030403020304" pitchFamily="34" charset="0"/>
                    <a:cs typeface="Courier New" panose="02070309020205020404" pitchFamily="49" charset="0"/>
                  </a:rPr>
                  <a:t>)</a:t>
                </a:r>
                <a14:m>
                  <m:oMath xmlns:m="http://schemas.openxmlformats.org/officeDocument/2006/math">
                    <m:r>
                      <a:rPr lang="en-US" b="0" i="0" smtClean="0">
                        <a:latin typeface="Cambria Math" panose="02040503050406030204" pitchFamily="18" charset="0"/>
                      </a:rPr>
                      <m:t>=</m:t>
                    </m:r>
                    <m:r>
                      <m:rPr>
                        <m:sty m:val="p"/>
                      </m:rPr>
                      <a:rPr lang="en-US" b="0" i="0" smtClean="0">
                        <a:latin typeface="Cambria Math" panose="02040503050406030204" pitchFamily="18" charset="0"/>
                      </a:rPr>
                      <m:t>int</m:t>
                    </m:r>
                  </m:oMath>
                </a14:m>
                <a:r>
                  <a:rPr lang="en-US" dirty="0"/>
                  <a:t> and</a:t>
                </a:r>
                <a14:m>
                  <m:oMath xmlns:m="http://schemas.openxmlformats.org/officeDocument/2006/math">
                    <m:r>
                      <a:rPr lang="en-US" b="0" i="0" smtClean="0">
                        <a:latin typeface="Cambria Math" panose="02040503050406030204" pitchFamily="18" charset="0"/>
                      </a:rPr>
                      <m:t> </m:t>
                    </m:r>
                    <m:r>
                      <m:rPr>
                        <m:sty m:val="p"/>
                      </m:rPr>
                      <a:rPr lang="el-GR">
                        <a:latin typeface="Cambria Math" panose="02040503050406030204" pitchFamily="18" charset="0"/>
                      </a:rPr>
                      <m:t>Γ</m:t>
                    </m:r>
                  </m:oMath>
                </a14:m>
                <a:r>
                  <a:rPr lang="en-US" dirty="0">
                    <a:latin typeface="CronosPro-Regular" panose="020C0502030403020304" pitchFamily="34" charset="0"/>
                    <a:cs typeface="Courier New" panose="02070309020205020404" pitchFamily="49" charset="0"/>
                  </a:rPr>
                  <a:t>(</a:t>
                </a:r>
                <a:r>
                  <a:rPr lang="en-US" b="1" dirty="0">
                    <a:latin typeface="Courier New" panose="02070309020205020404" pitchFamily="49" charset="0"/>
                    <a:cs typeface="Courier New" panose="02070309020205020404" pitchFamily="49" charset="0"/>
                  </a:rPr>
                  <a:t>y</a:t>
                </a:r>
                <a:r>
                  <a:rPr lang="en-US" dirty="0">
                    <a:latin typeface="CronosPro-Regular" panose="020C0502030403020304" pitchFamily="34" charset="0"/>
                    <a:cs typeface="Courier New" panose="02070309020205020404" pitchFamily="49" charset="0"/>
                  </a:rPr>
                  <a:t>)</a:t>
                </a:r>
                <a14:m>
                  <m:oMath xmlns:m="http://schemas.openxmlformats.org/officeDocument/2006/math">
                    <m:r>
                      <a:rPr lang="en-US">
                        <a:latin typeface="Cambria Math" panose="02040503050406030204" pitchFamily="18" charset="0"/>
                      </a:rPr>
                      <m:t>=</m:t>
                    </m:r>
                    <m:r>
                      <m:rPr>
                        <m:sty m:val="p"/>
                      </m:rPr>
                      <a:rPr lang="en-US" b="0" i="0" smtClean="0">
                        <a:latin typeface="Cambria Math" panose="02040503050406030204" pitchFamily="18" charset="0"/>
                      </a:rPr>
                      <m:t>int</m:t>
                    </m:r>
                  </m:oMath>
                </a14:m>
                <a:r>
                  <a:rPr lang="en-US" dirty="0"/>
                  <a:t>.</a:t>
                </a:r>
              </a:p>
              <a:p>
                <a:r>
                  <a:rPr lang="en-US" dirty="0"/>
                  <a:t>What is the  type of </a:t>
                </a:r>
                <a:r>
                  <a:rPr lang="en-US" b="1" dirty="0">
                    <a:latin typeface="Courier New" panose="02070309020205020404" pitchFamily="49" charset="0"/>
                    <a:cs typeface="Courier New" panose="02070309020205020404" pitchFamily="49" charset="0"/>
                  </a:rPr>
                  <a:t>y&gt;x+5</a:t>
                </a:r>
                <a:r>
                  <a:rPr lang="en-US" dirty="0"/>
                  <a:t>?</a:t>
                </a:r>
              </a:p>
              <a:p>
                <a:r>
                  <a:rPr lang="en-US" i="1" dirty="0"/>
                  <a:t>Proof tree: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72" t="-1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801376" y="4963617"/>
                <a:ext cx="7393825" cy="400110"/>
              </a:xfrm>
              <a:prstGeom prst="rect">
                <a:avLst/>
              </a:prstGeom>
            </p:spPr>
            <p:txBody>
              <a:bodyPr wrap="square">
                <a:spAutoFit/>
              </a:bodyPr>
              <a:lstStyle/>
              <a:p>
                <a:pPr marL="0" lvl="1" algn="ctr">
                  <a:tabLst>
                    <a:tab pos="964372" algn="l"/>
                  </a:tabLst>
                </a:pPr>
                <a:r>
                  <a:rPr lang="en-US" sz="2000" b="1" dirty="0">
                    <a:latin typeface="Symbol" charset="2"/>
                    <a:cs typeface="Symbol" charset="2"/>
                  </a:rPr>
                  <a:t>G</a:t>
                </a:r>
                <a:r>
                  <a:rPr lang="en-US" sz="2000" b="1" dirty="0">
                    <a:latin typeface="Courier New"/>
                    <a:cs typeface="Courier New"/>
                  </a:rPr>
                  <a:t> </a:t>
                </a:r>
                <a:r>
                  <a:rPr lang="en-US" sz="2000" dirty="0"/>
                  <a:t>⊢   </a:t>
                </a:r>
                <a:r>
                  <a:rPr lang="en-US" sz="2000" b="1" dirty="0">
                    <a:latin typeface="Courier New"/>
                    <a:cs typeface="Courier New"/>
                  </a:rPr>
                  <a:t>y &gt; x + 5 : </a:t>
                </a:r>
                <a14:m>
                  <m:oMath xmlns:m="http://schemas.openxmlformats.org/officeDocument/2006/math">
                    <m:r>
                      <a:rPr lang="en-US" sz="2000" b="1" i="1" smtClean="0">
                        <a:latin typeface="Cambria Math" panose="02040503050406030204" pitchFamily="18" charset="0"/>
                        <a:cs typeface="Courier New"/>
                      </a:rPr>
                      <m:t>𝒃𝒐𝒐𝒍</m:t>
                    </m:r>
                  </m:oMath>
                </a14:m>
                <a:endParaRPr lang="en-US" sz="2000" b="1" dirty="0">
                  <a:latin typeface="Courier New"/>
                  <a:cs typeface="Courier New"/>
                </a:endParaRPr>
              </a:p>
            </p:txBody>
          </p:sp>
        </mc:Choice>
        <mc:Fallback xmlns="">
          <p:sp>
            <p:nvSpPr>
              <p:cNvPr id="14" name="Rectangle 13"/>
              <p:cNvSpPr>
                <a:spLocks noRot="1" noChangeAspect="1" noMove="1" noResize="1" noEditPoints="1" noAdjustHandles="1" noChangeArrowheads="1" noChangeShapeType="1" noTextEdit="1"/>
              </p:cNvSpPr>
              <p:nvPr/>
            </p:nvSpPr>
            <p:spPr>
              <a:xfrm>
                <a:off x="801376" y="4963617"/>
                <a:ext cx="7393825" cy="400110"/>
              </a:xfrm>
              <a:prstGeom prst="rect">
                <a:avLst/>
              </a:prstGeom>
              <a:blipFill>
                <a:blip r:embed="rId3"/>
                <a:stretch>
                  <a:fillRect t="-12121" b="-24242"/>
                </a:stretch>
              </a:blipFill>
            </p:spPr>
            <p:txBody>
              <a:bodyPr/>
              <a:lstStyle/>
              <a:p>
                <a:r>
                  <a:rPr lang="en-US">
                    <a:noFill/>
                  </a:rPr>
                  <a:t> </a:t>
                </a:r>
              </a:p>
            </p:txBody>
          </p:sp>
        </mc:Fallback>
      </mc:AlternateContent>
      <p:cxnSp>
        <p:nvCxnSpPr>
          <p:cNvPr id="15" name="Straight Connector 14"/>
          <p:cNvCxnSpPr>
            <a:cxnSpLocks/>
          </p:cNvCxnSpPr>
          <p:nvPr/>
        </p:nvCxnSpPr>
        <p:spPr>
          <a:xfrm>
            <a:off x="309135" y="4905683"/>
            <a:ext cx="8646693"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6" name="Rectangle 15"/>
              <p:cNvSpPr/>
              <p:nvPr/>
            </p:nvSpPr>
            <p:spPr>
              <a:xfrm>
                <a:off x="-129354" y="4245909"/>
                <a:ext cx="3432308" cy="400110"/>
              </a:xfrm>
              <a:prstGeom prst="rect">
                <a:avLst/>
              </a:prstGeom>
            </p:spPr>
            <p:txBody>
              <a:bodyPr wrap="square">
                <a:spAutoFit/>
              </a:bodyPr>
              <a:lstStyle/>
              <a:p>
                <a:pPr marL="285750" lvl="1" indent="-342900" algn="ctr">
                  <a:tabLst>
                    <a:tab pos="964372" algn="l"/>
                  </a:tabLst>
                </a:pPr>
                <a:r>
                  <a:rPr lang="en-US" sz="2000" b="1" dirty="0">
                    <a:latin typeface="Symbol" charset="2"/>
                    <a:cs typeface="Symbol" charset="2"/>
                  </a:rPr>
                  <a:t>G </a:t>
                </a:r>
                <a:r>
                  <a:rPr lang="en-US" sz="2000" dirty="0"/>
                  <a:t>⊢   </a:t>
                </a:r>
                <a:r>
                  <a:rPr lang="en-US" sz="2000" b="1" dirty="0">
                    <a:latin typeface="Courier New"/>
                    <a:cs typeface="Courier New"/>
                  </a:rPr>
                  <a:t>y : </a:t>
                </a:r>
                <a14:m>
                  <m:oMath xmlns:m="http://schemas.openxmlformats.org/officeDocument/2006/math">
                    <m:r>
                      <a:rPr lang="en-US" sz="2000" b="1" i="1" smtClean="0">
                        <a:latin typeface="Cambria Math" panose="02040503050406030204" pitchFamily="18" charset="0"/>
                        <a:cs typeface="Courier New"/>
                      </a:rPr>
                      <m:t>𝒊𝒏𝒕</m:t>
                    </m:r>
                  </m:oMath>
                </a14:m>
                <a:r>
                  <a:rPr lang="en-US" sz="2000" dirty="0"/>
                  <a:t> </a:t>
                </a:r>
                <a:endParaRPr lang="en-US" sz="2000" b="1" dirty="0">
                  <a:latin typeface="Courier New"/>
                  <a:cs typeface="Courier New"/>
                </a:endParaRPr>
              </a:p>
            </p:txBody>
          </p:sp>
        </mc:Choice>
        <mc:Fallback xmlns="">
          <p:sp>
            <p:nvSpPr>
              <p:cNvPr id="16" name="Rectangle 15"/>
              <p:cNvSpPr>
                <a:spLocks noRot="1" noChangeAspect="1" noMove="1" noResize="1" noEditPoints="1" noAdjustHandles="1" noChangeArrowheads="1" noChangeShapeType="1" noTextEdit="1"/>
              </p:cNvSpPr>
              <p:nvPr/>
            </p:nvSpPr>
            <p:spPr>
              <a:xfrm>
                <a:off x="-129354" y="4245909"/>
                <a:ext cx="3432308" cy="400110"/>
              </a:xfrm>
              <a:prstGeom prst="rect">
                <a:avLst/>
              </a:prstGeom>
              <a:blipFill>
                <a:blip r:embed="rId4"/>
                <a:stretch>
                  <a:fillRect t="-15625" b="-281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2914678" y="3775153"/>
                <a:ext cx="3432308" cy="400110"/>
              </a:xfrm>
              <a:prstGeom prst="rect">
                <a:avLst/>
              </a:prstGeom>
            </p:spPr>
            <p:txBody>
              <a:bodyPr wrap="square">
                <a:spAutoFit/>
              </a:bodyPr>
              <a:lstStyle/>
              <a:p>
                <a:pPr marL="285750" lvl="1" indent="-342900" algn="ctr">
                  <a:tabLst>
                    <a:tab pos="964372" algn="l"/>
                  </a:tabLst>
                </a:pPr>
                <a:r>
                  <a:rPr lang="en-US" sz="2000" b="1" dirty="0">
                    <a:latin typeface="Symbol" charset="2"/>
                    <a:cs typeface="Symbol" charset="2"/>
                  </a:rPr>
                  <a:t>G </a:t>
                </a:r>
                <a:r>
                  <a:rPr lang="en-US" sz="2000" dirty="0"/>
                  <a:t>⊢   </a:t>
                </a:r>
                <a:r>
                  <a:rPr lang="en-US" sz="2000" b="1" dirty="0">
                    <a:latin typeface="Courier New"/>
                    <a:cs typeface="Courier New"/>
                  </a:rPr>
                  <a:t>x : </a:t>
                </a:r>
                <a14:m>
                  <m:oMath xmlns:m="http://schemas.openxmlformats.org/officeDocument/2006/math">
                    <m:r>
                      <a:rPr lang="en-US" sz="2000" b="1" i="1" smtClean="0">
                        <a:latin typeface="Cambria Math" panose="02040503050406030204" pitchFamily="18" charset="0"/>
                        <a:cs typeface="Courier New"/>
                      </a:rPr>
                      <m:t>𝒊𝒏𝒕</m:t>
                    </m:r>
                  </m:oMath>
                </a14:m>
                <a:endParaRPr lang="en-US" sz="2000" b="1" dirty="0">
                  <a:latin typeface="Courier New"/>
                  <a:cs typeface="Courier New"/>
                </a:endParaRPr>
              </a:p>
            </p:txBody>
          </p:sp>
        </mc:Choice>
        <mc:Fallback xmlns="">
          <p:sp>
            <p:nvSpPr>
              <p:cNvPr id="17" name="Rectangle 16"/>
              <p:cNvSpPr>
                <a:spLocks noRot="1" noChangeAspect="1" noMove="1" noResize="1" noEditPoints="1" noAdjustHandles="1" noChangeArrowheads="1" noChangeShapeType="1" noTextEdit="1"/>
              </p:cNvSpPr>
              <p:nvPr/>
            </p:nvSpPr>
            <p:spPr>
              <a:xfrm>
                <a:off x="2914678" y="3775153"/>
                <a:ext cx="3432308" cy="400110"/>
              </a:xfrm>
              <a:prstGeom prst="rect">
                <a:avLst/>
              </a:prstGeom>
              <a:blipFill>
                <a:blip r:embed="rId5"/>
                <a:stretch>
                  <a:fillRect t="-15625" b="-25000"/>
                </a:stretch>
              </a:blipFill>
            </p:spPr>
            <p:txBody>
              <a:bodyPr/>
              <a:lstStyle/>
              <a:p>
                <a:r>
                  <a:rPr lang="en-US">
                    <a:noFill/>
                  </a:rPr>
                  <a:t> </a:t>
                </a:r>
              </a:p>
            </p:txBody>
          </p:sp>
        </mc:Fallback>
      </mc:AlternateContent>
      <p:cxnSp>
        <p:nvCxnSpPr>
          <p:cNvPr id="18" name="Straight Connector 17"/>
          <p:cNvCxnSpPr>
            <a:cxnSpLocks/>
          </p:cNvCxnSpPr>
          <p:nvPr/>
        </p:nvCxnSpPr>
        <p:spPr>
          <a:xfrm>
            <a:off x="309135" y="4245909"/>
            <a:ext cx="2490626"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3233401" y="3775153"/>
            <a:ext cx="278213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0" name="Rectangle 19"/>
              <p:cNvSpPr/>
              <p:nvPr/>
            </p:nvSpPr>
            <p:spPr>
              <a:xfrm>
                <a:off x="309135" y="3804704"/>
                <a:ext cx="2389008" cy="400110"/>
              </a:xfrm>
              <a:prstGeom prst="rect">
                <a:avLst/>
              </a:prstGeom>
            </p:spPr>
            <p:txBody>
              <a:bodyPr wrap="square">
                <a:spAutoFit/>
              </a:bodyPr>
              <a:lstStyle/>
              <a:p>
                <a:pPr marL="285750" lvl="1" indent="-342900" algn="ctr">
                  <a:tabLst>
                    <a:tab pos="964372" algn="l"/>
                  </a:tabLst>
                </a:pPr>
                <a:r>
                  <a:rPr lang="en-US" sz="2000" b="1" dirty="0">
                    <a:latin typeface="Symbol" charset="2"/>
                    <a:cs typeface="Symbol" charset="2"/>
                  </a:rPr>
                  <a:t>G</a:t>
                </a:r>
                <a:r>
                  <a:rPr lang="en-US" sz="2000" b="1" dirty="0">
                    <a:latin typeface="Courier New"/>
                    <a:cs typeface="Courier New"/>
                  </a:rPr>
                  <a:t>(y) = </a:t>
                </a:r>
                <a14:m>
                  <m:oMath xmlns:m="http://schemas.openxmlformats.org/officeDocument/2006/math">
                    <m:r>
                      <a:rPr lang="en-US" sz="2000" b="1" i="1" smtClean="0">
                        <a:latin typeface="Cambria Math" panose="02040503050406030204" pitchFamily="18" charset="0"/>
                        <a:cs typeface="Courier New"/>
                      </a:rPr>
                      <m:t>𝒊𝒏𝒕</m:t>
                    </m:r>
                  </m:oMath>
                </a14:m>
                <a:endParaRPr lang="en-US" sz="2000" b="1" dirty="0">
                  <a:latin typeface="Courier New"/>
                  <a:cs typeface="Courier New"/>
                </a:endParaRPr>
              </a:p>
            </p:txBody>
          </p:sp>
        </mc:Choice>
        <mc:Fallback xmlns="">
          <p:sp>
            <p:nvSpPr>
              <p:cNvPr id="20" name="Rectangle 19"/>
              <p:cNvSpPr>
                <a:spLocks noRot="1" noChangeAspect="1" noMove="1" noResize="1" noEditPoints="1" noAdjustHandles="1" noChangeArrowheads="1" noChangeShapeType="1" noTextEdit="1"/>
              </p:cNvSpPr>
              <p:nvPr/>
            </p:nvSpPr>
            <p:spPr>
              <a:xfrm>
                <a:off x="309135" y="3804704"/>
                <a:ext cx="2389008" cy="400110"/>
              </a:xfrm>
              <a:prstGeom prst="rect">
                <a:avLst/>
              </a:prstGeom>
              <a:blipFill>
                <a:blip r:embed="rId6"/>
                <a:stretch>
                  <a:fillRect t="-15152" b="-242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3082564" y="3352800"/>
                <a:ext cx="2978332" cy="400110"/>
              </a:xfrm>
              <a:prstGeom prst="rect">
                <a:avLst/>
              </a:prstGeom>
            </p:spPr>
            <p:txBody>
              <a:bodyPr wrap="square">
                <a:spAutoFit/>
              </a:bodyPr>
              <a:lstStyle/>
              <a:p>
                <a:pPr marL="285750" lvl="1" indent="-342900" algn="ctr">
                  <a:tabLst>
                    <a:tab pos="964372" algn="l"/>
                  </a:tabLst>
                </a:pPr>
                <a:r>
                  <a:rPr lang="en-US" sz="2000" b="1" dirty="0">
                    <a:latin typeface="Symbol" charset="2"/>
                    <a:cs typeface="Symbol" charset="2"/>
                  </a:rPr>
                  <a:t>G</a:t>
                </a:r>
                <a:r>
                  <a:rPr lang="en-US" sz="2000" b="1" dirty="0">
                    <a:latin typeface="Courier New"/>
                    <a:cs typeface="Courier New"/>
                  </a:rPr>
                  <a:t>(x) = </a:t>
                </a:r>
                <a14:m>
                  <m:oMath xmlns:m="http://schemas.openxmlformats.org/officeDocument/2006/math">
                    <m:r>
                      <a:rPr lang="en-US" sz="2000" b="1" i="1" smtClean="0">
                        <a:latin typeface="Cambria Math" panose="02040503050406030204" pitchFamily="18" charset="0"/>
                        <a:cs typeface="Courier New"/>
                      </a:rPr>
                      <m:t>𝒊𝒏𝒕</m:t>
                    </m:r>
                  </m:oMath>
                </a14:m>
                <a:endParaRPr lang="en-US" sz="2000" b="1" dirty="0">
                  <a:latin typeface="Courier New"/>
                  <a:cs typeface="Courier New"/>
                </a:endParaRPr>
              </a:p>
            </p:txBody>
          </p:sp>
        </mc:Choice>
        <mc:Fallback xmlns="">
          <p:sp>
            <p:nvSpPr>
              <p:cNvPr id="21" name="Rectangle 20"/>
              <p:cNvSpPr>
                <a:spLocks noRot="1" noChangeAspect="1" noMove="1" noResize="1" noEditPoints="1" noAdjustHandles="1" noChangeArrowheads="1" noChangeShapeType="1" noTextEdit="1"/>
              </p:cNvSpPr>
              <p:nvPr/>
            </p:nvSpPr>
            <p:spPr>
              <a:xfrm>
                <a:off x="3082564" y="3352800"/>
                <a:ext cx="2978332" cy="400110"/>
              </a:xfrm>
              <a:prstGeom prst="rect">
                <a:avLst/>
              </a:prstGeom>
              <a:blipFill>
                <a:blip r:embed="rId7"/>
                <a:stretch>
                  <a:fillRect t="-15625"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5873899" y="3767295"/>
                <a:ext cx="3432308" cy="400110"/>
              </a:xfrm>
              <a:prstGeom prst="rect">
                <a:avLst/>
              </a:prstGeom>
            </p:spPr>
            <p:txBody>
              <a:bodyPr wrap="square">
                <a:spAutoFit/>
              </a:bodyPr>
              <a:lstStyle/>
              <a:p>
                <a:pPr marL="285750" lvl="1" indent="-342900" algn="ctr">
                  <a:tabLst>
                    <a:tab pos="964372" algn="l"/>
                  </a:tabLst>
                </a:pPr>
                <a:r>
                  <a:rPr lang="en-US" sz="2000" b="1" dirty="0">
                    <a:latin typeface="Symbol" charset="2"/>
                    <a:cs typeface="Symbol" charset="2"/>
                  </a:rPr>
                  <a:t>G </a:t>
                </a:r>
                <a:r>
                  <a:rPr lang="en-US" sz="2000" dirty="0"/>
                  <a:t>⊢   </a:t>
                </a:r>
                <a:r>
                  <a:rPr lang="en-US" sz="2000" b="1" dirty="0">
                    <a:latin typeface="Courier New"/>
                    <a:cs typeface="Courier New"/>
                  </a:rPr>
                  <a:t>5 : </a:t>
                </a:r>
                <a14:m>
                  <m:oMath xmlns:m="http://schemas.openxmlformats.org/officeDocument/2006/math">
                    <m:r>
                      <a:rPr lang="en-US" sz="2000" b="1" i="1" smtClean="0">
                        <a:latin typeface="Cambria Math" panose="02040503050406030204" pitchFamily="18" charset="0"/>
                        <a:cs typeface="Courier New"/>
                      </a:rPr>
                      <m:t>𝒊𝒏𝒕</m:t>
                    </m:r>
                  </m:oMath>
                </a14:m>
                <a:endParaRPr lang="en-US" sz="2000" dirty="0">
                  <a:latin typeface="Courier New"/>
                  <a:cs typeface="Courier New"/>
                </a:endParaRPr>
              </a:p>
            </p:txBody>
          </p:sp>
        </mc:Choice>
        <mc:Fallback xmlns="">
          <p:sp>
            <p:nvSpPr>
              <p:cNvPr id="22" name="Rectangle 21"/>
              <p:cNvSpPr>
                <a:spLocks noRot="1" noChangeAspect="1" noMove="1" noResize="1" noEditPoints="1" noAdjustHandles="1" noChangeArrowheads="1" noChangeShapeType="1" noTextEdit="1"/>
              </p:cNvSpPr>
              <p:nvPr/>
            </p:nvSpPr>
            <p:spPr>
              <a:xfrm>
                <a:off x="5873899" y="3767295"/>
                <a:ext cx="3432308" cy="400110"/>
              </a:xfrm>
              <a:prstGeom prst="rect">
                <a:avLst/>
              </a:prstGeom>
              <a:blipFill>
                <a:blip r:embed="rId8"/>
                <a:stretch>
                  <a:fillRect t="-15152" b="-24242"/>
                </a:stretch>
              </a:blipFill>
            </p:spPr>
            <p:txBody>
              <a:bodyPr/>
              <a:lstStyle/>
              <a:p>
                <a:r>
                  <a:rPr lang="en-US">
                    <a:noFill/>
                  </a:rPr>
                  <a:t> </a:t>
                </a:r>
              </a:p>
            </p:txBody>
          </p:sp>
        </mc:Fallback>
      </mc:AlternateContent>
      <p:cxnSp>
        <p:nvCxnSpPr>
          <p:cNvPr id="23" name="Straight Connector 22"/>
          <p:cNvCxnSpPr>
            <a:cxnSpLocks/>
          </p:cNvCxnSpPr>
          <p:nvPr/>
        </p:nvCxnSpPr>
        <p:spPr>
          <a:xfrm>
            <a:off x="6278252" y="3775153"/>
            <a:ext cx="2556613"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D5E830BF-363A-B344-82C9-05934730E1D1}"/>
              </a:ext>
            </a:extLst>
          </p:cNvPr>
          <p:cNvCxnSpPr>
            <a:cxnSpLocks/>
          </p:cNvCxnSpPr>
          <p:nvPr/>
        </p:nvCxnSpPr>
        <p:spPr>
          <a:xfrm>
            <a:off x="3082564" y="4248681"/>
            <a:ext cx="587326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2C9ADD69-5C95-A340-9C91-117BADDF163E}"/>
                  </a:ext>
                </a:extLst>
              </p:cNvPr>
              <p:cNvSpPr/>
              <p:nvPr/>
            </p:nvSpPr>
            <p:spPr>
              <a:xfrm>
                <a:off x="4344742" y="4240823"/>
                <a:ext cx="3432308" cy="400110"/>
              </a:xfrm>
              <a:prstGeom prst="rect">
                <a:avLst/>
              </a:prstGeom>
            </p:spPr>
            <p:txBody>
              <a:bodyPr wrap="square">
                <a:spAutoFit/>
              </a:bodyPr>
              <a:lstStyle/>
              <a:p>
                <a:pPr marL="285750" lvl="1" indent="-342900" algn="ctr">
                  <a:tabLst>
                    <a:tab pos="964372" algn="l"/>
                  </a:tabLst>
                </a:pPr>
                <a:r>
                  <a:rPr lang="en-US" sz="2000" b="1" dirty="0">
                    <a:latin typeface="Symbol" charset="2"/>
                    <a:cs typeface="Symbol" charset="2"/>
                  </a:rPr>
                  <a:t>G </a:t>
                </a:r>
                <a:r>
                  <a:rPr lang="en-US" sz="2000" dirty="0"/>
                  <a:t>⊢   </a:t>
                </a:r>
                <a:r>
                  <a:rPr lang="en-US" sz="2000" b="1" dirty="0">
                    <a:latin typeface="Courier New"/>
                    <a:cs typeface="Courier New"/>
                  </a:rPr>
                  <a:t>x + 5 : </a:t>
                </a:r>
                <a14:m>
                  <m:oMath xmlns:m="http://schemas.openxmlformats.org/officeDocument/2006/math">
                    <m:r>
                      <a:rPr lang="en-US" sz="2000" b="1" i="1" smtClean="0">
                        <a:latin typeface="Cambria Math" panose="02040503050406030204" pitchFamily="18" charset="0"/>
                        <a:cs typeface="Courier New"/>
                      </a:rPr>
                      <m:t>𝒊𝒏𝒕</m:t>
                    </m:r>
                  </m:oMath>
                </a14:m>
                <a:r>
                  <a:rPr lang="en-US" sz="2000" dirty="0"/>
                  <a:t> </a:t>
                </a:r>
                <a:endParaRPr lang="en-US" sz="2000" b="1" dirty="0">
                  <a:latin typeface="Courier New"/>
                  <a:cs typeface="Courier New"/>
                </a:endParaRPr>
              </a:p>
            </p:txBody>
          </p:sp>
        </mc:Choice>
        <mc:Fallback xmlns="">
          <p:sp>
            <p:nvSpPr>
              <p:cNvPr id="25" name="Rectangle 24">
                <a:extLst>
                  <a:ext uri="{FF2B5EF4-FFF2-40B4-BE49-F238E27FC236}">
                    <a16:creationId xmlns:a16="http://schemas.microsoft.com/office/drawing/2014/main" id="{2C9ADD69-5C95-A340-9C91-117BADDF163E}"/>
                  </a:ext>
                </a:extLst>
              </p:cNvPr>
              <p:cNvSpPr>
                <a:spLocks noRot="1" noChangeAspect="1" noMove="1" noResize="1" noEditPoints="1" noAdjustHandles="1" noChangeArrowheads="1" noChangeShapeType="1" noTextEdit="1"/>
              </p:cNvSpPr>
              <p:nvPr/>
            </p:nvSpPr>
            <p:spPr>
              <a:xfrm>
                <a:off x="4344742" y="4240823"/>
                <a:ext cx="3432308" cy="400110"/>
              </a:xfrm>
              <a:prstGeom prst="rect">
                <a:avLst/>
              </a:prstGeom>
              <a:blipFill>
                <a:blip r:embed="rId9"/>
                <a:stretch>
                  <a:fillRect t="-15625" b="-25000"/>
                </a:stretch>
              </a:blipFill>
            </p:spPr>
            <p:txBody>
              <a:bodyPr/>
              <a:lstStyle/>
              <a:p>
                <a:r>
                  <a:rPr lang="en-US">
                    <a:noFill/>
                  </a:rPr>
                  <a:t> </a:t>
                </a:r>
              </a:p>
            </p:txBody>
          </p:sp>
        </mc:Fallback>
      </mc:AlternateContent>
    </p:spTree>
    <p:extLst>
      <p:ext uri="{BB962C8B-B14F-4D97-AF65-F5344CB8AC3E}">
        <p14:creationId xmlns:p14="http://schemas.microsoft.com/office/powerpoint/2010/main" val="325168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0" grpId="0"/>
      <p:bldP spid="21" grpId="0"/>
      <p:bldP spid="22"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185C4-1CB9-CB38-113E-AAD468ED0C0D}"/>
              </a:ext>
            </a:extLst>
          </p:cNvPr>
          <p:cNvSpPr>
            <a:spLocks noGrp="1"/>
          </p:cNvSpPr>
          <p:nvPr>
            <p:ph type="title"/>
          </p:nvPr>
        </p:nvSpPr>
        <p:spPr/>
        <p:txBody>
          <a:bodyPr/>
          <a:lstStyle/>
          <a:p>
            <a:r>
              <a:rPr lang="en-US" dirty="0"/>
              <a:t>Enforcing Information Flow</a:t>
            </a:r>
          </a:p>
        </p:txBody>
      </p:sp>
      <p:sp>
        <p:nvSpPr>
          <p:cNvPr id="3" name="Content Placeholder 2">
            <a:extLst>
              <a:ext uri="{FF2B5EF4-FFF2-40B4-BE49-F238E27FC236}">
                <a16:creationId xmlns:a16="http://schemas.microsoft.com/office/drawing/2014/main" id="{866E5994-7B2B-6674-FEDF-566B38520895}"/>
              </a:ext>
            </a:extLst>
          </p:cNvPr>
          <p:cNvSpPr>
            <a:spLocks noGrp="1"/>
          </p:cNvSpPr>
          <p:nvPr>
            <p:ph idx="1"/>
          </p:nvPr>
        </p:nvSpPr>
        <p:spPr/>
        <p:txBody>
          <a:bodyPr/>
          <a:lstStyle/>
          <a:p>
            <a:r>
              <a:rPr lang="en-US" dirty="0"/>
              <a:t>Goal: Design a type system such that </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AD124CF5-1533-D4DE-EAE6-D257C0A9674A}"/>
                  </a:ext>
                </a:extLst>
              </p:cNvPr>
              <p:cNvSpPr txBox="1">
                <a:spLocks/>
              </p:cNvSpPr>
              <p:nvPr/>
            </p:nvSpPr>
            <p:spPr>
              <a:xfrm>
                <a:off x="457200" y="2362200"/>
                <a:ext cx="8229601" cy="8382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buFont typeface="Arial" pitchFamily="34" charset="0"/>
                  <a:buNone/>
                </a:pPr>
                <a:r>
                  <a:rPr lang="en-US" sz="3600" dirty="0">
                    <a:latin typeface="Symbol" charset="2"/>
                    <a:cs typeface="Symbol" charset="2"/>
                  </a:rPr>
                  <a:t>G</a:t>
                </a:r>
                <a:r>
                  <a:rPr lang="en-US" sz="3600" dirty="0"/>
                  <a:t> ⊢ </a:t>
                </a:r>
                <a:r>
                  <a:rPr lang="en-US" sz="3600" b="1" dirty="0">
                    <a:latin typeface="Courier New"/>
                    <a:cs typeface="Courier New"/>
                  </a:rPr>
                  <a:t>p </a:t>
                </a:r>
                <a:r>
                  <a:rPr lang="en-US" sz="3600" dirty="0"/>
                  <a:t> </a:t>
                </a:r>
                <a14:m>
                  <m:oMath xmlns:m="http://schemas.openxmlformats.org/officeDocument/2006/math">
                    <m:r>
                      <a:rPr lang="en-US" sz="3600" i="1">
                        <a:latin typeface="Cambria Math" panose="02040503050406030204" pitchFamily="18" charset="0"/>
                        <a:ea typeface="Cambria Math" panose="02040503050406030204" pitchFamily="18" charset="0"/>
                      </a:rPr>
                      <m:t>⇒</m:t>
                    </m:r>
                  </m:oMath>
                </a14:m>
                <a:r>
                  <a:rPr lang="en-US" sz="3600" dirty="0"/>
                  <a:t>  </a:t>
                </a:r>
                <a:r>
                  <a:rPr lang="en-US" sz="3600" b="1" dirty="0">
                    <a:latin typeface="Courier New"/>
                    <a:cs typeface="Courier New"/>
                  </a:rPr>
                  <a:t>p </a:t>
                </a:r>
                <a:r>
                  <a:rPr lang="en-US" sz="3600" dirty="0"/>
                  <a:t>satisfies </a:t>
                </a:r>
                <a:r>
                  <a:rPr lang="en-US" sz="3600" dirty="0" err="1"/>
                  <a:t>NonInterference</a:t>
                </a:r>
                <a:endParaRPr lang="en-US" sz="3600" dirty="0"/>
              </a:p>
              <a:p>
                <a:pPr marL="0" indent="0">
                  <a:buFont typeface="Arial" pitchFamily="34" charset="0"/>
                  <a:buNone/>
                </a:pPr>
                <a:endParaRPr lang="en-US" sz="3600" dirty="0"/>
              </a:p>
            </p:txBody>
          </p:sp>
        </mc:Choice>
        <mc:Fallback xmlns="">
          <p:sp>
            <p:nvSpPr>
              <p:cNvPr id="4" name="Content Placeholder 2">
                <a:extLst>
                  <a:ext uri="{FF2B5EF4-FFF2-40B4-BE49-F238E27FC236}">
                    <a16:creationId xmlns:a16="http://schemas.microsoft.com/office/drawing/2014/main" id="{AD124CF5-1533-D4DE-EAE6-D257C0A9674A}"/>
                  </a:ext>
                </a:extLst>
              </p:cNvPr>
              <p:cNvSpPr txBox="1">
                <a:spLocks noRot="1" noChangeAspect="1" noMove="1" noResize="1" noEditPoints="1" noAdjustHandles="1" noChangeArrowheads="1" noChangeShapeType="1" noTextEdit="1"/>
              </p:cNvSpPr>
              <p:nvPr/>
            </p:nvSpPr>
            <p:spPr>
              <a:xfrm>
                <a:off x="457200" y="2362200"/>
                <a:ext cx="8229601" cy="838200"/>
              </a:xfrm>
              <a:prstGeom prst="rect">
                <a:avLst/>
              </a:prstGeom>
              <a:blipFill>
                <a:blip r:embed="rId2"/>
                <a:stretch>
                  <a:fillRect l="-617" t="-14925" r="-617" b="-4478"/>
                </a:stretch>
              </a:blipFill>
            </p:spPr>
            <p:txBody>
              <a:bodyPr/>
              <a:lstStyle/>
              <a:p>
                <a:r>
                  <a:rPr lang="en-US">
                    <a:noFill/>
                  </a:rPr>
                  <a:t> </a:t>
                </a:r>
              </a:p>
            </p:txBody>
          </p:sp>
        </mc:Fallback>
      </mc:AlternateContent>
    </p:spTree>
    <p:extLst>
      <p:ext uri="{BB962C8B-B14F-4D97-AF65-F5344CB8AC3E}">
        <p14:creationId xmlns:p14="http://schemas.microsoft.com/office/powerpoint/2010/main" val="3266301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defines Policies?</a:t>
            </a:r>
          </a:p>
        </p:txBody>
      </p:sp>
      <p:sp>
        <p:nvSpPr>
          <p:cNvPr id="3" name="Content Placeholder 2"/>
          <p:cNvSpPr>
            <a:spLocks noGrp="1"/>
          </p:cNvSpPr>
          <p:nvPr>
            <p:ph idx="1"/>
          </p:nvPr>
        </p:nvSpPr>
        <p:spPr/>
        <p:txBody>
          <a:bodyPr>
            <a:normAutofit/>
          </a:bodyPr>
          <a:lstStyle/>
          <a:p>
            <a:r>
              <a:rPr lang="en-US" b="1" dirty="0">
                <a:solidFill>
                  <a:srgbClr val="4F81BD"/>
                </a:solidFill>
              </a:rPr>
              <a:t>Discretionary access control </a:t>
            </a:r>
            <a:r>
              <a:rPr lang="en-US" dirty="0"/>
              <a:t>(DAC)</a:t>
            </a:r>
          </a:p>
          <a:p>
            <a:pPr lvl="1"/>
            <a:r>
              <a:rPr lang="en-US" b="1" dirty="0"/>
              <a:t>Philosophy:  </a:t>
            </a:r>
            <a:r>
              <a:rPr lang="en-US" dirty="0"/>
              <a:t>users have the </a:t>
            </a:r>
            <a:r>
              <a:rPr lang="en-US" i="1" dirty="0"/>
              <a:t>discretion</a:t>
            </a:r>
            <a:r>
              <a:rPr lang="en-US" dirty="0"/>
              <a:t> to specify policy themselves</a:t>
            </a:r>
          </a:p>
          <a:p>
            <a:pPr lvl="1"/>
            <a:r>
              <a:rPr lang="en-US" dirty="0"/>
              <a:t>Commonly, information belongs to the </a:t>
            </a:r>
            <a:r>
              <a:rPr lang="en-US" b="1" dirty="0"/>
              <a:t>owner</a:t>
            </a:r>
            <a:r>
              <a:rPr lang="en-US" dirty="0"/>
              <a:t> of object</a:t>
            </a:r>
          </a:p>
          <a:p>
            <a:pPr lvl="1"/>
            <a:r>
              <a:rPr lang="en-US" dirty="0"/>
              <a:t>Access control lists, privilege lists, capabilities</a:t>
            </a:r>
          </a:p>
          <a:p>
            <a:r>
              <a:rPr lang="en-US" b="1" dirty="0">
                <a:solidFill>
                  <a:srgbClr val="4F81BD"/>
                </a:solidFill>
              </a:rPr>
              <a:t>Mandatory access control </a:t>
            </a:r>
            <a:r>
              <a:rPr lang="en-US" dirty="0"/>
              <a:t>(MAC)</a:t>
            </a:r>
          </a:p>
          <a:p>
            <a:pPr lvl="1"/>
            <a:r>
              <a:rPr lang="en-US" b="1" dirty="0"/>
              <a:t>Philosophy: </a:t>
            </a:r>
            <a:r>
              <a:rPr lang="en-US" dirty="0"/>
              <a:t>central authority </a:t>
            </a:r>
            <a:r>
              <a:rPr lang="en-US" i="1" dirty="0"/>
              <a:t>mandates</a:t>
            </a:r>
            <a:r>
              <a:rPr lang="en-US" dirty="0"/>
              <a:t> policy</a:t>
            </a:r>
          </a:p>
          <a:p>
            <a:pPr lvl="1"/>
            <a:r>
              <a:rPr lang="en-US" dirty="0"/>
              <a:t>Information belongs to the authority, not to the individual users</a:t>
            </a:r>
          </a:p>
          <a:p>
            <a:pPr lvl="1"/>
            <a:r>
              <a:rPr lang="en-US" dirty="0"/>
              <a:t>MLS and BLP, Chinese wall, Clark-Wilson, etc.</a:t>
            </a:r>
          </a:p>
        </p:txBody>
      </p:sp>
      <p:grpSp>
        <p:nvGrpSpPr>
          <p:cNvPr id="13" name="Group 12">
            <a:extLst>
              <a:ext uri="{FF2B5EF4-FFF2-40B4-BE49-F238E27FC236}">
                <a16:creationId xmlns:a16="http://schemas.microsoft.com/office/drawing/2014/main" id="{E4E5BC01-0AA6-DC4A-96F3-20A9B947B41D}"/>
              </a:ext>
            </a:extLst>
          </p:cNvPr>
          <p:cNvGrpSpPr/>
          <p:nvPr/>
        </p:nvGrpSpPr>
        <p:grpSpPr>
          <a:xfrm>
            <a:off x="5980796" y="1725596"/>
            <a:ext cx="3081423" cy="1835607"/>
            <a:chOff x="5980796" y="1725596"/>
            <a:chExt cx="3081423" cy="1835607"/>
          </a:xfrm>
        </p:grpSpPr>
        <p:pic>
          <p:nvPicPr>
            <p:cNvPr id="8" name="Picture 7">
              <a:extLst>
                <a:ext uri="{FF2B5EF4-FFF2-40B4-BE49-F238E27FC236}">
                  <a16:creationId xmlns:a16="http://schemas.microsoft.com/office/drawing/2014/main" id="{6D36479A-88C0-9F47-B8D9-5DB327320D6C}"/>
                </a:ext>
              </a:extLst>
            </p:cNvPr>
            <p:cNvPicPr>
              <a:picLocks noChangeAspect="1"/>
            </p:cNvPicPr>
            <p:nvPr/>
          </p:nvPicPr>
          <p:blipFill>
            <a:blip r:embed="rId2"/>
            <a:stretch>
              <a:fillRect/>
            </a:stretch>
          </p:blipFill>
          <p:spPr>
            <a:xfrm>
              <a:off x="6808697" y="2209800"/>
              <a:ext cx="2253522" cy="1351403"/>
            </a:xfrm>
            <a:prstGeom prst="rect">
              <a:avLst/>
            </a:prstGeom>
          </p:spPr>
        </p:pic>
        <p:pic>
          <p:nvPicPr>
            <p:cNvPr id="11" name="Picture 10">
              <a:extLst>
                <a:ext uri="{FF2B5EF4-FFF2-40B4-BE49-F238E27FC236}">
                  <a16:creationId xmlns:a16="http://schemas.microsoft.com/office/drawing/2014/main" id="{8E2C3AAC-EF8C-724D-A645-1F85072D980E}"/>
                </a:ext>
              </a:extLst>
            </p:cNvPr>
            <p:cNvPicPr>
              <a:picLocks noChangeAspect="1"/>
            </p:cNvPicPr>
            <p:nvPr/>
          </p:nvPicPr>
          <p:blipFill rotWithShape="1">
            <a:blip r:embed="rId3">
              <a:extLst>
                <a:ext uri="{28A0092B-C50C-407E-A947-70E740481C1C}">
                  <a14:useLocalDpi xmlns:a14="http://schemas.microsoft.com/office/drawing/2010/main" val="0"/>
                </a:ext>
              </a:extLst>
            </a:blip>
            <a:srcRect t="68714"/>
            <a:stretch/>
          </p:blipFill>
          <p:spPr>
            <a:xfrm>
              <a:off x="5980796" y="1725596"/>
              <a:ext cx="2706004" cy="1338119"/>
            </a:xfrm>
            <a:prstGeom prst="rect">
              <a:avLst/>
            </a:prstGeom>
          </p:spPr>
        </p:pic>
      </p:grpSp>
      <p:grpSp>
        <p:nvGrpSpPr>
          <p:cNvPr id="14" name="Group 13">
            <a:extLst>
              <a:ext uri="{FF2B5EF4-FFF2-40B4-BE49-F238E27FC236}">
                <a16:creationId xmlns:a16="http://schemas.microsoft.com/office/drawing/2014/main" id="{1A298E8F-F393-1340-AF01-B5F07F536C56}"/>
              </a:ext>
            </a:extLst>
          </p:cNvPr>
          <p:cNvGrpSpPr/>
          <p:nvPr/>
        </p:nvGrpSpPr>
        <p:grpSpPr>
          <a:xfrm>
            <a:off x="6752857" y="3621832"/>
            <a:ext cx="2334761" cy="2174543"/>
            <a:chOff x="6752857" y="3621832"/>
            <a:chExt cx="2334761" cy="2174543"/>
          </a:xfrm>
        </p:grpSpPr>
        <p:pic>
          <p:nvPicPr>
            <p:cNvPr id="9" name="Picture 8">
              <a:extLst>
                <a:ext uri="{FF2B5EF4-FFF2-40B4-BE49-F238E27FC236}">
                  <a16:creationId xmlns:a16="http://schemas.microsoft.com/office/drawing/2014/main" id="{E4246D50-340C-1D4C-A46A-7BFFF7F5AC39}"/>
                </a:ext>
              </a:extLst>
            </p:cNvPr>
            <p:cNvPicPr>
              <a:picLocks noChangeAspect="1"/>
            </p:cNvPicPr>
            <p:nvPr/>
          </p:nvPicPr>
          <p:blipFill>
            <a:blip r:embed="rId4"/>
            <a:stretch>
              <a:fillRect/>
            </a:stretch>
          </p:blipFill>
          <p:spPr>
            <a:xfrm>
              <a:off x="6765557" y="3621832"/>
              <a:ext cx="2322061" cy="1351403"/>
            </a:xfrm>
            <a:prstGeom prst="rect">
              <a:avLst/>
            </a:prstGeom>
          </p:spPr>
        </p:pic>
        <p:pic>
          <p:nvPicPr>
            <p:cNvPr id="12" name="Content Placeholder 3">
              <a:extLst>
                <a:ext uri="{FF2B5EF4-FFF2-40B4-BE49-F238E27FC236}">
                  <a16:creationId xmlns:a16="http://schemas.microsoft.com/office/drawing/2014/main" id="{C82ACFBA-3DD3-764F-BFF2-30A12A6B5C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52857" y="4119321"/>
              <a:ext cx="943343" cy="1677054"/>
            </a:xfrm>
            <a:prstGeom prst="rect">
              <a:avLst/>
            </a:prstGeom>
          </p:spPr>
        </p:pic>
      </p:grpSp>
    </p:spTree>
    <p:extLst>
      <p:ext uri="{BB962C8B-B14F-4D97-AF65-F5344CB8AC3E}">
        <p14:creationId xmlns:p14="http://schemas.microsoft.com/office/powerpoint/2010/main" val="518613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D3D82-D3B3-1C2F-9D4E-6A1763BE313C}"/>
              </a:ext>
            </a:extLst>
          </p:cNvPr>
          <p:cNvSpPr>
            <a:spLocks noGrp="1"/>
          </p:cNvSpPr>
          <p:nvPr>
            <p:ph type="title"/>
          </p:nvPr>
        </p:nvSpPr>
        <p:spPr/>
        <p:txBody>
          <a:bodyPr/>
          <a:lstStyle/>
          <a:p>
            <a:r>
              <a:rPr lang="en-US" dirty="0"/>
              <a:t>Type Checking (Programs)</a:t>
            </a:r>
          </a:p>
        </p:txBody>
      </p:sp>
      <p:sp>
        <p:nvSpPr>
          <p:cNvPr id="3" name="Text Placeholder 2">
            <a:extLst>
              <a:ext uri="{FF2B5EF4-FFF2-40B4-BE49-F238E27FC236}">
                <a16:creationId xmlns:a16="http://schemas.microsoft.com/office/drawing/2014/main" id="{E15ADF42-483C-B086-9630-D831A41CB8F9}"/>
              </a:ext>
            </a:extLst>
          </p:cNvPr>
          <p:cNvSpPr>
            <a:spLocks noGrp="1"/>
          </p:cNvSpPr>
          <p:nvPr>
            <p:ph type="body" idx="1"/>
          </p:nvPr>
        </p:nvSpPr>
        <p:spPr/>
        <p:txBody>
          <a:bodyPr/>
          <a:lstStyle/>
          <a:p>
            <a:r>
              <a:rPr lang="en-US" dirty="0"/>
              <a:t>When is a one-line program </a:t>
            </a:r>
            <a:r>
              <a:rPr lang="en-US" b="1" dirty="0">
                <a:solidFill>
                  <a:schemeClr val="accent2"/>
                </a:solidFill>
                <a:latin typeface="Courier New"/>
                <a:cs typeface="Courier New"/>
              </a:rPr>
              <a:t>x = e; </a:t>
            </a:r>
            <a:r>
              <a:rPr lang="en-US" dirty="0"/>
              <a:t>well-typed?</a:t>
            </a:r>
            <a:endParaRPr lang="en-US" b="1" dirty="0">
              <a:solidFill>
                <a:schemeClr val="accent2"/>
              </a:solidFill>
              <a:latin typeface="Courier New"/>
              <a:cs typeface="Courier New"/>
            </a:endParaRPr>
          </a:p>
          <a:p>
            <a:endParaRPr lang="en-US" dirty="0"/>
          </a:p>
        </p:txBody>
      </p:sp>
      <p:grpSp>
        <p:nvGrpSpPr>
          <p:cNvPr id="4" name="Group 3">
            <a:extLst>
              <a:ext uri="{FF2B5EF4-FFF2-40B4-BE49-F238E27FC236}">
                <a16:creationId xmlns:a16="http://schemas.microsoft.com/office/drawing/2014/main" id="{2E706793-1E07-B667-55FB-A3B9C58C13CB}"/>
              </a:ext>
            </a:extLst>
          </p:cNvPr>
          <p:cNvGrpSpPr/>
          <p:nvPr/>
        </p:nvGrpSpPr>
        <p:grpSpPr>
          <a:xfrm>
            <a:off x="685800" y="3124200"/>
            <a:ext cx="7393825" cy="1285136"/>
            <a:chOff x="875088" y="4201701"/>
            <a:chExt cx="7393825" cy="1285136"/>
          </a:xfrm>
        </p:grpSpPr>
        <p:sp>
          <p:nvSpPr>
            <p:cNvPr id="5" name="Rectangle 4">
              <a:extLst>
                <a:ext uri="{FF2B5EF4-FFF2-40B4-BE49-F238E27FC236}">
                  <a16:creationId xmlns:a16="http://schemas.microsoft.com/office/drawing/2014/main" id="{2AEFDC56-1928-10C4-BEC1-0CECEA47F446}"/>
                </a:ext>
              </a:extLst>
            </p:cNvPr>
            <p:cNvSpPr/>
            <p:nvPr/>
          </p:nvSpPr>
          <p:spPr>
            <a:xfrm>
              <a:off x="875088" y="4963617"/>
              <a:ext cx="7393825" cy="523220"/>
            </a:xfrm>
            <a:prstGeom prst="rect">
              <a:avLst/>
            </a:prstGeom>
          </p:spPr>
          <p:txBody>
            <a:bodyPr wrap="square">
              <a:spAutoFit/>
            </a:bodyPr>
            <a:lstStyle/>
            <a:p>
              <a:pPr marL="0" lvl="1" algn="ctr">
                <a:tabLst>
                  <a:tab pos="964372" algn="l"/>
                </a:tabLst>
              </a:pPr>
              <a:r>
                <a:rPr lang="en-US" sz="2800" dirty="0">
                  <a:latin typeface="Symbol" charset="2"/>
                  <a:cs typeface="Symbol" charset="2"/>
                </a:rPr>
                <a:t>G </a:t>
              </a:r>
              <a:r>
                <a:rPr lang="en-US" sz="2800" dirty="0"/>
                <a:t>⊢ </a:t>
              </a:r>
              <a:r>
                <a:rPr lang="en-US" sz="2800" b="1" dirty="0">
                  <a:latin typeface="Courier New"/>
                  <a:cs typeface="Courier New"/>
                </a:rPr>
                <a:t>x=e;</a:t>
              </a:r>
              <a:r>
                <a:rPr lang="en-US" sz="2800" dirty="0"/>
                <a:t>  </a:t>
              </a:r>
              <a:endParaRPr lang="en-US" sz="2800" b="1" dirty="0">
                <a:latin typeface="Courier New"/>
                <a:cs typeface="Courier New"/>
              </a:endParaRPr>
            </a:p>
          </p:txBody>
        </p:sp>
        <p:cxnSp>
          <p:nvCxnSpPr>
            <p:cNvPr id="6" name="Straight Connector 5">
              <a:extLst>
                <a:ext uri="{FF2B5EF4-FFF2-40B4-BE49-F238E27FC236}">
                  <a16:creationId xmlns:a16="http://schemas.microsoft.com/office/drawing/2014/main" id="{003350A9-371C-0F0E-9690-139DB13F2F97}"/>
                </a:ext>
              </a:extLst>
            </p:cNvPr>
            <p:cNvCxnSpPr>
              <a:cxnSpLocks/>
            </p:cNvCxnSpPr>
            <p:nvPr/>
          </p:nvCxnSpPr>
          <p:spPr>
            <a:xfrm>
              <a:off x="2088830" y="4905683"/>
              <a:ext cx="532614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9BED9F9F-BC27-1BEA-C1A6-C9D40B349461}"/>
                </a:ext>
              </a:extLst>
            </p:cNvPr>
            <p:cNvSpPr txBox="1"/>
            <p:nvPr/>
          </p:nvSpPr>
          <p:spPr>
            <a:xfrm>
              <a:off x="2343359" y="4201701"/>
              <a:ext cx="2460396" cy="523220"/>
            </a:xfrm>
            <a:prstGeom prst="rect">
              <a:avLst/>
            </a:prstGeom>
            <a:noFill/>
          </p:spPr>
          <p:txBody>
            <a:bodyPr wrap="square" rtlCol="0">
              <a:spAutoFit/>
            </a:bodyPr>
            <a:lstStyle/>
            <a:p>
              <a:r>
                <a:rPr lang="en-US" sz="2800" dirty="0">
                  <a:latin typeface="Symbol" charset="2"/>
                  <a:cs typeface="Symbol" charset="2"/>
                </a:rPr>
                <a:t>G</a:t>
              </a:r>
              <a:r>
                <a:rPr lang="en-US" sz="2800" dirty="0"/>
                <a:t> ⊢ </a:t>
              </a:r>
              <a:r>
                <a:rPr lang="en-US" sz="2800" b="1" dirty="0">
                  <a:latin typeface="Courier New"/>
                  <a:cs typeface="Courier New"/>
                </a:rPr>
                <a:t>e</a:t>
              </a:r>
              <a:r>
                <a:rPr lang="en-US" sz="2800" dirty="0"/>
                <a:t> : </a:t>
              </a:r>
              <a:r>
                <a:rPr lang="en-US" sz="2800" dirty="0">
                  <a:latin typeface="CronosPro-Regular" panose="020C0502030403020304" pitchFamily="34" charset="0"/>
                </a:rPr>
                <a:t>t</a:t>
              </a:r>
              <a:endParaRPr lang="en-US" sz="2800" dirty="0">
                <a:latin typeface="CronosPro-Regular" panose="020C0502030403020304" pitchFamily="34" charset="0"/>
                <a:cs typeface="Courier New"/>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675F980-DE4C-21DF-8503-6F588BBF2704}"/>
                    </a:ext>
                  </a:extLst>
                </p:cNvPr>
                <p:cNvSpPr txBox="1"/>
                <p:nvPr/>
              </p:nvSpPr>
              <p:spPr>
                <a:xfrm>
                  <a:off x="4511519" y="4201701"/>
                  <a:ext cx="2903456" cy="523220"/>
                </a:xfrm>
                <a:prstGeom prst="rect">
                  <a:avLst/>
                </a:prstGeom>
                <a:noFill/>
              </p:spPr>
              <p:txBody>
                <a:bodyPr wrap="square" rtlCol="0">
                  <a:spAutoFit/>
                </a:bodyPr>
                <a:lstStyle/>
                <a:p>
                  <a:r>
                    <a:rPr lang="en-US" sz="2800" dirty="0">
                      <a:latin typeface="CronosPro-Regular" panose="020C0502030403020304" pitchFamily="34" charset="0"/>
                    </a:rPr>
                    <a:t>t</a:t>
                  </a:r>
                  <a:r>
                    <a:rPr lang="en-US" sz="2800" dirty="0"/>
                    <a:t> </a:t>
                  </a:r>
                  <a14:m>
                    <m:oMath xmlns:m="http://schemas.openxmlformats.org/officeDocument/2006/math">
                      <m:r>
                        <a:rPr lang="en-US" sz="2800" i="1">
                          <a:latin typeface="Cambria Math" panose="02040503050406030204" pitchFamily="18" charset="0"/>
                          <a:ea typeface="Cambria Math" panose="02040503050406030204" pitchFamily="18" charset="0"/>
                        </a:rPr>
                        <m:t> ⊑</m:t>
                      </m:r>
                    </m:oMath>
                  </a14:m>
                  <a:r>
                    <a:rPr lang="en-US" sz="2800" dirty="0">
                      <a:latin typeface="Symbol" charset="2"/>
                      <a:cs typeface="Symbol" charset="2"/>
                    </a:rPr>
                    <a:t> G</a:t>
                  </a:r>
                  <a:r>
                    <a:rPr lang="en-US" sz="2800" b="1" dirty="0">
                      <a:latin typeface="Courier New"/>
                      <a:cs typeface="Courier New"/>
                    </a:rPr>
                    <a:t>(x)</a:t>
                  </a:r>
                </a:p>
              </p:txBody>
            </p:sp>
          </mc:Choice>
          <mc:Fallback xmlns="">
            <p:sp>
              <p:nvSpPr>
                <p:cNvPr id="8" name="TextBox 7">
                  <a:extLst>
                    <a:ext uri="{FF2B5EF4-FFF2-40B4-BE49-F238E27FC236}">
                      <a16:creationId xmlns:a16="http://schemas.microsoft.com/office/drawing/2014/main" id="{B675F980-DE4C-21DF-8503-6F588BBF2704}"/>
                    </a:ext>
                  </a:extLst>
                </p:cNvPr>
                <p:cNvSpPr txBox="1">
                  <a:spLocks noRot="1" noChangeAspect="1" noMove="1" noResize="1" noEditPoints="1" noAdjustHandles="1" noChangeArrowheads="1" noChangeShapeType="1" noTextEdit="1"/>
                </p:cNvSpPr>
                <p:nvPr/>
              </p:nvSpPr>
              <p:spPr>
                <a:xfrm>
                  <a:off x="4511519" y="4201701"/>
                  <a:ext cx="2903456" cy="523220"/>
                </a:xfrm>
                <a:prstGeom prst="rect">
                  <a:avLst/>
                </a:prstGeom>
                <a:blipFill>
                  <a:blip r:embed="rId2"/>
                  <a:stretch>
                    <a:fillRect l="-4367" t="-19048" b="-30952"/>
                  </a:stretch>
                </a:blipFill>
              </p:spPr>
              <p:txBody>
                <a:bodyPr/>
                <a:lstStyle/>
                <a:p>
                  <a:r>
                    <a:rPr lang="en-US">
                      <a:noFill/>
                    </a:rPr>
                    <a:t> </a:t>
                  </a:r>
                </a:p>
              </p:txBody>
            </p:sp>
          </mc:Fallback>
        </mc:AlternateContent>
      </p:grpSp>
      <p:sp>
        <p:nvSpPr>
          <p:cNvPr id="9" name="Rectangle 8">
            <a:extLst>
              <a:ext uri="{FF2B5EF4-FFF2-40B4-BE49-F238E27FC236}">
                <a16:creationId xmlns:a16="http://schemas.microsoft.com/office/drawing/2014/main" id="{E8D99047-D329-F9DE-524E-EB4B1994ACD4}"/>
              </a:ext>
            </a:extLst>
          </p:cNvPr>
          <p:cNvSpPr/>
          <p:nvPr/>
        </p:nvSpPr>
        <p:spPr>
          <a:xfrm>
            <a:off x="1469981" y="2819400"/>
            <a:ext cx="6629400" cy="2438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27361594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Static type system</a:t>
            </a:r>
          </a:p>
        </p:txBody>
      </p:sp>
      <p:grpSp>
        <p:nvGrpSpPr>
          <p:cNvPr id="4" name="Group 3"/>
          <p:cNvGrpSpPr/>
          <p:nvPr/>
        </p:nvGrpSpPr>
        <p:grpSpPr>
          <a:xfrm>
            <a:off x="1475519" y="1439646"/>
            <a:ext cx="6873745" cy="1089268"/>
            <a:chOff x="875088" y="4201701"/>
            <a:chExt cx="7393825" cy="1466183"/>
          </a:xfrm>
        </p:grpSpPr>
        <p:sp>
          <p:nvSpPr>
            <p:cNvPr id="5" name="Rectangle 4"/>
            <p:cNvSpPr/>
            <p:nvPr/>
          </p:nvSpPr>
          <p:spPr>
            <a:xfrm>
              <a:off x="875088" y="4963616"/>
              <a:ext cx="7393825" cy="704268"/>
            </a:xfrm>
            <a:prstGeom prst="rect">
              <a:avLst/>
            </a:prstGeom>
          </p:spPr>
          <p:txBody>
            <a:bodyPr wrap="square">
              <a:spAutoFit/>
            </a:bodyPr>
            <a:lstStyle/>
            <a:p>
              <a:pPr marL="0" lvl="1" algn="ctr">
                <a:tabLst>
                  <a:tab pos="964372" algn="l"/>
                </a:tabLst>
              </a:pPr>
              <a:r>
                <a:rPr lang="en-US" sz="2800" dirty="0">
                  <a:latin typeface="Symbol" charset="2"/>
                  <a:cs typeface="Symbol" charset="2"/>
                </a:rPr>
                <a:t>G</a:t>
              </a:r>
              <a:r>
                <a:rPr lang="en-US" sz="2800" dirty="0"/>
                <a:t> ⊢ </a:t>
              </a:r>
              <a:r>
                <a:rPr lang="en-US" sz="2800" b="1" dirty="0">
                  <a:latin typeface="Courier New"/>
                  <a:cs typeface="Courier New"/>
                </a:rPr>
                <a:t>x=e;</a:t>
              </a:r>
              <a:r>
                <a:rPr lang="en-US" sz="2800" dirty="0"/>
                <a:t>  </a:t>
              </a:r>
              <a:endParaRPr lang="en-US" sz="2800" b="1" dirty="0">
                <a:latin typeface="Courier New"/>
                <a:cs typeface="Courier New"/>
              </a:endParaRPr>
            </a:p>
          </p:txBody>
        </p:sp>
        <p:cxnSp>
          <p:nvCxnSpPr>
            <p:cNvPr id="6" name="Straight Connector 5"/>
            <p:cNvCxnSpPr>
              <a:cxnSpLocks/>
            </p:cNvCxnSpPr>
            <p:nvPr/>
          </p:nvCxnSpPr>
          <p:spPr>
            <a:xfrm>
              <a:off x="2088830" y="4905683"/>
              <a:ext cx="532614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2343359" y="4201701"/>
              <a:ext cx="2460396" cy="704268"/>
            </a:xfrm>
            <a:prstGeom prst="rect">
              <a:avLst/>
            </a:prstGeom>
            <a:noFill/>
          </p:spPr>
          <p:txBody>
            <a:bodyPr wrap="square" rtlCol="0">
              <a:spAutoFit/>
            </a:bodyPr>
            <a:lstStyle/>
            <a:p>
              <a:r>
                <a:rPr lang="en-US" sz="2800" dirty="0">
                  <a:latin typeface="Symbol" charset="2"/>
                  <a:cs typeface="Symbol" charset="2"/>
                </a:rPr>
                <a:t>G</a:t>
              </a:r>
              <a:r>
                <a:rPr lang="en-US" sz="2800" dirty="0"/>
                <a:t> ⊢ </a:t>
              </a:r>
              <a:r>
                <a:rPr lang="en-US" sz="2800" b="1" dirty="0">
                  <a:latin typeface="Courier New"/>
                  <a:cs typeface="Courier New"/>
                </a:rPr>
                <a:t>e</a:t>
              </a:r>
              <a:r>
                <a:rPr lang="en-US" sz="2800" dirty="0"/>
                <a:t> : </a:t>
              </a:r>
              <a:r>
                <a:rPr lang="en-US" sz="2800" dirty="0">
                  <a:latin typeface="CronosPro-Regular" panose="020C0502030403020304" pitchFamily="34" charset="0"/>
                </a:rPr>
                <a:t>t</a:t>
              </a:r>
              <a:endParaRPr lang="en-US" sz="2800" dirty="0">
                <a:latin typeface="CronosPro-Regular" panose="020C0502030403020304" pitchFamily="34" charset="0"/>
                <a:cs typeface="Courier New"/>
              </a:endParaRPr>
            </a:p>
          </p:txBody>
        </p:sp>
        <mc:AlternateContent xmlns:mc="http://schemas.openxmlformats.org/markup-compatibility/2006" xmlns:a14="http://schemas.microsoft.com/office/drawing/2010/main">
          <mc:Choice Requires="a14">
            <p:sp>
              <p:nvSpPr>
                <p:cNvPr id="8" name="TextBox 7"/>
                <p:cNvSpPr txBox="1"/>
                <p:nvPr/>
              </p:nvSpPr>
              <p:spPr>
                <a:xfrm>
                  <a:off x="4511519" y="4201701"/>
                  <a:ext cx="2903456" cy="704268"/>
                </a:xfrm>
                <a:prstGeom prst="rect">
                  <a:avLst/>
                </a:prstGeom>
                <a:noFill/>
              </p:spPr>
              <p:txBody>
                <a:bodyPr wrap="square" rtlCol="0">
                  <a:spAutoFit/>
                </a:bodyPr>
                <a:lstStyle/>
                <a:p>
                  <a:r>
                    <a:rPr lang="en-US" sz="2800" dirty="0">
                      <a:solidFill>
                        <a:schemeClr val="tx1"/>
                      </a:solidFill>
                      <a:latin typeface="CronosPro-Regular" panose="020C0502030403020304" pitchFamily="34" charset="0"/>
                    </a:rPr>
                    <a:t>t</a:t>
                  </a:r>
                  <a14:m>
                    <m:oMath xmlns:m="http://schemas.openxmlformats.org/officeDocument/2006/math">
                      <m:r>
                        <a:rPr lang="en-US" sz="2800" i="1">
                          <a:solidFill>
                            <a:schemeClr val="tx1"/>
                          </a:solidFill>
                          <a:latin typeface="Cambria Math" panose="02040503050406030204" pitchFamily="18" charset="0"/>
                          <a:ea typeface="Cambria Math" panose="02040503050406030204" pitchFamily="18" charset="0"/>
                        </a:rPr>
                        <m:t> ⊑</m:t>
                      </m:r>
                    </m:oMath>
                  </a14:m>
                  <a:r>
                    <a:rPr lang="en-US" sz="2800" dirty="0">
                      <a:solidFill>
                        <a:schemeClr val="tx1"/>
                      </a:solidFill>
                      <a:latin typeface="Symbol" charset="2"/>
                      <a:cs typeface="Symbol" charset="2"/>
                    </a:rPr>
                    <a:t> G</a:t>
                  </a:r>
                  <a:r>
                    <a:rPr lang="en-US" sz="2800" b="1" dirty="0">
                      <a:solidFill>
                        <a:schemeClr val="tx1"/>
                      </a:solidFill>
                      <a:latin typeface="Courier New"/>
                      <a:cs typeface="Courier New"/>
                    </a:rPr>
                    <a:t>(x)</a:t>
                  </a:r>
                </a:p>
              </p:txBody>
            </p:sp>
          </mc:Choice>
          <mc:Fallback xmlns="">
            <p:sp>
              <p:nvSpPr>
                <p:cNvPr id="8" name="TextBox 7"/>
                <p:cNvSpPr txBox="1">
                  <a:spLocks noRot="1" noChangeAspect="1" noMove="1" noResize="1" noEditPoints="1" noAdjustHandles="1" noChangeArrowheads="1" noChangeShapeType="1" noTextEdit="1"/>
                </p:cNvSpPr>
                <p:nvPr/>
              </p:nvSpPr>
              <p:spPr>
                <a:xfrm>
                  <a:off x="4511519" y="4201701"/>
                  <a:ext cx="2903456" cy="704268"/>
                </a:xfrm>
                <a:prstGeom prst="rect">
                  <a:avLst/>
                </a:prstGeom>
                <a:blipFill>
                  <a:blip r:embed="rId2"/>
                  <a:stretch>
                    <a:fillRect l="-4695" t="-19048" b="-30952"/>
                  </a:stretch>
                </a:blipFill>
              </p:spPr>
              <p:txBody>
                <a:bodyPr/>
                <a:lstStyle/>
                <a:p>
                  <a:r>
                    <a:rPr lang="en-US">
                      <a:noFill/>
                    </a:rPr>
                    <a:t> </a:t>
                  </a:r>
                </a:p>
              </p:txBody>
            </p:sp>
          </mc:Fallback>
        </mc:AlternateContent>
      </p:grpSp>
      <p:grpSp>
        <p:nvGrpSpPr>
          <p:cNvPr id="9" name="Group 8"/>
          <p:cNvGrpSpPr/>
          <p:nvPr/>
        </p:nvGrpSpPr>
        <p:grpSpPr>
          <a:xfrm>
            <a:off x="1327050" y="3581400"/>
            <a:ext cx="7435950" cy="1130880"/>
            <a:chOff x="875088" y="2925111"/>
            <a:chExt cx="7393825" cy="1407805"/>
          </a:xfrm>
        </p:grpSpPr>
        <p:sp>
          <p:nvSpPr>
            <p:cNvPr id="10" name="Rectangle 9"/>
            <p:cNvSpPr/>
            <p:nvPr/>
          </p:nvSpPr>
          <p:spPr>
            <a:xfrm>
              <a:off x="875088" y="3681572"/>
              <a:ext cx="7393825" cy="651344"/>
            </a:xfrm>
            <a:prstGeom prst="rect">
              <a:avLst/>
            </a:prstGeom>
          </p:spPr>
          <p:txBody>
            <a:bodyPr wrap="square">
              <a:spAutoFit/>
            </a:bodyPr>
            <a:lstStyle/>
            <a:p>
              <a:pPr marL="0" lvl="1" algn="ctr">
                <a:tabLst>
                  <a:tab pos="964372" algn="l"/>
                </a:tabLst>
              </a:pPr>
              <a:r>
                <a:rPr lang="en-US" sz="2800" dirty="0">
                  <a:latin typeface="Symbol" charset="2"/>
                  <a:cs typeface="Symbol" charset="2"/>
                </a:rPr>
                <a:t>G</a:t>
              </a:r>
              <a:r>
                <a:rPr lang="en-US" sz="2800" dirty="0"/>
                <a:t> ⊢ </a:t>
              </a:r>
              <a:r>
                <a:rPr lang="en-US" sz="2800" b="1" dirty="0">
                  <a:latin typeface="Courier New"/>
                  <a:cs typeface="Courier New"/>
                </a:rPr>
                <a:t>if(e) then{ p1 } else{ p2 }</a:t>
              </a:r>
            </a:p>
          </p:txBody>
        </p:sp>
        <p:cxnSp>
          <p:nvCxnSpPr>
            <p:cNvPr id="11" name="Straight Connector 10"/>
            <p:cNvCxnSpPr>
              <a:cxnSpLocks/>
            </p:cNvCxnSpPr>
            <p:nvPr/>
          </p:nvCxnSpPr>
          <p:spPr>
            <a:xfrm flipV="1">
              <a:off x="1743720" y="3603258"/>
              <a:ext cx="5606856" cy="1556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971025" y="2925111"/>
              <a:ext cx="2046236" cy="651344"/>
            </a:xfrm>
            <a:prstGeom prst="rect">
              <a:avLst/>
            </a:prstGeom>
            <a:noFill/>
          </p:spPr>
          <p:txBody>
            <a:bodyPr wrap="square" rtlCol="0">
              <a:spAutoFit/>
            </a:bodyPr>
            <a:lstStyle/>
            <a:p>
              <a:r>
                <a:rPr lang="en-US" sz="2800" dirty="0">
                  <a:latin typeface="Symbol" charset="2"/>
                  <a:cs typeface="Symbol" charset="2"/>
                </a:rPr>
                <a:t>G</a:t>
              </a:r>
              <a:r>
                <a:rPr lang="en-US" sz="2800" dirty="0"/>
                <a:t> ⊢ </a:t>
              </a:r>
              <a:r>
                <a:rPr lang="en-US" sz="2800" b="1" dirty="0">
                  <a:latin typeface="Courier New"/>
                  <a:cs typeface="Courier New"/>
                </a:rPr>
                <a:t>e</a:t>
              </a:r>
              <a:r>
                <a:rPr lang="en-US" sz="2800" dirty="0"/>
                <a:t> : </a:t>
              </a:r>
              <a:r>
                <a:rPr lang="en-US" sz="2800" dirty="0">
                  <a:latin typeface="CronosPro-Regular" panose="020C0502030403020304" pitchFamily="34" charset="0"/>
                </a:rPr>
                <a:t>bool</a:t>
              </a:r>
              <a:endParaRPr lang="en-US" sz="2800" dirty="0">
                <a:latin typeface="CronosPro-Regular" panose="020C0502030403020304" pitchFamily="34" charset="0"/>
                <a:cs typeface="Courier New"/>
              </a:endParaRPr>
            </a:p>
          </p:txBody>
        </p:sp>
        <p:sp>
          <p:nvSpPr>
            <p:cNvPr id="13" name="Rectangle 12"/>
            <p:cNvSpPr/>
            <p:nvPr/>
          </p:nvSpPr>
          <p:spPr>
            <a:xfrm>
              <a:off x="3447060" y="2925111"/>
              <a:ext cx="2954964" cy="651344"/>
            </a:xfrm>
            <a:prstGeom prst="rect">
              <a:avLst/>
            </a:prstGeom>
          </p:spPr>
          <p:txBody>
            <a:bodyPr wrap="square">
              <a:spAutoFit/>
            </a:bodyPr>
            <a:lstStyle/>
            <a:p>
              <a:pPr marL="0" lvl="1" algn="ctr">
                <a:tabLst>
                  <a:tab pos="964372" algn="l"/>
                </a:tabLst>
              </a:pPr>
              <a:r>
                <a:rPr lang="en-US" sz="2800" dirty="0">
                  <a:latin typeface="Symbol" charset="2"/>
                  <a:cs typeface="Symbol" charset="2"/>
                </a:rPr>
                <a:t>G</a:t>
              </a:r>
              <a:r>
                <a:rPr lang="en-US" sz="2800" dirty="0"/>
                <a:t> ⊢ </a:t>
              </a:r>
              <a:r>
                <a:rPr lang="en-US" sz="2800" b="1" dirty="0">
                  <a:latin typeface="Courier New"/>
                  <a:cs typeface="Courier New"/>
                </a:rPr>
                <a:t>p1</a:t>
              </a:r>
            </a:p>
          </p:txBody>
        </p:sp>
        <p:sp>
          <p:nvSpPr>
            <p:cNvPr id="14" name="Rectangle 13"/>
            <p:cNvSpPr/>
            <p:nvPr/>
          </p:nvSpPr>
          <p:spPr>
            <a:xfrm>
              <a:off x="5045722" y="2925111"/>
              <a:ext cx="2877259" cy="651344"/>
            </a:xfrm>
            <a:prstGeom prst="rect">
              <a:avLst/>
            </a:prstGeom>
          </p:spPr>
          <p:txBody>
            <a:bodyPr wrap="square">
              <a:spAutoFit/>
            </a:bodyPr>
            <a:lstStyle/>
            <a:p>
              <a:pPr marL="0" lvl="1" algn="ctr">
                <a:tabLst>
                  <a:tab pos="964372" algn="l"/>
                </a:tabLst>
              </a:pPr>
              <a:r>
                <a:rPr lang="en-US" sz="2800" dirty="0">
                  <a:latin typeface="Symbol" charset="2"/>
                  <a:cs typeface="Symbol" charset="2"/>
                </a:rPr>
                <a:t>G</a:t>
              </a:r>
              <a:r>
                <a:rPr lang="en-US" sz="2800" dirty="0"/>
                <a:t> ⊢ </a:t>
              </a:r>
              <a:r>
                <a:rPr lang="en-US" sz="2800" b="1" dirty="0">
                  <a:latin typeface="Courier New"/>
                  <a:cs typeface="Courier New"/>
                </a:rPr>
                <a:t>p2</a:t>
              </a:r>
            </a:p>
          </p:txBody>
        </p:sp>
      </p:grpSp>
      <p:grpSp>
        <p:nvGrpSpPr>
          <p:cNvPr id="15" name="Group 14"/>
          <p:cNvGrpSpPr/>
          <p:nvPr/>
        </p:nvGrpSpPr>
        <p:grpSpPr>
          <a:xfrm>
            <a:off x="1192713" y="4723532"/>
            <a:ext cx="7393825" cy="1067668"/>
            <a:chOff x="592282" y="2925111"/>
            <a:chExt cx="7393825" cy="1483428"/>
          </a:xfrm>
        </p:grpSpPr>
        <p:sp>
          <p:nvSpPr>
            <p:cNvPr id="16" name="Rectangle 15"/>
            <p:cNvSpPr/>
            <p:nvPr/>
          </p:nvSpPr>
          <p:spPr>
            <a:xfrm>
              <a:off x="592282" y="3681572"/>
              <a:ext cx="7393825" cy="726967"/>
            </a:xfrm>
            <a:prstGeom prst="rect">
              <a:avLst/>
            </a:prstGeom>
          </p:spPr>
          <p:txBody>
            <a:bodyPr wrap="square">
              <a:spAutoFit/>
            </a:bodyPr>
            <a:lstStyle/>
            <a:p>
              <a:pPr marL="0" lvl="1" algn="ctr">
                <a:tabLst>
                  <a:tab pos="964372" algn="l"/>
                </a:tabLst>
              </a:pPr>
              <a:r>
                <a:rPr lang="en-US" sz="2800" dirty="0">
                  <a:latin typeface="Symbol" charset="2"/>
                  <a:cs typeface="Symbol" charset="2"/>
                </a:rPr>
                <a:t>G</a:t>
              </a:r>
              <a:r>
                <a:rPr lang="en-US" sz="2800" dirty="0"/>
                <a:t> ⊢ </a:t>
              </a:r>
              <a:r>
                <a:rPr lang="en-US" sz="2800" b="1" dirty="0">
                  <a:latin typeface="Courier New"/>
                  <a:cs typeface="Courier New"/>
                </a:rPr>
                <a:t>while(e){ p }</a:t>
              </a:r>
            </a:p>
          </p:txBody>
        </p:sp>
        <p:cxnSp>
          <p:nvCxnSpPr>
            <p:cNvPr id="17" name="Straight Connector 16"/>
            <p:cNvCxnSpPr>
              <a:cxnSpLocks/>
            </p:cNvCxnSpPr>
            <p:nvPr/>
          </p:nvCxnSpPr>
          <p:spPr>
            <a:xfrm>
              <a:off x="1932495" y="3623638"/>
              <a:ext cx="4786469"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2069974" y="2925111"/>
              <a:ext cx="2044826" cy="726967"/>
            </a:xfrm>
            <a:prstGeom prst="rect">
              <a:avLst/>
            </a:prstGeom>
            <a:noFill/>
          </p:spPr>
          <p:txBody>
            <a:bodyPr wrap="square" rtlCol="0">
              <a:spAutoFit/>
            </a:bodyPr>
            <a:lstStyle/>
            <a:p>
              <a:r>
                <a:rPr lang="en-US" sz="2800" dirty="0">
                  <a:latin typeface="Symbol" charset="2"/>
                  <a:cs typeface="Symbol" charset="2"/>
                </a:rPr>
                <a:t>G</a:t>
              </a:r>
              <a:r>
                <a:rPr lang="en-US" sz="2800" dirty="0"/>
                <a:t> ⊢ </a:t>
              </a:r>
              <a:r>
                <a:rPr lang="en-US" sz="2800" b="1" dirty="0">
                  <a:latin typeface="Courier New"/>
                  <a:cs typeface="Courier New"/>
                </a:rPr>
                <a:t>e</a:t>
              </a:r>
              <a:r>
                <a:rPr lang="en-US" sz="2800" dirty="0"/>
                <a:t> : </a:t>
              </a:r>
              <a:r>
                <a:rPr lang="en-US" sz="2800" dirty="0">
                  <a:latin typeface="CronosPro-Regular" panose="020C0502030403020304" pitchFamily="34" charset="0"/>
                </a:rPr>
                <a:t>bool</a:t>
              </a:r>
              <a:endParaRPr lang="en-US" sz="2800" dirty="0">
                <a:latin typeface="CronosPro-Regular" panose="020C0502030403020304" pitchFamily="34" charset="0"/>
                <a:cs typeface="Courier New"/>
              </a:endParaRPr>
            </a:p>
          </p:txBody>
        </p:sp>
        <p:sp>
          <p:nvSpPr>
            <p:cNvPr id="19" name="Rectangle 18"/>
            <p:cNvSpPr/>
            <p:nvPr/>
          </p:nvSpPr>
          <p:spPr>
            <a:xfrm>
              <a:off x="4217685" y="2925111"/>
              <a:ext cx="2501279" cy="726967"/>
            </a:xfrm>
            <a:prstGeom prst="rect">
              <a:avLst/>
            </a:prstGeom>
          </p:spPr>
          <p:txBody>
            <a:bodyPr wrap="square">
              <a:spAutoFit/>
            </a:bodyPr>
            <a:lstStyle/>
            <a:p>
              <a:pPr marL="0" lvl="1" algn="ctr">
                <a:tabLst>
                  <a:tab pos="964372" algn="l"/>
                </a:tabLst>
              </a:pPr>
              <a:r>
                <a:rPr lang="en-US" sz="2800" dirty="0">
                  <a:latin typeface="Symbol" charset="2"/>
                  <a:cs typeface="Symbol" charset="2"/>
                </a:rPr>
                <a:t>G</a:t>
              </a:r>
              <a:r>
                <a:rPr lang="en-US" sz="2800" dirty="0"/>
                <a:t> ⊢ </a:t>
              </a:r>
              <a:r>
                <a:rPr lang="en-US" sz="2800" b="1" dirty="0">
                  <a:latin typeface="Courier New"/>
                  <a:cs typeface="Courier New"/>
                </a:rPr>
                <a:t>p</a:t>
              </a:r>
            </a:p>
          </p:txBody>
        </p:sp>
      </p:grpSp>
      <p:grpSp>
        <p:nvGrpSpPr>
          <p:cNvPr id="20" name="Group 19"/>
          <p:cNvGrpSpPr/>
          <p:nvPr/>
        </p:nvGrpSpPr>
        <p:grpSpPr>
          <a:xfrm>
            <a:off x="1192713" y="2438400"/>
            <a:ext cx="7393825" cy="1125307"/>
            <a:chOff x="875088" y="2925111"/>
            <a:chExt cx="7393825" cy="1413833"/>
          </a:xfrm>
        </p:grpSpPr>
        <p:sp>
          <p:nvSpPr>
            <p:cNvPr id="21" name="Rectangle 20"/>
            <p:cNvSpPr/>
            <p:nvPr/>
          </p:nvSpPr>
          <p:spPr>
            <a:xfrm>
              <a:off x="875088" y="3681572"/>
              <a:ext cx="7393825" cy="657372"/>
            </a:xfrm>
            <a:prstGeom prst="rect">
              <a:avLst/>
            </a:prstGeom>
          </p:spPr>
          <p:txBody>
            <a:bodyPr wrap="square">
              <a:spAutoFit/>
            </a:bodyPr>
            <a:lstStyle/>
            <a:p>
              <a:pPr marL="0" lvl="1" algn="ctr">
                <a:tabLst>
                  <a:tab pos="964372" algn="l"/>
                </a:tabLst>
              </a:pPr>
              <a:r>
                <a:rPr lang="en-US" sz="2800" dirty="0">
                  <a:latin typeface="Symbol" charset="2"/>
                  <a:cs typeface="Symbol" charset="2"/>
                </a:rPr>
                <a:t>G</a:t>
              </a:r>
              <a:r>
                <a:rPr lang="en-US" sz="2800" dirty="0"/>
                <a:t> ⊢ </a:t>
              </a:r>
              <a:r>
                <a:rPr lang="en-US" sz="2800" b="1" dirty="0">
                  <a:latin typeface="Courier New"/>
                  <a:cs typeface="Courier New"/>
                </a:rPr>
                <a:t>p1 p2</a:t>
              </a:r>
            </a:p>
          </p:txBody>
        </p:sp>
        <p:cxnSp>
          <p:nvCxnSpPr>
            <p:cNvPr id="22" name="Straight Connector 21"/>
            <p:cNvCxnSpPr>
              <a:cxnSpLocks/>
            </p:cNvCxnSpPr>
            <p:nvPr/>
          </p:nvCxnSpPr>
          <p:spPr>
            <a:xfrm>
              <a:off x="2516959" y="3623638"/>
              <a:ext cx="4251488"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2181502" y="2925111"/>
              <a:ext cx="2501279" cy="657372"/>
            </a:xfrm>
            <a:prstGeom prst="rect">
              <a:avLst/>
            </a:prstGeom>
          </p:spPr>
          <p:txBody>
            <a:bodyPr wrap="square">
              <a:spAutoFit/>
            </a:bodyPr>
            <a:lstStyle/>
            <a:p>
              <a:pPr marL="0" lvl="1" algn="ctr">
                <a:tabLst>
                  <a:tab pos="964372" algn="l"/>
                </a:tabLst>
              </a:pPr>
              <a:r>
                <a:rPr lang="en-US" sz="2800" dirty="0">
                  <a:latin typeface="Symbol" charset="2"/>
                  <a:cs typeface="Symbol" charset="2"/>
                </a:rPr>
                <a:t>G</a:t>
              </a:r>
              <a:r>
                <a:rPr lang="en-US" sz="2800" dirty="0"/>
                <a:t> ⊢ </a:t>
              </a:r>
              <a:r>
                <a:rPr lang="en-US" sz="2800" b="1" dirty="0">
                  <a:latin typeface="Courier New"/>
                  <a:cs typeface="Courier New"/>
                </a:rPr>
                <a:t>p1</a:t>
              </a:r>
            </a:p>
          </p:txBody>
        </p:sp>
        <p:sp>
          <p:nvSpPr>
            <p:cNvPr id="24" name="Rectangle 23"/>
            <p:cNvSpPr/>
            <p:nvPr/>
          </p:nvSpPr>
          <p:spPr>
            <a:xfrm>
              <a:off x="4554718" y="2925111"/>
              <a:ext cx="2501279" cy="657372"/>
            </a:xfrm>
            <a:prstGeom prst="rect">
              <a:avLst/>
            </a:prstGeom>
          </p:spPr>
          <p:txBody>
            <a:bodyPr wrap="square">
              <a:spAutoFit/>
            </a:bodyPr>
            <a:lstStyle/>
            <a:p>
              <a:pPr marL="0" lvl="1" algn="ctr">
                <a:tabLst>
                  <a:tab pos="964372" algn="l"/>
                </a:tabLst>
              </a:pPr>
              <a:r>
                <a:rPr lang="en-US" sz="2800" dirty="0">
                  <a:latin typeface="Symbol" charset="2"/>
                  <a:cs typeface="Symbol" charset="2"/>
                </a:rPr>
                <a:t>G</a:t>
              </a:r>
              <a:r>
                <a:rPr lang="en-US" sz="2800" dirty="0"/>
                <a:t>  ⊢ </a:t>
              </a:r>
              <a:r>
                <a:rPr lang="en-US" sz="2800" b="1" dirty="0">
                  <a:latin typeface="Courier New"/>
                  <a:cs typeface="Courier New"/>
                </a:rPr>
                <a:t>p2</a:t>
              </a:r>
            </a:p>
          </p:txBody>
        </p:sp>
      </p:grpSp>
      <p:sp>
        <p:nvSpPr>
          <p:cNvPr id="3" name="TextBox 2"/>
          <p:cNvSpPr txBox="1"/>
          <p:nvPr/>
        </p:nvSpPr>
        <p:spPr>
          <a:xfrm>
            <a:off x="593223" y="1778203"/>
            <a:ext cx="2005677" cy="369332"/>
          </a:xfrm>
          <a:prstGeom prst="rect">
            <a:avLst/>
          </a:prstGeom>
          <a:noFill/>
        </p:spPr>
        <p:txBody>
          <a:bodyPr wrap="none" rtlCol="0">
            <a:spAutoFit/>
          </a:bodyPr>
          <a:lstStyle/>
          <a:p>
            <a:r>
              <a:rPr lang="en-US"/>
              <a:t>Assignment-Rule:</a:t>
            </a:r>
          </a:p>
        </p:txBody>
      </p:sp>
      <p:sp>
        <p:nvSpPr>
          <p:cNvPr id="26" name="TextBox 25"/>
          <p:cNvSpPr txBox="1"/>
          <p:nvPr/>
        </p:nvSpPr>
        <p:spPr>
          <a:xfrm>
            <a:off x="602379" y="3941485"/>
            <a:ext cx="928459" cy="369332"/>
          </a:xfrm>
          <a:prstGeom prst="rect">
            <a:avLst/>
          </a:prstGeom>
          <a:noFill/>
        </p:spPr>
        <p:txBody>
          <a:bodyPr wrap="none" rtlCol="0">
            <a:spAutoFit/>
          </a:bodyPr>
          <a:lstStyle/>
          <a:p>
            <a:r>
              <a:rPr lang="en-US" dirty="0"/>
              <a:t>If-Rule:</a:t>
            </a:r>
          </a:p>
        </p:txBody>
      </p:sp>
      <p:sp>
        <p:nvSpPr>
          <p:cNvPr id="27" name="TextBox 26"/>
          <p:cNvSpPr txBox="1"/>
          <p:nvPr/>
        </p:nvSpPr>
        <p:spPr>
          <a:xfrm>
            <a:off x="600431" y="5047683"/>
            <a:ext cx="1377300" cy="369332"/>
          </a:xfrm>
          <a:prstGeom prst="rect">
            <a:avLst/>
          </a:prstGeom>
          <a:noFill/>
        </p:spPr>
        <p:txBody>
          <a:bodyPr wrap="none" rtlCol="0">
            <a:spAutoFit/>
          </a:bodyPr>
          <a:lstStyle/>
          <a:p>
            <a:r>
              <a:rPr lang="en-US" dirty="0"/>
              <a:t>While-Rule:</a:t>
            </a:r>
          </a:p>
        </p:txBody>
      </p:sp>
      <p:sp>
        <p:nvSpPr>
          <p:cNvPr id="28" name="TextBox 27"/>
          <p:cNvSpPr txBox="1"/>
          <p:nvPr/>
        </p:nvSpPr>
        <p:spPr>
          <a:xfrm>
            <a:off x="600431" y="2809710"/>
            <a:ext cx="1838965" cy="369332"/>
          </a:xfrm>
          <a:prstGeom prst="rect">
            <a:avLst/>
          </a:prstGeom>
          <a:noFill/>
        </p:spPr>
        <p:txBody>
          <a:bodyPr wrap="none" rtlCol="0">
            <a:spAutoFit/>
          </a:bodyPr>
          <a:lstStyle/>
          <a:p>
            <a:r>
              <a:rPr lang="en-US" dirty="0"/>
              <a:t>Sequence-Rule:</a:t>
            </a:r>
          </a:p>
        </p:txBody>
      </p:sp>
      <p:grpSp>
        <p:nvGrpSpPr>
          <p:cNvPr id="37" name="Group 36">
            <a:extLst>
              <a:ext uri="{FF2B5EF4-FFF2-40B4-BE49-F238E27FC236}">
                <a16:creationId xmlns:a16="http://schemas.microsoft.com/office/drawing/2014/main" id="{447643FA-CE88-829D-ECBE-3164DC2379A9}"/>
              </a:ext>
            </a:extLst>
          </p:cNvPr>
          <p:cNvGrpSpPr/>
          <p:nvPr/>
        </p:nvGrpSpPr>
        <p:grpSpPr>
          <a:xfrm>
            <a:off x="1192713" y="6353232"/>
            <a:ext cx="7393825" cy="564917"/>
            <a:chOff x="592282" y="3623638"/>
            <a:chExt cx="7393825" cy="784901"/>
          </a:xfrm>
        </p:grpSpPr>
        <p:sp>
          <p:nvSpPr>
            <p:cNvPr id="38" name="Rectangle 37">
              <a:extLst>
                <a:ext uri="{FF2B5EF4-FFF2-40B4-BE49-F238E27FC236}">
                  <a16:creationId xmlns:a16="http://schemas.microsoft.com/office/drawing/2014/main" id="{1EEC63BD-D108-A621-B855-17E6751D0068}"/>
                </a:ext>
              </a:extLst>
            </p:cNvPr>
            <p:cNvSpPr/>
            <p:nvPr/>
          </p:nvSpPr>
          <p:spPr>
            <a:xfrm>
              <a:off x="592282" y="3681572"/>
              <a:ext cx="7393825" cy="726967"/>
            </a:xfrm>
            <a:prstGeom prst="rect">
              <a:avLst/>
            </a:prstGeom>
          </p:spPr>
          <p:txBody>
            <a:bodyPr wrap="square">
              <a:spAutoFit/>
            </a:bodyPr>
            <a:lstStyle/>
            <a:p>
              <a:pPr marL="0" lvl="1" algn="ctr">
                <a:tabLst>
                  <a:tab pos="964372" algn="l"/>
                </a:tabLst>
              </a:pPr>
              <a:r>
                <a:rPr lang="en-US" sz="2800" dirty="0">
                  <a:latin typeface="Symbol" charset="2"/>
                  <a:cs typeface="Symbol" charset="2"/>
                </a:rPr>
                <a:t>G</a:t>
              </a:r>
              <a:r>
                <a:rPr lang="en-US" sz="2800" dirty="0"/>
                <a:t> ⊢ </a:t>
              </a:r>
              <a:r>
                <a:rPr lang="en-US" sz="2800" b="1" dirty="0" err="1">
                  <a:latin typeface="Courier New"/>
                  <a:cs typeface="Courier New"/>
                </a:rPr>
                <a:t>nop</a:t>
              </a:r>
              <a:r>
                <a:rPr lang="en-US" sz="2800" b="1" dirty="0">
                  <a:latin typeface="Courier New"/>
                  <a:cs typeface="Courier New"/>
                </a:rPr>
                <a:t>;</a:t>
              </a:r>
            </a:p>
          </p:txBody>
        </p:sp>
        <p:cxnSp>
          <p:nvCxnSpPr>
            <p:cNvPr id="39" name="Straight Connector 38">
              <a:extLst>
                <a:ext uri="{FF2B5EF4-FFF2-40B4-BE49-F238E27FC236}">
                  <a16:creationId xmlns:a16="http://schemas.microsoft.com/office/drawing/2014/main" id="{24074550-9038-B1CF-08C1-65CFE911CCF4}"/>
                </a:ext>
              </a:extLst>
            </p:cNvPr>
            <p:cNvCxnSpPr>
              <a:cxnSpLocks/>
            </p:cNvCxnSpPr>
            <p:nvPr/>
          </p:nvCxnSpPr>
          <p:spPr>
            <a:xfrm>
              <a:off x="1932495" y="3623638"/>
              <a:ext cx="4786469"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42" name="TextBox 41">
            <a:extLst>
              <a:ext uri="{FF2B5EF4-FFF2-40B4-BE49-F238E27FC236}">
                <a16:creationId xmlns:a16="http://schemas.microsoft.com/office/drawing/2014/main" id="{2DD51B52-7703-B9F7-CC71-FE92D77F338D}"/>
              </a:ext>
            </a:extLst>
          </p:cNvPr>
          <p:cNvSpPr txBox="1"/>
          <p:nvPr/>
        </p:nvSpPr>
        <p:spPr>
          <a:xfrm>
            <a:off x="600431" y="6174632"/>
            <a:ext cx="1249060" cy="369332"/>
          </a:xfrm>
          <a:prstGeom prst="rect">
            <a:avLst/>
          </a:prstGeom>
          <a:noFill/>
        </p:spPr>
        <p:txBody>
          <a:bodyPr wrap="none" rtlCol="0">
            <a:spAutoFit/>
          </a:bodyPr>
          <a:lstStyle/>
          <a:p>
            <a:r>
              <a:rPr lang="en-US" dirty="0"/>
              <a:t>Skip-Rule:</a:t>
            </a:r>
          </a:p>
        </p:txBody>
      </p:sp>
    </p:spTree>
    <p:extLst>
      <p:ext uri="{BB962C8B-B14F-4D97-AF65-F5344CB8AC3E}">
        <p14:creationId xmlns:p14="http://schemas.microsoft.com/office/powerpoint/2010/main" val="273528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185C4-1CB9-CB38-113E-AAD468ED0C0D}"/>
              </a:ext>
            </a:extLst>
          </p:cNvPr>
          <p:cNvSpPr>
            <a:spLocks noGrp="1"/>
          </p:cNvSpPr>
          <p:nvPr>
            <p:ph type="title"/>
          </p:nvPr>
        </p:nvSpPr>
        <p:spPr/>
        <p:txBody>
          <a:bodyPr/>
          <a:lstStyle/>
          <a:p>
            <a:r>
              <a:rPr lang="en-US" dirty="0"/>
              <a:t>Enforcing Information Flow</a:t>
            </a:r>
          </a:p>
        </p:txBody>
      </p:sp>
      <p:sp>
        <p:nvSpPr>
          <p:cNvPr id="3" name="Content Placeholder 2">
            <a:extLst>
              <a:ext uri="{FF2B5EF4-FFF2-40B4-BE49-F238E27FC236}">
                <a16:creationId xmlns:a16="http://schemas.microsoft.com/office/drawing/2014/main" id="{866E5994-7B2B-6674-FEDF-566B38520895}"/>
              </a:ext>
            </a:extLst>
          </p:cNvPr>
          <p:cNvSpPr>
            <a:spLocks noGrp="1"/>
          </p:cNvSpPr>
          <p:nvPr>
            <p:ph idx="1"/>
          </p:nvPr>
        </p:nvSpPr>
        <p:spPr/>
        <p:txBody>
          <a:bodyPr/>
          <a:lstStyle/>
          <a:p>
            <a:r>
              <a:rPr lang="en-US" dirty="0"/>
              <a:t>Goal: Design a type system such that </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AD124CF5-1533-D4DE-EAE6-D257C0A9674A}"/>
                  </a:ext>
                </a:extLst>
              </p:cNvPr>
              <p:cNvSpPr txBox="1">
                <a:spLocks/>
              </p:cNvSpPr>
              <p:nvPr/>
            </p:nvSpPr>
            <p:spPr>
              <a:xfrm>
                <a:off x="457200" y="2362200"/>
                <a:ext cx="8229601" cy="8382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buFont typeface="Arial" pitchFamily="34" charset="0"/>
                  <a:buNone/>
                </a:pPr>
                <a:r>
                  <a:rPr lang="en-US" sz="3600" dirty="0">
                    <a:latin typeface="Symbol" charset="2"/>
                    <a:cs typeface="Symbol" charset="2"/>
                  </a:rPr>
                  <a:t>G</a:t>
                </a:r>
                <a:r>
                  <a:rPr lang="en-US" sz="3600" dirty="0"/>
                  <a:t> ⊢ </a:t>
                </a:r>
                <a:r>
                  <a:rPr lang="en-US" sz="3600" b="1" dirty="0">
                    <a:latin typeface="Courier New"/>
                    <a:cs typeface="Courier New"/>
                  </a:rPr>
                  <a:t>p </a:t>
                </a:r>
                <a:r>
                  <a:rPr lang="en-US" sz="3600" dirty="0"/>
                  <a:t> </a:t>
                </a:r>
                <a14:m>
                  <m:oMath xmlns:m="http://schemas.openxmlformats.org/officeDocument/2006/math">
                    <m:r>
                      <a:rPr lang="en-US" sz="3600" i="1">
                        <a:latin typeface="Cambria Math" panose="02040503050406030204" pitchFamily="18" charset="0"/>
                        <a:ea typeface="Cambria Math" panose="02040503050406030204" pitchFamily="18" charset="0"/>
                      </a:rPr>
                      <m:t>⇒</m:t>
                    </m:r>
                  </m:oMath>
                </a14:m>
                <a:r>
                  <a:rPr lang="en-US" sz="3600" dirty="0"/>
                  <a:t>  </a:t>
                </a:r>
                <a:r>
                  <a:rPr lang="en-US" sz="3600" b="1" dirty="0">
                    <a:latin typeface="Courier New"/>
                    <a:cs typeface="Courier New"/>
                  </a:rPr>
                  <a:t>p </a:t>
                </a:r>
                <a:r>
                  <a:rPr lang="en-US" sz="3600" dirty="0"/>
                  <a:t>satisfies </a:t>
                </a:r>
                <a:r>
                  <a:rPr lang="en-US" sz="3600" dirty="0" err="1"/>
                  <a:t>NonInterference</a:t>
                </a:r>
                <a:endParaRPr lang="en-US" sz="3600" dirty="0"/>
              </a:p>
              <a:p>
                <a:pPr marL="0" indent="0">
                  <a:buFont typeface="Arial" pitchFamily="34" charset="0"/>
                  <a:buNone/>
                </a:pPr>
                <a:endParaRPr lang="en-US" sz="3600" dirty="0"/>
              </a:p>
            </p:txBody>
          </p:sp>
        </mc:Choice>
        <mc:Fallback xmlns="">
          <p:sp>
            <p:nvSpPr>
              <p:cNvPr id="4" name="Content Placeholder 2">
                <a:extLst>
                  <a:ext uri="{FF2B5EF4-FFF2-40B4-BE49-F238E27FC236}">
                    <a16:creationId xmlns:a16="http://schemas.microsoft.com/office/drawing/2014/main" id="{AD124CF5-1533-D4DE-EAE6-D257C0A9674A}"/>
                  </a:ext>
                </a:extLst>
              </p:cNvPr>
              <p:cNvSpPr txBox="1">
                <a:spLocks noRot="1" noChangeAspect="1" noMove="1" noResize="1" noEditPoints="1" noAdjustHandles="1" noChangeArrowheads="1" noChangeShapeType="1" noTextEdit="1"/>
              </p:cNvSpPr>
              <p:nvPr/>
            </p:nvSpPr>
            <p:spPr>
              <a:xfrm>
                <a:off x="457200" y="2362200"/>
                <a:ext cx="8229601" cy="838200"/>
              </a:xfrm>
              <a:prstGeom prst="rect">
                <a:avLst/>
              </a:prstGeom>
              <a:blipFill>
                <a:blip r:embed="rId2"/>
                <a:stretch>
                  <a:fillRect l="-617" t="-14925" r="-617" b="-4478"/>
                </a:stretch>
              </a:blipFill>
            </p:spPr>
            <p:txBody>
              <a:bodyPr/>
              <a:lstStyle/>
              <a:p>
                <a:r>
                  <a:rPr lang="en-US">
                    <a:noFill/>
                  </a:rPr>
                  <a:t> </a:t>
                </a:r>
              </a:p>
            </p:txBody>
          </p:sp>
        </mc:Fallback>
      </mc:AlternateContent>
    </p:spTree>
    <p:extLst>
      <p:ext uri="{BB962C8B-B14F-4D97-AF65-F5344CB8AC3E}">
        <p14:creationId xmlns:p14="http://schemas.microsoft.com/office/powerpoint/2010/main" val="14026395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E0F16-3D35-F2A1-3B17-16C74248C444}"/>
              </a:ext>
            </a:extLst>
          </p:cNvPr>
          <p:cNvSpPr>
            <a:spLocks noGrp="1"/>
          </p:cNvSpPr>
          <p:nvPr>
            <p:ph type="title"/>
          </p:nvPr>
        </p:nvSpPr>
        <p:spPr/>
        <p:txBody>
          <a:bodyPr/>
          <a:lstStyle/>
          <a:p>
            <a:r>
              <a:rPr lang="en-US" dirty="0"/>
              <a:t>Information Flow</a:t>
            </a:r>
          </a:p>
        </p:txBody>
      </p:sp>
      <p:pic>
        <p:nvPicPr>
          <p:cNvPr id="5" name="Content Placeholder 4">
            <a:extLst>
              <a:ext uri="{FF2B5EF4-FFF2-40B4-BE49-F238E27FC236}">
                <a16:creationId xmlns:a16="http://schemas.microsoft.com/office/drawing/2014/main" id="{EAA623B3-2BDC-D709-133B-2333AF6B6E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18308" y="1600200"/>
            <a:ext cx="3507383" cy="4876800"/>
          </a:xfrm>
        </p:spPr>
      </p:pic>
    </p:spTree>
    <p:extLst>
      <p:ext uri="{BB962C8B-B14F-4D97-AF65-F5344CB8AC3E}">
        <p14:creationId xmlns:p14="http://schemas.microsoft.com/office/powerpoint/2010/main" val="181961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25960-DF62-E949-2EAA-0760FC49AF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B9B36F-2FBA-06E3-3F68-5FC100D94C4D}"/>
              </a:ext>
            </a:extLst>
          </p:cNvPr>
          <p:cNvSpPr>
            <a:spLocks noGrp="1"/>
          </p:cNvSpPr>
          <p:nvPr>
            <p:ph type="title"/>
          </p:nvPr>
        </p:nvSpPr>
        <p:spPr/>
        <p:txBody>
          <a:bodyPr/>
          <a:lstStyle/>
          <a:p>
            <a:r>
              <a:rPr lang="en-US" dirty="0"/>
              <a:t>Review: Multi-Level Security</a:t>
            </a:r>
          </a:p>
        </p:txBody>
      </p:sp>
      <p:sp>
        <p:nvSpPr>
          <p:cNvPr id="13" name="Content Placeholder 12">
            <a:extLst>
              <a:ext uri="{FF2B5EF4-FFF2-40B4-BE49-F238E27FC236}">
                <a16:creationId xmlns:a16="http://schemas.microsoft.com/office/drawing/2014/main" id="{007EBFE7-EC54-24CE-9098-36CA00CB59E1}"/>
              </a:ext>
            </a:extLst>
          </p:cNvPr>
          <p:cNvSpPr>
            <a:spLocks noGrp="1"/>
          </p:cNvSpPr>
          <p:nvPr>
            <p:ph idx="1"/>
          </p:nvPr>
        </p:nvSpPr>
        <p:spPr/>
        <p:txBody>
          <a:bodyPr/>
          <a:lstStyle/>
          <a:p>
            <a:r>
              <a:rPr lang="en-US" dirty="0"/>
              <a:t>Labels define policies</a:t>
            </a:r>
          </a:p>
        </p:txBody>
      </p:sp>
      <p:sp>
        <p:nvSpPr>
          <p:cNvPr id="5" name="Rectangle 4">
            <a:extLst>
              <a:ext uri="{FF2B5EF4-FFF2-40B4-BE49-F238E27FC236}">
                <a16:creationId xmlns:a16="http://schemas.microsoft.com/office/drawing/2014/main" id="{EE394EDE-330F-B1CC-6A45-1A23FEB0797C}"/>
              </a:ext>
            </a:extLst>
          </p:cNvPr>
          <p:cNvSpPr/>
          <p:nvPr/>
        </p:nvSpPr>
        <p:spPr>
          <a:xfrm>
            <a:off x="3516656" y="6140913"/>
            <a:ext cx="2121156" cy="488487"/>
          </a:xfrm>
          <a:prstGeom prst="rect">
            <a:avLst/>
          </a:prstGeom>
          <a:solidFill>
            <a:schemeClr val="accent2">
              <a:lumMod val="20000"/>
              <a:lumOff val="8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err="1">
                <a:solidFill>
                  <a:schemeClr val="tx1"/>
                </a:solidFill>
                <a:latin typeface="CronosPro-Regular"/>
                <a:cs typeface="CronosPro-Regular"/>
              </a:rPr>
              <a:t>Conf</a:t>
            </a:r>
            <a:r>
              <a:rPr lang="en-US" sz="2000" dirty="0">
                <a:solidFill>
                  <a:schemeClr val="tx1"/>
                </a:solidFill>
                <a:latin typeface="CronosPro-Regular"/>
                <a:cs typeface="CronosPro-Regular"/>
              </a:rPr>
              <a:t>, {}</a:t>
            </a:r>
          </a:p>
        </p:txBody>
      </p:sp>
      <p:sp>
        <p:nvSpPr>
          <p:cNvPr id="6" name="Rectangle 5">
            <a:extLst>
              <a:ext uri="{FF2B5EF4-FFF2-40B4-BE49-F238E27FC236}">
                <a16:creationId xmlns:a16="http://schemas.microsoft.com/office/drawing/2014/main" id="{4CE47044-357C-D273-5BD4-69B11EADE315}"/>
              </a:ext>
            </a:extLst>
          </p:cNvPr>
          <p:cNvSpPr/>
          <p:nvPr/>
        </p:nvSpPr>
        <p:spPr>
          <a:xfrm>
            <a:off x="3516656" y="4817600"/>
            <a:ext cx="2121156" cy="488487"/>
          </a:xfrm>
          <a:prstGeom prst="rect">
            <a:avLst/>
          </a:prstGeom>
          <a:solidFill>
            <a:schemeClr val="accent2">
              <a:lumMod val="40000"/>
              <a:lumOff val="6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CronosPro-Regular"/>
                <a:cs typeface="CronosPro-Regular"/>
              </a:rPr>
              <a:t>Secret, {}</a:t>
            </a:r>
          </a:p>
        </p:txBody>
      </p:sp>
      <p:sp>
        <p:nvSpPr>
          <p:cNvPr id="8" name="Rectangle 7">
            <a:extLst>
              <a:ext uri="{FF2B5EF4-FFF2-40B4-BE49-F238E27FC236}">
                <a16:creationId xmlns:a16="http://schemas.microsoft.com/office/drawing/2014/main" id="{FF5079A1-4697-AD65-D4C1-9BE7A94274C9}"/>
              </a:ext>
            </a:extLst>
          </p:cNvPr>
          <p:cNvSpPr/>
          <p:nvPr/>
        </p:nvSpPr>
        <p:spPr>
          <a:xfrm>
            <a:off x="3352800" y="2187779"/>
            <a:ext cx="2438399" cy="488487"/>
          </a:xfrm>
          <a:prstGeom prst="rect">
            <a:avLst/>
          </a:prstGeom>
          <a:solidFill>
            <a:schemeClr val="accent2">
              <a:lumMod val="75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bg1"/>
                </a:solidFill>
                <a:latin typeface="CronosPro-Regular"/>
                <a:cs typeface="CronosPro-Regular"/>
              </a:rPr>
              <a:t>Secret, {</a:t>
            </a:r>
            <a:r>
              <a:rPr lang="en-US" sz="2000" dirty="0" err="1">
                <a:solidFill>
                  <a:schemeClr val="bg1"/>
                </a:solidFill>
                <a:latin typeface="CronosPro-Regular"/>
                <a:cs typeface="CronosPro-Regular"/>
              </a:rPr>
              <a:t>nuc</a:t>
            </a:r>
            <a:r>
              <a:rPr lang="en-US" sz="2000" dirty="0">
                <a:solidFill>
                  <a:schemeClr val="bg1"/>
                </a:solidFill>
                <a:latin typeface="CronosPro-Regular"/>
                <a:cs typeface="CronosPro-Regular"/>
              </a:rPr>
              <a:t>, crypto}</a:t>
            </a:r>
          </a:p>
        </p:txBody>
      </p:sp>
      <p:sp>
        <p:nvSpPr>
          <p:cNvPr id="11" name="Rectangle 10">
            <a:extLst>
              <a:ext uri="{FF2B5EF4-FFF2-40B4-BE49-F238E27FC236}">
                <a16:creationId xmlns:a16="http://schemas.microsoft.com/office/drawing/2014/main" id="{26672422-A948-2A79-0867-EECA6E677364}"/>
              </a:ext>
            </a:extLst>
          </p:cNvPr>
          <p:cNvSpPr/>
          <p:nvPr/>
        </p:nvSpPr>
        <p:spPr>
          <a:xfrm>
            <a:off x="501277" y="3504541"/>
            <a:ext cx="2121154" cy="488487"/>
          </a:xfrm>
          <a:prstGeom prst="rect">
            <a:avLst/>
          </a:prstGeom>
          <a:solidFill>
            <a:schemeClr val="accent2">
              <a:lumMod val="60000"/>
              <a:lumOff val="4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CronosPro-Regular"/>
                <a:cs typeface="CronosPro-Regular"/>
              </a:rPr>
              <a:t>Secret, {</a:t>
            </a:r>
            <a:r>
              <a:rPr lang="en-US" sz="2000" dirty="0" err="1">
                <a:solidFill>
                  <a:schemeClr val="tx1"/>
                </a:solidFill>
                <a:latin typeface="CronosPro-Regular"/>
                <a:cs typeface="CronosPro-Regular"/>
              </a:rPr>
              <a:t>nuc</a:t>
            </a:r>
            <a:r>
              <a:rPr lang="en-US" sz="2000" dirty="0">
                <a:solidFill>
                  <a:schemeClr val="tx1"/>
                </a:solidFill>
                <a:latin typeface="CronosPro-Regular"/>
                <a:cs typeface="CronosPro-Regular"/>
              </a:rPr>
              <a:t>}</a:t>
            </a:r>
          </a:p>
        </p:txBody>
      </p:sp>
      <p:sp>
        <p:nvSpPr>
          <p:cNvPr id="12" name="Rectangle 11">
            <a:extLst>
              <a:ext uri="{FF2B5EF4-FFF2-40B4-BE49-F238E27FC236}">
                <a16:creationId xmlns:a16="http://schemas.microsoft.com/office/drawing/2014/main" id="{8BE643FD-9630-F26E-F8EF-EEEBDC568EF5}"/>
              </a:ext>
            </a:extLst>
          </p:cNvPr>
          <p:cNvSpPr/>
          <p:nvPr/>
        </p:nvSpPr>
        <p:spPr>
          <a:xfrm>
            <a:off x="6472904" y="3504541"/>
            <a:ext cx="2121154" cy="488487"/>
          </a:xfrm>
          <a:prstGeom prst="rect">
            <a:avLst/>
          </a:prstGeom>
          <a:solidFill>
            <a:schemeClr val="accent2">
              <a:lumMod val="60000"/>
              <a:lumOff val="4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CronosPro-Regular"/>
                <a:cs typeface="CronosPro-Regular"/>
              </a:rPr>
              <a:t>Secret, {crypto}</a:t>
            </a:r>
          </a:p>
        </p:txBody>
      </p:sp>
      <p:cxnSp>
        <p:nvCxnSpPr>
          <p:cNvPr id="14" name="Straight Connector 13">
            <a:extLst>
              <a:ext uri="{FF2B5EF4-FFF2-40B4-BE49-F238E27FC236}">
                <a16:creationId xmlns:a16="http://schemas.microsoft.com/office/drawing/2014/main" id="{82FB7AA7-C40C-6A15-7CE4-B9B1BB084E7A}"/>
              </a:ext>
            </a:extLst>
          </p:cNvPr>
          <p:cNvCxnSpPr>
            <a:stCxn id="5" idx="0"/>
            <a:endCxn id="6" idx="2"/>
          </p:cNvCxnSpPr>
          <p:nvPr/>
        </p:nvCxnSpPr>
        <p:spPr>
          <a:xfrm flipV="1">
            <a:off x="4577234" y="5306087"/>
            <a:ext cx="0" cy="834826"/>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C5A6F829-919B-D326-B1C5-879534ED2991}"/>
              </a:ext>
            </a:extLst>
          </p:cNvPr>
          <p:cNvCxnSpPr>
            <a:stCxn id="11" idx="0"/>
            <a:endCxn id="8" idx="2"/>
          </p:cNvCxnSpPr>
          <p:nvPr/>
        </p:nvCxnSpPr>
        <p:spPr>
          <a:xfrm flipV="1">
            <a:off x="1561854" y="2676266"/>
            <a:ext cx="3010146" cy="82827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099254E9-E452-99F8-DECD-B025A8AF27E0}"/>
              </a:ext>
            </a:extLst>
          </p:cNvPr>
          <p:cNvCxnSpPr>
            <a:stCxn id="12" idx="0"/>
            <a:endCxn id="8" idx="2"/>
          </p:cNvCxnSpPr>
          <p:nvPr/>
        </p:nvCxnSpPr>
        <p:spPr>
          <a:xfrm flipH="1" flipV="1">
            <a:off x="4572000" y="2676266"/>
            <a:ext cx="2961481" cy="82827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678117B5-C057-DC33-E715-5BCAE4C4E583}"/>
              </a:ext>
            </a:extLst>
          </p:cNvPr>
          <p:cNvCxnSpPr>
            <a:stCxn id="6" idx="0"/>
            <a:endCxn id="11" idx="2"/>
          </p:cNvCxnSpPr>
          <p:nvPr/>
        </p:nvCxnSpPr>
        <p:spPr>
          <a:xfrm flipH="1" flipV="1">
            <a:off x="1561854" y="3993028"/>
            <a:ext cx="3015380" cy="82457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D19F0D0-FE54-A3EA-0A95-638701CA03F1}"/>
              </a:ext>
            </a:extLst>
          </p:cNvPr>
          <p:cNvCxnSpPr>
            <a:stCxn id="6" idx="0"/>
            <a:endCxn id="12" idx="2"/>
          </p:cNvCxnSpPr>
          <p:nvPr/>
        </p:nvCxnSpPr>
        <p:spPr>
          <a:xfrm flipV="1">
            <a:off x="4577234" y="3993028"/>
            <a:ext cx="2956247" cy="82457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grpSp>
        <p:nvGrpSpPr>
          <p:cNvPr id="3" name="Group 2">
            <a:extLst>
              <a:ext uri="{FF2B5EF4-FFF2-40B4-BE49-F238E27FC236}">
                <a16:creationId xmlns:a16="http://schemas.microsoft.com/office/drawing/2014/main" id="{8E767ACB-84C9-693A-CF98-263FFE5E9E0F}"/>
              </a:ext>
            </a:extLst>
          </p:cNvPr>
          <p:cNvGrpSpPr/>
          <p:nvPr/>
        </p:nvGrpSpPr>
        <p:grpSpPr>
          <a:xfrm>
            <a:off x="501277" y="2676266"/>
            <a:ext cx="8092781" cy="3464647"/>
            <a:chOff x="501277" y="2425103"/>
            <a:chExt cx="8092781" cy="3464647"/>
          </a:xfrm>
        </p:grpSpPr>
        <p:sp>
          <p:nvSpPr>
            <p:cNvPr id="7" name="Rectangle 6">
              <a:extLst>
                <a:ext uri="{FF2B5EF4-FFF2-40B4-BE49-F238E27FC236}">
                  <a16:creationId xmlns:a16="http://schemas.microsoft.com/office/drawing/2014/main" id="{0906BE56-63CD-52A2-B7BD-1EED3EC0E6CE}"/>
                </a:ext>
              </a:extLst>
            </p:cNvPr>
            <p:cNvSpPr/>
            <p:nvPr/>
          </p:nvSpPr>
          <p:spPr>
            <a:xfrm>
              <a:off x="3352800" y="3221762"/>
              <a:ext cx="2438400" cy="488487"/>
            </a:xfrm>
            <a:prstGeom prst="rect">
              <a:avLst/>
            </a:prstGeom>
            <a:solidFill>
              <a:schemeClr val="accent2">
                <a:lumMod val="60000"/>
                <a:lumOff val="4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err="1">
                  <a:solidFill>
                    <a:schemeClr val="tx1"/>
                  </a:solidFill>
                  <a:latin typeface="CronosPro-Regular"/>
                  <a:cs typeface="CronosPro-Regular"/>
                </a:rPr>
                <a:t>Conf</a:t>
              </a:r>
              <a:r>
                <a:rPr lang="en-US" sz="2000" dirty="0">
                  <a:solidFill>
                    <a:schemeClr val="tx1"/>
                  </a:solidFill>
                  <a:latin typeface="CronosPro-Regular"/>
                  <a:cs typeface="CronosPro-Regular"/>
                </a:rPr>
                <a:t>, {</a:t>
              </a:r>
              <a:r>
                <a:rPr lang="en-US" sz="2000" dirty="0" err="1">
                  <a:solidFill>
                    <a:schemeClr val="tx1"/>
                  </a:solidFill>
                  <a:latin typeface="CronosPro-Regular"/>
                  <a:cs typeface="CronosPro-Regular"/>
                </a:rPr>
                <a:t>nuc,crypto</a:t>
              </a:r>
              <a:r>
                <a:rPr lang="en-US" sz="2000" dirty="0">
                  <a:solidFill>
                    <a:schemeClr val="tx1"/>
                  </a:solidFill>
                  <a:latin typeface="CronosPro-Regular"/>
                  <a:cs typeface="CronosPro-Regular"/>
                </a:rPr>
                <a:t>}</a:t>
              </a:r>
            </a:p>
          </p:txBody>
        </p:sp>
        <p:sp>
          <p:nvSpPr>
            <p:cNvPr id="9" name="Rectangle 8">
              <a:extLst>
                <a:ext uri="{FF2B5EF4-FFF2-40B4-BE49-F238E27FC236}">
                  <a16:creationId xmlns:a16="http://schemas.microsoft.com/office/drawing/2014/main" id="{3C78791D-9BF8-499A-CA47-EFE314DA1505}"/>
                </a:ext>
              </a:extLst>
            </p:cNvPr>
            <p:cNvSpPr/>
            <p:nvPr/>
          </p:nvSpPr>
          <p:spPr>
            <a:xfrm>
              <a:off x="501277" y="4534821"/>
              <a:ext cx="2121154" cy="488487"/>
            </a:xfrm>
            <a:prstGeom prst="rect">
              <a:avLst/>
            </a:prstGeom>
            <a:solidFill>
              <a:schemeClr val="accent2">
                <a:lumMod val="40000"/>
                <a:lumOff val="6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err="1">
                  <a:solidFill>
                    <a:schemeClr val="tx1"/>
                  </a:solidFill>
                  <a:latin typeface="CronosPro-Regular"/>
                  <a:cs typeface="CronosPro-Regular"/>
                </a:rPr>
                <a:t>Conf</a:t>
              </a:r>
              <a:r>
                <a:rPr lang="en-US" sz="2000" dirty="0">
                  <a:solidFill>
                    <a:schemeClr val="tx1"/>
                  </a:solidFill>
                  <a:latin typeface="CronosPro-Regular"/>
                  <a:cs typeface="CronosPro-Regular"/>
                </a:rPr>
                <a:t>, {</a:t>
              </a:r>
              <a:r>
                <a:rPr lang="en-US" sz="2000" dirty="0" err="1">
                  <a:solidFill>
                    <a:schemeClr val="tx1"/>
                  </a:solidFill>
                  <a:latin typeface="CronosPro-Regular"/>
                  <a:cs typeface="CronosPro-Regular"/>
                </a:rPr>
                <a:t>nuc</a:t>
              </a:r>
              <a:r>
                <a:rPr lang="en-US" sz="2000" dirty="0">
                  <a:solidFill>
                    <a:schemeClr val="tx1"/>
                  </a:solidFill>
                  <a:latin typeface="CronosPro-Regular"/>
                  <a:cs typeface="CronosPro-Regular"/>
                </a:rPr>
                <a:t>}</a:t>
              </a:r>
            </a:p>
          </p:txBody>
        </p:sp>
        <p:sp>
          <p:nvSpPr>
            <p:cNvPr id="10" name="Rectangle 9">
              <a:extLst>
                <a:ext uri="{FF2B5EF4-FFF2-40B4-BE49-F238E27FC236}">
                  <a16:creationId xmlns:a16="http://schemas.microsoft.com/office/drawing/2014/main" id="{0959D347-A58E-9119-F844-421BA536F931}"/>
                </a:ext>
              </a:extLst>
            </p:cNvPr>
            <p:cNvSpPr/>
            <p:nvPr/>
          </p:nvSpPr>
          <p:spPr>
            <a:xfrm>
              <a:off x="6472904" y="4534821"/>
              <a:ext cx="2121154" cy="488487"/>
            </a:xfrm>
            <a:prstGeom prst="rect">
              <a:avLst/>
            </a:prstGeom>
            <a:solidFill>
              <a:schemeClr val="accent2">
                <a:lumMod val="40000"/>
                <a:lumOff val="6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err="1">
                  <a:solidFill>
                    <a:schemeClr val="tx1"/>
                  </a:solidFill>
                  <a:latin typeface="CronosPro-Regular"/>
                  <a:cs typeface="CronosPro-Regular"/>
                </a:rPr>
                <a:t>Conf</a:t>
              </a:r>
              <a:r>
                <a:rPr lang="en-US" sz="2000" dirty="0">
                  <a:solidFill>
                    <a:schemeClr val="tx1"/>
                  </a:solidFill>
                  <a:latin typeface="CronosPro-Regular"/>
                  <a:cs typeface="CronosPro-Regular"/>
                </a:rPr>
                <a:t>, {crypto}</a:t>
              </a:r>
            </a:p>
          </p:txBody>
        </p:sp>
        <p:cxnSp>
          <p:nvCxnSpPr>
            <p:cNvPr id="16" name="Straight Connector 15">
              <a:extLst>
                <a:ext uri="{FF2B5EF4-FFF2-40B4-BE49-F238E27FC236}">
                  <a16:creationId xmlns:a16="http://schemas.microsoft.com/office/drawing/2014/main" id="{0E7BE83A-347E-B941-B54E-3285C87570F3}"/>
                </a:ext>
              </a:extLst>
            </p:cNvPr>
            <p:cNvCxnSpPr>
              <a:stCxn id="5" idx="0"/>
              <a:endCxn id="9" idx="2"/>
            </p:cNvCxnSpPr>
            <p:nvPr/>
          </p:nvCxnSpPr>
          <p:spPr>
            <a:xfrm flipH="1" flipV="1">
              <a:off x="1561854" y="5023308"/>
              <a:ext cx="3015380" cy="86644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00A66169-062E-C400-010F-D435CC92CE03}"/>
                </a:ext>
              </a:extLst>
            </p:cNvPr>
            <p:cNvCxnSpPr>
              <a:stCxn id="5" idx="0"/>
              <a:endCxn id="10" idx="2"/>
            </p:cNvCxnSpPr>
            <p:nvPr/>
          </p:nvCxnSpPr>
          <p:spPr>
            <a:xfrm flipV="1">
              <a:off x="4577234" y="5023308"/>
              <a:ext cx="2956247" cy="86644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AD98BA5E-3499-581F-ADD0-E3596C0E46BD}"/>
                </a:ext>
              </a:extLst>
            </p:cNvPr>
            <p:cNvCxnSpPr>
              <a:stCxn id="9" idx="0"/>
              <a:endCxn id="11" idx="2"/>
            </p:cNvCxnSpPr>
            <p:nvPr/>
          </p:nvCxnSpPr>
          <p:spPr>
            <a:xfrm flipV="1">
              <a:off x="1561854" y="3741865"/>
              <a:ext cx="0" cy="792956"/>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D5C315EB-8A25-DF43-CAE2-015B3E5EC7E9}"/>
                </a:ext>
              </a:extLst>
            </p:cNvPr>
            <p:cNvCxnSpPr>
              <a:stCxn id="10" idx="0"/>
              <a:endCxn id="12" idx="2"/>
            </p:cNvCxnSpPr>
            <p:nvPr/>
          </p:nvCxnSpPr>
          <p:spPr>
            <a:xfrm flipV="1">
              <a:off x="7533481" y="3741865"/>
              <a:ext cx="0" cy="792956"/>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B2F4C8A0-1A0D-FF4A-A0EE-D1AC29E79F73}"/>
                </a:ext>
              </a:extLst>
            </p:cNvPr>
            <p:cNvCxnSpPr>
              <a:stCxn id="9" idx="0"/>
              <a:endCxn id="7" idx="2"/>
            </p:cNvCxnSpPr>
            <p:nvPr/>
          </p:nvCxnSpPr>
          <p:spPr>
            <a:xfrm flipV="1">
              <a:off x="1561854" y="3710249"/>
              <a:ext cx="3010146" cy="82457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5994D27B-9825-B862-C9D2-066818FA11AD}"/>
                </a:ext>
              </a:extLst>
            </p:cNvPr>
            <p:cNvCxnSpPr>
              <a:stCxn id="10" idx="0"/>
              <a:endCxn id="7" idx="2"/>
            </p:cNvCxnSpPr>
            <p:nvPr/>
          </p:nvCxnSpPr>
          <p:spPr>
            <a:xfrm flipH="1" flipV="1">
              <a:off x="4572000" y="3710249"/>
              <a:ext cx="2961481" cy="82457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B18AE503-884A-97D7-8EE0-7D0AFF4FAE97}"/>
                </a:ext>
              </a:extLst>
            </p:cNvPr>
            <p:cNvCxnSpPr>
              <a:stCxn id="7" idx="0"/>
              <a:endCxn id="8" idx="2"/>
            </p:cNvCxnSpPr>
            <p:nvPr/>
          </p:nvCxnSpPr>
          <p:spPr>
            <a:xfrm flipV="1">
              <a:off x="4572000" y="2425103"/>
              <a:ext cx="0" cy="796659"/>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204399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 control for computed data</a:t>
            </a:r>
          </a:p>
        </p:txBody>
      </p:sp>
      <p:sp>
        <p:nvSpPr>
          <p:cNvPr id="17" name="Rectangle: Folded Corner 16"/>
          <p:cNvSpPr/>
          <p:nvPr/>
        </p:nvSpPr>
        <p:spPr>
          <a:xfrm>
            <a:off x="3273458" y="2207639"/>
            <a:ext cx="1237268" cy="1102936"/>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rPr>
              <a:t>Doc</a:t>
            </a:r>
          </a:p>
        </p:txBody>
      </p:sp>
      <p:sp>
        <p:nvSpPr>
          <p:cNvPr id="18" name="Scroll: Vertical 17"/>
          <p:cNvSpPr/>
          <p:nvPr/>
        </p:nvSpPr>
        <p:spPr>
          <a:xfrm>
            <a:off x="4128938" y="1988465"/>
            <a:ext cx="1102937" cy="791852"/>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rPr>
              <a:t>Can read:</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rPr>
              <a:t>Alice</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rPr>
              <a:t>Bob</a:t>
            </a:r>
          </a:p>
        </p:txBody>
      </p:sp>
      <p:sp>
        <p:nvSpPr>
          <p:cNvPr id="19" name="Rectangle: Folded Corner 18"/>
          <p:cNvSpPr/>
          <p:nvPr/>
        </p:nvSpPr>
        <p:spPr>
          <a:xfrm>
            <a:off x="2199979" y="4421757"/>
            <a:ext cx="1237268" cy="1102936"/>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rPr>
              <a:t>Doc’</a:t>
            </a:r>
          </a:p>
        </p:txBody>
      </p:sp>
      <p:sp>
        <p:nvSpPr>
          <p:cNvPr id="20" name="Rectangle: Folded Corner 19"/>
          <p:cNvSpPr/>
          <p:nvPr/>
        </p:nvSpPr>
        <p:spPr>
          <a:xfrm>
            <a:off x="4349290" y="4414690"/>
            <a:ext cx="1237268" cy="1102936"/>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rPr>
              <a:t>Doc’’</a:t>
            </a:r>
          </a:p>
        </p:txBody>
      </p:sp>
      <p:grpSp>
        <p:nvGrpSpPr>
          <p:cNvPr id="21" name="Group 20"/>
          <p:cNvGrpSpPr/>
          <p:nvPr/>
        </p:nvGrpSpPr>
        <p:grpSpPr>
          <a:xfrm>
            <a:off x="2000913" y="3310574"/>
            <a:ext cx="2969370" cy="1088798"/>
            <a:chOff x="2667875" y="3271099"/>
            <a:chExt cx="3959168" cy="1451730"/>
          </a:xfrm>
        </p:grpSpPr>
        <p:cxnSp>
          <p:nvCxnSpPr>
            <p:cNvPr id="25" name="Straight Arrow Connector 24"/>
            <p:cNvCxnSpPr>
              <a:stCxn id="17" idx="2"/>
            </p:cNvCxnSpPr>
            <p:nvPr/>
          </p:nvCxnSpPr>
          <p:spPr>
            <a:xfrm>
              <a:off x="5189456" y="3271099"/>
              <a:ext cx="1437587" cy="1432876"/>
            </a:xfrm>
            <a:prstGeom prst="straightConnector1">
              <a:avLst/>
            </a:prstGeom>
            <a:noFill/>
            <a:ln w="6350" cap="flat" cmpd="sng" algn="ctr">
              <a:solidFill>
                <a:srgbClr val="5B9BD5"/>
              </a:solidFill>
              <a:prstDash val="solid"/>
              <a:miter lim="800000"/>
              <a:tailEnd type="triangle"/>
            </a:ln>
            <a:effectLst/>
          </p:spPr>
        </p:cxnSp>
        <p:cxnSp>
          <p:nvCxnSpPr>
            <p:cNvPr id="24" name="Straight Arrow Connector 23"/>
            <p:cNvCxnSpPr>
              <a:stCxn id="17" idx="2"/>
            </p:cNvCxnSpPr>
            <p:nvPr/>
          </p:nvCxnSpPr>
          <p:spPr>
            <a:xfrm flipH="1">
              <a:off x="3761295" y="3271099"/>
              <a:ext cx="1428161" cy="1451730"/>
            </a:xfrm>
            <a:prstGeom prst="straightConnector1">
              <a:avLst/>
            </a:prstGeom>
            <a:noFill/>
            <a:ln w="6350" cap="flat" cmpd="sng" algn="ctr">
              <a:solidFill>
                <a:srgbClr val="5B9BD5"/>
              </a:solidFill>
              <a:prstDash val="solid"/>
              <a:miter lim="800000"/>
              <a:tailEnd type="triangle"/>
            </a:ln>
            <a:effectLst/>
          </p:spPr>
        </p:cxnSp>
        <p:pic>
          <p:nvPicPr>
            <p:cNvPr id="22" name="Picture 21"/>
            <p:cNvPicPr>
              <a:picLocks noChangeAspect="1"/>
            </p:cNvPicPr>
            <p:nvPr/>
          </p:nvPicPr>
          <p:blipFill>
            <a:blip r:embed="rId3"/>
            <a:stretch>
              <a:fillRect/>
            </a:stretch>
          </p:blipFill>
          <p:spPr>
            <a:xfrm rot="16385137">
              <a:off x="5617487" y="3668421"/>
              <a:ext cx="773202" cy="826649"/>
            </a:xfrm>
            <a:prstGeom prst="rect">
              <a:avLst/>
            </a:prstGeom>
          </p:spPr>
        </p:pic>
        <p:pic>
          <p:nvPicPr>
            <p:cNvPr id="23" name="Picture 22"/>
            <p:cNvPicPr>
              <a:picLocks noChangeAspect="1"/>
            </p:cNvPicPr>
            <p:nvPr/>
          </p:nvPicPr>
          <p:blipFill>
            <a:blip r:embed="rId3"/>
            <a:stretch>
              <a:fillRect/>
            </a:stretch>
          </p:blipFill>
          <p:spPr>
            <a:xfrm rot="291236">
              <a:off x="4098200" y="3591436"/>
              <a:ext cx="773202" cy="826649"/>
            </a:xfrm>
            <a:prstGeom prst="rect">
              <a:avLst/>
            </a:prstGeom>
          </p:spPr>
        </p:pic>
        <p:sp>
          <p:nvSpPr>
            <p:cNvPr id="26" name="TextBox 25"/>
            <p:cNvSpPr txBox="1"/>
            <p:nvPr/>
          </p:nvSpPr>
          <p:spPr>
            <a:xfrm>
              <a:off x="2667875" y="3488790"/>
              <a:ext cx="2036105" cy="492442"/>
            </a:xfrm>
            <a:prstGeom prst="rect">
              <a:avLst/>
            </a:prstGeom>
            <a:noFill/>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prstClr val="black"/>
                  </a:solidFill>
                  <a:effectLst/>
                  <a:uLnTx/>
                  <a:uFillTx/>
                </a:rPr>
                <a:t>computation</a:t>
              </a:r>
              <a:endParaRPr kumimoji="0" lang="en-US" sz="1600" b="0" i="0" u="none" strike="noStrike" kern="0" cap="none" spc="0" normalizeH="0" baseline="0" noProof="0" dirty="0">
                <a:ln>
                  <a:noFill/>
                </a:ln>
                <a:solidFill>
                  <a:prstClr val="black"/>
                </a:solidFill>
                <a:effectLst/>
                <a:uLnTx/>
                <a:uFillTx/>
              </a:endParaRPr>
            </a:p>
          </p:txBody>
        </p:sp>
      </p:grpSp>
      <p:sp>
        <p:nvSpPr>
          <p:cNvPr id="27" name="Scroll: Vertical 26"/>
          <p:cNvSpPr/>
          <p:nvPr/>
        </p:nvSpPr>
        <p:spPr>
          <a:xfrm>
            <a:off x="1565452" y="4280357"/>
            <a:ext cx="1158317" cy="791852"/>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rPr>
              <a:t>Can read:</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rPr>
              <a:t>Alice</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rPr>
              <a:t>Bob</a:t>
            </a:r>
          </a:p>
        </p:txBody>
      </p:sp>
      <p:sp>
        <p:nvSpPr>
          <p:cNvPr id="28" name="Scroll: Vertical 27"/>
          <p:cNvSpPr/>
          <p:nvPr/>
        </p:nvSpPr>
        <p:spPr>
          <a:xfrm>
            <a:off x="5156463" y="4246185"/>
            <a:ext cx="1093508" cy="791852"/>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rPr>
              <a:t>Can read:</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rPr>
              <a:t>Alice</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rPr>
              <a:t>Bob</a:t>
            </a:r>
          </a:p>
        </p:txBody>
      </p:sp>
    </p:spTree>
    <p:extLst>
      <p:ext uri="{BB962C8B-B14F-4D97-AF65-F5344CB8AC3E}">
        <p14:creationId xmlns:p14="http://schemas.microsoft.com/office/powerpoint/2010/main" val="901087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7"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Scaling to many pieces of data…</a:t>
            </a:r>
          </a:p>
        </p:txBody>
      </p:sp>
      <p:grpSp>
        <p:nvGrpSpPr>
          <p:cNvPr id="6" name="Group 5">
            <a:extLst>
              <a:ext uri="{FF2B5EF4-FFF2-40B4-BE49-F238E27FC236}">
                <a16:creationId xmlns:a16="http://schemas.microsoft.com/office/drawing/2014/main" id="{E73FA4BF-ABE3-F143-91BD-14FC2A8FEFF5}"/>
              </a:ext>
            </a:extLst>
          </p:cNvPr>
          <p:cNvGrpSpPr/>
          <p:nvPr/>
        </p:nvGrpSpPr>
        <p:grpSpPr>
          <a:xfrm>
            <a:off x="3417805" y="2399768"/>
            <a:ext cx="1492970" cy="1945404"/>
            <a:chOff x="3417805" y="2399768"/>
            <a:chExt cx="1492970" cy="1945404"/>
          </a:xfrm>
        </p:grpSpPr>
        <p:sp>
          <p:nvSpPr>
            <p:cNvPr id="177" name="Rectangle: Folded Corner 127">
              <a:extLst>
                <a:ext uri="{FF2B5EF4-FFF2-40B4-BE49-F238E27FC236}">
                  <a16:creationId xmlns:a16="http://schemas.microsoft.com/office/drawing/2014/main" id="{4D698791-4A74-4C41-882D-50C06A67012D}"/>
                </a:ext>
              </a:extLst>
            </p:cNvPr>
            <p:cNvSpPr/>
            <p:nvPr/>
          </p:nvSpPr>
          <p:spPr>
            <a:xfrm>
              <a:off x="3755993" y="2525797"/>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78" name="Scroll: Vertical 128">
              <a:extLst>
                <a:ext uri="{FF2B5EF4-FFF2-40B4-BE49-F238E27FC236}">
                  <a16:creationId xmlns:a16="http://schemas.microsoft.com/office/drawing/2014/main" id="{9B8E9663-F81F-AF40-A710-D6BC2CFCF707}"/>
                </a:ext>
              </a:extLst>
            </p:cNvPr>
            <p:cNvSpPr/>
            <p:nvPr/>
          </p:nvSpPr>
          <p:spPr>
            <a:xfrm>
              <a:off x="3992840" y="2399768"/>
              <a:ext cx="325226" cy="311086"/>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9" name="Rectangle: Folded Corner 129">
              <a:extLst>
                <a:ext uri="{FF2B5EF4-FFF2-40B4-BE49-F238E27FC236}">
                  <a16:creationId xmlns:a16="http://schemas.microsoft.com/office/drawing/2014/main" id="{2BDA8812-5248-6246-8905-DE928F616C95}"/>
                </a:ext>
              </a:extLst>
            </p:cNvPr>
            <p:cNvSpPr/>
            <p:nvPr/>
          </p:nvSpPr>
          <p:spPr>
            <a:xfrm>
              <a:off x="3417805" y="3177424"/>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80" name="Rectangle: Folded Corner 130">
              <a:extLst>
                <a:ext uri="{FF2B5EF4-FFF2-40B4-BE49-F238E27FC236}">
                  <a16:creationId xmlns:a16="http://schemas.microsoft.com/office/drawing/2014/main" id="{39F808BF-3D08-4E4E-8266-3BB2DCCC8060}"/>
                </a:ext>
              </a:extLst>
            </p:cNvPr>
            <p:cNvSpPr/>
            <p:nvPr/>
          </p:nvSpPr>
          <p:spPr>
            <a:xfrm>
              <a:off x="4103606" y="3170355"/>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81" name="Rectangle: Folded Corner 131">
              <a:extLst>
                <a:ext uri="{FF2B5EF4-FFF2-40B4-BE49-F238E27FC236}">
                  <a16:creationId xmlns:a16="http://schemas.microsoft.com/office/drawing/2014/main" id="{5C548127-1C35-7C46-BB34-82B2176191EB}"/>
                </a:ext>
              </a:extLst>
            </p:cNvPr>
            <p:cNvSpPr/>
            <p:nvPr/>
          </p:nvSpPr>
          <p:spPr>
            <a:xfrm>
              <a:off x="3751278" y="3892684"/>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82" name="Rectangle: Folded Corner 132">
              <a:extLst>
                <a:ext uri="{FF2B5EF4-FFF2-40B4-BE49-F238E27FC236}">
                  <a16:creationId xmlns:a16="http://schemas.microsoft.com/office/drawing/2014/main" id="{2A60C791-CFE3-8B47-9AE0-D5CE9E714F2A}"/>
                </a:ext>
              </a:extLst>
            </p:cNvPr>
            <p:cNvSpPr/>
            <p:nvPr/>
          </p:nvSpPr>
          <p:spPr>
            <a:xfrm>
              <a:off x="4437079" y="3885615"/>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183" name="Straight Arrow Connector 182">
              <a:extLst>
                <a:ext uri="{FF2B5EF4-FFF2-40B4-BE49-F238E27FC236}">
                  <a16:creationId xmlns:a16="http://schemas.microsoft.com/office/drawing/2014/main" id="{779EAEC5-2241-E941-96A3-29E0043E6485}"/>
                </a:ext>
              </a:extLst>
            </p:cNvPr>
            <p:cNvCxnSpPr>
              <a:stCxn id="177" idx="2"/>
              <a:endCxn id="179" idx="0"/>
            </p:cNvCxnSpPr>
            <p:nvPr/>
          </p:nvCxnSpPr>
          <p:spPr>
            <a:xfrm flipH="1">
              <a:off x="3654653" y="2978284"/>
              <a:ext cx="338188" cy="199140"/>
            </a:xfrm>
            <a:prstGeom prst="straightConnector1">
              <a:avLst/>
            </a:prstGeom>
            <a:noFill/>
            <a:ln w="6350" cap="flat" cmpd="sng" algn="ctr">
              <a:solidFill>
                <a:srgbClr val="5B9BD5"/>
              </a:solidFill>
              <a:prstDash val="solid"/>
              <a:miter lim="800000"/>
              <a:tailEnd type="triangle"/>
            </a:ln>
            <a:effectLst/>
          </p:spPr>
        </p:cxnSp>
        <p:cxnSp>
          <p:nvCxnSpPr>
            <p:cNvPr id="184" name="Straight Arrow Connector 183">
              <a:extLst>
                <a:ext uri="{FF2B5EF4-FFF2-40B4-BE49-F238E27FC236}">
                  <a16:creationId xmlns:a16="http://schemas.microsoft.com/office/drawing/2014/main" id="{6B1478B2-78F0-944F-96B2-7C919660BD65}"/>
                </a:ext>
              </a:extLst>
            </p:cNvPr>
            <p:cNvCxnSpPr>
              <a:stCxn id="177" idx="2"/>
              <a:endCxn id="180" idx="0"/>
            </p:cNvCxnSpPr>
            <p:nvPr/>
          </p:nvCxnSpPr>
          <p:spPr>
            <a:xfrm>
              <a:off x="3992841" y="2978284"/>
              <a:ext cx="347613" cy="192071"/>
            </a:xfrm>
            <a:prstGeom prst="straightConnector1">
              <a:avLst/>
            </a:prstGeom>
            <a:noFill/>
            <a:ln w="6350" cap="flat" cmpd="sng" algn="ctr">
              <a:solidFill>
                <a:srgbClr val="5B9BD5"/>
              </a:solidFill>
              <a:prstDash val="solid"/>
              <a:miter lim="800000"/>
              <a:tailEnd type="triangle"/>
            </a:ln>
            <a:effectLst/>
          </p:spPr>
        </p:cxnSp>
        <p:cxnSp>
          <p:nvCxnSpPr>
            <p:cNvPr id="185" name="Straight Arrow Connector 184">
              <a:extLst>
                <a:ext uri="{FF2B5EF4-FFF2-40B4-BE49-F238E27FC236}">
                  <a16:creationId xmlns:a16="http://schemas.microsoft.com/office/drawing/2014/main" id="{83A59AEE-9B9E-8D48-9586-0118A846BCC8}"/>
                </a:ext>
              </a:extLst>
            </p:cNvPr>
            <p:cNvCxnSpPr>
              <a:stCxn id="180" idx="2"/>
              <a:endCxn id="181" idx="0"/>
            </p:cNvCxnSpPr>
            <p:nvPr/>
          </p:nvCxnSpPr>
          <p:spPr>
            <a:xfrm flipH="1">
              <a:off x="3988127" y="3622843"/>
              <a:ext cx="352327" cy="269842"/>
            </a:xfrm>
            <a:prstGeom prst="straightConnector1">
              <a:avLst/>
            </a:prstGeom>
            <a:noFill/>
            <a:ln w="6350" cap="flat" cmpd="sng" algn="ctr">
              <a:solidFill>
                <a:srgbClr val="5B9BD5"/>
              </a:solidFill>
              <a:prstDash val="solid"/>
              <a:miter lim="800000"/>
              <a:tailEnd type="triangle"/>
            </a:ln>
            <a:effectLst/>
          </p:spPr>
        </p:cxnSp>
        <p:cxnSp>
          <p:nvCxnSpPr>
            <p:cNvPr id="186" name="Straight Arrow Connector 185">
              <a:extLst>
                <a:ext uri="{FF2B5EF4-FFF2-40B4-BE49-F238E27FC236}">
                  <a16:creationId xmlns:a16="http://schemas.microsoft.com/office/drawing/2014/main" id="{B890C804-4664-C044-B239-E9DDF5823C63}"/>
                </a:ext>
              </a:extLst>
            </p:cNvPr>
            <p:cNvCxnSpPr>
              <a:stCxn id="180" idx="2"/>
              <a:endCxn id="182" idx="0"/>
            </p:cNvCxnSpPr>
            <p:nvPr/>
          </p:nvCxnSpPr>
          <p:spPr>
            <a:xfrm>
              <a:off x="4340454" y="3622843"/>
              <a:ext cx="333473" cy="262772"/>
            </a:xfrm>
            <a:prstGeom prst="straightConnector1">
              <a:avLst/>
            </a:prstGeom>
            <a:noFill/>
            <a:ln w="6350" cap="flat" cmpd="sng" algn="ctr">
              <a:solidFill>
                <a:srgbClr val="5B9BD5"/>
              </a:solidFill>
              <a:prstDash val="solid"/>
              <a:miter lim="800000"/>
              <a:tailEnd type="triangle"/>
            </a:ln>
            <a:effectLst/>
          </p:spPr>
        </p:cxnSp>
      </p:grpSp>
      <p:grpSp>
        <p:nvGrpSpPr>
          <p:cNvPr id="5" name="Group 4">
            <a:extLst>
              <a:ext uri="{FF2B5EF4-FFF2-40B4-BE49-F238E27FC236}">
                <a16:creationId xmlns:a16="http://schemas.microsoft.com/office/drawing/2014/main" id="{F23A0A0D-C725-3442-851F-45AB67736450}"/>
              </a:ext>
            </a:extLst>
          </p:cNvPr>
          <p:cNvGrpSpPr/>
          <p:nvPr/>
        </p:nvGrpSpPr>
        <p:grpSpPr>
          <a:xfrm>
            <a:off x="3688630" y="2485789"/>
            <a:ext cx="1492970" cy="1945405"/>
            <a:chOff x="5212630" y="2485789"/>
            <a:chExt cx="1492970" cy="1945405"/>
          </a:xfrm>
        </p:grpSpPr>
        <p:sp>
          <p:nvSpPr>
            <p:cNvPr id="187" name="Rectangle: Folded Corner 137">
              <a:extLst>
                <a:ext uri="{FF2B5EF4-FFF2-40B4-BE49-F238E27FC236}">
                  <a16:creationId xmlns:a16="http://schemas.microsoft.com/office/drawing/2014/main" id="{9A585CDB-59F0-CE4C-B1A7-AFA01AE8BD8C}"/>
                </a:ext>
              </a:extLst>
            </p:cNvPr>
            <p:cNvSpPr/>
            <p:nvPr/>
          </p:nvSpPr>
          <p:spPr>
            <a:xfrm>
              <a:off x="5550818" y="2611818"/>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88" name="Scroll: Vertical 138">
              <a:extLst>
                <a:ext uri="{FF2B5EF4-FFF2-40B4-BE49-F238E27FC236}">
                  <a16:creationId xmlns:a16="http://schemas.microsoft.com/office/drawing/2014/main" id="{9F704331-352A-B646-8B2F-374EF90A02A9}"/>
                </a:ext>
              </a:extLst>
            </p:cNvPr>
            <p:cNvSpPr/>
            <p:nvPr/>
          </p:nvSpPr>
          <p:spPr>
            <a:xfrm>
              <a:off x="5787666" y="2485789"/>
              <a:ext cx="325226" cy="311086"/>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9" name="Rectangle: Folded Corner 139">
              <a:extLst>
                <a:ext uri="{FF2B5EF4-FFF2-40B4-BE49-F238E27FC236}">
                  <a16:creationId xmlns:a16="http://schemas.microsoft.com/office/drawing/2014/main" id="{B9CD2F67-B6A3-574B-8CF1-A28398F5D1B1}"/>
                </a:ext>
              </a:extLst>
            </p:cNvPr>
            <p:cNvSpPr/>
            <p:nvPr/>
          </p:nvSpPr>
          <p:spPr>
            <a:xfrm>
              <a:off x="5212630" y="3263446"/>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90" name="Rectangle: Folded Corner 140">
              <a:extLst>
                <a:ext uri="{FF2B5EF4-FFF2-40B4-BE49-F238E27FC236}">
                  <a16:creationId xmlns:a16="http://schemas.microsoft.com/office/drawing/2014/main" id="{348467D3-2E5E-1F44-B754-ADDB08AC80DC}"/>
                </a:ext>
              </a:extLst>
            </p:cNvPr>
            <p:cNvSpPr/>
            <p:nvPr/>
          </p:nvSpPr>
          <p:spPr>
            <a:xfrm>
              <a:off x="5898431" y="3256376"/>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91" name="Rectangle: Folded Corner 141">
              <a:extLst>
                <a:ext uri="{FF2B5EF4-FFF2-40B4-BE49-F238E27FC236}">
                  <a16:creationId xmlns:a16="http://schemas.microsoft.com/office/drawing/2014/main" id="{BD917A40-5DA0-684E-BD3B-C3D23D687AD6}"/>
                </a:ext>
              </a:extLst>
            </p:cNvPr>
            <p:cNvSpPr/>
            <p:nvPr/>
          </p:nvSpPr>
          <p:spPr>
            <a:xfrm>
              <a:off x="5546104" y="3978706"/>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92" name="Rectangle: Folded Corner 142">
              <a:extLst>
                <a:ext uri="{FF2B5EF4-FFF2-40B4-BE49-F238E27FC236}">
                  <a16:creationId xmlns:a16="http://schemas.microsoft.com/office/drawing/2014/main" id="{FDAC7D7F-09CD-6049-AD7C-2D4BD3D6BCD8}"/>
                </a:ext>
              </a:extLst>
            </p:cNvPr>
            <p:cNvSpPr/>
            <p:nvPr/>
          </p:nvSpPr>
          <p:spPr>
            <a:xfrm>
              <a:off x="6231904" y="3971636"/>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193" name="Straight Arrow Connector 192">
              <a:extLst>
                <a:ext uri="{FF2B5EF4-FFF2-40B4-BE49-F238E27FC236}">
                  <a16:creationId xmlns:a16="http://schemas.microsoft.com/office/drawing/2014/main" id="{8E811517-4D5F-2044-AA8E-D3D8A184C21A}"/>
                </a:ext>
              </a:extLst>
            </p:cNvPr>
            <p:cNvCxnSpPr>
              <a:stCxn id="187" idx="2"/>
              <a:endCxn id="189" idx="0"/>
            </p:cNvCxnSpPr>
            <p:nvPr/>
          </p:nvCxnSpPr>
          <p:spPr>
            <a:xfrm flipH="1">
              <a:off x="5449479" y="3064306"/>
              <a:ext cx="338188" cy="199140"/>
            </a:xfrm>
            <a:prstGeom prst="straightConnector1">
              <a:avLst/>
            </a:prstGeom>
            <a:noFill/>
            <a:ln w="6350" cap="flat" cmpd="sng" algn="ctr">
              <a:solidFill>
                <a:srgbClr val="5B9BD5"/>
              </a:solidFill>
              <a:prstDash val="solid"/>
              <a:miter lim="800000"/>
              <a:tailEnd type="triangle"/>
            </a:ln>
            <a:effectLst/>
          </p:spPr>
        </p:cxnSp>
        <p:cxnSp>
          <p:nvCxnSpPr>
            <p:cNvPr id="194" name="Straight Arrow Connector 193">
              <a:extLst>
                <a:ext uri="{FF2B5EF4-FFF2-40B4-BE49-F238E27FC236}">
                  <a16:creationId xmlns:a16="http://schemas.microsoft.com/office/drawing/2014/main" id="{778EC6E6-4780-A844-B5DF-385F8A0FC713}"/>
                </a:ext>
              </a:extLst>
            </p:cNvPr>
            <p:cNvCxnSpPr>
              <a:stCxn id="187" idx="2"/>
              <a:endCxn id="190" idx="0"/>
            </p:cNvCxnSpPr>
            <p:nvPr/>
          </p:nvCxnSpPr>
          <p:spPr>
            <a:xfrm>
              <a:off x="5787667" y="3064306"/>
              <a:ext cx="347613" cy="192071"/>
            </a:xfrm>
            <a:prstGeom prst="straightConnector1">
              <a:avLst/>
            </a:prstGeom>
            <a:noFill/>
            <a:ln w="6350" cap="flat" cmpd="sng" algn="ctr">
              <a:solidFill>
                <a:srgbClr val="5B9BD5"/>
              </a:solidFill>
              <a:prstDash val="solid"/>
              <a:miter lim="800000"/>
              <a:tailEnd type="triangle"/>
            </a:ln>
            <a:effectLst/>
          </p:spPr>
        </p:cxnSp>
        <p:cxnSp>
          <p:nvCxnSpPr>
            <p:cNvPr id="195" name="Straight Arrow Connector 194">
              <a:extLst>
                <a:ext uri="{FF2B5EF4-FFF2-40B4-BE49-F238E27FC236}">
                  <a16:creationId xmlns:a16="http://schemas.microsoft.com/office/drawing/2014/main" id="{1EE28339-116F-4940-BBCA-A36958CC2A33}"/>
                </a:ext>
              </a:extLst>
            </p:cNvPr>
            <p:cNvCxnSpPr>
              <a:stCxn id="190" idx="2"/>
              <a:endCxn id="191" idx="0"/>
            </p:cNvCxnSpPr>
            <p:nvPr/>
          </p:nvCxnSpPr>
          <p:spPr>
            <a:xfrm flipH="1">
              <a:off x="5782952" y="3708864"/>
              <a:ext cx="352327" cy="269842"/>
            </a:xfrm>
            <a:prstGeom prst="straightConnector1">
              <a:avLst/>
            </a:prstGeom>
            <a:noFill/>
            <a:ln w="6350" cap="flat" cmpd="sng" algn="ctr">
              <a:solidFill>
                <a:srgbClr val="5B9BD5"/>
              </a:solidFill>
              <a:prstDash val="solid"/>
              <a:miter lim="800000"/>
              <a:tailEnd type="triangle"/>
            </a:ln>
            <a:effectLst/>
          </p:spPr>
        </p:cxnSp>
        <p:cxnSp>
          <p:nvCxnSpPr>
            <p:cNvPr id="196" name="Straight Arrow Connector 195">
              <a:extLst>
                <a:ext uri="{FF2B5EF4-FFF2-40B4-BE49-F238E27FC236}">
                  <a16:creationId xmlns:a16="http://schemas.microsoft.com/office/drawing/2014/main" id="{F91906C7-F8B3-CA45-9A8B-0FC2BF45EC71}"/>
                </a:ext>
              </a:extLst>
            </p:cNvPr>
            <p:cNvCxnSpPr>
              <a:stCxn id="190" idx="2"/>
              <a:endCxn id="192" idx="0"/>
            </p:cNvCxnSpPr>
            <p:nvPr/>
          </p:nvCxnSpPr>
          <p:spPr>
            <a:xfrm>
              <a:off x="6135280" y="3708864"/>
              <a:ext cx="333473" cy="262772"/>
            </a:xfrm>
            <a:prstGeom prst="straightConnector1">
              <a:avLst/>
            </a:prstGeom>
            <a:noFill/>
            <a:ln w="6350" cap="flat" cmpd="sng" algn="ctr">
              <a:solidFill>
                <a:srgbClr val="5B9BD5"/>
              </a:solidFill>
              <a:prstDash val="solid"/>
              <a:miter lim="800000"/>
              <a:tailEnd type="triangle"/>
            </a:ln>
            <a:effectLst/>
          </p:spPr>
        </p:cxnSp>
      </p:grpSp>
      <p:grpSp>
        <p:nvGrpSpPr>
          <p:cNvPr id="4" name="Group 3">
            <a:extLst>
              <a:ext uri="{FF2B5EF4-FFF2-40B4-BE49-F238E27FC236}">
                <a16:creationId xmlns:a16="http://schemas.microsoft.com/office/drawing/2014/main" id="{4E827A74-41A5-7A40-AECA-E4C96460E373}"/>
              </a:ext>
            </a:extLst>
          </p:cNvPr>
          <p:cNvGrpSpPr/>
          <p:nvPr/>
        </p:nvGrpSpPr>
        <p:grpSpPr>
          <a:xfrm>
            <a:off x="3962400" y="2584770"/>
            <a:ext cx="1492970" cy="1945404"/>
            <a:chOff x="5441230" y="2584770"/>
            <a:chExt cx="1492970" cy="1945404"/>
          </a:xfrm>
        </p:grpSpPr>
        <p:sp>
          <p:nvSpPr>
            <p:cNvPr id="197" name="Rectangle: Folded Corner 147">
              <a:extLst>
                <a:ext uri="{FF2B5EF4-FFF2-40B4-BE49-F238E27FC236}">
                  <a16:creationId xmlns:a16="http://schemas.microsoft.com/office/drawing/2014/main" id="{2DE75C38-6512-C14C-B8F0-1715A82E3230}"/>
                </a:ext>
              </a:extLst>
            </p:cNvPr>
            <p:cNvSpPr/>
            <p:nvPr/>
          </p:nvSpPr>
          <p:spPr>
            <a:xfrm>
              <a:off x="5779418" y="2710798"/>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98" name="Scroll: Vertical 148">
              <a:extLst>
                <a:ext uri="{FF2B5EF4-FFF2-40B4-BE49-F238E27FC236}">
                  <a16:creationId xmlns:a16="http://schemas.microsoft.com/office/drawing/2014/main" id="{368E23D9-C023-5048-AC38-AACBA4B64F1C}"/>
                </a:ext>
              </a:extLst>
            </p:cNvPr>
            <p:cNvSpPr/>
            <p:nvPr/>
          </p:nvSpPr>
          <p:spPr>
            <a:xfrm>
              <a:off x="6016266" y="2584770"/>
              <a:ext cx="325226" cy="311086"/>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9" name="Rectangle: Folded Corner 149">
              <a:extLst>
                <a:ext uri="{FF2B5EF4-FFF2-40B4-BE49-F238E27FC236}">
                  <a16:creationId xmlns:a16="http://schemas.microsoft.com/office/drawing/2014/main" id="{26EB360D-D278-0341-989D-896D365EB1BE}"/>
                </a:ext>
              </a:extLst>
            </p:cNvPr>
            <p:cNvSpPr/>
            <p:nvPr/>
          </p:nvSpPr>
          <p:spPr>
            <a:xfrm>
              <a:off x="5441230" y="3362426"/>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00" name="Rectangle: Folded Corner 150">
              <a:extLst>
                <a:ext uri="{FF2B5EF4-FFF2-40B4-BE49-F238E27FC236}">
                  <a16:creationId xmlns:a16="http://schemas.microsoft.com/office/drawing/2014/main" id="{DEE25B71-2AF0-7241-87CB-E180F9B012C8}"/>
                </a:ext>
              </a:extLst>
            </p:cNvPr>
            <p:cNvSpPr/>
            <p:nvPr/>
          </p:nvSpPr>
          <p:spPr>
            <a:xfrm>
              <a:off x="6127031" y="3355357"/>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01" name="Rectangle: Folded Corner 151">
              <a:extLst>
                <a:ext uri="{FF2B5EF4-FFF2-40B4-BE49-F238E27FC236}">
                  <a16:creationId xmlns:a16="http://schemas.microsoft.com/office/drawing/2014/main" id="{D4B406A6-214D-3846-929D-B402BB19D810}"/>
                </a:ext>
              </a:extLst>
            </p:cNvPr>
            <p:cNvSpPr/>
            <p:nvPr/>
          </p:nvSpPr>
          <p:spPr>
            <a:xfrm>
              <a:off x="5774704" y="4077686"/>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02" name="Rectangle: Folded Corner 152">
              <a:extLst>
                <a:ext uri="{FF2B5EF4-FFF2-40B4-BE49-F238E27FC236}">
                  <a16:creationId xmlns:a16="http://schemas.microsoft.com/office/drawing/2014/main" id="{7D2A6327-B734-9642-8972-43C7C503576D}"/>
                </a:ext>
              </a:extLst>
            </p:cNvPr>
            <p:cNvSpPr/>
            <p:nvPr/>
          </p:nvSpPr>
          <p:spPr>
            <a:xfrm>
              <a:off x="6460504" y="4070617"/>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203" name="Straight Arrow Connector 202">
              <a:extLst>
                <a:ext uri="{FF2B5EF4-FFF2-40B4-BE49-F238E27FC236}">
                  <a16:creationId xmlns:a16="http://schemas.microsoft.com/office/drawing/2014/main" id="{8159F9B4-B2AD-D747-B890-D95BD637ACE0}"/>
                </a:ext>
              </a:extLst>
            </p:cNvPr>
            <p:cNvCxnSpPr>
              <a:stCxn id="197" idx="2"/>
              <a:endCxn id="199" idx="0"/>
            </p:cNvCxnSpPr>
            <p:nvPr/>
          </p:nvCxnSpPr>
          <p:spPr>
            <a:xfrm flipH="1">
              <a:off x="5678079" y="3163286"/>
              <a:ext cx="338188" cy="199140"/>
            </a:xfrm>
            <a:prstGeom prst="straightConnector1">
              <a:avLst/>
            </a:prstGeom>
            <a:noFill/>
            <a:ln w="6350" cap="flat" cmpd="sng" algn="ctr">
              <a:solidFill>
                <a:srgbClr val="5B9BD5"/>
              </a:solidFill>
              <a:prstDash val="solid"/>
              <a:miter lim="800000"/>
              <a:tailEnd type="triangle"/>
            </a:ln>
            <a:effectLst/>
          </p:spPr>
        </p:cxnSp>
        <p:cxnSp>
          <p:nvCxnSpPr>
            <p:cNvPr id="204" name="Straight Arrow Connector 203">
              <a:extLst>
                <a:ext uri="{FF2B5EF4-FFF2-40B4-BE49-F238E27FC236}">
                  <a16:creationId xmlns:a16="http://schemas.microsoft.com/office/drawing/2014/main" id="{93CAC127-03B2-B54A-952F-D1E7ECBA8929}"/>
                </a:ext>
              </a:extLst>
            </p:cNvPr>
            <p:cNvCxnSpPr>
              <a:stCxn id="197" idx="2"/>
              <a:endCxn id="200" idx="0"/>
            </p:cNvCxnSpPr>
            <p:nvPr/>
          </p:nvCxnSpPr>
          <p:spPr>
            <a:xfrm>
              <a:off x="6016267" y="3163286"/>
              <a:ext cx="347613" cy="192071"/>
            </a:xfrm>
            <a:prstGeom prst="straightConnector1">
              <a:avLst/>
            </a:prstGeom>
            <a:noFill/>
            <a:ln w="6350" cap="flat" cmpd="sng" algn="ctr">
              <a:solidFill>
                <a:srgbClr val="5B9BD5"/>
              </a:solidFill>
              <a:prstDash val="solid"/>
              <a:miter lim="800000"/>
              <a:tailEnd type="triangle"/>
            </a:ln>
            <a:effectLst/>
          </p:spPr>
        </p:cxnSp>
        <p:cxnSp>
          <p:nvCxnSpPr>
            <p:cNvPr id="205" name="Straight Arrow Connector 204">
              <a:extLst>
                <a:ext uri="{FF2B5EF4-FFF2-40B4-BE49-F238E27FC236}">
                  <a16:creationId xmlns:a16="http://schemas.microsoft.com/office/drawing/2014/main" id="{31913589-27BB-C14D-9963-5CB3ED89742C}"/>
                </a:ext>
              </a:extLst>
            </p:cNvPr>
            <p:cNvCxnSpPr>
              <a:stCxn id="200" idx="2"/>
              <a:endCxn id="201" idx="0"/>
            </p:cNvCxnSpPr>
            <p:nvPr/>
          </p:nvCxnSpPr>
          <p:spPr>
            <a:xfrm flipH="1">
              <a:off x="6011552" y="3807844"/>
              <a:ext cx="352327" cy="269842"/>
            </a:xfrm>
            <a:prstGeom prst="straightConnector1">
              <a:avLst/>
            </a:prstGeom>
            <a:noFill/>
            <a:ln w="6350" cap="flat" cmpd="sng" algn="ctr">
              <a:solidFill>
                <a:srgbClr val="5B9BD5"/>
              </a:solidFill>
              <a:prstDash val="solid"/>
              <a:miter lim="800000"/>
              <a:tailEnd type="triangle"/>
            </a:ln>
            <a:effectLst/>
          </p:spPr>
        </p:cxnSp>
        <p:cxnSp>
          <p:nvCxnSpPr>
            <p:cNvPr id="206" name="Straight Arrow Connector 205">
              <a:extLst>
                <a:ext uri="{FF2B5EF4-FFF2-40B4-BE49-F238E27FC236}">
                  <a16:creationId xmlns:a16="http://schemas.microsoft.com/office/drawing/2014/main" id="{FA0D1BED-D265-8749-892A-93782F6C595E}"/>
                </a:ext>
              </a:extLst>
            </p:cNvPr>
            <p:cNvCxnSpPr>
              <a:stCxn id="200" idx="2"/>
              <a:endCxn id="202" idx="0"/>
            </p:cNvCxnSpPr>
            <p:nvPr/>
          </p:nvCxnSpPr>
          <p:spPr>
            <a:xfrm>
              <a:off x="6363880" y="3807844"/>
              <a:ext cx="333473" cy="262772"/>
            </a:xfrm>
            <a:prstGeom prst="straightConnector1">
              <a:avLst/>
            </a:prstGeom>
            <a:noFill/>
            <a:ln w="6350" cap="flat" cmpd="sng" algn="ctr">
              <a:solidFill>
                <a:srgbClr val="5B9BD5"/>
              </a:solidFill>
              <a:prstDash val="solid"/>
              <a:miter lim="800000"/>
              <a:tailEnd type="triangle"/>
            </a:ln>
            <a:effectLst/>
          </p:spPr>
        </p:cxnSp>
      </p:grpSp>
      <p:grpSp>
        <p:nvGrpSpPr>
          <p:cNvPr id="3" name="Group 2">
            <a:extLst>
              <a:ext uri="{FF2B5EF4-FFF2-40B4-BE49-F238E27FC236}">
                <a16:creationId xmlns:a16="http://schemas.microsoft.com/office/drawing/2014/main" id="{5C541673-936E-8240-BCD6-53C09073A1F3}"/>
              </a:ext>
            </a:extLst>
          </p:cNvPr>
          <p:cNvGrpSpPr/>
          <p:nvPr/>
        </p:nvGrpSpPr>
        <p:grpSpPr>
          <a:xfrm>
            <a:off x="4237270" y="2670791"/>
            <a:ext cx="1492970" cy="1945404"/>
            <a:chOff x="5746030" y="2670791"/>
            <a:chExt cx="1492970" cy="1945404"/>
          </a:xfrm>
        </p:grpSpPr>
        <p:sp>
          <p:nvSpPr>
            <p:cNvPr id="207" name="Rectangle: Folded Corner 157">
              <a:extLst>
                <a:ext uri="{FF2B5EF4-FFF2-40B4-BE49-F238E27FC236}">
                  <a16:creationId xmlns:a16="http://schemas.microsoft.com/office/drawing/2014/main" id="{35FEEC7F-CBDA-7A41-96FC-9F71E529641F}"/>
                </a:ext>
              </a:extLst>
            </p:cNvPr>
            <p:cNvSpPr/>
            <p:nvPr/>
          </p:nvSpPr>
          <p:spPr>
            <a:xfrm>
              <a:off x="6084218" y="2796820"/>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08" name="Scroll: Vertical 158">
              <a:extLst>
                <a:ext uri="{FF2B5EF4-FFF2-40B4-BE49-F238E27FC236}">
                  <a16:creationId xmlns:a16="http://schemas.microsoft.com/office/drawing/2014/main" id="{4C049CA2-1503-7E48-B175-DEF16EF1E342}"/>
                </a:ext>
              </a:extLst>
            </p:cNvPr>
            <p:cNvSpPr/>
            <p:nvPr/>
          </p:nvSpPr>
          <p:spPr>
            <a:xfrm>
              <a:off x="6321065" y="2670791"/>
              <a:ext cx="325226" cy="311086"/>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09" name="Rectangle: Folded Corner 159">
              <a:extLst>
                <a:ext uri="{FF2B5EF4-FFF2-40B4-BE49-F238E27FC236}">
                  <a16:creationId xmlns:a16="http://schemas.microsoft.com/office/drawing/2014/main" id="{CA5A0114-1D58-7047-B259-ABC955260EF9}"/>
                </a:ext>
              </a:extLst>
            </p:cNvPr>
            <p:cNvSpPr/>
            <p:nvPr/>
          </p:nvSpPr>
          <p:spPr>
            <a:xfrm>
              <a:off x="5746030" y="3448447"/>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10" name="Rectangle: Folded Corner 160">
              <a:extLst>
                <a:ext uri="{FF2B5EF4-FFF2-40B4-BE49-F238E27FC236}">
                  <a16:creationId xmlns:a16="http://schemas.microsoft.com/office/drawing/2014/main" id="{F5D0DEC1-E787-554D-94EA-A0B5B7E3F5C5}"/>
                </a:ext>
              </a:extLst>
            </p:cNvPr>
            <p:cNvSpPr/>
            <p:nvPr/>
          </p:nvSpPr>
          <p:spPr>
            <a:xfrm>
              <a:off x="6431831" y="3441378"/>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11" name="Rectangle: Folded Corner 161">
              <a:extLst>
                <a:ext uri="{FF2B5EF4-FFF2-40B4-BE49-F238E27FC236}">
                  <a16:creationId xmlns:a16="http://schemas.microsoft.com/office/drawing/2014/main" id="{9DC3E2A7-2F08-A546-9528-C495A02B218C}"/>
                </a:ext>
              </a:extLst>
            </p:cNvPr>
            <p:cNvSpPr/>
            <p:nvPr/>
          </p:nvSpPr>
          <p:spPr>
            <a:xfrm>
              <a:off x="6079503" y="4163707"/>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12" name="Rectangle: Folded Corner 162">
              <a:extLst>
                <a:ext uri="{FF2B5EF4-FFF2-40B4-BE49-F238E27FC236}">
                  <a16:creationId xmlns:a16="http://schemas.microsoft.com/office/drawing/2014/main" id="{F35AF5D0-533A-D247-BFBC-F856310A01CE}"/>
                </a:ext>
              </a:extLst>
            </p:cNvPr>
            <p:cNvSpPr/>
            <p:nvPr/>
          </p:nvSpPr>
          <p:spPr>
            <a:xfrm>
              <a:off x="6765304" y="4156638"/>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213" name="Straight Arrow Connector 212">
              <a:extLst>
                <a:ext uri="{FF2B5EF4-FFF2-40B4-BE49-F238E27FC236}">
                  <a16:creationId xmlns:a16="http://schemas.microsoft.com/office/drawing/2014/main" id="{3FF6E3FC-9C8B-1B4F-8E4E-A6BEC5231D06}"/>
                </a:ext>
              </a:extLst>
            </p:cNvPr>
            <p:cNvCxnSpPr>
              <a:stCxn id="207" idx="2"/>
              <a:endCxn id="209" idx="0"/>
            </p:cNvCxnSpPr>
            <p:nvPr/>
          </p:nvCxnSpPr>
          <p:spPr>
            <a:xfrm flipH="1">
              <a:off x="5982878" y="3249307"/>
              <a:ext cx="338188" cy="199140"/>
            </a:xfrm>
            <a:prstGeom prst="straightConnector1">
              <a:avLst/>
            </a:prstGeom>
            <a:noFill/>
            <a:ln w="6350" cap="flat" cmpd="sng" algn="ctr">
              <a:solidFill>
                <a:srgbClr val="5B9BD5"/>
              </a:solidFill>
              <a:prstDash val="solid"/>
              <a:miter lim="800000"/>
              <a:tailEnd type="triangle"/>
            </a:ln>
            <a:effectLst/>
          </p:spPr>
        </p:cxnSp>
        <p:cxnSp>
          <p:nvCxnSpPr>
            <p:cNvPr id="214" name="Straight Arrow Connector 213">
              <a:extLst>
                <a:ext uri="{FF2B5EF4-FFF2-40B4-BE49-F238E27FC236}">
                  <a16:creationId xmlns:a16="http://schemas.microsoft.com/office/drawing/2014/main" id="{7380FEDE-22F7-0E46-B310-80182B863470}"/>
                </a:ext>
              </a:extLst>
            </p:cNvPr>
            <p:cNvCxnSpPr>
              <a:stCxn id="207" idx="2"/>
              <a:endCxn id="210" idx="0"/>
            </p:cNvCxnSpPr>
            <p:nvPr/>
          </p:nvCxnSpPr>
          <p:spPr>
            <a:xfrm>
              <a:off x="6321066" y="3249307"/>
              <a:ext cx="347613" cy="192071"/>
            </a:xfrm>
            <a:prstGeom prst="straightConnector1">
              <a:avLst/>
            </a:prstGeom>
            <a:noFill/>
            <a:ln w="6350" cap="flat" cmpd="sng" algn="ctr">
              <a:solidFill>
                <a:srgbClr val="5B9BD5"/>
              </a:solidFill>
              <a:prstDash val="solid"/>
              <a:miter lim="800000"/>
              <a:tailEnd type="triangle"/>
            </a:ln>
            <a:effectLst/>
          </p:spPr>
        </p:cxnSp>
        <p:cxnSp>
          <p:nvCxnSpPr>
            <p:cNvPr id="215" name="Straight Arrow Connector 214">
              <a:extLst>
                <a:ext uri="{FF2B5EF4-FFF2-40B4-BE49-F238E27FC236}">
                  <a16:creationId xmlns:a16="http://schemas.microsoft.com/office/drawing/2014/main" id="{1EC61644-5D95-8948-A8A7-9DBB1B678A79}"/>
                </a:ext>
              </a:extLst>
            </p:cNvPr>
            <p:cNvCxnSpPr>
              <a:stCxn id="210" idx="2"/>
              <a:endCxn id="211" idx="0"/>
            </p:cNvCxnSpPr>
            <p:nvPr/>
          </p:nvCxnSpPr>
          <p:spPr>
            <a:xfrm flipH="1">
              <a:off x="6316352" y="3893866"/>
              <a:ext cx="352327" cy="269842"/>
            </a:xfrm>
            <a:prstGeom prst="straightConnector1">
              <a:avLst/>
            </a:prstGeom>
            <a:noFill/>
            <a:ln w="6350" cap="flat" cmpd="sng" algn="ctr">
              <a:solidFill>
                <a:srgbClr val="5B9BD5"/>
              </a:solidFill>
              <a:prstDash val="solid"/>
              <a:miter lim="800000"/>
              <a:tailEnd type="triangle"/>
            </a:ln>
            <a:effectLst/>
          </p:spPr>
        </p:cxnSp>
        <p:cxnSp>
          <p:nvCxnSpPr>
            <p:cNvPr id="216" name="Straight Arrow Connector 215">
              <a:extLst>
                <a:ext uri="{FF2B5EF4-FFF2-40B4-BE49-F238E27FC236}">
                  <a16:creationId xmlns:a16="http://schemas.microsoft.com/office/drawing/2014/main" id="{14A3BC6F-A8C2-7044-9795-5D0A99F42E83}"/>
                </a:ext>
              </a:extLst>
            </p:cNvPr>
            <p:cNvCxnSpPr>
              <a:stCxn id="210" idx="2"/>
              <a:endCxn id="212" idx="0"/>
            </p:cNvCxnSpPr>
            <p:nvPr/>
          </p:nvCxnSpPr>
          <p:spPr>
            <a:xfrm>
              <a:off x="6668679" y="3893866"/>
              <a:ext cx="333473" cy="262772"/>
            </a:xfrm>
            <a:prstGeom prst="straightConnector1">
              <a:avLst/>
            </a:prstGeom>
            <a:noFill/>
            <a:ln w="6350" cap="flat" cmpd="sng" algn="ctr">
              <a:solidFill>
                <a:srgbClr val="5B9BD5"/>
              </a:solidFill>
              <a:prstDash val="solid"/>
              <a:miter lim="800000"/>
              <a:tailEnd type="triangle"/>
            </a:ln>
            <a:effectLst/>
          </p:spPr>
        </p:cxnSp>
      </p:grpSp>
    </p:spTree>
    <p:extLst>
      <p:ext uri="{BB962C8B-B14F-4D97-AF65-F5344CB8AC3E}">
        <p14:creationId xmlns:p14="http://schemas.microsoft.com/office/powerpoint/2010/main" val="45709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Scaling to many users…</a:t>
            </a:r>
          </a:p>
        </p:txBody>
      </p:sp>
      <p:grpSp>
        <p:nvGrpSpPr>
          <p:cNvPr id="168" name="Group 167"/>
          <p:cNvGrpSpPr/>
          <p:nvPr/>
        </p:nvGrpSpPr>
        <p:grpSpPr>
          <a:xfrm>
            <a:off x="944449" y="2337314"/>
            <a:ext cx="2308391" cy="2216427"/>
            <a:chOff x="1259264" y="1973419"/>
            <a:chExt cx="3077855" cy="2955236"/>
          </a:xfrm>
        </p:grpSpPr>
        <p:sp>
          <p:nvSpPr>
            <p:cNvPr id="169" name="Rectangle: Folded Corner 168"/>
            <p:cNvSpPr/>
            <p:nvPr/>
          </p:nvSpPr>
          <p:spPr>
            <a:xfrm>
              <a:off x="1710181" y="2141457"/>
              <a:ext cx="644950" cy="603317"/>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0" name="Scroll: Vertical 169"/>
            <p:cNvSpPr/>
            <p:nvPr/>
          </p:nvSpPr>
          <p:spPr>
            <a:xfrm>
              <a:off x="2025978" y="1973419"/>
              <a:ext cx="433635" cy="414781"/>
            </a:xfrm>
            <a:prstGeom prst="verticalScroll">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1" name="Rectangle: Folded Corner 170"/>
            <p:cNvSpPr/>
            <p:nvPr/>
          </p:nvSpPr>
          <p:spPr>
            <a:xfrm>
              <a:off x="1259264" y="3010294"/>
              <a:ext cx="644950" cy="603317"/>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2" name="Rectangle: Folded Corner 171"/>
            <p:cNvSpPr/>
            <p:nvPr/>
          </p:nvSpPr>
          <p:spPr>
            <a:xfrm>
              <a:off x="2173665" y="3000868"/>
              <a:ext cx="631595" cy="603317"/>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3" name="Rectangle: Folded Corner 172"/>
            <p:cNvSpPr/>
            <p:nvPr/>
          </p:nvSpPr>
          <p:spPr>
            <a:xfrm>
              <a:off x="1703895" y="3963974"/>
              <a:ext cx="631595" cy="603317"/>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4" name="Rectangle: Folded Corner 173"/>
            <p:cNvSpPr/>
            <p:nvPr/>
          </p:nvSpPr>
          <p:spPr>
            <a:xfrm>
              <a:off x="2618296" y="3954548"/>
              <a:ext cx="631595" cy="603317"/>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75" name="Straight Arrow Connector 174"/>
            <p:cNvCxnSpPr>
              <a:stCxn id="169" idx="2"/>
              <a:endCxn id="171" idx="0"/>
            </p:cNvCxnSpPr>
            <p:nvPr/>
          </p:nvCxnSpPr>
          <p:spPr>
            <a:xfrm flipH="1">
              <a:off x="1581739" y="2744774"/>
              <a:ext cx="450917" cy="265520"/>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176" name="Straight Arrow Connector 175"/>
            <p:cNvCxnSpPr>
              <a:stCxn id="169" idx="2"/>
              <a:endCxn id="172" idx="0"/>
            </p:cNvCxnSpPr>
            <p:nvPr/>
          </p:nvCxnSpPr>
          <p:spPr>
            <a:xfrm>
              <a:off x="2032656" y="2744774"/>
              <a:ext cx="456807" cy="256094"/>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177" name="Straight Arrow Connector 176"/>
            <p:cNvCxnSpPr>
              <a:stCxn id="172" idx="2"/>
              <a:endCxn id="173" idx="0"/>
            </p:cNvCxnSpPr>
            <p:nvPr/>
          </p:nvCxnSpPr>
          <p:spPr>
            <a:xfrm flipH="1">
              <a:off x="2019693" y="3604185"/>
              <a:ext cx="469770" cy="359789"/>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178" name="Straight Arrow Connector 177"/>
            <p:cNvCxnSpPr>
              <a:stCxn id="172" idx="2"/>
              <a:endCxn id="174" idx="0"/>
            </p:cNvCxnSpPr>
            <p:nvPr/>
          </p:nvCxnSpPr>
          <p:spPr>
            <a:xfrm>
              <a:off x="2489463" y="3604185"/>
              <a:ext cx="444631" cy="350363"/>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sp>
          <p:nvSpPr>
            <p:cNvPr id="179" name="Rectangle: Folded Corner 178"/>
            <p:cNvSpPr/>
            <p:nvPr/>
          </p:nvSpPr>
          <p:spPr>
            <a:xfrm>
              <a:off x="2069971" y="2256152"/>
              <a:ext cx="644950" cy="603317"/>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0" name="Scroll: Vertical 179"/>
            <p:cNvSpPr/>
            <p:nvPr/>
          </p:nvSpPr>
          <p:spPr>
            <a:xfrm>
              <a:off x="2385768" y="2088114"/>
              <a:ext cx="433635" cy="414781"/>
            </a:xfrm>
            <a:prstGeom prst="verticalScroll">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1" name="Rectangle: Folded Corner 180"/>
            <p:cNvSpPr/>
            <p:nvPr/>
          </p:nvSpPr>
          <p:spPr>
            <a:xfrm>
              <a:off x="1619054" y="3124989"/>
              <a:ext cx="631595" cy="603317"/>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2" name="Rectangle: Folded Corner 181"/>
            <p:cNvSpPr/>
            <p:nvPr/>
          </p:nvSpPr>
          <p:spPr>
            <a:xfrm>
              <a:off x="2533455" y="3115563"/>
              <a:ext cx="631595" cy="603317"/>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3" name="Rectangle: Folded Corner 182"/>
            <p:cNvSpPr/>
            <p:nvPr/>
          </p:nvSpPr>
          <p:spPr>
            <a:xfrm>
              <a:off x="2063685" y="4078669"/>
              <a:ext cx="631595" cy="603317"/>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4" name="Rectangle: Folded Corner 183"/>
            <p:cNvSpPr/>
            <p:nvPr/>
          </p:nvSpPr>
          <p:spPr>
            <a:xfrm>
              <a:off x="2978086" y="4069243"/>
              <a:ext cx="631595" cy="603317"/>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85" name="Straight Arrow Connector 184"/>
            <p:cNvCxnSpPr>
              <a:stCxn id="179" idx="2"/>
              <a:endCxn id="181" idx="0"/>
            </p:cNvCxnSpPr>
            <p:nvPr/>
          </p:nvCxnSpPr>
          <p:spPr>
            <a:xfrm flipH="1">
              <a:off x="1934852" y="2859469"/>
              <a:ext cx="457594" cy="265520"/>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186" name="Straight Arrow Connector 185"/>
            <p:cNvCxnSpPr>
              <a:stCxn id="179" idx="2"/>
              <a:endCxn id="182" idx="0"/>
            </p:cNvCxnSpPr>
            <p:nvPr/>
          </p:nvCxnSpPr>
          <p:spPr>
            <a:xfrm>
              <a:off x="2392446" y="2859469"/>
              <a:ext cx="456807" cy="256094"/>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187" name="Straight Arrow Connector 186"/>
            <p:cNvCxnSpPr>
              <a:stCxn id="182" idx="2"/>
              <a:endCxn id="183" idx="0"/>
            </p:cNvCxnSpPr>
            <p:nvPr/>
          </p:nvCxnSpPr>
          <p:spPr>
            <a:xfrm flipH="1">
              <a:off x="2379483" y="3718880"/>
              <a:ext cx="469770" cy="359789"/>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188" name="Straight Arrow Connector 187"/>
            <p:cNvCxnSpPr>
              <a:stCxn id="182" idx="2"/>
              <a:endCxn id="184" idx="0"/>
            </p:cNvCxnSpPr>
            <p:nvPr/>
          </p:nvCxnSpPr>
          <p:spPr>
            <a:xfrm>
              <a:off x="2849253" y="3718880"/>
              <a:ext cx="444631" cy="350363"/>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sp>
          <p:nvSpPr>
            <p:cNvPr id="189" name="Rectangle: Folded Corner 188"/>
            <p:cNvSpPr/>
            <p:nvPr/>
          </p:nvSpPr>
          <p:spPr>
            <a:xfrm>
              <a:off x="2437619" y="2388126"/>
              <a:ext cx="644950" cy="603317"/>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0" name="Scroll: Vertical 189"/>
            <p:cNvSpPr/>
            <p:nvPr/>
          </p:nvSpPr>
          <p:spPr>
            <a:xfrm>
              <a:off x="2753416" y="2220088"/>
              <a:ext cx="433635" cy="414781"/>
            </a:xfrm>
            <a:prstGeom prst="verticalScroll">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1" name="Rectangle: Folded Corner 190"/>
            <p:cNvSpPr/>
            <p:nvPr/>
          </p:nvSpPr>
          <p:spPr>
            <a:xfrm>
              <a:off x="1986702" y="3256963"/>
              <a:ext cx="631595" cy="603317"/>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2" name="Rectangle: Folded Corner 191"/>
            <p:cNvSpPr/>
            <p:nvPr/>
          </p:nvSpPr>
          <p:spPr>
            <a:xfrm>
              <a:off x="2901103" y="3247537"/>
              <a:ext cx="631595" cy="603317"/>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3" name="Rectangle: Folded Corner 192"/>
            <p:cNvSpPr/>
            <p:nvPr/>
          </p:nvSpPr>
          <p:spPr>
            <a:xfrm>
              <a:off x="2431333" y="4210643"/>
              <a:ext cx="631595" cy="603317"/>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4" name="Rectangle: Folded Corner 193"/>
            <p:cNvSpPr/>
            <p:nvPr/>
          </p:nvSpPr>
          <p:spPr>
            <a:xfrm>
              <a:off x="3345734" y="4201217"/>
              <a:ext cx="631595" cy="603317"/>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95" name="Straight Arrow Connector 194"/>
            <p:cNvCxnSpPr/>
            <p:nvPr/>
          </p:nvCxnSpPr>
          <p:spPr>
            <a:xfrm flipH="1">
              <a:off x="2318994" y="3026004"/>
              <a:ext cx="381538" cy="221388"/>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196" name="Straight Arrow Connector 195"/>
            <p:cNvCxnSpPr>
              <a:stCxn id="189" idx="2"/>
              <a:endCxn id="192" idx="0"/>
            </p:cNvCxnSpPr>
            <p:nvPr/>
          </p:nvCxnSpPr>
          <p:spPr>
            <a:xfrm>
              <a:off x="2760094" y="2991443"/>
              <a:ext cx="456807" cy="256094"/>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197" name="Straight Arrow Connector 196"/>
            <p:cNvCxnSpPr>
              <a:stCxn id="192" idx="2"/>
              <a:endCxn id="193" idx="0"/>
            </p:cNvCxnSpPr>
            <p:nvPr/>
          </p:nvCxnSpPr>
          <p:spPr>
            <a:xfrm flipH="1">
              <a:off x="2747131" y="3850854"/>
              <a:ext cx="469770" cy="359789"/>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198" name="Straight Arrow Connector 197"/>
            <p:cNvCxnSpPr>
              <a:stCxn id="192" idx="2"/>
              <a:endCxn id="194" idx="0"/>
            </p:cNvCxnSpPr>
            <p:nvPr/>
          </p:nvCxnSpPr>
          <p:spPr>
            <a:xfrm>
              <a:off x="3216901" y="3850854"/>
              <a:ext cx="444631" cy="350363"/>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sp>
          <p:nvSpPr>
            <p:cNvPr id="199" name="Rectangle: Folded Corner 198"/>
            <p:cNvSpPr/>
            <p:nvPr/>
          </p:nvSpPr>
          <p:spPr>
            <a:xfrm>
              <a:off x="2797409" y="2502821"/>
              <a:ext cx="644950" cy="603317"/>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00" name="Scroll: Vertical 199"/>
            <p:cNvSpPr/>
            <p:nvPr/>
          </p:nvSpPr>
          <p:spPr>
            <a:xfrm>
              <a:off x="3113206" y="2334783"/>
              <a:ext cx="433635" cy="414781"/>
            </a:xfrm>
            <a:prstGeom prst="verticalScroll">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01" name="Rectangle: Folded Corner 200"/>
            <p:cNvSpPr/>
            <p:nvPr/>
          </p:nvSpPr>
          <p:spPr>
            <a:xfrm>
              <a:off x="2346492" y="3371658"/>
              <a:ext cx="631595" cy="603317"/>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02" name="Rectangle: Folded Corner 201"/>
            <p:cNvSpPr/>
            <p:nvPr/>
          </p:nvSpPr>
          <p:spPr>
            <a:xfrm>
              <a:off x="3260893" y="3362232"/>
              <a:ext cx="631595" cy="603317"/>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03" name="Rectangle: Folded Corner 202"/>
            <p:cNvSpPr/>
            <p:nvPr/>
          </p:nvSpPr>
          <p:spPr>
            <a:xfrm>
              <a:off x="2791123" y="4325338"/>
              <a:ext cx="631595" cy="603317"/>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04" name="Rectangle: Folded Corner 203"/>
            <p:cNvSpPr/>
            <p:nvPr/>
          </p:nvSpPr>
          <p:spPr>
            <a:xfrm>
              <a:off x="3705524" y="4315912"/>
              <a:ext cx="631595" cy="603317"/>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05" name="Straight Arrow Connector 204"/>
            <p:cNvCxnSpPr>
              <a:stCxn id="199" idx="2"/>
              <a:endCxn id="201" idx="0"/>
            </p:cNvCxnSpPr>
            <p:nvPr/>
          </p:nvCxnSpPr>
          <p:spPr>
            <a:xfrm flipH="1">
              <a:off x="2662290" y="3106138"/>
              <a:ext cx="457594" cy="265520"/>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206" name="Straight Arrow Connector 205"/>
            <p:cNvCxnSpPr>
              <a:stCxn id="199" idx="2"/>
              <a:endCxn id="202" idx="0"/>
            </p:cNvCxnSpPr>
            <p:nvPr/>
          </p:nvCxnSpPr>
          <p:spPr>
            <a:xfrm>
              <a:off x="3119884" y="3106138"/>
              <a:ext cx="456807" cy="256094"/>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207" name="Straight Arrow Connector 206"/>
            <p:cNvCxnSpPr/>
            <p:nvPr/>
          </p:nvCxnSpPr>
          <p:spPr>
            <a:xfrm flipH="1">
              <a:off x="3101419" y="4006392"/>
              <a:ext cx="421944" cy="323160"/>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208" name="Straight Arrow Connector 207"/>
            <p:cNvCxnSpPr>
              <a:stCxn id="202" idx="2"/>
              <a:endCxn id="204" idx="0"/>
            </p:cNvCxnSpPr>
            <p:nvPr/>
          </p:nvCxnSpPr>
          <p:spPr>
            <a:xfrm>
              <a:off x="3576691" y="3965549"/>
              <a:ext cx="444631" cy="350363"/>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grpSp>
      <p:grpSp>
        <p:nvGrpSpPr>
          <p:cNvPr id="209" name="Group 208"/>
          <p:cNvGrpSpPr/>
          <p:nvPr/>
        </p:nvGrpSpPr>
        <p:grpSpPr>
          <a:xfrm>
            <a:off x="5978360" y="2400944"/>
            <a:ext cx="2308391" cy="2216427"/>
            <a:chOff x="7971146" y="2058258"/>
            <a:chExt cx="3077855" cy="2955236"/>
          </a:xfrm>
        </p:grpSpPr>
        <p:sp>
          <p:nvSpPr>
            <p:cNvPr id="210" name="Rectangle: Folded Corner 209"/>
            <p:cNvSpPr/>
            <p:nvPr/>
          </p:nvSpPr>
          <p:spPr>
            <a:xfrm>
              <a:off x="8422063" y="2226296"/>
              <a:ext cx="631595" cy="603317"/>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11" name="Scroll: Vertical 210"/>
            <p:cNvSpPr/>
            <p:nvPr/>
          </p:nvSpPr>
          <p:spPr>
            <a:xfrm>
              <a:off x="8737860" y="2058258"/>
              <a:ext cx="433635" cy="414781"/>
            </a:xfrm>
            <a:prstGeom prst="verticalScroll">
              <a:avLst/>
            </a:prstGeom>
            <a:solidFill>
              <a:srgbClr val="70AD47">
                <a:lumMod val="75000"/>
              </a:srgbClr>
            </a:solidFill>
            <a:ln w="6350" cap="flat" cmpd="sng" algn="ctr">
              <a:solidFill>
                <a:srgbClr val="70AD47">
                  <a:lumMod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12" name="Rectangle: Folded Corner 211"/>
            <p:cNvSpPr/>
            <p:nvPr/>
          </p:nvSpPr>
          <p:spPr>
            <a:xfrm>
              <a:off x="7971146" y="3095133"/>
              <a:ext cx="631595" cy="603317"/>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13" name="Rectangle: Folded Corner 212"/>
            <p:cNvSpPr/>
            <p:nvPr/>
          </p:nvSpPr>
          <p:spPr>
            <a:xfrm>
              <a:off x="8885547" y="3085707"/>
              <a:ext cx="631595" cy="603317"/>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14" name="Rectangle: Folded Corner 213"/>
            <p:cNvSpPr/>
            <p:nvPr/>
          </p:nvSpPr>
          <p:spPr>
            <a:xfrm>
              <a:off x="8415777" y="4048813"/>
              <a:ext cx="631595" cy="603317"/>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15" name="Rectangle: Folded Corner 214"/>
            <p:cNvSpPr/>
            <p:nvPr/>
          </p:nvSpPr>
          <p:spPr>
            <a:xfrm>
              <a:off x="9330178" y="4039387"/>
              <a:ext cx="631595" cy="603317"/>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16" name="Straight Arrow Connector 215"/>
            <p:cNvCxnSpPr>
              <a:stCxn id="210" idx="2"/>
              <a:endCxn id="212" idx="0"/>
            </p:cNvCxnSpPr>
            <p:nvPr/>
          </p:nvCxnSpPr>
          <p:spPr>
            <a:xfrm flipH="1">
              <a:off x="8286944" y="2829613"/>
              <a:ext cx="450917" cy="265520"/>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17" name="Straight Arrow Connector 216"/>
            <p:cNvCxnSpPr>
              <a:stCxn id="210" idx="2"/>
              <a:endCxn id="213" idx="0"/>
            </p:cNvCxnSpPr>
            <p:nvPr/>
          </p:nvCxnSpPr>
          <p:spPr>
            <a:xfrm>
              <a:off x="8737861" y="2829613"/>
              <a:ext cx="463484" cy="256094"/>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18" name="Straight Arrow Connector 217"/>
            <p:cNvCxnSpPr>
              <a:stCxn id="213" idx="2"/>
              <a:endCxn id="214" idx="0"/>
            </p:cNvCxnSpPr>
            <p:nvPr/>
          </p:nvCxnSpPr>
          <p:spPr>
            <a:xfrm flipH="1">
              <a:off x="8731575" y="3689024"/>
              <a:ext cx="469770" cy="359789"/>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19" name="Straight Arrow Connector 218"/>
            <p:cNvCxnSpPr>
              <a:stCxn id="213" idx="2"/>
              <a:endCxn id="215" idx="0"/>
            </p:cNvCxnSpPr>
            <p:nvPr/>
          </p:nvCxnSpPr>
          <p:spPr>
            <a:xfrm>
              <a:off x="9201345" y="3689024"/>
              <a:ext cx="444631" cy="350363"/>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sp>
          <p:nvSpPr>
            <p:cNvPr id="220" name="Rectangle: Folded Corner 219"/>
            <p:cNvSpPr/>
            <p:nvPr/>
          </p:nvSpPr>
          <p:spPr>
            <a:xfrm>
              <a:off x="8781853" y="2340991"/>
              <a:ext cx="631595" cy="603317"/>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21" name="Scroll: Vertical 220"/>
            <p:cNvSpPr/>
            <p:nvPr/>
          </p:nvSpPr>
          <p:spPr>
            <a:xfrm>
              <a:off x="9097650" y="2172953"/>
              <a:ext cx="433635" cy="414781"/>
            </a:xfrm>
            <a:prstGeom prst="verticalScroll">
              <a:avLst/>
            </a:prstGeom>
            <a:solidFill>
              <a:srgbClr val="70AD47">
                <a:lumMod val="75000"/>
              </a:srgbClr>
            </a:solidFill>
            <a:ln w="6350" cap="flat" cmpd="sng" algn="ctr">
              <a:solidFill>
                <a:srgbClr val="70AD47">
                  <a:lumMod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22" name="Rectangle: Folded Corner 221"/>
            <p:cNvSpPr/>
            <p:nvPr/>
          </p:nvSpPr>
          <p:spPr>
            <a:xfrm>
              <a:off x="8330936" y="3209828"/>
              <a:ext cx="631595" cy="603317"/>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23" name="Rectangle: Folded Corner 222"/>
            <p:cNvSpPr/>
            <p:nvPr/>
          </p:nvSpPr>
          <p:spPr>
            <a:xfrm>
              <a:off x="9245337" y="3200402"/>
              <a:ext cx="631595" cy="603317"/>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24" name="Rectangle: Folded Corner 223"/>
            <p:cNvSpPr/>
            <p:nvPr/>
          </p:nvSpPr>
          <p:spPr>
            <a:xfrm>
              <a:off x="8775567" y="4163508"/>
              <a:ext cx="631595" cy="603317"/>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25" name="Rectangle: Folded Corner 224"/>
            <p:cNvSpPr/>
            <p:nvPr/>
          </p:nvSpPr>
          <p:spPr>
            <a:xfrm>
              <a:off x="9689968" y="4154082"/>
              <a:ext cx="631595" cy="603317"/>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26" name="Straight Arrow Connector 225"/>
            <p:cNvCxnSpPr>
              <a:stCxn id="220" idx="2"/>
              <a:endCxn id="222" idx="0"/>
            </p:cNvCxnSpPr>
            <p:nvPr/>
          </p:nvCxnSpPr>
          <p:spPr>
            <a:xfrm flipH="1">
              <a:off x="8646734" y="2944308"/>
              <a:ext cx="450917" cy="265520"/>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27" name="Straight Arrow Connector 226"/>
            <p:cNvCxnSpPr>
              <a:stCxn id="220" idx="2"/>
              <a:endCxn id="223" idx="0"/>
            </p:cNvCxnSpPr>
            <p:nvPr/>
          </p:nvCxnSpPr>
          <p:spPr>
            <a:xfrm>
              <a:off x="9097651" y="2944308"/>
              <a:ext cx="463484" cy="256094"/>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28" name="Straight Arrow Connector 227"/>
            <p:cNvCxnSpPr>
              <a:stCxn id="223" idx="2"/>
              <a:endCxn id="224" idx="0"/>
            </p:cNvCxnSpPr>
            <p:nvPr/>
          </p:nvCxnSpPr>
          <p:spPr>
            <a:xfrm flipH="1">
              <a:off x="9091365" y="3803719"/>
              <a:ext cx="469770" cy="359789"/>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29" name="Straight Arrow Connector 228"/>
            <p:cNvCxnSpPr>
              <a:stCxn id="223" idx="2"/>
              <a:endCxn id="225" idx="0"/>
            </p:cNvCxnSpPr>
            <p:nvPr/>
          </p:nvCxnSpPr>
          <p:spPr>
            <a:xfrm>
              <a:off x="9561135" y="3803719"/>
              <a:ext cx="444631" cy="350363"/>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sp>
          <p:nvSpPr>
            <p:cNvPr id="230" name="Rectangle: Folded Corner 229"/>
            <p:cNvSpPr/>
            <p:nvPr/>
          </p:nvSpPr>
          <p:spPr>
            <a:xfrm>
              <a:off x="9149501" y="2472965"/>
              <a:ext cx="631595" cy="603317"/>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31" name="Scroll: Vertical 230"/>
            <p:cNvSpPr/>
            <p:nvPr/>
          </p:nvSpPr>
          <p:spPr>
            <a:xfrm>
              <a:off x="9465298" y="2304927"/>
              <a:ext cx="433635" cy="414781"/>
            </a:xfrm>
            <a:prstGeom prst="verticalScroll">
              <a:avLst/>
            </a:prstGeom>
            <a:solidFill>
              <a:srgbClr val="70AD47">
                <a:lumMod val="75000"/>
              </a:srgbClr>
            </a:solidFill>
            <a:ln w="6350" cap="flat" cmpd="sng" algn="ctr">
              <a:solidFill>
                <a:srgbClr val="70AD47">
                  <a:lumMod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32" name="Rectangle: Folded Corner 231"/>
            <p:cNvSpPr/>
            <p:nvPr/>
          </p:nvSpPr>
          <p:spPr>
            <a:xfrm>
              <a:off x="8698584" y="3341802"/>
              <a:ext cx="631595" cy="603317"/>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33" name="Rectangle: Folded Corner 232"/>
            <p:cNvSpPr/>
            <p:nvPr/>
          </p:nvSpPr>
          <p:spPr>
            <a:xfrm>
              <a:off x="9612985" y="3332376"/>
              <a:ext cx="631595" cy="603317"/>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34" name="Rectangle: Folded Corner 233"/>
            <p:cNvSpPr/>
            <p:nvPr/>
          </p:nvSpPr>
          <p:spPr>
            <a:xfrm>
              <a:off x="9143215" y="4295482"/>
              <a:ext cx="631595" cy="603317"/>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35" name="Rectangle: Folded Corner 234"/>
            <p:cNvSpPr/>
            <p:nvPr/>
          </p:nvSpPr>
          <p:spPr>
            <a:xfrm>
              <a:off x="10057616" y="4286056"/>
              <a:ext cx="631595" cy="603317"/>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36" name="Straight Arrow Connector 235"/>
            <p:cNvCxnSpPr>
              <a:stCxn id="230" idx="2"/>
              <a:endCxn id="232" idx="0"/>
            </p:cNvCxnSpPr>
            <p:nvPr/>
          </p:nvCxnSpPr>
          <p:spPr>
            <a:xfrm flipH="1">
              <a:off x="9014382" y="3076282"/>
              <a:ext cx="450917" cy="265520"/>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37" name="Straight Arrow Connector 236"/>
            <p:cNvCxnSpPr>
              <a:stCxn id="230" idx="2"/>
              <a:endCxn id="233" idx="0"/>
            </p:cNvCxnSpPr>
            <p:nvPr/>
          </p:nvCxnSpPr>
          <p:spPr>
            <a:xfrm>
              <a:off x="9465299" y="3076282"/>
              <a:ext cx="463484" cy="256094"/>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38" name="Straight Arrow Connector 237"/>
            <p:cNvCxnSpPr>
              <a:stCxn id="233" idx="2"/>
              <a:endCxn id="234" idx="0"/>
            </p:cNvCxnSpPr>
            <p:nvPr/>
          </p:nvCxnSpPr>
          <p:spPr>
            <a:xfrm flipH="1">
              <a:off x="9459013" y="3935693"/>
              <a:ext cx="469770" cy="359789"/>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39" name="Straight Arrow Connector 238"/>
            <p:cNvCxnSpPr>
              <a:stCxn id="233" idx="2"/>
              <a:endCxn id="235" idx="0"/>
            </p:cNvCxnSpPr>
            <p:nvPr/>
          </p:nvCxnSpPr>
          <p:spPr>
            <a:xfrm>
              <a:off x="9928783" y="3935693"/>
              <a:ext cx="444631" cy="350363"/>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sp>
          <p:nvSpPr>
            <p:cNvPr id="240" name="Rectangle: Folded Corner 239"/>
            <p:cNvSpPr/>
            <p:nvPr/>
          </p:nvSpPr>
          <p:spPr>
            <a:xfrm>
              <a:off x="9509291" y="2587660"/>
              <a:ext cx="631595" cy="603317"/>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41" name="Scroll: Vertical 240"/>
            <p:cNvSpPr/>
            <p:nvPr/>
          </p:nvSpPr>
          <p:spPr>
            <a:xfrm>
              <a:off x="9825088" y="2419622"/>
              <a:ext cx="433635" cy="414781"/>
            </a:xfrm>
            <a:prstGeom prst="verticalScroll">
              <a:avLst/>
            </a:prstGeom>
            <a:solidFill>
              <a:srgbClr val="70AD47">
                <a:lumMod val="75000"/>
              </a:srgbClr>
            </a:solidFill>
            <a:ln w="6350" cap="flat" cmpd="sng" algn="ctr">
              <a:solidFill>
                <a:srgbClr val="70AD47">
                  <a:lumMod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42" name="Rectangle: Folded Corner 241"/>
            <p:cNvSpPr/>
            <p:nvPr/>
          </p:nvSpPr>
          <p:spPr>
            <a:xfrm>
              <a:off x="9058374" y="3456497"/>
              <a:ext cx="631595" cy="603317"/>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43" name="Rectangle: Folded Corner 242"/>
            <p:cNvSpPr/>
            <p:nvPr/>
          </p:nvSpPr>
          <p:spPr>
            <a:xfrm>
              <a:off x="9972775" y="3447071"/>
              <a:ext cx="631595" cy="603317"/>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44" name="Rectangle: Folded Corner 243"/>
            <p:cNvSpPr/>
            <p:nvPr/>
          </p:nvSpPr>
          <p:spPr>
            <a:xfrm>
              <a:off x="9503005" y="4410177"/>
              <a:ext cx="631595" cy="603317"/>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45" name="Rectangle: Folded Corner 244"/>
            <p:cNvSpPr/>
            <p:nvPr/>
          </p:nvSpPr>
          <p:spPr>
            <a:xfrm>
              <a:off x="10417406" y="4400751"/>
              <a:ext cx="631595" cy="603317"/>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46" name="Straight Arrow Connector 245"/>
            <p:cNvCxnSpPr>
              <a:stCxn id="240" idx="2"/>
              <a:endCxn id="242" idx="0"/>
            </p:cNvCxnSpPr>
            <p:nvPr/>
          </p:nvCxnSpPr>
          <p:spPr>
            <a:xfrm flipH="1">
              <a:off x="9374172" y="3190977"/>
              <a:ext cx="450917" cy="265520"/>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47" name="Straight Arrow Connector 246"/>
            <p:cNvCxnSpPr>
              <a:stCxn id="240" idx="2"/>
              <a:endCxn id="243" idx="0"/>
            </p:cNvCxnSpPr>
            <p:nvPr/>
          </p:nvCxnSpPr>
          <p:spPr>
            <a:xfrm>
              <a:off x="9825089" y="3190977"/>
              <a:ext cx="463484" cy="256094"/>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48" name="Straight Arrow Connector 247"/>
            <p:cNvCxnSpPr>
              <a:stCxn id="243" idx="2"/>
              <a:endCxn id="244" idx="0"/>
            </p:cNvCxnSpPr>
            <p:nvPr/>
          </p:nvCxnSpPr>
          <p:spPr>
            <a:xfrm flipH="1">
              <a:off x="9818803" y="4050388"/>
              <a:ext cx="469770" cy="359789"/>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49" name="Straight Arrow Connector 248"/>
            <p:cNvCxnSpPr>
              <a:stCxn id="243" idx="2"/>
              <a:endCxn id="245" idx="0"/>
            </p:cNvCxnSpPr>
            <p:nvPr/>
          </p:nvCxnSpPr>
          <p:spPr>
            <a:xfrm>
              <a:off x="10288573" y="4050388"/>
              <a:ext cx="444631" cy="350363"/>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grpSp>
      <p:grpSp>
        <p:nvGrpSpPr>
          <p:cNvPr id="3" name="Group 2">
            <a:extLst>
              <a:ext uri="{FF2B5EF4-FFF2-40B4-BE49-F238E27FC236}">
                <a16:creationId xmlns:a16="http://schemas.microsoft.com/office/drawing/2014/main" id="{8C9B9CBF-D9F2-474E-A4D1-480126323697}"/>
              </a:ext>
            </a:extLst>
          </p:cNvPr>
          <p:cNvGrpSpPr/>
          <p:nvPr/>
        </p:nvGrpSpPr>
        <p:grpSpPr>
          <a:xfrm>
            <a:off x="3417805" y="2399768"/>
            <a:ext cx="2312435" cy="2216427"/>
            <a:chOff x="3417805" y="2399768"/>
            <a:chExt cx="2312435" cy="2216427"/>
          </a:xfrm>
        </p:grpSpPr>
        <p:grpSp>
          <p:nvGrpSpPr>
            <p:cNvPr id="251" name="Group 250">
              <a:extLst>
                <a:ext uri="{FF2B5EF4-FFF2-40B4-BE49-F238E27FC236}">
                  <a16:creationId xmlns:a16="http://schemas.microsoft.com/office/drawing/2014/main" id="{56825036-1706-E345-986F-0958356C3F82}"/>
                </a:ext>
              </a:extLst>
            </p:cNvPr>
            <p:cNvGrpSpPr/>
            <p:nvPr/>
          </p:nvGrpSpPr>
          <p:grpSpPr>
            <a:xfrm>
              <a:off x="3417805" y="2399768"/>
              <a:ext cx="1492970" cy="1945404"/>
              <a:chOff x="3417805" y="2399768"/>
              <a:chExt cx="1492970" cy="1945404"/>
            </a:xfrm>
          </p:grpSpPr>
          <p:sp>
            <p:nvSpPr>
              <p:cNvPr id="252" name="Rectangle: Folded Corner 127">
                <a:extLst>
                  <a:ext uri="{FF2B5EF4-FFF2-40B4-BE49-F238E27FC236}">
                    <a16:creationId xmlns:a16="http://schemas.microsoft.com/office/drawing/2014/main" id="{0C5BE9B0-242D-5241-A486-7E3E1C5D3D3A}"/>
                  </a:ext>
                </a:extLst>
              </p:cNvPr>
              <p:cNvSpPr/>
              <p:nvPr/>
            </p:nvSpPr>
            <p:spPr>
              <a:xfrm>
                <a:off x="3755993" y="2525797"/>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53" name="Scroll: Vertical 128">
                <a:extLst>
                  <a:ext uri="{FF2B5EF4-FFF2-40B4-BE49-F238E27FC236}">
                    <a16:creationId xmlns:a16="http://schemas.microsoft.com/office/drawing/2014/main" id="{1741B91D-6E2F-F948-BF5D-ED4E394C2BF4}"/>
                  </a:ext>
                </a:extLst>
              </p:cNvPr>
              <p:cNvSpPr/>
              <p:nvPr/>
            </p:nvSpPr>
            <p:spPr>
              <a:xfrm>
                <a:off x="3992840" y="2399768"/>
                <a:ext cx="325226" cy="311086"/>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54" name="Rectangle: Folded Corner 129">
                <a:extLst>
                  <a:ext uri="{FF2B5EF4-FFF2-40B4-BE49-F238E27FC236}">
                    <a16:creationId xmlns:a16="http://schemas.microsoft.com/office/drawing/2014/main" id="{82307C63-8621-1949-8459-5300CDE38B4B}"/>
                  </a:ext>
                </a:extLst>
              </p:cNvPr>
              <p:cNvSpPr/>
              <p:nvPr/>
            </p:nvSpPr>
            <p:spPr>
              <a:xfrm>
                <a:off x="3417805" y="3177424"/>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55" name="Rectangle: Folded Corner 130">
                <a:extLst>
                  <a:ext uri="{FF2B5EF4-FFF2-40B4-BE49-F238E27FC236}">
                    <a16:creationId xmlns:a16="http://schemas.microsoft.com/office/drawing/2014/main" id="{57B902DB-9CF3-5243-ADE5-604939DD6843}"/>
                  </a:ext>
                </a:extLst>
              </p:cNvPr>
              <p:cNvSpPr/>
              <p:nvPr/>
            </p:nvSpPr>
            <p:spPr>
              <a:xfrm>
                <a:off x="4103606" y="3170355"/>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56" name="Rectangle: Folded Corner 131">
                <a:extLst>
                  <a:ext uri="{FF2B5EF4-FFF2-40B4-BE49-F238E27FC236}">
                    <a16:creationId xmlns:a16="http://schemas.microsoft.com/office/drawing/2014/main" id="{21E64627-671A-B640-B7FA-DED0D4D1C8C4}"/>
                  </a:ext>
                </a:extLst>
              </p:cNvPr>
              <p:cNvSpPr/>
              <p:nvPr/>
            </p:nvSpPr>
            <p:spPr>
              <a:xfrm>
                <a:off x="3751278" y="3892684"/>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57" name="Rectangle: Folded Corner 132">
                <a:extLst>
                  <a:ext uri="{FF2B5EF4-FFF2-40B4-BE49-F238E27FC236}">
                    <a16:creationId xmlns:a16="http://schemas.microsoft.com/office/drawing/2014/main" id="{5ABA8067-EC96-7C40-B8D4-E9DD44FD4B10}"/>
                  </a:ext>
                </a:extLst>
              </p:cNvPr>
              <p:cNvSpPr/>
              <p:nvPr/>
            </p:nvSpPr>
            <p:spPr>
              <a:xfrm>
                <a:off x="4437079" y="3885615"/>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258" name="Straight Arrow Connector 257">
                <a:extLst>
                  <a:ext uri="{FF2B5EF4-FFF2-40B4-BE49-F238E27FC236}">
                    <a16:creationId xmlns:a16="http://schemas.microsoft.com/office/drawing/2014/main" id="{96B0AF0A-7361-1D47-8032-BBA20FD28061}"/>
                  </a:ext>
                </a:extLst>
              </p:cNvPr>
              <p:cNvCxnSpPr>
                <a:stCxn id="252" idx="2"/>
                <a:endCxn id="254" idx="0"/>
              </p:cNvCxnSpPr>
              <p:nvPr/>
            </p:nvCxnSpPr>
            <p:spPr>
              <a:xfrm flipH="1">
                <a:off x="3654653" y="2978284"/>
                <a:ext cx="338188" cy="199140"/>
              </a:xfrm>
              <a:prstGeom prst="straightConnector1">
                <a:avLst/>
              </a:prstGeom>
              <a:noFill/>
              <a:ln w="6350" cap="flat" cmpd="sng" algn="ctr">
                <a:solidFill>
                  <a:srgbClr val="5B9BD5"/>
                </a:solidFill>
                <a:prstDash val="solid"/>
                <a:miter lim="800000"/>
                <a:tailEnd type="triangle"/>
              </a:ln>
              <a:effectLst/>
            </p:spPr>
          </p:cxnSp>
          <p:cxnSp>
            <p:nvCxnSpPr>
              <p:cNvPr id="259" name="Straight Arrow Connector 258">
                <a:extLst>
                  <a:ext uri="{FF2B5EF4-FFF2-40B4-BE49-F238E27FC236}">
                    <a16:creationId xmlns:a16="http://schemas.microsoft.com/office/drawing/2014/main" id="{B4CE5C6F-2B74-704E-880A-0FE0A5DE916B}"/>
                  </a:ext>
                </a:extLst>
              </p:cNvPr>
              <p:cNvCxnSpPr>
                <a:stCxn id="252" idx="2"/>
                <a:endCxn id="255" idx="0"/>
              </p:cNvCxnSpPr>
              <p:nvPr/>
            </p:nvCxnSpPr>
            <p:spPr>
              <a:xfrm>
                <a:off x="3992841" y="2978284"/>
                <a:ext cx="347613" cy="192071"/>
              </a:xfrm>
              <a:prstGeom prst="straightConnector1">
                <a:avLst/>
              </a:prstGeom>
              <a:noFill/>
              <a:ln w="6350" cap="flat" cmpd="sng" algn="ctr">
                <a:solidFill>
                  <a:srgbClr val="5B9BD5"/>
                </a:solidFill>
                <a:prstDash val="solid"/>
                <a:miter lim="800000"/>
                <a:tailEnd type="triangle"/>
              </a:ln>
              <a:effectLst/>
            </p:spPr>
          </p:cxnSp>
          <p:cxnSp>
            <p:nvCxnSpPr>
              <p:cNvPr id="260" name="Straight Arrow Connector 259">
                <a:extLst>
                  <a:ext uri="{FF2B5EF4-FFF2-40B4-BE49-F238E27FC236}">
                    <a16:creationId xmlns:a16="http://schemas.microsoft.com/office/drawing/2014/main" id="{7DBFFFD4-FFED-6F48-9C65-864D14E2599E}"/>
                  </a:ext>
                </a:extLst>
              </p:cNvPr>
              <p:cNvCxnSpPr>
                <a:stCxn id="255" idx="2"/>
                <a:endCxn id="256" idx="0"/>
              </p:cNvCxnSpPr>
              <p:nvPr/>
            </p:nvCxnSpPr>
            <p:spPr>
              <a:xfrm flipH="1">
                <a:off x="3988127" y="3622843"/>
                <a:ext cx="352327" cy="269842"/>
              </a:xfrm>
              <a:prstGeom prst="straightConnector1">
                <a:avLst/>
              </a:prstGeom>
              <a:noFill/>
              <a:ln w="6350" cap="flat" cmpd="sng" algn="ctr">
                <a:solidFill>
                  <a:srgbClr val="5B9BD5"/>
                </a:solidFill>
                <a:prstDash val="solid"/>
                <a:miter lim="800000"/>
                <a:tailEnd type="triangle"/>
              </a:ln>
              <a:effectLst/>
            </p:spPr>
          </p:cxnSp>
          <p:cxnSp>
            <p:nvCxnSpPr>
              <p:cNvPr id="261" name="Straight Arrow Connector 260">
                <a:extLst>
                  <a:ext uri="{FF2B5EF4-FFF2-40B4-BE49-F238E27FC236}">
                    <a16:creationId xmlns:a16="http://schemas.microsoft.com/office/drawing/2014/main" id="{B71750E6-96F5-7F47-8C73-7FAEEF670309}"/>
                  </a:ext>
                </a:extLst>
              </p:cNvPr>
              <p:cNvCxnSpPr>
                <a:stCxn id="255" idx="2"/>
                <a:endCxn id="257" idx="0"/>
              </p:cNvCxnSpPr>
              <p:nvPr/>
            </p:nvCxnSpPr>
            <p:spPr>
              <a:xfrm>
                <a:off x="4340454" y="3622843"/>
                <a:ext cx="333473" cy="262772"/>
              </a:xfrm>
              <a:prstGeom prst="straightConnector1">
                <a:avLst/>
              </a:prstGeom>
              <a:noFill/>
              <a:ln w="6350" cap="flat" cmpd="sng" algn="ctr">
                <a:solidFill>
                  <a:srgbClr val="5B9BD5"/>
                </a:solidFill>
                <a:prstDash val="solid"/>
                <a:miter lim="800000"/>
                <a:tailEnd type="triangle"/>
              </a:ln>
              <a:effectLst/>
            </p:spPr>
          </p:cxnSp>
        </p:grpSp>
        <p:grpSp>
          <p:nvGrpSpPr>
            <p:cNvPr id="262" name="Group 261">
              <a:extLst>
                <a:ext uri="{FF2B5EF4-FFF2-40B4-BE49-F238E27FC236}">
                  <a16:creationId xmlns:a16="http://schemas.microsoft.com/office/drawing/2014/main" id="{5946D67B-1102-BF48-961B-5DD0B9AC9127}"/>
                </a:ext>
              </a:extLst>
            </p:cNvPr>
            <p:cNvGrpSpPr/>
            <p:nvPr/>
          </p:nvGrpSpPr>
          <p:grpSpPr>
            <a:xfrm>
              <a:off x="3688630" y="2485789"/>
              <a:ext cx="1492970" cy="1945405"/>
              <a:chOff x="5212630" y="2485789"/>
              <a:chExt cx="1492970" cy="1945405"/>
            </a:xfrm>
          </p:grpSpPr>
          <p:sp>
            <p:nvSpPr>
              <p:cNvPr id="263" name="Rectangle: Folded Corner 137">
                <a:extLst>
                  <a:ext uri="{FF2B5EF4-FFF2-40B4-BE49-F238E27FC236}">
                    <a16:creationId xmlns:a16="http://schemas.microsoft.com/office/drawing/2014/main" id="{4A09456C-8792-F042-BC63-A914656AF906}"/>
                  </a:ext>
                </a:extLst>
              </p:cNvPr>
              <p:cNvSpPr/>
              <p:nvPr/>
            </p:nvSpPr>
            <p:spPr>
              <a:xfrm>
                <a:off x="5550818" y="2611818"/>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64" name="Scroll: Vertical 138">
                <a:extLst>
                  <a:ext uri="{FF2B5EF4-FFF2-40B4-BE49-F238E27FC236}">
                    <a16:creationId xmlns:a16="http://schemas.microsoft.com/office/drawing/2014/main" id="{18D569AE-950C-894F-A628-C49D6946ADA2}"/>
                  </a:ext>
                </a:extLst>
              </p:cNvPr>
              <p:cNvSpPr/>
              <p:nvPr/>
            </p:nvSpPr>
            <p:spPr>
              <a:xfrm>
                <a:off x="5787666" y="2485789"/>
                <a:ext cx="325226" cy="311086"/>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65" name="Rectangle: Folded Corner 139">
                <a:extLst>
                  <a:ext uri="{FF2B5EF4-FFF2-40B4-BE49-F238E27FC236}">
                    <a16:creationId xmlns:a16="http://schemas.microsoft.com/office/drawing/2014/main" id="{C3B8D23C-DE3C-BC49-8DDA-A8114372B2BC}"/>
                  </a:ext>
                </a:extLst>
              </p:cNvPr>
              <p:cNvSpPr/>
              <p:nvPr/>
            </p:nvSpPr>
            <p:spPr>
              <a:xfrm>
                <a:off x="5212630" y="3263446"/>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66" name="Rectangle: Folded Corner 140">
                <a:extLst>
                  <a:ext uri="{FF2B5EF4-FFF2-40B4-BE49-F238E27FC236}">
                    <a16:creationId xmlns:a16="http://schemas.microsoft.com/office/drawing/2014/main" id="{819BE030-CE6D-804C-8548-C37E9F9DA124}"/>
                  </a:ext>
                </a:extLst>
              </p:cNvPr>
              <p:cNvSpPr/>
              <p:nvPr/>
            </p:nvSpPr>
            <p:spPr>
              <a:xfrm>
                <a:off x="5898431" y="3256376"/>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67" name="Rectangle: Folded Corner 141">
                <a:extLst>
                  <a:ext uri="{FF2B5EF4-FFF2-40B4-BE49-F238E27FC236}">
                    <a16:creationId xmlns:a16="http://schemas.microsoft.com/office/drawing/2014/main" id="{5FE465A3-6581-F843-864C-0E5D174FB875}"/>
                  </a:ext>
                </a:extLst>
              </p:cNvPr>
              <p:cNvSpPr/>
              <p:nvPr/>
            </p:nvSpPr>
            <p:spPr>
              <a:xfrm>
                <a:off x="5546104" y="3978706"/>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68" name="Rectangle: Folded Corner 142">
                <a:extLst>
                  <a:ext uri="{FF2B5EF4-FFF2-40B4-BE49-F238E27FC236}">
                    <a16:creationId xmlns:a16="http://schemas.microsoft.com/office/drawing/2014/main" id="{1A715312-BEE9-7D41-915F-FFA4BCACA410}"/>
                  </a:ext>
                </a:extLst>
              </p:cNvPr>
              <p:cNvSpPr/>
              <p:nvPr/>
            </p:nvSpPr>
            <p:spPr>
              <a:xfrm>
                <a:off x="6231904" y="3971636"/>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269" name="Straight Arrow Connector 268">
                <a:extLst>
                  <a:ext uri="{FF2B5EF4-FFF2-40B4-BE49-F238E27FC236}">
                    <a16:creationId xmlns:a16="http://schemas.microsoft.com/office/drawing/2014/main" id="{F2CA52C0-2831-A14D-8DDF-69E73DBCAAA7}"/>
                  </a:ext>
                </a:extLst>
              </p:cNvPr>
              <p:cNvCxnSpPr>
                <a:stCxn id="263" idx="2"/>
                <a:endCxn id="265" idx="0"/>
              </p:cNvCxnSpPr>
              <p:nvPr/>
            </p:nvCxnSpPr>
            <p:spPr>
              <a:xfrm flipH="1">
                <a:off x="5449479" y="3064306"/>
                <a:ext cx="338188" cy="199140"/>
              </a:xfrm>
              <a:prstGeom prst="straightConnector1">
                <a:avLst/>
              </a:prstGeom>
              <a:noFill/>
              <a:ln w="6350" cap="flat" cmpd="sng" algn="ctr">
                <a:solidFill>
                  <a:srgbClr val="5B9BD5"/>
                </a:solidFill>
                <a:prstDash val="solid"/>
                <a:miter lim="800000"/>
                <a:tailEnd type="triangle"/>
              </a:ln>
              <a:effectLst/>
            </p:spPr>
          </p:cxnSp>
          <p:cxnSp>
            <p:nvCxnSpPr>
              <p:cNvPr id="270" name="Straight Arrow Connector 269">
                <a:extLst>
                  <a:ext uri="{FF2B5EF4-FFF2-40B4-BE49-F238E27FC236}">
                    <a16:creationId xmlns:a16="http://schemas.microsoft.com/office/drawing/2014/main" id="{B51476F4-46DB-7B45-A3D1-AE4C27AB5920}"/>
                  </a:ext>
                </a:extLst>
              </p:cNvPr>
              <p:cNvCxnSpPr>
                <a:stCxn id="263" idx="2"/>
                <a:endCxn id="266" idx="0"/>
              </p:cNvCxnSpPr>
              <p:nvPr/>
            </p:nvCxnSpPr>
            <p:spPr>
              <a:xfrm>
                <a:off x="5787667" y="3064306"/>
                <a:ext cx="347613" cy="192071"/>
              </a:xfrm>
              <a:prstGeom prst="straightConnector1">
                <a:avLst/>
              </a:prstGeom>
              <a:noFill/>
              <a:ln w="6350" cap="flat" cmpd="sng" algn="ctr">
                <a:solidFill>
                  <a:srgbClr val="5B9BD5"/>
                </a:solidFill>
                <a:prstDash val="solid"/>
                <a:miter lim="800000"/>
                <a:tailEnd type="triangle"/>
              </a:ln>
              <a:effectLst/>
            </p:spPr>
          </p:cxnSp>
          <p:cxnSp>
            <p:nvCxnSpPr>
              <p:cNvPr id="271" name="Straight Arrow Connector 270">
                <a:extLst>
                  <a:ext uri="{FF2B5EF4-FFF2-40B4-BE49-F238E27FC236}">
                    <a16:creationId xmlns:a16="http://schemas.microsoft.com/office/drawing/2014/main" id="{627F6DE8-271D-0C41-9967-E3AAA449FFEE}"/>
                  </a:ext>
                </a:extLst>
              </p:cNvPr>
              <p:cNvCxnSpPr>
                <a:stCxn id="266" idx="2"/>
                <a:endCxn id="267" idx="0"/>
              </p:cNvCxnSpPr>
              <p:nvPr/>
            </p:nvCxnSpPr>
            <p:spPr>
              <a:xfrm flipH="1">
                <a:off x="5782952" y="3708864"/>
                <a:ext cx="352327" cy="269842"/>
              </a:xfrm>
              <a:prstGeom prst="straightConnector1">
                <a:avLst/>
              </a:prstGeom>
              <a:noFill/>
              <a:ln w="6350" cap="flat" cmpd="sng" algn="ctr">
                <a:solidFill>
                  <a:srgbClr val="5B9BD5"/>
                </a:solidFill>
                <a:prstDash val="solid"/>
                <a:miter lim="800000"/>
                <a:tailEnd type="triangle"/>
              </a:ln>
              <a:effectLst/>
            </p:spPr>
          </p:cxnSp>
          <p:cxnSp>
            <p:nvCxnSpPr>
              <p:cNvPr id="272" name="Straight Arrow Connector 271">
                <a:extLst>
                  <a:ext uri="{FF2B5EF4-FFF2-40B4-BE49-F238E27FC236}">
                    <a16:creationId xmlns:a16="http://schemas.microsoft.com/office/drawing/2014/main" id="{3FAC2E4D-0044-BC4F-937D-DA42DBFBC0D6}"/>
                  </a:ext>
                </a:extLst>
              </p:cNvPr>
              <p:cNvCxnSpPr>
                <a:stCxn id="266" idx="2"/>
                <a:endCxn id="268" idx="0"/>
              </p:cNvCxnSpPr>
              <p:nvPr/>
            </p:nvCxnSpPr>
            <p:spPr>
              <a:xfrm>
                <a:off x="6135280" y="3708864"/>
                <a:ext cx="333473" cy="262772"/>
              </a:xfrm>
              <a:prstGeom prst="straightConnector1">
                <a:avLst/>
              </a:prstGeom>
              <a:noFill/>
              <a:ln w="6350" cap="flat" cmpd="sng" algn="ctr">
                <a:solidFill>
                  <a:srgbClr val="5B9BD5"/>
                </a:solidFill>
                <a:prstDash val="solid"/>
                <a:miter lim="800000"/>
                <a:tailEnd type="triangle"/>
              </a:ln>
              <a:effectLst/>
            </p:spPr>
          </p:cxnSp>
        </p:grpSp>
        <p:grpSp>
          <p:nvGrpSpPr>
            <p:cNvPr id="273" name="Group 272">
              <a:extLst>
                <a:ext uri="{FF2B5EF4-FFF2-40B4-BE49-F238E27FC236}">
                  <a16:creationId xmlns:a16="http://schemas.microsoft.com/office/drawing/2014/main" id="{A4C9E094-A5AE-7449-AD14-CEAED2B56953}"/>
                </a:ext>
              </a:extLst>
            </p:cNvPr>
            <p:cNvGrpSpPr/>
            <p:nvPr/>
          </p:nvGrpSpPr>
          <p:grpSpPr>
            <a:xfrm>
              <a:off x="3962400" y="2584770"/>
              <a:ext cx="1492970" cy="1945404"/>
              <a:chOff x="5441230" y="2584770"/>
              <a:chExt cx="1492970" cy="1945404"/>
            </a:xfrm>
          </p:grpSpPr>
          <p:sp>
            <p:nvSpPr>
              <p:cNvPr id="274" name="Rectangle: Folded Corner 147">
                <a:extLst>
                  <a:ext uri="{FF2B5EF4-FFF2-40B4-BE49-F238E27FC236}">
                    <a16:creationId xmlns:a16="http://schemas.microsoft.com/office/drawing/2014/main" id="{3F5B4009-0D27-F540-BC7A-DAADF813B1EC}"/>
                  </a:ext>
                </a:extLst>
              </p:cNvPr>
              <p:cNvSpPr/>
              <p:nvPr/>
            </p:nvSpPr>
            <p:spPr>
              <a:xfrm>
                <a:off x="5779418" y="2710798"/>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75" name="Scroll: Vertical 148">
                <a:extLst>
                  <a:ext uri="{FF2B5EF4-FFF2-40B4-BE49-F238E27FC236}">
                    <a16:creationId xmlns:a16="http://schemas.microsoft.com/office/drawing/2014/main" id="{B276DB3B-A3AA-9D4A-8FEF-26C18752BEB8}"/>
                  </a:ext>
                </a:extLst>
              </p:cNvPr>
              <p:cNvSpPr/>
              <p:nvPr/>
            </p:nvSpPr>
            <p:spPr>
              <a:xfrm>
                <a:off x="6016266" y="2584770"/>
                <a:ext cx="325226" cy="311086"/>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76" name="Rectangle: Folded Corner 149">
                <a:extLst>
                  <a:ext uri="{FF2B5EF4-FFF2-40B4-BE49-F238E27FC236}">
                    <a16:creationId xmlns:a16="http://schemas.microsoft.com/office/drawing/2014/main" id="{52F7E9C2-01E9-3E46-BF56-D4F2DD23F627}"/>
                  </a:ext>
                </a:extLst>
              </p:cNvPr>
              <p:cNvSpPr/>
              <p:nvPr/>
            </p:nvSpPr>
            <p:spPr>
              <a:xfrm>
                <a:off x="5441230" y="3362426"/>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77" name="Rectangle: Folded Corner 150">
                <a:extLst>
                  <a:ext uri="{FF2B5EF4-FFF2-40B4-BE49-F238E27FC236}">
                    <a16:creationId xmlns:a16="http://schemas.microsoft.com/office/drawing/2014/main" id="{9C2545CF-3E6F-9746-9020-297F0016E9CD}"/>
                  </a:ext>
                </a:extLst>
              </p:cNvPr>
              <p:cNvSpPr/>
              <p:nvPr/>
            </p:nvSpPr>
            <p:spPr>
              <a:xfrm>
                <a:off x="6127031" y="3355357"/>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78" name="Rectangle: Folded Corner 151">
                <a:extLst>
                  <a:ext uri="{FF2B5EF4-FFF2-40B4-BE49-F238E27FC236}">
                    <a16:creationId xmlns:a16="http://schemas.microsoft.com/office/drawing/2014/main" id="{2781EB84-B56D-0E45-815D-5D024929D051}"/>
                  </a:ext>
                </a:extLst>
              </p:cNvPr>
              <p:cNvSpPr/>
              <p:nvPr/>
            </p:nvSpPr>
            <p:spPr>
              <a:xfrm>
                <a:off x="5774704" y="4077686"/>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79" name="Rectangle: Folded Corner 152">
                <a:extLst>
                  <a:ext uri="{FF2B5EF4-FFF2-40B4-BE49-F238E27FC236}">
                    <a16:creationId xmlns:a16="http://schemas.microsoft.com/office/drawing/2014/main" id="{A170F843-A7D9-4249-A269-B8C20A298A30}"/>
                  </a:ext>
                </a:extLst>
              </p:cNvPr>
              <p:cNvSpPr/>
              <p:nvPr/>
            </p:nvSpPr>
            <p:spPr>
              <a:xfrm>
                <a:off x="6460504" y="4070617"/>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280" name="Straight Arrow Connector 279">
                <a:extLst>
                  <a:ext uri="{FF2B5EF4-FFF2-40B4-BE49-F238E27FC236}">
                    <a16:creationId xmlns:a16="http://schemas.microsoft.com/office/drawing/2014/main" id="{FD679625-CA3E-DC40-8FC0-5F6A6C38FA3E}"/>
                  </a:ext>
                </a:extLst>
              </p:cNvPr>
              <p:cNvCxnSpPr>
                <a:stCxn id="274" idx="2"/>
                <a:endCxn id="276" idx="0"/>
              </p:cNvCxnSpPr>
              <p:nvPr/>
            </p:nvCxnSpPr>
            <p:spPr>
              <a:xfrm flipH="1">
                <a:off x="5678079" y="3163286"/>
                <a:ext cx="338188" cy="199140"/>
              </a:xfrm>
              <a:prstGeom prst="straightConnector1">
                <a:avLst/>
              </a:prstGeom>
              <a:noFill/>
              <a:ln w="6350" cap="flat" cmpd="sng" algn="ctr">
                <a:solidFill>
                  <a:srgbClr val="5B9BD5"/>
                </a:solidFill>
                <a:prstDash val="solid"/>
                <a:miter lim="800000"/>
                <a:tailEnd type="triangle"/>
              </a:ln>
              <a:effectLst/>
            </p:spPr>
          </p:cxnSp>
          <p:cxnSp>
            <p:nvCxnSpPr>
              <p:cNvPr id="281" name="Straight Arrow Connector 280">
                <a:extLst>
                  <a:ext uri="{FF2B5EF4-FFF2-40B4-BE49-F238E27FC236}">
                    <a16:creationId xmlns:a16="http://schemas.microsoft.com/office/drawing/2014/main" id="{2840776B-0153-1C40-8749-744155EFD0FA}"/>
                  </a:ext>
                </a:extLst>
              </p:cNvPr>
              <p:cNvCxnSpPr>
                <a:stCxn id="274" idx="2"/>
                <a:endCxn id="277" idx="0"/>
              </p:cNvCxnSpPr>
              <p:nvPr/>
            </p:nvCxnSpPr>
            <p:spPr>
              <a:xfrm>
                <a:off x="6016267" y="3163286"/>
                <a:ext cx="347613" cy="192071"/>
              </a:xfrm>
              <a:prstGeom prst="straightConnector1">
                <a:avLst/>
              </a:prstGeom>
              <a:noFill/>
              <a:ln w="6350" cap="flat" cmpd="sng" algn="ctr">
                <a:solidFill>
                  <a:srgbClr val="5B9BD5"/>
                </a:solidFill>
                <a:prstDash val="solid"/>
                <a:miter lim="800000"/>
                <a:tailEnd type="triangle"/>
              </a:ln>
              <a:effectLst/>
            </p:spPr>
          </p:cxnSp>
          <p:cxnSp>
            <p:nvCxnSpPr>
              <p:cNvPr id="282" name="Straight Arrow Connector 281">
                <a:extLst>
                  <a:ext uri="{FF2B5EF4-FFF2-40B4-BE49-F238E27FC236}">
                    <a16:creationId xmlns:a16="http://schemas.microsoft.com/office/drawing/2014/main" id="{9E6B25BA-BB9E-3140-93BF-F9308E98A9DA}"/>
                  </a:ext>
                </a:extLst>
              </p:cNvPr>
              <p:cNvCxnSpPr>
                <a:stCxn id="277" idx="2"/>
                <a:endCxn id="278" idx="0"/>
              </p:cNvCxnSpPr>
              <p:nvPr/>
            </p:nvCxnSpPr>
            <p:spPr>
              <a:xfrm flipH="1">
                <a:off x="6011552" y="3807844"/>
                <a:ext cx="352327" cy="269842"/>
              </a:xfrm>
              <a:prstGeom prst="straightConnector1">
                <a:avLst/>
              </a:prstGeom>
              <a:noFill/>
              <a:ln w="6350" cap="flat" cmpd="sng" algn="ctr">
                <a:solidFill>
                  <a:srgbClr val="5B9BD5"/>
                </a:solidFill>
                <a:prstDash val="solid"/>
                <a:miter lim="800000"/>
                <a:tailEnd type="triangle"/>
              </a:ln>
              <a:effectLst/>
            </p:spPr>
          </p:cxnSp>
          <p:cxnSp>
            <p:nvCxnSpPr>
              <p:cNvPr id="283" name="Straight Arrow Connector 282">
                <a:extLst>
                  <a:ext uri="{FF2B5EF4-FFF2-40B4-BE49-F238E27FC236}">
                    <a16:creationId xmlns:a16="http://schemas.microsoft.com/office/drawing/2014/main" id="{A3195C8C-4511-BD47-B5E7-9FBB1F443905}"/>
                  </a:ext>
                </a:extLst>
              </p:cNvPr>
              <p:cNvCxnSpPr>
                <a:stCxn id="277" idx="2"/>
                <a:endCxn id="279" idx="0"/>
              </p:cNvCxnSpPr>
              <p:nvPr/>
            </p:nvCxnSpPr>
            <p:spPr>
              <a:xfrm>
                <a:off x="6363880" y="3807844"/>
                <a:ext cx="333473" cy="262772"/>
              </a:xfrm>
              <a:prstGeom prst="straightConnector1">
                <a:avLst/>
              </a:prstGeom>
              <a:noFill/>
              <a:ln w="6350" cap="flat" cmpd="sng" algn="ctr">
                <a:solidFill>
                  <a:srgbClr val="5B9BD5"/>
                </a:solidFill>
                <a:prstDash val="solid"/>
                <a:miter lim="800000"/>
                <a:tailEnd type="triangle"/>
              </a:ln>
              <a:effectLst/>
            </p:spPr>
          </p:cxnSp>
        </p:grpSp>
        <p:grpSp>
          <p:nvGrpSpPr>
            <p:cNvPr id="284" name="Group 283">
              <a:extLst>
                <a:ext uri="{FF2B5EF4-FFF2-40B4-BE49-F238E27FC236}">
                  <a16:creationId xmlns:a16="http://schemas.microsoft.com/office/drawing/2014/main" id="{7BA541A0-8F9B-DB42-875B-0E9FD7BB14FE}"/>
                </a:ext>
              </a:extLst>
            </p:cNvPr>
            <p:cNvGrpSpPr/>
            <p:nvPr/>
          </p:nvGrpSpPr>
          <p:grpSpPr>
            <a:xfrm>
              <a:off x="4237270" y="2670791"/>
              <a:ext cx="1492970" cy="1945404"/>
              <a:chOff x="5746030" y="2670791"/>
              <a:chExt cx="1492970" cy="1945404"/>
            </a:xfrm>
          </p:grpSpPr>
          <p:sp>
            <p:nvSpPr>
              <p:cNvPr id="285" name="Rectangle: Folded Corner 157">
                <a:extLst>
                  <a:ext uri="{FF2B5EF4-FFF2-40B4-BE49-F238E27FC236}">
                    <a16:creationId xmlns:a16="http://schemas.microsoft.com/office/drawing/2014/main" id="{AB7D23E0-9C82-E640-982F-D4F52F4C06DA}"/>
                  </a:ext>
                </a:extLst>
              </p:cNvPr>
              <p:cNvSpPr/>
              <p:nvPr/>
            </p:nvSpPr>
            <p:spPr>
              <a:xfrm>
                <a:off x="6084218" y="2796820"/>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86" name="Scroll: Vertical 158">
                <a:extLst>
                  <a:ext uri="{FF2B5EF4-FFF2-40B4-BE49-F238E27FC236}">
                    <a16:creationId xmlns:a16="http://schemas.microsoft.com/office/drawing/2014/main" id="{6DE1BD92-4FE8-9442-A1B4-FE53BBECD4BE}"/>
                  </a:ext>
                </a:extLst>
              </p:cNvPr>
              <p:cNvSpPr/>
              <p:nvPr/>
            </p:nvSpPr>
            <p:spPr>
              <a:xfrm>
                <a:off x="6321065" y="2670791"/>
                <a:ext cx="325226" cy="311086"/>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87" name="Rectangle: Folded Corner 159">
                <a:extLst>
                  <a:ext uri="{FF2B5EF4-FFF2-40B4-BE49-F238E27FC236}">
                    <a16:creationId xmlns:a16="http://schemas.microsoft.com/office/drawing/2014/main" id="{9C5C51C4-8D45-774A-9BAE-24B1D47F7F2C}"/>
                  </a:ext>
                </a:extLst>
              </p:cNvPr>
              <p:cNvSpPr/>
              <p:nvPr/>
            </p:nvSpPr>
            <p:spPr>
              <a:xfrm>
                <a:off x="5746030" y="3448447"/>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88" name="Rectangle: Folded Corner 160">
                <a:extLst>
                  <a:ext uri="{FF2B5EF4-FFF2-40B4-BE49-F238E27FC236}">
                    <a16:creationId xmlns:a16="http://schemas.microsoft.com/office/drawing/2014/main" id="{E3471ADB-26D2-6740-8165-13AB54D82901}"/>
                  </a:ext>
                </a:extLst>
              </p:cNvPr>
              <p:cNvSpPr/>
              <p:nvPr/>
            </p:nvSpPr>
            <p:spPr>
              <a:xfrm>
                <a:off x="6431831" y="3441378"/>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89" name="Rectangle: Folded Corner 161">
                <a:extLst>
                  <a:ext uri="{FF2B5EF4-FFF2-40B4-BE49-F238E27FC236}">
                    <a16:creationId xmlns:a16="http://schemas.microsoft.com/office/drawing/2014/main" id="{08539045-D58D-194B-BEB5-BA588A6C24E8}"/>
                  </a:ext>
                </a:extLst>
              </p:cNvPr>
              <p:cNvSpPr/>
              <p:nvPr/>
            </p:nvSpPr>
            <p:spPr>
              <a:xfrm>
                <a:off x="6079503" y="4163707"/>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90" name="Rectangle: Folded Corner 162">
                <a:extLst>
                  <a:ext uri="{FF2B5EF4-FFF2-40B4-BE49-F238E27FC236}">
                    <a16:creationId xmlns:a16="http://schemas.microsoft.com/office/drawing/2014/main" id="{A7564979-4D9D-B14A-91CD-844C4CEF6E5A}"/>
                  </a:ext>
                </a:extLst>
              </p:cNvPr>
              <p:cNvSpPr/>
              <p:nvPr/>
            </p:nvSpPr>
            <p:spPr>
              <a:xfrm>
                <a:off x="6765304" y="4156638"/>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291" name="Straight Arrow Connector 290">
                <a:extLst>
                  <a:ext uri="{FF2B5EF4-FFF2-40B4-BE49-F238E27FC236}">
                    <a16:creationId xmlns:a16="http://schemas.microsoft.com/office/drawing/2014/main" id="{84AB303A-DB5F-7846-82D3-F269AB17AB2B}"/>
                  </a:ext>
                </a:extLst>
              </p:cNvPr>
              <p:cNvCxnSpPr>
                <a:stCxn id="285" idx="2"/>
                <a:endCxn id="287" idx="0"/>
              </p:cNvCxnSpPr>
              <p:nvPr/>
            </p:nvCxnSpPr>
            <p:spPr>
              <a:xfrm flipH="1">
                <a:off x="5982878" y="3249307"/>
                <a:ext cx="338188" cy="199140"/>
              </a:xfrm>
              <a:prstGeom prst="straightConnector1">
                <a:avLst/>
              </a:prstGeom>
              <a:noFill/>
              <a:ln w="6350" cap="flat" cmpd="sng" algn="ctr">
                <a:solidFill>
                  <a:srgbClr val="5B9BD5"/>
                </a:solidFill>
                <a:prstDash val="solid"/>
                <a:miter lim="800000"/>
                <a:tailEnd type="triangle"/>
              </a:ln>
              <a:effectLst/>
            </p:spPr>
          </p:cxnSp>
          <p:cxnSp>
            <p:nvCxnSpPr>
              <p:cNvPr id="292" name="Straight Arrow Connector 291">
                <a:extLst>
                  <a:ext uri="{FF2B5EF4-FFF2-40B4-BE49-F238E27FC236}">
                    <a16:creationId xmlns:a16="http://schemas.microsoft.com/office/drawing/2014/main" id="{0AF17CE2-DA64-FF48-B38B-22C46F570661}"/>
                  </a:ext>
                </a:extLst>
              </p:cNvPr>
              <p:cNvCxnSpPr>
                <a:stCxn id="285" idx="2"/>
                <a:endCxn id="288" idx="0"/>
              </p:cNvCxnSpPr>
              <p:nvPr/>
            </p:nvCxnSpPr>
            <p:spPr>
              <a:xfrm>
                <a:off x="6321066" y="3249307"/>
                <a:ext cx="347613" cy="192071"/>
              </a:xfrm>
              <a:prstGeom prst="straightConnector1">
                <a:avLst/>
              </a:prstGeom>
              <a:noFill/>
              <a:ln w="6350" cap="flat" cmpd="sng" algn="ctr">
                <a:solidFill>
                  <a:srgbClr val="5B9BD5"/>
                </a:solidFill>
                <a:prstDash val="solid"/>
                <a:miter lim="800000"/>
                <a:tailEnd type="triangle"/>
              </a:ln>
              <a:effectLst/>
            </p:spPr>
          </p:cxnSp>
          <p:cxnSp>
            <p:nvCxnSpPr>
              <p:cNvPr id="293" name="Straight Arrow Connector 292">
                <a:extLst>
                  <a:ext uri="{FF2B5EF4-FFF2-40B4-BE49-F238E27FC236}">
                    <a16:creationId xmlns:a16="http://schemas.microsoft.com/office/drawing/2014/main" id="{D82D8394-9B13-194A-8487-D0B2AD38EFDC}"/>
                  </a:ext>
                </a:extLst>
              </p:cNvPr>
              <p:cNvCxnSpPr>
                <a:stCxn id="288" idx="2"/>
                <a:endCxn id="289" idx="0"/>
              </p:cNvCxnSpPr>
              <p:nvPr/>
            </p:nvCxnSpPr>
            <p:spPr>
              <a:xfrm flipH="1">
                <a:off x="6316352" y="3893866"/>
                <a:ext cx="352327" cy="269842"/>
              </a:xfrm>
              <a:prstGeom prst="straightConnector1">
                <a:avLst/>
              </a:prstGeom>
              <a:noFill/>
              <a:ln w="6350" cap="flat" cmpd="sng" algn="ctr">
                <a:solidFill>
                  <a:srgbClr val="5B9BD5"/>
                </a:solidFill>
                <a:prstDash val="solid"/>
                <a:miter lim="800000"/>
                <a:tailEnd type="triangle"/>
              </a:ln>
              <a:effectLst/>
            </p:spPr>
          </p:cxnSp>
          <p:cxnSp>
            <p:nvCxnSpPr>
              <p:cNvPr id="294" name="Straight Arrow Connector 293">
                <a:extLst>
                  <a:ext uri="{FF2B5EF4-FFF2-40B4-BE49-F238E27FC236}">
                    <a16:creationId xmlns:a16="http://schemas.microsoft.com/office/drawing/2014/main" id="{5CF4652F-D6DC-DF4D-8FCE-BA22DB33F4A9}"/>
                  </a:ext>
                </a:extLst>
              </p:cNvPr>
              <p:cNvCxnSpPr>
                <a:stCxn id="288" idx="2"/>
                <a:endCxn id="290" idx="0"/>
              </p:cNvCxnSpPr>
              <p:nvPr/>
            </p:nvCxnSpPr>
            <p:spPr>
              <a:xfrm>
                <a:off x="6668679" y="3893866"/>
                <a:ext cx="333473" cy="262772"/>
              </a:xfrm>
              <a:prstGeom prst="straightConnector1">
                <a:avLst/>
              </a:prstGeom>
              <a:noFill/>
              <a:ln w="6350" cap="flat" cmpd="sng" algn="ctr">
                <a:solidFill>
                  <a:srgbClr val="5B9BD5"/>
                </a:solidFill>
                <a:prstDash val="solid"/>
                <a:miter lim="800000"/>
                <a:tailEnd type="triangle"/>
              </a:ln>
              <a:effectLst/>
            </p:spPr>
          </p:cxnSp>
        </p:grpSp>
      </p:grpSp>
    </p:spTree>
    <p:extLst>
      <p:ext uri="{BB962C8B-B14F-4D97-AF65-F5344CB8AC3E}">
        <p14:creationId xmlns:p14="http://schemas.microsoft.com/office/powerpoint/2010/main" val="1805018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Scaling to many interactions…</a:t>
            </a:r>
          </a:p>
        </p:txBody>
      </p:sp>
      <p:grpSp>
        <p:nvGrpSpPr>
          <p:cNvPr id="168" name="Group 167"/>
          <p:cNvGrpSpPr/>
          <p:nvPr/>
        </p:nvGrpSpPr>
        <p:grpSpPr>
          <a:xfrm>
            <a:off x="944449" y="2337314"/>
            <a:ext cx="2071543" cy="2216427"/>
            <a:chOff x="1259264" y="1973419"/>
            <a:chExt cx="2762058" cy="2955236"/>
          </a:xfrm>
        </p:grpSpPr>
        <p:sp>
          <p:nvSpPr>
            <p:cNvPr id="169" name="Rectangle: Folded Corner 168"/>
            <p:cNvSpPr/>
            <p:nvPr/>
          </p:nvSpPr>
          <p:spPr>
            <a:xfrm>
              <a:off x="1710181" y="2141457"/>
              <a:ext cx="644950" cy="603317"/>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0" name="Scroll: Vertical 169"/>
            <p:cNvSpPr/>
            <p:nvPr/>
          </p:nvSpPr>
          <p:spPr>
            <a:xfrm>
              <a:off x="2025978" y="1973419"/>
              <a:ext cx="433635" cy="414781"/>
            </a:xfrm>
            <a:prstGeom prst="verticalScroll">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1" name="Rectangle: Folded Corner 170"/>
            <p:cNvSpPr/>
            <p:nvPr/>
          </p:nvSpPr>
          <p:spPr>
            <a:xfrm>
              <a:off x="1259264" y="3010294"/>
              <a:ext cx="644950" cy="603317"/>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2" name="Rectangle: Folded Corner 171"/>
            <p:cNvSpPr/>
            <p:nvPr/>
          </p:nvSpPr>
          <p:spPr>
            <a:xfrm>
              <a:off x="2173665" y="3000868"/>
              <a:ext cx="631595" cy="603317"/>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3" name="Rectangle: Folded Corner 172"/>
            <p:cNvSpPr/>
            <p:nvPr/>
          </p:nvSpPr>
          <p:spPr>
            <a:xfrm>
              <a:off x="1703895" y="3963974"/>
              <a:ext cx="631595" cy="603317"/>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4" name="Rectangle: Folded Corner 173"/>
            <p:cNvSpPr/>
            <p:nvPr/>
          </p:nvSpPr>
          <p:spPr>
            <a:xfrm>
              <a:off x="2618296" y="3954548"/>
              <a:ext cx="631595" cy="603317"/>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75" name="Straight Arrow Connector 174"/>
            <p:cNvCxnSpPr>
              <a:stCxn id="169" idx="2"/>
              <a:endCxn id="171" idx="0"/>
            </p:cNvCxnSpPr>
            <p:nvPr/>
          </p:nvCxnSpPr>
          <p:spPr>
            <a:xfrm flipH="1">
              <a:off x="1581739" y="2744774"/>
              <a:ext cx="450917" cy="265520"/>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176" name="Straight Arrow Connector 175"/>
            <p:cNvCxnSpPr>
              <a:stCxn id="169" idx="2"/>
              <a:endCxn id="172" idx="0"/>
            </p:cNvCxnSpPr>
            <p:nvPr/>
          </p:nvCxnSpPr>
          <p:spPr>
            <a:xfrm>
              <a:off x="2032656" y="2744774"/>
              <a:ext cx="456807" cy="256094"/>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177" name="Straight Arrow Connector 176"/>
            <p:cNvCxnSpPr>
              <a:stCxn id="172" idx="2"/>
              <a:endCxn id="173" idx="0"/>
            </p:cNvCxnSpPr>
            <p:nvPr/>
          </p:nvCxnSpPr>
          <p:spPr>
            <a:xfrm flipH="1">
              <a:off x="2019693" y="3604185"/>
              <a:ext cx="469770" cy="359789"/>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178" name="Straight Arrow Connector 177"/>
            <p:cNvCxnSpPr>
              <a:stCxn id="172" idx="2"/>
              <a:endCxn id="174" idx="0"/>
            </p:cNvCxnSpPr>
            <p:nvPr/>
          </p:nvCxnSpPr>
          <p:spPr>
            <a:xfrm>
              <a:off x="2489463" y="3604185"/>
              <a:ext cx="444631" cy="350363"/>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sp>
          <p:nvSpPr>
            <p:cNvPr id="179" name="Rectangle: Folded Corner 178"/>
            <p:cNvSpPr/>
            <p:nvPr/>
          </p:nvSpPr>
          <p:spPr>
            <a:xfrm>
              <a:off x="2069971" y="2256152"/>
              <a:ext cx="644950" cy="603317"/>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0" name="Scroll: Vertical 179"/>
            <p:cNvSpPr/>
            <p:nvPr/>
          </p:nvSpPr>
          <p:spPr>
            <a:xfrm>
              <a:off x="2385768" y="2088114"/>
              <a:ext cx="433635" cy="414781"/>
            </a:xfrm>
            <a:prstGeom prst="verticalScroll">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1" name="Rectangle: Folded Corner 180"/>
            <p:cNvSpPr/>
            <p:nvPr/>
          </p:nvSpPr>
          <p:spPr>
            <a:xfrm>
              <a:off x="1619054" y="3124989"/>
              <a:ext cx="631595" cy="603317"/>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2" name="Rectangle: Folded Corner 181"/>
            <p:cNvSpPr/>
            <p:nvPr/>
          </p:nvSpPr>
          <p:spPr>
            <a:xfrm>
              <a:off x="2533455" y="3115563"/>
              <a:ext cx="631595" cy="603317"/>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3" name="Rectangle: Folded Corner 182"/>
            <p:cNvSpPr/>
            <p:nvPr/>
          </p:nvSpPr>
          <p:spPr>
            <a:xfrm>
              <a:off x="2063685" y="4078669"/>
              <a:ext cx="631595" cy="603317"/>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4" name="Rectangle: Folded Corner 183"/>
            <p:cNvSpPr/>
            <p:nvPr/>
          </p:nvSpPr>
          <p:spPr>
            <a:xfrm>
              <a:off x="2978086" y="4069243"/>
              <a:ext cx="631595" cy="603317"/>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85" name="Straight Arrow Connector 184"/>
            <p:cNvCxnSpPr>
              <a:stCxn id="179" idx="2"/>
              <a:endCxn id="181" idx="0"/>
            </p:cNvCxnSpPr>
            <p:nvPr/>
          </p:nvCxnSpPr>
          <p:spPr>
            <a:xfrm flipH="1">
              <a:off x="1934852" y="2859469"/>
              <a:ext cx="457594" cy="265520"/>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186" name="Straight Arrow Connector 185"/>
            <p:cNvCxnSpPr>
              <a:stCxn id="179" idx="2"/>
              <a:endCxn id="182" idx="0"/>
            </p:cNvCxnSpPr>
            <p:nvPr/>
          </p:nvCxnSpPr>
          <p:spPr>
            <a:xfrm>
              <a:off x="2392446" y="2859469"/>
              <a:ext cx="456807" cy="256094"/>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187" name="Straight Arrow Connector 186"/>
            <p:cNvCxnSpPr>
              <a:stCxn id="182" idx="2"/>
              <a:endCxn id="183" idx="0"/>
            </p:cNvCxnSpPr>
            <p:nvPr/>
          </p:nvCxnSpPr>
          <p:spPr>
            <a:xfrm flipH="1">
              <a:off x="2379483" y="3718880"/>
              <a:ext cx="469770" cy="359789"/>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188" name="Straight Arrow Connector 187"/>
            <p:cNvCxnSpPr>
              <a:stCxn id="182" idx="2"/>
              <a:endCxn id="184" idx="0"/>
            </p:cNvCxnSpPr>
            <p:nvPr/>
          </p:nvCxnSpPr>
          <p:spPr>
            <a:xfrm>
              <a:off x="2849253" y="3718880"/>
              <a:ext cx="444631" cy="350363"/>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sp>
          <p:nvSpPr>
            <p:cNvPr id="189" name="Rectangle: Folded Corner 188"/>
            <p:cNvSpPr/>
            <p:nvPr/>
          </p:nvSpPr>
          <p:spPr>
            <a:xfrm>
              <a:off x="2437619" y="2388126"/>
              <a:ext cx="644950" cy="603317"/>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0" name="Scroll: Vertical 189"/>
            <p:cNvSpPr/>
            <p:nvPr/>
          </p:nvSpPr>
          <p:spPr>
            <a:xfrm>
              <a:off x="2753416" y="2220088"/>
              <a:ext cx="433635" cy="414781"/>
            </a:xfrm>
            <a:prstGeom prst="verticalScroll">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1" name="Rectangle: Folded Corner 190"/>
            <p:cNvSpPr/>
            <p:nvPr/>
          </p:nvSpPr>
          <p:spPr>
            <a:xfrm>
              <a:off x="1986702" y="3256963"/>
              <a:ext cx="631595" cy="603317"/>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2" name="Rectangle: Folded Corner 191"/>
            <p:cNvSpPr/>
            <p:nvPr/>
          </p:nvSpPr>
          <p:spPr>
            <a:xfrm>
              <a:off x="2901103" y="3247537"/>
              <a:ext cx="631595" cy="603317"/>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3" name="Rectangle: Folded Corner 192"/>
            <p:cNvSpPr/>
            <p:nvPr/>
          </p:nvSpPr>
          <p:spPr>
            <a:xfrm>
              <a:off x="2431333" y="4210643"/>
              <a:ext cx="631595" cy="603317"/>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4" name="Rectangle: Folded Corner 193"/>
            <p:cNvSpPr/>
            <p:nvPr/>
          </p:nvSpPr>
          <p:spPr>
            <a:xfrm>
              <a:off x="3345734" y="4201217"/>
              <a:ext cx="631595" cy="603317"/>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95" name="Straight Arrow Connector 194"/>
            <p:cNvCxnSpPr/>
            <p:nvPr/>
          </p:nvCxnSpPr>
          <p:spPr>
            <a:xfrm flipH="1">
              <a:off x="2318994" y="3026004"/>
              <a:ext cx="381538" cy="221388"/>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196" name="Straight Arrow Connector 195"/>
            <p:cNvCxnSpPr>
              <a:stCxn id="189" idx="2"/>
              <a:endCxn id="192" idx="0"/>
            </p:cNvCxnSpPr>
            <p:nvPr/>
          </p:nvCxnSpPr>
          <p:spPr>
            <a:xfrm>
              <a:off x="2760094" y="2991443"/>
              <a:ext cx="456807" cy="256094"/>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197" name="Straight Arrow Connector 196"/>
            <p:cNvCxnSpPr>
              <a:stCxn id="192" idx="2"/>
              <a:endCxn id="193" idx="0"/>
            </p:cNvCxnSpPr>
            <p:nvPr/>
          </p:nvCxnSpPr>
          <p:spPr>
            <a:xfrm flipH="1">
              <a:off x="2747131" y="3850854"/>
              <a:ext cx="469770" cy="359789"/>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198" name="Straight Arrow Connector 197"/>
            <p:cNvCxnSpPr>
              <a:stCxn id="192" idx="2"/>
              <a:endCxn id="194" idx="0"/>
            </p:cNvCxnSpPr>
            <p:nvPr/>
          </p:nvCxnSpPr>
          <p:spPr>
            <a:xfrm>
              <a:off x="3216901" y="3850854"/>
              <a:ext cx="444631" cy="350363"/>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sp>
          <p:nvSpPr>
            <p:cNvPr id="199" name="Rectangle: Folded Corner 198"/>
            <p:cNvSpPr/>
            <p:nvPr/>
          </p:nvSpPr>
          <p:spPr>
            <a:xfrm>
              <a:off x="2797409" y="2502821"/>
              <a:ext cx="644950" cy="603317"/>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00" name="Scroll: Vertical 199"/>
            <p:cNvSpPr/>
            <p:nvPr/>
          </p:nvSpPr>
          <p:spPr>
            <a:xfrm>
              <a:off x="3113206" y="2334783"/>
              <a:ext cx="433635" cy="414781"/>
            </a:xfrm>
            <a:prstGeom prst="verticalScroll">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01" name="Rectangle: Folded Corner 200"/>
            <p:cNvSpPr/>
            <p:nvPr/>
          </p:nvSpPr>
          <p:spPr>
            <a:xfrm>
              <a:off x="2346492" y="3371658"/>
              <a:ext cx="631595" cy="603317"/>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02" name="Rectangle: Folded Corner 201"/>
            <p:cNvSpPr/>
            <p:nvPr/>
          </p:nvSpPr>
          <p:spPr>
            <a:xfrm>
              <a:off x="3260893" y="3362232"/>
              <a:ext cx="631595" cy="603317"/>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03" name="Rectangle: Folded Corner 202"/>
            <p:cNvSpPr/>
            <p:nvPr/>
          </p:nvSpPr>
          <p:spPr>
            <a:xfrm>
              <a:off x="2791123" y="4325338"/>
              <a:ext cx="631595" cy="603317"/>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05" name="Straight Arrow Connector 204"/>
            <p:cNvCxnSpPr>
              <a:stCxn id="199" idx="2"/>
              <a:endCxn id="201" idx="0"/>
            </p:cNvCxnSpPr>
            <p:nvPr/>
          </p:nvCxnSpPr>
          <p:spPr>
            <a:xfrm flipH="1">
              <a:off x="2662290" y="3106138"/>
              <a:ext cx="457594" cy="265520"/>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206" name="Straight Arrow Connector 205"/>
            <p:cNvCxnSpPr>
              <a:stCxn id="199" idx="2"/>
              <a:endCxn id="202" idx="0"/>
            </p:cNvCxnSpPr>
            <p:nvPr/>
          </p:nvCxnSpPr>
          <p:spPr>
            <a:xfrm>
              <a:off x="3119884" y="3106138"/>
              <a:ext cx="456807" cy="256094"/>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207" name="Straight Arrow Connector 206"/>
            <p:cNvCxnSpPr/>
            <p:nvPr/>
          </p:nvCxnSpPr>
          <p:spPr>
            <a:xfrm flipH="1">
              <a:off x="3101419" y="4006392"/>
              <a:ext cx="421944" cy="323160"/>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208" name="Straight Arrow Connector 207"/>
            <p:cNvCxnSpPr>
              <a:cxnSpLocks/>
              <a:stCxn id="202" idx="2"/>
            </p:cNvCxnSpPr>
            <p:nvPr/>
          </p:nvCxnSpPr>
          <p:spPr>
            <a:xfrm>
              <a:off x="3576691" y="3965549"/>
              <a:ext cx="444631" cy="350363"/>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grpSp>
      <p:grpSp>
        <p:nvGrpSpPr>
          <p:cNvPr id="209" name="Group 208"/>
          <p:cNvGrpSpPr/>
          <p:nvPr/>
        </p:nvGrpSpPr>
        <p:grpSpPr>
          <a:xfrm>
            <a:off x="5978360" y="2400944"/>
            <a:ext cx="2308391" cy="2209358"/>
            <a:chOff x="7971146" y="2058258"/>
            <a:chExt cx="3077855" cy="2945810"/>
          </a:xfrm>
        </p:grpSpPr>
        <p:sp>
          <p:nvSpPr>
            <p:cNvPr id="210" name="Rectangle: Folded Corner 209"/>
            <p:cNvSpPr/>
            <p:nvPr/>
          </p:nvSpPr>
          <p:spPr>
            <a:xfrm>
              <a:off x="8422063" y="2226296"/>
              <a:ext cx="631595" cy="603317"/>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11" name="Scroll: Vertical 210"/>
            <p:cNvSpPr/>
            <p:nvPr/>
          </p:nvSpPr>
          <p:spPr>
            <a:xfrm>
              <a:off x="8737860" y="2058258"/>
              <a:ext cx="433635" cy="414781"/>
            </a:xfrm>
            <a:prstGeom prst="verticalScroll">
              <a:avLst/>
            </a:prstGeom>
            <a:solidFill>
              <a:srgbClr val="70AD47">
                <a:lumMod val="75000"/>
              </a:srgbClr>
            </a:solidFill>
            <a:ln w="6350" cap="flat" cmpd="sng" algn="ctr">
              <a:solidFill>
                <a:srgbClr val="70AD47">
                  <a:lumMod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12" name="Rectangle: Folded Corner 211"/>
            <p:cNvSpPr/>
            <p:nvPr/>
          </p:nvSpPr>
          <p:spPr>
            <a:xfrm>
              <a:off x="7971146" y="3095133"/>
              <a:ext cx="631595" cy="603317"/>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13" name="Rectangle: Folded Corner 212"/>
            <p:cNvSpPr/>
            <p:nvPr/>
          </p:nvSpPr>
          <p:spPr>
            <a:xfrm>
              <a:off x="8885547" y="3085707"/>
              <a:ext cx="631595" cy="603317"/>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14" name="Rectangle: Folded Corner 213"/>
            <p:cNvSpPr/>
            <p:nvPr/>
          </p:nvSpPr>
          <p:spPr>
            <a:xfrm>
              <a:off x="8415777" y="4048813"/>
              <a:ext cx="631595" cy="603317"/>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15" name="Rectangle: Folded Corner 214"/>
            <p:cNvSpPr/>
            <p:nvPr/>
          </p:nvSpPr>
          <p:spPr>
            <a:xfrm>
              <a:off x="9330178" y="4039387"/>
              <a:ext cx="631595" cy="603317"/>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16" name="Straight Arrow Connector 215"/>
            <p:cNvCxnSpPr>
              <a:stCxn id="210" idx="2"/>
              <a:endCxn id="212" idx="0"/>
            </p:cNvCxnSpPr>
            <p:nvPr/>
          </p:nvCxnSpPr>
          <p:spPr>
            <a:xfrm flipH="1">
              <a:off x="8286944" y="2829613"/>
              <a:ext cx="450917" cy="265520"/>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17" name="Straight Arrow Connector 216"/>
            <p:cNvCxnSpPr>
              <a:stCxn id="210" idx="2"/>
              <a:endCxn id="213" idx="0"/>
            </p:cNvCxnSpPr>
            <p:nvPr/>
          </p:nvCxnSpPr>
          <p:spPr>
            <a:xfrm>
              <a:off x="8737861" y="2829613"/>
              <a:ext cx="463484" cy="256094"/>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18" name="Straight Arrow Connector 217"/>
            <p:cNvCxnSpPr>
              <a:stCxn id="213" idx="2"/>
              <a:endCxn id="214" idx="0"/>
            </p:cNvCxnSpPr>
            <p:nvPr/>
          </p:nvCxnSpPr>
          <p:spPr>
            <a:xfrm flipH="1">
              <a:off x="8731575" y="3689024"/>
              <a:ext cx="469770" cy="359789"/>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19" name="Straight Arrow Connector 218"/>
            <p:cNvCxnSpPr>
              <a:stCxn id="213" idx="2"/>
              <a:endCxn id="215" idx="0"/>
            </p:cNvCxnSpPr>
            <p:nvPr/>
          </p:nvCxnSpPr>
          <p:spPr>
            <a:xfrm>
              <a:off x="9201345" y="3689024"/>
              <a:ext cx="444631" cy="350363"/>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sp>
          <p:nvSpPr>
            <p:cNvPr id="220" name="Rectangle: Folded Corner 219"/>
            <p:cNvSpPr/>
            <p:nvPr/>
          </p:nvSpPr>
          <p:spPr>
            <a:xfrm>
              <a:off x="8781853" y="2340991"/>
              <a:ext cx="631595" cy="603317"/>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21" name="Scroll: Vertical 220"/>
            <p:cNvSpPr/>
            <p:nvPr/>
          </p:nvSpPr>
          <p:spPr>
            <a:xfrm>
              <a:off x="9097650" y="2172953"/>
              <a:ext cx="433635" cy="414781"/>
            </a:xfrm>
            <a:prstGeom prst="verticalScroll">
              <a:avLst/>
            </a:prstGeom>
            <a:solidFill>
              <a:srgbClr val="70AD47">
                <a:lumMod val="75000"/>
              </a:srgbClr>
            </a:solidFill>
            <a:ln w="6350" cap="flat" cmpd="sng" algn="ctr">
              <a:solidFill>
                <a:srgbClr val="70AD47">
                  <a:lumMod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22" name="Rectangle: Folded Corner 221"/>
            <p:cNvSpPr/>
            <p:nvPr/>
          </p:nvSpPr>
          <p:spPr>
            <a:xfrm>
              <a:off x="8330936" y="3209828"/>
              <a:ext cx="631595" cy="603317"/>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23" name="Rectangle: Folded Corner 222"/>
            <p:cNvSpPr/>
            <p:nvPr/>
          </p:nvSpPr>
          <p:spPr>
            <a:xfrm>
              <a:off x="9245337" y="3200402"/>
              <a:ext cx="631595" cy="603317"/>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24" name="Rectangle: Folded Corner 223"/>
            <p:cNvSpPr/>
            <p:nvPr/>
          </p:nvSpPr>
          <p:spPr>
            <a:xfrm>
              <a:off x="8775567" y="4163508"/>
              <a:ext cx="631595" cy="603317"/>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25" name="Rectangle: Folded Corner 224"/>
            <p:cNvSpPr/>
            <p:nvPr/>
          </p:nvSpPr>
          <p:spPr>
            <a:xfrm>
              <a:off x="9689968" y="4154082"/>
              <a:ext cx="631595" cy="603317"/>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26" name="Straight Arrow Connector 225"/>
            <p:cNvCxnSpPr>
              <a:stCxn id="220" idx="2"/>
              <a:endCxn id="222" idx="0"/>
            </p:cNvCxnSpPr>
            <p:nvPr/>
          </p:nvCxnSpPr>
          <p:spPr>
            <a:xfrm flipH="1">
              <a:off x="8646734" y="2944308"/>
              <a:ext cx="450917" cy="265520"/>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27" name="Straight Arrow Connector 226"/>
            <p:cNvCxnSpPr>
              <a:stCxn id="220" idx="2"/>
              <a:endCxn id="223" idx="0"/>
            </p:cNvCxnSpPr>
            <p:nvPr/>
          </p:nvCxnSpPr>
          <p:spPr>
            <a:xfrm>
              <a:off x="9097651" y="2944308"/>
              <a:ext cx="463484" cy="256094"/>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28" name="Straight Arrow Connector 227"/>
            <p:cNvCxnSpPr>
              <a:stCxn id="223" idx="2"/>
              <a:endCxn id="224" idx="0"/>
            </p:cNvCxnSpPr>
            <p:nvPr/>
          </p:nvCxnSpPr>
          <p:spPr>
            <a:xfrm flipH="1">
              <a:off x="9091365" y="3803719"/>
              <a:ext cx="469770" cy="359789"/>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29" name="Straight Arrow Connector 228"/>
            <p:cNvCxnSpPr>
              <a:stCxn id="223" idx="2"/>
              <a:endCxn id="225" idx="0"/>
            </p:cNvCxnSpPr>
            <p:nvPr/>
          </p:nvCxnSpPr>
          <p:spPr>
            <a:xfrm>
              <a:off x="9561135" y="3803719"/>
              <a:ext cx="444631" cy="350363"/>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sp>
          <p:nvSpPr>
            <p:cNvPr id="230" name="Rectangle: Folded Corner 229"/>
            <p:cNvSpPr/>
            <p:nvPr/>
          </p:nvSpPr>
          <p:spPr>
            <a:xfrm>
              <a:off x="9149501" y="2472965"/>
              <a:ext cx="631595" cy="603317"/>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31" name="Scroll: Vertical 230"/>
            <p:cNvSpPr/>
            <p:nvPr/>
          </p:nvSpPr>
          <p:spPr>
            <a:xfrm>
              <a:off x="9465298" y="2304927"/>
              <a:ext cx="433635" cy="414781"/>
            </a:xfrm>
            <a:prstGeom prst="verticalScroll">
              <a:avLst/>
            </a:prstGeom>
            <a:solidFill>
              <a:srgbClr val="70AD47">
                <a:lumMod val="75000"/>
              </a:srgbClr>
            </a:solidFill>
            <a:ln w="6350" cap="flat" cmpd="sng" algn="ctr">
              <a:solidFill>
                <a:srgbClr val="70AD47">
                  <a:lumMod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32" name="Rectangle: Folded Corner 231"/>
            <p:cNvSpPr/>
            <p:nvPr/>
          </p:nvSpPr>
          <p:spPr>
            <a:xfrm>
              <a:off x="8698584" y="3341802"/>
              <a:ext cx="631595" cy="603317"/>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33" name="Rectangle: Folded Corner 232"/>
            <p:cNvSpPr/>
            <p:nvPr/>
          </p:nvSpPr>
          <p:spPr>
            <a:xfrm>
              <a:off x="9612985" y="3332376"/>
              <a:ext cx="631595" cy="603317"/>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34" name="Rectangle: Folded Corner 233"/>
            <p:cNvSpPr/>
            <p:nvPr/>
          </p:nvSpPr>
          <p:spPr>
            <a:xfrm>
              <a:off x="9143215" y="4295482"/>
              <a:ext cx="631595" cy="603317"/>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35" name="Rectangle: Folded Corner 234"/>
            <p:cNvSpPr/>
            <p:nvPr/>
          </p:nvSpPr>
          <p:spPr>
            <a:xfrm>
              <a:off x="10057616" y="4286056"/>
              <a:ext cx="631595" cy="603317"/>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36" name="Straight Arrow Connector 235"/>
            <p:cNvCxnSpPr>
              <a:stCxn id="230" idx="2"/>
              <a:endCxn id="232" idx="0"/>
            </p:cNvCxnSpPr>
            <p:nvPr/>
          </p:nvCxnSpPr>
          <p:spPr>
            <a:xfrm flipH="1">
              <a:off x="9014382" y="3076282"/>
              <a:ext cx="450917" cy="265520"/>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37" name="Straight Arrow Connector 236"/>
            <p:cNvCxnSpPr>
              <a:stCxn id="230" idx="2"/>
              <a:endCxn id="233" idx="0"/>
            </p:cNvCxnSpPr>
            <p:nvPr/>
          </p:nvCxnSpPr>
          <p:spPr>
            <a:xfrm>
              <a:off x="9465299" y="3076282"/>
              <a:ext cx="463484" cy="256094"/>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38" name="Straight Arrow Connector 237"/>
            <p:cNvCxnSpPr>
              <a:stCxn id="233" idx="2"/>
              <a:endCxn id="234" idx="0"/>
            </p:cNvCxnSpPr>
            <p:nvPr/>
          </p:nvCxnSpPr>
          <p:spPr>
            <a:xfrm flipH="1">
              <a:off x="9459013" y="3935693"/>
              <a:ext cx="469770" cy="359789"/>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39" name="Straight Arrow Connector 238"/>
            <p:cNvCxnSpPr>
              <a:stCxn id="233" idx="2"/>
              <a:endCxn id="235" idx="0"/>
            </p:cNvCxnSpPr>
            <p:nvPr/>
          </p:nvCxnSpPr>
          <p:spPr>
            <a:xfrm>
              <a:off x="9928783" y="3935693"/>
              <a:ext cx="444631" cy="350363"/>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sp>
          <p:nvSpPr>
            <p:cNvPr id="240" name="Rectangle: Folded Corner 239"/>
            <p:cNvSpPr/>
            <p:nvPr/>
          </p:nvSpPr>
          <p:spPr>
            <a:xfrm>
              <a:off x="9509291" y="2587660"/>
              <a:ext cx="631595" cy="603317"/>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41" name="Scroll: Vertical 240"/>
            <p:cNvSpPr/>
            <p:nvPr/>
          </p:nvSpPr>
          <p:spPr>
            <a:xfrm>
              <a:off x="9825088" y="2419622"/>
              <a:ext cx="433635" cy="414781"/>
            </a:xfrm>
            <a:prstGeom prst="verticalScroll">
              <a:avLst/>
            </a:prstGeom>
            <a:solidFill>
              <a:srgbClr val="70AD47">
                <a:lumMod val="75000"/>
              </a:srgbClr>
            </a:solidFill>
            <a:ln w="6350" cap="flat" cmpd="sng" algn="ctr">
              <a:solidFill>
                <a:srgbClr val="70AD47">
                  <a:lumMod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42" name="Rectangle: Folded Corner 241"/>
            <p:cNvSpPr/>
            <p:nvPr/>
          </p:nvSpPr>
          <p:spPr>
            <a:xfrm>
              <a:off x="9058374" y="3456497"/>
              <a:ext cx="631595" cy="603317"/>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43" name="Rectangle: Folded Corner 242"/>
            <p:cNvSpPr/>
            <p:nvPr/>
          </p:nvSpPr>
          <p:spPr>
            <a:xfrm>
              <a:off x="9972775" y="3447071"/>
              <a:ext cx="631595" cy="603317"/>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45" name="Rectangle: Folded Corner 244"/>
            <p:cNvSpPr/>
            <p:nvPr/>
          </p:nvSpPr>
          <p:spPr>
            <a:xfrm>
              <a:off x="10417406" y="4400751"/>
              <a:ext cx="631595" cy="603317"/>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46" name="Straight Arrow Connector 245"/>
            <p:cNvCxnSpPr>
              <a:stCxn id="240" idx="2"/>
              <a:endCxn id="242" idx="0"/>
            </p:cNvCxnSpPr>
            <p:nvPr/>
          </p:nvCxnSpPr>
          <p:spPr>
            <a:xfrm flipH="1">
              <a:off x="9374172" y="3190977"/>
              <a:ext cx="450917" cy="265520"/>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47" name="Straight Arrow Connector 246"/>
            <p:cNvCxnSpPr>
              <a:stCxn id="240" idx="2"/>
              <a:endCxn id="243" idx="0"/>
            </p:cNvCxnSpPr>
            <p:nvPr/>
          </p:nvCxnSpPr>
          <p:spPr>
            <a:xfrm>
              <a:off x="9825089" y="3190977"/>
              <a:ext cx="463484" cy="256094"/>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48" name="Straight Arrow Connector 247"/>
            <p:cNvCxnSpPr>
              <a:cxnSpLocks/>
              <a:stCxn id="243" idx="2"/>
            </p:cNvCxnSpPr>
            <p:nvPr/>
          </p:nvCxnSpPr>
          <p:spPr>
            <a:xfrm flipH="1">
              <a:off x="9818803" y="4050388"/>
              <a:ext cx="469770" cy="359789"/>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49" name="Straight Arrow Connector 248"/>
            <p:cNvCxnSpPr>
              <a:stCxn id="243" idx="2"/>
              <a:endCxn id="245" idx="0"/>
            </p:cNvCxnSpPr>
            <p:nvPr/>
          </p:nvCxnSpPr>
          <p:spPr>
            <a:xfrm>
              <a:off x="10288573" y="4050388"/>
              <a:ext cx="444631" cy="350363"/>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grpSp>
      <p:grpSp>
        <p:nvGrpSpPr>
          <p:cNvPr id="3" name="Group 2">
            <a:extLst>
              <a:ext uri="{FF2B5EF4-FFF2-40B4-BE49-F238E27FC236}">
                <a16:creationId xmlns:a16="http://schemas.microsoft.com/office/drawing/2014/main" id="{8C9B9CBF-D9F2-474E-A4D1-480126323697}"/>
              </a:ext>
            </a:extLst>
          </p:cNvPr>
          <p:cNvGrpSpPr/>
          <p:nvPr/>
        </p:nvGrpSpPr>
        <p:grpSpPr>
          <a:xfrm>
            <a:off x="3417805" y="2399768"/>
            <a:ext cx="2075587" cy="2216427"/>
            <a:chOff x="3417805" y="2399768"/>
            <a:chExt cx="2075587" cy="2216427"/>
          </a:xfrm>
        </p:grpSpPr>
        <p:grpSp>
          <p:nvGrpSpPr>
            <p:cNvPr id="251" name="Group 250">
              <a:extLst>
                <a:ext uri="{FF2B5EF4-FFF2-40B4-BE49-F238E27FC236}">
                  <a16:creationId xmlns:a16="http://schemas.microsoft.com/office/drawing/2014/main" id="{56825036-1706-E345-986F-0958356C3F82}"/>
                </a:ext>
              </a:extLst>
            </p:cNvPr>
            <p:cNvGrpSpPr/>
            <p:nvPr/>
          </p:nvGrpSpPr>
          <p:grpSpPr>
            <a:xfrm>
              <a:off x="3417805" y="2399768"/>
              <a:ext cx="1492970" cy="1945404"/>
              <a:chOff x="3417805" y="2399768"/>
              <a:chExt cx="1492970" cy="1945404"/>
            </a:xfrm>
          </p:grpSpPr>
          <p:sp>
            <p:nvSpPr>
              <p:cNvPr id="252" name="Rectangle: Folded Corner 127">
                <a:extLst>
                  <a:ext uri="{FF2B5EF4-FFF2-40B4-BE49-F238E27FC236}">
                    <a16:creationId xmlns:a16="http://schemas.microsoft.com/office/drawing/2014/main" id="{0C5BE9B0-242D-5241-A486-7E3E1C5D3D3A}"/>
                  </a:ext>
                </a:extLst>
              </p:cNvPr>
              <p:cNvSpPr/>
              <p:nvPr/>
            </p:nvSpPr>
            <p:spPr>
              <a:xfrm>
                <a:off x="3755993" y="2525797"/>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53" name="Scroll: Vertical 128">
                <a:extLst>
                  <a:ext uri="{FF2B5EF4-FFF2-40B4-BE49-F238E27FC236}">
                    <a16:creationId xmlns:a16="http://schemas.microsoft.com/office/drawing/2014/main" id="{1741B91D-6E2F-F948-BF5D-ED4E394C2BF4}"/>
                  </a:ext>
                </a:extLst>
              </p:cNvPr>
              <p:cNvSpPr/>
              <p:nvPr/>
            </p:nvSpPr>
            <p:spPr>
              <a:xfrm>
                <a:off x="3992840" y="2399768"/>
                <a:ext cx="325226" cy="311086"/>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54" name="Rectangle: Folded Corner 129">
                <a:extLst>
                  <a:ext uri="{FF2B5EF4-FFF2-40B4-BE49-F238E27FC236}">
                    <a16:creationId xmlns:a16="http://schemas.microsoft.com/office/drawing/2014/main" id="{82307C63-8621-1949-8459-5300CDE38B4B}"/>
                  </a:ext>
                </a:extLst>
              </p:cNvPr>
              <p:cNvSpPr/>
              <p:nvPr/>
            </p:nvSpPr>
            <p:spPr>
              <a:xfrm>
                <a:off x="3417805" y="3177424"/>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55" name="Rectangle: Folded Corner 130">
                <a:extLst>
                  <a:ext uri="{FF2B5EF4-FFF2-40B4-BE49-F238E27FC236}">
                    <a16:creationId xmlns:a16="http://schemas.microsoft.com/office/drawing/2014/main" id="{57B902DB-9CF3-5243-ADE5-604939DD6843}"/>
                  </a:ext>
                </a:extLst>
              </p:cNvPr>
              <p:cNvSpPr/>
              <p:nvPr/>
            </p:nvSpPr>
            <p:spPr>
              <a:xfrm>
                <a:off x="4103606" y="3170355"/>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56" name="Rectangle: Folded Corner 131">
                <a:extLst>
                  <a:ext uri="{FF2B5EF4-FFF2-40B4-BE49-F238E27FC236}">
                    <a16:creationId xmlns:a16="http://schemas.microsoft.com/office/drawing/2014/main" id="{21E64627-671A-B640-B7FA-DED0D4D1C8C4}"/>
                  </a:ext>
                </a:extLst>
              </p:cNvPr>
              <p:cNvSpPr/>
              <p:nvPr/>
            </p:nvSpPr>
            <p:spPr>
              <a:xfrm>
                <a:off x="3751278" y="3892684"/>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57" name="Rectangle: Folded Corner 132">
                <a:extLst>
                  <a:ext uri="{FF2B5EF4-FFF2-40B4-BE49-F238E27FC236}">
                    <a16:creationId xmlns:a16="http://schemas.microsoft.com/office/drawing/2014/main" id="{5ABA8067-EC96-7C40-B8D4-E9DD44FD4B10}"/>
                  </a:ext>
                </a:extLst>
              </p:cNvPr>
              <p:cNvSpPr/>
              <p:nvPr/>
            </p:nvSpPr>
            <p:spPr>
              <a:xfrm>
                <a:off x="4437079" y="3885615"/>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258" name="Straight Arrow Connector 257">
                <a:extLst>
                  <a:ext uri="{FF2B5EF4-FFF2-40B4-BE49-F238E27FC236}">
                    <a16:creationId xmlns:a16="http://schemas.microsoft.com/office/drawing/2014/main" id="{96B0AF0A-7361-1D47-8032-BBA20FD28061}"/>
                  </a:ext>
                </a:extLst>
              </p:cNvPr>
              <p:cNvCxnSpPr>
                <a:stCxn id="252" idx="2"/>
                <a:endCxn id="254" idx="0"/>
              </p:cNvCxnSpPr>
              <p:nvPr/>
            </p:nvCxnSpPr>
            <p:spPr>
              <a:xfrm flipH="1">
                <a:off x="3654653" y="2978284"/>
                <a:ext cx="338188" cy="199140"/>
              </a:xfrm>
              <a:prstGeom prst="straightConnector1">
                <a:avLst/>
              </a:prstGeom>
              <a:noFill/>
              <a:ln w="6350" cap="flat" cmpd="sng" algn="ctr">
                <a:solidFill>
                  <a:srgbClr val="5B9BD5"/>
                </a:solidFill>
                <a:prstDash val="solid"/>
                <a:miter lim="800000"/>
                <a:tailEnd type="triangle"/>
              </a:ln>
              <a:effectLst/>
            </p:spPr>
          </p:cxnSp>
          <p:cxnSp>
            <p:nvCxnSpPr>
              <p:cNvPr id="259" name="Straight Arrow Connector 258">
                <a:extLst>
                  <a:ext uri="{FF2B5EF4-FFF2-40B4-BE49-F238E27FC236}">
                    <a16:creationId xmlns:a16="http://schemas.microsoft.com/office/drawing/2014/main" id="{B4CE5C6F-2B74-704E-880A-0FE0A5DE916B}"/>
                  </a:ext>
                </a:extLst>
              </p:cNvPr>
              <p:cNvCxnSpPr>
                <a:stCxn id="252" idx="2"/>
                <a:endCxn id="255" idx="0"/>
              </p:cNvCxnSpPr>
              <p:nvPr/>
            </p:nvCxnSpPr>
            <p:spPr>
              <a:xfrm>
                <a:off x="3992841" y="2978284"/>
                <a:ext cx="347613" cy="192071"/>
              </a:xfrm>
              <a:prstGeom prst="straightConnector1">
                <a:avLst/>
              </a:prstGeom>
              <a:noFill/>
              <a:ln w="6350" cap="flat" cmpd="sng" algn="ctr">
                <a:solidFill>
                  <a:srgbClr val="5B9BD5"/>
                </a:solidFill>
                <a:prstDash val="solid"/>
                <a:miter lim="800000"/>
                <a:tailEnd type="triangle"/>
              </a:ln>
              <a:effectLst/>
            </p:spPr>
          </p:cxnSp>
          <p:cxnSp>
            <p:nvCxnSpPr>
              <p:cNvPr id="260" name="Straight Arrow Connector 259">
                <a:extLst>
                  <a:ext uri="{FF2B5EF4-FFF2-40B4-BE49-F238E27FC236}">
                    <a16:creationId xmlns:a16="http://schemas.microsoft.com/office/drawing/2014/main" id="{7DBFFFD4-FFED-6F48-9C65-864D14E2599E}"/>
                  </a:ext>
                </a:extLst>
              </p:cNvPr>
              <p:cNvCxnSpPr>
                <a:stCxn id="255" idx="2"/>
                <a:endCxn id="256" idx="0"/>
              </p:cNvCxnSpPr>
              <p:nvPr/>
            </p:nvCxnSpPr>
            <p:spPr>
              <a:xfrm flipH="1">
                <a:off x="3988127" y="3622843"/>
                <a:ext cx="352327" cy="269842"/>
              </a:xfrm>
              <a:prstGeom prst="straightConnector1">
                <a:avLst/>
              </a:prstGeom>
              <a:noFill/>
              <a:ln w="6350" cap="flat" cmpd="sng" algn="ctr">
                <a:solidFill>
                  <a:srgbClr val="5B9BD5"/>
                </a:solidFill>
                <a:prstDash val="solid"/>
                <a:miter lim="800000"/>
                <a:tailEnd type="triangle"/>
              </a:ln>
              <a:effectLst/>
            </p:spPr>
          </p:cxnSp>
          <p:cxnSp>
            <p:nvCxnSpPr>
              <p:cNvPr id="261" name="Straight Arrow Connector 260">
                <a:extLst>
                  <a:ext uri="{FF2B5EF4-FFF2-40B4-BE49-F238E27FC236}">
                    <a16:creationId xmlns:a16="http://schemas.microsoft.com/office/drawing/2014/main" id="{B71750E6-96F5-7F47-8C73-7FAEEF670309}"/>
                  </a:ext>
                </a:extLst>
              </p:cNvPr>
              <p:cNvCxnSpPr>
                <a:stCxn id="255" idx="2"/>
                <a:endCxn id="257" idx="0"/>
              </p:cNvCxnSpPr>
              <p:nvPr/>
            </p:nvCxnSpPr>
            <p:spPr>
              <a:xfrm>
                <a:off x="4340454" y="3622843"/>
                <a:ext cx="333473" cy="262772"/>
              </a:xfrm>
              <a:prstGeom prst="straightConnector1">
                <a:avLst/>
              </a:prstGeom>
              <a:noFill/>
              <a:ln w="6350" cap="flat" cmpd="sng" algn="ctr">
                <a:solidFill>
                  <a:srgbClr val="5B9BD5"/>
                </a:solidFill>
                <a:prstDash val="solid"/>
                <a:miter lim="800000"/>
                <a:tailEnd type="triangle"/>
              </a:ln>
              <a:effectLst/>
            </p:spPr>
          </p:cxnSp>
        </p:grpSp>
        <p:grpSp>
          <p:nvGrpSpPr>
            <p:cNvPr id="262" name="Group 261">
              <a:extLst>
                <a:ext uri="{FF2B5EF4-FFF2-40B4-BE49-F238E27FC236}">
                  <a16:creationId xmlns:a16="http://schemas.microsoft.com/office/drawing/2014/main" id="{5946D67B-1102-BF48-961B-5DD0B9AC9127}"/>
                </a:ext>
              </a:extLst>
            </p:cNvPr>
            <p:cNvGrpSpPr/>
            <p:nvPr/>
          </p:nvGrpSpPr>
          <p:grpSpPr>
            <a:xfrm>
              <a:off x="3688630" y="2485789"/>
              <a:ext cx="1492970" cy="1938335"/>
              <a:chOff x="5212630" y="2485789"/>
              <a:chExt cx="1492970" cy="1938335"/>
            </a:xfrm>
          </p:grpSpPr>
          <p:sp>
            <p:nvSpPr>
              <p:cNvPr id="263" name="Rectangle: Folded Corner 137">
                <a:extLst>
                  <a:ext uri="{FF2B5EF4-FFF2-40B4-BE49-F238E27FC236}">
                    <a16:creationId xmlns:a16="http://schemas.microsoft.com/office/drawing/2014/main" id="{4A09456C-8792-F042-BC63-A914656AF906}"/>
                  </a:ext>
                </a:extLst>
              </p:cNvPr>
              <p:cNvSpPr/>
              <p:nvPr/>
            </p:nvSpPr>
            <p:spPr>
              <a:xfrm>
                <a:off x="5550818" y="2611818"/>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64" name="Scroll: Vertical 138">
                <a:extLst>
                  <a:ext uri="{FF2B5EF4-FFF2-40B4-BE49-F238E27FC236}">
                    <a16:creationId xmlns:a16="http://schemas.microsoft.com/office/drawing/2014/main" id="{18D569AE-950C-894F-A628-C49D6946ADA2}"/>
                  </a:ext>
                </a:extLst>
              </p:cNvPr>
              <p:cNvSpPr/>
              <p:nvPr/>
            </p:nvSpPr>
            <p:spPr>
              <a:xfrm>
                <a:off x="5787666" y="2485789"/>
                <a:ext cx="325226" cy="311086"/>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65" name="Rectangle: Folded Corner 139">
                <a:extLst>
                  <a:ext uri="{FF2B5EF4-FFF2-40B4-BE49-F238E27FC236}">
                    <a16:creationId xmlns:a16="http://schemas.microsoft.com/office/drawing/2014/main" id="{C3B8D23C-DE3C-BC49-8DDA-A8114372B2BC}"/>
                  </a:ext>
                </a:extLst>
              </p:cNvPr>
              <p:cNvSpPr/>
              <p:nvPr/>
            </p:nvSpPr>
            <p:spPr>
              <a:xfrm>
                <a:off x="5212630" y="3263446"/>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66" name="Rectangle: Folded Corner 140">
                <a:extLst>
                  <a:ext uri="{FF2B5EF4-FFF2-40B4-BE49-F238E27FC236}">
                    <a16:creationId xmlns:a16="http://schemas.microsoft.com/office/drawing/2014/main" id="{819BE030-CE6D-804C-8548-C37E9F9DA124}"/>
                  </a:ext>
                </a:extLst>
              </p:cNvPr>
              <p:cNvSpPr/>
              <p:nvPr/>
            </p:nvSpPr>
            <p:spPr>
              <a:xfrm>
                <a:off x="5898431" y="3256376"/>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68" name="Rectangle: Folded Corner 142">
                <a:extLst>
                  <a:ext uri="{FF2B5EF4-FFF2-40B4-BE49-F238E27FC236}">
                    <a16:creationId xmlns:a16="http://schemas.microsoft.com/office/drawing/2014/main" id="{1A715312-BEE9-7D41-915F-FFA4BCACA410}"/>
                  </a:ext>
                </a:extLst>
              </p:cNvPr>
              <p:cNvSpPr/>
              <p:nvPr/>
            </p:nvSpPr>
            <p:spPr>
              <a:xfrm>
                <a:off x="6231904" y="3971636"/>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269" name="Straight Arrow Connector 268">
                <a:extLst>
                  <a:ext uri="{FF2B5EF4-FFF2-40B4-BE49-F238E27FC236}">
                    <a16:creationId xmlns:a16="http://schemas.microsoft.com/office/drawing/2014/main" id="{F2CA52C0-2831-A14D-8DDF-69E73DBCAAA7}"/>
                  </a:ext>
                </a:extLst>
              </p:cNvPr>
              <p:cNvCxnSpPr>
                <a:stCxn id="263" idx="2"/>
                <a:endCxn id="265" idx="0"/>
              </p:cNvCxnSpPr>
              <p:nvPr/>
            </p:nvCxnSpPr>
            <p:spPr>
              <a:xfrm flipH="1">
                <a:off x="5449479" y="3064306"/>
                <a:ext cx="338188" cy="199140"/>
              </a:xfrm>
              <a:prstGeom prst="straightConnector1">
                <a:avLst/>
              </a:prstGeom>
              <a:noFill/>
              <a:ln w="6350" cap="flat" cmpd="sng" algn="ctr">
                <a:solidFill>
                  <a:srgbClr val="5B9BD5"/>
                </a:solidFill>
                <a:prstDash val="solid"/>
                <a:miter lim="800000"/>
                <a:tailEnd type="triangle"/>
              </a:ln>
              <a:effectLst/>
            </p:spPr>
          </p:cxnSp>
          <p:cxnSp>
            <p:nvCxnSpPr>
              <p:cNvPr id="270" name="Straight Arrow Connector 269">
                <a:extLst>
                  <a:ext uri="{FF2B5EF4-FFF2-40B4-BE49-F238E27FC236}">
                    <a16:creationId xmlns:a16="http://schemas.microsoft.com/office/drawing/2014/main" id="{B51476F4-46DB-7B45-A3D1-AE4C27AB5920}"/>
                  </a:ext>
                </a:extLst>
              </p:cNvPr>
              <p:cNvCxnSpPr>
                <a:stCxn id="263" idx="2"/>
                <a:endCxn id="266" idx="0"/>
              </p:cNvCxnSpPr>
              <p:nvPr/>
            </p:nvCxnSpPr>
            <p:spPr>
              <a:xfrm>
                <a:off x="5787667" y="3064306"/>
                <a:ext cx="347613" cy="192071"/>
              </a:xfrm>
              <a:prstGeom prst="straightConnector1">
                <a:avLst/>
              </a:prstGeom>
              <a:noFill/>
              <a:ln w="6350" cap="flat" cmpd="sng" algn="ctr">
                <a:solidFill>
                  <a:srgbClr val="5B9BD5"/>
                </a:solidFill>
                <a:prstDash val="solid"/>
                <a:miter lim="800000"/>
                <a:tailEnd type="triangle"/>
              </a:ln>
              <a:effectLst/>
            </p:spPr>
          </p:cxnSp>
          <p:cxnSp>
            <p:nvCxnSpPr>
              <p:cNvPr id="271" name="Straight Arrow Connector 270">
                <a:extLst>
                  <a:ext uri="{FF2B5EF4-FFF2-40B4-BE49-F238E27FC236}">
                    <a16:creationId xmlns:a16="http://schemas.microsoft.com/office/drawing/2014/main" id="{627F6DE8-271D-0C41-9967-E3AAA449FFEE}"/>
                  </a:ext>
                </a:extLst>
              </p:cNvPr>
              <p:cNvCxnSpPr>
                <a:cxnSpLocks/>
                <a:stCxn id="266" idx="2"/>
              </p:cNvCxnSpPr>
              <p:nvPr/>
            </p:nvCxnSpPr>
            <p:spPr>
              <a:xfrm flipH="1">
                <a:off x="5782952" y="3708864"/>
                <a:ext cx="352327" cy="269842"/>
              </a:xfrm>
              <a:prstGeom prst="straightConnector1">
                <a:avLst/>
              </a:prstGeom>
              <a:noFill/>
              <a:ln w="6350" cap="flat" cmpd="sng" algn="ctr">
                <a:solidFill>
                  <a:srgbClr val="5B9BD5"/>
                </a:solidFill>
                <a:prstDash val="solid"/>
                <a:miter lim="800000"/>
                <a:tailEnd type="triangle"/>
              </a:ln>
              <a:effectLst/>
            </p:spPr>
          </p:cxnSp>
          <p:cxnSp>
            <p:nvCxnSpPr>
              <p:cNvPr id="272" name="Straight Arrow Connector 271">
                <a:extLst>
                  <a:ext uri="{FF2B5EF4-FFF2-40B4-BE49-F238E27FC236}">
                    <a16:creationId xmlns:a16="http://schemas.microsoft.com/office/drawing/2014/main" id="{3FAC2E4D-0044-BC4F-937D-DA42DBFBC0D6}"/>
                  </a:ext>
                </a:extLst>
              </p:cNvPr>
              <p:cNvCxnSpPr>
                <a:stCxn id="266" idx="2"/>
                <a:endCxn id="268" idx="0"/>
              </p:cNvCxnSpPr>
              <p:nvPr/>
            </p:nvCxnSpPr>
            <p:spPr>
              <a:xfrm>
                <a:off x="6135280" y="3708864"/>
                <a:ext cx="333473" cy="262772"/>
              </a:xfrm>
              <a:prstGeom prst="straightConnector1">
                <a:avLst/>
              </a:prstGeom>
              <a:noFill/>
              <a:ln w="6350" cap="flat" cmpd="sng" algn="ctr">
                <a:solidFill>
                  <a:srgbClr val="5B9BD5"/>
                </a:solidFill>
                <a:prstDash val="solid"/>
                <a:miter lim="800000"/>
                <a:tailEnd type="triangle"/>
              </a:ln>
              <a:effectLst/>
            </p:spPr>
          </p:cxnSp>
        </p:grpSp>
        <p:grpSp>
          <p:nvGrpSpPr>
            <p:cNvPr id="273" name="Group 272">
              <a:extLst>
                <a:ext uri="{FF2B5EF4-FFF2-40B4-BE49-F238E27FC236}">
                  <a16:creationId xmlns:a16="http://schemas.microsoft.com/office/drawing/2014/main" id="{A4C9E094-A5AE-7449-AD14-CEAED2B56953}"/>
                </a:ext>
              </a:extLst>
            </p:cNvPr>
            <p:cNvGrpSpPr/>
            <p:nvPr/>
          </p:nvGrpSpPr>
          <p:grpSpPr>
            <a:xfrm>
              <a:off x="3962400" y="2584770"/>
              <a:ext cx="1492970" cy="1945404"/>
              <a:chOff x="5441230" y="2584770"/>
              <a:chExt cx="1492970" cy="1945404"/>
            </a:xfrm>
          </p:grpSpPr>
          <p:sp>
            <p:nvSpPr>
              <p:cNvPr id="274" name="Rectangle: Folded Corner 147">
                <a:extLst>
                  <a:ext uri="{FF2B5EF4-FFF2-40B4-BE49-F238E27FC236}">
                    <a16:creationId xmlns:a16="http://schemas.microsoft.com/office/drawing/2014/main" id="{3F5B4009-0D27-F540-BC7A-DAADF813B1EC}"/>
                  </a:ext>
                </a:extLst>
              </p:cNvPr>
              <p:cNvSpPr/>
              <p:nvPr/>
            </p:nvSpPr>
            <p:spPr>
              <a:xfrm>
                <a:off x="5779418" y="2710798"/>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75" name="Scroll: Vertical 148">
                <a:extLst>
                  <a:ext uri="{FF2B5EF4-FFF2-40B4-BE49-F238E27FC236}">
                    <a16:creationId xmlns:a16="http://schemas.microsoft.com/office/drawing/2014/main" id="{B276DB3B-A3AA-9D4A-8FEF-26C18752BEB8}"/>
                  </a:ext>
                </a:extLst>
              </p:cNvPr>
              <p:cNvSpPr/>
              <p:nvPr/>
            </p:nvSpPr>
            <p:spPr>
              <a:xfrm>
                <a:off x="6016266" y="2584770"/>
                <a:ext cx="325226" cy="311086"/>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76" name="Rectangle: Folded Corner 149">
                <a:extLst>
                  <a:ext uri="{FF2B5EF4-FFF2-40B4-BE49-F238E27FC236}">
                    <a16:creationId xmlns:a16="http://schemas.microsoft.com/office/drawing/2014/main" id="{52F7E9C2-01E9-3E46-BF56-D4F2DD23F627}"/>
                  </a:ext>
                </a:extLst>
              </p:cNvPr>
              <p:cNvSpPr/>
              <p:nvPr/>
            </p:nvSpPr>
            <p:spPr>
              <a:xfrm>
                <a:off x="5441230" y="3362426"/>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77" name="Rectangle: Folded Corner 150">
                <a:extLst>
                  <a:ext uri="{FF2B5EF4-FFF2-40B4-BE49-F238E27FC236}">
                    <a16:creationId xmlns:a16="http://schemas.microsoft.com/office/drawing/2014/main" id="{9C2545CF-3E6F-9746-9020-297F0016E9CD}"/>
                  </a:ext>
                </a:extLst>
              </p:cNvPr>
              <p:cNvSpPr/>
              <p:nvPr/>
            </p:nvSpPr>
            <p:spPr>
              <a:xfrm>
                <a:off x="6127031" y="3355357"/>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78" name="Rectangle: Folded Corner 151">
                <a:extLst>
                  <a:ext uri="{FF2B5EF4-FFF2-40B4-BE49-F238E27FC236}">
                    <a16:creationId xmlns:a16="http://schemas.microsoft.com/office/drawing/2014/main" id="{2781EB84-B56D-0E45-815D-5D024929D051}"/>
                  </a:ext>
                </a:extLst>
              </p:cNvPr>
              <p:cNvSpPr/>
              <p:nvPr/>
            </p:nvSpPr>
            <p:spPr>
              <a:xfrm>
                <a:off x="5774704" y="4077686"/>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79" name="Rectangle: Folded Corner 152">
                <a:extLst>
                  <a:ext uri="{FF2B5EF4-FFF2-40B4-BE49-F238E27FC236}">
                    <a16:creationId xmlns:a16="http://schemas.microsoft.com/office/drawing/2014/main" id="{A170F843-A7D9-4249-A269-B8C20A298A30}"/>
                  </a:ext>
                </a:extLst>
              </p:cNvPr>
              <p:cNvSpPr/>
              <p:nvPr/>
            </p:nvSpPr>
            <p:spPr>
              <a:xfrm>
                <a:off x="6460504" y="4070617"/>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280" name="Straight Arrow Connector 279">
                <a:extLst>
                  <a:ext uri="{FF2B5EF4-FFF2-40B4-BE49-F238E27FC236}">
                    <a16:creationId xmlns:a16="http://schemas.microsoft.com/office/drawing/2014/main" id="{FD679625-CA3E-DC40-8FC0-5F6A6C38FA3E}"/>
                  </a:ext>
                </a:extLst>
              </p:cNvPr>
              <p:cNvCxnSpPr>
                <a:stCxn id="274" idx="2"/>
                <a:endCxn id="276" idx="0"/>
              </p:cNvCxnSpPr>
              <p:nvPr/>
            </p:nvCxnSpPr>
            <p:spPr>
              <a:xfrm flipH="1">
                <a:off x="5678079" y="3163286"/>
                <a:ext cx="338188" cy="199140"/>
              </a:xfrm>
              <a:prstGeom prst="straightConnector1">
                <a:avLst/>
              </a:prstGeom>
              <a:noFill/>
              <a:ln w="6350" cap="flat" cmpd="sng" algn="ctr">
                <a:solidFill>
                  <a:srgbClr val="5B9BD5"/>
                </a:solidFill>
                <a:prstDash val="solid"/>
                <a:miter lim="800000"/>
                <a:tailEnd type="triangle"/>
              </a:ln>
              <a:effectLst/>
            </p:spPr>
          </p:cxnSp>
          <p:cxnSp>
            <p:nvCxnSpPr>
              <p:cNvPr id="281" name="Straight Arrow Connector 280">
                <a:extLst>
                  <a:ext uri="{FF2B5EF4-FFF2-40B4-BE49-F238E27FC236}">
                    <a16:creationId xmlns:a16="http://schemas.microsoft.com/office/drawing/2014/main" id="{2840776B-0153-1C40-8749-744155EFD0FA}"/>
                  </a:ext>
                </a:extLst>
              </p:cNvPr>
              <p:cNvCxnSpPr>
                <a:stCxn id="274" idx="2"/>
                <a:endCxn id="277" idx="0"/>
              </p:cNvCxnSpPr>
              <p:nvPr/>
            </p:nvCxnSpPr>
            <p:spPr>
              <a:xfrm>
                <a:off x="6016267" y="3163286"/>
                <a:ext cx="347613" cy="192071"/>
              </a:xfrm>
              <a:prstGeom prst="straightConnector1">
                <a:avLst/>
              </a:prstGeom>
              <a:noFill/>
              <a:ln w="6350" cap="flat" cmpd="sng" algn="ctr">
                <a:solidFill>
                  <a:srgbClr val="5B9BD5"/>
                </a:solidFill>
                <a:prstDash val="solid"/>
                <a:miter lim="800000"/>
                <a:tailEnd type="triangle"/>
              </a:ln>
              <a:effectLst/>
            </p:spPr>
          </p:cxnSp>
          <p:cxnSp>
            <p:nvCxnSpPr>
              <p:cNvPr id="282" name="Straight Arrow Connector 281">
                <a:extLst>
                  <a:ext uri="{FF2B5EF4-FFF2-40B4-BE49-F238E27FC236}">
                    <a16:creationId xmlns:a16="http://schemas.microsoft.com/office/drawing/2014/main" id="{9E6B25BA-BB9E-3140-93BF-F9308E98A9DA}"/>
                  </a:ext>
                </a:extLst>
              </p:cNvPr>
              <p:cNvCxnSpPr>
                <a:stCxn id="277" idx="2"/>
                <a:endCxn id="278" idx="0"/>
              </p:cNvCxnSpPr>
              <p:nvPr/>
            </p:nvCxnSpPr>
            <p:spPr>
              <a:xfrm flipH="1">
                <a:off x="6011552" y="3807844"/>
                <a:ext cx="352327" cy="269842"/>
              </a:xfrm>
              <a:prstGeom prst="straightConnector1">
                <a:avLst/>
              </a:prstGeom>
              <a:noFill/>
              <a:ln w="6350" cap="flat" cmpd="sng" algn="ctr">
                <a:solidFill>
                  <a:srgbClr val="5B9BD5"/>
                </a:solidFill>
                <a:prstDash val="solid"/>
                <a:miter lim="800000"/>
                <a:tailEnd type="triangle"/>
              </a:ln>
              <a:effectLst/>
            </p:spPr>
          </p:cxnSp>
          <p:cxnSp>
            <p:nvCxnSpPr>
              <p:cNvPr id="283" name="Straight Arrow Connector 282">
                <a:extLst>
                  <a:ext uri="{FF2B5EF4-FFF2-40B4-BE49-F238E27FC236}">
                    <a16:creationId xmlns:a16="http://schemas.microsoft.com/office/drawing/2014/main" id="{A3195C8C-4511-BD47-B5E7-9FBB1F443905}"/>
                  </a:ext>
                </a:extLst>
              </p:cNvPr>
              <p:cNvCxnSpPr>
                <a:stCxn id="277" idx="2"/>
                <a:endCxn id="279" idx="0"/>
              </p:cNvCxnSpPr>
              <p:nvPr/>
            </p:nvCxnSpPr>
            <p:spPr>
              <a:xfrm>
                <a:off x="6363880" y="3807844"/>
                <a:ext cx="333473" cy="262772"/>
              </a:xfrm>
              <a:prstGeom prst="straightConnector1">
                <a:avLst/>
              </a:prstGeom>
              <a:noFill/>
              <a:ln w="6350" cap="flat" cmpd="sng" algn="ctr">
                <a:solidFill>
                  <a:srgbClr val="5B9BD5"/>
                </a:solidFill>
                <a:prstDash val="solid"/>
                <a:miter lim="800000"/>
                <a:tailEnd type="triangle"/>
              </a:ln>
              <a:effectLst/>
            </p:spPr>
          </p:cxnSp>
        </p:grpSp>
        <p:grpSp>
          <p:nvGrpSpPr>
            <p:cNvPr id="284" name="Group 283">
              <a:extLst>
                <a:ext uri="{FF2B5EF4-FFF2-40B4-BE49-F238E27FC236}">
                  <a16:creationId xmlns:a16="http://schemas.microsoft.com/office/drawing/2014/main" id="{7BA541A0-8F9B-DB42-875B-0E9FD7BB14FE}"/>
                </a:ext>
              </a:extLst>
            </p:cNvPr>
            <p:cNvGrpSpPr/>
            <p:nvPr/>
          </p:nvGrpSpPr>
          <p:grpSpPr>
            <a:xfrm>
              <a:off x="4237270" y="2670791"/>
              <a:ext cx="1256122" cy="1945404"/>
              <a:chOff x="5746030" y="2670791"/>
              <a:chExt cx="1256122" cy="1945404"/>
            </a:xfrm>
          </p:grpSpPr>
          <p:sp>
            <p:nvSpPr>
              <p:cNvPr id="285" name="Rectangle: Folded Corner 157">
                <a:extLst>
                  <a:ext uri="{FF2B5EF4-FFF2-40B4-BE49-F238E27FC236}">
                    <a16:creationId xmlns:a16="http://schemas.microsoft.com/office/drawing/2014/main" id="{AB7D23E0-9C82-E640-982F-D4F52F4C06DA}"/>
                  </a:ext>
                </a:extLst>
              </p:cNvPr>
              <p:cNvSpPr/>
              <p:nvPr/>
            </p:nvSpPr>
            <p:spPr>
              <a:xfrm>
                <a:off x="6084218" y="2796820"/>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86" name="Scroll: Vertical 158">
                <a:extLst>
                  <a:ext uri="{FF2B5EF4-FFF2-40B4-BE49-F238E27FC236}">
                    <a16:creationId xmlns:a16="http://schemas.microsoft.com/office/drawing/2014/main" id="{6DE1BD92-4FE8-9442-A1B4-FE53BBECD4BE}"/>
                  </a:ext>
                </a:extLst>
              </p:cNvPr>
              <p:cNvSpPr/>
              <p:nvPr/>
            </p:nvSpPr>
            <p:spPr>
              <a:xfrm>
                <a:off x="6321065" y="2670791"/>
                <a:ext cx="325226" cy="311086"/>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87" name="Rectangle: Folded Corner 159">
                <a:extLst>
                  <a:ext uri="{FF2B5EF4-FFF2-40B4-BE49-F238E27FC236}">
                    <a16:creationId xmlns:a16="http://schemas.microsoft.com/office/drawing/2014/main" id="{9C5C51C4-8D45-774A-9BAE-24B1D47F7F2C}"/>
                  </a:ext>
                </a:extLst>
              </p:cNvPr>
              <p:cNvSpPr/>
              <p:nvPr/>
            </p:nvSpPr>
            <p:spPr>
              <a:xfrm>
                <a:off x="5746030" y="3448447"/>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89" name="Rectangle: Folded Corner 161">
                <a:extLst>
                  <a:ext uri="{FF2B5EF4-FFF2-40B4-BE49-F238E27FC236}">
                    <a16:creationId xmlns:a16="http://schemas.microsoft.com/office/drawing/2014/main" id="{08539045-D58D-194B-BEB5-BA588A6C24E8}"/>
                  </a:ext>
                </a:extLst>
              </p:cNvPr>
              <p:cNvSpPr/>
              <p:nvPr/>
            </p:nvSpPr>
            <p:spPr>
              <a:xfrm>
                <a:off x="6079503" y="4163707"/>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291" name="Straight Arrow Connector 290">
                <a:extLst>
                  <a:ext uri="{FF2B5EF4-FFF2-40B4-BE49-F238E27FC236}">
                    <a16:creationId xmlns:a16="http://schemas.microsoft.com/office/drawing/2014/main" id="{84AB303A-DB5F-7846-82D3-F269AB17AB2B}"/>
                  </a:ext>
                </a:extLst>
              </p:cNvPr>
              <p:cNvCxnSpPr>
                <a:stCxn id="285" idx="2"/>
                <a:endCxn id="287" idx="0"/>
              </p:cNvCxnSpPr>
              <p:nvPr/>
            </p:nvCxnSpPr>
            <p:spPr>
              <a:xfrm flipH="1">
                <a:off x="5982878" y="3249307"/>
                <a:ext cx="338188" cy="199140"/>
              </a:xfrm>
              <a:prstGeom prst="straightConnector1">
                <a:avLst/>
              </a:prstGeom>
              <a:noFill/>
              <a:ln w="6350" cap="flat" cmpd="sng" algn="ctr">
                <a:solidFill>
                  <a:srgbClr val="5B9BD5"/>
                </a:solidFill>
                <a:prstDash val="solid"/>
                <a:miter lim="800000"/>
                <a:tailEnd type="triangle"/>
              </a:ln>
              <a:effectLst/>
            </p:spPr>
          </p:cxnSp>
          <p:cxnSp>
            <p:nvCxnSpPr>
              <p:cNvPr id="292" name="Straight Arrow Connector 291">
                <a:extLst>
                  <a:ext uri="{FF2B5EF4-FFF2-40B4-BE49-F238E27FC236}">
                    <a16:creationId xmlns:a16="http://schemas.microsoft.com/office/drawing/2014/main" id="{0AF17CE2-DA64-FF48-B38B-22C46F570661}"/>
                  </a:ext>
                </a:extLst>
              </p:cNvPr>
              <p:cNvCxnSpPr>
                <a:cxnSpLocks/>
                <a:stCxn id="285" idx="2"/>
              </p:cNvCxnSpPr>
              <p:nvPr/>
            </p:nvCxnSpPr>
            <p:spPr>
              <a:xfrm>
                <a:off x="6321066" y="3249307"/>
                <a:ext cx="347613" cy="192071"/>
              </a:xfrm>
              <a:prstGeom prst="straightConnector1">
                <a:avLst/>
              </a:prstGeom>
              <a:noFill/>
              <a:ln w="6350" cap="flat" cmpd="sng" algn="ctr">
                <a:solidFill>
                  <a:srgbClr val="5B9BD5"/>
                </a:solidFill>
                <a:prstDash val="solid"/>
                <a:miter lim="800000"/>
                <a:tailEnd type="triangle"/>
              </a:ln>
              <a:effectLst/>
            </p:spPr>
          </p:cxnSp>
          <p:cxnSp>
            <p:nvCxnSpPr>
              <p:cNvPr id="293" name="Straight Arrow Connector 292">
                <a:extLst>
                  <a:ext uri="{FF2B5EF4-FFF2-40B4-BE49-F238E27FC236}">
                    <a16:creationId xmlns:a16="http://schemas.microsoft.com/office/drawing/2014/main" id="{D82D8394-9B13-194A-8487-D0B2AD38EFDC}"/>
                  </a:ext>
                </a:extLst>
              </p:cNvPr>
              <p:cNvCxnSpPr>
                <a:cxnSpLocks/>
                <a:endCxn id="289" idx="0"/>
              </p:cNvCxnSpPr>
              <p:nvPr/>
            </p:nvCxnSpPr>
            <p:spPr>
              <a:xfrm flipH="1">
                <a:off x="6316352" y="3893866"/>
                <a:ext cx="352327" cy="269842"/>
              </a:xfrm>
              <a:prstGeom prst="straightConnector1">
                <a:avLst/>
              </a:prstGeom>
              <a:noFill/>
              <a:ln w="6350" cap="flat" cmpd="sng" algn="ctr">
                <a:solidFill>
                  <a:srgbClr val="5B9BD5"/>
                </a:solidFill>
                <a:prstDash val="solid"/>
                <a:miter lim="800000"/>
                <a:tailEnd type="triangle"/>
              </a:ln>
              <a:effectLst/>
            </p:spPr>
          </p:cxnSp>
          <p:cxnSp>
            <p:nvCxnSpPr>
              <p:cNvPr id="294" name="Straight Arrow Connector 293">
                <a:extLst>
                  <a:ext uri="{FF2B5EF4-FFF2-40B4-BE49-F238E27FC236}">
                    <a16:creationId xmlns:a16="http://schemas.microsoft.com/office/drawing/2014/main" id="{5CF4652F-D6DC-DF4D-8FCE-BA22DB33F4A9}"/>
                  </a:ext>
                </a:extLst>
              </p:cNvPr>
              <p:cNvCxnSpPr>
                <a:cxnSpLocks/>
              </p:cNvCxnSpPr>
              <p:nvPr/>
            </p:nvCxnSpPr>
            <p:spPr>
              <a:xfrm>
                <a:off x="6668679" y="3893866"/>
                <a:ext cx="333473" cy="262772"/>
              </a:xfrm>
              <a:prstGeom prst="straightConnector1">
                <a:avLst/>
              </a:prstGeom>
              <a:noFill/>
              <a:ln w="6350" cap="flat" cmpd="sng" algn="ctr">
                <a:solidFill>
                  <a:srgbClr val="5B9BD5"/>
                </a:solidFill>
                <a:prstDash val="solid"/>
                <a:miter lim="800000"/>
                <a:tailEnd type="triangle"/>
              </a:ln>
              <a:effectLst/>
            </p:spPr>
          </p:cxnSp>
        </p:grpSp>
      </p:grpSp>
      <p:cxnSp>
        <p:nvCxnSpPr>
          <p:cNvPr id="131" name="Straight Arrow Connector 130">
            <a:extLst>
              <a:ext uri="{FF2B5EF4-FFF2-40B4-BE49-F238E27FC236}">
                <a16:creationId xmlns:a16="http://schemas.microsoft.com/office/drawing/2014/main" id="{C81C7DAB-8EBA-224F-82AE-68ECD0E01CE5}"/>
              </a:ext>
            </a:extLst>
          </p:cNvPr>
          <p:cNvCxnSpPr>
            <a:cxnSpLocks/>
            <a:stCxn id="265" idx="2"/>
          </p:cNvCxnSpPr>
          <p:nvPr/>
        </p:nvCxnSpPr>
        <p:spPr>
          <a:xfrm flipH="1">
            <a:off x="3015992" y="3715934"/>
            <a:ext cx="909486" cy="391802"/>
          </a:xfrm>
          <a:prstGeom prst="straightConnector1">
            <a:avLst/>
          </a:prstGeom>
          <a:noFill/>
          <a:ln w="6350" cap="flat" cmpd="sng" algn="ctr">
            <a:solidFill>
              <a:srgbClr val="5B9BD5"/>
            </a:solidFill>
            <a:prstDash val="solid"/>
            <a:miter lim="800000"/>
            <a:tailEnd type="triangle"/>
          </a:ln>
          <a:effectLst/>
        </p:spPr>
      </p:cxnSp>
      <p:cxnSp>
        <p:nvCxnSpPr>
          <p:cNvPr id="132" name="Straight Arrow Connector 131">
            <a:extLst>
              <a:ext uri="{FF2B5EF4-FFF2-40B4-BE49-F238E27FC236}">
                <a16:creationId xmlns:a16="http://schemas.microsoft.com/office/drawing/2014/main" id="{F53E15AC-E673-DC46-B6EA-F7730625C8FE}"/>
              </a:ext>
            </a:extLst>
          </p:cNvPr>
          <p:cNvCxnSpPr>
            <a:cxnSpLocks/>
          </p:cNvCxnSpPr>
          <p:nvPr/>
        </p:nvCxnSpPr>
        <p:spPr>
          <a:xfrm>
            <a:off x="2682519" y="3844963"/>
            <a:ext cx="1526159" cy="116070"/>
          </a:xfrm>
          <a:prstGeom prst="straightConnector1">
            <a:avLst/>
          </a:prstGeom>
          <a:noFill/>
          <a:ln w="6350" cap="flat" cmpd="sng" algn="ctr">
            <a:solidFill>
              <a:srgbClr val="FFC000"/>
            </a:solidFill>
            <a:prstDash val="solid"/>
            <a:miter lim="800000"/>
            <a:tailEnd type="triangle"/>
          </a:ln>
          <a:effectLst/>
        </p:spPr>
      </p:cxnSp>
      <p:cxnSp>
        <p:nvCxnSpPr>
          <p:cNvPr id="133" name="Straight Arrow Connector 132">
            <a:extLst>
              <a:ext uri="{FF2B5EF4-FFF2-40B4-BE49-F238E27FC236}">
                <a16:creationId xmlns:a16="http://schemas.microsoft.com/office/drawing/2014/main" id="{31F33352-A013-2743-BBF4-47D54F265A5D}"/>
              </a:ext>
            </a:extLst>
          </p:cNvPr>
          <p:cNvCxnSpPr>
            <a:cxnSpLocks/>
          </p:cNvCxnSpPr>
          <p:nvPr/>
        </p:nvCxnSpPr>
        <p:spPr>
          <a:xfrm>
            <a:off x="5193584" y="3907415"/>
            <a:ext cx="2170518" cy="257468"/>
          </a:xfrm>
          <a:prstGeom prst="straightConnector1">
            <a:avLst/>
          </a:prstGeom>
          <a:noFill/>
          <a:ln w="6350" cap="flat" cmpd="sng" algn="ctr">
            <a:solidFill>
              <a:srgbClr val="5B9BD5"/>
            </a:solidFill>
            <a:prstDash val="solid"/>
            <a:miter lim="800000"/>
            <a:tailEnd type="triangle"/>
          </a:ln>
          <a:effectLst/>
        </p:spPr>
      </p:cxnSp>
      <p:cxnSp>
        <p:nvCxnSpPr>
          <p:cNvPr id="134" name="Straight Arrow Connector 133">
            <a:extLst>
              <a:ext uri="{FF2B5EF4-FFF2-40B4-BE49-F238E27FC236}">
                <a16:creationId xmlns:a16="http://schemas.microsoft.com/office/drawing/2014/main" id="{74BC2BD2-9898-4C4B-B45F-0058339CFA3F}"/>
              </a:ext>
            </a:extLst>
          </p:cNvPr>
          <p:cNvCxnSpPr>
            <a:cxnSpLocks/>
            <a:stCxn id="210" idx="2"/>
          </p:cNvCxnSpPr>
          <p:nvPr/>
        </p:nvCxnSpPr>
        <p:spPr>
          <a:xfrm flipH="1">
            <a:off x="5159919" y="2979461"/>
            <a:ext cx="1393477" cy="461917"/>
          </a:xfrm>
          <a:prstGeom prst="straightConnector1">
            <a:avLst/>
          </a:prstGeom>
          <a:noFill/>
          <a:ln w="6350" cap="flat" cmpd="sng" algn="ctr">
            <a:solidFill>
              <a:srgbClr val="70AD47"/>
            </a:solidFill>
            <a:prstDash val="solid"/>
            <a:miter lim="800000"/>
            <a:tailEnd type="triangle"/>
          </a:ln>
          <a:effectLst/>
        </p:spPr>
      </p:cxnSp>
      <p:cxnSp>
        <p:nvCxnSpPr>
          <p:cNvPr id="135" name="Straight Arrow Connector 134">
            <a:extLst>
              <a:ext uri="{FF2B5EF4-FFF2-40B4-BE49-F238E27FC236}">
                <a16:creationId xmlns:a16="http://schemas.microsoft.com/office/drawing/2014/main" id="{E8395485-D3D6-4645-98F7-B83C59050563}"/>
              </a:ext>
            </a:extLst>
          </p:cNvPr>
          <p:cNvCxnSpPr>
            <a:cxnSpLocks/>
            <a:stCxn id="222" idx="2"/>
          </p:cNvCxnSpPr>
          <p:nvPr/>
        </p:nvCxnSpPr>
        <p:spPr>
          <a:xfrm flipH="1">
            <a:off x="5470298" y="3717110"/>
            <a:ext cx="1014752" cy="435605"/>
          </a:xfrm>
          <a:prstGeom prst="straightConnector1">
            <a:avLst/>
          </a:prstGeom>
          <a:noFill/>
          <a:ln w="6350" cap="flat" cmpd="sng" algn="ctr">
            <a:solidFill>
              <a:srgbClr val="70AD47"/>
            </a:solidFill>
            <a:prstDash val="solid"/>
            <a:miter lim="800000"/>
            <a:tailEnd type="triangle"/>
          </a:ln>
          <a:effectLst/>
        </p:spPr>
      </p:cxnSp>
      <p:sp>
        <p:nvSpPr>
          <p:cNvPr id="142" name="Rectangle: Folded Corner 206">
            <a:extLst>
              <a:ext uri="{FF2B5EF4-FFF2-40B4-BE49-F238E27FC236}">
                <a16:creationId xmlns:a16="http://schemas.microsoft.com/office/drawing/2014/main" id="{60F0F918-3CCC-1F43-A43C-2FF68432BDAE}"/>
              </a:ext>
            </a:extLst>
          </p:cNvPr>
          <p:cNvSpPr/>
          <p:nvPr/>
        </p:nvSpPr>
        <p:spPr>
          <a:xfrm>
            <a:off x="2779144" y="4094184"/>
            <a:ext cx="473696" cy="452488"/>
          </a:xfrm>
          <a:prstGeom prst="foldedCorner">
            <a:avLst/>
          </a:prstGeom>
          <a:solidFill>
            <a:sysClr val="window" lastClr="FFFFFF"/>
          </a:solidFill>
          <a:ln w="12700" cap="flat" cmpd="sng" algn="ctr">
            <a:solidFill>
              <a:srgbClr val="A5A5A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2100" b="0" i="0" u="none" strike="noStrike" kern="0" cap="none" spc="0" normalizeH="0" baseline="0" noProof="0" dirty="0">
                <a:ln>
                  <a:noFill/>
                </a:ln>
                <a:solidFill>
                  <a:prstClr val="black"/>
                </a:solidFill>
                <a:effectLst/>
                <a:uLnTx/>
                <a:uFillTx/>
                <a:latin typeface="Calibri" panose="020F0502020204030204"/>
                <a:ea typeface="+mn-ea"/>
                <a:cs typeface="+mn-cs"/>
              </a:rPr>
              <a:t>?</a:t>
            </a:r>
          </a:p>
        </p:txBody>
      </p:sp>
      <p:sp>
        <p:nvSpPr>
          <p:cNvPr id="143" name="Rectangle: Folded Corner 206">
            <a:extLst>
              <a:ext uri="{FF2B5EF4-FFF2-40B4-BE49-F238E27FC236}">
                <a16:creationId xmlns:a16="http://schemas.microsoft.com/office/drawing/2014/main" id="{5779F1FF-2B27-4545-B74C-C15189C59FEA}"/>
              </a:ext>
            </a:extLst>
          </p:cNvPr>
          <p:cNvSpPr/>
          <p:nvPr/>
        </p:nvSpPr>
        <p:spPr>
          <a:xfrm>
            <a:off x="4016112" y="3979882"/>
            <a:ext cx="473696" cy="452488"/>
          </a:xfrm>
          <a:prstGeom prst="foldedCorner">
            <a:avLst/>
          </a:prstGeom>
          <a:solidFill>
            <a:sysClr val="window" lastClr="FFFFFF"/>
          </a:solidFill>
          <a:ln w="12700" cap="flat" cmpd="sng" algn="ctr">
            <a:solidFill>
              <a:srgbClr val="A5A5A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2100" b="0" i="0" u="none" strike="noStrike" kern="0" cap="none" spc="0" normalizeH="0" baseline="0" noProof="0" dirty="0">
                <a:ln>
                  <a:noFill/>
                </a:ln>
                <a:solidFill>
                  <a:prstClr val="black"/>
                </a:solidFill>
                <a:effectLst/>
                <a:uLnTx/>
                <a:uFillTx/>
                <a:latin typeface="Calibri" panose="020F0502020204030204"/>
                <a:ea typeface="+mn-ea"/>
                <a:cs typeface="+mn-cs"/>
              </a:rPr>
              <a:t>?</a:t>
            </a:r>
          </a:p>
        </p:txBody>
      </p:sp>
      <p:sp>
        <p:nvSpPr>
          <p:cNvPr id="144" name="Rectangle: Folded Corner 206">
            <a:extLst>
              <a:ext uri="{FF2B5EF4-FFF2-40B4-BE49-F238E27FC236}">
                <a16:creationId xmlns:a16="http://schemas.microsoft.com/office/drawing/2014/main" id="{B855BEAF-6571-5A45-BE71-B4C50D2441CC}"/>
              </a:ext>
            </a:extLst>
          </p:cNvPr>
          <p:cNvSpPr/>
          <p:nvPr/>
        </p:nvSpPr>
        <p:spPr>
          <a:xfrm>
            <a:off x="4971383" y="3427236"/>
            <a:ext cx="473696" cy="452488"/>
          </a:xfrm>
          <a:prstGeom prst="foldedCorner">
            <a:avLst/>
          </a:prstGeom>
          <a:solidFill>
            <a:sysClr val="window" lastClr="FFFFFF"/>
          </a:solidFill>
          <a:ln w="12700" cap="flat" cmpd="sng" algn="ctr">
            <a:solidFill>
              <a:srgbClr val="A5A5A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2100" b="0" i="0" u="none" strike="noStrike" kern="0" cap="none" spc="0" normalizeH="0" baseline="0" noProof="0" dirty="0">
                <a:ln>
                  <a:noFill/>
                </a:ln>
                <a:solidFill>
                  <a:prstClr val="black"/>
                </a:solidFill>
                <a:effectLst/>
                <a:uLnTx/>
                <a:uFillTx/>
                <a:latin typeface="Calibri" panose="020F0502020204030204"/>
                <a:ea typeface="+mn-ea"/>
                <a:cs typeface="+mn-cs"/>
              </a:rPr>
              <a:t>?</a:t>
            </a:r>
          </a:p>
        </p:txBody>
      </p:sp>
      <p:sp>
        <p:nvSpPr>
          <p:cNvPr id="145" name="Rectangle: Folded Corner 206">
            <a:extLst>
              <a:ext uri="{FF2B5EF4-FFF2-40B4-BE49-F238E27FC236}">
                <a16:creationId xmlns:a16="http://schemas.microsoft.com/office/drawing/2014/main" id="{23E02B16-25CC-5445-8611-25F076E6B7EA}"/>
              </a:ext>
            </a:extLst>
          </p:cNvPr>
          <p:cNvSpPr/>
          <p:nvPr/>
        </p:nvSpPr>
        <p:spPr>
          <a:xfrm>
            <a:off x="5230506" y="4152715"/>
            <a:ext cx="473696" cy="452488"/>
          </a:xfrm>
          <a:prstGeom prst="foldedCorner">
            <a:avLst/>
          </a:prstGeom>
          <a:solidFill>
            <a:sysClr val="window" lastClr="FFFFFF"/>
          </a:solidFill>
          <a:ln w="12700" cap="flat" cmpd="sng" algn="ctr">
            <a:solidFill>
              <a:srgbClr val="A5A5A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2100" b="0" i="0" u="none" strike="noStrike" kern="0" cap="none" spc="0" normalizeH="0" baseline="0" noProof="0" dirty="0">
                <a:ln>
                  <a:noFill/>
                </a:ln>
                <a:solidFill>
                  <a:prstClr val="black"/>
                </a:solidFill>
                <a:effectLst/>
                <a:uLnTx/>
                <a:uFillTx/>
                <a:latin typeface="Calibri" panose="020F0502020204030204"/>
                <a:ea typeface="+mn-ea"/>
                <a:cs typeface="+mn-cs"/>
              </a:rPr>
              <a:t>?</a:t>
            </a:r>
          </a:p>
        </p:txBody>
      </p:sp>
      <p:sp>
        <p:nvSpPr>
          <p:cNvPr id="146" name="Rectangle: Folded Corner 206">
            <a:extLst>
              <a:ext uri="{FF2B5EF4-FFF2-40B4-BE49-F238E27FC236}">
                <a16:creationId xmlns:a16="http://schemas.microsoft.com/office/drawing/2014/main" id="{00F52319-47C3-214F-AC81-84C659810F92}"/>
              </a:ext>
            </a:extLst>
          </p:cNvPr>
          <p:cNvSpPr/>
          <p:nvPr/>
        </p:nvSpPr>
        <p:spPr>
          <a:xfrm>
            <a:off x="7027488" y="4171027"/>
            <a:ext cx="473696" cy="452488"/>
          </a:xfrm>
          <a:prstGeom prst="foldedCorner">
            <a:avLst/>
          </a:prstGeom>
          <a:solidFill>
            <a:sysClr val="window" lastClr="FFFFFF"/>
          </a:solidFill>
          <a:ln w="12700" cap="flat" cmpd="sng" algn="ctr">
            <a:solidFill>
              <a:srgbClr val="A5A5A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2100" b="0" i="0" u="none" strike="noStrike" kern="0" cap="none" spc="0" normalizeH="0" baseline="0" noProof="0" dirty="0">
                <a:ln>
                  <a:noFill/>
                </a:ln>
                <a:solidFill>
                  <a:prstClr val="black"/>
                </a:solidFill>
                <a:effectLst/>
                <a:uLnTx/>
                <a:uFillTx/>
                <a:latin typeface="Calibri" panose="020F0502020204030204"/>
                <a:ea typeface="+mn-ea"/>
                <a:cs typeface="+mn-cs"/>
              </a:rPr>
              <a:t>?</a:t>
            </a:r>
          </a:p>
        </p:txBody>
      </p:sp>
      <p:sp>
        <p:nvSpPr>
          <p:cNvPr id="147" name="TextBox 146">
            <a:extLst>
              <a:ext uri="{FF2B5EF4-FFF2-40B4-BE49-F238E27FC236}">
                <a16:creationId xmlns:a16="http://schemas.microsoft.com/office/drawing/2014/main" id="{9FF7A40F-87E4-814D-B6B7-3DD7AE0F0688}"/>
              </a:ext>
            </a:extLst>
          </p:cNvPr>
          <p:cNvSpPr txBox="1"/>
          <p:nvPr/>
        </p:nvSpPr>
        <p:spPr>
          <a:xfrm>
            <a:off x="387089" y="5164130"/>
            <a:ext cx="2216481" cy="1061829"/>
          </a:xfrm>
          <a:prstGeom prst="rect">
            <a:avLst/>
          </a:prstGeom>
          <a:noFill/>
          <a:ln>
            <a:solidFill>
              <a:sysClr val="windowText" lastClr="000000"/>
            </a:solidFill>
            <a:prstDash val="dashDot"/>
          </a:ln>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2100" b="0" i="0" u="none" strike="noStrike" kern="0" cap="none" spc="0" normalizeH="0" baseline="0" noProof="0" dirty="0">
                <a:ln>
                  <a:noFill/>
                </a:ln>
                <a:solidFill>
                  <a:prstClr val="black"/>
                </a:solidFill>
                <a:effectLst/>
                <a:uLnTx/>
                <a:uFillTx/>
              </a:rPr>
              <a:t>Need to assign </a:t>
            </a:r>
            <a:r>
              <a:rPr lang="en-US" sz="2100" kern="0" dirty="0">
                <a:solidFill>
                  <a:prstClr val="black"/>
                </a:solidFill>
              </a:rPr>
              <a:t>restrictions</a:t>
            </a:r>
            <a:r>
              <a:rPr kumimoji="0" lang="en-US" sz="2100" b="0" i="0" u="none" strike="noStrike" kern="0" cap="none" spc="0" normalizeH="0" baseline="0" noProof="0" dirty="0">
                <a:ln>
                  <a:noFill/>
                </a:ln>
                <a:solidFill>
                  <a:prstClr val="black"/>
                </a:solidFill>
                <a:effectLst/>
                <a:uLnTx/>
                <a:uFillTx/>
              </a:rPr>
              <a:t> in an automatic way.</a:t>
            </a:r>
          </a:p>
        </p:txBody>
      </p:sp>
    </p:spTree>
    <p:extLst>
      <p:ext uri="{BB962C8B-B14F-4D97-AF65-F5344CB8AC3E}">
        <p14:creationId xmlns:p14="http://schemas.microsoft.com/office/powerpoint/2010/main" val="3329046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flow policies</a:t>
            </a:r>
          </a:p>
        </p:txBody>
      </p:sp>
      <p:sp>
        <p:nvSpPr>
          <p:cNvPr id="17" name="Rectangle: Folded Corner 16"/>
          <p:cNvSpPr/>
          <p:nvPr/>
        </p:nvSpPr>
        <p:spPr>
          <a:xfrm>
            <a:off x="2633313" y="2110226"/>
            <a:ext cx="1323699" cy="1179014"/>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Doc</a:t>
            </a:r>
          </a:p>
        </p:txBody>
      </p:sp>
      <p:sp>
        <p:nvSpPr>
          <p:cNvPr id="4" name="Scroll: Vertical 17">
            <a:extLst>
              <a:ext uri="{FF2B5EF4-FFF2-40B4-BE49-F238E27FC236}">
                <a16:creationId xmlns:a16="http://schemas.microsoft.com/office/drawing/2014/main" id="{F444CE85-BC59-C40D-2CB1-A4A1B30FB8C3}"/>
              </a:ext>
            </a:extLst>
          </p:cNvPr>
          <p:cNvSpPr/>
          <p:nvPr/>
        </p:nvSpPr>
        <p:spPr>
          <a:xfrm>
            <a:off x="3548554" y="1874665"/>
            <a:ext cx="1559443" cy="846472"/>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Can read: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Alice</a:t>
            </a:r>
          </a:p>
        </p:txBody>
      </p:sp>
      <p:sp>
        <p:nvSpPr>
          <p:cNvPr id="18" name="Scroll: Vertical 17"/>
          <p:cNvSpPr/>
          <p:nvPr/>
        </p:nvSpPr>
        <p:spPr>
          <a:xfrm>
            <a:off x="3548555" y="1875935"/>
            <a:ext cx="1559443" cy="846472"/>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Can flow to: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Alice</a:t>
            </a:r>
          </a:p>
        </p:txBody>
      </p:sp>
      <p:sp>
        <p:nvSpPr>
          <p:cNvPr id="19" name="Rectangle: Folded Corner 18"/>
          <p:cNvSpPr/>
          <p:nvPr/>
        </p:nvSpPr>
        <p:spPr>
          <a:xfrm>
            <a:off x="1484844" y="4477071"/>
            <a:ext cx="1323699" cy="1179014"/>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Doc’</a:t>
            </a:r>
          </a:p>
        </p:txBody>
      </p:sp>
      <p:sp>
        <p:nvSpPr>
          <p:cNvPr id="20" name="Rectangle: Folded Corner 19"/>
          <p:cNvSpPr/>
          <p:nvPr/>
        </p:nvSpPr>
        <p:spPr>
          <a:xfrm>
            <a:off x="3784299" y="4469517"/>
            <a:ext cx="1323699" cy="1179014"/>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Doc’’</a:t>
            </a:r>
          </a:p>
        </p:txBody>
      </p:sp>
      <p:grpSp>
        <p:nvGrpSpPr>
          <p:cNvPr id="21" name="Group 20"/>
          <p:cNvGrpSpPr/>
          <p:nvPr/>
        </p:nvGrpSpPr>
        <p:grpSpPr>
          <a:xfrm>
            <a:off x="1376315" y="3289241"/>
            <a:ext cx="3072356" cy="1163901"/>
            <a:chOff x="2798050" y="3271099"/>
            <a:chExt cx="3828993" cy="1451730"/>
          </a:xfrm>
        </p:grpSpPr>
        <p:cxnSp>
          <p:nvCxnSpPr>
            <p:cNvPr id="24" name="Straight Arrow Connector 23"/>
            <p:cNvCxnSpPr>
              <a:stCxn id="17" idx="2"/>
            </p:cNvCxnSpPr>
            <p:nvPr/>
          </p:nvCxnSpPr>
          <p:spPr>
            <a:xfrm flipH="1">
              <a:off x="3761295" y="3271099"/>
              <a:ext cx="1428161" cy="1451730"/>
            </a:xfrm>
            <a:prstGeom prst="straightConnector1">
              <a:avLst/>
            </a:prstGeom>
            <a:noFill/>
            <a:ln w="6350" cap="flat" cmpd="sng" algn="ctr">
              <a:solidFill>
                <a:srgbClr val="5B9BD5"/>
              </a:solidFill>
              <a:prstDash val="solid"/>
              <a:miter lim="800000"/>
              <a:tailEnd type="triangle"/>
            </a:ln>
            <a:effectLst/>
          </p:spPr>
        </p:cxnSp>
        <p:cxnSp>
          <p:nvCxnSpPr>
            <p:cNvPr id="25" name="Straight Arrow Connector 24"/>
            <p:cNvCxnSpPr>
              <a:stCxn id="17" idx="2"/>
            </p:cNvCxnSpPr>
            <p:nvPr/>
          </p:nvCxnSpPr>
          <p:spPr>
            <a:xfrm>
              <a:off x="5189456" y="3271099"/>
              <a:ext cx="1437587" cy="1432876"/>
            </a:xfrm>
            <a:prstGeom prst="straightConnector1">
              <a:avLst/>
            </a:prstGeom>
            <a:noFill/>
            <a:ln w="6350" cap="flat" cmpd="sng" algn="ctr">
              <a:solidFill>
                <a:srgbClr val="5B9BD5"/>
              </a:solidFill>
              <a:prstDash val="solid"/>
              <a:miter lim="800000"/>
              <a:tailEnd type="triangle"/>
            </a:ln>
            <a:effectLst/>
          </p:spPr>
        </p:cxnSp>
        <p:pic>
          <p:nvPicPr>
            <p:cNvPr id="22" name="Picture 21"/>
            <p:cNvPicPr>
              <a:picLocks noChangeAspect="1"/>
            </p:cNvPicPr>
            <p:nvPr/>
          </p:nvPicPr>
          <p:blipFill>
            <a:blip r:embed="rId3"/>
            <a:stretch>
              <a:fillRect/>
            </a:stretch>
          </p:blipFill>
          <p:spPr>
            <a:xfrm rot="16385137">
              <a:off x="5617487" y="3668421"/>
              <a:ext cx="773202" cy="826649"/>
            </a:xfrm>
            <a:prstGeom prst="rect">
              <a:avLst/>
            </a:prstGeom>
          </p:spPr>
        </p:pic>
        <p:pic>
          <p:nvPicPr>
            <p:cNvPr id="23" name="Picture 22"/>
            <p:cNvPicPr>
              <a:picLocks noChangeAspect="1"/>
            </p:cNvPicPr>
            <p:nvPr/>
          </p:nvPicPr>
          <p:blipFill>
            <a:blip r:embed="rId3"/>
            <a:stretch>
              <a:fillRect/>
            </a:stretch>
          </p:blipFill>
          <p:spPr>
            <a:xfrm rot="291236">
              <a:off x="4098200" y="3591436"/>
              <a:ext cx="773202" cy="826649"/>
            </a:xfrm>
            <a:prstGeom prst="rect">
              <a:avLst/>
            </a:prstGeom>
          </p:spPr>
        </p:pic>
        <p:sp>
          <p:nvSpPr>
            <p:cNvPr id="26" name="TextBox 25"/>
            <p:cNvSpPr txBox="1"/>
            <p:nvPr/>
          </p:nvSpPr>
          <p:spPr>
            <a:xfrm>
              <a:off x="2798050" y="3506772"/>
              <a:ext cx="1893195" cy="46066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computation</a:t>
              </a:r>
            </a:p>
          </p:txBody>
        </p:sp>
      </p:grpSp>
      <p:sp>
        <p:nvSpPr>
          <p:cNvPr id="27" name="TextBox 26"/>
          <p:cNvSpPr txBox="1"/>
          <p:nvPr/>
        </p:nvSpPr>
        <p:spPr>
          <a:xfrm>
            <a:off x="6846459" y="2820659"/>
            <a:ext cx="1656515" cy="1200329"/>
          </a:xfrm>
          <a:prstGeom prst="rect">
            <a:avLst/>
          </a:prstGeom>
          <a:noFill/>
          <a:ln>
            <a:solidFill>
              <a:sysClr val="windowText" lastClr="000000"/>
            </a:solidFill>
            <a:prstDash val="dashDot"/>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rPr>
              <a:t>Automatic deduction of policies!</a:t>
            </a:r>
          </a:p>
        </p:txBody>
      </p:sp>
      <p:sp>
        <p:nvSpPr>
          <p:cNvPr id="28" name="Scroll: Vertical 27"/>
          <p:cNvSpPr/>
          <p:nvPr/>
        </p:nvSpPr>
        <p:spPr>
          <a:xfrm>
            <a:off x="4722231" y="4197434"/>
            <a:ext cx="1540541" cy="846472"/>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Can flow to: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Alice</a:t>
            </a:r>
          </a:p>
        </p:txBody>
      </p:sp>
      <p:sp>
        <p:nvSpPr>
          <p:cNvPr id="29" name="Scroll: Vertical 28"/>
          <p:cNvSpPr/>
          <p:nvPr/>
        </p:nvSpPr>
        <p:spPr>
          <a:xfrm>
            <a:off x="367645" y="4198691"/>
            <a:ext cx="1602553" cy="846472"/>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Can flow to: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Alice</a:t>
            </a:r>
          </a:p>
        </p:txBody>
      </p:sp>
      <p:sp>
        <p:nvSpPr>
          <p:cNvPr id="6" name="TextBox 5">
            <a:extLst>
              <a:ext uri="{FF2B5EF4-FFF2-40B4-BE49-F238E27FC236}">
                <a16:creationId xmlns:a16="http://schemas.microsoft.com/office/drawing/2014/main" id="{D0A0861E-77E0-D9E0-8754-68ADE3454FB4}"/>
              </a:ext>
            </a:extLst>
          </p:cNvPr>
          <p:cNvSpPr txBox="1"/>
          <p:nvPr/>
        </p:nvSpPr>
        <p:spPr>
          <a:xfrm>
            <a:off x="5275222" y="1840840"/>
            <a:ext cx="1975099" cy="646331"/>
          </a:xfrm>
          <a:prstGeom prst="rect">
            <a:avLst/>
          </a:prstGeom>
          <a:noFill/>
        </p:spPr>
        <p:txBody>
          <a:bodyPr wrap="square">
            <a:spAutoFit/>
          </a:bodyPr>
          <a:lstStyle/>
          <a:p>
            <a:r>
              <a:rPr lang="en-US" dirty="0"/>
              <a:t>L(Doc) </a:t>
            </a:r>
            <a:r>
              <a:rPr lang="en-US" dirty="0">
                <a:latin typeface="Symbol" charset="2"/>
                <a:cs typeface="Symbol" charset="2"/>
              </a:rPr>
              <a:t>⊑</a:t>
            </a:r>
            <a:r>
              <a:rPr lang="en-US" dirty="0"/>
              <a:t> L(Alice)</a:t>
            </a:r>
          </a:p>
          <a:p>
            <a:r>
              <a:rPr lang="en-US" dirty="0"/>
              <a:t>L(Doc) </a:t>
            </a:r>
            <a:r>
              <a:rPr lang="en-US" dirty="0">
                <a:solidFill>
                  <a:schemeClr val="accent4"/>
                </a:solidFill>
                <a:latin typeface="Symbol" charset="2"/>
                <a:cs typeface="Symbol" charset="2"/>
              </a:rPr>
              <a:t>⋢ </a:t>
            </a:r>
            <a:r>
              <a:rPr lang="en-US" dirty="0"/>
              <a:t>L(Bob)</a:t>
            </a:r>
          </a:p>
        </p:txBody>
      </p:sp>
    </p:spTree>
    <p:extLst>
      <p:ext uri="{BB962C8B-B14F-4D97-AF65-F5344CB8AC3E}">
        <p14:creationId xmlns:p14="http://schemas.microsoft.com/office/powerpoint/2010/main" val="125684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7" grpId="0" animBg="1"/>
      <p:bldP spid="28" grpId="0" animBg="1"/>
      <p:bldP spid="29" grpId="0" animBg="1"/>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Clarity">
  <a:themeElements>
    <a:clrScheme name="AExam">
      <a:dk1>
        <a:sysClr val="windowText" lastClr="000000"/>
      </a:dk1>
      <a:lt1>
        <a:sysClr val="window" lastClr="FFFFFF"/>
      </a:lt1>
      <a:dk2>
        <a:srgbClr val="000000"/>
      </a:dk2>
      <a:lt2>
        <a:srgbClr val="A5A5A5"/>
      </a:lt2>
      <a:accent1>
        <a:srgbClr val="A5A5A5"/>
      </a:accent1>
      <a:accent2>
        <a:srgbClr val="0070C0"/>
      </a:accent2>
      <a:accent3>
        <a:srgbClr val="00B050"/>
      </a:accent3>
      <a:accent4>
        <a:srgbClr val="FF0000"/>
      </a:accent4>
      <a:accent5>
        <a:srgbClr val="FFFFFF"/>
      </a:accent5>
      <a:accent6>
        <a:srgbClr val="FFFFFF"/>
      </a:accent6>
      <a:hlink>
        <a:srgbClr val="0070C0"/>
      </a:hlink>
      <a:folHlink>
        <a:srgbClr val="00206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Presentation3" id="{6495FFB3-5D92-074E-B89D-542AE82BF1BE}" vid="{19B8E867-9DEE-184C-A40C-B4D7506C62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AExam</Template>
  <TotalTime>22209</TotalTime>
  <Words>1804</Words>
  <Application>Microsoft Macintosh PowerPoint</Application>
  <PresentationFormat>On-screen Show (4:3)</PresentationFormat>
  <Paragraphs>367</Paragraphs>
  <Slides>33</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Cambria Math</vt:lpstr>
      <vt:lpstr>Courier New</vt:lpstr>
      <vt:lpstr>CronosPro-Regular</vt:lpstr>
      <vt:lpstr>Symbol</vt:lpstr>
      <vt:lpstr>Clarity</vt:lpstr>
      <vt:lpstr>Lecture 19: Information Flow</vt:lpstr>
      <vt:lpstr>Where we were…</vt:lpstr>
      <vt:lpstr>Who defines Policies?</vt:lpstr>
      <vt:lpstr>Review: Multi-Level Security</vt:lpstr>
      <vt:lpstr>Access control for computed data</vt:lpstr>
      <vt:lpstr>Scaling to many pieces of data…</vt:lpstr>
      <vt:lpstr>Scaling to many users…</vt:lpstr>
      <vt:lpstr>Scaling to many interactions…</vt:lpstr>
      <vt:lpstr>Information flow policies</vt:lpstr>
      <vt:lpstr>Labels represent policies</vt:lpstr>
      <vt:lpstr>Labels represent policies</vt:lpstr>
      <vt:lpstr>Labels represent policies</vt:lpstr>
      <vt:lpstr>Information Flow (IF) Policies</vt:lpstr>
      <vt:lpstr>Policy Granularity</vt:lpstr>
      <vt:lpstr>PowerPoint Presentation</vt:lpstr>
      <vt:lpstr>Noninterference: Example </vt:lpstr>
      <vt:lpstr>Noninterference: Example </vt:lpstr>
      <vt:lpstr>Noninterference: Example </vt:lpstr>
      <vt:lpstr>Noninterference</vt:lpstr>
      <vt:lpstr>Exercise 1: Noninterference</vt:lpstr>
      <vt:lpstr>Enforcement Mechanisms</vt:lpstr>
      <vt:lpstr>A simple programming language</vt:lpstr>
      <vt:lpstr>Exercise: A programming language</vt:lpstr>
      <vt:lpstr>Type Systems</vt:lpstr>
      <vt:lpstr>Logical Inference</vt:lpstr>
      <vt:lpstr>Type Inference (Expressions)</vt:lpstr>
      <vt:lpstr>Example: Type Inferences</vt:lpstr>
      <vt:lpstr>Exercise: Type Inference</vt:lpstr>
      <vt:lpstr>Enforcing Information Flow</vt:lpstr>
      <vt:lpstr>Type Checking (Programs)</vt:lpstr>
      <vt:lpstr>Static type system</vt:lpstr>
      <vt:lpstr>Enforcing Information Flow</vt:lpstr>
      <vt:lpstr>Information Flow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Eleanor Birrell</cp:lastModifiedBy>
  <cp:revision>437</cp:revision>
  <cp:lastPrinted>2018-11-13T00:47:22Z</cp:lastPrinted>
  <dcterms:created xsi:type="dcterms:W3CDTF">2018-01-05T20:19:03Z</dcterms:created>
  <dcterms:modified xsi:type="dcterms:W3CDTF">2026-04-06T21:48:46Z</dcterms:modified>
</cp:coreProperties>
</file>