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99" r:id="rId2"/>
    <p:sldId id="257" r:id="rId3"/>
    <p:sldId id="258" r:id="rId4"/>
    <p:sldId id="259" r:id="rId5"/>
    <p:sldId id="304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313" r:id="rId14"/>
    <p:sldId id="271" r:id="rId15"/>
    <p:sldId id="274" r:id="rId16"/>
    <p:sldId id="275" r:id="rId17"/>
    <p:sldId id="1293" r:id="rId18"/>
    <p:sldId id="314" r:id="rId19"/>
    <p:sldId id="276" r:id="rId20"/>
    <p:sldId id="277" r:id="rId21"/>
    <p:sldId id="278" r:id="rId22"/>
    <p:sldId id="280" r:id="rId23"/>
    <p:sldId id="1294" r:id="rId24"/>
    <p:sldId id="281" r:id="rId25"/>
    <p:sldId id="282" r:id="rId26"/>
    <p:sldId id="300" r:id="rId27"/>
    <p:sldId id="301" r:id="rId28"/>
    <p:sldId id="302" r:id="rId29"/>
    <p:sldId id="303" r:id="rId30"/>
    <p:sldId id="305" r:id="rId31"/>
    <p:sldId id="1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9" autoAdjust="0"/>
    <p:restoredTop sz="79452" autoAdjust="0"/>
  </p:normalViewPr>
  <p:slideViewPr>
    <p:cSldViewPr>
      <p:cViewPr varScale="1">
        <p:scale>
          <a:sx n="99" d="100"/>
          <a:sy n="99" d="100"/>
        </p:scale>
        <p:origin x="1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3/30/26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3/30/26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9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88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DG/UX</a:t>
            </a:r>
            <a:r>
              <a:rPr lang="en-US" baseline="0" dirty="0"/>
              <a:t> = Data General (company)/Unix, Data General later bough by EMC which then merged with Dell </a:t>
            </a:r>
          </a:p>
          <a:p>
            <a:r>
              <a:rPr lang="en-US" dirty="0"/>
              <a:t>User Region:  users are cleared here</a:t>
            </a:r>
          </a:p>
          <a:p>
            <a:r>
              <a:rPr lang="en-US" dirty="0"/>
              <a:t>Virus Protection:  executables that implement the system</a:t>
            </a:r>
          </a:p>
          <a:p>
            <a:pPr lvl="1"/>
            <a:r>
              <a:rPr lang="en-US" dirty="0"/>
              <a:t>Can't be written by users (no write down)</a:t>
            </a:r>
          </a:p>
          <a:p>
            <a:pPr lvl="1"/>
            <a:r>
              <a:rPr lang="en-US" dirty="0"/>
              <a:t>Can be executed (okay to read down)</a:t>
            </a:r>
          </a:p>
          <a:p>
            <a:r>
              <a:rPr lang="en-US" dirty="0"/>
              <a:t>Administrative Region:  authorization &amp; authentication database (assigns labels), audit logs</a:t>
            </a:r>
          </a:p>
          <a:p>
            <a:pPr lvl="1"/>
            <a:r>
              <a:rPr lang="en-US" dirty="0"/>
              <a:t>Can't be read by users (no read up)</a:t>
            </a:r>
          </a:p>
          <a:p>
            <a:pPr lvl="1"/>
            <a:r>
              <a:rPr lang="en-US" dirty="0"/>
              <a:t>Can't be changed by users (no blind writes)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31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source for the </a:t>
            </a:r>
            <a:r>
              <a:rPr lang="en-US" dirty="0" err="1"/>
              <a:t>TrustedBSD</a:t>
            </a:r>
            <a:r>
              <a:rPr lang="en-US" dirty="0"/>
              <a:t>/OSX discussion is the PhD dissertation  of Robert Watson, New Approaches to Operating System Security Extensibility,  http://</a:t>
            </a:r>
            <a:r>
              <a:rPr lang="en-US" dirty="0" err="1"/>
              <a:t>www.cl.cam.ac.uk</a:t>
            </a:r>
            <a:r>
              <a:rPr lang="en-US" dirty="0"/>
              <a:t>/</a:t>
            </a:r>
            <a:r>
              <a:rPr lang="en-US" dirty="0" err="1"/>
              <a:t>techreports</a:t>
            </a:r>
            <a:r>
              <a:rPr lang="en-US"/>
              <a:t>/UCAM-CL-TR-818.html.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5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 issued 1983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6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are levels above Top Secret, they</a:t>
            </a:r>
            <a:r>
              <a:rPr lang="en-US" baseline="0" dirty="0"/>
              <a:t> must themselves be classified...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1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Hasse</a:t>
            </a:r>
            <a:r>
              <a:rPr lang="en-US" dirty="0"/>
              <a:t>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1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group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18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group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5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Exercize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30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3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3/30/26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3/30/26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138		       		       	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/>
          </a:bodyPr>
          <a:lstStyle/>
          <a:p>
            <a:r>
              <a:rPr lang="en-US" sz="3400" dirty="0"/>
              <a:t>Lecture 18: Mandatory Access Control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6" name="Picture 5" descr="Cartoon of a person and person talking to each other&#10;&#10;AI-generated content may be incorrect.">
            <a:extLst>
              <a:ext uri="{FF2B5EF4-FFF2-40B4-BE49-F238E27FC236}">
                <a16:creationId xmlns:a16="http://schemas.microsoft.com/office/drawing/2014/main" id="{569C4B83-FBCD-00E2-0D29-D6B0B47A5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3505200"/>
            <a:ext cx="4635500" cy="32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9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partial order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6656" y="5889750"/>
            <a:ext cx="2121156" cy="488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{}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6656" y="4534821"/>
            <a:ext cx="2121156" cy="488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{}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1936616"/>
            <a:ext cx="2438399" cy="4884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ronosPro-Regular"/>
                <a:cs typeface="CronosPro-Regular"/>
              </a:rPr>
              <a:t>Secret, {</a:t>
            </a:r>
            <a:r>
              <a:rPr lang="en-US" sz="2000" dirty="0" err="1">
                <a:solidFill>
                  <a:schemeClr val="bg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>
                <a:solidFill>
                  <a:schemeClr val="bg1"/>
                </a:solidFill>
                <a:latin typeface="CronosPro-Regular"/>
                <a:cs typeface="CronosPro-Regular"/>
              </a:rPr>
              <a:t>, crypto}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1277" y="3221762"/>
            <a:ext cx="2121154" cy="488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2904" y="3221762"/>
            <a:ext cx="2121154" cy="488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{crypto}</a:t>
            </a:r>
          </a:p>
        </p:txBody>
      </p:sp>
      <p:cxnSp>
        <p:nvCxnSpPr>
          <p:cNvPr id="14" name="Straight Connector 13"/>
          <p:cNvCxnSpPr>
            <a:stCxn id="5" idx="0"/>
            <a:endCxn id="6" idx="2"/>
          </p:cNvCxnSpPr>
          <p:nvPr/>
        </p:nvCxnSpPr>
        <p:spPr>
          <a:xfrm flipV="1">
            <a:off x="4577234" y="5023308"/>
            <a:ext cx="0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0"/>
            <a:endCxn id="8" idx="2"/>
          </p:cNvCxnSpPr>
          <p:nvPr/>
        </p:nvCxnSpPr>
        <p:spPr>
          <a:xfrm flipV="1">
            <a:off x="1561854" y="2425103"/>
            <a:ext cx="3010146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0"/>
            <a:endCxn id="8" idx="2"/>
          </p:cNvCxnSpPr>
          <p:nvPr/>
        </p:nvCxnSpPr>
        <p:spPr>
          <a:xfrm flipH="1" flipV="1">
            <a:off x="4572000" y="2425103"/>
            <a:ext cx="2961481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0"/>
            <a:endCxn id="11" idx="2"/>
          </p:cNvCxnSpPr>
          <p:nvPr/>
        </p:nvCxnSpPr>
        <p:spPr>
          <a:xfrm flipH="1" flipV="1">
            <a:off x="1561854" y="3710249"/>
            <a:ext cx="301538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0"/>
            <a:endCxn id="12" idx="2"/>
          </p:cNvCxnSpPr>
          <p:nvPr/>
        </p:nvCxnSpPr>
        <p:spPr>
          <a:xfrm flipV="1">
            <a:off x="4577234" y="3710249"/>
            <a:ext cx="2956247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52800" y="3221762"/>
            <a:ext cx="2438400" cy="488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nuc,crypto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277" y="4534821"/>
            <a:ext cx="2121154" cy="488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2904" y="4534821"/>
            <a:ext cx="2121154" cy="488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{crypto}</a:t>
            </a:r>
          </a:p>
        </p:txBody>
      </p:sp>
      <p:cxnSp>
        <p:nvCxnSpPr>
          <p:cNvPr id="16" name="Straight Connector 15"/>
          <p:cNvCxnSpPr>
            <a:stCxn id="5" idx="0"/>
            <a:endCxn id="9" idx="2"/>
          </p:cNvCxnSpPr>
          <p:nvPr/>
        </p:nvCxnSpPr>
        <p:spPr>
          <a:xfrm flipH="1" flipV="1">
            <a:off x="1561854" y="5023308"/>
            <a:ext cx="3015380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0"/>
            <a:endCxn id="10" idx="2"/>
          </p:cNvCxnSpPr>
          <p:nvPr/>
        </p:nvCxnSpPr>
        <p:spPr>
          <a:xfrm flipV="1">
            <a:off x="4577234" y="5023308"/>
            <a:ext cx="2956247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11" idx="2"/>
          </p:cNvCxnSpPr>
          <p:nvPr/>
        </p:nvCxnSpPr>
        <p:spPr>
          <a:xfrm flipV="1">
            <a:off x="1561854" y="3710249"/>
            <a:ext cx="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0"/>
            <a:endCxn id="12" idx="2"/>
          </p:cNvCxnSpPr>
          <p:nvPr/>
        </p:nvCxnSpPr>
        <p:spPr>
          <a:xfrm flipV="1">
            <a:off x="7533481" y="3710249"/>
            <a:ext cx="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0"/>
            <a:endCxn id="7" idx="2"/>
          </p:cNvCxnSpPr>
          <p:nvPr/>
        </p:nvCxnSpPr>
        <p:spPr>
          <a:xfrm flipV="1">
            <a:off x="1561854" y="3710249"/>
            <a:ext cx="3010146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0"/>
            <a:endCxn id="7" idx="2"/>
          </p:cNvCxnSpPr>
          <p:nvPr/>
        </p:nvCxnSpPr>
        <p:spPr>
          <a:xfrm flipH="1" flipV="1">
            <a:off x="4572000" y="3710249"/>
            <a:ext cx="2961481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0"/>
            <a:endCxn id="8" idx="2"/>
          </p:cNvCxnSpPr>
          <p:nvPr/>
        </p:nvCxnSpPr>
        <p:spPr>
          <a:xfrm flipV="1">
            <a:off x="4572000" y="2425103"/>
            <a:ext cx="0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145" y="4256810"/>
            <a:ext cx="8582312" cy="10467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partial order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6656" y="5889750"/>
            <a:ext cx="2121156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{}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6656" y="4534821"/>
            <a:ext cx="2121156" cy="488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{}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7524" y="3221762"/>
            <a:ext cx="2257476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nuc,crypto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6657" y="1936616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nuc,crypto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277" y="4534821"/>
            <a:ext cx="2121154" cy="488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2904" y="4534821"/>
            <a:ext cx="2121154" cy="488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{crypto}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1277" y="3221762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2904" y="3221762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{crypto}</a:t>
            </a:r>
          </a:p>
        </p:txBody>
      </p:sp>
      <p:cxnSp>
        <p:nvCxnSpPr>
          <p:cNvPr id="14" name="Straight Connector 13"/>
          <p:cNvCxnSpPr>
            <a:stCxn id="5" idx="0"/>
            <a:endCxn id="6" idx="2"/>
          </p:cNvCxnSpPr>
          <p:nvPr/>
        </p:nvCxnSpPr>
        <p:spPr>
          <a:xfrm flipV="1">
            <a:off x="4577234" y="5023308"/>
            <a:ext cx="0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9" idx="2"/>
          </p:cNvCxnSpPr>
          <p:nvPr/>
        </p:nvCxnSpPr>
        <p:spPr>
          <a:xfrm flipH="1" flipV="1">
            <a:off x="1561854" y="5023308"/>
            <a:ext cx="3015380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0"/>
            <a:endCxn id="10" idx="2"/>
          </p:cNvCxnSpPr>
          <p:nvPr/>
        </p:nvCxnSpPr>
        <p:spPr>
          <a:xfrm flipV="1">
            <a:off x="4577234" y="5023308"/>
            <a:ext cx="2956247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11" idx="2"/>
          </p:cNvCxnSpPr>
          <p:nvPr/>
        </p:nvCxnSpPr>
        <p:spPr>
          <a:xfrm flipV="1">
            <a:off x="1561854" y="3710249"/>
            <a:ext cx="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0"/>
            <a:endCxn id="12" idx="2"/>
          </p:cNvCxnSpPr>
          <p:nvPr/>
        </p:nvCxnSpPr>
        <p:spPr>
          <a:xfrm flipV="1">
            <a:off x="7533481" y="3710249"/>
            <a:ext cx="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0"/>
            <a:endCxn id="8" idx="2"/>
          </p:cNvCxnSpPr>
          <p:nvPr/>
        </p:nvCxnSpPr>
        <p:spPr>
          <a:xfrm flipV="1">
            <a:off x="1561854" y="2425103"/>
            <a:ext cx="3015380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0"/>
            <a:endCxn id="8" idx="2"/>
          </p:cNvCxnSpPr>
          <p:nvPr/>
        </p:nvCxnSpPr>
        <p:spPr>
          <a:xfrm flipH="1" flipV="1">
            <a:off x="4577234" y="2425103"/>
            <a:ext cx="2956247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0"/>
            <a:endCxn id="11" idx="2"/>
          </p:cNvCxnSpPr>
          <p:nvPr/>
        </p:nvCxnSpPr>
        <p:spPr>
          <a:xfrm flipH="1" flipV="1">
            <a:off x="1561854" y="3710249"/>
            <a:ext cx="301538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0"/>
            <a:endCxn id="12" idx="2"/>
          </p:cNvCxnSpPr>
          <p:nvPr/>
        </p:nvCxnSpPr>
        <p:spPr>
          <a:xfrm flipV="1">
            <a:off x="4577234" y="3710249"/>
            <a:ext cx="2956247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0"/>
            <a:endCxn id="7" idx="2"/>
          </p:cNvCxnSpPr>
          <p:nvPr/>
        </p:nvCxnSpPr>
        <p:spPr>
          <a:xfrm flipV="1">
            <a:off x="1561854" y="3710249"/>
            <a:ext cx="3024408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0"/>
            <a:endCxn id="7" idx="2"/>
          </p:cNvCxnSpPr>
          <p:nvPr/>
        </p:nvCxnSpPr>
        <p:spPr>
          <a:xfrm flipH="1" flipV="1">
            <a:off x="4586262" y="3710249"/>
            <a:ext cx="2947219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0"/>
            <a:endCxn id="8" idx="2"/>
          </p:cNvCxnSpPr>
          <p:nvPr/>
        </p:nvCxnSpPr>
        <p:spPr>
          <a:xfrm flipH="1" flipV="1">
            <a:off x="4577234" y="2425103"/>
            <a:ext cx="9028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77935" y="5303567"/>
            <a:ext cx="186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  <a:latin typeface="CronosPro-Regular"/>
                <a:cs typeface="CronosPro-Regular"/>
              </a:rPr>
              <a:t>Incomparable</a:t>
            </a:r>
          </a:p>
        </p:txBody>
      </p:sp>
    </p:spTree>
    <p:extLst>
      <p:ext uri="{BB962C8B-B14F-4D97-AF65-F5344CB8AC3E}">
        <p14:creationId xmlns:p14="http://schemas.microsoft.com/office/powerpoint/2010/main" val="1527559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57993" y="2916962"/>
            <a:ext cx="8582312" cy="10467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 partial order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6656" y="5889750"/>
            <a:ext cx="2121156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{}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6656" y="4534821"/>
            <a:ext cx="2121156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{}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7524" y="3221762"/>
            <a:ext cx="2257476" cy="488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nuc,crypto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6657" y="1936616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nuc,crypto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277" y="4534821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2904" y="4534821"/>
            <a:ext cx="2121154" cy="488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Conf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, {crypto}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1277" y="3221762"/>
            <a:ext cx="2121154" cy="488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</a:t>
            </a:r>
            <a:r>
              <a:rPr lang="en-US" sz="2000" dirty="0" err="1">
                <a:solidFill>
                  <a:schemeClr val="tx1"/>
                </a:solidFill>
                <a:latin typeface="CronosPro-Regular"/>
                <a:cs typeface="CronosPro-Regular"/>
              </a:rPr>
              <a:t>nuc</a:t>
            </a:r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2904" y="3221762"/>
            <a:ext cx="2121154" cy="488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ronosPro-Regular"/>
                <a:cs typeface="CronosPro-Regular"/>
              </a:rPr>
              <a:t>Secret, {crypto}</a:t>
            </a:r>
          </a:p>
        </p:txBody>
      </p:sp>
      <p:cxnSp>
        <p:nvCxnSpPr>
          <p:cNvPr id="14" name="Straight Connector 13"/>
          <p:cNvCxnSpPr>
            <a:stCxn id="5" idx="0"/>
            <a:endCxn id="6" idx="2"/>
          </p:cNvCxnSpPr>
          <p:nvPr/>
        </p:nvCxnSpPr>
        <p:spPr>
          <a:xfrm flipV="1">
            <a:off x="4577234" y="5023308"/>
            <a:ext cx="0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9" idx="2"/>
          </p:cNvCxnSpPr>
          <p:nvPr/>
        </p:nvCxnSpPr>
        <p:spPr>
          <a:xfrm flipH="1" flipV="1">
            <a:off x="1561854" y="5023308"/>
            <a:ext cx="3015380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0"/>
            <a:endCxn id="10" idx="2"/>
          </p:cNvCxnSpPr>
          <p:nvPr/>
        </p:nvCxnSpPr>
        <p:spPr>
          <a:xfrm flipV="1">
            <a:off x="4577234" y="5023308"/>
            <a:ext cx="2956247" cy="86644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11" idx="2"/>
          </p:cNvCxnSpPr>
          <p:nvPr/>
        </p:nvCxnSpPr>
        <p:spPr>
          <a:xfrm flipV="1">
            <a:off x="1561854" y="3710249"/>
            <a:ext cx="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0"/>
            <a:endCxn id="12" idx="2"/>
          </p:cNvCxnSpPr>
          <p:nvPr/>
        </p:nvCxnSpPr>
        <p:spPr>
          <a:xfrm flipV="1">
            <a:off x="7533481" y="3710249"/>
            <a:ext cx="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0"/>
            <a:endCxn id="8" idx="2"/>
          </p:cNvCxnSpPr>
          <p:nvPr/>
        </p:nvCxnSpPr>
        <p:spPr>
          <a:xfrm flipV="1">
            <a:off x="1561854" y="2425103"/>
            <a:ext cx="3015380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0"/>
            <a:endCxn id="8" idx="2"/>
          </p:cNvCxnSpPr>
          <p:nvPr/>
        </p:nvCxnSpPr>
        <p:spPr>
          <a:xfrm flipH="1" flipV="1">
            <a:off x="4577234" y="2425103"/>
            <a:ext cx="2956247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0"/>
            <a:endCxn id="11" idx="2"/>
          </p:cNvCxnSpPr>
          <p:nvPr/>
        </p:nvCxnSpPr>
        <p:spPr>
          <a:xfrm flipH="1" flipV="1">
            <a:off x="1561854" y="3710249"/>
            <a:ext cx="3015380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0"/>
            <a:endCxn id="12" idx="2"/>
          </p:cNvCxnSpPr>
          <p:nvPr/>
        </p:nvCxnSpPr>
        <p:spPr>
          <a:xfrm flipV="1">
            <a:off x="4577234" y="3710249"/>
            <a:ext cx="2956247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0"/>
            <a:endCxn id="7" idx="2"/>
          </p:cNvCxnSpPr>
          <p:nvPr/>
        </p:nvCxnSpPr>
        <p:spPr>
          <a:xfrm flipV="1">
            <a:off x="1561854" y="3710249"/>
            <a:ext cx="3024408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0"/>
            <a:endCxn id="7" idx="2"/>
          </p:cNvCxnSpPr>
          <p:nvPr/>
        </p:nvCxnSpPr>
        <p:spPr>
          <a:xfrm flipH="1" flipV="1">
            <a:off x="4586262" y="3710249"/>
            <a:ext cx="2947219" cy="8245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0"/>
            <a:endCxn id="8" idx="2"/>
          </p:cNvCxnSpPr>
          <p:nvPr/>
        </p:nvCxnSpPr>
        <p:spPr>
          <a:xfrm flipH="1" flipV="1">
            <a:off x="4577234" y="2425103"/>
            <a:ext cx="9028" cy="796659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70783" y="2455297"/>
            <a:ext cx="186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  <a:latin typeface="CronosPro-Regular"/>
                <a:cs typeface="CronosPro-Regular"/>
              </a:rPr>
              <a:t>Incomparable</a:t>
            </a:r>
          </a:p>
        </p:txBody>
      </p:sp>
    </p:spTree>
    <p:extLst>
      <p:ext uri="{BB962C8B-B14F-4D97-AF65-F5344CB8AC3E}">
        <p14:creationId xmlns:p14="http://schemas.microsoft.com/office/powerpoint/2010/main" val="533298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4A71-6763-1A46-8F9C-95C1893A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Label Partial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B168E-6186-E941-89DB-EE6351DCE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pair of labels, determine whether L1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L2, L2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L1, or neither 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L1= (Conf, {}), L2 = (Secret, {crypto})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L1 = (Conf, {</a:t>
            </a:r>
            <a:r>
              <a:rPr lang="en-US" dirty="0" err="1"/>
              <a:t>nuc</a:t>
            </a:r>
            <a:r>
              <a:rPr lang="en-US" dirty="0"/>
              <a:t>}), L2 = (Secret, {crypto})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L1 = (Secret, {</a:t>
            </a:r>
            <a:r>
              <a:rPr lang="en-US" dirty="0" err="1"/>
              <a:t>nuc,crypto</a:t>
            </a:r>
            <a:r>
              <a:rPr lang="en-US" dirty="0"/>
              <a:t>}), L2= (Conf, {crypto}</a:t>
            </a:r>
          </a:p>
        </p:txBody>
      </p:sp>
    </p:spTree>
    <p:extLst>
      <p:ext uri="{BB962C8B-B14F-4D97-AF65-F5344CB8AC3E}">
        <p14:creationId xmlns:p14="http://schemas.microsoft.com/office/powerpoint/2010/main" val="257791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with MLS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When may a subject read an object?</a:t>
            </a:r>
          </a:p>
          <a:p>
            <a:pPr lvl="1"/>
            <a:r>
              <a:rPr lang="en-US" b="1" dirty="0"/>
              <a:t>Threat:  </a:t>
            </a:r>
            <a:r>
              <a:rPr lang="en-US" dirty="0"/>
              <a:t>subject attempts to read information for which it is not cleared</a:t>
            </a:r>
          </a:p>
          <a:p>
            <a:pPr lvl="1"/>
            <a:r>
              <a:rPr lang="en-US" dirty="0"/>
              <a:t>e.g., subject with clearance Unclassified attempts to read Top Secret information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with MLS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When may a subject read an object?</a:t>
            </a:r>
          </a:p>
          <a:p>
            <a:pPr lvl="1"/>
            <a:r>
              <a:rPr lang="en-US" b="1" dirty="0"/>
              <a:t>S may read O </a:t>
            </a:r>
            <a:r>
              <a:rPr lang="en-US" b="1" dirty="0" err="1"/>
              <a:t>iff</a:t>
            </a:r>
            <a:r>
              <a:rPr lang="en-US" b="1" dirty="0"/>
              <a:t> L(O) </a:t>
            </a:r>
            <a:r>
              <a:rPr lang="en-US" b="1" dirty="0">
                <a:latin typeface="Symbol" charset="2"/>
                <a:cs typeface="Symbol" charset="2"/>
              </a:rPr>
              <a:t>⊑</a:t>
            </a:r>
            <a:r>
              <a:rPr lang="en-US" b="1" dirty="0"/>
              <a:t> L(S)                                        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dirty="0"/>
              <a:t>object's classification must be below (or equal to) subject's clearance</a:t>
            </a:r>
          </a:p>
          <a:p>
            <a:pPr lvl="1"/>
            <a:r>
              <a:rPr lang="en-US" dirty="0"/>
              <a:t>"no read up"                                                                                        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52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Reading with MLS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Scenario:</a:t>
            </a:r>
          </a:p>
          <a:p>
            <a:pPr lvl="1"/>
            <a:r>
              <a:rPr lang="en-US" dirty="0"/>
              <a:t>Alice has clearance (Secret, {nuclear, Europe})</a:t>
            </a:r>
          </a:p>
          <a:p>
            <a:pPr lvl="1"/>
            <a:r>
              <a:rPr lang="en-US" dirty="0" err="1"/>
              <a:t>DocA</a:t>
            </a:r>
            <a:r>
              <a:rPr lang="en-US" dirty="0"/>
              <a:t> with classification (Confidential, {nuclear})</a:t>
            </a:r>
          </a:p>
          <a:p>
            <a:pPr lvl="1"/>
            <a:r>
              <a:rPr lang="en-US" dirty="0" err="1"/>
              <a:t>DocB</a:t>
            </a:r>
            <a:r>
              <a:rPr lang="en-US" dirty="0"/>
              <a:t> with classification (Secret, {Europe, US})</a:t>
            </a:r>
          </a:p>
          <a:p>
            <a:pPr lvl="1"/>
            <a:r>
              <a:rPr lang="en-US" dirty="0" err="1"/>
              <a:t>DocC</a:t>
            </a:r>
            <a:r>
              <a:rPr lang="en-US" dirty="0"/>
              <a:t> with classification (Top Secret, {nuclear, Europe})</a:t>
            </a:r>
          </a:p>
          <a:p>
            <a:r>
              <a:rPr lang="en-US" dirty="0">
                <a:solidFill>
                  <a:schemeClr val="tx2"/>
                </a:solidFill>
              </a:rPr>
              <a:t>Which documents may Alice </a:t>
            </a:r>
            <a:r>
              <a:rPr lang="en-US" b="1" dirty="0">
                <a:solidFill>
                  <a:schemeClr val="tx2"/>
                </a:solidFill>
              </a:rPr>
              <a:t>read</a:t>
            </a:r>
            <a:r>
              <a:rPr lang="en-US" dirty="0">
                <a:solidFill>
                  <a:schemeClr val="tx2"/>
                </a:solidFill>
              </a:rPr>
              <a:t>?</a:t>
            </a:r>
          </a:p>
          <a:p>
            <a:pPr lvl="1"/>
            <a:r>
              <a:rPr lang="en-US" dirty="0"/>
              <a:t>Recall: S may read O </a:t>
            </a:r>
            <a:r>
              <a:rPr lang="en-US" dirty="0" err="1"/>
              <a:t>iff</a:t>
            </a:r>
            <a:r>
              <a:rPr lang="en-US" dirty="0"/>
              <a:t> L(O)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L(S)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DocA</a:t>
            </a:r>
            <a:r>
              <a:rPr lang="en-US" dirty="0">
                <a:solidFill>
                  <a:schemeClr val="accent2"/>
                </a:solidFill>
              </a:rPr>
              <a:t>: (Confidential, {nuclear}) </a:t>
            </a:r>
            <a:r>
              <a:rPr lang="en-US" dirty="0">
                <a:solidFill>
                  <a:schemeClr val="accent2"/>
                </a:solidFill>
                <a:latin typeface="Symbol" charset="2"/>
                <a:cs typeface="Symbol" charset="2"/>
              </a:rPr>
              <a:t>⊑ </a:t>
            </a:r>
            <a:r>
              <a:rPr lang="en-US" dirty="0">
                <a:solidFill>
                  <a:schemeClr val="accent2"/>
                </a:solidFill>
              </a:rPr>
              <a:t>(Secret, {nuclear, Europe})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DocB</a:t>
            </a:r>
            <a:r>
              <a:rPr lang="en-US" dirty="0">
                <a:solidFill>
                  <a:schemeClr val="accent4"/>
                </a:solidFill>
              </a:rPr>
              <a:t>: (Secret, {Europe, US}) 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⋢ </a:t>
            </a:r>
            <a:r>
              <a:rPr lang="en-US" dirty="0">
                <a:solidFill>
                  <a:schemeClr val="accent4"/>
                </a:solidFill>
              </a:rPr>
              <a:t>(Secret, {nuclear, Europe})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DocC</a:t>
            </a:r>
            <a:r>
              <a:rPr lang="en-US" dirty="0">
                <a:solidFill>
                  <a:schemeClr val="accent4"/>
                </a:solidFill>
              </a:rPr>
              <a:t>: (Top Secret, {nuclear, Europe}) 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⋢ </a:t>
            </a:r>
            <a:r>
              <a:rPr lang="en-US" dirty="0">
                <a:solidFill>
                  <a:schemeClr val="accent4"/>
                </a:solidFill>
              </a:rPr>
              <a:t>(Secret, {nuclear, Europe})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6BBD3F-EF29-63B4-F501-40E5FFC7C73A}"/>
              </a:ext>
            </a:extLst>
          </p:cNvPr>
          <p:cNvSpPr/>
          <p:nvPr/>
        </p:nvSpPr>
        <p:spPr>
          <a:xfrm>
            <a:off x="304800" y="4267200"/>
            <a:ext cx="86868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with MLS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When may a subject read an object?</a:t>
            </a:r>
          </a:p>
          <a:p>
            <a:pPr lvl="1"/>
            <a:r>
              <a:rPr lang="en-US" b="1" dirty="0"/>
              <a:t>S may read O </a:t>
            </a:r>
            <a:r>
              <a:rPr lang="en-US" b="1" dirty="0" err="1"/>
              <a:t>iff</a:t>
            </a:r>
            <a:r>
              <a:rPr lang="en-US" b="1" dirty="0"/>
              <a:t> L(O) </a:t>
            </a:r>
            <a:r>
              <a:rPr lang="en-US" b="1" dirty="0">
                <a:latin typeface="Symbol" charset="2"/>
                <a:cs typeface="Symbol" charset="2"/>
              </a:rPr>
              <a:t>⊑</a:t>
            </a:r>
            <a:r>
              <a:rPr lang="en-US" b="1" dirty="0"/>
              <a:t> L(S)</a:t>
            </a:r>
          </a:p>
          <a:p>
            <a:pPr lvl="1"/>
            <a:r>
              <a:rPr lang="en-US" dirty="0"/>
              <a:t>object's classification must be below (or equal to) subject's clearance</a:t>
            </a:r>
          </a:p>
          <a:p>
            <a:pPr lvl="1"/>
            <a:r>
              <a:rPr lang="en-US" dirty="0"/>
              <a:t>"no read up"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_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When may a subject write an object?</a:t>
            </a:r>
          </a:p>
          <a:p>
            <a:pPr lvl="1"/>
            <a:r>
              <a:rPr lang="en-US" b="1" dirty="0"/>
              <a:t>Threat:  </a:t>
            </a:r>
            <a:r>
              <a:rPr lang="en-US" dirty="0"/>
              <a:t>subject attempts to </a:t>
            </a:r>
            <a:r>
              <a:rPr lang="en-US" i="1" dirty="0"/>
              <a:t>leak</a:t>
            </a:r>
            <a:r>
              <a:rPr lang="en-US" dirty="0"/>
              <a:t> information by writing into a lower-security object</a:t>
            </a:r>
          </a:p>
          <a:p>
            <a:pPr lvl="1"/>
            <a:r>
              <a:rPr lang="en-US" dirty="0"/>
              <a:t>e.g., subject with clearance Top Secret reads Top Secret information then writes it into an Unclassified file</a:t>
            </a:r>
          </a:p>
        </p:txBody>
      </p:sp>
    </p:spTree>
    <p:extLst>
      <p:ext uri="{BB962C8B-B14F-4D97-AF65-F5344CB8AC3E}">
        <p14:creationId xmlns:p14="http://schemas.microsoft.com/office/powerpoint/2010/main" val="221366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with MLS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When may a subject read an object?</a:t>
            </a:r>
          </a:p>
          <a:p>
            <a:pPr lvl="1"/>
            <a:r>
              <a:rPr lang="en-US" b="1" dirty="0"/>
              <a:t>S may read O </a:t>
            </a:r>
            <a:r>
              <a:rPr lang="en-US" b="1" dirty="0" err="1"/>
              <a:t>iff</a:t>
            </a:r>
            <a:r>
              <a:rPr lang="en-US" b="1" dirty="0"/>
              <a:t> L(O) </a:t>
            </a:r>
            <a:r>
              <a:rPr lang="en-US" b="1" dirty="0">
                <a:latin typeface="Symbol" charset="2"/>
                <a:cs typeface="Symbol" charset="2"/>
              </a:rPr>
              <a:t>⊑</a:t>
            </a:r>
            <a:r>
              <a:rPr lang="en-US" b="1" dirty="0"/>
              <a:t> L(S)</a:t>
            </a:r>
          </a:p>
          <a:p>
            <a:pPr lvl="1"/>
            <a:r>
              <a:rPr lang="en-US" dirty="0"/>
              <a:t>object's classification must be below (or equal to) subject's clearance</a:t>
            </a:r>
          </a:p>
          <a:p>
            <a:pPr lvl="1"/>
            <a:r>
              <a:rPr lang="en-US" dirty="0"/>
              <a:t>"no read up"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_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When may a subject write an object?</a:t>
            </a:r>
          </a:p>
          <a:p>
            <a:pPr lvl="1"/>
            <a:r>
              <a:rPr lang="en-US" b="1" dirty="0"/>
              <a:t>S may write O </a:t>
            </a:r>
            <a:r>
              <a:rPr lang="en-US" b="1" dirty="0" err="1"/>
              <a:t>iff</a:t>
            </a:r>
            <a:r>
              <a:rPr lang="en-US" b="1" dirty="0"/>
              <a:t> L(S) </a:t>
            </a:r>
            <a:r>
              <a:rPr lang="en-US" b="1" dirty="0">
                <a:latin typeface="Symbol" charset="2"/>
                <a:cs typeface="Symbol" charset="2"/>
              </a:rPr>
              <a:t>⊑</a:t>
            </a:r>
            <a:r>
              <a:rPr lang="en-US" b="1" dirty="0"/>
              <a:t> L(O)</a:t>
            </a:r>
          </a:p>
          <a:p>
            <a:pPr lvl="1"/>
            <a:r>
              <a:rPr lang="en-US" dirty="0"/>
              <a:t>object's classification must be above (or equal to) subject's clearance</a:t>
            </a:r>
          </a:p>
          <a:p>
            <a:pPr lvl="1"/>
            <a:r>
              <a:rPr lang="en-US" dirty="0"/>
              <a:t>"no write down"</a:t>
            </a:r>
          </a:p>
        </p:txBody>
      </p:sp>
    </p:spTree>
    <p:extLst>
      <p:ext uri="{BB962C8B-B14F-4D97-AF65-F5344CB8AC3E}">
        <p14:creationId xmlns:p14="http://schemas.microsoft.com/office/powerpoint/2010/main" val="218066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Writing with MLS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Scenario:</a:t>
            </a:r>
          </a:p>
          <a:p>
            <a:pPr lvl="1"/>
            <a:r>
              <a:rPr lang="en-US" dirty="0"/>
              <a:t>Alice has clearance (Secret, {nuclear, Europe})</a:t>
            </a:r>
          </a:p>
          <a:p>
            <a:pPr lvl="1"/>
            <a:r>
              <a:rPr lang="en-US" dirty="0" err="1"/>
              <a:t>DocA</a:t>
            </a:r>
            <a:r>
              <a:rPr lang="en-US" dirty="0"/>
              <a:t> with classification (Confidential, {nuclear})</a:t>
            </a:r>
          </a:p>
          <a:p>
            <a:pPr lvl="1"/>
            <a:r>
              <a:rPr lang="en-US" dirty="0" err="1"/>
              <a:t>DocB</a:t>
            </a:r>
            <a:r>
              <a:rPr lang="en-US" dirty="0"/>
              <a:t> with classification (Secret, {Europe, US})</a:t>
            </a:r>
          </a:p>
          <a:p>
            <a:pPr lvl="1"/>
            <a:r>
              <a:rPr lang="en-US" dirty="0" err="1"/>
              <a:t>DocC</a:t>
            </a:r>
            <a:r>
              <a:rPr lang="en-US" dirty="0"/>
              <a:t> with classification (Top Secret, {nuclear, Europe})</a:t>
            </a:r>
          </a:p>
          <a:p>
            <a:r>
              <a:rPr lang="en-US" dirty="0">
                <a:solidFill>
                  <a:schemeClr val="tx2"/>
                </a:solidFill>
              </a:rPr>
              <a:t>Which documents may Alice </a:t>
            </a:r>
            <a:r>
              <a:rPr lang="en-US" b="1" dirty="0">
                <a:solidFill>
                  <a:schemeClr val="tx2"/>
                </a:solidFill>
              </a:rPr>
              <a:t>write</a:t>
            </a:r>
            <a:r>
              <a:rPr lang="en-US" dirty="0">
                <a:solidFill>
                  <a:schemeClr val="tx2"/>
                </a:solidFill>
              </a:rPr>
              <a:t>?</a:t>
            </a:r>
          </a:p>
          <a:p>
            <a:pPr lvl="1"/>
            <a:r>
              <a:rPr lang="en-US" dirty="0"/>
              <a:t>Recall: S may write O </a:t>
            </a:r>
            <a:r>
              <a:rPr lang="en-US" dirty="0" err="1"/>
              <a:t>iff</a:t>
            </a:r>
            <a:r>
              <a:rPr lang="en-US" dirty="0"/>
              <a:t> L(S)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L(O)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DocA</a:t>
            </a:r>
            <a:r>
              <a:rPr lang="en-US" dirty="0">
                <a:solidFill>
                  <a:schemeClr val="accent4"/>
                </a:solidFill>
              </a:rPr>
              <a:t>: (Secret, {nuclear, Europe}) 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⋢ </a:t>
            </a:r>
            <a:r>
              <a:rPr lang="en-US" dirty="0">
                <a:solidFill>
                  <a:schemeClr val="accent4"/>
                </a:solidFill>
              </a:rPr>
              <a:t>(Confidential, {nuclear})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DocB</a:t>
            </a:r>
            <a:r>
              <a:rPr lang="en-US" dirty="0">
                <a:solidFill>
                  <a:schemeClr val="accent4"/>
                </a:solidFill>
              </a:rPr>
              <a:t>: (Secret, {nuclear, Europe}) </a:t>
            </a:r>
            <a:r>
              <a:rPr lang="en-US" dirty="0">
                <a:solidFill>
                  <a:schemeClr val="accent4"/>
                </a:solidFill>
                <a:latin typeface="Symbol" charset="2"/>
                <a:cs typeface="Symbol" charset="2"/>
              </a:rPr>
              <a:t>⋢ </a:t>
            </a:r>
            <a:r>
              <a:rPr lang="en-US" dirty="0">
                <a:solidFill>
                  <a:schemeClr val="accent4"/>
                </a:solidFill>
              </a:rPr>
              <a:t>(Secret, {Europe, US})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DocC</a:t>
            </a:r>
            <a:r>
              <a:rPr lang="en-US" dirty="0">
                <a:solidFill>
                  <a:schemeClr val="accent2"/>
                </a:solidFill>
              </a:rPr>
              <a:t>: (Secret, {nuclear, Europe}) </a:t>
            </a:r>
            <a:r>
              <a:rPr lang="en-US" dirty="0">
                <a:solidFill>
                  <a:schemeClr val="accent2"/>
                </a:solidFill>
                <a:latin typeface="Symbol" charset="2"/>
                <a:cs typeface="Symbol" charset="2"/>
              </a:rPr>
              <a:t>⊑ </a:t>
            </a:r>
            <a:r>
              <a:rPr lang="en-US" dirty="0">
                <a:solidFill>
                  <a:schemeClr val="accent2"/>
                </a:solidFill>
              </a:rPr>
              <a:t>(Top Secret, {nuclear, Europe})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CB7689-2D6B-2415-F58B-D6FFA6BD5DCA}"/>
              </a:ext>
            </a:extLst>
          </p:cNvPr>
          <p:cNvSpPr/>
          <p:nvPr/>
        </p:nvSpPr>
        <p:spPr>
          <a:xfrm>
            <a:off x="304800" y="4267200"/>
            <a:ext cx="86868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Subject:  </a:t>
            </a:r>
            <a:r>
              <a:rPr lang="en-US" dirty="0">
                <a:solidFill>
                  <a:srgbClr val="000000"/>
                </a:solidFill>
              </a:rPr>
              <a:t>principal to which execution can be attributed</a:t>
            </a:r>
          </a:p>
          <a:p>
            <a:r>
              <a:rPr lang="en-US" b="1" dirty="0">
                <a:solidFill>
                  <a:schemeClr val="accent2"/>
                </a:solidFill>
              </a:rPr>
              <a:t>Object:  </a:t>
            </a:r>
            <a:r>
              <a:rPr lang="en-US" dirty="0"/>
              <a:t>data or resource</a:t>
            </a:r>
          </a:p>
          <a:p>
            <a:r>
              <a:rPr lang="en-US" b="1" dirty="0">
                <a:solidFill>
                  <a:schemeClr val="accent2"/>
                </a:solidFill>
              </a:rPr>
              <a:t>Operation:  </a:t>
            </a:r>
            <a:r>
              <a:rPr lang="en-US" dirty="0"/>
              <a:t>performed by subject on object</a:t>
            </a:r>
          </a:p>
          <a:p>
            <a:r>
              <a:rPr lang="en-US" b="1" dirty="0">
                <a:solidFill>
                  <a:schemeClr val="accent2"/>
                </a:solidFill>
              </a:rPr>
              <a:t>Right:  </a:t>
            </a:r>
            <a:r>
              <a:rPr lang="en-US" dirty="0"/>
              <a:t>entitlement to perform operation</a:t>
            </a:r>
          </a:p>
        </p:txBody>
      </p:sp>
    </p:spTree>
    <p:extLst>
      <p:ext uri="{BB962C8B-B14F-4D97-AF65-F5344CB8AC3E}">
        <p14:creationId xmlns:p14="http://schemas.microsoft.com/office/powerpoint/2010/main" val="170758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 and writing with MLS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Scenario:</a:t>
            </a:r>
          </a:p>
          <a:p>
            <a:pPr lvl="1"/>
            <a:r>
              <a:rPr lang="en-US" dirty="0"/>
              <a:t>Principal P with clearance (Secret, {nuclear, Europe})</a:t>
            </a:r>
          </a:p>
          <a:p>
            <a:pPr lvl="1"/>
            <a:r>
              <a:rPr lang="en-US" dirty="0" err="1"/>
              <a:t>DocA</a:t>
            </a:r>
            <a:r>
              <a:rPr lang="en-US" dirty="0"/>
              <a:t> with classification (Confidential, {nuclear})</a:t>
            </a:r>
          </a:p>
          <a:p>
            <a:pPr lvl="1"/>
            <a:r>
              <a:rPr lang="en-US" dirty="0" err="1"/>
              <a:t>DocB</a:t>
            </a:r>
            <a:r>
              <a:rPr lang="en-US" dirty="0"/>
              <a:t> with classification (Secret, {Europe, US})</a:t>
            </a:r>
          </a:p>
          <a:p>
            <a:pPr lvl="1"/>
            <a:r>
              <a:rPr lang="en-US" dirty="0" err="1"/>
              <a:t>DocC</a:t>
            </a:r>
            <a:r>
              <a:rPr lang="en-US" dirty="0"/>
              <a:t> with classification (Top Secret, {nuclear, Europe})</a:t>
            </a:r>
          </a:p>
          <a:p>
            <a:r>
              <a:rPr lang="en-US" dirty="0">
                <a:solidFill>
                  <a:schemeClr val="tx2"/>
                </a:solidFill>
              </a:rPr>
              <a:t>Summary:</a:t>
            </a: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DocA</a:t>
            </a:r>
            <a:r>
              <a:rPr lang="en-US" dirty="0">
                <a:solidFill>
                  <a:schemeClr val="tx2"/>
                </a:solidFill>
              </a:rPr>
              <a:t>:  P may read but not write</a:t>
            </a: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DocB</a:t>
            </a:r>
            <a:r>
              <a:rPr lang="en-US" dirty="0">
                <a:solidFill>
                  <a:schemeClr val="tx2"/>
                </a:solidFill>
              </a:rPr>
              <a:t>:  P may neither read nor write</a:t>
            </a: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DocC</a:t>
            </a:r>
            <a:r>
              <a:rPr lang="en-US" dirty="0">
                <a:solidFill>
                  <a:schemeClr val="tx2"/>
                </a:solidFill>
              </a:rPr>
              <a:t>:  P may write but not read</a:t>
            </a:r>
          </a:p>
        </p:txBody>
      </p:sp>
    </p:spTree>
    <p:extLst>
      <p:ext uri="{BB962C8B-B14F-4D97-AF65-F5344CB8AC3E}">
        <p14:creationId xmlns:p14="http://schemas.microsoft.com/office/powerpoint/2010/main" val="1677989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Perplexities of writing with MLS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Blind write:  </a:t>
            </a:r>
            <a:r>
              <a:rPr lang="en-US" dirty="0"/>
              <a:t>subject may not read higher-security object yet may write it</a:t>
            </a:r>
          </a:p>
          <a:p>
            <a:pPr lvl="1"/>
            <a:r>
              <a:rPr lang="en-US" dirty="0"/>
              <a:t>Useful for logging</a:t>
            </a:r>
          </a:p>
          <a:p>
            <a:pPr lvl="1"/>
            <a:r>
              <a:rPr lang="en-US" dirty="0"/>
              <a:t>Some implementations prohibit writing up as well as writing down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 who wants to write lower-security object may not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Attenuation of privilege: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/>
              <a:t>login at a lower security level than clearance</a:t>
            </a:r>
          </a:p>
          <a:p>
            <a:pPr lvl="1"/>
            <a:r>
              <a:rPr lang="en-US" dirty="0"/>
              <a:t>Nice (annoying?) application of Least Privilege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4F81BD"/>
                </a:solidFill>
              </a:rPr>
              <a:t>Declassification</a:t>
            </a:r>
            <a:r>
              <a:rPr lang="en-US" dirty="0"/>
              <a:t> violates "no write down"</a:t>
            </a:r>
          </a:p>
          <a:p>
            <a:pPr lvl="1"/>
            <a:r>
              <a:rPr lang="en-US" dirty="0"/>
              <a:t>Encryption or billing procedure produces (e.g.) Unclassified output from Secret information</a:t>
            </a:r>
          </a:p>
          <a:p>
            <a:pPr lvl="1"/>
            <a:r>
              <a:rPr lang="en-US" dirty="0"/>
              <a:t>Traditional solution is trusted subjects who are not constrained by access control rules</a:t>
            </a:r>
          </a:p>
        </p:txBody>
      </p:sp>
    </p:spTree>
    <p:extLst>
      <p:ext uri="{BB962C8B-B14F-4D97-AF65-F5344CB8AC3E}">
        <p14:creationId xmlns:p14="http://schemas.microsoft.com/office/powerpoint/2010/main" val="121506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Formalizing MLS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[Bell and </a:t>
            </a:r>
            <a:r>
              <a:rPr lang="en-US" dirty="0" err="1"/>
              <a:t>LaPadula</a:t>
            </a:r>
            <a:r>
              <a:rPr lang="en-US" dirty="0"/>
              <a:t> 1973]</a:t>
            </a:r>
          </a:p>
          <a:p>
            <a:r>
              <a:rPr lang="en-US" dirty="0"/>
              <a:t>Formal mathematical model of MLS plus access control matrix</a:t>
            </a:r>
          </a:p>
          <a:p>
            <a:r>
              <a:rPr lang="en-US" dirty="0"/>
              <a:t>Proof that information cannot leak to subjects not cleared for it</a:t>
            </a:r>
          </a:p>
          <a:p>
            <a:r>
              <a:rPr lang="en-US" dirty="0"/>
              <a:t>"No read up":  simple security property</a:t>
            </a:r>
          </a:p>
          <a:p>
            <a:r>
              <a:rPr lang="en-US" dirty="0"/>
              <a:t>"No write down":  *-property</a:t>
            </a:r>
          </a:p>
          <a:p>
            <a:r>
              <a:rPr lang="en-US" i="1" dirty="0"/>
              <a:t>"The influence of [BLP] permeates all policy modeling in computer security" </a:t>
            </a:r>
            <a:r>
              <a:rPr lang="en-US" dirty="0"/>
              <a:t>–Matt Bishop</a:t>
            </a:r>
          </a:p>
          <a:p>
            <a:pPr lvl="1"/>
            <a:r>
              <a:rPr lang="en-US" dirty="0"/>
              <a:t>Influenced Orange Book</a:t>
            </a:r>
          </a:p>
          <a:p>
            <a:pPr lvl="1"/>
            <a:r>
              <a:rPr lang="en-US" dirty="0"/>
              <a:t>Led to research field "foundations of computer security”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C29E-9B7B-DDEA-3C03-0C0342F5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3CEDC-2697-78E6-2357-A381E431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90678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 fictitious microprocessor company called Mintel, Inc., is implementing a MLS model for its computer systems.  The security officer of Mintel proposes the following labels:</a:t>
            </a:r>
          </a:p>
          <a:p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Users:  </a:t>
            </a:r>
          </a:p>
          <a:p>
            <a:pPr lvl="1">
              <a:spcBef>
                <a:spcPts val="0"/>
              </a:spcBef>
            </a:pPr>
            <a:r>
              <a:rPr lang="en-US" sz="18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Alice</a:t>
            </a: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is the CEO of Mintel. </a:t>
            </a:r>
            <a:r>
              <a:rPr lang="en-US" sz="1800" b="1" dirty="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L(Alice) = (Top Secret, {</a:t>
            </a:r>
            <a:r>
              <a:rPr lang="en-US" sz="1800" b="1" dirty="0" err="1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NewCPU,HR</a:t>
            </a:r>
            <a:r>
              <a:rPr lang="en-US" sz="1800" b="1" dirty="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})</a:t>
            </a:r>
          </a:p>
          <a:p>
            <a:pPr lvl="1">
              <a:spcBef>
                <a:spcPts val="0"/>
              </a:spcBef>
            </a:pPr>
            <a:r>
              <a:rPr lang="en-US" sz="18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Bob</a:t>
            </a: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is a manager in the HR office</a:t>
            </a:r>
            <a:r>
              <a:rPr lang="en-US" sz="1800" b="1" dirty="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L(Bob) = (Secret, {HR}) </a:t>
            </a:r>
          </a:p>
          <a:p>
            <a:pPr lvl="1">
              <a:spcBef>
                <a:spcPts val="0"/>
              </a:spcBef>
            </a:pPr>
            <a:r>
              <a:rPr lang="en-US" sz="18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Cindy</a:t>
            </a: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is a working on a new CPU product. </a:t>
            </a:r>
            <a:r>
              <a:rPr lang="en-US" sz="1800" b="1" dirty="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L(Cindy) = (Secret, {</a:t>
            </a:r>
            <a:r>
              <a:rPr lang="en-US" sz="1800" b="1" dirty="0" err="1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NewCPU</a:t>
            </a:r>
            <a:r>
              <a:rPr lang="en-US" sz="1800" b="1" dirty="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})</a:t>
            </a:r>
          </a:p>
          <a:p>
            <a:pPr lvl="1">
              <a:spcBef>
                <a:spcPts val="0"/>
              </a:spcBef>
            </a:pPr>
            <a:r>
              <a:rPr lang="en-US" sz="1800" b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Dave</a:t>
            </a: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is a receptionist in the main lobby. </a:t>
            </a:r>
            <a:r>
              <a:rPr lang="en-US" sz="1800" b="1" dirty="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L(Dave) = (Unclassified, {})</a:t>
            </a:r>
          </a:p>
          <a:p>
            <a:pPr lvl="1">
              <a:spcBef>
                <a:spcPts val="0"/>
              </a:spcBef>
            </a:pP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Objects:</a:t>
            </a:r>
          </a:p>
          <a:p>
            <a:pPr lvl="1">
              <a:spcBef>
                <a:spcPts val="0"/>
              </a:spcBef>
            </a:pPr>
            <a:r>
              <a:rPr lang="en-US" sz="18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payroll.xlsx</a:t>
            </a: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Salaray</a:t>
            </a: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spreadsheet. </a:t>
            </a:r>
            <a:r>
              <a:rPr lang="en-US" sz="1800" b="1" dirty="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L(</a:t>
            </a:r>
            <a:r>
              <a:rPr lang="en-US" sz="1800" b="1" dirty="0" err="1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payroll.xlsx</a:t>
            </a:r>
            <a:r>
              <a:rPr lang="en-US" sz="1800" b="1" dirty="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 = (Confidential, {HR})</a:t>
            </a:r>
          </a:p>
          <a:p>
            <a:pPr lvl="1">
              <a:spcBef>
                <a:spcPts val="0"/>
              </a:spcBef>
            </a:pPr>
            <a:r>
              <a:rPr lang="en-US" sz="18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strategy.pptx</a:t>
            </a: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Briefing on new CPU. </a:t>
            </a:r>
            <a:r>
              <a:rPr lang="en-US" sz="1800" b="1" dirty="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L(</a:t>
            </a:r>
            <a:r>
              <a:rPr lang="en-US" sz="1800" b="1" dirty="0" err="1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strategy.pptx</a:t>
            </a:r>
            <a:r>
              <a:rPr lang="en-US" sz="1800" b="1" dirty="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 = (</a:t>
            </a:r>
            <a:r>
              <a:rPr lang="en-US" sz="1800" b="1" dirty="0" err="1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TopSecret</a:t>
            </a:r>
            <a:r>
              <a:rPr lang="en-US" sz="1800" b="1" dirty="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{</a:t>
            </a:r>
            <a:r>
              <a:rPr lang="en-US" sz="1800" b="1" dirty="0" err="1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NewCPU</a:t>
            </a:r>
            <a:r>
              <a:rPr lang="en-US" sz="1800" b="1" dirty="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})</a:t>
            </a:r>
          </a:p>
          <a:p>
            <a:pPr lvl="1">
              <a:spcBef>
                <a:spcPts val="0"/>
              </a:spcBef>
            </a:pPr>
            <a:r>
              <a:rPr lang="en-US" sz="1800" b="1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index.php</a:t>
            </a: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Homepage of Mintel's website. </a:t>
            </a:r>
            <a:r>
              <a:rPr lang="en-US" sz="1800" b="1" dirty="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L(</a:t>
            </a:r>
            <a:r>
              <a:rPr lang="en-US" sz="1800" b="1" dirty="0" err="1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index.php</a:t>
            </a:r>
            <a:r>
              <a:rPr lang="en-US" sz="1800" b="1" dirty="0">
                <a:solidFill>
                  <a:schemeClr val="accent2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 = (Unclassified, {})</a:t>
            </a:r>
          </a:p>
          <a:p>
            <a:pPr lvl="1">
              <a:spcBef>
                <a:spcPts val="0"/>
              </a:spcBef>
            </a:pPr>
            <a:endParaRPr lang="en-US" sz="1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Assuming each user logs in with their full clearance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, which files can each user read? Which files can each user write?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BLP is about confidentiality</a:t>
            </a:r>
          </a:p>
          <a:p>
            <a:r>
              <a:rPr lang="en-US" dirty="0"/>
              <a:t>Adapted to integrity by Biba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[1977]:  </a:t>
            </a:r>
            <a:r>
              <a:rPr lang="en-US" dirty="0"/>
              <a:t>same rules, different lattice</a:t>
            </a:r>
          </a:p>
          <a:p>
            <a:pPr lvl="1"/>
            <a:r>
              <a:rPr lang="en-US" dirty="0"/>
              <a:t>Instead of Unclassified and Secret, labels could be Untrusted and Trusted</a:t>
            </a:r>
          </a:p>
          <a:p>
            <a:r>
              <a:rPr lang="en-US" dirty="0"/>
              <a:t>L1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L2 means “L1 may flow to L2 without breaking confidentiality”</a:t>
            </a:r>
          </a:p>
          <a:p>
            <a:pPr lvl="1"/>
            <a:r>
              <a:rPr lang="en-US" dirty="0"/>
              <a:t>BLP:  low secrecy sources may flow to high secrecy sinks</a:t>
            </a:r>
          </a:p>
          <a:p>
            <a:pPr lvl="2"/>
            <a:r>
              <a:rPr lang="en-US" dirty="0"/>
              <a:t>Hence Unclassified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Secret, but not v.v.</a:t>
            </a:r>
          </a:p>
          <a:p>
            <a:pPr lvl="1"/>
            <a:r>
              <a:rPr lang="en-US" dirty="0"/>
              <a:t>Biba:  low integrity sources may not flow to high integrity sinks</a:t>
            </a:r>
          </a:p>
          <a:p>
            <a:pPr lvl="2"/>
            <a:r>
              <a:rPr lang="en-US" dirty="0"/>
              <a:t>Hence Trusted </a:t>
            </a:r>
            <a:r>
              <a:rPr lang="en-US" dirty="0">
                <a:latin typeface="Symbol" charset="2"/>
                <a:cs typeface="Symbol" charset="2"/>
              </a:rPr>
              <a:t>⊑ </a:t>
            </a:r>
            <a:r>
              <a:rPr lang="en-US" dirty="0"/>
              <a:t>Untrusted, but not v.v.</a:t>
            </a:r>
          </a:p>
          <a:p>
            <a:pPr lvl="1"/>
            <a:r>
              <a:rPr lang="en-US" dirty="0"/>
              <a:t>High vs. low is “flipped” (lattices are </a:t>
            </a:r>
            <a:r>
              <a:rPr lang="en-US" i="1" dirty="0"/>
              <a:t>duals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671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 may read O </a:t>
            </a:r>
            <a:r>
              <a:rPr lang="en-US" b="1" dirty="0" err="1"/>
              <a:t>iff</a:t>
            </a:r>
            <a:r>
              <a:rPr lang="en-US" b="1" dirty="0"/>
              <a:t> L(O) </a:t>
            </a:r>
            <a:r>
              <a:rPr lang="en-US" b="1" dirty="0">
                <a:latin typeface="Symbol" charset="2"/>
                <a:cs typeface="Symbol" charset="2"/>
              </a:rPr>
              <a:t>⊑</a:t>
            </a:r>
            <a:r>
              <a:rPr lang="en-US" b="1" dirty="0"/>
              <a:t> L(S)</a:t>
            </a:r>
          </a:p>
          <a:p>
            <a:pPr lvl="1"/>
            <a:r>
              <a:rPr lang="en-US" dirty="0"/>
              <a:t>E.g., Trusted subject cannot read Untrusted object</a:t>
            </a:r>
          </a:p>
          <a:p>
            <a:pPr lvl="1"/>
            <a:r>
              <a:rPr lang="en-US" dirty="0"/>
              <a:t>But Untrusted subject may read Trusted object</a:t>
            </a:r>
          </a:p>
          <a:p>
            <a:r>
              <a:rPr lang="en-US" b="1" dirty="0"/>
              <a:t>S may write O </a:t>
            </a:r>
            <a:r>
              <a:rPr lang="en-US" b="1" dirty="0" err="1"/>
              <a:t>iff</a:t>
            </a:r>
            <a:r>
              <a:rPr lang="en-US" b="1" dirty="0"/>
              <a:t> L(S) </a:t>
            </a:r>
            <a:r>
              <a:rPr lang="en-US" b="1" dirty="0">
                <a:latin typeface="Symbol" charset="2"/>
                <a:cs typeface="Symbol" charset="2"/>
              </a:rPr>
              <a:t>⊑</a:t>
            </a:r>
            <a:r>
              <a:rPr lang="en-US" b="1" dirty="0"/>
              <a:t> L(O)</a:t>
            </a:r>
          </a:p>
          <a:p>
            <a:pPr lvl="1"/>
            <a:r>
              <a:rPr lang="en-US" dirty="0"/>
              <a:t>E.g., Trusted subject may write Untrusted object</a:t>
            </a:r>
          </a:p>
          <a:p>
            <a:pPr lvl="1"/>
            <a:r>
              <a:rPr lang="en-US" dirty="0"/>
              <a:t>But Untrusted subject may not write Trusted object</a:t>
            </a:r>
          </a:p>
        </p:txBody>
      </p:sp>
    </p:spTree>
    <p:extLst>
      <p:ext uri="{BB962C8B-B14F-4D97-AF65-F5344CB8AC3E}">
        <p14:creationId xmlns:p14="http://schemas.microsoft.com/office/powerpoint/2010/main" val="5380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MLS in 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DG/UX </a:t>
            </a:r>
          </a:p>
          <a:p>
            <a:r>
              <a:rPr lang="en-US" dirty="0"/>
              <a:t>Discontinued Unix OS, release 1985</a:t>
            </a:r>
          </a:p>
          <a:p>
            <a:r>
              <a:rPr lang="en-US" dirty="0"/>
              <a:t>Three regions:  </a:t>
            </a:r>
            <a:br>
              <a:rPr lang="en-US" dirty="0"/>
            </a:br>
            <a:r>
              <a:rPr lang="en-US" dirty="0"/>
              <a:t>Virus Protection </a:t>
            </a:r>
            <a:r>
              <a:rPr lang="en-US" dirty="0">
                <a:latin typeface="Symbol" charset="2"/>
                <a:cs typeface="Symbol" charset="2"/>
              </a:rPr>
              <a:t>⊑ </a:t>
            </a:r>
            <a:r>
              <a:rPr lang="en-US" dirty="0"/>
              <a:t> User Region </a:t>
            </a:r>
            <a:r>
              <a:rPr lang="en-US" dirty="0">
                <a:latin typeface="Symbol" charset="2"/>
                <a:cs typeface="Symbol" charset="2"/>
              </a:rPr>
              <a:t>⊑ </a:t>
            </a:r>
            <a:r>
              <a:rPr lang="en-US" dirty="0"/>
              <a:t> Administrative Region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3505200"/>
            <a:ext cx="7785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14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MLS in 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DG/UX </a:t>
            </a:r>
          </a:p>
          <a:p>
            <a:r>
              <a:rPr lang="en-US" dirty="0"/>
              <a:t>Discontinued Unix OS, release 1985</a:t>
            </a:r>
          </a:p>
          <a:p>
            <a:r>
              <a:rPr lang="en-US" dirty="0"/>
              <a:t>Three regions:  </a:t>
            </a:r>
            <a:br>
              <a:rPr lang="en-US" dirty="0"/>
            </a:br>
            <a:r>
              <a:rPr lang="en-US" dirty="0"/>
              <a:t>Virus Protection </a:t>
            </a:r>
            <a:r>
              <a:rPr lang="en-US" dirty="0">
                <a:latin typeface="Symbol" charset="2"/>
                <a:cs typeface="Symbol" charset="2"/>
              </a:rPr>
              <a:t>⊑ </a:t>
            </a:r>
            <a:r>
              <a:rPr lang="en-US" dirty="0"/>
              <a:t> User Region </a:t>
            </a:r>
            <a:r>
              <a:rPr lang="en-US" dirty="0">
                <a:latin typeface="Symbol" charset="2"/>
                <a:cs typeface="Symbol" charset="2"/>
              </a:rPr>
              <a:t>⊑ </a:t>
            </a:r>
            <a:r>
              <a:rPr lang="en-US" dirty="0"/>
              <a:t> Administrative Region</a:t>
            </a:r>
          </a:p>
          <a:p>
            <a:r>
              <a:rPr lang="en-US" dirty="0"/>
              <a:t>MLS confidentiality: read down, no read up</a:t>
            </a:r>
          </a:p>
          <a:p>
            <a:r>
              <a:rPr lang="en-US" dirty="0"/>
              <a:t>Extra integrity: no write down, no write up </a:t>
            </a:r>
          </a:p>
          <a:p>
            <a:pPr lvl="1"/>
            <a:r>
              <a:rPr lang="en-US" dirty="0"/>
              <a:t>for shared directories (e.g., /</a:t>
            </a:r>
            <a:r>
              <a:rPr lang="en-US" dirty="0" err="1"/>
              <a:t>tmp</a:t>
            </a:r>
            <a:r>
              <a:rPr lang="en-US" dirty="0"/>
              <a:t>), introduced multi-level directories with one hidden subdirectory for each level</a:t>
            </a:r>
          </a:p>
        </p:txBody>
      </p:sp>
    </p:spTree>
    <p:extLst>
      <p:ext uri="{BB962C8B-B14F-4D97-AF65-F5344CB8AC3E}">
        <p14:creationId xmlns:p14="http://schemas.microsoft.com/office/powerpoint/2010/main" val="1061117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MLS in 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SELinux</a:t>
            </a:r>
            <a:r>
              <a:rPr lang="en-US" dirty="0"/>
              <a:t> </a:t>
            </a:r>
          </a:p>
          <a:p>
            <a:r>
              <a:rPr lang="en-US" dirty="0"/>
              <a:t>Kernel security module, dates back to 			   NSA c. 2000, merged with Linux kernel 	       mainline in 2.6 </a:t>
            </a:r>
          </a:p>
          <a:p>
            <a:r>
              <a:rPr lang="en-US" dirty="0"/>
              <a:t>Goal: separate security policy from 		         security decisions</a:t>
            </a:r>
          </a:p>
          <a:p>
            <a:r>
              <a:rPr lang="en-US" dirty="0"/>
              <a:t>Supports mandatory access controls in reference policy. When MLS is enabled:</a:t>
            </a:r>
          </a:p>
          <a:p>
            <a:pPr lvl="1"/>
            <a:r>
              <a:rPr lang="en-US" dirty="0"/>
              <a:t>Each principal (user or process) is assigned a context 	(username, role, domain, (sensitivity))</a:t>
            </a:r>
          </a:p>
          <a:p>
            <a:pPr lvl="1"/>
            <a:r>
              <a:rPr lang="en-US" dirty="0"/>
              <a:t>Each object (file, port, hardware) is assigned a context</a:t>
            </a:r>
          </a:p>
          <a:p>
            <a:pPr lvl="1"/>
            <a:r>
              <a:rPr lang="en-US" dirty="0" err="1"/>
              <a:t>SELinux</a:t>
            </a:r>
            <a:r>
              <a:rPr lang="en-US" dirty="0"/>
              <a:t> enforces MLS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4400"/>
            <a:ext cx="2942469" cy="30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MLS in 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TrustedBSD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[2000]</a:t>
            </a:r>
            <a:endParaRPr lang="en-US" dirty="0"/>
          </a:p>
          <a:p>
            <a:r>
              <a:rPr lang="en-US" dirty="0"/>
              <a:t>Similar goals to </a:t>
            </a:r>
            <a:r>
              <a:rPr lang="en-US" dirty="0" err="1"/>
              <a:t>SELinux</a:t>
            </a:r>
            <a:r>
              <a:rPr lang="en-US" dirty="0"/>
              <a:t>: separate policy from security mechanism, implements MLS</a:t>
            </a:r>
          </a:p>
          <a:p>
            <a:r>
              <a:rPr lang="en-US" dirty="0"/>
              <a:t>ported parts of </a:t>
            </a:r>
            <a:r>
              <a:rPr lang="en-US" dirty="0" err="1"/>
              <a:t>SELinux</a:t>
            </a:r>
            <a:r>
              <a:rPr lang="en-US" dirty="0"/>
              <a:t> to FreeBSD</a:t>
            </a:r>
          </a:p>
          <a:p>
            <a:r>
              <a:rPr lang="en-US" dirty="0"/>
              <a:t>Many components eventually folded into FreeBSD</a:t>
            </a:r>
          </a:p>
          <a:p>
            <a:r>
              <a:rPr lang="en-US" dirty="0"/>
              <a:t>Most interfaces supported on Macs since OSX 10.5</a:t>
            </a:r>
          </a:p>
        </p:txBody>
      </p:sp>
    </p:spTree>
    <p:extLst>
      <p:ext uri="{BB962C8B-B14F-4D97-AF65-F5344CB8AC3E}">
        <p14:creationId xmlns:p14="http://schemas.microsoft.com/office/powerpoint/2010/main" val="279895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Discretionary access control </a:t>
            </a:r>
            <a:r>
              <a:rPr lang="en-US" dirty="0"/>
              <a:t>(DAC)</a:t>
            </a:r>
          </a:p>
          <a:p>
            <a:pPr lvl="1"/>
            <a:r>
              <a:rPr lang="en-US" b="1" dirty="0"/>
              <a:t>Philosophy:  </a:t>
            </a:r>
            <a:r>
              <a:rPr lang="en-US" dirty="0"/>
              <a:t>users have the </a:t>
            </a:r>
            <a:r>
              <a:rPr lang="en-US" i="1" dirty="0"/>
              <a:t>discretion</a:t>
            </a:r>
            <a:r>
              <a:rPr lang="en-US" dirty="0"/>
              <a:t> to specify policy themselves</a:t>
            </a:r>
          </a:p>
          <a:p>
            <a:pPr lvl="1"/>
            <a:r>
              <a:rPr lang="en-US" dirty="0"/>
              <a:t>Commonly, information belongs to the </a:t>
            </a:r>
            <a:r>
              <a:rPr lang="en-US" b="1" dirty="0"/>
              <a:t>owner</a:t>
            </a:r>
            <a:r>
              <a:rPr lang="en-US" dirty="0"/>
              <a:t> of object</a:t>
            </a:r>
          </a:p>
          <a:p>
            <a:pPr lvl="1"/>
            <a:r>
              <a:rPr lang="en-US" dirty="0"/>
              <a:t>Model: access control </a:t>
            </a:r>
            <a:r>
              <a:rPr lang="en-US" b="1" dirty="0"/>
              <a:t>relation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Set of triples (</a:t>
            </a:r>
            <a:r>
              <a:rPr lang="en-US" dirty="0" err="1"/>
              <a:t>subj,obj,rights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Sometimes described as access control "matrix"</a:t>
            </a:r>
          </a:p>
          <a:p>
            <a:r>
              <a:rPr lang="en-US" dirty="0"/>
              <a:t>Implementations: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Access control lists </a:t>
            </a:r>
            <a:r>
              <a:rPr lang="en-US" dirty="0"/>
              <a:t>(ACLs): each object associated with list of (subject, rights)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Capability lists: </a:t>
            </a:r>
            <a:r>
              <a:rPr lang="en-US" dirty="0"/>
              <a:t>each subject associated with list of (object, rights)</a:t>
            </a:r>
          </a:p>
        </p:txBody>
      </p:sp>
    </p:spTree>
    <p:extLst>
      <p:ext uri="{BB962C8B-B14F-4D97-AF65-F5344CB8AC3E}">
        <p14:creationId xmlns:p14="http://schemas.microsoft.com/office/powerpoint/2010/main" val="35341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Multi-level Security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Mandatory access control comes in many different forms:</a:t>
            </a:r>
          </a:p>
          <a:p>
            <a:pPr indent="0">
              <a:buNone/>
            </a:pPr>
            <a:endParaRPr lang="en-US" dirty="0"/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Multi-level security (confidentiality, military)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Biba model (integrity, military)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Role-based access control (hybrid, organization)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Clark-Wilson (integrity, business) </a:t>
            </a:r>
          </a:p>
          <a:p>
            <a:pPr marL="697230" indent="-514350">
              <a:buFont typeface="+mj-lt"/>
              <a:buAutoNum type="arabicPeriod"/>
            </a:pPr>
            <a:r>
              <a:rPr lang="en-US" dirty="0"/>
              <a:t>Brewer-Nash (hybrid, consulting firm)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8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49EC-7032-2AD1-8DFD-F307B87F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Access Control</a:t>
            </a:r>
          </a:p>
        </p:txBody>
      </p:sp>
      <p:pic>
        <p:nvPicPr>
          <p:cNvPr id="5" name="Content Placeholder 4" descr="Cartoon of a person and person talking to each other&#10;&#10;AI-generated content may be incorrect.">
            <a:extLst>
              <a:ext uri="{FF2B5EF4-FFF2-40B4-BE49-F238E27FC236}">
                <a16:creationId xmlns:a16="http://schemas.microsoft.com/office/drawing/2014/main" id="{FE1DA003-03C8-C51C-E689-6A2D93B5E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1600200"/>
            <a:ext cx="6871854" cy="4876800"/>
          </a:xfrm>
        </p:spPr>
      </p:pic>
    </p:spTree>
    <p:extLst>
      <p:ext uri="{BB962C8B-B14F-4D97-AF65-F5344CB8AC3E}">
        <p14:creationId xmlns:p14="http://schemas.microsoft.com/office/powerpoint/2010/main" val="160731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Mandatory access control </a:t>
            </a:r>
            <a:r>
              <a:rPr lang="en-US" dirty="0"/>
              <a:t>(MAC)</a:t>
            </a:r>
          </a:p>
          <a:p>
            <a:pPr lvl="1"/>
            <a:r>
              <a:rPr lang="en-US" b="1" dirty="0"/>
              <a:t>philosophy: </a:t>
            </a:r>
            <a:r>
              <a:rPr lang="en-US" dirty="0"/>
              <a:t>central authority </a:t>
            </a:r>
            <a:r>
              <a:rPr lang="en-US" i="1" dirty="0"/>
              <a:t>mandates</a:t>
            </a:r>
            <a:r>
              <a:rPr lang="en-US" dirty="0"/>
              <a:t> policy</a:t>
            </a:r>
          </a:p>
          <a:p>
            <a:pPr lvl="1"/>
            <a:r>
              <a:rPr lang="en-US" dirty="0"/>
              <a:t>information belongs to the authority, not to the individual users</a:t>
            </a:r>
          </a:p>
          <a:p>
            <a:pPr lvl="1"/>
            <a:r>
              <a:rPr lang="en-US" dirty="0"/>
              <a:t>not Message Authentication Code (applied crypto), nor Media Access Control (networking)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mechanism for monitoring access control in a system where both principals and objects have security labels drawn from a hierarchy of labels</a:t>
            </a:r>
          </a:p>
          <a:p>
            <a:r>
              <a:rPr lang="en-US" dirty="0"/>
              <a:t>Commonly associated with military systems</a:t>
            </a:r>
          </a:p>
          <a:p>
            <a:r>
              <a:rPr lang="en-US" dirty="0"/>
              <a:t>Influenced "Orange Book" (DoD Trusted Computer System Evaluation Criteria)</a:t>
            </a:r>
          </a:p>
          <a:p>
            <a:pPr marL="274320" lvl="1" indent="0">
              <a:buNone/>
            </a:pPr>
            <a:r>
              <a:rPr lang="en-US" dirty="0"/>
              <a:t>A) Verified Protection</a:t>
            </a:r>
          </a:p>
          <a:p>
            <a:pPr marL="274320" lvl="1" indent="0">
              <a:buNone/>
            </a:pPr>
            <a:r>
              <a:rPr lang="en-US" dirty="0"/>
              <a:t>B) Mandatory Protection</a:t>
            </a:r>
          </a:p>
          <a:p>
            <a:pPr marL="274320" lvl="1" indent="0">
              <a:buNone/>
            </a:pPr>
            <a:r>
              <a:rPr lang="en-US" dirty="0"/>
              <a:t>C) Discretionary Protection</a:t>
            </a:r>
          </a:p>
          <a:p>
            <a:pPr marL="274320" lvl="1" indent="0">
              <a:buNone/>
            </a:pPr>
            <a:r>
              <a:rPr lang="en-US" dirty="0"/>
              <a:t>D) Minimal Protection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0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Concern is </a:t>
            </a:r>
            <a:r>
              <a:rPr lang="en-US" b="1" dirty="0"/>
              <a:t>confidentiality</a:t>
            </a:r>
            <a:r>
              <a:rPr lang="en-US" dirty="0"/>
              <a:t> of information</a:t>
            </a:r>
          </a:p>
          <a:p>
            <a:r>
              <a:rPr lang="en-US" dirty="0"/>
              <a:t>Documents classified according to </a:t>
            </a:r>
            <a:r>
              <a:rPr lang="en-US" b="1" dirty="0">
                <a:solidFill>
                  <a:srgbClr val="4F81BD"/>
                </a:solidFill>
              </a:rPr>
              <a:t>sensitivity</a:t>
            </a:r>
            <a:r>
              <a:rPr lang="en-US" dirty="0">
                <a:solidFill>
                  <a:srgbClr val="4F81BD"/>
                </a:solidFill>
              </a:rPr>
              <a:t>: </a:t>
            </a:r>
            <a:r>
              <a:rPr lang="en-US" dirty="0"/>
              <a:t>risk associated with release of information</a:t>
            </a:r>
          </a:p>
          <a:p>
            <a:r>
              <a:rPr lang="en-US" dirty="0">
                <a:solidFill>
                  <a:srgbClr val="000000"/>
                </a:solidFill>
              </a:rPr>
              <a:t>In US: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Top Secret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Secret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Confidential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  <p:pic>
        <p:nvPicPr>
          <p:cNvPr id="6" name="Picture 5" descr="Top-Secret-300x1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16" y="3339963"/>
            <a:ext cx="3810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Documents classified according to </a:t>
            </a:r>
            <a:r>
              <a:rPr lang="en-US" b="1" dirty="0">
                <a:solidFill>
                  <a:schemeClr val="accent2"/>
                </a:solidFill>
              </a:rPr>
              <a:t>compartment(s):  </a:t>
            </a:r>
            <a:r>
              <a:rPr lang="en-US" dirty="0"/>
              <a:t>categories of information (in fact, aka </a:t>
            </a:r>
            <a:r>
              <a:rPr lang="en-US" b="1" dirty="0">
                <a:solidFill>
                  <a:schemeClr val="accent2"/>
                </a:solidFill>
              </a:rPr>
              <a:t>category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cryptography</a:t>
            </a:r>
          </a:p>
          <a:p>
            <a:pPr lvl="1"/>
            <a:r>
              <a:rPr lang="en-US" dirty="0"/>
              <a:t>nuclear</a:t>
            </a:r>
          </a:p>
          <a:p>
            <a:pPr lvl="1"/>
            <a:r>
              <a:rPr lang="en-US" dirty="0"/>
              <a:t>biological</a:t>
            </a:r>
          </a:p>
          <a:p>
            <a:pPr lvl="1"/>
            <a:r>
              <a:rPr lang="en-US" dirty="0"/>
              <a:t>reconnaissance</a:t>
            </a:r>
          </a:p>
          <a:p>
            <a:r>
              <a:rPr lang="en-US" b="1" dirty="0"/>
              <a:t>Need to Know Principle:  </a:t>
            </a:r>
            <a:r>
              <a:rPr lang="en-US" dirty="0"/>
              <a:t>access should be granted only when necessary to perform assigned duties (instance of Least Privilege)</a:t>
            </a:r>
          </a:p>
          <a:p>
            <a:pPr lvl="1"/>
            <a:r>
              <a:rPr lang="en-US" dirty="0"/>
              <a:t>{crypto, nuclear}: must need to know about </a:t>
            </a:r>
            <a:r>
              <a:rPr lang="en-US" b="1" dirty="0"/>
              <a:t>both</a:t>
            </a:r>
            <a:r>
              <a:rPr lang="en-US" dirty="0"/>
              <a:t> to access</a:t>
            </a:r>
          </a:p>
          <a:p>
            <a:pPr lvl="1"/>
            <a:r>
              <a:rPr lang="en-US" dirty="0"/>
              <a:t>{}:  no particular compartments</a:t>
            </a:r>
          </a:p>
        </p:txBody>
      </p:sp>
    </p:spTree>
    <p:extLst>
      <p:ext uri="{BB962C8B-B14F-4D97-AF65-F5344CB8AC3E}">
        <p14:creationId xmlns:p14="http://schemas.microsoft.com/office/powerpoint/2010/main" val="164835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Label:  </a:t>
            </a:r>
            <a:r>
              <a:rPr lang="en-US" dirty="0"/>
              <a:t>pair of sensitivity level and set of compartments, e.g.,</a:t>
            </a:r>
          </a:p>
          <a:p>
            <a:pPr lvl="1"/>
            <a:r>
              <a:rPr lang="en-US" dirty="0"/>
              <a:t>(Top Secret, {crypto, nuclear})</a:t>
            </a:r>
          </a:p>
          <a:p>
            <a:pPr lvl="1"/>
            <a:r>
              <a:rPr lang="en-US" dirty="0"/>
              <a:t>(Unclassified, {})</a:t>
            </a:r>
          </a:p>
          <a:p>
            <a:r>
              <a:rPr lang="en-US" dirty="0"/>
              <a:t>Document is labeled aka </a:t>
            </a:r>
            <a:r>
              <a:rPr lang="en-US" b="1" dirty="0">
                <a:solidFill>
                  <a:schemeClr val="accent2"/>
                </a:solidFill>
              </a:rPr>
              <a:t>classified</a:t>
            </a:r>
          </a:p>
          <a:p>
            <a:pPr lvl="1"/>
            <a:r>
              <a:rPr lang="en-US" dirty="0"/>
              <a:t>Perhaps each paragraph labeled</a:t>
            </a:r>
          </a:p>
          <a:p>
            <a:pPr lvl="1"/>
            <a:r>
              <a:rPr lang="en-US" dirty="0"/>
              <a:t>Label of document is most restrictive label for any paragraph</a:t>
            </a:r>
          </a:p>
          <a:p>
            <a:r>
              <a:rPr lang="en-US" dirty="0"/>
              <a:t>Users are labeled according to their </a:t>
            </a:r>
            <a:r>
              <a:rPr lang="en-US" b="1" dirty="0">
                <a:solidFill>
                  <a:schemeClr val="accent2"/>
                </a:solidFill>
              </a:rPr>
              <a:t>clearance</a:t>
            </a:r>
          </a:p>
          <a:p>
            <a:pPr lvl="1"/>
            <a:r>
              <a:rPr lang="en-US" dirty="0"/>
              <a:t>Users trustworthy by virtue of vetting process for security clearance</a:t>
            </a:r>
          </a:p>
          <a:p>
            <a:pPr lvl="1"/>
            <a:r>
              <a:rPr lang="en-US" dirty="0"/>
              <a:t>Out of scope (e.g.):  user who views Top Secret information and calls the </a:t>
            </a:r>
            <a:r>
              <a:rPr lang="en-US" i="1" dirty="0"/>
              <a:t>Washington Post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Labels are imposed by organization</a:t>
            </a:r>
          </a:p>
          <a:p>
            <a:r>
              <a:rPr lang="en-US" b="1" dirty="0"/>
              <a:t>Notation:  </a:t>
            </a:r>
            <a:r>
              <a:rPr lang="en-US" dirty="0"/>
              <a:t>let L(X) be the label of entity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Restrictiveness of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6441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Notation:  </a:t>
            </a:r>
            <a:r>
              <a:rPr lang="en-US" dirty="0"/>
              <a:t>L1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L2 </a:t>
            </a:r>
          </a:p>
          <a:p>
            <a:pPr lvl="1"/>
            <a:r>
              <a:rPr lang="en-US" dirty="0"/>
              <a:t>means  </a:t>
            </a:r>
            <a:r>
              <a:rPr lang="en-US" b="1" dirty="0">
                <a:solidFill>
                  <a:schemeClr val="accent2"/>
                </a:solidFill>
              </a:rPr>
              <a:t>L1 is less (or equally) restrictive than L2</a:t>
            </a:r>
          </a:p>
          <a:p>
            <a:r>
              <a:rPr lang="en-US" b="1" dirty="0"/>
              <a:t>Definition: </a:t>
            </a:r>
          </a:p>
          <a:p>
            <a:pPr lvl="1"/>
            <a:r>
              <a:rPr lang="en-US" dirty="0"/>
              <a:t>Let L1 = (S1, C1) and L2 = (S2, C2)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L1 </a:t>
            </a:r>
            <a:r>
              <a:rPr lang="en-US" b="1" dirty="0">
                <a:solidFill>
                  <a:schemeClr val="accent2"/>
                </a:solidFill>
                <a:latin typeface="Symbol" charset="2"/>
                <a:cs typeface="Symbol" charset="2"/>
              </a:rPr>
              <a:t>⊑</a:t>
            </a:r>
            <a:r>
              <a:rPr lang="en-US" b="1" dirty="0">
                <a:solidFill>
                  <a:schemeClr val="accent2"/>
                </a:solidFill>
              </a:rPr>
              <a:t> L2 </a:t>
            </a:r>
            <a:r>
              <a:rPr lang="en-US" b="1" dirty="0" err="1">
                <a:solidFill>
                  <a:schemeClr val="accent2"/>
                </a:solidFill>
              </a:rPr>
              <a:t>iff</a:t>
            </a:r>
            <a:r>
              <a:rPr lang="en-US" b="1" dirty="0">
                <a:solidFill>
                  <a:schemeClr val="accent2"/>
                </a:solidFill>
              </a:rPr>
              <a:t> S1 ≤ S2 and C1 </a:t>
            </a:r>
            <a:r>
              <a:rPr lang="en-US" b="1" dirty="0">
                <a:solidFill>
                  <a:schemeClr val="accent2"/>
                </a:solidFill>
                <a:latin typeface="Symbol" charset="2"/>
                <a:cs typeface="Symbol" charset="2"/>
              </a:rPr>
              <a:t>⊆</a:t>
            </a:r>
            <a:r>
              <a:rPr lang="en-US" b="1" dirty="0">
                <a:solidFill>
                  <a:schemeClr val="accent2"/>
                </a:solidFill>
              </a:rPr>
              <a:t> C2</a:t>
            </a:r>
          </a:p>
          <a:p>
            <a:pPr lvl="1"/>
            <a:r>
              <a:rPr lang="en-US" dirty="0"/>
              <a:t>Where ≤ is order on sensitivity:  </a:t>
            </a:r>
            <a:br>
              <a:rPr lang="en-US" dirty="0"/>
            </a:br>
            <a:r>
              <a:rPr lang="en-US" dirty="0"/>
              <a:t>Unclassified ≤ Confidential ≤ Secret ≤ Top Secret</a:t>
            </a:r>
          </a:p>
          <a:p>
            <a:r>
              <a:rPr lang="en-US" dirty="0">
                <a:solidFill>
                  <a:srgbClr val="000000"/>
                </a:solidFill>
              </a:rPr>
              <a:t>e.g.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(Unclassified,{})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>
                <a:solidFill>
                  <a:srgbClr val="000000"/>
                </a:solidFill>
              </a:rPr>
              <a:t> (Top Secret, {})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(Top Secret, {crypto}) </a:t>
            </a:r>
            <a:r>
              <a:rPr lang="en-US" dirty="0">
                <a:latin typeface="Symbol" charset="2"/>
                <a:cs typeface="Symbol" charset="2"/>
              </a:rPr>
              <a:t>⊑ </a:t>
            </a:r>
            <a:r>
              <a:rPr lang="en-US" dirty="0">
                <a:solidFill>
                  <a:srgbClr val="000000"/>
                </a:solidFill>
              </a:rPr>
              <a:t>(Top Secret, {</a:t>
            </a:r>
            <a:r>
              <a:rPr lang="en-US" dirty="0" err="1">
                <a:solidFill>
                  <a:srgbClr val="000000"/>
                </a:solidFill>
              </a:rPr>
              <a:t>crypto,nuclear</a:t>
            </a:r>
            <a:r>
              <a:rPr lang="en-US" dirty="0">
                <a:solidFill>
                  <a:srgbClr val="000000"/>
                </a:solidFill>
              </a:rPr>
              <a:t>})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9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14883</TotalTime>
  <Words>2275</Words>
  <Application>Microsoft Macintosh PowerPoint</Application>
  <PresentationFormat>On-screen Show (4:3)</PresentationFormat>
  <Paragraphs>279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MS Mincho</vt:lpstr>
      <vt:lpstr>Arial</vt:lpstr>
      <vt:lpstr>Calibri</vt:lpstr>
      <vt:lpstr>CronosPro-Regular</vt:lpstr>
      <vt:lpstr>Symbol</vt:lpstr>
      <vt:lpstr>Clarity</vt:lpstr>
      <vt:lpstr>Lecture 18: Mandatory Access Control</vt:lpstr>
      <vt:lpstr>Review: Access control</vt:lpstr>
      <vt:lpstr>Review: DAC</vt:lpstr>
      <vt:lpstr>MAC</vt:lpstr>
      <vt:lpstr>Multi-Level Security</vt:lpstr>
      <vt:lpstr>Sensitivity</vt:lpstr>
      <vt:lpstr>Compartments</vt:lpstr>
      <vt:lpstr>Labels</vt:lpstr>
      <vt:lpstr>Restrictiveness of labels</vt:lpstr>
      <vt:lpstr>Label partial order</vt:lpstr>
      <vt:lpstr>Label partial order</vt:lpstr>
      <vt:lpstr>Label partial order</vt:lpstr>
      <vt:lpstr>Exercise 1: Label Partial Order</vt:lpstr>
      <vt:lpstr>Access control with MLS</vt:lpstr>
      <vt:lpstr>Access control with MLS</vt:lpstr>
      <vt:lpstr>Exercise 2: Reading with MLS</vt:lpstr>
      <vt:lpstr>Access control with MLS</vt:lpstr>
      <vt:lpstr>Access control with MLS</vt:lpstr>
      <vt:lpstr>Exercise 3: Writing with MLS</vt:lpstr>
      <vt:lpstr>Reading and writing with MLS</vt:lpstr>
      <vt:lpstr>Perplexities of writing with MLS</vt:lpstr>
      <vt:lpstr>Formalizing MLS</vt:lpstr>
      <vt:lpstr>Exercise</vt:lpstr>
      <vt:lpstr>Integrity</vt:lpstr>
      <vt:lpstr>Biba model</vt:lpstr>
      <vt:lpstr>MLS in OSs</vt:lpstr>
      <vt:lpstr>MLS in OSs</vt:lpstr>
      <vt:lpstr>MLS in OSs</vt:lpstr>
      <vt:lpstr>MLS in OSs</vt:lpstr>
      <vt:lpstr>Beyond Multi-level Security…</vt:lpstr>
      <vt:lpstr>Mandatory Access Control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 Birrell</cp:lastModifiedBy>
  <cp:revision>446</cp:revision>
  <dcterms:created xsi:type="dcterms:W3CDTF">2018-01-05T20:19:03Z</dcterms:created>
  <dcterms:modified xsi:type="dcterms:W3CDTF">2026-03-30T20:13:05Z</dcterms:modified>
</cp:coreProperties>
</file>