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60" r:id="rId4"/>
    <p:sldId id="273" r:id="rId5"/>
    <p:sldId id="274" r:id="rId6"/>
    <p:sldId id="295" r:id="rId7"/>
    <p:sldId id="288" r:id="rId8"/>
    <p:sldId id="335" r:id="rId9"/>
    <p:sldId id="336" r:id="rId10"/>
    <p:sldId id="310" r:id="rId11"/>
    <p:sldId id="311" r:id="rId12"/>
    <p:sldId id="292" r:id="rId13"/>
    <p:sldId id="293" r:id="rId14"/>
    <p:sldId id="283" r:id="rId15"/>
    <p:sldId id="275" r:id="rId16"/>
    <p:sldId id="286" r:id="rId17"/>
    <p:sldId id="296" r:id="rId18"/>
    <p:sldId id="287" r:id="rId19"/>
    <p:sldId id="276" r:id="rId20"/>
    <p:sldId id="289" r:id="rId21"/>
    <p:sldId id="291" r:id="rId22"/>
    <p:sldId id="29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729" autoAdjust="0"/>
    <p:restoredTop sz="85137" autoAdjust="0"/>
  </p:normalViewPr>
  <p:slideViewPr>
    <p:cSldViewPr>
      <p:cViewPr varScale="1">
        <p:scale>
          <a:sx n="69" d="100"/>
          <a:sy n="69" d="100"/>
        </p:scale>
        <p:origin x="200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3/25/26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3/25/26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Authentication:</a:t>
            </a:r>
            <a:r>
              <a:rPr lang="en-US" baseline="0" dirty="0"/>
              <a:t>  passwords, digital signatures, EV certificates in browsers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Authorization:  file permissions, firewalls, visibility restrictions in FB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Audit:  log files, log browsers, intrusion detection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10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12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Example: Facebook tokens confer permissions for various user data (e.g. </a:t>
            </a:r>
            <a:r>
              <a:rPr lang="en-US" dirty="0" err="1"/>
              <a:t>public_profile</a:t>
            </a:r>
            <a:r>
              <a:rPr lang="en-US" dirty="0"/>
              <a:t>, </a:t>
            </a:r>
            <a:r>
              <a:rPr lang="en-US" dirty="0" err="1"/>
              <a:t>user_friends</a:t>
            </a:r>
            <a:r>
              <a:rPr lang="en-US" dirty="0"/>
              <a:t>, </a:t>
            </a:r>
            <a:r>
              <a:rPr lang="en-US" dirty="0" err="1"/>
              <a:t>user_posts</a:t>
            </a:r>
            <a:r>
              <a:rPr lang="en-US" dirty="0"/>
              <a:t>, </a:t>
            </a:r>
            <a:r>
              <a:rPr lang="en-US" dirty="0" err="1"/>
              <a:t>user_likes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Cambridge </a:t>
            </a:r>
            <a:r>
              <a:rPr lang="en-US" dirty="0" err="1"/>
              <a:t>Analytica</a:t>
            </a:r>
            <a:r>
              <a:rPr lang="en-US" baseline="0" dirty="0"/>
              <a:t> as example</a:t>
            </a:r>
          </a:p>
          <a:p>
            <a:r>
              <a:rPr lang="en-US" baseline="0" dirty="0"/>
              <a:t>Focus on expiration, not revocation, tokens are transferable, but recommended uses are within application (e.g. client &amp; server)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79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Attractive</a:t>
            </a:r>
            <a:r>
              <a:rPr lang="en-US" baseline="0" dirty="0"/>
              <a:t> in distributed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96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restricted delegation:</a:t>
            </a:r>
            <a:r>
              <a:rPr lang="en-US" baseline="0" dirty="0"/>
              <a:t> include keys in credential, create chain</a:t>
            </a:r>
          </a:p>
          <a:p>
            <a:r>
              <a:rPr lang="en-US" baseline="0" dirty="0"/>
              <a:t>Check: (1) s_0 is signed by k_0 = </a:t>
            </a:r>
            <a:r>
              <a:rPr lang="en-US" baseline="0" dirty="0" err="1"/>
              <a:t>k_O</a:t>
            </a:r>
            <a:endParaRPr lang="en-US" baseline="0" dirty="0"/>
          </a:p>
          <a:p>
            <a:r>
              <a:rPr lang="en-US" baseline="0" dirty="0"/>
              <a:t>            (2) all signatures </a:t>
            </a:r>
            <a:r>
              <a:rPr lang="en-US" baseline="0" dirty="0" err="1"/>
              <a:t>d_i</a:t>
            </a:r>
            <a:r>
              <a:rPr lang="en-US" baseline="0" dirty="0"/>
              <a:t> are valid</a:t>
            </a:r>
          </a:p>
          <a:p>
            <a:r>
              <a:rPr lang="en-US" baseline="0" dirty="0"/>
              <a:t>            (3) signature </a:t>
            </a:r>
            <a:r>
              <a:rPr lang="en-US" baseline="0" dirty="0" err="1"/>
              <a:t>s_n</a:t>
            </a:r>
            <a:r>
              <a:rPr lang="en-US" baseline="0" dirty="0"/>
              <a:t> is valid</a:t>
            </a:r>
          </a:p>
          <a:p>
            <a:r>
              <a:rPr lang="en-US" baseline="0" dirty="0"/>
              <a:t>            (4) all </a:t>
            </a:r>
            <a:r>
              <a:rPr lang="en-US" baseline="0" dirty="0" err="1"/>
              <a:t>privs</a:t>
            </a:r>
            <a:r>
              <a:rPr lang="en-US" baseline="0" dirty="0"/>
              <a:t> are subsets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28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discuss:</a:t>
            </a:r>
            <a:r>
              <a:rPr lang="en-US" baseline="0" dirty="0"/>
              <a:t> delegation (key chains), multi-key encryption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99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about tracking use of credential across system?</a:t>
            </a:r>
            <a:r>
              <a:rPr lang="en-US" baseline="0" dirty="0"/>
              <a:t> -&gt; anonymous credentials </a:t>
            </a:r>
          </a:p>
          <a:p>
            <a:r>
              <a:rPr lang="en-US" baseline="0" dirty="0"/>
              <a:t>Typically requires advanced crypto: </a:t>
            </a:r>
            <a:r>
              <a:rPr lang="en-US" baseline="0" dirty="0" err="1"/>
              <a:t>zkp</a:t>
            </a:r>
            <a:r>
              <a:rPr lang="en-US" baseline="0" dirty="0"/>
              <a:t>, commitments, blind signatures</a:t>
            </a:r>
          </a:p>
          <a:p>
            <a:endParaRPr lang="en-US" baseline="0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Two main approaches: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RSA type signatures [CL02]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strong version of RSA assumption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Idemix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(IBM)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DSA type signatures [Brands 99]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Based on discrete logarithm problem (more or less)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UProve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(Microsoft)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Also third type based on elliptic curves with pairings [BCKL08]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Less efficient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Allows for extra features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3/25/26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3/25/26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3/25/26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138		       			       Spring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/>
          </a:bodyPr>
          <a:lstStyle/>
          <a:p>
            <a:r>
              <a:rPr lang="en-US" sz="3400" dirty="0"/>
              <a:t>Lecture 17: Capabilities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6" name="Picture 5" descr="A diagram of a computer network&#10;&#10;AI-generated content may be incorrect.">
            <a:extLst>
              <a:ext uri="{FF2B5EF4-FFF2-40B4-BE49-F238E27FC236}">
                <a16:creationId xmlns:a16="http://schemas.microsoft.com/office/drawing/2014/main" id="{079CF08D-1876-FB35-AEE4-6B21516AF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3431813"/>
            <a:ext cx="3175000" cy="342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Cross-Site Request Forgery (CSRF)</a:t>
            </a:r>
          </a:p>
        </p:txBody>
      </p:sp>
      <p:pic>
        <p:nvPicPr>
          <p:cNvPr id="4" name="Picture 18" descr="toshiba_satellite_a105_s4284_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787" y="3103563"/>
            <a:ext cx="143668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ompaqAlphaServerES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1725" y="208438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7" y="5402263"/>
            <a:ext cx="243681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43600" y="5021263"/>
            <a:ext cx="1693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660066"/>
                </a:solidFill>
                <a:ea typeface="ＭＳ Ｐゴシック" pitchFamily="-65" charset="-128"/>
              </a:rPr>
              <a:t>Attack Server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84850" y="1657350"/>
            <a:ext cx="176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660066"/>
                </a:solidFill>
                <a:ea typeface="ＭＳ Ｐゴシック" pitchFamily="-65" charset="-128"/>
              </a:rPr>
              <a:t>Server Victim </a:t>
            </a:r>
          </a:p>
        </p:txBody>
      </p:sp>
      <p:cxnSp>
        <p:nvCxnSpPr>
          <p:cNvPr id="9" name="Straight Arrow Connector 17"/>
          <p:cNvCxnSpPr>
            <a:cxnSpLocks noChangeShapeType="1"/>
          </p:cNvCxnSpPr>
          <p:nvPr/>
        </p:nvCxnSpPr>
        <p:spPr bwMode="auto">
          <a:xfrm flipV="1">
            <a:off x="2657475" y="2486025"/>
            <a:ext cx="2830512" cy="6175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11187" y="4476750"/>
            <a:ext cx="1465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660066"/>
                </a:solidFill>
                <a:ea typeface="ＭＳ Ｐゴシック" pitchFamily="-65" charset="-128"/>
              </a:rPr>
              <a:t>User Victim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 rot="-709076">
            <a:off x="2994025" y="2298700"/>
            <a:ext cx="2068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establish session</a:t>
            </a:r>
          </a:p>
        </p:txBody>
      </p:sp>
      <p:cxnSp>
        <p:nvCxnSpPr>
          <p:cNvPr id="12" name="Straight Arrow Connector 20"/>
          <p:cNvCxnSpPr>
            <a:cxnSpLocks noChangeShapeType="1"/>
          </p:cNvCxnSpPr>
          <p:nvPr/>
        </p:nvCxnSpPr>
        <p:spPr bwMode="auto">
          <a:xfrm rot="10800000">
            <a:off x="2058987" y="4800600"/>
            <a:ext cx="2906713" cy="1066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TextBox 24"/>
          <p:cNvSpPr txBox="1">
            <a:spLocks noChangeArrowheads="1"/>
          </p:cNvSpPr>
          <p:nvPr/>
        </p:nvSpPr>
        <p:spPr bwMode="auto">
          <a:xfrm rot="-743562">
            <a:off x="2886075" y="3014663"/>
            <a:ext cx="2449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0458C"/>
                </a:solidFill>
                <a:ea typeface="ＭＳ Ｐゴシック" pitchFamily="-65" charset="-128"/>
              </a:rPr>
              <a:t>send forged request</a:t>
            </a:r>
          </a:p>
        </p:txBody>
      </p:sp>
      <p:cxnSp>
        <p:nvCxnSpPr>
          <p:cNvPr id="14" name="Straight Arrow Connector 25"/>
          <p:cNvCxnSpPr>
            <a:cxnSpLocks noChangeShapeType="1"/>
          </p:cNvCxnSpPr>
          <p:nvPr/>
        </p:nvCxnSpPr>
        <p:spPr bwMode="auto">
          <a:xfrm>
            <a:off x="2505075" y="4191000"/>
            <a:ext cx="2830512" cy="990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" name="TextBox 26"/>
          <p:cNvSpPr txBox="1">
            <a:spLocks noChangeArrowheads="1"/>
          </p:cNvSpPr>
          <p:nvPr/>
        </p:nvSpPr>
        <p:spPr bwMode="auto">
          <a:xfrm rot="1122022">
            <a:off x="3241675" y="4527550"/>
            <a:ext cx="307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0458C"/>
                </a:solidFill>
                <a:ea typeface="ＭＳ Ｐゴシック" pitchFamily="-65" charset="-128"/>
              </a:rPr>
              <a:t>visit server </a:t>
            </a:r>
            <a:r>
              <a:rPr lang="en-US" sz="1600" dirty="0">
                <a:solidFill>
                  <a:srgbClr val="40458C"/>
                </a:solidFill>
                <a:ea typeface="ＭＳ Ｐゴシック" pitchFamily="-65" charset="-128"/>
              </a:rPr>
              <a:t>(or </a:t>
            </a:r>
            <a:r>
              <a:rPr lang="en-US" sz="1600" dirty="0" err="1">
                <a:solidFill>
                  <a:srgbClr val="40458C"/>
                </a:solidFill>
                <a:ea typeface="ＭＳ Ｐゴシック" pitchFamily="-65" charset="-128"/>
              </a:rPr>
              <a:t>iframe</a:t>
            </a:r>
            <a:r>
              <a:rPr lang="en-US" sz="1600" dirty="0">
                <a:solidFill>
                  <a:srgbClr val="40458C"/>
                </a:solidFill>
                <a:ea typeface="ＭＳ Ｐゴシック" pitchFamily="-65" charset="-128"/>
              </a:rPr>
              <a:t>)</a:t>
            </a:r>
            <a:endParaRPr lang="en-US" dirty="0">
              <a:solidFill>
                <a:srgbClr val="40458C"/>
              </a:solidFill>
              <a:ea typeface="ＭＳ Ｐゴシック" pitchFamily="-65" charset="-128"/>
            </a:endParaRPr>
          </a:p>
        </p:txBody>
      </p:sp>
      <p:sp>
        <p:nvSpPr>
          <p:cNvPr id="16" name="TextBox 29"/>
          <p:cNvSpPr txBox="1">
            <a:spLocks noChangeArrowheads="1"/>
          </p:cNvSpPr>
          <p:nvPr/>
        </p:nvSpPr>
        <p:spPr bwMode="auto">
          <a:xfrm rot="1122022">
            <a:off x="2427287" y="4930775"/>
            <a:ext cx="293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receive malicious page</a:t>
            </a:r>
          </a:p>
        </p:txBody>
      </p:sp>
      <p:sp>
        <p:nvSpPr>
          <p:cNvPr id="17" name="Oval 30"/>
          <p:cNvSpPr>
            <a:spLocks noChangeArrowheads="1"/>
          </p:cNvSpPr>
          <p:nvPr/>
        </p:nvSpPr>
        <p:spPr bwMode="auto">
          <a:xfrm>
            <a:off x="2608262" y="253047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1</a:t>
            </a:r>
          </a:p>
        </p:txBody>
      </p:sp>
      <p:sp>
        <p:nvSpPr>
          <p:cNvPr id="18" name="Oval 31"/>
          <p:cNvSpPr>
            <a:spLocks noChangeArrowheads="1"/>
          </p:cNvSpPr>
          <p:nvPr/>
        </p:nvSpPr>
        <p:spPr bwMode="auto">
          <a:xfrm>
            <a:off x="2989262" y="396240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2</a:t>
            </a:r>
          </a:p>
        </p:txBody>
      </p:sp>
      <p:sp>
        <p:nvSpPr>
          <p:cNvPr id="19" name="Oval 32"/>
          <p:cNvSpPr>
            <a:spLocks noChangeArrowheads="1"/>
          </p:cNvSpPr>
          <p:nvPr/>
        </p:nvSpPr>
        <p:spPr bwMode="auto">
          <a:xfrm rot="1068865">
            <a:off x="2182812" y="438785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3</a:t>
            </a:r>
          </a:p>
        </p:txBody>
      </p:sp>
      <p:cxnSp>
        <p:nvCxnSpPr>
          <p:cNvPr id="20" name="Straight Arrow Connector 23"/>
          <p:cNvCxnSpPr>
            <a:cxnSpLocks noChangeShapeType="1"/>
          </p:cNvCxnSpPr>
          <p:nvPr/>
        </p:nvCxnSpPr>
        <p:spPr bwMode="auto">
          <a:xfrm flipV="1">
            <a:off x="2668587" y="3192463"/>
            <a:ext cx="2830513" cy="6175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" name="Oval 27"/>
          <p:cNvSpPr>
            <a:spLocks noChangeArrowheads="1"/>
          </p:cNvSpPr>
          <p:nvPr/>
        </p:nvSpPr>
        <p:spPr bwMode="auto">
          <a:xfrm>
            <a:off x="2439987" y="335280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4</a:t>
            </a: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 rot="-743562">
            <a:off x="4252912" y="3325813"/>
            <a:ext cx="1212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40458C"/>
                </a:solidFill>
                <a:ea typeface="ＭＳ Ｐゴシック" pitchFamily="-65" charset="-128"/>
              </a:rPr>
              <a:t>(w/ cookie)</a:t>
            </a:r>
          </a:p>
        </p:txBody>
      </p:sp>
    </p:spTree>
    <p:extLst>
      <p:ext uri="{BB962C8B-B14F-4D97-AF65-F5344CB8AC3E}">
        <p14:creationId xmlns:p14="http://schemas.microsoft.com/office/powerpoint/2010/main" val="33665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CSRF Defenses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Secret Validation Token: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Referrer Validation: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Custom HTTP Header: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User Interaction (e.g., CAPTCHA)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18125" y="61452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40458C"/>
              </a:solidFill>
              <a:ea typeface="ＭＳ Ｐゴシック" pitchFamily="-65" charset="-128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4114800" y="2438400"/>
            <a:ext cx="4133850" cy="457200"/>
            <a:chOff x="2832" y="1008"/>
            <a:chExt cx="2604" cy="28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2832" y="1008"/>
              <a:ext cx="2544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40458C"/>
                </a:solidFill>
                <a:ea typeface="ＭＳ Ｐゴシック" pitchFamily="-65" charset="-128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832" y="1035"/>
              <a:ext cx="260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&lt;input type=hidden value=23a3af01b&gt;</a:t>
              </a:r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4114800" y="4038600"/>
            <a:ext cx="4953000" cy="457200"/>
            <a:chOff x="2832" y="2050"/>
            <a:chExt cx="2986" cy="288"/>
          </a:xfrm>
        </p:grpSpPr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2832" y="2050"/>
              <a:ext cx="2880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40458C"/>
                </a:solidFill>
                <a:ea typeface="ＭＳ Ｐゴシック" pitchFamily="-65" charset="-128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832" y="2078"/>
              <a:ext cx="29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Referrer: http://</a:t>
              </a:r>
              <a:r>
                <a:rPr lang="en-US" sz="1600" dirty="0" err="1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www.facebook.com</a:t>
              </a:r>
              <a:r>
                <a:rPr lang="en-US" sz="1600" dirty="0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/</a:t>
              </a:r>
              <a:r>
                <a:rPr lang="en-US" sz="1600" dirty="0" err="1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home.php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endParaRP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4114800" y="5334000"/>
            <a:ext cx="3568700" cy="457200"/>
            <a:chOff x="2832" y="3051"/>
            <a:chExt cx="2248" cy="288"/>
          </a:xfrm>
        </p:grpSpPr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832" y="3051"/>
              <a:ext cx="2208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40458C"/>
                </a:solidFill>
                <a:ea typeface="ＭＳ Ｐゴシック" pitchFamily="-65" charset="-128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2832" y="3078"/>
              <a:ext cx="224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X-Requested-By: </a:t>
              </a:r>
              <a:r>
                <a:rPr lang="en-US" sz="1600" dirty="0" err="1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XMLHttpRequest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endParaRPr>
            </a:p>
          </p:txBody>
        </p:sp>
      </p:grp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943350"/>
            <a:ext cx="1524000" cy="72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105400"/>
            <a:ext cx="10287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2700" y="2247900"/>
            <a:ext cx="800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244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DDA76-A150-1149-9BCA-9E6697917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Authenticity: Tagged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DF5F0-ACAC-AC48-9B36-67DB45D18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/>
          <a:lstStyle/>
          <a:p>
            <a:r>
              <a:rPr lang="en-US" dirty="0"/>
              <a:t>Example: IBM System 38</a:t>
            </a:r>
          </a:p>
          <a:p>
            <a:r>
              <a:rPr lang="en-US" dirty="0"/>
              <a:t>tag = 0: normal memory</a:t>
            </a:r>
          </a:p>
          <a:p>
            <a:r>
              <a:rPr lang="en-US" dirty="0"/>
              <a:t>tag = 1: this word + next are a capability </a:t>
            </a:r>
          </a:p>
          <a:p>
            <a:r>
              <a:rPr lang="en-US" dirty="0"/>
              <a:t>In user mode, cannot modify tag bit or modify word with tag = 1</a:t>
            </a:r>
          </a:p>
          <a:p>
            <a:pPr lvl="1"/>
            <a:r>
              <a:rPr lang="en-US" dirty="0"/>
              <a:t>Exception: can copy capabilities</a:t>
            </a:r>
          </a:p>
          <a:p>
            <a:r>
              <a:rPr lang="en-US" dirty="0"/>
              <a:t>pass capabilities in function calls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B5009E-4443-F243-95CC-6B48ACF78852}"/>
              </a:ext>
            </a:extLst>
          </p:cNvPr>
          <p:cNvSpPr/>
          <p:nvPr/>
        </p:nvSpPr>
        <p:spPr>
          <a:xfrm>
            <a:off x="1371600" y="1600200"/>
            <a:ext cx="2743200" cy="381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91F66A-CDE5-3F48-B04D-A053095AEDE1}"/>
              </a:ext>
            </a:extLst>
          </p:cNvPr>
          <p:cNvSpPr/>
          <p:nvPr/>
        </p:nvSpPr>
        <p:spPr>
          <a:xfrm>
            <a:off x="5257800" y="1600200"/>
            <a:ext cx="1981200" cy="381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p1p2…</a:t>
            </a:r>
            <a:r>
              <a:rPr lang="en-US" dirty="0" err="1"/>
              <a:t>pN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078DB8-0CEB-464D-96C2-BB3042ABB397}"/>
              </a:ext>
            </a:extLst>
          </p:cNvPr>
          <p:cNvSpPr/>
          <p:nvPr/>
        </p:nvSpPr>
        <p:spPr>
          <a:xfrm>
            <a:off x="990600" y="16002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542C02-974A-154D-B51A-D8790BB331BC}"/>
              </a:ext>
            </a:extLst>
          </p:cNvPr>
          <p:cNvSpPr/>
          <p:nvPr/>
        </p:nvSpPr>
        <p:spPr>
          <a:xfrm>
            <a:off x="4114800" y="16002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0B34CF-CFF4-344D-988A-6EEAD76BA15F}"/>
              </a:ext>
            </a:extLst>
          </p:cNvPr>
          <p:cNvSpPr/>
          <p:nvPr/>
        </p:nvSpPr>
        <p:spPr>
          <a:xfrm>
            <a:off x="4495800" y="16002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</a:t>
            </a:r>
          </a:p>
        </p:txBody>
      </p:sp>
    </p:spTree>
    <p:extLst>
      <p:ext uri="{BB962C8B-B14F-4D97-AF65-F5344CB8AC3E}">
        <p14:creationId xmlns:p14="http://schemas.microsoft.com/office/powerpoint/2010/main" val="360789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DDA76-A150-1149-9BCA-9E6697917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/>
          </a:bodyPr>
          <a:lstStyle/>
          <a:p>
            <a:r>
              <a:rPr lang="en-US" dirty="0"/>
              <a:t>Authenticity: Protected Address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DF5F0-ACAC-AC48-9B36-67DB45D18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r>
              <a:rPr lang="en-US" dirty="0"/>
              <a:t>General idea: store capabilities in region of memory we know how to protect</a:t>
            </a:r>
          </a:p>
          <a:p>
            <a:pPr lvl="1"/>
            <a:r>
              <a:rPr lang="en-US" dirty="0"/>
              <a:t>Option 1: protected kernel memory</a:t>
            </a:r>
          </a:p>
          <a:p>
            <a:pPr lvl="1"/>
            <a:r>
              <a:rPr lang="en-US" dirty="0"/>
              <a:t>Option 2: protected memory segment</a:t>
            </a:r>
          </a:p>
          <a:p>
            <a:r>
              <a:rPr lang="en-US" dirty="0"/>
              <a:t>Note: OS must be trusted </a:t>
            </a:r>
          </a:p>
          <a:p>
            <a:endParaRPr lang="en-US" dirty="0"/>
          </a:p>
          <a:p>
            <a:r>
              <a:rPr lang="en-US" dirty="0"/>
              <a:t>Store list of capabilities in process control block</a:t>
            </a:r>
          </a:p>
          <a:p>
            <a:r>
              <a:rPr lang="en-US" dirty="0"/>
              <a:t>Capabilities referenced by index into c-list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5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File Descriptor Table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Unix </a:t>
            </a:r>
            <a:r>
              <a:rPr lang="en-US" dirty="0" err="1"/>
              <a:t>etc</a:t>
            </a:r>
            <a:r>
              <a:rPr lang="en-US" dirty="0"/>
              <a:t>, a file descriptor is a handle used to reference files and I/O resources</a:t>
            </a:r>
          </a:p>
          <a:p>
            <a:endParaRPr lang="en-US" dirty="0"/>
          </a:p>
          <a:p>
            <a:r>
              <a:rPr lang="en-US" dirty="0"/>
              <a:t>File descriptors have modes (read, write) and are stored in per-process file descriptor table</a:t>
            </a:r>
          </a:p>
          <a:p>
            <a:endParaRPr lang="en-US" dirty="0"/>
          </a:p>
          <a:p>
            <a:r>
              <a:rPr lang="en-US" dirty="0"/>
              <a:t>File descriptors can be passed between processes using </a:t>
            </a:r>
            <a:r>
              <a:rPr lang="en-US" dirty="0" err="1"/>
              <a:t>sendmsg</a:t>
            </a:r>
            <a:r>
              <a:rPr lang="en-US" dirty="0"/>
              <a:t>()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7000"/>
            <a:ext cx="4038600" cy="1984181"/>
          </a:xfrm>
        </p:spPr>
      </p:pic>
    </p:spTree>
    <p:extLst>
      <p:ext uri="{BB962C8B-B14F-4D97-AF65-F5344CB8AC3E}">
        <p14:creationId xmlns:p14="http://schemas.microsoft.com/office/powerpoint/2010/main" val="1098745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Cryptographically-protected capabilities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Object owner creates capabilities using a digital signature scheme</a:t>
                </a:r>
              </a:p>
              <a:p>
                <a:r>
                  <a:rPr lang="en-US" dirty="0"/>
                  <a:t>Capabilities are triples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𝐶</m:t>
                    </m:r>
                    <m:r>
                      <a:rPr lang="en-US" b="0" i="1" dirty="0" smtClean="0">
                        <a:latin typeface="Cambria Math" charset="0"/>
                      </a:rPr>
                      <m:t>=</m:t>
                    </m:r>
                    <m:r>
                      <a:rPr lang="en-US" i="1" dirty="0">
                        <a:latin typeface="Cambria Math" charset="0"/>
                      </a:rPr>
                      <m:t>⟨</m:t>
                    </m:r>
                    <m:r>
                      <a:rPr lang="en-US" b="0" i="1" dirty="0" smtClean="0">
                        <a:latin typeface="Cambria Math" charset="0"/>
                      </a:rPr>
                      <m:t>𝑂</m:t>
                    </m:r>
                    <m:r>
                      <a:rPr lang="en-US" i="1" dirty="0">
                        <a:latin typeface="Cambria Math" charset="0"/>
                      </a:rPr>
                      <m:t>,</m:t>
                    </m:r>
                    <m:r>
                      <a:rPr lang="en-US" i="1" dirty="0">
                        <a:latin typeface="Cambria Math" charset="0"/>
                      </a:rPr>
                      <m:t>𝑃𝑟𝑖𝑣𝑠</m:t>
                    </m:r>
                    <m:r>
                      <a:rPr lang="en-US" b="0" i="1" dirty="0" smtClean="0">
                        <a:latin typeface="Cambria Math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charset="0"/>
                      </a:rPr>
                      <m:t>Sig</m:t>
                    </m:r>
                    <m:r>
                      <a:rPr lang="en-US" b="0" i="1" dirty="0" smtClean="0">
                        <a:latin typeface="Cambria Math" charset="0"/>
                      </a:rPr>
                      <m:t>(</m:t>
                    </m:r>
                    <m:r>
                      <a:rPr lang="en-US" b="0" i="1" dirty="0" smtClean="0">
                        <a:latin typeface="Cambria Math" charset="0"/>
                      </a:rPr>
                      <m:t>𝑂</m:t>
                    </m:r>
                    <m:r>
                      <a:rPr lang="en-US" b="0" i="1" dirty="0" smtClean="0">
                        <a:latin typeface="Cambria Math" charset="0"/>
                      </a:rPr>
                      <m:t>,</m:t>
                    </m:r>
                    <m:r>
                      <a:rPr lang="en-US" b="0" i="1" dirty="0" smtClean="0">
                        <a:latin typeface="Cambria Math" charset="0"/>
                      </a:rPr>
                      <m:t>𝑃𝑟𝑖𝑣𝑠</m:t>
                    </m:r>
                    <m:r>
                      <a:rPr lang="en-US" b="0" i="1" dirty="0" smtClean="0">
                        <a:latin typeface="Cambria Math" charset="0"/>
                      </a:rPr>
                      <m:t>;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𝑂</m:t>
                        </m:r>
                      </m:sub>
                    </m:sSub>
                    <m:r>
                      <a:rPr lang="en-US" b="0" i="1" dirty="0" smtClean="0">
                        <a:latin typeface="Cambria Math" charset="0"/>
                      </a:rPr>
                      <m:t>)⟩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Authorization: </a:t>
                </a:r>
                <a:r>
                  <a:rPr lang="en-US" dirty="0"/>
                  <a:t>P is permitted to perform op on O if P produces a capability for O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𝑜𝑝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</a:rPr>
                      <m:t>𝑃𝑟𝑖𝑣𝑠</m:t>
                    </m:r>
                  </m:oMath>
                </a14:m>
                <a:r>
                  <a:rPr lang="en-US" dirty="0"/>
                  <a:t> and a valid signature</a:t>
                </a:r>
              </a:p>
              <a:p>
                <a:r>
                  <a:rPr lang="en-US" b="1" dirty="0"/>
                  <a:t>Unforgeability: </a:t>
                </a:r>
                <a:r>
                  <a:rPr lang="en-US" dirty="0"/>
                  <a:t>digital signatures are unforgeable to adversaries who don't know private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Note: assumes PKI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1039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07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Restricted Delegation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1828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𝑃𝑟𝑖𝑣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i="1">
                        <a:latin typeface="Cambria Math" charset="0"/>
                      </a:rPr>
                      <m:t>Sig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𝑂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𝑃𝑟𝑖𝑣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𝑂</m:t>
                        </m:r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r>
                          <a:rPr lang="en-US" i="1">
                            <a:latin typeface="Cambria Math" charset="0"/>
                          </a:rPr>
                          <m:t>𝑃𝑟𝑖𝑣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𝑃𝑟𝑖𝑣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i="1">
                        <a:latin typeface="Cambria Math" charset="0"/>
                      </a:rPr>
                      <m:t>Sig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𝑂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𝑃𝑟𝑖𝑣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𝑃𝑟𝑖𝑣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1828800"/>
              </a:xfrm>
              <a:blipFill>
                <a:blip r:embed="rId3"/>
                <a:stretch>
                  <a:fillRect l="-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1EC254-387D-134B-A7AD-83BF952995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810000"/>
                <a:ext cx="4343400" cy="1371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dirty="0"/>
                  <a:t>To Authorize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𝑜𝑝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Verify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a valid signature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𝑂</m:t>
                    </m:r>
                    <m:r>
                      <a:rPr lang="en-US" i="1">
                        <a:latin typeface="Cambria Math" charset="0"/>
                      </a:rPr>
                      <m:t>, </m:t>
                    </m:r>
                    <m:r>
                      <a:rPr lang="en-US" i="1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Check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𝑃𝑟𝑖𝑣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1EC254-387D-134B-A7AD-83BF95299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10000"/>
                <a:ext cx="4343400" cy="1371600"/>
              </a:xfrm>
              <a:prstGeom prst="rect">
                <a:avLst/>
              </a:prstGeom>
              <a:blipFill>
                <a:blip r:embed="rId4"/>
                <a:stretch>
                  <a:fillRect l="-2041" t="-8257"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73B461C-671D-8D47-964B-E6A067288C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11486" y="3810000"/>
                <a:ext cx="4343400" cy="304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dirty="0"/>
                  <a:t>To Authorize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𝑜𝑝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Verify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a valid signature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𝑂</m:t>
                    </m:r>
                    <m:r>
                      <a:rPr lang="en-US" i="1">
                        <a:latin typeface="Cambria Math" charset="0"/>
                      </a:rPr>
                      <m:t>, </m:t>
                    </m:r>
                    <m:r>
                      <a:rPr lang="en-US" i="1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Verify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a valid signature of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𝑂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𝑃𝑟𝑖𝑣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Check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𝑃𝑟𝑖𝑣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𝑃𝑟𝑖𝑣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Check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𝑜𝑝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𝑃𝑟𝑖𝑣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73B461C-671D-8D47-964B-E6A067288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86" y="3810000"/>
                <a:ext cx="4343400" cy="3048000"/>
              </a:xfrm>
              <a:prstGeom prst="rect">
                <a:avLst/>
              </a:prstGeom>
              <a:blipFill>
                <a:blip r:embed="rId5"/>
                <a:stretch>
                  <a:fillRect l="-1458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77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2927B-85D9-7342-829E-20DD35FA1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Restricted Delegation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1355B9-72F8-3C4B-B6A0-26FCB2181F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Assume you have a credential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𝑑𝑎𝑐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𝑝𝑝𝑡𝑥</m:t>
                          </m:r>
                          <m:r>
                            <a:rPr lang="en-US" i="1">
                              <a:latin typeface="Cambria Math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},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Generate a credential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that would authorized the holder to read (but not write) </a:t>
                </a:r>
                <a:r>
                  <a:rPr lang="en-US" dirty="0" err="1"/>
                  <a:t>dac.pptx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𝑑𝑎𝑐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𝑝𝑝𝑡𝑥</m:t>
                          </m:r>
                          <m:r>
                            <a:rPr lang="en-US" i="1">
                              <a:latin typeface="Cambria Math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},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dirty="0"/>
                  <a:t>Define the sequence of steps that should be taken to authorize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𝑜𝑝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731520" lvl="1" indent="-457200">
                  <a:buFont typeface="+mj-lt"/>
                  <a:buAutoNum type="arabicPeriod"/>
                </a:pPr>
                <a:endParaRPr lang="en-US" dirty="0"/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/>
                  <a:t>Verify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a valid signature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𝑝𝑝𝑡𝑥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/>
                  <a:t>Verify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a valid signature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𝑑𝑎𝑐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𝑝𝑝𝑡𝑥</m:t>
                    </m:r>
                    <m:r>
                      <a:rPr lang="en-US" i="1">
                        <a:latin typeface="Cambria Math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/>
                  <a:t>Verify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valid signature of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𝑑𝑎𝑐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𝑝𝑝𝑡𝑥</m:t>
                    </m:r>
                    <m:r>
                      <a:rPr lang="en-US" i="1">
                        <a:latin typeface="Cambria Math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/>
                  <a:t>Check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𝑃𝑟𝑖𝑣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𝑃𝑟𝑖𝑣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/>
                  <a:t>Check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𝑃𝑟𝑖𝑣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𝑃𝑟𝑖𝑣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/>
                  <a:t>Check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𝑜𝑝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𝑃𝑟𝑖𝑣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 startAt="2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1355B9-72F8-3C4B-B6A0-26FCB2181F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  <a:blipFill>
                <a:blip r:embed="rId2"/>
                <a:stretch>
                  <a:fillRect l="-585" t="-1932" b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DCDECFD-A080-A062-75E9-8FA4E90F3F3F}"/>
              </a:ext>
            </a:extLst>
          </p:cNvPr>
          <p:cNvSpPr/>
          <p:nvPr/>
        </p:nvSpPr>
        <p:spPr>
          <a:xfrm>
            <a:off x="685800" y="3200400"/>
            <a:ext cx="80010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D5A0D7E-C7F0-1296-8603-FA7D0A79B7C9}"/>
              </a:ext>
            </a:extLst>
          </p:cNvPr>
          <p:cNvSpPr/>
          <p:nvPr/>
        </p:nvSpPr>
        <p:spPr>
          <a:xfrm>
            <a:off x="685800" y="4630994"/>
            <a:ext cx="8229600" cy="22270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4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Revocation Tags</a:t>
                </a:r>
              </a:p>
              <a:p>
                <a:pPr lvl="1"/>
                <a:r>
                  <a:rPr lang="en-US" dirty="0"/>
                  <a:t>Capabilities are tuples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𝐶</m:t>
                    </m:r>
                    <m:r>
                      <a:rPr lang="en-US" i="1" dirty="0">
                        <a:latin typeface="Cambria Math" charset="0"/>
                      </a:rPr>
                      <m:t>=⟨</m:t>
                    </m:r>
                    <m:r>
                      <a:rPr lang="en-US" i="1" dirty="0">
                        <a:latin typeface="Cambria Math" charset="0"/>
                      </a:rPr>
                      <m:t>𝑂</m:t>
                    </m:r>
                    <m:r>
                      <a:rPr lang="en-US" i="1" dirty="0">
                        <a:latin typeface="Cambria Math" charset="0"/>
                      </a:rPr>
                      <m:t>,</m:t>
                    </m:r>
                    <m:r>
                      <a:rPr lang="en-US" i="1" dirty="0">
                        <a:latin typeface="Cambria Math" charset="0"/>
                      </a:rPr>
                      <m:t>𝑃𝑟𝑖𝑣𝑠</m:t>
                    </m:r>
                    <m:r>
                      <a:rPr lang="en-US" i="1" dirty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𝑟𝑡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charset="0"/>
                          </a:rPr>
                          <m:t>c</m:t>
                        </m:r>
                      </m:sub>
                    </m:sSub>
                    <m:r>
                      <a:rPr lang="en-US" b="0" i="0" dirty="0" smtClean="0">
                        <a:latin typeface="Cambria Math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dirty="0">
                        <a:latin typeface="Cambria Math" charset="0"/>
                      </a:rPr>
                      <m:t>Sig</m:t>
                    </m:r>
                    <m:r>
                      <a:rPr lang="en-US" i="1" dirty="0">
                        <a:latin typeface="Cambria Math" charset="0"/>
                      </a:rPr>
                      <m:t>(</m:t>
                    </m:r>
                    <m:r>
                      <a:rPr lang="en-US" i="1" dirty="0">
                        <a:latin typeface="Cambria Math" charset="0"/>
                      </a:rPr>
                      <m:t>𝑂</m:t>
                    </m:r>
                    <m:r>
                      <a:rPr lang="en-US" i="1" dirty="0">
                        <a:latin typeface="Cambria Math" charset="0"/>
                      </a:rPr>
                      <m:t>,</m:t>
                    </m:r>
                    <m:r>
                      <a:rPr lang="en-US" i="1" dirty="0">
                        <a:latin typeface="Cambria Math" charset="0"/>
                      </a:rPr>
                      <m:t>𝑃𝑟𝑖𝑣𝑠</m:t>
                    </m:r>
                    <m:r>
                      <a:rPr lang="en-US" b="0" i="1" dirty="0" smtClean="0">
                        <a:latin typeface="Cambria Math" charset="0"/>
                      </a:rPr>
                      <m:t>,</m:t>
                    </m:r>
                    <m:r>
                      <a:rPr lang="en-US" b="0" i="1" dirty="0" smtClean="0">
                        <a:latin typeface="Cambria Math" charset="0"/>
                      </a:rPr>
                      <m:t>𝑟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𝑐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;</m:t>
                    </m:r>
                    <m:r>
                      <a:rPr lang="en-US" i="1" dirty="0">
                        <a:latin typeface="Cambria Math" charset="0"/>
                      </a:rPr>
                      <m:t>𝑘</m:t>
                    </m:r>
                    <m:r>
                      <a:rPr lang="en-US" i="1" dirty="0">
                        <a:latin typeface="Cambria Math" charset="0"/>
                      </a:rPr>
                      <m:t>)⟩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Access to object O is guarded by a reference monitor; monitor maintains a list of revoked tags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𝑟𝑡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charset="0"/>
                          </a:rPr>
                          <m:t>c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Capability Chains</a:t>
                </a:r>
              </a:p>
              <a:p>
                <a:pPr lvl="1"/>
                <a:r>
                  <a:rPr lang="en-US" dirty="0"/>
                  <a:t>Objects can be other capabilities!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𝑃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is authorized to 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𝑜𝑝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𝑂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dirty="0"/>
                  <a:t> holds a capability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𝑜𝑝</m:t>
                    </m:r>
                    <m:r>
                      <a:rPr lang="en-US" b="0" i="1" dirty="0" smtClean="0">
                        <a:latin typeface="Cambria Math" charset="0"/>
                      </a:rPr>
                      <m:t>∈</m:t>
                    </m:r>
                    <m:r>
                      <a:rPr lang="en-US" i="1" dirty="0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holds for every capability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in the chain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494770"/>
            <a:ext cx="4724400" cy="239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0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as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 object </a:t>
            </a:r>
          </a:p>
          <a:p>
            <a:r>
              <a:rPr lang="en-US" dirty="0"/>
              <a:t>Decryption method functions as reference monitor:</a:t>
            </a:r>
          </a:p>
          <a:p>
            <a:pPr lvl="1"/>
            <a:r>
              <a:rPr lang="en-US" b="1" dirty="0"/>
              <a:t>Authorization: </a:t>
            </a:r>
            <a:r>
              <a:rPr lang="en-US" dirty="0"/>
              <a:t>correct key will decrypt object -&gt; allow access</a:t>
            </a:r>
          </a:p>
          <a:p>
            <a:pPr lvl="1"/>
            <a:r>
              <a:rPr lang="en-US" b="1" dirty="0" err="1"/>
              <a:t>Unforgeability</a:t>
            </a:r>
            <a:r>
              <a:rPr lang="en-US" b="1" dirty="0"/>
              <a:t>: </a:t>
            </a:r>
            <a:r>
              <a:rPr lang="en-US" dirty="0"/>
              <a:t>incorrect key will not decrypt </a:t>
            </a:r>
          </a:p>
          <a:p>
            <a:r>
              <a:rPr lang="en-US" dirty="0"/>
              <a:t>Note: no notion of separate privileges</a:t>
            </a:r>
          </a:p>
        </p:txBody>
      </p:sp>
    </p:spTree>
    <p:extLst>
      <p:ext uri="{BB962C8B-B14F-4D97-AF65-F5344CB8AC3E}">
        <p14:creationId xmlns:p14="http://schemas.microsoft.com/office/powerpoint/2010/main" val="1657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were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3786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Authentication:  </a:t>
            </a:r>
            <a:r>
              <a:rPr lang="en-US" dirty="0">
                <a:solidFill>
                  <a:srgbClr val="000000"/>
                </a:solidFill>
              </a:rPr>
              <a:t>mechanisms that bind principals to actions</a:t>
            </a:r>
          </a:p>
          <a:p>
            <a:r>
              <a:rPr lang="en-US" b="1" dirty="0">
                <a:solidFill>
                  <a:srgbClr val="000000"/>
                </a:solidFill>
              </a:rPr>
              <a:t>Authorization:  </a:t>
            </a:r>
            <a:r>
              <a:rPr lang="en-US" dirty="0">
                <a:solidFill>
                  <a:srgbClr val="000000"/>
                </a:solidFill>
              </a:rPr>
              <a:t>mechanisms that govern whether actions are permitted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Discretionary Access Control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Mandatory Access Control</a:t>
            </a: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8" name="Picture 7" descr="door loc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18" y="3143130"/>
            <a:ext cx="868544" cy="868544"/>
          </a:xfrm>
          <a:prstGeom prst="rect">
            <a:avLst/>
          </a:prstGeom>
        </p:spPr>
      </p:pic>
      <p:pic>
        <p:nvPicPr>
          <p:cNvPr id="9" name="Picture 8" descr="L-SC-Everest29-K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32" y="2530951"/>
            <a:ext cx="897562" cy="44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65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Mac keychains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34956"/>
            <a:ext cx="4038600" cy="2594588"/>
          </a:xfr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1545771"/>
            <a:ext cx="1915886" cy="1915886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258056"/>
          </a:xfrm>
        </p:spPr>
        <p:txBody>
          <a:bodyPr>
            <a:normAutofit/>
          </a:bodyPr>
          <a:lstStyle/>
          <a:p>
            <a:r>
              <a:rPr lang="en-US" sz="2400" dirty="0"/>
              <a:t>OSX/iOS password manager</a:t>
            </a:r>
          </a:p>
          <a:p>
            <a:r>
              <a:rPr lang="en-US" sz="2400" dirty="0"/>
              <a:t>uses password-based encryption (AES-256) to store username/password credentials</a:t>
            </a:r>
          </a:p>
          <a:p>
            <a:r>
              <a:rPr lang="en-US" sz="2400" dirty="0"/>
              <a:t>supports multiple keychains</a:t>
            </a:r>
          </a:p>
        </p:txBody>
      </p:sp>
    </p:spTree>
    <p:extLst>
      <p:ext uri="{BB962C8B-B14F-4D97-AF65-F5344CB8AC3E}">
        <p14:creationId xmlns:p14="http://schemas.microsoft.com/office/powerpoint/2010/main" val="1200723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privacy?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600200"/>
            <a:ext cx="7802880" cy="4876800"/>
          </a:xfrm>
        </p:spPr>
      </p:pic>
    </p:spTree>
    <p:extLst>
      <p:ext uri="{BB962C8B-B14F-4D97-AF65-F5344CB8AC3E}">
        <p14:creationId xmlns:p14="http://schemas.microsoft.com/office/powerpoint/2010/main" val="2038433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A0301-4CC2-1BAA-FFF4-E5C4CF7DA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Capabilities</a:t>
            </a:r>
          </a:p>
        </p:txBody>
      </p:sp>
      <p:pic>
        <p:nvPicPr>
          <p:cNvPr id="5" name="Content Placeholder 4" descr="A diagram of a computer network&#10;&#10;AI-generated content may be incorrect.">
            <a:extLst>
              <a:ext uri="{FF2B5EF4-FFF2-40B4-BE49-F238E27FC236}">
                <a16:creationId xmlns:a16="http://schemas.microsoft.com/office/drawing/2014/main" id="{200A4FE9-4C70-5977-D0A2-7D2B90AB2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1873250"/>
            <a:ext cx="4013200" cy="4330700"/>
          </a:xfrm>
        </p:spPr>
      </p:pic>
    </p:spTree>
    <p:extLst>
      <p:ext uri="{BB962C8B-B14F-4D97-AF65-F5344CB8AC3E}">
        <p14:creationId xmlns:p14="http://schemas.microsoft.com/office/powerpoint/2010/main" val="41116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</a:t>
                </a:r>
                <a:r>
                  <a:rPr lang="en-US" b="1" dirty="0">
                    <a:solidFill>
                      <a:schemeClr val="accent2"/>
                    </a:solidFill>
                  </a:rPr>
                  <a:t>access control policy </a:t>
                </a:r>
                <a:r>
                  <a:rPr lang="en-US" dirty="0"/>
                  <a:t>specifies which of 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operations</a:t>
                </a:r>
                <a:r>
                  <a:rPr lang="en-US" dirty="0"/>
                  <a:t> associated with any given </a:t>
                </a:r>
                <a:r>
                  <a:rPr lang="en-US" b="1" dirty="0">
                    <a:solidFill>
                      <a:schemeClr val="accent2"/>
                    </a:solidFill>
                  </a:rPr>
                  <a:t>object</a:t>
                </a:r>
                <a:r>
                  <a:rPr lang="en-US" dirty="0"/>
                  <a:t> each </a:t>
                </a:r>
                <a:r>
                  <a:rPr lang="en-US" b="1" dirty="0">
                    <a:solidFill>
                      <a:schemeClr val="accent2"/>
                    </a:solidFill>
                  </a:rPr>
                  <a:t>principal</a:t>
                </a:r>
                <a:r>
                  <a:rPr lang="en-US" dirty="0"/>
                  <a:t> is authorized to perform </a:t>
                </a:r>
              </a:p>
              <a:p>
                <a:r>
                  <a:rPr lang="en-US" dirty="0"/>
                  <a:t>Expressed as a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𝐴𝑢𝑡h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60688957"/>
                  </p:ext>
                </p:extLst>
              </p:nvPr>
            </p:nvGraphicFramePr>
            <p:xfrm>
              <a:off x="1600200" y="3429000"/>
              <a:ext cx="5943600" cy="18542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85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335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 rowSpan="2"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𝑨𝒖𝒕𝒉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 rowSpan="2"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Objects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gridSpan="2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bg1"/>
                              </a:solidFill>
                            </a:rPr>
                            <a:t>dac.tex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bg1"/>
                              </a:solidFill>
                            </a:rPr>
                            <a:t>dac.pptx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principals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ebirrell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faculty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student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60688957"/>
                  </p:ext>
                </p:extLst>
              </p:nvPr>
            </p:nvGraphicFramePr>
            <p:xfrm>
              <a:off x="1600200" y="3429000"/>
              <a:ext cx="5943600" cy="18542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85900"/>
                    <a:gridCol w="1333500"/>
                    <a:gridCol w="1524000"/>
                    <a:gridCol w="1600200"/>
                  </a:tblGrid>
                  <a:tr h="370840"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16" t="-4098" r="-111663" b="-162295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Objects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gridSpan="2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bg1"/>
                              </a:solidFill>
                            </a:rPr>
                            <a:t>dac.tex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bg1"/>
                              </a:solidFill>
                            </a:rPr>
                            <a:t>dac.pptx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principals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ebirrell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faculty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student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Oval 4"/>
          <p:cNvSpPr/>
          <p:nvPr/>
        </p:nvSpPr>
        <p:spPr>
          <a:xfrm>
            <a:off x="4419600" y="2971800"/>
            <a:ext cx="1295400" cy="34290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81700" y="2971800"/>
            <a:ext cx="1295400" cy="34290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19400" y="4191000"/>
            <a:ext cx="5029200" cy="3048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9400" y="4591957"/>
            <a:ext cx="5029200" cy="3048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19400" y="4953000"/>
            <a:ext cx="5029200" cy="3048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44209" y="644370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Access Control Lists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30111" y="441960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Capability </a:t>
            </a:r>
          </a:p>
          <a:p>
            <a:pPr algn="ctr"/>
            <a:r>
              <a:rPr lang="en-US" dirty="0">
                <a:solidFill>
                  <a:schemeClr val="accent3"/>
                </a:solidFill>
              </a:rPr>
              <a:t>Lists</a:t>
            </a:r>
          </a:p>
        </p:txBody>
      </p:sp>
    </p:spTree>
    <p:extLst>
      <p:ext uri="{BB962C8B-B14F-4D97-AF65-F5344CB8AC3E}">
        <p14:creationId xmlns:p14="http://schemas.microsoft.com/office/powerpoint/2010/main" val="204444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Capability Lists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capability list for a principal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dirty="0"/>
                  <a:t> is a list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⟨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,</m:t>
                    </m:r>
                    <m:r>
                      <a:rPr lang="en-US" i="1" dirty="0" smtClean="0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⟩,⟨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,</m:t>
                    </m:r>
                    <m:r>
                      <a:rPr lang="en-US" i="1" dirty="0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⟩, </m:t>
                    </m:r>
                    <m:r>
                      <a:rPr lang="en-US" i="1" dirty="0">
                        <a:latin typeface="Cambria Math" charset="0"/>
                      </a:rPr>
                      <m:t>… </m:t>
                    </m:r>
                    <m:r>
                      <a:rPr lang="en-US" i="1" dirty="0" smtClean="0">
                        <a:latin typeface="Cambria Math" charset="0"/>
                      </a:rPr>
                      <m:t>,⟨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i="1" dirty="0" err="1">
                        <a:latin typeface="Cambria Math" charset="0"/>
                      </a:rPr>
                      <m:t>,</m:t>
                    </m:r>
                    <m:r>
                      <a:rPr lang="en-US" i="1" dirty="0" err="1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⟩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e.g., ⟨</a:t>
                </a:r>
                <a:r>
                  <a:rPr lang="en-US" dirty="0" err="1"/>
                  <a:t>dac.tex</a:t>
                </a:r>
                <a:r>
                  <a:rPr lang="en-US" dirty="0"/>
                  <a:t>, {</a:t>
                </a:r>
                <a:r>
                  <a:rPr lang="en-US" dirty="0" err="1"/>
                  <a:t>r,w</a:t>
                </a:r>
                <a:r>
                  <a:rPr lang="en-US" dirty="0"/>
                  <a:t>}⟩ ⟨</a:t>
                </a:r>
                <a:r>
                  <a:rPr lang="en-US" dirty="0" err="1"/>
                  <a:t>dac.pptx</a:t>
                </a:r>
                <a:r>
                  <a:rPr lang="en-US" dirty="0"/>
                  <a:t>, {</a:t>
                </a:r>
                <a:r>
                  <a:rPr lang="en-US" dirty="0" err="1"/>
                  <a:t>r,w</a:t>
                </a:r>
                <a:r>
                  <a:rPr lang="en-US" dirty="0"/>
                  <a:t>}⟩ 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</a:rPr>
                  <a:t>Capabilities</a:t>
                </a:r>
                <a:r>
                  <a:rPr lang="en-US" dirty="0"/>
                  <a:t> carry privileges. </a:t>
                </a:r>
              </a:p>
              <a:p>
                <a:pPr marL="731520" lvl="1" indent="-457200">
                  <a:buFont typeface="+mj-lt"/>
                  <a:buAutoNum type="arabicParenR"/>
                </a:pPr>
                <a:r>
                  <a:rPr lang="en-US" b="1" dirty="0"/>
                  <a:t>Authorization: </a:t>
                </a:r>
                <a:r>
                  <a:rPr lang="en-US" dirty="0"/>
                  <a:t>Performing operation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𝑜𝑝</m:t>
                    </m:r>
                  </m:oMath>
                </a14:m>
                <a:r>
                  <a:rPr lang="en-US" dirty="0"/>
                  <a:t> on object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requires a principal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dirty="0"/>
                  <a:t> to hold a capability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⟩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𝑜𝑝</m:t>
                    </m:r>
                    <m:r>
                      <a:rPr lang="en-US" b="0" i="1" dirty="0" smtClean="0">
                        <a:latin typeface="Cambria Math" charset="0"/>
                      </a:rPr>
                      <m:t>∈</m:t>
                    </m:r>
                    <m:r>
                      <a:rPr lang="en-US" b="0" i="1" dirty="0" smtClean="0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731520" lvl="1" indent="-457200">
                  <a:buFont typeface="+mj-lt"/>
                  <a:buAutoNum type="arabicParenR"/>
                </a:pPr>
                <a:r>
                  <a:rPr lang="en-US" b="1" dirty="0" err="1"/>
                  <a:t>Unforgeability</a:t>
                </a:r>
                <a:r>
                  <a:rPr lang="en-US" b="1" dirty="0"/>
                  <a:t>: </a:t>
                </a:r>
                <a:r>
                  <a:rPr lang="en-US" dirty="0"/>
                  <a:t>Capabilities cannot be counterfeited or corrupted. </a:t>
                </a:r>
              </a:p>
              <a:p>
                <a:r>
                  <a:rPr lang="en-US" dirty="0"/>
                  <a:t>Note: Capabilities are (typically) transferable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0">
                <a:blip r:embed="rId2"/>
                <a:stretch>
                  <a:fillRect l="-667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60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Natural approach for use</a:t>
            </a:r>
            <a:r>
              <a:rPr lang="mr-IN" dirty="0" err="1"/>
              <a:t>r</a:t>
            </a:r>
            <a:r>
              <a:rPr lang="mr-IN" dirty="0"/>
              <a:t>-</a:t>
            </a:r>
            <a:r>
              <a:rPr lang="en-US" dirty="0"/>
              <a:t>defined objects</a:t>
            </a:r>
          </a:p>
          <a:p>
            <a:pPr lvl="1"/>
            <a:r>
              <a:rPr lang="en-US" dirty="0"/>
              <a:t>Eliminates confused deputy problems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Review of permissions?</a:t>
            </a:r>
          </a:p>
          <a:p>
            <a:pPr lvl="1"/>
            <a:r>
              <a:rPr lang="en-US" dirty="0"/>
              <a:t>Revocation?</a:t>
            </a:r>
          </a:p>
          <a:p>
            <a:pPr lvl="1"/>
            <a:r>
              <a:rPr lang="en-US" dirty="0"/>
              <a:t>Delegation? </a:t>
            </a:r>
          </a:p>
          <a:p>
            <a:pPr lvl="1"/>
            <a:r>
              <a:rPr lang="en-US" dirty="0"/>
              <a:t>Privacy?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B8116C-D89D-0567-A995-0C92E9BA7607}"/>
              </a:ext>
            </a:extLst>
          </p:cNvPr>
          <p:cNvSpPr/>
          <p:nvPr/>
        </p:nvSpPr>
        <p:spPr>
          <a:xfrm>
            <a:off x="609600" y="2057400"/>
            <a:ext cx="54102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EF8F5E-DDB5-5628-A632-711989905FBE}"/>
              </a:ext>
            </a:extLst>
          </p:cNvPr>
          <p:cNvSpPr/>
          <p:nvPr/>
        </p:nvSpPr>
        <p:spPr>
          <a:xfrm>
            <a:off x="609600" y="3984522"/>
            <a:ext cx="5410200" cy="1730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2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77CF1-324C-0E4A-B30E-34EA240F9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Capabilities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0CF540-B683-DD47-9963-3CF5A7E43D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Consider the following proposal: capabilities will be represented using a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𝑁𝑎𝑚𝑒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𝑂𝑏𝑗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𝑃𝑟𝑖𝑣𝑠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𝑁𝑎𝑚𝑒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𝑂𝑏𝑗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random 128-bit string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𝑃𝑟𝑖𝑣𝑠</m:t>
                    </m:r>
                  </m:oMath>
                </a14:m>
                <a:r>
                  <a:rPr lang="en-US" dirty="0"/>
                  <a:t> is the set of privileges conferred by the capability. 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𝑁𝑎𝑚𝑒</m:t>
                    </m:r>
                  </m:oMath>
                </a14:m>
                <a:r>
                  <a:rPr lang="en-US" dirty="0"/>
                  <a:t>, if it exists at all, is kept secret. What functionality expected for capabilities does this alternative support and where (if at all) does it fall short?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0CF540-B683-DD47-9963-3CF5A7E43D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299" r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54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OAuth2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16" y="2819400"/>
            <a:ext cx="4173583" cy="2356054"/>
          </a:xfr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33" y="1371600"/>
            <a:ext cx="1978567" cy="1970556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Industry standard authorization protocol</a:t>
            </a:r>
          </a:p>
          <a:p>
            <a:r>
              <a:rPr lang="en-US" sz="2400" dirty="0"/>
              <a:t>Used for single sign-on by major IDPs</a:t>
            </a:r>
          </a:p>
          <a:p>
            <a:pPr lvl="1"/>
            <a:r>
              <a:rPr lang="en-US" dirty="0"/>
              <a:t>Facebook, Google</a:t>
            </a:r>
          </a:p>
          <a:p>
            <a:r>
              <a:rPr lang="en-US" sz="2400" dirty="0"/>
              <a:t>A </a:t>
            </a:r>
            <a:r>
              <a:rPr lang="en-US" sz="2400" b="1" dirty="0">
                <a:solidFill>
                  <a:schemeClr val="accent2"/>
                </a:solidFill>
              </a:rPr>
              <a:t>bearer token </a:t>
            </a:r>
            <a:r>
              <a:rPr lang="en-US" sz="2400" dirty="0"/>
              <a:t>contains a unique identifier</a:t>
            </a:r>
          </a:p>
        </p:txBody>
      </p:sp>
    </p:spTree>
    <p:extLst>
      <p:ext uri="{BB962C8B-B14F-4D97-AF65-F5344CB8AC3E}">
        <p14:creationId xmlns:p14="http://schemas.microsoft.com/office/powerpoint/2010/main" val="16655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A4DC7-9CE4-98CB-B1C0-B119A4C43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Google Drive Links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8E036BD-468A-7B38-7327-90EA6220B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7010400" cy="534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86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F3F0BF58-9D22-2911-4C8B-0D15F3FD73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r="19403"/>
          <a:stretch/>
        </p:blipFill>
        <p:spPr>
          <a:xfrm>
            <a:off x="7526581" y="778942"/>
            <a:ext cx="1524000" cy="1745436"/>
          </a:xfrm>
          <a:prstGeom prst="rect">
            <a:avLst/>
          </a:prstGeom>
          <a:noFill/>
          <a:ln w="44450" cap="flat" cmpd="sng" algn="ctr">
            <a:noFill/>
            <a:prstDash val="solid"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544A28-FACD-4AA0-E488-E93B416A6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Authentication Cookies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53D91-5154-D5F1-17BA-E8632983C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0E1D9-0465-BE7D-8AEB-24117568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1676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Hypertext Transfer Protocol (HTTP) is an application protocol for distributed information systems</a:t>
            </a:r>
          </a:p>
          <a:p>
            <a:r>
              <a:rPr lang="en-US" dirty="0"/>
              <a:t>Stateless request-response protocol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04796-F057-7A52-0547-C41E0F1AA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Cookies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3BDF3-7975-5C2E-AFC1-EC36884548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Cookies are small blocks of data stored locally by the web browser</a:t>
            </a:r>
          </a:p>
          <a:p>
            <a:endParaRPr lang="en-US" dirty="0"/>
          </a:p>
          <a:p>
            <a:r>
              <a:rPr lang="en-US" dirty="0"/>
              <a:t>Cookie is sent with every request to that domain</a:t>
            </a:r>
          </a:p>
          <a:p>
            <a:endParaRPr lang="en-US" dirty="0"/>
          </a:p>
          <a:p>
            <a:r>
              <a:rPr lang="en-US" dirty="0"/>
              <a:t>Can be used to keep track of whether a user has authenticated (as which user)</a:t>
            </a:r>
          </a:p>
          <a:p>
            <a:endParaRPr lang="en-US" dirty="0"/>
          </a:p>
          <a:p>
            <a:r>
              <a:rPr lang="en-US" dirty="0"/>
              <a:t>And also other things…</a:t>
            </a:r>
          </a:p>
          <a:p>
            <a:r>
              <a:rPr lang="en-US" dirty="0"/>
              <a:t>Can be set by third parties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E82860-61D2-91DE-8173-6DCD47CDA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5917"/>
            <a:ext cx="4541520" cy="1949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CB48C2-6066-F90D-F834-F9DAAF428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1830"/>
            <a:ext cx="4541520" cy="7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4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13957</TotalTime>
  <Words>1376</Words>
  <Application>Microsoft Macintosh PowerPoint</Application>
  <PresentationFormat>On-screen Show (4:3)</PresentationFormat>
  <Paragraphs>214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Cambria Math</vt:lpstr>
      <vt:lpstr>Consolas</vt:lpstr>
      <vt:lpstr>Clarity</vt:lpstr>
      <vt:lpstr>Lecture 17: Capabilities</vt:lpstr>
      <vt:lpstr>Where we were…</vt:lpstr>
      <vt:lpstr>Access Control Policy</vt:lpstr>
      <vt:lpstr>Capability Lists</vt:lpstr>
      <vt:lpstr>Capabilities</vt:lpstr>
      <vt:lpstr>Exercise 1: Capabilities</vt:lpstr>
      <vt:lpstr>Example: OAuth2</vt:lpstr>
      <vt:lpstr>Example: Google Drive Links</vt:lpstr>
      <vt:lpstr>Example: Authentication Cookies</vt:lpstr>
      <vt:lpstr>Cross-Site Request Forgery (CSRF)</vt:lpstr>
      <vt:lpstr>CSRF Defenses</vt:lpstr>
      <vt:lpstr>Authenticity: Tagged Memory</vt:lpstr>
      <vt:lpstr>Authenticity: Protected Address Space</vt:lpstr>
      <vt:lpstr>Example: File Descriptor Table</vt:lpstr>
      <vt:lpstr>Cryptographically-protected capabilities</vt:lpstr>
      <vt:lpstr>Restricted Delegation</vt:lpstr>
      <vt:lpstr>Exercise 2: Restricted Delegation</vt:lpstr>
      <vt:lpstr>Revocation</vt:lpstr>
      <vt:lpstr>Keys as capabilities</vt:lpstr>
      <vt:lpstr>Example: Mac keychains</vt:lpstr>
      <vt:lpstr>What about privacy?</vt:lpstr>
      <vt:lpstr>Capabilities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 Birrell</cp:lastModifiedBy>
  <cp:revision>420</cp:revision>
  <dcterms:created xsi:type="dcterms:W3CDTF">2018-01-05T20:19:03Z</dcterms:created>
  <dcterms:modified xsi:type="dcterms:W3CDTF">2026-03-25T19:36:27Z</dcterms:modified>
</cp:coreProperties>
</file>