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78" r:id="rId2"/>
    <p:sldId id="279" r:id="rId3"/>
    <p:sldId id="280" r:id="rId4"/>
    <p:sldId id="282" r:id="rId5"/>
    <p:sldId id="281" r:id="rId6"/>
    <p:sldId id="283" r:id="rId7"/>
    <p:sldId id="301" r:id="rId8"/>
    <p:sldId id="287" r:id="rId9"/>
    <p:sldId id="288" r:id="rId10"/>
    <p:sldId id="289" r:id="rId11"/>
    <p:sldId id="290" r:id="rId12"/>
    <p:sldId id="291" r:id="rId13"/>
    <p:sldId id="293" r:id="rId14"/>
    <p:sldId id="294" r:id="rId15"/>
    <p:sldId id="295" r:id="rId16"/>
    <p:sldId id="305" r:id="rId17"/>
    <p:sldId id="302" r:id="rId18"/>
    <p:sldId id="303" r:id="rId19"/>
    <p:sldId id="304" r:id="rId20"/>
    <p:sldId id="292" r:id="rId21"/>
    <p:sldId id="1293" r:id="rId22"/>
    <p:sldId id="296" r:id="rId23"/>
    <p:sldId id="297" r:id="rId24"/>
    <p:sldId id="298" r:id="rId25"/>
    <p:sldId id="129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96969"/>
    <a:srgbClr val="7F0007"/>
    <a:srgbClr val="FFFFFF"/>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4" autoAdjust="0"/>
    <p:restoredTop sz="80903" autoAdjust="0"/>
  </p:normalViewPr>
  <p:slideViewPr>
    <p:cSldViewPr>
      <p:cViewPr varScale="1">
        <p:scale>
          <a:sx n="108" d="100"/>
          <a:sy n="108" d="100"/>
        </p:scale>
        <p:origin x="2224" y="192"/>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3/23/26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3/23/26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127932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a server to handle requests that name a client’s file. The server computes a function F on that file, writes that value to the file, and records billing information in the server’s file </a:t>
            </a:r>
            <a:r>
              <a:rPr lang="en-US" sz="1200" kern="1200" dirty="0" err="1">
                <a:solidFill>
                  <a:schemeClr val="tx1"/>
                </a:solidFill>
                <a:effectLst/>
                <a:latin typeface="+mn-lt"/>
                <a:ea typeface="+mn-ea"/>
                <a:cs typeface="+mn-cs"/>
              </a:rPr>
              <a:t>charges.txt</a:t>
            </a:r>
            <a:r>
              <a:rPr lang="en-US" sz="1200" kern="1200" dirty="0">
                <a:solidFill>
                  <a:schemeClr val="tx1"/>
                </a:solidFill>
                <a:effectLst/>
                <a:latin typeface="+mn-lt"/>
                <a:ea typeface="+mn-ea"/>
                <a:cs typeface="+mn-cs"/>
              </a:rPr>
              <a:t>. Further, suppose the server but no client holds a write privilege for </a:t>
            </a:r>
            <a:r>
              <a:rPr lang="en-US" sz="1200" kern="1200" dirty="0" err="1">
                <a:solidFill>
                  <a:schemeClr val="tx1"/>
                </a:solidFill>
                <a:effectLst/>
                <a:latin typeface="+mn-lt"/>
                <a:ea typeface="+mn-ea"/>
                <a:cs typeface="+mn-cs"/>
              </a:rPr>
              <a:t>charges.txt</a:t>
            </a:r>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naming </a:t>
            </a:r>
            <a:r>
              <a:rPr lang="en-US" sz="1200" kern="1200" dirty="0" err="1">
                <a:solidFill>
                  <a:schemeClr val="tx1"/>
                </a:solidFill>
                <a:effectLst/>
                <a:latin typeface="+mn-lt"/>
                <a:ea typeface="+mn-ea"/>
                <a:cs typeface="+mn-cs"/>
              </a:rPr>
              <a:t>charges.txt</a:t>
            </a:r>
            <a:r>
              <a:rPr lang="en-US" sz="1200" kern="1200" dirty="0">
                <a:solidFill>
                  <a:schemeClr val="tx1"/>
                </a:solidFill>
                <a:effectLst/>
                <a:latin typeface="+mn-lt"/>
                <a:ea typeface="+mn-ea"/>
                <a:cs typeface="+mn-cs"/>
              </a:rPr>
              <a:t> as the argument in its request, C would cause the server to execute with f = </a:t>
            </a:r>
            <a:r>
              <a:rPr lang="en-US" sz="1200" kern="1200" dirty="0" err="1">
                <a:solidFill>
                  <a:schemeClr val="tx1"/>
                </a:solidFill>
                <a:effectLst/>
                <a:latin typeface="+mn-lt"/>
                <a:ea typeface="+mn-ea"/>
                <a:cs typeface="+mn-cs"/>
              </a:rPr>
              <a:t>charges.txt</a:t>
            </a:r>
            <a:r>
              <a:rPr lang="en-US" sz="1200" kern="1200" dirty="0">
                <a:solidFill>
                  <a:schemeClr val="tx1"/>
                </a:solidFill>
                <a:effectLst/>
                <a:latin typeface="+mn-lt"/>
                <a:ea typeface="+mn-ea"/>
                <a:cs typeface="+mn-cs"/>
              </a:rPr>
              <a:t>. Execution of S4 would then corrupt </a:t>
            </a:r>
            <a:r>
              <a:rPr lang="en-US" sz="1200" kern="1200" dirty="0" err="1">
                <a:solidFill>
                  <a:schemeClr val="tx1"/>
                </a:solidFill>
                <a:effectLst/>
                <a:latin typeface="+mn-lt"/>
                <a:ea typeface="+mn-ea"/>
                <a:cs typeface="+mn-cs"/>
              </a:rPr>
              <a:t>charges.txt</a:t>
            </a:r>
            <a:r>
              <a:rPr lang="en-US" sz="1200" kern="1200" dirty="0">
                <a:solidFill>
                  <a:schemeClr val="tx1"/>
                </a:solidFill>
                <a:effectLst/>
                <a:latin typeface="+mn-lt"/>
                <a:ea typeface="+mn-ea"/>
                <a:cs typeface="+mn-cs"/>
              </a:rPr>
              <a:t>, since the server does hold a write privilege for that file.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Solution:</a:t>
            </a:r>
            <a:r>
              <a:rPr lang="en-US" baseline="0" dirty="0"/>
              <a:t> check permissions. Impractical (usability)? IF</a:t>
            </a:r>
            <a:r>
              <a:rPr lang="mr-IN" baseline="0" dirty="0"/>
              <a:t>…</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Solution: sub-program protection domains (usability)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Soultion</a:t>
            </a:r>
            <a:r>
              <a:rPr lang="en-US" baseline="0" dirty="0"/>
              <a:t>: combine name with privileges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22</a:t>
            </a:fld>
            <a:endParaRPr lang="en-US"/>
          </a:p>
        </p:txBody>
      </p:sp>
    </p:spTree>
    <p:extLst>
      <p:ext uri="{BB962C8B-B14F-4D97-AF65-F5344CB8AC3E}">
        <p14:creationId xmlns:p14="http://schemas.microsoft.com/office/powerpoint/2010/main" val="4099497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privilege escalation attack is a type of network intrusion that takes advantage of programming errors or design flaws to grant the attacker elevated access to the network and its associated data and applications.</a:t>
            </a:r>
          </a:p>
          <a:p>
            <a:endParaRPr lang="en-US" dirty="0"/>
          </a:p>
          <a:p>
            <a:r>
              <a:rPr lang="en-US" dirty="0"/>
              <a:t>October 21, 2020: privilege escalation attack on Citrix https://</a:t>
            </a:r>
            <a:r>
              <a:rPr lang="en-US" dirty="0" err="1"/>
              <a:t>www.techradar.com</a:t>
            </a:r>
            <a:r>
              <a:rPr lang="en-US" dirty="0"/>
              <a:t>/news/multiple-privilege-escalation-vulnerabilities-found-in-citrix-vpn</a:t>
            </a: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23</a:t>
            </a:fld>
            <a:endParaRPr lang="en-US"/>
          </a:p>
        </p:txBody>
      </p:sp>
    </p:spTree>
    <p:extLst>
      <p:ext uri="{BB962C8B-B14F-4D97-AF65-F5344CB8AC3E}">
        <p14:creationId xmlns:p14="http://schemas.microsoft.com/office/powerpoint/2010/main" val="2300115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24</a:t>
            </a:fld>
            <a:endParaRPr lang="en-US"/>
          </a:p>
        </p:txBody>
      </p:sp>
    </p:spTree>
    <p:extLst>
      <p:ext uri="{BB962C8B-B14F-4D97-AF65-F5344CB8AC3E}">
        <p14:creationId xmlns:p14="http://schemas.microsoft.com/office/powerpoint/2010/main" val="138329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a:t>Authentication:</a:t>
            </a:r>
            <a:r>
              <a:rPr lang="en-US" baseline="0" dirty="0"/>
              <a:t>  passwords, digital signatures, EV certificates in browsers</a:t>
            </a:r>
          </a:p>
          <a:p>
            <a:pPr marL="171450" indent="-171450">
              <a:buFont typeface="Arial"/>
              <a:buChar char="•"/>
            </a:pPr>
            <a:r>
              <a:rPr lang="en-US" dirty="0"/>
              <a:t>Authorization:  file permissions, firewalls, visibility restrictions in FB</a:t>
            </a:r>
          </a:p>
          <a:p>
            <a:pPr marL="171450" indent="-171450">
              <a:buFont typeface="Arial"/>
              <a:buChar char="•"/>
            </a:pPr>
            <a:r>
              <a:rPr lang="en-US" baseline="0" dirty="0"/>
              <a:t>Audit:  log files, log browsers, intrusion detection systems</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a:t>
            </a:fld>
            <a:endParaRPr lang="en-US"/>
          </a:p>
        </p:txBody>
      </p:sp>
    </p:spTree>
    <p:extLst>
      <p:ext uri="{BB962C8B-B14F-4D97-AF65-F5344CB8AC3E}">
        <p14:creationId xmlns:p14="http://schemas.microsoft.com/office/powerpoint/2010/main" val="26127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r>
              <a:rPr lang="en-US" baseline="0" dirty="0"/>
              <a:t> </a:t>
            </a:r>
            <a:r>
              <a:rPr lang="en-US" dirty="0"/>
              <a:t>Delegation</a:t>
            </a:r>
          </a:p>
          <a:p>
            <a:r>
              <a:rPr lang="en-US" dirty="0"/>
              <a:t>Facebook</a:t>
            </a:r>
            <a:r>
              <a:rPr lang="en-US" baseline="0" dirty="0"/>
              <a:t> visibility as example, repo as example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4</a:t>
            </a:fld>
            <a:endParaRPr lang="en-US"/>
          </a:p>
        </p:txBody>
      </p:sp>
    </p:spTree>
    <p:extLst>
      <p:ext uri="{BB962C8B-B14F-4D97-AF65-F5344CB8AC3E}">
        <p14:creationId xmlns:p14="http://schemas.microsoft.com/office/powerpoint/2010/main" val="2108579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invoker:</a:t>
            </a:r>
            <a:r>
              <a:rPr lang="en-US" baseline="0" dirty="0"/>
              <a:t> user, machine, process</a:t>
            </a:r>
          </a:p>
          <a:p>
            <a:r>
              <a:rPr lang="en-US" baseline="0" dirty="0"/>
              <a:t>operation: read, write, execute, higher-level (e.g., processes, programs)</a:t>
            </a:r>
          </a:p>
          <a:p>
            <a:r>
              <a:rPr lang="en-US" baseline="0" dirty="0"/>
              <a:t>objects: files, I/O devices, other passive OS abstractions</a:t>
            </a:r>
          </a:p>
          <a:p>
            <a:endParaRPr lang="en-US" baseline="0" dirty="0"/>
          </a:p>
          <a:p>
            <a:r>
              <a:rPr lang="en-US" baseline="0" dirty="0"/>
              <a:t>Discussion: what assumptions are we making?</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5</a:t>
            </a:fld>
            <a:endParaRPr lang="en-US"/>
          </a:p>
        </p:txBody>
      </p:sp>
    </p:spTree>
    <p:extLst>
      <p:ext uri="{BB962C8B-B14F-4D97-AF65-F5344CB8AC3E}">
        <p14:creationId xmlns:p14="http://schemas.microsoft.com/office/powerpoint/2010/main" val="1394142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considerations: usability (e.g., revocation)</a:t>
            </a:r>
            <a:r>
              <a:rPr lang="en-US" baseline="0" dirty="0"/>
              <a:t> </a:t>
            </a:r>
          </a:p>
          <a:p>
            <a:r>
              <a:rPr lang="en-US" baseline="0" dirty="0"/>
              <a:t>Discussion: Are users an good granularity for principals? What granularity do we want?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6</a:t>
            </a:fld>
            <a:endParaRPr lang="en-US"/>
          </a:p>
        </p:txBody>
      </p:sp>
    </p:spTree>
    <p:extLst>
      <p:ext uri="{BB962C8B-B14F-4D97-AF65-F5344CB8AC3E}">
        <p14:creationId xmlns:p14="http://schemas.microsoft.com/office/powerpoint/2010/main" val="1544334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p>
        </p:txBody>
      </p:sp>
      <p:sp>
        <p:nvSpPr>
          <p:cNvPr id="4" name="Slide Number Placeholder 3"/>
          <p:cNvSpPr>
            <a:spLocks noGrp="1"/>
          </p:cNvSpPr>
          <p:nvPr>
            <p:ph type="sldNum" sz="quarter" idx="10"/>
          </p:nvPr>
        </p:nvSpPr>
        <p:spPr/>
        <p:txBody>
          <a:bodyPr/>
          <a:lstStyle/>
          <a:p>
            <a:fld id="{BFE031AF-CC19-4E5A-831F-2BAAD17F6D1A}" type="slidenum">
              <a:rPr lang="en-US" smtClean="0"/>
              <a:t>11</a:t>
            </a:fld>
            <a:endParaRPr lang="en-US"/>
          </a:p>
        </p:txBody>
      </p:sp>
    </p:spTree>
    <p:extLst>
      <p:ext uri="{BB962C8B-B14F-4D97-AF65-F5344CB8AC3E}">
        <p14:creationId xmlns:p14="http://schemas.microsoft.com/office/powerpoint/2010/main" val="2959451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ACLs</a:t>
            </a:r>
            <a:r>
              <a:rPr lang="en-US" baseline="0" dirty="0"/>
              <a:t> in OSX </a:t>
            </a:r>
          </a:p>
          <a:p>
            <a:pPr marL="171450" indent="-171450">
              <a:buFontTx/>
              <a:buChar char="-"/>
            </a:pPr>
            <a:r>
              <a:rPr lang="en-US" baseline="0" dirty="0"/>
              <a:t>POSIX  ls </a:t>
            </a:r>
            <a:r>
              <a:rPr lang="mr-IN" baseline="0" dirty="0"/>
              <a:t>–</a:t>
            </a:r>
            <a:r>
              <a:rPr lang="en-US" baseline="0" dirty="0"/>
              <a:t>la</a:t>
            </a:r>
          </a:p>
          <a:p>
            <a:pPr marL="171450" indent="-171450">
              <a:buFontTx/>
              <a:buChar char="-"/>
            </a:pPr>
            <a:r>
              <a:rPr lang="en-US" baseline="0" dirty="0"/>
              <a:t>ACLs (+) ls </a:t>
            </a:r>
            <a:r>
              <a:rPr lang="mr-IN" baseline="0" dirty="0"/>
              <a:t>–</a:t>
            </a:r>
            <a:r>
              <a:rPr lang="en-US" baseline="0" dirty="0" err="1"/>
              <a:t>lae</a:t>
            </a:r>
            <a:r>
              <a:rPr lang="en-US" baseline="0" dirty="0"/>
              <a:t> (locate demo directory on Desktop so they can see ACL in action)</a:t>
            </a:r>
          </a:p>
          <a:p>
            <a:pPr marL="171450" indent="-171450">
              <a:buFontTx/>
              <a:buChar char="-"/>
            </a:pPr>
            <a:r>
              <a:rPr lang="en-US" baseline="0" dirty="0"/>
              <a:t>extended attributes (@) ls </a:t>
            </a:r>
            <a:r>
              <a:rPr lang="mr-IN" baseline="0" dirty="0"/>
              <a:t>–</a:t>
            </a:r>
            <a:r>
              <a:rPr lang="en-US" baseline="0" dirty="0"/>
              <a:t>la@</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15</a:t>
            </a:fld>
            <a:endParaRPr lang="en-US"/>
          </a:p>
        </p:txBody>
      </p:sp>
    </p:spTree>
    <p:extLst>
      <p:ext uri="{BB962C8B-B14F-4D97-AF65-F5344CB8AC3E}">
        <p14:creationId xmlns:p14="http://schemas.microsoft.com/office/powerpoint/2010/main" val="1755381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17</a:t>
            </a:fld>
            <a:endParaRPr lang="en-US"/>
          </a:p>
        </p:txBody>
      </p:sp>
    </p:spTree>
    <p:extLst>
      <p:ext uri="{BB962C8B-B14F-4D97-AF65-F5344CB8AC3E}">
        <p14:creationId xmlns:p14="http://schemas.microsoft.com/office/powerpoint/2010/main" val="1442641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control</a:t>
            </a:r>
            <a:r>
              <a:rPr lang="en-US" baseline="0" dirty="0"/>
              <a:t> matrix = abstraction</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19</a:t>
            </a:fld>
            <a:endParaRPr lang="en-US"/>
          </a:p>
        </p:txBody>
      </p:sp>
    </p:spTree>
    <p:extLst>
      <p:ext uri="{BB962C8B-B14F-4D97-AF65-F5344CB8AC3E}">
        <p14:creationId xmlns:p14="http://schemas.microsoft.com/office/powerpoint/2010/main" val="4151036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fld id="{63F7437D-9C28-4485-8136-DE3C7521A7D8}" type="datetimeFigureOut">
              <a:rPr lang="en-US" smtClean="0"/>
              <a:t>3/23/26</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
        <p:nvSpPr>
          <p:cNvPr id="4" name="TextBox 3">
            <a:extLst>
              <a:ext uri="{FF2B5EF4-FFF2-40B4-BE49-F238E27FC236}">
                <a16:creationId xmlns:a16="http://schemas.microsoft.com/office/drawing/2014/main" id="{6FE8E6B4-78AD-9B40-B2EC-F0B907591D59}"/>
              </a:ext>
            </a:extLst>
          </p:cNvPr>
          <p:cNvSpPr txBox="1"/>
          <p:nvPr userDrawn="1"/>
        </p:nvSpPr>
        <p:spPr>
          <a:xfrm>
            <a:off x="8931058" y="450937"/>
            <a:ext cx="184731" cy="369332"/>
          </a:xfrm>
          <a:prstGeom prst="rect">
            <a:avLst/>
          </a:prstGeom>
          <a:noFill/>
        </p:spPr>
        <p:txBody>
          <a:bodyPr wrap="none" rtlCol="0">
            <a:spAutoFit/>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3/23/26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3/23/26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3/23/26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3/23/26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3/23/26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3/23/26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3/23/26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3/23/26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3/23/26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3/23/26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67000">
                <a:srgbClr val="7F0007">
                  <a:alpha val="67059"/>
                </a:srgb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3/23/26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a:t>CS 138		       		         	       Spring 2026</a:t>
            </a:r>
          </a:p>
        </p:txBody>
      </p:sp>
      <p:sp>
        <p:nvSpPr>
          <p:cNvPr id="2" name="Title 1"/>
          <p:cNvSpPr>
            <a:spLocks noGrp="1"/>
          </p:cNvSpPr>
          <p:nvPr>
            <p:ph type="title"/>
          </p:nvPr>
        </p:nvSpPr>
        <p:spPr>
          <a:xfrm>
            <a:off x="685800" y="2667002"/>
            <a:ext cx="7848600" cy="631825"/>
          </a:xfrm>
        </p:spPr>
        <p:txBody>
          <a:bodyPr>
            <a:normAutofit/>
          </a:bodyPr>
          <a:lstStyle/>
          <a:p>
            <a:r>
              <a:rPr lang="en-US" sz="3400" dirty="0"/>
              <a:t>Lecture 16: Discretionary Access Control</a:t>
            </a:r>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pic>
        <p:nvPicPr>
          <p:cNvPr id="5" name="Content Placeholder 6" descr="Cartoon of a person and person looking at a crystal ball&#10;&#10;AI-generated content may be incorrect.">
            <a:extLst>
              <a:ext uri="{FF2B5EF4-FFF2-40B4-BE49-F238E27FC236}">
                <a16:creationId xmlns:a16="http://schemas.microsoft.com/office/drawing/2014/main" id="{1308AAB9-8D13-CF32-EB15-DA45F9E9394B}"/>
              </a:ext>
            </a:extLst>
          </p:cNvPr>
          <p:cNvPicPr>
            <a:picLocks noChangeAspect="1"/>
          </p:cNvPicPr>
          <p:nvPr/>
        </p:nvPicPr>
        <p:blipFill>
          <a:blip r:embed="rId3">
            <a:extLst>
              <a:ext uri="{28A0092B-C50C-407E-A947-70E740481C1C}">
                <a14:useLocalDpi xmlns:a14="http://schemas.microsoft.com/office/drawing/2010/main" val="0"/>
              </a:ext>
            </a:extLst>
          </a:blip>
          <a:srcRect l="6037" t="10980" r="10963" b="7934"/>
          <a:stretch/>
        </p:blipFill>
        <p:spPr>
          <a:xfrm>
            <a:off x="2419349" y="3682796"/>
            <a:ext cx="4305301" cy="3199944"/>
          </a:xfrm>
          <a:prstGeom prst="rect">
            <a:avLst/>
          </a:prstGeom>
        </p:spPr>
      </p:pic>
    </p:spTree>
    <p:extLst>
      <p:ext uri="{BB962C8B-B14F-4D97-AF65-F5344CB8AC3E}">
        <p14:creationId xmlns:p14="http://schemas.microsoft.com/office/powerpoint/2010/main" val="519228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Control Lists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access control list for an object </a:t>
                </a:r>
                <a14:m>
                  <m:oMath xmlns:m="http://schemas.openxmlformats.org/officeDocument/2006/math">
                    <m:r>
                      <a:rPr lang="en-US" i="1" dirty="0" smtClean="0">
                        <a:latin typeface="Cambria Math" charset="0"/>
                      </a:rPr>
                      <m:t>𝑂</m:t>
                    </m:r>
                    <m:r>
                      <a:rPr lang="en-US" i="1" dirty="0" smtClean="0">
                        <a:latin typeface="Cambria Math" charset="0"/>
                      </a:rPr>
                      <m:t> </m:t>
                    </m:r>
                  </m:oMath>
                </a14:m>
                <a:r>
                  <a:rPr lang="en-US" dirty="0"/>
                  <a:t>is a list</a:t>
                </a:r>
                <a:br>
                  <a:rPr lang="en-US" dirty="0"/>
                </a:br>
                <a14:m>
                  <m:oMath xmlns:m="http://schemas.openxmlformats.org/officeDocument/2006/math">
                    <m:r>
                      <a:rPr lang="en-US" i="1" dirty="0" smtClean="0">
                        <a:latin typeface="Cambria Math" charset="0"/>
                      </a:rPr>
                      <m:t>⟨</m:t>
                    </m:r>
                    <m:sSub>
                      <m:sSubPr>
                        <m:ctrlPr>
                          <a:rPr lang="en-US" b="0" i="1" dirty="0" smtClean="0">
                            <a:latin typeface="Cambria Math" panose="02040503050406030204" pitchFamily="18" charset="0"/>
                          </a:rPr>
                        </m:ctrlPr>
                      </m:sSubPr>
                      <m:e>
                        <m:r>
                          <a:rPr lang="en-US" i="1" dirty="0" smtClean="0">
                            <a:latin typeface="Cambria Math" charset="0"/>
                          </a:rPr>
                          <m:t>𝑃</m:t>
                        </m:r>
                      </m:e>
                      <m:sub>
                        <m:r>
                          <a:rPr lang="en-US" b="0" i="1" dirty="0" smtClean="0">
                            <a:latin typeface="Cambria Math" charset="0"/>
                          </a:rPr>
                          <m:t>1</m:t>
                        </m:r>
                      </m:sub>
                    </m:sSub>
                    <m:r>
                      <a:rPr lang="en-US" i="1" dirty="0" smtClean="0">
                        <a:latin typeface="Cambria Math" charset="0"/>
                      </a:rPr>
                      <m:t>,</m:t>
                    </m:r>
                    <m:r>
                      <a:rPr lang="en-US" i="1" dirty="0" smtClean="0">
                        <a:latin typeface="Cambria Math" charset="0"/>
                      </a:rPr>
                      <m:t>𝑃𝑟𝑖𝑣</m:t>
                    </m:r>
                    <m:sSub>
                      <m:sSubPr>
                        <m:ctrlPr>
                          <a:rPr lang="en-US" b="0" i="1" dirty="0" smtClean="0">
                            <a:latin typeface="Cambria Math" panose="02040503050406030204" pitchFamily="18" charset="0"/>
                          </a:rPr>
                        </m:ctrlPr>
                      </m:sSubPr>
                      <m:e>
                        <m:r>
                          <a:rPr lang="en-US" i="1" dirty="0" smtClean="0">
                            <a:latin typeface="Cambria Math" charset="0"/>
                          </a:rPr>
                          <m:t>𝑠</m:t>
                        </m:r>
                      </m:e>
                      <m:sub>
                        <m:r>
                          <a:rPr lang="en-US" b="0" i="1" dirty="0" smtClean="0">
                            <a:latin typeface="Cambria Math" charset="0"/>
                          </a:rPr>
                          <m:t>1</m:t>
                        </m:r>
                      </m:sub>
                    </m:sSub>
                    <m:r>
                      <a:rPr lang="en-US" i="1" dirty="0" smtClean="0">
                        <a:latin typeface="Cambria Math" charset="0"/>
                      </a:rPr>
                      <m:t>⟩,⟨</m:t>
                    </m:r>
                    <m:sSub>
                      <m:sSubPr>
                        <m:ctrlPr>
                          <a:rPr lang="en-US" b="0" i="1" dirty="0" smtClean="0">
                            <a:latin typeface="Cambria Math" panose="02040503050406030204" pitchFamily="18" charset="0"/>
                          </a:rPr>
                        </m:ctrlPr>
                      </m:sSubPr>
                      <m:e>
                        <m:r>
                          <a:rPr lang="en-US" i="1" dirty="0">
                            <a:latin typeface="Cambria Math" charset="0"/>
                          </a:rPr>
                          <m:t>𝑃</m:t>
                        </m:r>
                      </m:e>
                      <m:sub>
                        <m:r>
                          <a:rPr lang="en-US" b="0" i="1" dirty="0" smtClean="0">
                            <a:latin typeface="Cambria Math" charset="0"/>
                          </a:rPr>
                          <m:t>2</m:t>
                        </m:r>
                      </m:sub>
                    </m:sSub>
                    <m:r>
                      <a:rPr lang="en-US" i="1" dirty="0">
                        <a:latin typeface="Cambria Math" charset="0"/>
                      </a:rPr>
                      <m:t>,</m:t>
                    </m:r>
                    <m:r>
                      <a:rPr lang="en-US" i="1" dirty="0">
                        <a:latin typeface="Cambria Math" charset="0"/>
                      </a:rPr>
                      <m:t>𝑃𝑟𝑖𝑣</m:t>
                    </m:r>
                    <m:sSub>
                      <m:sSubPr>
                        <m:ctrlPr>
                          <a:rPr lang="en-US" b="0" i="1" dirty="0" smtClean="0">
                            <a:latin typeface="Cambria Math" panose="02040503050406030204" pitchFamily="18" charset="0"/>
                          </a:rPr>
                        </m:ctrlPr>
                      </m:sSubPr>
                      <m:e>
                        <m:r>
                          <a:rPr lang="en-US" i="1" dirty="0">
                            <a:latin typeface="Cambria Math" charset="0"/>
                          </a:rPr>
                          <m:t>𝑠</m:t>
                        </m:r>
                      </m:e>
                      <m:sub>
                        <m:r>
                          <a:rPr lang="en-US" b="0" i="1" dirty="0" smtClean="0">
                            <a:latin typeface="Cambria Math" charset="0"/>
                          </a:rPr>
                          <m:t>2</m:t>
                        </m:r>
                      </m:sub>
                    </m:sSub>
                    <m:r>
                      <a:rPr lang="en-US" i="1" dirty="0" smtClean="0">
                        <a:latin typeface="Cambria Math" charset="0"/>
                      </a:rPr>
                      <m:t>⟩, </m:t>
                    </m:r>
                    <m:r>
                      <a:rPr lang="en-US" i="1" dirty="0">
                        <a:latin typeface="Cambria Math" charset="0"/>
                      </a:rPr>
                      <m:t>… </m:t>
                    </m:r>
                    <m:r>
                      <a:rPr lang="en-US" i="1" dirty="0" smtClean="0">
                        <a:latin typeface="Cambria Math" charset="0"/>
                      </a:rPr>
                      <m:t>,⟨</m:t>
                    </m:r>
                    <m:sSub>
                      <m:sSubPr>
                        <m:ctrlPr>
                          <a:rPr lang="en-US" b="0" i="1" dirty="0" smtClean="0">
                            <a:latin typeface="Cambria Math" panose="02040503050406030204" pitchFamily="18" charset="0"/>
                          </a:rPr>
                        </m:ctrlPr>
                      </m:sSubPr>
                      <m:e>
                        <m:r>
                          <a:rPr lang="en-US" i="1" dirty="0" err="1">
                            <a:latin typeface="Cambria Math" charset="0"/>
                          </a:rPr>
                          <m:t>𝑃</m:t>
                        </m:r>
                      </m:e>
                      <m:sub>
                        <m:r>
                          <a:rPr lang="en-US" b="0" i="1" dirty="0" smtClean="0">
                            <a:latin typeface="Cambria Math" charset="0"/>
                          </a:rPr>
                          <m:t>𝑛</m:t>
                        </m:r>
                      </m:sub>
                    </m:sSub>
                    <m:r>
                      <a:rPr lang="en-US" i="1" dirty="0" err="1">
                        <a:latin typeface="Cambria Math" charset="0"/>
                      </a:rPr>
                      <m:t>,</m:t>
                    </m:r>
                    <m:r>
                      <a:rPr lang="en-US" i="1" dirty="0" err="1">
                        <a:latin typeface="Cambria Math" charset="0"/>
                      </a:rPr>
                      <m:t>𝑃𝑟𝑖𝑣</m:t>
                    </m:r>
                    <m:sSub>
                      <m:sSubPr>
                        <m:ctrlPr>
                          <a:rPr lang="en-US" b="0" i="1" dirty="0" smtClean="0">
                            <a:latin typeface="Cambria Math" panose="02040503050406030204" pitchFamily="18" charset="0"/>
                          </a:rPr>
                        </m:ctrlPr>
                      </m:sSubPr>
                      <m:e>
                        <m:r>
                          <a:rPr lang="en-US" i="1" dirty="0" err="1">
                            <a:latin typeface="Cambria Math" charset="0"/>
                          </a:rPr>
                          <m:t>𝑠</m:t>
                        </m:r>
                      </m:e>
                      <m:sub>
                        <m:r>
                          <a:rPr lang="en-US" b="0" i="1" dirty="0" smtClean="0">
                            <a:latin typeface="Cambria Math" charset="0"/>
                          </a:rPr>
                          <m:t>𝑛</m:t>
                        </m:r>
                      </m:sub>
                    </m:sSub>
                    <m:r>
                      <a:rPr lang="en-US" i="1" dirty="0">
                        <a:latin typeface="Cambria Math" charset="0"/>
                      </a:rPr>
                      <m:t>⟩ </m:t>
                    </m:r>
                  </m:oMath>
                </a14:m>
                <a:endParaRPr lang="en-US" dirty="0"/>
              </a:p>
              <a:p>
                <a:pPr lvl="1"/>
                <a:r>
                  <a:rPr lang="en-US" dirty="0"/>
                  <a:t>e.g., ⟨</a:t>
                </a:r>
                <a:r>
                  <a:rPr lang="en-US" dirty="0" err="1"/>
                  <a:t>ebirrell</a:t>
                </a:r>
                <a:r>
                  <a:rPr lang="en-US" dirty="0"/>
                  <a:t>, {</a:t>
                </a:r>
                <a:r>
                  <a:rPr lang="en-US" dirty="0" err="1"/>
                  <a:t>r,w</a:t>
                </a:r>
                <a:r>
                  <a:rPr lang="en-US" dirty="0"/>
                  <a:t>}⟩ ⟨</a:t>
                </a:r>
                <a:r>
                  <a:rPr lang="en-US" dirty="0" err="1"/>
                  <a:t>drdave</a:t>
                </a:r>
                <a:r>
                  <a:rPr lang="en-US" dirty="0"/>
                  <a:t>, {r}⟩ ⟨</a:t>
                </a:r>
                <a:r>
                  <a:rPr lang="en-US" dirty="0" err="1"/>
                  <a:t>studenta</a:t>
                </a:r>
                <a:r>
                  <a:rPr lang="en-US" dirty="0"/>
                  <a:t>, {r}⟩ </a:t>
                </a:r>
              </a:p>
              <a:p>
                <a:r>
                  <a:rPr lang="en-US" dirty="0"/>
                  <a:t>To check whether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charset="0"/>
                          </a:rPr>
                          <m:t>𝑃</m:t>
                        </m:r>
                      </m:e>
                      <m:sub>
                        <m:r>
                          <a:rPr lang="en-US" b="0" i="1" dirty="0" smtClean="0">
                            <a:latin typeface="Cambria Math" charset="0"/>
                          </a:rPr>
                          <m:t>𝑖</m:t>
                        </m:r>
                      </m:sub>
                    </m:sSub>
                    <m:r>
                      <a:rPr lang="en-US" i="1" dirty="0" smtClean="0">
                        <a:latin typeface="Cambria Math" charset="0"/>
                      </a:rPr>
                      <m:t> </m:t>
                    </m:r>
                  </m:oMath>
                </a14:m>
                <a:r>
                  <a:rPr lang="en-US" dirty="0"/>
                  <a:t>is allowed to perform </a:t>
                </a:r>
                <a14:m>
                  <m:oMath xmlns:m="http://schemas.openxmlformats.org/officeDocument/2006/math">
                    <m:r>
                      <a:rPr lang="en-US" i="1" dirty="0" smtClean="0">
                        <a:latin typeface="Cambria Math" charset="0"/>
                      </a:rPr>
                      <m:t>𝑜𝑝</m:t>
                    </m:r>
                    <m:r>
                      <a:rPr lang="en-US" i="1" dirty="0" smtClean="0">
                        <a:latin typeface="Cambria Math" charset="0"/>
                      </a:rPr>
                      <m:t> </m:t>
                    </m:r>
                  </m:oMath>
                </a14:m>
                <a:r>
                  <a:rPr lang="en-US" dirty="0"/>
                  <a:t>on object </a:t>
                </a:r>
                <a14:m>
                  <m:oMath xmlns:m="http://schemas.openxmlformats.org/officeDocument/2006/math">
                    <m:r>
                      <a:rPr lang="en-US" i="1" dirty="0" smtClean="0">
                        <a:latin typeface="Cambria Math" charset="0"/>
                      </a:rPr>
                      <m:t>𝑂</m:t>
                    </m:r>
                  </m:oMath>
                </a14:m>
                <a:r>
                  <a:rPr lang="en-US" dirty="0"/>
                  <a:t>,</a:t>
                </a:r>
              </a:p>
              <a:p>
                <a:pPr lvl="1"/>
                <a:r>
                  <a:rPr lang="en-US" dirty="0"/>
                  <a:t>Look up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charset="0"/>
                          </a:rPr>
                          <m:t>𝑃</m:t>
                        </m:r>
                      </m:e>
                      <m:sub>
                        <m:r>
                          <a:rPr lang="en-US" b="0" i="1" dirty="0" smtClean="0">
                            <a:latin typeface="Cambria Math" charset="0"/>
                          </a:rPr>
                          <m:t>𝑖</m:t>
                        </m:r>
                      </m:sub>
                    </m:sSub>
                    <m:r>
                      <a:rPr lang="en-US" i="1" dirty="0" smtClean="0">
                        <a:latin typeface="Cambria Math" charset="0"/>
                      </a:rPr>
                      <m:t> </m:t>
                    </m:r>
                  </m:oMath>
                </a14:m>
                <a:r>
                  <a:rPr lang="en-US" dirty="0"/>
                  <a:t>in ACL. If not in list, reject </a:t>
                </a:r>
                <a14:m>
                  <m:oMath xmlns:m="http://schemas.openxmlformats.org/officeDocument/2006/math">
                    <m:r>
                      <a:rPr lang="en-US" i="1" dirty="0" smtClean="0">
                        <a:latin typeface="Cambria Math" charset="0"/>
                      </a:rPr>
                      <m:t>𝑜𝑝</m:t>
                    </m:r>
                  </m:oMath>
                </a14:m>
                <a:r>
                  <a:rPr lang="en-US" dirty="0"/>
                  <a:t>.</a:t>
                </a:r>
              </a:p>
              <a:p>
                <a:pPr lvl="1"/>
                <a:r>
                  <a:rPr lang="en-US" dirty="0"/>
                  <a:t>Check whether </a:t>
                </a:r>
                <a14:m>
                  <m:oMath xmlns:m="http://schemas.openxmlformats.org/officeDocument/2006/math">
                    <m:r>
                      <a:rPr lang="en-US" i="1" dirty="0" smtClean="0">
                        <a:latin typeface="Cambria Math" charset="0"/>
                      </a:rPr>
                      <m:t>𝑜𝑝</m:t>
                    </m:r>
                    <m:r>
                      <a:rPr lang="en-US" i="1" dirty="0" smtClean="0">
                        <a:latin typeface="Cambria Math" charset="0"/>
                      </a:rPr>
                      <m:t> </m:t>
                    </m:r>
                  </m:oMath>
                </a14:m>
                <a:r>
                  <a:rPr lang="en-US" dirty="0"/>
                  <a:t>is in the sent </a:t>
                </a:r>
                <a14:m>
                  <m:oMath xmlns:m="http://schemas.openxmlformats.org/officeDocument/2006/math">
                    <m:r>
                      <a:rPr lang="en-US" i="1" dirty="0" smtClean="0">
                        <a:latin typeface="Cambria Math" charset="0"/>
                      </a:rPr>
                      <m:t>𝑃𝑟𝑖𝑣</m:t>
                    </m:r>
                    <m:sSub>
                      <m:sSubPr>
                        <m:ctrlPr>
                          <a:rPr lang="en-US" b="0" i="1" dirty="0" smtClean="0">
                            <a:latin typeface="Cambria Math" panose="02040503050406030204" pitchFamily="18" charset="0"/>
                          </a:rPr>
                        </m:ctrlPr>
                      </m:sSubPr>
                      <m:e>
                        <m:r>
                          <a:rPr lang="en-US" i="1" dirty="0" smtClean="0">
                            <a:latin typeface="Cambria Math" charset="0"/>
                          </a:rPr>
                          <m:t>𝑠</m:t>
                        </m:r>
                      </m:e>
                      <m:sub>
                        <m:r>
                          <a:rPr lang="en-US" b="0" i="1" dirty="0" smtClean="0">
                            <a:latin typeface="Cambria Math" charset="0"/>
                          </a:rPr>
                          <m:t>𝑖</m:t>
                        </m:r>
                      </m:sub>
                    </m:sSub>
                  </m:oMath>
                </a14:m>
                <a:r>
                  <a:rPr lang="en-US" dirty="0"/>
                  <a:t>. If not , reject </a:t>
                </a:r>
                <a14:m>
                  <m:oMath xmlns:m="http://schemas.openxmlformats.org/officeDocument/2006/math">
                    <m:r>
                      <a:rPr lang="en-US" i="1" dirty="0">
                        <a:latin typeface="Cambria Math" charset="0"/>
                      </a:rPr>
                      <m:t>𝑜𝑝</m:t>
                    </m:r>
                  </m:oMath>
                </a14:m>
                <a:r>
                  <a:rPr lang="en-US" dirty="0"/>
                  <a:t>.</a:t>
                </a:r>
              </a:p>
              <a:p>
                <a:endParaRPr lang="en-US" dirty="0"/>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2" t="-1299"/>
                </a:stretch>
              </a:blipFill>
            </p:spPr>
            <p:txBody>
              <a:bodyPr/>
              <a:lstStyle/>
              <a:p>
                <a:r>
                  <a:rPr lang="en-US">
                    <a:noFill/>
                  </a:rPr>
                  <a:t> </a:t>
                </a:r>
              </a:p>
            </p:txBody>
          </p:sp>
        </mc:Fallback>
      </mc:AlternateContent>
    </p:spTree>
    <p:extLst>
      <p:ext uri="{BB962C8B-B14F-4D97-AF65-F5344CB8AC3E}">
        <p14:creationId xmlns:p14="http://schemas.microsoft.com/office/powerpoint/2010/main" val="1891063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Access Control Lists</a:t>
            </a:r>
          </a:p>
        </p:txBody>
      </p:sp>
      <p:sp>
        <p:nvSpPr>
          <p:cNvPr id="3" name="Content Placeholder 2"/>
          <p:cNvSpPr>
            <a:spLocks noGrp="1"/>
          </p:cNvSpPr>
          <p:nvPr>
            <p:ph idx="1"/>
          </p:nvPr>
        </p:nvSpPr>
        <p:spPr/>
        <p:txBody>
          <a:bodyPr/>
          <a:lstStyle/>
          <a:p>
            <a:r>
              <a:rPr lang="en-US" dirty="0"/>
              <a:t>Advantages:</a:t>
            </a:r>
          </a:p>
          <a:p>
            <a:pPr lvl="1"/>
            <a:r>
              <a:rPr lang="en-US" dirty="0"/>
              <a:t>Efficient review of permissions for an object</a:t>
            </a:r>
          </a:p>
          <a:p>
            <a:pPr lvl="1"/>
            <a:r>
              <a:rPr lang="en-US" dirty="0"/>
              <a:t>Centralized enforcement is simple to deploy, verify</a:t>
            </a:r>
          </a:p>
          <a:p>
            <a:pPr lvl="1"/>
            <a:r>
              <a:rPr lang="en-US" dirty="0"/>
              <a:t>Revocation is straightforward</a:t>
            </a:r>
          </a:p>
          <a:p>
            <a:pPr lvl="1"/>
            <a:endParaRPr lang="en-US" dirty="0"/>
          </a:p>
          <a:p>
            <a:r>
              <a:rPr lang="en-US" dirty="0"/>
              <a:t>Disadvantages:</a:t>
            </a:r>
          </a:p>
          <a:p>
            <a:pPr lvl="1"/>
            <a:r>
              <a:rPr lang="en-US" dirty="0"/>
              <a:t>Inefficient review of permissions for a principal</a:t>
            </a:r>
          </a:p>
          <a:p>
            <a:pPr lvl="1"/>
            <a:r>
              <a:rPr lang="en-US" dirty="0"/>
              <a:t>Large lists impede performance</a:t>
            </a:r>
          </a:p>
          <a:p>
            <a:pPr lvl="1"/>
            <a:r>
              <a:rPr lang="en-US" dirty="0"/>
              <a:t>Vulnerable to confused deputy attack</a:t>
            </a:r>
          </a:p>
        </p:txBody>
      </p:sp>
    </p:spTree>
    <p:extLst>
      <p:ext uri="{BB962C8B-B14F-4D97-AF65-F5344CB8AC3E}">
        <p14:creationId xmlns:p14="http://schemas.microsoft.com/office/powerpoint/2010/main" val="228648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Groups in ACLs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group declaration associates a group name with a set of principals. </a:t>
                </a:r>
              </a:p>
              <a:p>
                <a:r>
                  <a:rPr lang="en-US" dirty="0"/>
                  <a:t>The set is specified either by enumerating its elements or by giving a predicate that all principals in the set must satisfy. </a:t>
                </a:r>
              </a:p>
              <a:p>
                <a:r>
                  <a:rPr lang="en-US" dirty="0"/>
                  <a:t>An ACL entry </a:t>
                </a:r>
                <a14:m>
                  <m:oMath xmlns:m="http://schemas.openxmlformats.org/officeDocument/2006/math">
                    <m:r>
                      <a:rPr lang="en-US" i="1" dirty="0" smtClean="0">
                        <a:latin typeface="Cambria Math" charset="0"/>
                      </a:rPr>
                      <m:t>⟨</m:t>
                    </m:r>
                    <m:r>
                      <a:rPr lang="en-US" i="1" dirty="0" err="1">
                        <a:latin typeface="Cambria Math" charset="0"/>
                      </a:rPr>
                      <m:t>𝐺</m:t>
                    </m:r>
                    <m:r>
                      <a:rPr lang="en-US" i="1" dirty="0" err="1">
                        <a:latin typeface="Cambria Math" charset="0"/>
                      </a:rPr>
                      <m:t>,</m:t>
                    </m:r>
                    <m:r>
                      <a:rPr lang="en-US" i="1" dirty="0" err="1">
                        <a:latin typeface="Cambria Math" charset="0"/>
                      </a:rPr>
                      <m:t>𝑃𝑟𝑖𝑣𝑠</m:t>
                    </m:r>
                    <m:r>
                      <a:rPr lang="en-US" i="1" dirty="0">
                        <a:latin typeface="Cambria Math" charset="0"/>
                      </a:rPr>
                      <m:t>⟩</m:t>
                    </m:r>
                  </m:oMath>
                </a14:m>
                <a:r>
                  <a:rPr lang="en-US" dirty="0"/>
                  <a:t>, where </a:t>
                </a:r>
                <a14:m>
                  <m:oMath xmlns:m="http://schemas.openxmlformats.org/officeDocument/2006/math">
                    <m:r>
                      <a:rPr lang="en-US" i="1" dirty="0" smtClean="0">
                        <a:latin typeface="Cambria Math" charset="0"/>
                      </a:rPr>
                      <m:t>𝐺</m:t>
                    </m:r>
                  </m:oMath>
                </a14:m>
                <a:r>
                  <a:rPr lang="en-US" dirty="0"/>
                  <a:t> is a group name and </a:t>
                </a:r>
                <a14:m>
                  <m:oMath xmlns:m="http://schemas.openxmlformats.org/officeDocument/2006/math">
                    <m:r>
                      <a:rPr lang="en-US" i="1" dirty="0" smtClean="0">
                        <a:latin typeface="Cambria Math" charset="0"/>
                      </a:rPr>
                      <m:t>𝑃𝑟𝑖𝑣𝑠</m:t>
                    </m:r>
                    <m:r>
                      <a:rPr lang="en-US" i="1" dirty="0">
                        <a:latin typeface="Cambria Math" charset="0"/>
                      </a:rPr>
                      <m:t> </m:t>
                    </m:r>
                  </m:oMath>
                </a14:m>
                <a:r>
                  <a:rPr lang="en-US" dirty="0"/>
                  <a:t>is a set of privileges, grants all privileges in </a:t>
                </a:r>
                <a14:m>
                  <m:oMath xmlns:m="http://schemas.openxmlformats.org/officeDocument/2006/math">
                    <m:r>
                      <a:rPr lang="en-US" i="1" dirty="0" smtClean="0">
                        <a:latin typeface="Cambria Math" charset="0"/>
                      </a:rPr>
                      <m:t>𝑃𝑟𝑖𝑣𝑠</m:t>
                    </m:r>
                    <m:r>
                      <a:rPr lang="en-US" i="1" dirty="0">
                        <a:latin typeface="Cambria Math" charset="0"/>
                      </a:rPr>
                      <m:t> </m:t>
                    </m:r>
                  </m:oMath>
                </a14:m>
                <a:r>
                  <a:rPr lang="en-US" dirty="0"/>
                  <a:t>to all principals </a:t>
                </a:r>
                <a14:m>
                  <m:oMath xmlns:m="http://schemas.openxmlformats.org/officeDocument/2006/math">
                    <m:r>
                      <a:rPr lang="en-US" i="1" dirty="0" smtClean="0">
                        <a:latin typeface="Cambria Math" charset="0"/>
                      </a:rPr>
                      <m:t>𝑃</m:t>
                    </m:r>
                    <m:r>
                      <a:rPr lang="en-US" i="1" dirty="0" smtClean="0">
                        <a:latin typeface="Cambria Math" charset="0"/>
                      </a:rPr>
                      <m:t> </m:t>
                    </m:r>
                  </m:oMath>
                </a14:m>
                <a:r>
                  <a:rPr lang="en-US" dirty="0"/>
                  <a:t>that are members of </a:t>
                </a:r>
                <a14:m>
                  <m:oMath xmlns:m="http://schemas.openxmlformats.org/officeDocument/2006/math">
                    <m:r>
                      <a:rPr lang="en-US" i="1" dirty="0" smtClean="0">
                        <a:latin typeface="Cambria Math" charset="0"/>
                      </a:rPr>
                      <m:t>𝐺</m:t>
                    </m:r>
                  </m:oMath>
                </a14:m>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875" r="-1778"/>
                </a:stretch>
              </a:blipFill>
            </p:spPr>
            <p:txBody>
              <a:bodyPr/>
              <a:lstStyle/>
              <a:p>
                <a:r>
                  <a:rPr lang="en-US">
                    <a:noFill/>
                  </a:rPr>
                  <a:t> </a:t>
                </a:r>
              </a:p>
            </p:txBody>
          </p:sp>
        </mc:Fallback>
      </mc:AlternateContent>
    </p:spTree>
    <p:extLst>
      <p:ext uri="{BB962C8B-B14F-4D97-AF65-F5344CB8AC3E}">
        <p14:creationId xmlns:p14="http://schemas.microsoft.com/office/powerpoint/2010/main" val="2051905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Wildcards</a:t>
            </a:r>
          </a:p>
        </p:txBody>
      </p:sp>
      <p:sp>
        <p:nvSpPr>
          <p:cNvPr id="3" name="Content Placeholder 2"/>
          <p:cNvSpPr>
            <a:spLocks noGrp="1"/>
          </p:cNvSpPr>
          <p:nvPr>
            <p:ph idx="1"/>
          </p:nvPr>
        </p:nvSpPr>
        <p:spPr/>
        <p:txBody>
          <a:bodyPr/>
          <a:lstStyle/>
          <a:p>
            <a:r>
              <a:rPr lang="en-US" dirty="0"/>
              <a:t>Many advocate terse representations for ACL entries, assuming that checking shorter access control lists is faster. </a:t>
            </a:r>
          </a:p>
          <a:p>
            <a:r>
              <a:rPr lang="en-US" dirty="0"/>
              <a:t>One approach is to employ patterns and wildcard symbols for specifying names of principals or privileges, so that a single ACL entry can replace many </a:t>
            </a:r>
          </a:p>
          <a:p>
            <a:endParaRPr lang="en-US" dirty="0"/>
          </a:p>
        </p:txBody>
      </p:sp>
    </p:spTree>
    <p:extLst>
      <p:ext uri="{BB962C8B-B14F-4D97-AF65-F5344CB8AC3E}">
        <p14:creationId xmlns:p14="http://schemas.microsoft.com/office/powerpoint/2010/main" val="1601859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Prohibitions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 order to conclude that </a:t>
                </a:r>
                <a14:m>
                  <m:oMath xmlns:m="http://schemas.openxmlformats.org/officeDocument/2006/math">
                    <m:r>
                      <a:rPr lang="en-US" i="1" dirty="0" smtClean="0">
                        <a:latin typeface="Cambria Math" charset="0"/>
                      </a:rPr>
                      <m:t>𝑃</m:t>
                    </m:r>
                    <m:r>
                      <a:rPr lang="en-US" i="1" dirty="0" smtClean="0">
                        <a:latin typeface="Cambria Math" charset="0"/>
                      </a:rPr>
                      <m:t> </m:t>
                    </m:r>
                  </m:oMath>
                </a14:m>
                <a:r>
                  <a:rPr lang="en-US" dirty="0"/>
                  <a:t>does not hold </a:t>
                </a:r>
                <a14:m>
                  <m:oMath xmlns:m="http://schemas.openxmlformats.org/officeDocument/2006/math">
                    <m:r>
                      <a:rPr lang="en-US" i="1">
                        <a:latin typeface="Cambria Math" charset="0"/>
                      </a:rPr>
                      <m:t>𝑜𝑝</m:t>
                    </m:r>
                  </m:oMath>
                </a14:m>
                <a:r>
                  <a:rPr lang="en-US" dirty="0"/>
                  <a:t> for an object </a:t>
                </a:r>
                <a14:m>
                  <m:oMath xmlns:m="http://schemas.openxmlformats.org/officeDocument/2006/math">
                    <m:r>
                      <a:rPr lang="en-US" i="1" dirty="0" smtClean="0">
                        <a:latin typeface="Cambria Math" charset="0"/>
                      </a:rPr>
                      <m:t>𝑂</m:t>
                    </m:r>
                  </m:oMath>
                </a14:m>
                <a:r>
                  <a:rPr lang="en-US" dirty="0"/>
                  <a:t>, we would have to enumerate and check the entire ACL. </a:t>
                </a:r>
              </a:p>
              <a:p>
                <a:r>
                  <a:rPr lang="en-US" dirty="0"/>
                  <a:t>Some systems allow a prohibition to appear in an ACL-entry. </a:t>
                </a:r>
              </a:p>
              <a:p>
                <a:pPr lvl="1"/>
                <a:r>
                  <a:rPr lang="en-US" dirty="0"/>
                  <a:t>The prohibition </a:t>
                </a:r>
                <a14:m>
                  <m:oMath xmlns:m="http://schemas.openxmlformats.org/officeDocument/2006/math">
                    <m:acc>
                      <m:accPr>
                        <m:chr m:val="̅"/>
                        <m:ctrlPr>
                          <a:rPr lang="en-US" i="1" smtClean="0">
                            <a:latin typeface="Cambria Math" panose="02040503050406030204" pitchFamily="18" charset="0"/>
                          </a:rPr>
                        </m:ctrlPr>
                      </m:accPr>
                      <m:e>
                        <m:r>
                          <a:rPr lang="en-US" i="1">
                            <a:latin typeface="Cambria Math" charset="0"/>
                          </a:rPr>
                          <m:t>𝑜𝑝</m:t>
                        </m:r>
                      </m:e>
                    </m:acc>
                  </m:oMath>
                </a14:m>
                <a:r>
                  <a:rPr lang="en-US" dirty="0"/>
                  <a:t> specifies that execution of operation </a:t>
                </a:r>
                <a14:m>
                  <m:oMath xmlns:m="http://schemas.openxmlformats.org/officeDocument/2006/math">
                    <m:r>
                      <a:rPr lang="en-US" i="1">
                        <a:latin typeface="Cambria Math" charset="0"/>
                      </a:rPr>
                      <m:t>𝑜𝑝</m:t>
                    </m:r>
                  </m:oMath>
                </a14:m>
                <a:r>
                  <a:rPr lang="en-US" dirty="0"/>
                  <a:t> is prohibited. </a:t>
                </a:r>
              </a:p>
              <a:p>
                <a:pPr lvl="1"/>
                <a:r>
                  <a:rPr lang="en-US" dirty="0"/>
                  <a:t>Conflict resolution is not always specified (often first)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9625" r="-2074"/>
                </a:stretch>
              </a:blipFill>
            </p:spPr>
            <p:txBody>
              <a:bodyPr/>
              <a:lstStyle/>
              <a:p>
                <a:r>
                  <a:rPr lang="en-US">
                    <a:noFill/>
                  </a:rPr>
                  <a:t> </a:t>
                </a:r>
              </a:p>
            </p:txBody>
          </p:sp>
        </mc:Fallback>
      </mc:AlternateContent>
    </p:spTree>
    <p:extLst>
      <p:ext uri="{BB962C8B-B14F-4D97-AF65-F5344CB8AC3E}">
        <p14:creationId xmlns:p14="http://schemas.microsoft.com/office/powerpoint/2010/main" val="312471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POSIX Access Control Lists</a:t>
            </a:r>
          </a:p>
        </p:txBody>
      </p:sp>
      <p:pic>
        <p:nvPicPr>
          <p:cNvPr id="6" name="Picture 5" descr="Text&#10;&#10;Description automatically generated">
            <a:extLst>
              <a:ext uri="{FF2B5EF4-FFF2-40B4-BE49-F238E27FC236}">
                <a16:creationId xmlns:a16="http://schemas.microsoft.com/office/drawing/2014/main" id="{30307387-C794-8D44-B331-CD36FF3D7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44" y="2362200"/>
            <a:ext cx="7832912" cy="1714500"/>
          </a:xfrm>
          <a:prstGeom prst="rect">
            <a:avLst/>
          </a:prstGeom>
        </p:spPr>
      </p:pic>
    </p:spTree>
    <p:extLst>
      <p:ext uri="{BB962C8B-B14F-4D97-AF65-F5344CB8AC3E}">
        <p14:creationId xmlns:p14="http://schemas.microsoft.com/office/powerpoint/2010/main" val="4177985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5F29-0A1D-8A40-AE6C-5FB89096CF46}"/>
              </a:ext>
            </a:extLst>
          </p:cNvPr>
          <p:cNvSpPr>
            <a:spLocks noGrp="1"/>
          </p:cNvSpPr>
          <p:nvPr>
            <p:ph type="title"/>
          </p:nvPr>
        </p:nvSpPr>
        <p:spPr/>
        <p:txBody>
          <a:bodyPr/>
          <a:lstStyle/>
          <a:p>
            <a:r>
              <a:rPr lang="en-US" dirty="0"/>
              <a:t>Exercise 2: POSIX ACLs </a:t>
            </a:r>
          </a:p>
        </p:txBody>
      </p:sp>
      <p:sp>
        <p:nvSpPr>
          <p:cNvPr id="3" name="Content Placeholder 2">
            <a:extLst>
              <a:ext uri="{FF2B5EF4-FFF2-40B4-BE49-F238E27FC236}">
                <a16:creationId xmlns:a16="http://schemas.microsoft.com/office/drawing/2014/main" id="{12C81435-24CA-8040-9287-EB339F9AB9DE}"/>
              </a:ext>
            </a:extLst>
          </p:cNvPr>
          <p:cNvSpPr>
            <a:spLocks noGrp="1"/>
          </p:cNvSpPr>
          <p:nvPr>
            <p:ph idx="1"/>
          </p:nvPr>
        </p:nvSpPr>
        <p:spPr/>
        <p:txBody>
          <a:bodyPr/>
          <a:lstStyle/>
          <a:p>
            <a:r>
              <a:rPr lang="en-US" dirty="0"/>
              <a:t>Consider a directory of your choice on your local machine and inspect the POSIX ACLs for the entries of that directory. Who is allowed to do what? Do these permissions satisfy the principle of least privilege?</a:t>
            </a:r>
          </a:p>
          <a:p>
            <a:endParaRPr lang="en-US" dirty="0"/>
          </a:p>
          <a:p>
            <a:r>
              <a:rPr lang="en-US" dirty="0"/>
              <a:t>Consider the /data directory on the course </a:t>
            </a:r>
            <a:r>
              <a:rPr lang="en-US" dirty="0" err="1"/>
              <a:t>vm</a:t>
            </a:r>
            <a:r>
              <a:rPr lang="en-US" dirty="0"/>
              <a:t> and inspect the POSIX ACLs for the entries of that directory. What are you allowed to do? Do these permissions satisfy the principle of least privilege?</a:t>
            </a:r>
          </a:p>
        </p:txBody>
      </p:sp>
    </p:spTree>
    <p:extLst>
      <p:ext uri="{BB962C8B-B14F-4D97-AF65-F5344CB8AC3E}">
        <p14:creationId xmlns:p14="http://schemas.microsoft.com/office/powerpoint/2010/main" val="1352567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Protection Domains</a:t>
            </a:r>
          </a:p>
        </p:txBody>
      </p:sp>
      <p:sp>
        <p:nvSpPr>
          <p:cNvPr id="3" name="Content Placeholder 2"/>
          <p:cNvSpPr>
            <a:spLocks noGrp="1"/>
          </p:cNvSpPr>
          <p:nvPr>
            <p:ph idx="1"/>
          </p:nvPr>
        </p:nvSpPr>
        <p:spPr/>
        <p:txBody>
          <a:bodyPr/>
          <a:lstStyle/>
          <a:p>
            <a:r>
              <a:rPr lang="en-US" dirty="0"/>
              <a:t>Motivation: users are too coarse-grained to define privileges</a:t>
            </a:r>
          </a:p>
          <a:p>
            <a:r>
              <a:rPr lang="en-US" b="1" dirty="0">
                <a:solidFill>
                  <a:schemeClr val="accent1"/>
                </a:solidFill>
              </a:rPr>
              <a:t>Protection Domains</a:t>
            </a:r>
            <a:r>
              <a:rPr lang="en-US" dirty="0"/>
              <a:t>:</a:t>
            </a:r>
          </a:p>
          <a:p>
            <a:pPr lvl="1"/>
            <a:r>
              <a:rPr lang="en-US" dirty="0"/>
              <a:t>Each thread of control is associated with a protection domain</a:t>
            </a:r>
          </a:p>
          <a:p>
            <a:pPr lvl="1"/>
            <a:r>
              <a:rPr lang="en-US" dirty="0"/>
              <a:t>Each protection domain is associated with a different set of privileges</a:t>
            </a:r>
          </a:p>
          <a:p>
            <a:pPr lvl="1"/>
            <a:r>
              <a:rPr lang="en-US" dirty="0"/>
              <a:t>We allow transitions from one protection domain to another as execution of the thread proceeds. </a:t>
            </a:r>
          </a:p>
        </p:txBody>
      </p:sp>
    </p:spTree>
    <p:extLst>
      <p:ext uri="{BB962C8B-B14F-4D97-AF65-F5344CB8AC3E}">
        <p14:creationId xmlns:p14="http://schemas.microsoft.com/office/powerpoint/2010/main" val="405115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Protection Domains</a:t>
            </a:r>
          </a:p>
        </p:txBody>
      </p:sp>
      <p:sp>
        <p:nvSpPr>
          <p:cNvPr id="3" name="Content Placeholder 2"/>
          <p:cNvSpPr>
            <a:spLocks noGrp="1"/>
          </p:cNvSpPr>
          <p:nvPr>
            <p:ph idx="1"/>
          </p:nvPr>
        </p:nvSpPr>
        <p:spPr/>
        <p:txBody>
          <a:bodyPr/>
          <a:lstStyle/>
          <a:p>
            <a:r>
              <a:rPr lang="en-US" dirty="0"/>
              <a:t>Typical implementation: certain system calls cause protection-domain transitions. </a:t>
            </a:r>
          </a:p>
          <a:p>
            <a:pPr lvl="1"/>
            <a:r>
              <a:rPr lang="en-US" dirty="0"/>
              <a:t>System calls for invoking a program or changing from user mode to supervisor mode are obvious candidates. </a:t>
            </a:r>
          </a:p>
          <a:p>
            <a:r>
              <a:rPr lang="en-US" dirty="0"/>
              <a:t>Some operating systems provide an explicit domain-change system call instead</a:t>
            </a:r>
          </a:p>
          <a:p>
            <a:pPr lvl="1"/>
            <a:r>
              <a:rPr lang="en-US" dirty="0"/>
              <a:t>the application programmer or a compiler’s code generator is then required to decide when to invoke this domain-change system call</a:t>
            </a:r>
          </a:p>
          <a:p>
            <a:r>
              <a:rPr lang="en-US" dirty="0"/>
              <a:t>We use the term </a:t>
            </a:r>
            <a:r>
              <a:rPr lang="en-US" dirty="0">
                <a:solidFill>
                  <a:schemeClr val="accent1"/>
                </a:solidFill>
              </a:rPr>
              <a:t>attenuation of privilege </a:t>
            </a:r>
            <a:r>
              <a:rPr lang="en-US" dirty="0"/>
              <a:t>for a transition into a protection domain that eliminates privileges. </a:t>
            </a:r>
          </a:p>
          <a:p>
            <a:r>
              <a:rPr lang="en-US" dirty="0"/>
              <a:t>We use the term </a:t>
            </a:r>
            <a:r>
              <a:rPr lang="en-US" dirty="0">
                <a:solidFill>
                  <a:schemeClr val="accent1"/>
                </a:solidFill>
              </a:rPr>
              <a:t>amplification of privilege</a:t>
            </a:r>
            <a:r>
              <a:rPr lang="en-US" dirty="0">
                <a:solidFill>
                  <a:schemeClr val="accent2"/>
                </a:solidFill>
              </a:rPr>
              <a:t> </a:t>
            </a:r>
            <a:r>
              <a:rPr lang="en-US" dirty="0"/>
              <a:t>for a transition into a protection domain that adds privileges. </a:t>
            </a:r>
          </a:p>
          <a:p>
            <a:endParaRPr lang="en-US" dirty="0"/>
          </a:p>
          <a:p>
            <a:endParaRPr lang="en-US" dirty="0"/>
          </a:p>
        </p:txBody>
      </p:sp>
    </p:spTree>
    <p:extLst>
      <p:ext uri="{BB962C8B-B14F-4D97-AF65-F5344CB8AC3E}">
        <p14:creationId xmlns:p14="http://schemas.microsoft.com/office/powerpoint/2010/main" val="156395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1899725294"/>
              </p:ext>
            </p:extLst>
          </p:nvPr>
        </p:nvGraphicFramePr>
        <p:xfrm>
          <a:off x="152400" y="1524000"/>
          <a:ext cx="5562600" cy="4348480"/>
        </p:xfrm>
        <a:graphic>
          <a:graphicData uri="http://schemas.openxmlformats.org/drawingml/2006/table">
            <a:tbl>
              <a:tblPr firstRow="1" bandRow="1">
                <a:tableStyleId>{5C22544A-7EE6-4342-B048-85BDC9FD1C3A}</a:tableStyleId>
              </a:tblPr>
              <a:tblGrid>
                <a:gridCol w="1077650">
                  <a:extLst>
                    <a:ext uri="{9D8B030D-6E8A-4147-A177-3AD203B41FA5}">
                      <a16:colId xmlns:a16="http://schemas.microsoft.com/office/drawing/2014/main" val="20000"/>
                    </a:ext>
                  </a:extLst>
                </a:gridCol>
                <a:gridCol w="242755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70840">
                <a:tc rowSpan="2" gridSpan="2">
                  <a:txBody>
                    <a:bodyPr/>
                    <a:lstStyle/>
                    <a:p>
                      <a:endParaRPr lang="en-US" dirty="0"/>
                    </a:p>
                  </a:txBody>
                  <a:tcPr/>
                </a:tc>
                <a:tc rowSpan="2" hMerge="1">
                  <a:txBody>
                    <a:bodyPr/>
                    <a:lstStyle/>
                    <a:p>
                      <a:endParaRPr lang="en-US" dirty="0"/>
                    </a:p>
                  </a:txBody>
                  <a:tcPr/>
                </a:tc>
                <a:tc gridSpan="2">
                  <a:txBody>
                    <a:bodyPr/>
                    <a:lstStyle/>
                    <a:p>
                      <a:pPr algn="ctr"/>
                      <a:r>
                        <a:rPr lang="en-US" dirty="0"/>
                        <a:t>Objects</a:t>
                      </a:r>
                    </a:p>
                  </a:txBody>
                  <a:tcPr/>
                </a:tc>
                <a:tc hMerge="1">
                  <a:txBody>
                    <a:bodyPr/>
                    <a:lstStyle/>
                    <a:p>
                      <a:endParaRPr lang="en-US" dirty="0"/>
                    </a:p>
                  </a:txBody>
                  <a:tcPr/>
                </a:tc>
                <a:extLst>
                  <a:ext uri="{0D108BD9-81ED-4DB2-BD59-A6C34878D82A}">
                    <a16:rowId xmlns:a16="http://schemas.microsoft.com/office/drawing/2014/main" val="10000"/>
                  </a:ext>
                </a:extLst>
              </a:tr>
              <a:tr h="370840">
                <a:tc gridSpan="2" vMerge="1">
                  <a:txBody>
                    <a:bodyPr/>
                    <a:lstStyle/>
                    <a:p>
                      <a:endParaRPr lang="en-US" dirty="0"/>
                    </a:p>
                  </a:txBody>
                  <a:tcPr>
                    <a:solidFill>
                      <a:schemeClr val="accent2"/>
                    </a:solidFill>
                  </a:tcPr>
                </a:tc>
                <a:tc hMerge="1" vMerge="1">
                  <a:txBody>
                    <a:bodyPr/>
                    <a:lstStyle/>
                    <a:p>
                      <a:endParaRPr lang="en-US" dirty="0"/>
                    </a:p>
                  </a:txBody>
                  <a:tcPr>
                    <a:solidFill>
                      <a:schemeClr val="accent2"/>
                    </a:solidFill>
                  </a:tcPr>
                </a:tc>
                <a:tc>
                  <a:txBody>
                    <a:bodyPr/>
                    <a:lstStyle/>
                    <a:p>
                      <a:pPr algn="ctr"/>
                      <a:r>
                        <a:rPr lang="en-US" dirty="0" err="1">
                          <a:solidFill>
                            <a:schemeClr val="bg1"/>
                          </a:solidFill>
                        </a:rPr>
                        <a:t>dac.tex</a:t>
                      </a:r>
                      <a:endParaRPr lang="en-US" dirty="0">
                        <a:solidFill>
                          <a:schemeClr val="bg1"/>
                        </a:solidFill>
                      </a:endParaRPr>
                    </a:p>
                    <a:p>
                      <a:pPr algn="ctr"/>
                      <a:endParaRPr lang="en-US" dirty="0">
                        <a:solidFill>
                          <a:schemeClr val="bg1"/>
                        </a:solidFill>
                      </a:endParaRPr>
                    </a:p>
                  </a:txBody>
                  <a:tcPr>
                    <a:solidFill>
                      <a:schemeClr val="accent1"/>
                    </a:solidFill>
                  </a:tcPr>
                </a:tc>
                <a:tc>
                  <a:txBody>
                    <a:bodyPr/>
                    <a:lstStyle/>
                    <a:p>
                      <a:pPr algn="ctr"/>
                      <a:r>
                        <a:rPr lang="en-US" dirty="0" err="1">
                          <a:solidFill>
                            <a:schemeClr val="bg1"/>
                          </a:solidFill>
                        </a:rPr>
                        <a:t>dac.pptx</a:t>
                      </a:r>
                      <a:endParaRPr lang="en-US" dirty="0">
                        <a:solidFill>
                          <a:schemeClr val="bg1"/>
                        </a:solidFill>
                      </a:endParaRPr>
                    </a:p>
                  </a:txBody>
                  <a:tcPr>
                    <a:solidFill>
                      <a:schemeClr val="accent1"/>
                    </a:solidFill>
                  </a:tcPr>
                </a:tc>
                <a:extLst>
                  <a:ext uri="{0D108BD9-81ED-4DB2-BD59-A6C34878D82A}">
                    <a16:rowId xmlns:a16="http://schemas.microsoft.com/office/drawing/2014/main" val="10001"/>
                  </a:ext>
                </a:extLst>
              </a:tr>
              <a:tr h="370840">
                <a:tc rowSpan="9">
                  <a:txBody>
                    <a:bodyPr/>
                    <a:lstStyle/>
                    <a:p>
                      <a:pPr algn="ctr"/>
                      <a:r>
                        <a:rPr lang="en-US" b="1" dirty="0"/>
                        <a:t>principals</a:t>
                      </a:r>
                    </a:p>
                  </a:txBody>
                  <a:tcPr vert="vert270" anchor="ctr"/>
                </a:tc>
                <a:tc>
                  <a:txBody>
                    <a:bodyPr/>
                    <a:lstStyle/>
                    <a:p>
                      <a:r>
                        <a:rPr lang="en-US" dirty="0" err="1"/>
                        <a:t>ebirrell@sh</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err="1"/>
                        <a:t>ebirrell@edit</a:t>
                      </a:r>
                      <a:endParaRPr lang="en-US" dirty="0"/>
                    </a:p>
                  </a:txBody>
                  <a:tcPr/>
                </a:tc>
                <a:tc>
                  <a:txBody>
                    <a:bodyPr/>
                    <a:lstStyle/>
                    <a:p>
                      <a:r>
                        <a:rPr lang="en-US" dirty="0" err="1"/>
                        <a:t>r,w</a:t>
                      </a:r>
                      <a:endParaRPr lang="en-US" dirty="0"/>
                    </a:p>
                  </a:txBody>
                  <a:tcPr/>
                </a:tc>
                <a:tc>
                  <a:txBody>
                    <a:bodyPr/>
                    <a:lstStyle/>
                    <a:p>
                      <a:endParaRPr lang="en-US" dirty="0"/>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err="1"/>
                        <a:t>ebirrell@powerpoint</a:t>
                      </a:r>
                      <a:endParaRPr lang="en-US" dirty="0"/>
                    </a:p>
                  </a:txBody>
                  <a:tcPr/>
                </a:tc>
                <a:tc>
                  <a:txBody>
                    <a:bodyPr/>
                    <a:lstStyle/>
                    <a:p>
                      <a:endParaRPr lang="en-US" dirty="0"/>
                    </a:p>
                  </a:txBody>
                  <a:tcPr/>
                </a:tc>
                <a:tc>
                  <a:txBody>
                    <a:bodyPr/>
                    <a:lstStyle/>
                    <a:p>
                      <a:r>
                        <a:rPr lang="en-US" dirty="0" err="1"/>
                        <a:t>r,w</a:t>
                      </a:r>
                      <a:endParaRPr lang="en-US" dirty="0"/>
                    </a:p>
                  </a:txBody>
                  <a:tcPr/>
                </a:tc>
                <a:extLst>
                  <a:ext uri="{0D108BD9-81ED-4DB2-BD59-A6C34878D82A}">
                    <a16:rowId xmlns:a16="http://schemas.microsoft.com/office/drawing/2014/main" val="10004"/>
                  </a:ext>
                </a:extLst>
              </a:tr>
              <a:tr h="370840">
                <a:tc vMerge="1">
                  <a:txBody>
                    <a:bodyPr/>
                    <a:lstStyle/>
                    <a:p>
                      <a:pPr algn="ctr"/>
                      <a:endParaRPr lang="en-US" b="1" dirty="0"/>
                    </a:p>
                  </a:txBody>
                  <a:tcPr/>
                </a:tc>
                <a:tc>
                  <a:txBody>
                    <a:bodyPr/>
                    <a:lstStyle/>
                    <a:p>
                      <a:r>
                        <a:rPr lang="en-US" dirty="0" err="1"/>
                        <a:t>drdave@sh</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r h="370840">
                <a:tc vMerge="1">
                  <a:txBody>
                    <a:bodyPr/>
                    <a:lstStyle/>
                    <a:p>
                      <a:pPr algn="ctr"/>
                      <a:endParaRPr lang="en-US" b="1" dirty="0"/>
                    </a:p>
                  </a:txBody>
                  <a:tcPr/>
                </a:tc>
                <a:tc>
                  <a:txBody>
                    <a:bodyPr/>
                    <a:lstStyle/>
                    <a:p>
                      <a:r>
                        <a:rPr lang="en-US" dirty="0" err="1"/>
                        <a:t>drdave@edit</a:t>
                      </a:r>
                      <a:endParaRPr lang="en-US" dirty="0"/>
                    </a:p>
                  </a:txBody>
                  <a:tcPr/>
                </a:tc>
                <a:tc>
                  <a:txBody>
                    <a:bodyPr/>
                    <a:lstStyle/>
                    <a:p>
                      <a:r>
                        <a:rPr lang="en-US" dirty="0"/>
                        <a:t>r</a:t>
                      </a:r>
                    </a:p>
                  </a:txBody>
                  <a:tcPr/>
                </a:tc>
                <a:tc>
                  <a:txBody>
                    <a:bodyPr/>
                    <a:lstStyle/>
                    <a:p>
                      <a:endParaRPr lang="en-US" dirty="0"/>
                    </a:p>
                  </a:txBody>
                  <a:tcPr/>
                </a:tc>
                <a:extLst>
                  <a:ext uri="{0D108BD9-81ED-4DB2-BD59-A6C34878D82A}">
                    <a16:rowId xmlns:a16="http://schemas.microsoft.com/office/drawing/2014/main" val="10006"/>
                  </a:ext>
                </a:extLst>
              </a:tr>
              <a:tr h="370840">
                <a:tc vMerge="1">
                  <a:txBody>
                    <a:bodyPr/>
                    <a:lstStyle/>
                    <a:p>
                      <a:pPr algn="ctr"/>
                      <a:endParaRPr lang="en-US" b="1" dirty="0"/>
                    </a:p>
                  </a:txBody>
                  <a:tcPr/>
                </a:tc>
                <a:tc>
                  <a:txBody>
                    <a:bodyPr/>
                    <a:lstStyle/>
                    <a:p>
                      <a:r>
                        <a:rPr lang="en-US" dirty="0" err="1"/>
                        <a:t>drdave@powerpoint</a:t>
                      </a:r>
                      <a:endParaRPr lang="en-US" dirty="0"/>
                    </a:p>
                  </a:txBody>
                  <a:tcPr/>
                </a:tc>
                <a:tc>
                  <a:txBody>
                    <a:bodyPr/>
                    <a:lstStyle/>
                    <a:p>
                      <a:endParaRPr lang="en-US"/>
                    </a:p>
                  </a:txBody>
                  <a:tcPr/>
                </a:tc>
                <a:tc>
                  <a:txBody>
                    <a:bodyPr/>
                    <a:lstStyle/>
                    <a:p>
                      <a:r>
                        <a:rPr lang="en-US" dirty="0"/>
                        <a:t>r</a:t>
                      </a:r>
                    </a:p>
                  </a:txBody>
                  <a:tcPr/>
                </a:tc>
                <a:extLst>
                  <a:ext uri="{0D108BD9-81ED-4DB2-BD59-A6C34878D82A}">
                    <a16:rowId xmlns:a16="http://schemas.microsoft.com/office/drawing/2014/main" val="10007"/>
                  </a:ext>
                </a:extLst>
              </a:tr>
              <a:tr h="370840">
                <a:tc vMerge="1">
                  <a:txBody>
                    <a:bodyPr/>
                    <a:lstStyle/>
                    <a:p>
                      <a:pPr algn="ctr"/>
                      <a:endParaRPr lang="en-US" b="1" dirty="0"/>
                    </a:p>
                  </a:txBody>
                  <a:tcPr/>
                </a:tc>
                <a:tc>
                  <a:txBody>
                    <a:bodyPr/>
                    <a:lstStyle/>
                    <a:p>
                      <a:r>
                        <a:rPr lang="en-US" dirty="0" err="1"/>
                        <a:t>studenta@sh</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8"/>
                  </a:ext>
                </a:extLst>
              </a:tr>
              <a:tr h="370840">
                <a:tc vMerge="1">
                  <a:txBody>
                    <a:bodyPr/>
                    <a:lstStyle/>
                    <a:p>
                      <a:pPr algn="ctr"/>
                      <a:endParaRPr lang="en-US" b="1" dirty="0"/>
                    </a:p>
                  </a:txBody>
                  <a:tcPr/>
                </a:tc>
                <a:tc>
                  <a:txBody>
                    <a:bodyPr/>
                    <a:lstStyle/>
                    <a:p>
                      <a:r>
                        <a:rPr lang="en-US" dirty="0" err="1"/>
                        <a:t>studenta@edit</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9"/>
                  </a:ext>
                </a:extLst>
              </a:tr>
              <a:tr h="370840">
                <a:tc vMerge="1">
                  <a:txBody>
                    <a:bodyPr/>
                    <a:lstStyle/>
                    <a:p>
                      <a:pPr algn="ctr"/>
                      <a:endParaRPr lang="en-US" b="1" dirty="0"/>
                    </a:p>
                  </a:txBody>
                  <a:tcPr/>
                </a:tc>
                <a:tc>
                  <a:txBody>
                    <a:bodyPr/>
                    <a:lstStyle/>
                    <a:p>
                      <a:r>
                        <a:rPr lang="en-US" dirty="0" err="1"/>
                        <a:t>studenta@powerpoint</a:t>
                      </a:r>
                      <a:endParaRPr lang="en-US" dirty="0"/>
                    </a:p>
                  </a:txBody>
                  <a:tcPr/>
                </a:tc>
                <a:tc>
                  <a:txBody>
                    <a:bodyPr/>
                    <a:lstStyle/>
                    <a:p>
                      <a:endParaRPr lang="en-US"/>
                    </a:p>
                  </a:txBody>
                  <a:tcPr/>
                </a:tc>
                <a:tc>
                  <a:txBody>
                    <a:bodyPr/>
                    <a:lstStyle/>
                    <a:p>
                      <a:r>
                        <a:rPr lang="en-US" dirty="0"/>
                        <a:t>r</a:t>
                      </a:r>
                    </a:p>
                  </a:txBody>
                  <a:tcPr/>
                </a:tc>
                <a:extLst>
                  <a:ext uri="{0D108BD9-81ED-4DB2-BD59-A6C34878D82A}">
                    <a16:rowId xmlns:a16="http://schemas.microsoft.com/office/drawing/2014/main" val="10010"/>
                  </a:ext>
                </a:extLst>
              </a:tr>
            </a:tbl>
          </a:graphicData>
        </a:graphic>
      </p:graphicFrame>
      <p:sp>
        <p:nvSpPr>
          <p:cNvPr id="2" name="Title 1"/>
          <p:cNvSpPr>
            <a:spLocks noGrp="1"/>
          </p:cNvSpPr>
          <p:nvPr>
            <p:ph type="title"/>
          </p:nvPr>
        </p:nvSpPr>
        <p:spPr/>
        <p:txBody>
          <a:bodyPr/>
          <a:lstStyle/>
          <a:p>
            <a:r>
              <a:rPr lang="en-US" dirty="0"/>
              <a:t>Protection Domains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3696856"/>
              </p:ext>
            </p:extLst>
          </p:nvPr>
        </p:nvGraphicFramePr>
        <p:xfrm>
          <a:off x="152400" y="1524000"/>
          <a:ext cx="8829368" cy="4348480"/>
        </p:xfrm>
        <a:graphic>
          <a:graphicData uri="http://schemas.openxmlformats.org/drawingml/2006/table">
            <a:tbl>
              <a:tblPr firstRow="1" bandRow="1">
                <a:tableStyleId>{5C22544A-7EE6-4342-B048-85BDC9FD1C3A}</a:tableStyleId>
              </a:tblPr>
              <a:tblGrid>
                <a:gridCol w="1085811">
                  <a:extLst>
                    <a:ext uri="{9D8B030D-6E8A-4147-A177-3AD203B41FA5}">
                      <a16:colId xmlns:a16="http://schemas.microsoft.com/office/drawing/2014/main" val="20000"/>
                    </a:ext>
                  </a:extLst>
                </a:gridCol>
                <a:gridCol w="2445935">
                  <a:extLst>
                    <a:ext uri="{9D8B030D-6E8A-4147-A177-3AD203B41FA5}">
                      <a16:colId xmlns:a16="http://schemas.microsoft.com/office/drawing/2014/main" val="20001"/>
                    </a:ext>
                  </a:extLst>
                </a:gridCol>
                <a:gridCol w="998103">
                  <a:extLst>
                    <a:ext uri="{9D8B030D-6E8A-4147-A177-3AD203B41FA5}">
                      <a16:colId xmlns:a16="http://schemas.microsoft.com/office/drawing/2014/main" val="20002"/>
                    </a:ext>
                  </a:extLst>
                </a:gridCol>
                <a:gridCol w="1074879">
                  <a:extLst>
                    <a:ext uri="{9D8B030D-6E8A-4147-A177-3AD203B41FA5}">
                      <a16:colId xmlns:a16="http://schemas.microsoft.com/office/drawing/2014/main" val="20003"/>
                    </a:ext>
                  </a:extLst>
                </a:gridCol>
                <a:gridCol w="998103">
                  <a:extLst>
                    <a:ext uri="{9D8B030D-6E8A-4147-A177-3AD203B41FA5}">
                      <a16:colId xmlns:a16="http://schemas.microsoft.com/office/drawing/2014/main" val="20004"/>
                    </a:ext>
                  </a:extLst>
                </a:gridCol>
                <a:gridCol w="921326">
                  <a:extLst>
                    <a:ext uri="{9D8B030D-6E8A-4147-A177-3AD203B41FA5}">
                      <a16:colId xmlns:a16="http://schemas.microsoft.com/office/drawing/2014/main" val="20005"/>
                    </a:ext>
                  </a:extLst>
                </a:gridCol>
                <a:gridCol w="1305211">
                  <a:extLst>
                    <a:ext uri="{9D8B030D-6E8A-4147-A177-3AD203B41FA5}">
                      <a16:colId xmlns:a16="http://schemas.microsoft.com/office/drawing/2014/main" val="20006"/>
                    </a:ext>
                  </a:extLst>
                </a:gridCol>
              </a:tblGrid>
              <a:tr h="370840">
                <a:tc rowSpan="2" gridSpan="2">
                  <a:txBody>
                    <a:bodyPr/>
                    <a:lstStyle/>
                    <a:p>
                      <a:endParaRPr lang="en-US" dirty="0"/>
                    </a:p>
                  </a:txBody>
                  <a:tcPr/>
                </a:tc>
                <a:tc rowSpan="2" hMerge="1">
                  <a:txBody>
                    <a:bodyPr/>
                    <a:lstStyle/>
                    <a:p>
                      <a:endParaRPr lang="en-US" dirty="0"/>
                    </a:p>
                  </a:txBody>
                  <a:tcPr/>
                </a:tc>
                <a:tc gridSpan="5">
                  <a:txBody>
                    <a:bodyPr/>
                    <a:lstStyle/>
                    <a:p>
                      <a:pPr algn="ctr"/>
                      <a:r>
                        <a:rPr lang="en-US" dirty="0"/>
                        <a:t>Objects</a:t>
                      </a:r>
                    </a:p>
                  </a:txBody>
                  <a:tcPr/>
                </a:tc>
                <a:tc hMerge="1">
                  <a:txBody>
                    <a:bodyPr/>
                    <a:lstStyle/>
                    <a:p>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370840">
                <a:tc gridSpan="2" vMerge="1">
                  <a:txBody>
                    <a:bodyPr/>
                    <a:lstStyle/>
                    <a:p>
                      <a:endParaRPr lang="en-US" dirty="0"/>
                    </a:p>
                  </a:txBody>
                  <a:tcPr>
                    <a:solidFill>
                      <a:schemeClr val="accent2"/>
                    </a:solidFill>
                  </a:tcPr>
                </a:tc>
                <a:tc hMerge="1" vMerge="1">
                  <a:txBody>
                    <a:bodyPr/>
                    <a:lstStyle/>
                    <a:p>
                      <a:endParaRPr lang="en-US" dirty="0"/>
                    </a:p>
                  </a:txBody>
                  <a:tcPr>
                    <a:solidFill>
                      <a:schemeClr val="accent2"/>
                    </a:solidFill>
                  </a:tcPr>
                </a:tc>
                <a:tc>
                  <a:txBody>
                    <a:bodyPr/>
                    <a:lstStyle/>
                    <a:p>
                      <a:pPr algn="ctr"/>
                      <a:r>
                        <a:rPr lang="en-US" dirty="0" err="1">
                          <a:solidFill>
                            <a:schemeClr val="bg1"/>
                          </a:solidFill>
                        </a:rPr>
                        <a:t>dac.tex</a:t>
                      </a:r>
                      <a:endParaRPr lang="en-US" dirty="0">
                        <a:solidFill>
                          <a:schemeClr val="bg1"/>
                        </a:solidFill>
                      </a:endParaRPr>
                    </a:p>
                  </a:txBody>
                  <a:tcPr>
                    <a:solidFill>
                      <a:schemeClr val="accent1"/>
                    </a:solidFill>
                  </a:tcPr>
                </a:tc>
                <a:tc>
                  <a:txBody>
                    <a:bodyPr/>
                    <a:lstStyle/>
                    <a:p>
                      <a:pPr algn="ctr"/>
                      <a:r>
                        <a:rPr lang="en-US" dirty="0" err="1">
                          <a:solidFill>
                            <a:schemeClr val="bg1"/>
                          </a:solidFill>
                        </a:rPr>
                        <a:t>dac.pptx</a:t>
                      </a:r>
                      <a:endParaRPr lang="en-US" dirty="0">
                        <a:solidFill>
                          <a:schemeClr val="bg1"/>
                        </a:solidFill>
                      </a:endParaRPr>
                    </a:p>
                  </a:txBody>
                  <a:tcPr>
                    <a:solidFill>
                      <a:schemeClr val="accent1"/>
                    </a:solidFill>
                  </a:tcPr>
                </a:tc>
                <a:tc>
                  <a:txBody>
                    <a:bodyPr/>
                    <a:lstStyle/>
                    <a:p>
                      <a:pPr algn="ctr"/>
                      <a:r>
                        <a:rPr lang="en-US" dirty="0" err="1">
                          <a:solidFill>
                            <a:schemeClr val="bg1"/>
                          </a:solidFill>
                        </a:rPr>
                        <a:t>ebirrell@sh</a:t>
                      </a:r>
                      <a:endParaRPr lang="en-US" dirty="0">
                        <a:solidFill>
                          <a:schemeClr val="bg1"/>
                        </a:solidFill>
                      </a:endParaRPr>
                    </a:p>
                  </a:txBody>
                  <a:tcPr>
                    <a:solidFill>
                      <a:schemeClr val="accent1"/>
                    </a:solidFill>
                  </a:tcPr>
                </a:tc>
                <a:tc>
                  <a:txBody>
                    <a:bodyPr/>
                    <a:lstStyle/>
                    <a:p>
                      <a:pPr algn="ctr"/>
                      <a:r>
                        <a:rPr lang="en-US" dirty="0" err="1">
                          <a:solidFill>
                            <a:schemeClr val="bg1"/>
                          </a:solidFill>
                        </a:rPr>
                        <a:t>ebirrell@edit</a:t>
                      </a:r>
                      <a:endParaRPr lang="en-US" dirty="0">
                        <a:solidFill>
                          <a:schemeClr val="bg1"/>
                        </a:solidFill>
                      </a:endParaRPr>
                    </a:p>
                  </a:txBody>
                  <a:tcPr>
                    <a:solidFill>
                      <a:schemeClr val="accent1"/>
                    </a:solidFill>
                  </a:tcPr>
                </a:tc>
                <a:tc>
                  <a:txBody>
                    <a:bodyPr/>
                    <a:lstStyle/>
                    <a:p>
                      <a:pPr algn="ctr"/>
                      <a:r>
                        <a:rPr lang="en-US" dirty="0" err="1">
                          <a:solidFill>
                            <a:schemeClr val="bg1"/>
                          </a:solidFill>
                        </a:rPr>
                        <a:t>ebirrell</a:t>
                      </a:r>
                      <a:r>
                        <a:rPr lang="en-US" dirty="0">
                          <a:solidFill>
                            <a:schemeClr val="bg1"/>
                          </a:solidFill>
                        </a:rPr>
                        <a:t>@</a:t>
                      </a:r>
                    </a:p>
                    <a:p>
                      <a:pPr algn="ctr"/>
                      <a:r>
                        <a:rPr lang="en-US" dirty="0" err="1">
                          <a:solidFill>
                            <a:schemeClr val="bg1"/>
                          </a:solidFill>
                        </a:rPr>
                        <a:t>powerpoint</a:t>
                      </a:r>
                      <a:endParaRPr lang="en-US" dirty="0">
                        <a:solidFill>
                          <a:schemeClr val="bg1"/>
                        </a:solidFill>
                      </a:endParaRPr>
                    </a:p>
                  </a:txBody>
                  <a:tcPr>
                    <a:solidFill>
                      <a:schemeClr val="accent1"/>
                    </a:solidFill>
                  </a:tcPr>
                </a:tc>
                <a:extLst>
                  <a:ext uri="{0D108BD9-81ED-4DB2-BD59-A6C34878D82A}">
                    <a16:rowId xmlns:a16="http://schemas.microsoft.com/office/drawing/2014/main" val="10001"/>
                  </a:ext>
                </a:extLst>
              </a:tr>
              <a:tr h="370840">
                <a:tc rowSpan="9">
                  <a:txBody>
                    <a:bodyPr/>
                    <a:lstStyle/>
                    <a:p>
                      <a:pPr algn="ctr"/>
                      <a:r>
                        <a:rPr lang="en-US" b="1" dirty="0"/>
                        <a:t>principals</a:t>
                      </a:r>
                    </a:p>
                  </a:txBody>
                  <a:tcPr vert="vert270" anchor="ctr"/>
                </a:tc>
                <a:tc>
                  <a:txBody>
                    <a:bodyPr/>
                    <a:lstStyle/>
                    <a:p>
                      <a:r>
                        <a:rPr lang="en-US" dirty="0" err="1"/>
                        <a:t>ebirrell@sh</a:t>
                      </a:r>
                      <a:endParaRPr lang="en-US" dirty="0"/>
                    </a:p>
                  </a:txBody>
                  <a:tcPr/>
                </a:tc>
                <a:tc>
                  <a:txBody>
                    <a:bodyPr/>
                    <a:lstStyle/>
                    <a:p>
                      <a:endParaRPr lang="en-US" dirty="0"/>
                    </a:p>
                  </a:txBody>
                  <a:tcPr/>
                </a:tc>
                <a:tc>
                  <a:txBody>
                    <a:bodyPr/>
                    <a:lstStyle/>
                    <a:p>
                      <a:endParaRPr lang="en-US" dirty="0"/>
                    </a:p>
                  </a:txBody>
                  <a:tcPr/>
                </a:tc>
                <a:tc>
                  <a:txBody>
                    <a:bodyPr/>
                    <a:lstStyle/>
                    <a:p>
                      <a:r>
                        <a:rPr lang="en-US" dirty="0"/>
                        <a:t>x</a:t>
                      </a:r>
                    </a:p>
                  </a:txBody>
                  <a:tcPr/>
                </a:tc>
                <a:tc>
                  <a:txBody>
                    <a:bodyPr/>
                    <a:lstStyle/>
                    <a:p>
                      <a:r>
                        <a:rPr lang="en-US" dirty="0"/>
                        <a:t>x</a:t>
                      </a:r>
                    </a:p>
                  </a:txBody>
                  <a:tcPr/>
                </a:tc>
                <a:tc>
                  <a:txBody>
                    <a:bodyPr/>
                    <a:lstStyle/>
                    <a:p>
                      <a:r>
                        <a:rPr lang="en-US" dirty="0"/>
                        <a:t>x</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err="1"/>
                        <a:t>ebirrell@edit</a:t>
                      </a:r>
                      <a:endParaRPr lang="en-US" dirty="0"/>
                    </a:p>
                  </a:txBody>
                  <a:tcPr/>
                </a:tc>
                <a:tc>
                  <a:txBody>
                    <a:bodyPr/>
                    <a:lstStyle/>
                    <a:p>
                      <a:r>
                        <a:rPr lang="en-US" dirty="0" err="1"/>
                        <a:t>r,w</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err="1"/>
                        <a:t>ebirrell@powerpoint</a:t>
                      </a:r>
                      <a:endParaRPr lang="en-US" dirty="0"/>
                    </a:p>
                  </a:txBody>
                  <a:tcPr/>
                </a:tc>
                <a:tc>
                  <a:txBody>
                    <a:bodyPr/>
                    <a:lstStyle/>
                    <a:p>
                      <a:endParaRPr lang="en-US" dirty="0"/>
                    </a:p>
                  </a:txBody>
                  <a:tcPr/>
                </a:tc>
                <a:tc>
                  <a:txBody>
                    <a:bodyPr/>
                    <a:lstStyle/>
                    <a:p>
                      <a:r>
                        <a:rPr lang="en-US" dirty="0" err="1"/>
                        <a:t>r,w</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370840">
                <a:tc vMerge="1">
                  <a:txBody>
                    <a:bodyPr/>
                    <a:lstStyle/>
                    <a:p>
                      <a:pPr algn="ctr"/>
                      <a:endParaRPr lang="en-US" b="1" dirty="0"/>
                    </a:p>
                  </a:txBody>
                  <a:tcPr/>
                </a:tc>
                <a:tc>
                  <a:txBody>
                    <a:bodyPr/>
                    <a:lstStyle/>
                    <a:p>
                      <a:r>
                        <a:rPr lang="en-US" dirty="0" err="1"/>
                        <a:t>drdave@sh</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370840">
                <a:tc vMerge="1">
                  <a:txBody>
                    <a:bodyPr/>
                    <a:lstStyle/>
                    <a:p>
                      <a:pPr algn="ctr"/>
                      <a:endParaRPr lang="en-US" b="1" dirty="0"/>
                    </a:p>
                  </a:txBody>
                  <a:tcPr/>
                </a:tc>
                <a:tc>
                  <a:txBody>
                    <a:bodyPr/>
                    <a:lstStyle/>
                    <a:p>
                      <a:r>
                        <a:rPr lang="en-US" dirty="0" err="1"/>
                        <a:t>drdave@edit</a:t>
                      </a:r>
                      <a:endParaRPr lang="en-US" dirty="0"/>
                    </a:p>
                  </a:txBody>
                  <a:tcPr/>
                </a:tc>
                <a:tc>
                  <a:txBody>
                    <a:bodyPr/>
                    <a:lstStyle/>
                    <a:p>
                      <a:r>
                        <a:rPr lang="en-US" dirty="0"/>
                        <a:t>r</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370840">
                <a:tc vMerge="1">
                  <a:txBody>
                    <a:bodyPr/>
                    <a:lstStyle/>
                    <a:p>
                      <a:pPr algn="ctr"/>
                      <a:endParaRPr lang="en-US" b="1" dirty="0"/>
                    </a:p>
                  </a:txBody>
                  <a:tcPr/>
                </a:tc>
                <a:tc>
                  <a:txBody>
                    <a:bodyPr/>
                    <a:lstStyle/>
                    <a:p>
                      <a:r>
                        <a:rPr lang="en-US" dirty="0" err="1"/>
                        <a:t>drdave@powerpoint</a:t>
                      </a:r>
                      <a:endParaRPr lang="en-US" dirty="0"/>
                    </a:p>
                  </a:txBody>
                  <a:tcPr/>
                </a:tc>
                <a:tc>
                  <a:txBody>
                    <a:bodyPr/>
                    <a:lstStyle/>
                    <a:p>
                      <a:endParaRPr lang="en-US"/>
                    </a:p>
                  </a:txBody>
                  <a:tcPr/>
                </a:tc>
                <a:tc>
                  <a:txBody>
                    <a:bodyPr/>
                    <a:lstStyle/>
                    <a:p>
                      <a:r>
                        <a:rPr lang="en-US" dirty="0"/>
                        <a:t>r</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370840">
                <a:tc vMerge="1">
                  <a:txBody>
                    <a:bodyPr/>
                    <a:lstStyle/>
                    <a:p>
                      <a:pPr algn="ctr"/>
                      <a:endParaRPr lang="en-US" b="1" dirty="0"/>
                    </a:p>
                  </a:txBody>
                  <a:tcPr/>
                </a:tc>
                <a:tc>
                  <a:txBody>
                    <a:bodyPr/>
                    <a:lstStyle/>
                    <a:p>
                      <a:r>
                        <a:rPr lang="en-US" dirty="0" err="1"/>
                        <a:t>studenta@sh</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r h="370840">
                <a:tc vMerge="1">
                  <a:txBody>
                    <a:bodyPr/>
                    <a:lstStyle/>
                    <a:p>
                      <a:pPr algn="ctr"/>
                      <a:endParaRPr lang="en-US" b="1" dirty="0"/>
                    </a:p>
                  </a:txBody>
                  <a:tcPr/>
                </a:tc>
                <a:tc>
                  <a:txBody>
                    <a:bodyPr/>
                    <a:lstStyle/>
                    <a:p>
                      <a:r>
                        <a:rPr lang="en-US" dirty="0" err="1"/>
                        <a:t>studenta@edit</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9"/>
                  </a:ext>
                </a:extLst>
              </a:tr>
              <a:tr h="370840">
                <a:tc vMerge="1">
                  <a:txBody>
                    <a:bodyPr/>
                    <a:lstStyle/>
                    <a:p>
                      <a:pPr algn="ctr"/>
                      <a:endParaRPr lang="en-US" b="1" dirty="0"/>
                    </a:p>
                  </a:txBody>
                  <a:tcPr/>
                </a:tc>
                <a:tc>
                  <a:txBody>
                    <a:bodyPr/>
                    <a:lstStyle/>
                    <a:p>
                      <a:r>
                        <a:rPr lang="en-US" dirty="0" err="1"/>
                        <a:t>studenta@powerpoint</a:t>
                      </a:r>
                      <a:endParaRPr lang="en-US" dirty="0"/>
                    </a:p>
                  </a:txBody>
                  <a:tcPr/>
                </a:tc>
                <a:tc>
                  <a:txBody>
                    <a:bodyPr/>
                    <a:lstStyle/>
                    <a:p>
                      <a:endParaRPr lang="en-US"/>
                    </a:p>
                  </a:txBody>
                  <a:tcPr/>
                </a:tc>
                <a:tc>
                  <a:txBody>
                    <a:bodyPr/>
                    <a:lstStyle/>
                    <a:p>
                      <a:r>
                        <a:rPr lang="en-US" dirty="0"/>
                        <a:t>r</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1557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 were</a:t>
            </a:r>
            <a:r>
              <a:rPr lang="mr-IN" dirty="0"/>
              <a:t>…</a:t>
            </a:r>
            <a:endParaRPr lang="en-US" dirty="0"/>
          </a:p>
        </p:txBody>
      </p:sp>
      <p:sp>
        <p:nvSpPr>
          <p:cNvPr id="3" name="Content Placeholder 2"/>
          <p:cNvSpPr>
            <a:spLocks noGrp="1"/>
          </p:cNvSpPr>
          <p:nvPr>
            <p:ph idx="1"/>
          </p:nvPr>
        </p:nvSpPr>
        <p:spPr>
          <a:xfrm>
            <a:off x="457200" y="1600200"/>
            <a:ext cx="7437863" cy="4525963"/>
          </a:xfrm>
        </p:spPr>
        <p:txBody>
          <a:bodyPr>
            <a:normAutofit/>
          </a:bodyPr>
          <a:lstStyle/>
          <a:p>
            <a:pPr marL="0" indent="0">
              <a:buNone/>
            </a:pPr>
            <a:endParaRPr lang="en-US" dirty="0">
              <a:solidFill>
                <a:schemeClr val="accent3"/>
              </a:solidFill>
            </a:endParaRPr>
          </a:p>
          <a:p>
            <a:pPr marL="0" indent="0">
              <a:buNone/>
            </a:pPr>
            <a:endParaRPr lang="en-US" dirty="0">
              <a:solidFill>
                <a:schemeClr val="accent3"/>
              </a:solidFill>
            </a:endParaRPr>
          </a:p>
          <a:p>
            <a:r>
              <a:rPr lang="en-US" b="1" dirty="0">
                <a:solidFill>
                  <a:srgbClr val="000000"/>
                </a:solidFill>
              </a:rPr>
              <a:t>Authentication:  </a:t>
            </a:r>
            <a:r>
              <a:rPr lang="en-US" dirty="0">
                <a:solidFill>
                  <a:srgbClr val="000000"/>
                </a:solidFill>
              </a:rPr>
              <a:t>mechanisms that bind principals to actions</a:t>
            </a:r>
          </a:p>
          <a:p>
            <a:r>
              <a:rPr lang="en-US" b="1" dirty="0">
                <a:solidFill>
                  <a:srgbClr val="000000"/>
                </a:solidFill>
              </a:rPr>
              <a:t>Authorization:  </a:t>
            </a:r>
            <a:r>
              <a:rPr lang="en-US" dirty="0">
                <a:solidFill>
                  <a:srgbClr val="000000"/>
                </a:solidFill>
              </a:rPr>
              <a:t>mechanisms that govern whether actions are permitted</a:t>
            </a:r>
          </a:p>
          <a:p>
            <a:r>
              <a:rPr lang="en-US" b="1" dirty="0">
                <a:solidFill>
                  <a:srgbClr val="000000"/>
                </a:solidFill>
              </a:rPr>
              <a:t>Audit:  </a:t>
            </a:r>
            <a:r>
              <a:rPr lang="en-US" dirty="0">
                <a:solidFill>
                  <a:srgbClr val="000000"/>
                </a:solidFill>
              </a:rPr>
              <a:t>mechanisms that record and review actions</a:t>
            </a:r>
            <a:endParaRPr lang="en-US" dirty="0">
              <a:solidFill>
                <a:schemeClr val="accent3"/>
              </a:solidFill>
            </a:endParaRPr>
          </a:p>
          <a:p>
            <a:pPr marL="0" indent="0">
              <a:buNone/>
            </a:pPr>
            <a:endParaRPr lang="en-US" dirty="0">
              <a:solidFill>
                <a:schemeClr val="accent3"/>
              </a:solidFill>
            </a:endParaRPr>
          </a:p>
        </p:txBody>
      </p:sp>
      <p:pic>
        <p:nvPicPr>
          <p:cNvPr id="7" name="Picture 6" descr="door locks.jpg">
            <a:extLst>
              <a:ext uri="{FF2B5EF4-FFF2-40B4-BE49-F238E27FC236}">
                <a16:creationId xmlns:a16="http://schemas.microsoft.com/office/drawing/2014/main" id="{1837239E-A6E7-2948-9497-B5D24B97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1418" y="3050579"/>
            <a:ext cx="868544" cy="868544"/>
          </a:xfrm>
          <a:prstGeom prst="rect">
            <a:avLst/>
          </a:prstGeom>
        </p:spPr>
      </p:pic>
      <p:pic>
        <p:nvPicPr>
          <p:cNvPr id="11" name="Picture 10" descr="L-SC-Everest29-Key.jpg">
            <a:extLst>
              <a:ext uri="{FF2B5EF4-FFF2-40B4-BE49-F238E27FC236}">
                <a16:creationId xmlns:a16="http://schemas.microsoft.com/office/drawing/2014/main" id="{5A988D69-17EB-2042-BA5C-57C865F016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732" y="2438400"/>
            <a:ext cx="897562" cy="448781"/>
          </a:xfrm>
          <a:prstGeom prst="rect">
            <a:avLst/>
          </a:prstGeom>
        </p:spPr>
      </p:pic>
      <p:pic>
        <p:nvPicPr>
          <p:cNvPr id="12" name="Picture 11" descr="Security-Camera.jpg">
            <a:extLst>
              <a:ext uri="{FF2B5EF4-FFF2-40B4-BE49-F238E27FC236}">
                <a16:creationId xmlns:a16="http://schemas.microsoft.com/office/drawing/2014/main" id="{8F507C0C-4513-9240-8934-1204DA8BFC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2983" y="4128297"/>
            <a:ext cx="826979" cy="696856"/>
          </a:xfrm>
          <a:prstGeom prst="rect">
            <a:avLst/>
          </a:prstGeom>
        </p:spPr>
      </p:pic>
    </p:spTree>
    <p:extLst>
      <p:ext uri="{BB962C8B-B14F-4D97-AF65-F5344CB8AC3E}">
        <p14:creationId xmlns:p14="http://schemas.microsoft.com/office/powerpoint/2010/main" val="179820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p:cTn id="18" dur="indefinite"/>
                                        <p:tgtEl>
                                          <p:spTgt spid="3">
                                            <p:txEl>
                                              <p:pRg st="2" end="2"/>
                                            </p:txEl>
                                          </p:spTgt>
                                        </p:tgtEl>
                                        <p:attrNameLst>
                                          <p:attrName>style.opacity</p:attrName>
                                        </p:attrNameLst>
                                      </p:cBhvr>
                                      <p:to>
                                        <p:strVal val="0.5"/>
                                      </p:to>
                                    </p:set>
                                    <p:animEffect filter="image" prLst="opacity: 0.5">
                                      <p:cBhvr rctx="IE">
                                        <p:cTn id="19" dur="indefinite"/>
                                        <p:tgtEl>
                                          <p:spTgt spid="3">
                                            <p:txEl>
                                              <p:pRg st="2" end="2"/>
                                            </p:txEl>
                                          </p:spTgt>
                                        </p:tgtEl>
                                      </p:cBhvr>
                                    </p:animEffect>
                                  </p:childTnLst>
                                </p:cTn>
                              </p:par>
                              <p:par>
                                <p:cTn id="20" presetID="9" presetClass="emph" presetSubtype="0" nodeType="withEffect">
                                  <p:stCondLst>
                                    <p:cond delay="0"/>
                                  </p:stCondLst>
                                  <p:childTnLst>
                                    <p:set>
                                      <p:cBhvr>
                                        <p:cTn id="21" dur="indefinite"/>
                                        <p:tgtEl>
                                          <p:spTgt spid="3">
                                            <p:txEl>
                                              <p:pRg st="4" end="4"/>
                                            </p:txEl>
                                          </p:spTgt>
                                        </p:tgtEl>
                                        <p:attrNameLst>
                                          <p:attrName>style.opacity</p:attrName>
                                        </p:attrNameLst>
                                      </p:cBhvr>
                                      <p:to>
                                        <p:strVal val="0.5"/>
                                      </p:to>
                                    </p:set>
                                    <p:animEffect filter="image" prLst="opacity: 0.5">
                                      <p:cBhvr rctx="IE">
                                        <p:cTn id="22" dur="indefinite"/>
                                        <p:tgtEl>
                                          <p:spTgt spid="3">
                                            <p:txEl>
                                              <p:pRg st="4" end="4"/>
                                            </p:txEl>
                                          </p:spTgt>
                                        </p:tgtEl>
                                      </p:cBhvr>
                                    </p:animEffect>
                                  </p:childTnLst>
                                </p:cTn>
                              </p:par>
                              <p:par>
                                <p:cTn id="23" presetID="9" presetClass="emph" presetSubtype="0" nodeType="withEffect">
                                  <p:stCondLst>
                                    <p:cond delay="0"/>
                                  </p:stCondLst>
                                  <p:childTnLst>
                                    <p:set>
                                      <p:cBhvr>
                                        <p:cTn id="24" dur="indefinite"/>
                                        <p:tgtEl>
                                          <p:spTgt spid="11"/>
                                        </p:tgtEl>
                                        <p:attrNameLst>
                                          <p:attrName>style.opacity</p:attrName>
                                        </p:attrNameLst>
                                      </p:cBhvr>
                                      <p:to>
                                        <p:strVal val="0.5"/>
                                      </p:to>
                                    </p:set>
                                    <p:animEffect filter="image" prLst="opacity: 0.5">
                                      <p:cBhvr rctx="IE">
                                        <p:cTn id="25" dur="indefinite"/>
                                        <p:tgtEl>
                                          <p:spTgt spid="11"/>
                                        </p:tgtEl>
                                      </p:cBhvr>
                                    </p:animEffect>
                                  </p:childTnLst>
                                </p:cTn>
                              </p:par>
                              <p:par>
                                <p:cTn id="26" presetID="9" presetClass="emph" presetSubtype="0" nodeType="withEffect">
                                  <p:stCondLst>
                                    <p:cond delay="0"/>
                                  </p:stCondLst>
                                  <p:childTnLst>
                                    <p:set>
                                      <p:cBhvr>
                                        <p:cTn id="27" dur="indefinite"/>
                                        <p:tgtEl>
                                          <p:spTgt spid="12"/>
                                        </p:tgtEl>
                                        <p:attrNameLst>
                                          <p:attrName>style.opacity</p:attrName>
                                        </p:attrNameLst>
                                      </p:cBhvr>
                                      <p:to>
                                        <p:strVal val="0.5"/>
                                      </p:to>
                                    </p:set>
                                    <p:animEffect filter="image" prLst="opacity: 0.5">
                                      <p:cBhvr rctx="IE">
                                        <p:cTn id="28"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Role-Based Access Control</a:t>
            </a:r>
          </a:p>
        </p:txBody>
      </p:sp>
      <p:sp>
        <p:nvSpPr>
          <p:cNvPr id="3" name="Content Placeholder 2"/>
          <p:cNvSpPr>
            <a:spLocks noGrp="1"/>
          </p:cNvSpPr>
          <p:nvPr>
            <p:ph idx="1"/>
          </p:nvPr>
        </p:nvSpPr>
        <p:spPr/>
        <p:txBody>
          <a:bodyPr>
            <a:normAutofit/>
          </a:bodyPr>
          <a:lstStyle/>
          <a:p>
            <a:r>
              <a:rPr lang="en-US" dirty="0"/>
              <a:t>Particularly in corporate and institutional settings, users might be granted privileges by virtue of membership in a group. </a:t>
            </a:r>
          </a:p>
          <a:p>
            <a:pPr lvl="1"/>
            <a:r>
              <a:rPr lang="en-US" dirty="0"/>
              <a:t>E.g., students who enroll in a class should be given access to that semester’s class notes and assignments simply due to their new </a:t>
            </a:r>
            <a:r>
              <a:rPr lang="en-US" b="1" dirty="0">
                <a:solidFill>
                  <a:schemeClr val="accent1"/>
                </a:solidFill>
              </a:rPr>
              <a:t>role</a:t>
            </a:r>
          </a:p>
          <a:p>
            <a:r>
              <a:rPr lang="en-US" dirty="0"/>
              <a:t>Without groups, implementing role-based access control is error prone</a:t>
            </a:r>
          </a:p>
          <a:p>
            <a:pPr lvl="1"/>
            <a:r>
              <a:rPr lang="en-US" dirty="0"/>
              <a:t>Adding or deleting a member might require updating many access control lists. That can be error-prone. </a:t>
            </a:r>
          </a:p>
          <a:p>
            <a:pPr lvl="1"/>
            <a:r>
              <a:rPr lang="en-US" dirty="0"/>
              <a:t>Revocation is subtle. Should permission be removed with principal is removed from a group?</a:t>
            </a:r>
          </a:p>
          <a:p>
            <a:endParaRPr lang="en-US" dirty="0"/>
          </a:p>
        </p:txBody>
      </p:sp>
    </p:spTree>
    <p:extLst>
      <p:ext uri="{BB962C8B-B14F-4D97-AF65-F5344CB8AC3E}">
        <p14:creationId xmlns:p14="http://schemas.microsoft.com/office/powerpoint/2010/main" val="260641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2186B-8EC7-534D-BEAD-8A1C6A611838}"/>
              </a:ext>
            </a:extLst>
          </p:cNvPr>
          <p:cNvSpPr>
            <a:spLocks noGrp="1"/>
          </p:cNvSpPr>
          <p:nvPr>
            <p:ph type="title"/>
          </p:nvPr>
        </p:nvSpPr>
        <p:spPr/>
        <p:txBody>
          <a:bodyPr/>
          <a:lstStyle/>
          <a:p>
            <a:r>
              <a:rPr lang="en-US" dirty="0"/>
              <a:t>Exercise 3: RBAC</a:t>
            </a:r>
          </a:p>
        </p:txBody>
      </p:sp>
      <p:sp>
        <p:nvSpPr>
          <p:cNvPr id="3" name="Content Placeholder 2">
            <a:extLst>
              <a:ext uri="{FF2B5EF4-FFF2-40B4-BE49-F238E27FC236}">
                <a16:creationId xmlns:a16="http://schemas.microsoft.com/office/drawing/2014/main" id="{454B361B-1F1F-9241-AAF6-ECFDD5CC7D59}"/>
              </a:ext>
            </a:extLst>
          </p:cNvPr>
          <p:cNvSpPr>
            <a:spLocks noGrp="1"/>
          </p:cNvSpPr>
          <p:nvPr>
            <p:ph idx="1"/>
          </p:nvPr>
        </p:nvSpPr>
        <p:spPr/>
        <p:txBody>
          <a:bodyPr/>
          <a:lstStyle/>
          <a:p>
            <a:r>
              <a:rPr lang="en-US" dirty="0"/>
              <a:t>What roles might you want to include in a course management system? </a:t>
            </a:r>
          </a:p>
        </p:txBody>
      </p:sp>
    </p:spTree>
    <p:extLst>
      <p:ext uri="{BB962C8B-B14F-4D97-AF65-F5344CB8AC3E}">
        <p14:creationId xmlns:p14="http://schemas.microsoft.com/office/powerpoint/2010/main" val="1404017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Confused Deputy</a:t>
            </a:r>
          </a:p>
        </p:txBody>
      </p:sp>
      <p:sp>
        <p:nvSpPr>
          <p:cNvPr id="3" name="Content Placeholder 2"/>
          <p:cNvSpPr>
            <a:spLocks noGrp="1"/>
          </p:cNvSpPr>
          <p:nvPr>
            <p:ph idx="1"/>
          </p:nvPr>
        </p:nvSpPr>
        <p:spPr/>
        <p:txBody>
          <a:bodyPr/>
          <a:lstStyle/>
          <a:p>
            <a:pPr marL="0" indent="0">
              <a:buNone/>
            </a:pPr>
            <a:r>
              <a:rPr lang="en-US" dirty="0"/>
              <a:t>Server: operation( f : file )	</a:t>
            </a:r>
          </a:p>
          <a:p>
            <a:pPr marL="274320" lvl="1" indent="0">
              <a:buNone/>
            </a:pPr>
            <a:r>
              <a:rPr lang="en-US" dirty="0"/>
              <a:t>buffer := </a:t>
            </a:r>
            <a:r>
              <a:rPr lang="en-US" dirty="0" err="1"/>
              <a:t>FileSys.Read</a:t>
            </a:r>
            <a:r>
              <a:rPr lang="en-US" dirty="0"/>
              <a:t>( f ) </a:t>
            </a:r>
          </a:p>
          <a:p>
            <a:pPr marL="274320" lvl="1" indent="0">
              <a:buNone/>
            </a:pPr>
            <a:r>
              <a:rPr lang="en-US" dirty="0"/>
              <a:t>results := F( buffer )</a:t>
            </a:r>
          </a:p>
          <a:p>
            <a:pPr marL="274320" lvl="1" indent="0">
              <a:buNone/>
            </a:pPr>
            <a:r>
              <a:rPr lang="en-US" dirty="0"/>
              <a:t>diff:= </a:t>
            </a:r>
            <a:r>
              <a:rPr lang="en-US" dirty="0" err="1"/>
              <a:t>calcDiff</a:t>
            </a:r>
            <a:r>
              <a:rPr lang="en-US" dirty="0"/>
              <a:t>( results )</a:t>
            </a:r>
          </a:p>
          <a:p>
            <a:pPr marL="274320" lvl="1" indent="0">
              <a:buNone/>
            </a:pPr>
            <a:r>
              <a:rPr lang="en-US" dirty="0" err="1"/>
              <a:t>FileSys.Write</a:t>
            </a:r>
            <a:r>
              <a:rPr lang="en-US" dirty="0"/>
              <a:t>( f , results )</a:t>
            </a:r>
          </a:p>
          <a:p>
            <a:pPr marL="274320" lvl="1" indent="0">
              <a:buNone/>
            </a:pPr>
            <a:r>
              <a:rPr lang="en-US" dirty="0" err="1"/>
              <a:t>FileSys.Write</a:t>
            </a:r>
            <a:r>
              <a:rPr lang="en-US" dirty="0"/>
              <a:t>( </a:t>
            </a:r>
            <a:r>
              <a:rPr lang="en-US" dirty="0" err="1"/>
              <a:t>log.txt</a:t>
            </a:r>
            <a:r>
              <a:rPr lang="en-US" dirty="0"/>
              <a:t>, diff )</a:t>
            </a:r>
          </a:p>
        </p:txBody>
      </p:sp>
    </p:spTree>
    <p:extLst>
      <p:ext uri="{BB962C8B-B14F-4D97-AF65-F5344CB8AC3E}">
        <p14:creationId xmlns:p14="http://schemas.microsoft.com/office/powerpoint/2010/main" val="3828319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Privilege Escalation</a:t>
            </a:r>
          </a:p>
        </p:txBody>
      </p:sp>
      <p:pic>
        <p:nvPicPr>
          <p:cNvPr id="6" name="Content Placeholder 3">
            <a:extLst>
              <a:ext uri="{FF2B5EF4-FFF2-40B4-BE49-F238E27FC236}">
                <a16:creationId xmlns:a16="http://schemas.microsoft.com/office/drawing/2014/main" id="{E53AF49A-83F7-4247-B410-F8D1C86DFF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371600"/>
            <a:ext cx="7772400" cy="5189572"/>
          </a:xfrm>
        </p:spPr>
      </p:pic>
    </p:spTree>
    <p:extLst>
      <p:ext uri="{BB962C8B-B14F-4D97-AF65-F5344CB8AC3E}">
        <p14:creationId xmlns:p14="http://schemas.microsoft.com/office/powerpoint/2010/main" val="1598803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Cross-Site Request Forgery (CSRF)</a:t>
            </a:r>
          </a:p>
        </p:txBody>
      </p:sp>
      <p:sp>
        <p:nvSpPr>
          <p:cNvPr id="7" name="Text Box 6"/>
          <p:cNvSpPr txBox="1">
            <a:spLocks noChangeArrowheads="1"/>
          </p:cNvSpPr>
          <p:nvPr/>
        </p:nvSpPr>
        <p:spPr bwMode="auto">
          <a:xfrm>
            <a:off x="5943600" y="5021263"/>
            <a:ext cx="1693862" cy="400050"/>
          </a:xfrm>
          <a:prstGeom prst="rect">
            <a:avLst/>
          </a:prstGeom>
          <a:noFill/>
          <a:ln w="9525">
            <a:noFill/>
            <a:miter lim="800000"/>
            <a:headEnd/>
            <a:tailEnd/>
          </a:ln>
        </p:spPr>
        <p:txBody>
          <a:bodyPr wrap="none">
            <a:spAutoFit/>
          </a:bodyPr>
          <a:lstStyle/>
          <a:p>
            <a:pPr eaLnBrk="0" hangingPunct="0">
              <a:defRPr/>
            </a:pPr>
            <a:r>
              <a:rPr lang="en-US">
                <a:solidFill>
                  <a:srgbClr val="660066"/>
                </a:solidFill>
                <a:ea typeface="ＭＳ Ｐゴシック" pitchFamily="-65" charset="-128"/>
              </a:rPr>
              <a:t>Attack Server</a:t>
            </a:r>
          </a:p>
        </p:txBody>
      </p:sp>
      <p:sp>
        <p:nvSpPr>
          <p:cNvPr id="8" name="Text Box 6"/>
          <p:cNvSpPr txBox="1">
            <a:spLocks noChangeArrowheads="1"/>
          </p:cNvSpPr>
          <p:nvPr/>
        </p:nvSpPr>
        <p:spPr bwMode="auto">
          <a:xfrm>
            <a:off x="5784850" y="1657350"/>
            <a:ext cx="1760537" cy="400050"/>
          </a:xfrm>
          <a:prstGeom prst="rect">
            <a:avLst/>
          </a:prstGeom>
          <a:noFill/>
          <a:ln w="9525">
            <a:noFill/>
            <a:miter lim="800000"/>
            <a:headEnd/>
            <a:tailEnd/>
          </a:ln>
        </p:spPr>
        <p:txBody>
          <a:bodyPr wrap="none">
            <a:spAutoFit/>
          </a:bodyPr>
          <a:lstStyle/>
          <a:p>
            <a:pPr eaLnBrk="0" hangingPunct="0">
              <a:defRPr/>
            </a:pPr>
            <a:r>
              <a:rPr lang="en-US">
                <a:solidFill>
                  <a:srgbClr val="660066"/>
                </a:solidFill>
                <a:ea typeface="ＭＳ Ｐゴシック" pitchFamily="-65" charset="-128"/>
              </a:rPr>
              <a:t>Server Victim </a:t>
            </a:r>
          </a:p>
        </p:txBody>
      </p:sp>
      <p:cxnSp>
        <p:nvCxnSpPr>
          <p:cNvPr id="9" name="Straight Arrow Connector 17"/>
          <p:cNvCxnSpPr>
            <a:cxnSpLocks noChangeShapeType="1"/>
          </p:cNvCxnSpPr>
          <p:nvPr/>
        </p:nvCxnSpPr>
        <p:spPr bwMode="auto">
          <a:xfrm flipV="1">
            <a:off x="2657475" y="2486025"/>
            <a:ext cx="2830512" cy="617538"/>
          </a:xfrm>
          <a:prstGeom prst="straightConnector1">
            <a:avLst/>
          </a:prstGeom>
          <a:noFill/>
          <a:ln w="28575" algn="ctr">
            <a:solidFill>
              <a:schemeClr val="tx1"/>
            </a:solidFill>
            <a:round/>
            <a:headEnd type="arrow" w="med" len="med"/>
            <a:tailEnd type="arrow" w="med" len="med"/>
          </a:ln>
        </p:spPr>
      </p:cxnSp>
      <p:sp>
        <p:nvSpPr>
          <p:cNvPr id="10" name="Text Box 6"/>
          <p:cNvSpPr txBox="1">
            <a:spLocks noChangeArrowheads="1"/>
          </p:cNvSpPr>
          <p:nvPr/>
        </p:nvSpPr>
        <p:spPr bwMode="auto">
          <a:xfrm>
            <a:off x="611187" y="4476750"/>
            <a:ext cx="1465263" cy="400050"/>
          </a:xfrm>
          <a:prstGeom prst="rect">
            <a:avLst/>
          </a:prstGeom>
          <a:noFill/>
          <a:ln w="9525">
            <a:noFill/>
            <a:miter lim="800000"/>
            <a:headEnd/>
            <a:tailEnd/>
          </a:ln>
        </p:spPr>
        <p:txBody>
          <a:bodyPr wrap="none">
            <a:spAutoFit/>
          </a:bodyPr>
          <a:lstStyle/>
          <a:p>
            <a:pPr eaLnBrk="0" hangingPunct="0">
              <a:defRPr/>
            </a:pPr>
            <a:r>
              <a:rPr lang="en-US">
                <a:solidFill>
                  <a:srgbClr val="660066"/>
                </a:solidFill>
                <a:ea typeface="ＭＳ Ｐゴシック" pitchFamily="-65" charset="-128"/>
              </a:rPr>
              <a:t>User Victim</a:t>
            </a:r>
          </a:p>
        </p:txBody>
      </p:sp>
      <p:sp>
        <p:nvSpPr>
          <p:cNvPr id="11" name="TextBox 19"/>
          <p:cNvSpPr txBox="1">
            <a:spLocks noChangeArrowheads="1"/>
          </p:cNvSpPr>
          <p:nvPr/>
        </p:nvSpPr>
        <p:spPr bwMode="auto">
          <a:xfrm rot="-709076">
            <a:off x="2994025" y="2298700"/>
            <a:ext cx="2068512" cy="400050"/>
          </a:xfrm>
          <a:prstGeom prst="rect">
            <a:avLst/>
          </a:prstGeom>
          <a:noFill/>
          <a:ln w="9525">
            <a:noFill/>
            <a:miter lim="800000"/>
            <a:headEnd/>
            <a:tailEnd/>
          </a:ln>
        </p:spPr>
        <p:txBody>
          <a:bodyPr wrap="none">
            <a:spAutoFit/>
          </a:bodyPr>
          <a:lstStyle/>
          <a:p>
            <a:pPr>
              <a:defRPr/>
            </a:pPr>
            <a:r>
              <a:rPr lang="en-US" dirty="0">
                <a:solidFill>
                  <a:srgbClr val="40458C"/>
                </a:solidFill>
                <a:ea typeface="ＭＳ Ｐゴシック" pitchFamily="-65" charset="-128"/>
              </a:rPr>
              <a:t>establish session</a:t>
            </a:r>
          </a:p>
        </p:txBody>
      </p:sp>
      <p:cxnSp>
        <p:nvCxnSpPr>
          <p:cNvPr id="12" name="Straight Arrow Connector 20"/>
          <p:cNvCxnSpPr>
            <a:cxnSpLocks noChangeShapeType="1"/>
          </p:cNvCxnSpPr>
          <p:nvPr/>
        </p:nvCxnSpPr>
        <p:spPr bwMode="auto">
          <a:xfrm rot="10800000">
            <a:off x="2058987" y="4800600"/>
            <a:ext cx="2906713" cy="1066800"/>
          </a:xfrm>
          <a:prstGeom prst="straightConnector1">
            <a:avLst/>
          </a:prstGeom>
          <a:noFill/>
          <a:ln w="28575" algn="ctr">
            <a:solidFill>
              <a:schemeClr val="tx1"/>
            </a:solidFill>
            <a:round/>
            <a:headEnd/>
            <a:tailEnd type="arrow" w="med" len="med"/>
          </a:ln>
        </p:spPr>
      </p:cxnSp>
      <p:sp>
        <p:nvSpPr>
          <p:cNvPr id="13" name="TextBox 24"/>
          <p:cNvSpPr txBox="1">
            <a:spLocks noChangeArrowheads="1"/>
          </p:cNvSpPr>
          <p:nvPr/>
        </p:nvSpPr>
        <p:spPr bwMode="auto">
          <a:xfrm rot="-743562">
            <a:off x="2886075" y="3014663"/>
            <a:ext cx="2449512" cy="400050"/>
          </a:xfrm>
          <a:prstGeom prst="rect">
            <a:avLst/>
          </a:prstGeom>
          <a:noFill/>
          <a:ln w="9525">
            <a:noFill/>
            <a:miter lim="800000"/>
            <a:headEnd/>
            <a:tailEnd/>
          </a:ln>
        </p:spPr>
        <p:txBody>
          <a:bodyPr wrap="none">
            <a:spAutoFit/>
          </a:bodyPr>
          <a:lstStyle/>
          <a:p>
            <a:pPr>
              <a:defRPr/>
            </a:pPr>
            <a:r>
              <a:rPr lang="en-US" dirty="0">
                <a:solidFill>
                  <a:srgbClr val="40458C"/>
                </a:solidFill>
                <a:ea typeface="ＭＳ Ｐゴシック" pitchFamily="-65" charset="-128"/>
              </a:rPr>
              <a:t>send forged request</a:t>
            </a:r>
          </a:p>
        </p:txBody>
      </p:sp>
      <p:cxnSp>
        <p:nvCxnSpPr>
          <p:cNvPr id="14" name="Straight Arrow Connector 25"/>
          <p:cNvCxnSpPr>
            <a:cxnSpLocks noChangeShapeType="1"/>
          </p:cNvCxnSpPr>
          <p:nvPr/>
        </p:nvCxnSpPr>
        <p:spPr bwMode="auto">
          <a:xfrm>
            <a:off x="2505075" y="4191000"/>
            <a:ext cx="2830512" cy="990600"/>
          </a:xfrm>
          <a:prstGeom prst="straightConnector1">
            <a:avLst/>
          </a:prstGeom>
          <a:noFill/>
          <a:ln w="28575" algn="ctr">
            <a:solidFill>
              <a:schemeClr val="tx1"/>
            </a:solidFill>
            <a:round/>
            <a:headEnd/>
            <a:tailEnd type="arrow" w="med" len="med"/>
          </a:ln>
        </p:spPr>
      </p:cxnSp>
      <p:sp>
        <p:nvSpPr>
          <p:cNvPr id="15" name="TextBox 26"/>
          <p:cNvSpPr txBox="1">
            <a:spLocks noChangeArrowheads="1"/>
          </p:cNvSpPr>
          <p:nvPr/>
        </p:nvSpPr>
        <p:spPr bwMode="auto">
          <a:xfrm rot="1122022">
            <a:off x="3241675" y="4527550"/>
            <a:ext cx="3076575" cy="400050"/>
          </a:xfrm>
          <a:prstGeom prst="rect">
            <a:avLst/>
          </a:prstGeom>
          <a:noFill/>
          <a:ln w="9525">
            <a:noFill/>
            <a:miter lim="800000"/>
            <a:headEnd/>
            <a:tailEnd/>
          </a:ln>
        </p:spPr>
        <p:txBody>
          <a:bodyPr>
            <a:spAutoFit/>
          </a:bodyPr>
          <a:lstStyle/>
          <a:p>
            <a:pPr>
              <a:defRPr/>
            </a:pPr>
            <a:r>
              <a:rPr lang="en-US" dirty="0">
                <a:solidFill>
                  <a:srgbClr val="40458C"/>
                </a:solidFill>
                <a:ea typeface="ＭＳ Ｐゴシック" pitchFamily="-65" charset="-128"/>
              </a:rPr>
              <a:t>visit server </a:t>
            </a:r>
            <a:r>
              <a:rPr lang="en-US" sz="1600" dirty="0">
                <a:solidFill>
                  <a:srgbClr val="40458C"/>
                </a:solidFill>
                <a:ea typeface="ＭＳ Ｐゴシック" pitchFamily="-65" charset="-128"/>
              </a:rPr>
              <a:t>(or </a:t>
            </a:r>
            <a:r>
              <a:rPr lang="en-US" sz="1600" dirty="0" err="1">
                <a:solidFill>
                  <a:srgbClr val="40458C"/>
                </a:solidFill>
                <a:ea typeface="ＭＳ Ｐゴシック" pitchFamily="-65" charset="-128"/>
              </a:rPr>
              <a:t>iframe</a:t>
            </a:r>
            <a:r>
              <a:rPr lang="en-US" sz="1600" dirty="0">
                <a:solidFill>
                  <a:srgbClr val="40458C"/>
                </a:solidFill>
                <a:ea typeface="ＭＳ Ｐゴシック" pitchFamily="-65" charset="-128"/>
              </a:rPr>
              <a:t>)</a:t>
            </a:r>
            <a:endParaRPr lang="en-US" dirty="0">
              <a:solidFill>
                <a:srgbClr val="40458C"/>
              </a:solidFill>
              <a:ea typeface="ＭＳ Ｐゴシック" pitchFamily="-65" charset="-128"/>
            </a:endParaRPr>
          </a:p>
        </p:txBody>
      </p:sp>
      <p:sp>
        <p:nvSpPr>
          <p:cNvPr id="16" name="TextBox 29"/>
          <p:cNvSpPr txBox="1">
            <a:spLocks noChangeArrowheads="1"/>
          </p:cNvSpPr>
          <p:nvPr/>
        </p:nvSpPr>
        <p:spPr bwMode="auto">
          <a:xfrm rot="1122022">
            <a:off x="2427287" y="4930775"/>
            <a:ext cx="2932113" cy="400050"/>
          </a:xfrm>
          <a:prstGeom prst="rect">
            <a:avLst/>
          </a:prstGeom>
          <a:noFill/>
          <a:ln w="9525">
            <a:noFill/>
            <a:miter lim="800000"/>
            <a:headEnd/>
            <a:tailEnd/>
          </a:ln>
        </p:spPr>
        <p:txBody>
          <a:bodyPr>
            <a:spAutoFit/>
          </a:bodyPr>
          <a:lstStyle/>
          <a:p>
            <a:pPr>
              <a:defRPr/>
            </a:pPr>
            <a:r>
              <a:rPr lang="en-US">
                <a:solidFill>
                  <a:srgbClr val="40458C"/>
                </a:solidFill>
                <a:ea typeface="ＭＳ Ｐゴシック" pitchFamily="-65" charset="-128"/>
              </a:rPr>
              <a:t>receive malicious page</a:t>
            </a:r>
          </a:p>
        </p:txBody>
      </p:sp>
      <p:sp>
        <p:nvSpPr>
          <p:cNvPr id="17" name="Oval 30"/>
          <p:cNvSpPr>
            <a:spLocks noChangeArrowheads="1"/>
          </p:cNvSpPr>
          <p:nvPr/>
        </p:nvSpPr>
        <p:spPr bwMode="auto">
          <a:xfrm>
            <a:off x="2608262" y="25304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a:solidFill>
                  <a:srgbClr val="40458C"/>
                </a:solidFill>
                <a:ea typeface="ＭＳ Ｐゴシック" pitchFamily="-65" charset="-128"/>
              </a:rPr>
              <a:t>1</a:t>
            </a:r>
          </a:p>
        </p:txBody>
      </p:sp>
      <p:sp>
        <p:nvSpPr>
          <p:cNvPr id="18" name="Oval 31"/>
          <p:cNvSpPr>
            <a:spLocks noChangeArrowheads="1"/>
          </p:cNvSpPr>
          <p:nvPr/>
        </p:nvSpPr>
        <p:spPr bwMode="auto">
          <a:xfrm>
            <a:off x="2989262" y="39624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dirty="0">
                <a:solidFill>
                  <a:srgbClr val="40458C"/>
                </a:solidFill>
                <a:ea typeface="ＭＳ Ｐゴシック" pitchFamily="-65" charset="-128"/>
              </a:rPr>
              <a:t>2</a:t>
            </a:r>
          </a:p>
        </p:txBody>
      </p:sp>
      <p:sp>
        <p:nvSpPr>
          <p:cNvPr id="19" name="Oval 32"/>
          <p:cNvSpPr>
            <a:spLocks noChangeArrowheads="1"/>
          </p:cNvSpPr>
          <p:nvPr/>
        </p:nvSpPr>
        <p:spPr bwMode="auto">
          <a:xfrm rot="1068865">
            <a:off x="2182812" y="43878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a:solidFill>
                  <a:srgbClr val="40458C"/>
                </a:solidFill>
                <a:ea typeface="ＭＳ Ｐゴシック" pitchFamily="-65" charset="-128"/>
              </a:rPr>
              <a:t>3</a:t>
            </a:r>
          </a:p>
        </p:txBody>
      </p:sp>
      <p:cxnSp>
        <p:nvCxnSpPr>
          <p:cNvPr id="20" name="Straight Arrow Connector 23"/>
          <p:cNvCxnSpPr>
            <a:cxnSpLocks noChangeShapeType="1"/>
          </p:cNvCxnSpPr>
          <p:nvPr/>
        </p:nvCxnSpPr>
        <p:spPr bwMode="auto">
          <a:xfrm flipV="1">
            <a:off x="2668587" y="3192463"/>
            <a:ext cx="2830513" cy="617537"/>
          </a:xfrm>
          <a:prstGeom prst="straightConnector1">
            <a:avLst/>
          </a:prstGeom>
          <a:noFill/>
          <a:ln w="28575" algn="ctr">
            <a:solidFill>
              <a:schemeClr val="tx1"/>
            </a:solidFill>
            <a:round/>
            <a:headEnd/>
            <a:tailEnd type="arrow" w="med" len="med"/>
          </a:ln>
        </p:spPr>
      </p:cxnSp>
      <p:sp>
        <p:nvSpPr>
          <p:cNvPr id="21" name="Oval 27"/>
          <p:cNvSpPr>
            <a:spLocks noChangeArrowheads="1"/>
          </p:cNvSpPr>
          <p:nvPr/>
        </p:nvSpPr>
        <p:spPr bwMode="auto">
          <a:xfrm>
            <a:off x="2439987" y="33528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a:solidFill>
                  <a:srgbClr val="40458C"/>
                </a:solidFill>
                <a:ea typeface="ＭＳ Ｐゴシック" pitchFamily="-65" charset="-128"/>
              </a:rPr>
              <a:t>4</a:t>
            </a:r>
          </a:p>
        </p:txBody>
      </p:sp>
      <p:sp>
        <p:nvSpPr>
          <p:cNvPr id="22" name="TextBox 24"/>
          <p:cNvSpPr txBox="1">
            <a:spLocks noChangeArrowheads="1"/>
          </p:cNvSpPr>
          <p:nvPr/>
        </p:nvSpPr>
        <p:spPr bwMode="auto">
          <a:xfrm rot="-743562">
            <a:off x="4252912" y="3325813"/>
            <a:ext cx="1212850" cy="339725"/>
          </a:xfrm>
          <a:prstGeom prst="rect">
            <a:avLst/>
          </a:prstGeom>
          <a:noFill/>
          <a:ln w="9525">
            <a:noFill/>
            <a:miter lim="800000"/>
            <a:headEnd/>
            <a:tailEnd/>
          </a:ln>
        </p:spPr>
        <p:txBody>
          <a:bodyPr wrap="none">
            <a:spAutoFit/>
          </a:bodyPr>
          <a:lstStyle/>
          <a:p>
            <a:pPr>
              <a:defRPr/>
            </a:pPr>
            <a:r>
              <a:rPr lang="en-US" sz="1600" dirty="0">
                <a:solidFill>
                  <a:srgbClr val="40458C"/>
                </a:solidFill>
                <a:ea typeface="ＭＳ Ｐゴシック" pitchFamily="-65" charset="-128"/>
              </a:rPr>
              <a:t>(w/ cookie)</a:t>
            </a:r>
          </a:p>
        </p:txBody>
      </p:sp>
      <p:pic>
        <p:nvPicPr>
          <p:cNvPr id="3" name="Picture 18" descr="toshiba_satellite_a105_s4284_laptop">
            <a:extLst>
              <a:ext uri="{FF2B5EF4-FFF2-40B4-BE49-F238E27FC236}">
                <a16:creationId xmlns:a16="http://schemas.microsoft.com/office/drawing/2014/main" id="{A3691FC5-37EC-1FC0-6B0E-3372523F2FE1}"/>
              </a:ext>
            </a:extLst>
          </p:cNvPr>
          <p:cNvPicPr>
            <a:picLocks noChangeAspect="1" noChangeArrowheads="1"/>
          </p:cNvPicPr>
          <p:nvPr/>
        </p:nvPicPr>
        <p:blipFill>
          <a:blip r:embed="rId3" cstate="print"/>
          <a:srcRect/>
          <a:stretch>
            <a:fillRect/>
          </a:stretch>
        </p:blipFill>
        <p:spPr bwMode="auto">
          <a:xfrm>
            <a:off x="839787" y="3103563"/>
            <a:ext cx="1436688" cy="1436687"/>
          </a:xfrm>
          <a:prstGeom prst="rect">
            <a:avLst/>
          </a:prstGeom>
          <a:noFill/>
          <a:ln w="9525">
            <a:noFill/>
            <a:miter lim="800000"/>
            <a:headEnd/>
            <a:tailEnd/>
          </a:ln>
        </p:spPr>
      </p:pic>
      <p:pic>
        <p:nvPicPr>
          <p:cNvPr id="23" name="Picture 11" descr="CompaqAlphaServerES40">
            <a:extLst>
              <a:ext uri="{FF2B5EF4-FFF2-40B4-BE49-F238E27FC236}">
                <a16:creationId xmlns:a16="http://schemas.microsoft.com/office/drawing/2014/main" id="{B39CBA11-82D6-79CD-7F3C-B0548CEAB74E}"/>
              </a:ext>
            </a:extLst>
          </p:cNvPr>
          <p:cNvPicPr>
            <a:picLocks noChangeAspect="1" noChangeArrowheads="1"/>
          </p:cNvPicPr>
          <p:nvPr/>
        </p:nvPicPr>
        <p:blipFill>
          <a:blip r:embed="rId4" cstate="print"/>
          <a:srcRect/>
          <a:stretch>
            <a:fillRect/>
          </a:stretch>
        </p:blipFill>
        <p:spPr bwMode="auto">
          <a:xfrm>
            <a:off x="6181725" y="2084388"/>
            <a:ext cx="1155700" cy="1420812"/>
          </a:xfrm>
          <a:prstGeom prst="rect">
            <a:avLst/>
          </a:prstGeom>
          <a:noFill/>
          <a:ln w="9525">
            <a:noFill/>
            <a:miter lim="800000"/>
            <a:headEnd/>
            <a:tailEnd/>
          </a:ln>
        </p:spPr>
      </p:pic>
      <p:pic>
        <p:nvPicPr>
          <p:cNvPr id="24" name="Picture 4" descr="DS15serverfront">
            <a:extLst>
              <a:ext uri="{FF2B5EF4-FFF2-40B4-BE49-F238E27FC236}">
                <a16:creationId xmlns:a16="http://schemas.microsoft.com/office/drawing/2014/main" id="{376EE1C3-3AD5-0F98-731B-D60A3A847083}"/>
              </a:ext>
            </a:extLst>
          </p:cNvPr>
          <p:cNvPicPr>
            <a:picLocks noChangeAspect="1" noChangeArrowheads="1"/>
          </p:cNvPicPr>
          <p:nvPr/>
        </p:nvPicPr>
        <p:blipFill>
          <a:blip r:embed="rId5" cstate="print"/>
          <a:srcRect/>
          <a:stretch>
            <a:fillRect/>
          </a:stretch>
        </p:blipFill>
        <p:spPr bwMode="auto">
          <a:xfrm>
            <a:off x="5564187" y="5402263"/>
            <a:ext cx="2436813" cy="846137"/>
          </a:xfrm>
          <a:prstGeom prst="rect">
            <a:avLst/>
          </a:prstGeom>
          <a:noFill/>
          <a:ln w="9525">
            <a:noFill/>
            <a:miter lim="800000"/>
            <a:headEnd/>
            <a:tailEnd/>
          </a:ln>
        </p:spPr>
      </p:pic>
    </p:spTree>
    <p:extLst>
      <p:ext uri="{BB962C8B-B14F-4D97-AF65-F5344CB8AC3E}">
        <p14:creationId xmlns:p14="http://schemas.microsoft.com/office/powerpoint/2010/main" val="418000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P spid="17" grpId="0" animBg="1"/>
      <p:bldP spid="18" grpId="0" animBg="1"/>
      <p:bldP spid="19"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AE00C-80F0-A433-D2B3-CE91BF33D563}"/>
              </a:ext>
            </a:extLst>
          </p:cNvPr>
          <p:cNvSpPr>
            <a:spLocks noGrp="1"/>
          </p:cNvSpPr>
          <p:nvPr>
            <p:ph type="title"/>
          </p:nvPr>
        </p:nvSpPr>
        <p:spPr/>
        <p:txBody>
          <a:bodyPr/>
          <a:lstStyle/>
          <a:p>
            <a:r>
              <a:rPr lang="en-US" dirty="0"/>
              <a:t>Discretionary Access Control</a:t>
            </a:r>
          </a:p>
        </p:txBody>
      </p:sp>
      <p:pic>
        <p:nvPicPr>
          <p:cNvPr id="3" name="Content Placeholder 6" descr="Cartoon of a person and person looking at a crystal ball&#10;&#10;AI-generated content may be incorrect.">
            <a:extLst>
              <a:ext uri="{FF2B5EF4-FFF2-40B4-BE49-F238E27FC236}">
                <a16:creationId xmlns:a16="http://schemas.microsoft.com/office/drawing/2014/main" id="{1105B35F-ACAC-0180-B731-151B442CA4D9}"/>
              </a:ext>
            </a:extLst>
          </p:cNvPr>
          <p:cNvPicPr>
            <a:picLocks noChangeAspect="1"/>
          </p:cNvPicPr>
          <p:nvPr/>
        </p:nvPicPr>
        <p:blipFill>
          <a:blip r:embed="rId2">
            <a:extLst>
              <a:ext uri="{28A0092B-C50C-407E-A947-70E740481C1C}">
                <a14:useLocalDpi xmlns:a14="http://schemas.microsoft.com/office/drawing/2010/main" val="0"/>
              </a:ext>
            </a:extLst>
          </a:blip>
          <a:srcRect l="6037" t="10980" r="10963" b="7934"/>
          <a:stretch/>
        </p:blipFill>
        <p:spPr>
          <a:xfrm>
            <a:off x="1181100" y="1828800"/>
            <a:ext cx="6781800" cy="5040619"/>
          </a:xfrm>
          <a:prstGeom prst="rect">
            <a:avLst/>
          </a:prstGeom>
        </p:spPr>
      </p:pic>
    </p:spTree>
    <p:extLst>
      <p:ext uri="{BB962C8B-B14F-4D97-AF65-F5344CB8AC3E}">
        <p14:creationId xmlns:p14="http://schemas.microsoft.com/office/powerpoint/2010/main" val="1690495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Control Policy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An </a:t>
                </a:r>
                <a:r>
                  <a:rPr lang="en-US" b="1" dirty="0">
                    <a:solidFill>
                      <a:schemeClr val="accent1"/>
                    </a:solidFill>
                  </a:rPr>
                  <a:t>access control policy </a:t>
                </a:r>
                <a:r>
                  <a:rPr lang="en-US" dirty="0"/>
                  <a:t>specifies which of the </a:t>
                </a:r>
                <a:r>
                  <a:rPr lang="en-US" b="1" dirty="0">
                    <a:solidFill>
                      <a:schemeClr val="accent1"/>
                    </a:solidFill>
                  </a:rPr>
                  <a:t>operations</a:t>
                </a:r>
                <a:r>
                  <a:rPr lang="en-US" dirty="0">
                    <a:solidFill>
                      <a:schemeClr val="accent1"/>
                    </a:solidFill>
                  </a:rPr>
                  <a:t> </a:t>
                </a:r>
                <a:r>
                  <a:rPr lang="en-US" dirty="0"/>
                  <a:t>associated with any given </a:t>
                </a:r>
                <a:r>
                  <a:rPr lang="en-US" b="1" dirty="0">
                    <a:solidFill>
                      <a:schemeClr val="accent1"/>
                    </a:solidFill>
                  </a:rPr>
                  <a:t>object</a:t>
                </a:r>
                <a:r>
                  <a:rPr lang="en-US" dirty="0">
                    <a:solidFill>
                      <a:schemeClr val="accent1"/>
                    </a:solidFill>
                  </a:rPr>
                  <a:t> </a:t>
                </a:r>
                <a:r>
                  <a:rPr lang="en-US" dirty="0"/>
                  <a:t>each </a:t>
                </a:r>
                <a:r>
                  <a:rPr lang="en-US" b="1" dirty="0">
                    <a:solidFill>
                      <a:schemeClr val="accent1"/>
                    </a:solidFill>
                  </a:rPr>
                  <a:t>principal</a:t>
                </a:r>
                <a:r>
                  <a:rPr lang="en-US" dirty="0">
                    <a:solidFill>
                      <a:schemeClr val="accent1"/>
                    </a:solidFill>
                  </a:rPr>
                  <a:t> </a:t>
                </a:r>
                <a:r>
                  <a:rPr lang="en-US" dirty="0"/>
                  <a:t>is authorized to perform </a:t>
                </a:r>
              </a:p>
              <a:p>
                <a:r>
                  <a:rPr lang="en-US" dirty="0"/>
                  <a:t>Expressed as a relation </a:t>
                </a:r>
                <a14:m>
                  <m:oMath xmlns:m="http://schemas.openxmlformats.org/officeDocument/2006/math">
                    <m:r>
                      <a:rPr lang="en-US" b="1" i="1" dirty="0" smtClean="0">
                        <a:solidFill>
                          <a:schemeClr val="accent1"/>
                        </a:solidFill>
                        <a:latin typeface="Cambria Math" charset="0"/>
                      </a:rPr>
                      <m:t>𝑨𝒖𝒕𝒉</m:t>
                    </m:r>
                  </m:oMath>
                </a14:m>
                <a:r>
                  <a:rPr lang="en-US" b="1" dirty="0">
                    <a:solidFill>
                      <a:schemeClr val="accent1"/>
                    </a:solidFill>
                  </a:rPr>
                  <a:t>:</a:t>
                </a:r>
                <a:endParaRPr lang="en-US" b="1" dirty="0">
                  <a:solidFill>
                    <a:schemeClr val="accent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p:cNvGraphicFramePr>
                <a:graphicFrameLocks/>
              </p:cNvGraphicFramePr>
              <p:nvPr>
                <p:extLst>
                  <p:ext uri="{D42A27DB-BD31-4B8C-83A1-F6EECF244321}">
                    <p14:modId xmlns:p14="http://schemas.microsoft.com/office/powerpoint/2010/main" val="1949506344"/>
                  </p:ext>
                </p:extLst>
              </p:nvPr>
            </p:nvGraphicFramePr>
            <p:xfrm>
              <a:off x="1600200" y="3429000"/>
              <a:ext cx="5943600" cy="1854200"/>
            </p:xfrm>
            <a:graphic>
              <a:graphicData uri="http://schemas.openxmlformats.org/drawingml/2006/table">
                <a:tbl>
                  <a:tblPr firstRow="1" bandRow="1">
                    <a:tableStyleId>{5C22544A-7EE6-4342-B048-85BDC9FD1C3A}</a:tableStyleId>
                  </a:tblPr>
                  <a:tblGrid>
                    <a:gridCol w="14859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70840">
                    <a:tc rowSpan="2" gridSpan="2">
                      <a:txBody>
                        <a:bodyPr/>
                        <a:lstStyle/>
                        <a:p>
                          <a:pPr/>
                          <a14:m>
                            <m:oMathPara xmlns:m="http://schemas.openxmlformats.org/officeDocument/2006/math">
                              <m:oMathParaPr>
                                <m:jc m:val="centerGroup"/>
                              </m:oMathParaPr>
                              <m:oMath xmlns:m="http://schemas.openxmlformats.org/officeDocument/2006/math">
                                <m:r>
                                  <a:rPr lang="en-US" dirty="0" smtClean="0">
                                    <a:latin typeface="Cambria Math" panose="02040503050406030204" pitchFamily="18" charset="0"/>
                                  </a:rPr>
                                  <m:t>𝑨𝒖𝒕𝒉</m:t>
                                </m:r>
                              </m:oMath>
                            </m:oMathPara>
                          </a14:m>
                          <a:endParaRPr lang="en-US" b="1" dirty="0">
                            <a:solidFill>
                              <a:schemeClr val="bg1"/>
                            </a:solidFill>
                          </a:endParaRPr>
                        </a:p>
                      </a:txBody>
                      <a:tcPr anchor="ctr"/>
                    </a:tc>
                    <a:tc rowSpan="2" hMerge="1">
                      <a:txBody>
                        <a:bodyPr/>
                        <a:lstStyle/>
                        <a:p>
                          <a:endParaRPr lang="en-US" dirty="0"/>
                        </a:p>
                      </a:txBody>
                      <a:tcPr/>
                    </a:tc>
                    <a:tc gridSpan="2">
                      <a:txBody>
                        <a:bodyPr/>
                        <a:lstStyle/>
                        <a:p>
                          <a:pPr algn="ctr"/>
                          <a:r>
                            <a:rPr lang="en-US" dirty="0"/>
                            <a:t>Objects</a:t>
                          </a:r>
                        </a:p>
                      </a:txBody>
                      <a:tcPr/>
                    </a:tc>
                    <a:tc hMerge="1">
                      <a:txBody>
                        <a:bodyPr/>
                        <a:lstStyle/>
                        <a:p>
                          <a:endParaRPr lang="en-US" dirty="0"/>
                        </a:p>
                      </a:txBody>
                      <a:tcPr/>
                    </a:tc>
                    <a:extLst>
                      <a:ext uri="{0D108BD9-81ED-4DB2-BD59-A6C34878D82A}">
                        <a16:rowId xmlns:a16="http://schemas.microsoft.com/office/drawing/2014/main" val="10000"/>
                      </a:ext>
                    </a:extLst>
                  </a:tr>
                  <a:tr h="370840">
                    <a:tc gridSpan="2" vMerge="1">
                      <a:txBody>
                        <a:bodyPr/>
                        <a:lstStyle/>
                        <a:p>
                          <a:endParaRPr lang="en-US" dirty="0"/>
                        </a:p>
                      </a:txBody>
                      <a:tcPr>
                        <a:solidFill>
                          <a:schemeClr val="accent2"/>
                        </a:solidFill>
                      </a:tcPr>
                    </a:tc>
                    <a:tc hMerge="1" vMerge="1">
                      <a:txBody>
                        <a:bodyPr/>
                        <a:lstStyle/>
                        <a:p>
                          <a:endParaRPr lang="en-US" dirty="0"/>
                        </a:p>
                      </a:txBody>
                      <a:tcPr>
                        <a:solidFill>
                          <a:schemeClr val="accent2"/>
                        </a:solidFill>
                      </a:tcPr>
                    </a:tc>
                    <a:tc>
                      <a:txBody>
                        <a:bodyPr/>
                        <a:lstStyle/>
                        <a:p>
                          <a:pPr algn="ctr"/>
                          <a:r>
                            <a:rPr lang="en-US" b="1" dirty="0" err="1">
                              <a:solidFill>
                                <a:schemeClr val="bg1"/>
                              </a:solidFill>
                            </a:rPr>
                            <a:t>dac.tex</a:t>
                          </a:r>
                          <a:endParaRPr lang="en-US" b="1" dirty="0">
                            <a:solidFill>
                              <a:schemeClr val="bg1"/>
                            </a:solidFill>
                          </a:endParaRPr>
                        </a:p>
                      </a:txBody>
                      <a:tcPr>
                        <a:solidFill>
                          <a:schemeClr val="accent1"/>
                        </a:solidFill>
                      </a:tcPr>
                    </a:tc>
                    <a:tc>
                      <a:txBody>
                        <a:bodyPr/>
                        <a:lstStyle/>
                        <a:p>
                          <a:pPr algn="ctr"/>
                          <a:r>
                            <a:rPr lang="en-US" b="1" dirty="0" err="1">
                              <a:solidFill>
                                <a:schemeClr val="bg1"/>
                              </a:solidFill>
                            </a:rPr>
                            <a:t>dac.pptx</a:t>
                          </a:r>
                          <a:endParaRPr lang="en-US" b="1" dirty="0">
                            <a:solidFill>
                              <a:schemeClr val="bg1"/>
                            </a:solidFill>
                          </a:endParaRPr>
                        </a:p>
                      </a:txBody>
                      <a:tcPr>
                        <a:solidFill>
                          <a:schemeClr val="accent1"/>
                        </a:solidFill>
                      </a:tcPr>
                    </a:tc>
                    <a:extLst>
                      <a:ext uri="{0D108BD9-81ED-4DB2-BD59-A6C34878D82A}">
                        <a16:rowId xmlns:a16="http://schemas.microsoft.com/office/drawing/2014/main" val="10001"/>
                      </a:ext>
                    </a:extLst>
                  </a:tr>
                  <a:tr h="370840">
                    <a:tc rowSpan="3">
                      <a:txBody>
                        <a:bodyPr/>
                        <a:lstStyle/>
                        <a:p>
                          <a:pPr algn="ctr"/>
                          <a:r>
                            <a:rPr lang="en-US" dirty="0"/>
                            <a:t>principals</a:t>
                          </a:r>
                          <a:endParaRPr lang="en-US" b="1" dirty="0"/>
                        </a:p>
                      </a:txBody>
                      <a:tcPr anchor="ctr"/>
                    </a:tc>
                    <a:tc>
                      <a:txBody>
                        <a:bodyPr/>
                        <a:lstStyle/>
                        <a:p>
                          <a:r>
                            <a:rPr lang="en-US" dirty="0" err="1"/>
                            <a:t>ebirrell</a:t>
                          </a:r>
                          <a:endParaRPr lang="en-US" dirty="0"/>
                        </a:p>
                      </a:txBody>
                      <a:tcPr/>
                    </a:tc>
                    <a:tc>
                      <a:txBody>
                        <a:bodyPr/>
                        <a:lstStyle/>
                        <a:p>
                          <a:r>
                            <a:rPr lang="en-US" dirty="0" err="1"/>
                            <a:t>r,w</a:t>
                          </a:r>
                          <a:endParaRPr lang="en-US" dirty="0"/>
                        </a:p>
                      </a:txBody>
                      <a:tcPr/>
                    </a:tc>
                    <a:tc>
                      <a:txBody>
                        <a:bodyPr/>
                        <a:lstStyle/>
                        <a:p>
                          <a:r>
                            <a:rPr lang="en-US" dirty="0" err="1"/>
                            <a:t>r,w</a:t>
                          </a:r>
                          <a:endParaRPr lang="en-US" dirty="0"/>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err="1"/>
                            <a:t>drdave</a:t>
                          </a:r>
                          <a:endParaRPr lang="en-US" dirty="0"/>
                        </a:p>
                      </a:txBody>
                      <a:tcPr/>
                    </a:tc>
                    <a:tc>
                      <a:txBody>
                        <a:bodyPr/>
                        <a:lstStyle/>
                        <a:p>
                          <a:r>
                            <a:rPr lang="en-US" dirty="0"/>
                            <a:t>r</a:t>
                          </a:r>
                        </a:p>
                      </a:txBody>
                      <a:tcPr/>
                    </a:tc>
                    <a:tc>
                      <a:txBody>
                        <a:bodyPr/>
                        <a:lstStyle/>
                        <a:p>
                          <a:r>
                            <a:rPr lang="en-US" dirty="0"/>
                            <a:t>r</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err="1"/>
                            <a:t>studenta</a:t>
                          </a:r>
                          <a:endParaRPr lang="en-US" dirty="0"/>
                        </a:p>
                      </a:txBody>
                      <a:tcPr/>
                    </a:tc>
                    <a:tc>
                      <a:txBody>
                        <a:bodyPr/>
                        <a:lstStyle/>
                        <a:p>
                          <a:endParaRPr lang="en-US"/>
                        </a:p>
                      </a:txBody>
                      <a:tcPr/>
                    </a:tc>
                    <a:tc>
                      <a:txBody>
                        <a:bodyPr/>
                        <a:lstStyle/>
                        <a:p>
                          <a:r>
                            <a:rPr lang="en-US" dirty="0"/>
                            <a:t>r</a:t>
                          </a:r>
                        </a:p>
                      </a:txBody>
                      <a:tcPr/>
                    </a:tc>
                    <a:extLst>
                      <a:ext uri="{0D108BD9-81ED-4DB2-BD59-A6C34878D82A}">
                        <a16:rowId xmlns:a16="http://schemas.microsoft.com/office/drawing/2014/main" val="10004"/>
                      </a:ext>
                    </a:extLst>
                  </a:tr>
                </a:tbl>
              </a:graphicData>
            </a:graphic>
          </p:graphicFrame>
        </mc:Choice>
        <mc:Fallback xmlns="">
          <p:graphicFrame>
            <p:nvGraphicFramePr>
              <p:cNvPr id="4" name="Content Placeholder 3"/>
              <p:cNvGraphicFramePr>
                <a:graphicFrameLocks/>
              </p:cNvGraphicFramePr>
              <p:nvPr>
                <p:extLst>
                  <p:ext uri="{D42A27DB-BD31-4B8C-83A1-F6EECF244321}">
                    <p14:modId xmlns:p14="http://schemas.microsoft.com/office/powerpoint/2010/main" val="1949506344"/>
                  </p:ext>
                </p:extLst>
              </p:nvPr>
            </p:nvGraphicFramePr>
            <p:xfrm>
              <a:off x="1600200" y="3429000"/>
              <a:ext cx="5943600" cy="1854200"/>
            </p:xfrm>
            <a:graphic>
              <a:graphicData uri="http://schemas.openxmlformats.org/drawingml/2006/table">
                <a:tbl>
                  <a:tblPr firstRow="1" bandRow="1">
                    <a:tableStyleId>{5C22544A-7EE6-4342-B048-85BDC9FD1C3A}</a:tableStyleId>
                  </a:tblPr>
                  <a:tblGrid>
                    <a:gridCol w="14859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70840">
                    <a:tc rowSpan="2" gridSpan="2">
                      <a:txBody>
                        <a:bodyPr/>
                        <a:lstStyle/>
                        <a:p>
                          <a:endParaRPr lang="en-US"/>
                        </a:p>
                      </a:txBody>
                      <a:tcPr anchor="ctr">
                        <a:blipFill>
                          <a:blip r:embed="rId3"/>
                          <a:stretch>
                            <a:fillRect l="-450" t="-5172" r="-112162" b="-165517"/>
                          </a:stretch>
                        </a:blipFill>
                      </a:tcPr>
                    </a:tc>
                    <a:tc rowSpan="2" hMerge="1">
                      <a:txBody>
                        <a:bodyPr/>
                        <a:lstStyle/>
                        <a:p>
                          <a:endParaRPr lang="en-US" dirty="0"/>
                        </a:p>
                      </a:txBody>
                      <a:tcPr/>
                    </a:tc>
                    <a:tc gridSpan="2">
                      <a:txBody>
                        <a:bodyPr/>
                        <a:lstStyle/>
                        <a:p>
                          <a:pPr algn="ctr"/>
                          <a:r>
                            <a:rPr lang="en-US" dirty="0"/>
                            <a:t>Objects</a:t>
                          </a:r>
                        </a:p>
                      </a:txBody>
                      <a:tcPr/>
                    </a:tc>
                    <a:tc hMerge="1">
                      <a:txBody>
                        <a:bodyPr/>
                        <a:lstStyle/>
                        <a:p>
                          <a:endParaRPr lang="en-US" dirty="0"/>
                        </a:p>
                      </a:txBody>
                      <a:tcPr/>
                    </a:tc>
                    <a:extLst>
                      <a:ext uri="{0D108BD9-81ED-4DB2-BD59-A6C34878D82A}">
                        <a16:rowId xmlns:a16="http://schemas.microsoft.com/office/drawing/2014/main" val="10000"/>
                      </a:ext>
                    </a:extLst>
                  </a:tr>
                  <a:tr h="370840">
                    <a:tc gridSpan="2" vMerge="1">
                      <a:txBody>
                        <a:bodyPr/>
                        <a:lstStyle/>
                        <a:p>
                          <a:endParaRPr lang="en-US" dirty="0"/>
                        </a:p>
                      </a:txBody>
                      <a:tcPr>
                        <a:solidFill>
                          <a:schemeClr val="accent2"/>
                        </a:solidFill>
                      </a:tcPr>
                    </a:tc>
                    <a:tc hMerge="1" vMerge="1">
                      <a:txBody>
                        <a:bodyPr/>
                        <a:lstStyle/>
                        <a:p>
                          <a:endParaRPr lang="en-US" dirty="0"/>
                        </a:p>
                      </a:txBody>
                      <a:tcPr>
                        <a:solidFill>
                          <a:schemeClr val="accent2"/>
                        </a:solidFill>
                      </a:tcPr>
                    </a:tc>
                    <a:tc>
                      <a:txBody>
                        <a:bodyPr/>
                        <a:lstStyle/>
                        <a:p>
                          <a:pPr algn="ctr"/>
                          <a:r>
                            <a:rPr lang="en-US" b="1" dirty="0" err="1">
                              <a:solidFill>
                                <a:schemeClr val="bg1"/>
                              </a:solidFill>
                            </a:rPr>
                            <a:t>dac.tex</a:t>
                          </a:r>
                          <a:endParaRPr lang="en-US" b="1" dirty="0">
                            <a:solidFill>
                              <a:schemeClr val="bg1"/>
                            </a:solidFill>
                          </a:endParaRPr>
                        </a:p>
                      </a:txBody>
                      <a:tcPr>
                        <a:solidFill>
                          <a:schemeClr val="accent1"/>
                        </a:solidFill>
                      </a:tcPr>
                    </a:tc>
                    <a:tc>
                      <a:txBody>
                        <a:bodyPr/>
                        <a:lstStyle/>
                        <a:p>
                          <a:pPr algn="ctr"/>
                          <a:r>
                            <a:rPr lang="en-US" b="1" dirty="0" err="1">
                              <a:solidFill>
                                <a:schemeClr val="bg1"/>
                              </a:solidFill>
                            </a:rPr>
                            <a:t>dac.pptx</a:t>
                          </a:r>
                          <a:endParaRPr lang="en-US" b="1" dirty="0">
                            <a:solidFill>
                              <a:schemeClr val="bg1"/>
                            </a:solidFill>
                          </a:endParaRPr>
                        </a:p>
                      </a:txBody>
                      <a:tcPr>
                        <a:solidFill>
                          <a:schemeClr val="accent1"/>
                        </a:solidFill>
                      </a:tcPr>
                    </a:tc>
                    <a:extLst>
                      <a:ext uri="{0D108BD9-81ED-4DB2-BD59-A6C34878D82A}">
                        <a16:rowId xmlns:a16="http://schemas.microsoft.com/office/drawing/2014/main" val="10001"/>
                      </a:ext>
                    </a:extLst>
                  </a:tr>
                  <a:tr h="370840">
                    <a:tc rowSpan="3">
                      <a:txBody>
                        <a:bodyPr/>
                        <a:lstStyle/>
                        <a:p>
                          <a:pPr algn="ctr"/>
                          <a:r>
                            <a:rPr lang="en-US" dirty="0"/>
                            <a:t>principals</a:t>
                          </a:r>
                          <a:endParaRPr lang="en-US" b="1" dirty="0"/>
                        </a:p>
                      </a:txBody>
                      <a:tcPr anchor="ctr"/>
                    </a:tc>
                    <a:tc>
                      <a:txBody>
                        <a:bodyPr/>
                        <a:lstStyle/>
                        <a:p>
                          <a:r>
                            <a:rPr lang="en-US" dirty="0" err="1"/>
                            <a:t>ebirrell</a:t>
                          </a:r>
                          <a:endParaRPr lang="en-US" dirty="0"/>
                        </a:p>
                      </a:txBody>
                      <a:tcPr/>
                    </a:tc>
                    <a:tc>
                      <a:txBody>
                        <a:bodyPr/>
                        <a:lstStyle/>
                        <a:p>
                          <a:r>
                            <a:rPr lang="en-US" dirty="0" err="1"/>
                            <a:t>r,w</a:t>
                          </a:r>
                          <a:endParaRPr lang="en-US" dirty="0"/>
                        </a:p>
                      </a:txBody>
                      <a:tcPr/>
                    </a:tc>
                    <a:tc>
                      <a:txBody>
                        <a:bodyPr/>
                        <a:lstStyle/>
                        <a:p>
                          <a:r>
                            <a:rPr lang="en-US" dirty="0" err="1"/>
                            <a:t>r,w</a:t>
                          </a:r>
                          <a:endParaRPr lang="en-US" dirty="0"/>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err="1"/>
                            <a:t>drdave</a:t>
                          </a:r>
                          <a:endParaRPr lang="en-US" dirty="0"/>
                        </a:p>
                      </a:txBody>
                      <a:tcPr/>
                    </a:tc>
                    <a:tc>
                      <a:txBody>
                        <a:bodyPr/>
                        <a:lstStyle/>
                        <a:p>
                          <a:r>
                            <a:rPr lang="en-US" dirty="0"/>
                            <a:t>r</a:t>
                          </a:r>
                        </a:p>
                      </a:txBody>
                      <a:tcPr/>
                    </a:tc>
                    <a:tc>
                      <a:txBody>
                        <a:bodyPr/>
                        <a:lstStyle/>
                        <a:p>
                          <a:r>
                            <a:rPr lang="en-US" dirty="0"/>
                            <a:t>r</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err="1"/>
                            <a:t>studenta</a:t>
                          </a:r>
                          <a:endParaRPr lang="en-US" dirty="0"/>
                        </a:p>
                      </a:txBody>
                      <a:tcPr/>
                    </a:tc>
                    <a:tc>
                      <a:txBody>
                        <a:bodyPr/>
                        <a:lstStyle/>
                        <a:p>
                          <a:endParaRPr lang="en-US"/>
                        </a:p>
                      </a:txBody>
                      <a:tcPr/>
                    </a:tc>
                    <a:tc>
                      <a:txBody>
                        <a:bodyPr/>
                        <a:lstStyle/>
                        <a:p>
                          <a:r>
                            <a:rPr lang="en-US" dirty="0"/>
                            <a:t>r</a:t>
                          </a:r>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117294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defines authorizations?</a:t>
            </a:r>
          </a:p>
        </p:txBody>
      </p:sp>
      <p:sp>
        <p:nvSpPr>
          <p:cNvPr id="3" name="Content Placeholder 2"/>
          <p:cNvSpPr>
            <a:spLocks noGrp="1"/>
          </p:cNvSpPr>
          <p:nvPr>
            <p:ph idx="1"/>
          </p:nvPr>
        </p:nvSpPr>
        <p:spPr>
          <a:xfrm>
            <a:off x="457200" y="1600200"/>
            <a:ext cx="8229600" cy="4876800"/>
          </a:xfrm>
        </p:spPr>
        <p:txBody>
          <a:bodyPr/>
          <a:lstStyle/>
          <a:p>
            <a:r>
              <a:rPr lang="en-US" b="1" dirty="0">
                <a:solidFill>
                  <a:schemeClr val="accent1"/>
                </a:solidFill>
              </a:rPr>
              <a:t>Discretionary Access Control</a:t>
            </a:r>
            <a:r>
              <a:rPr lang="en-US" b="1" dirty="0">
                <a:solidFill>
                  <a:schemeClr val="accent2"/>
                </a:solidFill>
              </a:rPr>
              <a:t>: </a:t>
            </a:r>
            <a:r>
              <a:rPr lang="en-US" dirty="0"/>
              <a:t>owner defines authorizations</a:t>
            </a:r>
          </a:p>
          <a:p>
            <a:r>
              <a:rPr lang="en-US" b="1" dirty="0">
                <a:solidFill>
                  <a:schemeClr val="accent1"/>
                </a:solidFill>
              </a:rPr>
              <a:t>Mandatory Access Control: </a:t>
            </a:r>
            <a:r>
              <a:rPr lang="en-US" dirty="0"/>
              <a:t>centralized authority defines authorizations</a:t>
            </a:r>
          </a:p>
        </p:txBody>
      </p:sp>
    </p:spTree>
    <p:extLst>
      <p:ext uri="{BB962C8B-B14F-4D97-AF65-F5344CB8AC3E}">
        <p14:creationId xmlns:p14="http://schemas.microsoft.com/office/powerpoint/2010/main" val="109089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Control Mechanisms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a:t>
                </a:r>
                <a:r>
                  <a:rPr lang="en-US" b="1" dirty="0">
                    <a:solidFill>
                      <a:schemeClr val="accent1"/>
                    </a:solidFill>
                  </a:rPr>
                  <a:t>reference monitor </a:t>
                </a:r>
                <a:r>
                  <a:rPr lang="en-US" dirty="0"/>
                  <a:t>is consulted whenever one of a predefined set operations is invoked</a:t>
                </a:r>
              </a:p>
              <a:p>
                <a:pPr lvl="1"/>
                <a:r>
                  <a:rPr lang="en-US" dirty="0"/>
                  <a:t>operation </a:t>
                </a:r>
                <a14:m>
                  <m:oMath xmlns:m="http://schemas.openxmlformats.org/officeDocument/2006/math">
                    <m:r>
                      <a:rPr lang="en-US" b="0" i="1" dirty="0" smtClean="0">
                        <a:solidFill>
                          <a:schemeClr val="accent1"/>
                        </a:solidFill>
                        <a:latin typeface="Cambria Math" charset="0"/>
                      </a:rPr>
                      <m:t>⟨</m:t>
                    </m:r>
                    <m:r>
                      <a:rPr lang="en-US" b="0" i="1" dirty="0" smtClean="0">
                        <a:solidFill>
                          <a:schemeClr val="accent1"/>
                        </a:solidFill>
                        <a:latin typeface="Cambria Math" charset="0"/>
                      </a:rPr>
                      <m:t>𝑃</m:t>
                    </m:r>
                    <m:r>
                      <a:rPr lang="en-US" b="0" i="1" dirty="0" smtClean="0">
                        <a:solidFill>
                          <a:schemeClr val="accent1"/>
                        </a:solidFill>
                        <a:latin typeface="Cambria Math" charset="0"/>
                      </a:rPr>
                      <m:t>, </m:t>
                    </m:r>
                    <m:r>
                      <a:rPr lang="en-US" b="0" i="1" dirty="0" smtClean="0">
                        <a:solidFill>
                          <a:schemeClr val="accent1"/>
                        </a:solidFill>
                        <a:latin typeface="Cambria Math" charset="0"/>
                      </a:rPr>
                      <m:t>𝑂</m:t>
                    </m:r>
                    <m:r>
                      <a:rPr lang="en-US" b="0" i="1" dirty="0" smtClean="0">
                        <a:solidFill>
                          <a:schemeClr val="accent1"/>
                        </a:solidFill>
                        <a:latin typeface="Cambria Math" charset="0"/>
                      </a:rPr>
                      <m:t>, </m:t>
                    </m:r>
                    <m:r>
                      <a:rPr lang="en-US" i="1" dirty="0" smtClean="0">
                        <a:solidFill>
                          <a:schemeClr val="accent1"/>
                        </a:solidFill>
                        <a:latin typeface="Cambria Math" charset="0"/>
                      </a:rPr>
                      <m:t>𝑜𝑝</m:t>
                    </m:r>
                    <m:r>
                      <a:rPr lang="en-US" b="0" i="1" dirty="0" smtClean="0">
                        <a:solidFill>
                          <a:schemeClr val="accent1"/>
                        </a:solidFill>
                        <a:latin typeface="Cambria Math" charset="0"/>
                      </a:rPr>
                      <m:t>⟩</m:t>
                    </m:r>
                    <m:r>
                      <a:rPr lang="en-US" i="1" dirty="0" smtClean="0">
                        <a:solidFill>
                          <a:schemeClr val="accent1"/>
                        </a:solidFill>
                        <a:latin typeface="Cambria Math" charset="0"/>
                      </a:rPr>
                      <m:t> </m:t>
                    </m:r>
                  </m:oMath>
                </a14:m>
                <a:r>
                  <a:rPr lang="en-US" dirty="0"/>
                  <a:t>is allowed to proceed only if the invoker </a:t>
                </a:r>
                <a14:m>
                  <m:oMath xmlns:m="http://schemas.openxmlformats.org/officeDocument/2006/math">
                    <m:r>
                      <a:rPr lang="en-US" b="0" i="1" smtClean="0">
                        <a:solidFill>
                          <a:schemeClr val="accent1"/>
                        </a:solidFill>
                        <a:latin typeface="Cambria Math" charset="0"/>
                      </a:rPr>
                      <m:t>𝑃</m:t>
                    </m:r>
                  </m:oMath>
                </a14:m>
                <a:r>
                  <a:rPr lang="en-US" dirty="0">
                    <a:solidFill>
                      <a:schemeClr val="accent2"/>
                    </a:solidFill>
                  </a:rPr>
                  <a:t> </a:t>
                </a:r>
                <a:r>
                  <a:rPr lang="en-US" dirty="0"/>
                  <a:t>is authorized to perform </a:t>
                </a:r>
                <a14:m>
                  <m:oMath xmlns:m="http://schemas.openxmlformats.org/officeDocument/2006/math">
                    <m:r>
                      <a:rPr lang="en-US" i="1" dirty="0" smtClean="0">
                        <a:solidFill>
                          <a:schemeClr val="accent1"/>
                        </a:solidFill>
                        <a:latin typeface="Cambria Math" charset="0"/>
                      </a:rPr>
                      <m:t>𝑜𝑝</m:t>
                    </m:r>
                    <m:r>
                      <a:rPr lang="en-US" i="1" dirty="0">
                        <a:solidFill>
                          <a:schemeClr val="accent2"/>
                        </a:solidFill>
                        <a:latin typeface="Cambria Math" charset="0"/>
                      </a:rPr>
                      <m:t> </m:t>
                    </m:r>
                  </m:oMath>
                </a14:m>
                <a:r>
                  <a:rPr lang="en-US" dirty="0"/>
                  <a:t>on object </a:t>
                </a:r>
                <a14:m>
                  <m:oMath xmlns:m="http://schemas.openxmlformats.org/officeDocument/2006/math">
                    <m:r>
                      <a:rPr lang="en-US" b="0" i="1" dirty="0" smtClean="0">
                        <a:solidFill>
                          <a:schemeClr val="accent1"/>
                        </a:solidFill>
                        <a:latin typeface="Cambria Math" charset="0"/>
                      </a:rPr>
                      <m:t>𝑂</m:t>
                    </m:r>
                  </m:oMath>
                </a14:m>
                <a:endParaRPr lang="en-US" dirty="0">
                  <a:solidFill>
                    <a:schemeClr val="accent1"/>
                  </a:solidFill>
                </a:endParaRPr>
              </a:p>
              <a:p>
                <a:r>
                  <a:rPr lang="en-US" dirty="0"/>
                  <a:t>Can enforce </a:t>
                </a:r>
                <a:r>
                  <a:rPr lang="en-US" b="1" dirty="0">
                    <a:solidFill>
                      <a:schemeClr val="accent1"/>
                    </a:solidFill>
                  </a:rPr>
                  <a:t>confidentiality</a:t>
                </a:r>
                <a:r>
                  <a:rPr lang="en-US" dirty="0"/>
                  <a:t> and/or </a:t>
                </a:r>
                <a:r>
                  <a:rPr lang="en-US" b="1" dirty="0">
                    <a:solidFill>
                      <a:schemeClr val="accent1"/>
                    </a:solidFill>
                  </a:rPr>
                  <a:t>integrity</a:t>
                </a:r>
              </a:p>
              <a:p>
                <a:r>
                  <a:rPr lang="en-US" b="1" dirty="0"/>
                  <a:t>Assumption: </a:t>
                </a:r>
                <a:r>
                  <a:rPr lang="en-US" dirty="0"/>
                  <a:t>Predefined operations are the sole means by which principals can learn or update information. </a:t>
                </a:r>
              </a:p>
              <a:p>
                <a:r>
                  <a:rPr lang="en-US" b="1" dirty="0"/>
                  <a:t>Assumption: </a:t>
                </a:r>
                <a:r>
                  <a:rPr lang="en-US" dirty="0"/>
                  <a:t>All predefined operations can be monitored (complete mediation). </a:t>
                </a:r>
              </a:p>
              <a:p>
                <a:endParaRPr lang="en-US" dirty="0"/>
              </a:p>
              <a:p>
                <a:endParaRPr lang="en-US" dirty="0">
                  <a:solidFill>
                    <a:schemeClr val="accent2"/>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667" t="-875" r="-963"/>
                </a:stretch>
              </a:blipFill>
            </p:spPr>
            <p:txBody>
              <a:bodyPr/>
              <a:lstStyle/>
              <a:p>
                <a:r>
                  <a:rPr lang="en-US">
                    <a:noFill/>
                  </a:rPr>
                  <a:t> </a:t>
                </a:r>
              </a:p>
            </p:txBody>
          </p:sp>
        </mc:Fallback>
      </mc:AlternateContent>
    </p:spTree>
    <p:extLst>
      <p:ext uri="{BB962C8B-B14F-4D97-AF65-F5344CB8AC3E}">
        <p14:creationId xmlns:p14="http://schemas.microsoft.com/office/powerpoint/2010/main" val="17179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Principles</a:t>
            </a:r>
          </a:p>
        </p:txBody>
      </p:sp>
      <p:sp>
        <p:nvSpPr>
          <p:cNvPr id="3" name="Content Placeholder 2"/>
          <p:cNvSpPr>
            <a:spLocks noGrp="1"/>
          </p:cNvSpPr>
          <p:nvPr>
            <p:ph idx="1"/>
          </p:nvPr>
        </p:nvSpPr>
        <p:spPr/>
        <p:txBody>
          <a:bodyPr/>
          <a:lstStyle/>
          <a:p>
            <a:r>
              <a:rPr lang="en-US" b="1" dirty="0"/>
              <a:t>Principle of Failsafe Defaults </a:t>
            </a:r>
            <a:r>
              <a:rPr lang="en-US" dirty="0"/>
              <a:t>favors defining an access control policy by enumerating privileges rather than prohibitions. </a:t>
            </a:r>
          </a:p>
          <a:p>
            <a:r>
              <a:rPr lang="en-US" b="1" dirty="0"/>
              <a:t>Principle of Least Privilege </a:t>
            </a:r>
            <a:r>
              <a:rPr lang="en-US" dirty="0"/>
              <a:t>is best served by having fine-grained principals, objects, and operations.</a:t>
            </a:r>
          </a:p>
          <a:p>
            <a:endParaRPr lang="en-US" dirty="0"/>
          </a:p>
          <a:p>
            <a:endParaRPr lang="en-US" dirty="0"/>
          </a:p>
        </p:txBody>
      </p:sp>
    </p:spTree>
    <p:extLst>
      <p:ext uri="{BB962C8B-B14F-4D97-AF65-F5344CB8AC3E}">
        <p14:creationId xmlns:p14="http://schemas.microsoft.com/office/powerpoint/2010/main" val="420642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1: Real-World Examples</a:t>
            </a:r>
          </a:p>
        </p:txBody>
      </p:sp>
      <p:sp>
        <p:nvSpPr>
          <p:cNvPr id="3" name="Content Placeholder 2"/>
          <p:cNvSpPr>
            <a:spLocks noGrp="1"/>
          </p:cNvSpPr>
          <p:nvPr>
            <p:ph idx="1"/>
          </p:nvPr>
        </p:nvSpPr>
        <p:spPr/>
        <p:txBody>
          <a:bodyPr/>
          <a:lstStyle/>
          <a:p>
            <a:r>
              <a:rPr lang="en-US" dirty="0"/>
              <a:t>Consider two real-world access control systems:             (</a:t>
            </a:r>
            <a:r>
              <a:rPr lang="en-US" dirty="0" err="1"/>
              <a:t>i</a:t>
            </a:r>
            <a:r>
              <a:rPr lang="en-US" dirty="0"/>
              <a:t>) </a:t>
            </a:r>
            <a:r>
              <a:rPr lang="en-US" b="1" dirty="0">
                <a:solidFill>
                  <a:schemeClr val="accent1"/>
                </a:solidFill>
              </a:rPr>
              <a:t>guest lists </a:t>
            </a:r>
            <a:r>
              <a:rPr lang="en-US" dirty="0"/>
              <a:t>at clubs, and (ii) </a:t>
            </a:r>
            <a:r>
              <a:rPr lang="en-US" b="1" dirty="0">
                <a:solidFill>
                  <a:schemeClr val="accent1"/>
                </a:solidFill>
              </a:rPr>
              <a:t>physical keys </a:t>
            </a:r>
            <a:r>
              <a:rPr lang="en-US" dirty="0"/>
              <a:t>to doors.  </a:t>
            </a:r>
          </a:p>
          <a:p>
            <a:endParaRPr lang="en-US" dirty="0"/>
          </a:p>
          <a:p>
            <a:r>
              <a:rPr lang="en-US" dirty="0"/>
              <a:t>How do each of those systems handle the primary concerns of access control:  </a:t>
            </a:r>
          </a:p>
          <a:p>
            <a:pPr lvl="1"/>
            <a:r>
              <a:rPr lang="en-US" dirty="0"/>
              <a:t>granting access</a:t>
            </a:r>
          </a:p>
          <a:p>
            <a:pPr lvl="1"/>
            <a:r>
              <a:rPr lang="en-US" dirty="0"/>
              <a:t>preventing/determining access</a:t>
            </a:r>
          </a:p>
          <a:p>
            <a:pPr lvl="1"/>
            <a:r>
              <a:rPr lang="en-US" dirty="0"/>
              <a:t>revoking access </a:t>
            </a:r>
          </a:p>
          <a:p>
            <a:pPr lvl="1"/>
            <a:r>
              <a:rPr lang="en-US" dirty="0"/>
              <a:t>auditing access</a:t>
            </a:r>
          </a:p>
          <a:p>
            <a:endParaRPr lang="en-US" dirty="0"/>
          </a:p>
        </p:txBody>
      </p:sp>
    </p:spTree>
    <p:extLst>
      <p:ext uri="{BB962C8B-B14F-4D97-AF65-F5344CB8AC3E}">
        <p14:creationId xmlns:p14="http://schemas.microsoft.com/office/powerpoint/2010/main" val="3432446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DAC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Need some way to representing authorization relation (matrix) </a:t>
                </a:r>
                <a14:m>
                  <m:oMath xmlns:m="http://schemas.openxmlformats.org/officeDocument/2006/math">
                    <m:r>
                      <a:rPr lang="en-US" i="1" dirty="0" smtClean="0">
                        <a:latin typeface="Cambria Math" charset="0"/>
                      </a:rPr>
                      <m:t>𝐴𝑢𝑡h</m:t>
                    </m:r>
                  </m:oMath>
                </a14:m>
                <a:r>
                  <a:rPr lang="en-US" dirty="0"/>
                  <a:t>. </a:t>
                </a:r>
              </a:p>
              <a:p>
                <a:r>
                  <a:rPr lang="en-US" dirty="0"/>
                  <a:t>That scheme must support certain functionality: </a:t>
                </a:r>
              </a:p>
              <a:p>
                <a:pPr lvl="1"/>
                <a:r>
                  <a:rPr lang="en-US" dirty="0"/>
                  <a:t>computing whether </a:t>
                </a:r>
                <a14:m>
                  <m:oMath xmlns:m="http://schemas.openxmlformats.org/officeDocument/2006/math">
                    <m:r>
                      <a:rPr lang="en-US" i="1" dirty="0" smtClean="0">
                        <a:latin typeface="Cambria Math" charset="0"/>
                      </a:rPr>
                      <m:t>⟨</m:t>
                    </m:r>
                    <m:r>
                      <a:rPr lang="en-US" i="1" dirty="0" smtClean="0">
                        <a:latin typeface="Cambria Math" charset="0"/>
                      </a:rPr>
                      <m:t>𝑃</m:t>
                    </m:r>
                    <m:r>
                      <a:rPr lang="en-US" i="1" dirty="0" smtClean="0">
                        <a:latin typeface="Cambria Math" charset="0"/>
                      </a:rPr>
                      <m:t>, </m:t>
                    </m:r>
                    <m:r>
                      <a:rPr lang="en-US" i="1" dirty="0" smtClean="0">
                        <a:latin typeface="Cambria Math" charset="0"/>
                      </a:rPr>
                      <m:t>𝑂</m:t>
                    </m:r>
                    <m:r>
                      <a:rPr lang="en-US" i="1" dirty="0" smtClean="0">
                        <a:latin typeface="Cambria Math" charset="0"/>
                      </a:rPr>
                      <m:t>, </m:t>
                    </m:r>
                    <m:r>
                      <a:rPr lang="en-US" i="1" dirty="0" smtClean="0">
                        <a:latin typeface="Cambria Math" charset="0"/>
                      </a:rPr>
                      <m:t>𝑜𝑝</m:t>
                    </m:r>
                    <m:r>
                      <a:rPr lang="en-US" i="1" dirty="0" smtClean="0">
                        <a:latin typeface="Cambria Math" charset="0"/>
                      </a:rPr>
                      <m:t>⟩ ∈ </m:t>
                    </m:r>
                    <m:r>
                      <a:rPr lang="en-US" i="1" dirty="0" err="1">
                        <a:latin typeface="Cambria Math" charset="0"/>
                      </a:rPr>
                      <m:t>𝐴𝑢𝑡h</m:t>
                    </m:r>
                  </m:oMath>
                </a14:m>
                <a:r>
                  <a:rPr lang="en-US" dirty="0"/>
                  <a:t> holds and (i.e., whether principal </a:t>
                </a:r>
                <a14:m>
                  <m:oMath xmlns:m="http://schemas.openxmlformats.org/officeDocument/2006/math">
                    <m:r>
                      <a:rPr lang="en-US" i="1" dirty="0" smtClean="0">
                        <a:latin typeface="Cambria Math" charset="0"/>
                      </a:rPr>
                      <m:t>𝑃</m:t>
                    </m:r>
                    <m:r>
                      <a:rPr lang="en-US" i="1" dirty="0" smtClean="0">
                        <a:latin typeface="Cambria Math" charset="0"/>
                      </a:rPr>
                      <m:t> </m:t>
                    </m:r>
                  </m:oMath>
                </a14:m>
                <a:r>
                  <a:rPr lang="en-US" dirty="0"/>
                  <a:t>is authorized to perform operation </a:t>
                </a:r>
                <a14:m>
                  <m:oMath xmlns:m="http://schemas.openxmlformats.org/officeDocument/2006/math">
                    <m:r>
                      <a:rPr lang="en-US" i="1" dirty="0" smtClean="0">
                        <a:latin typeface="Cambria Math" charset="0"/>
                      </a:rPr>
                      <m:t>𝑜𝑝</m:t>
                    </m:r>
                    <m:r>
                      <a:rPr lang="en-US" i="1" dirty="0" smtClean="0">
                        <a:latin typeface="Cambria Math" charset="0"/>
                      </a:rPr>
                      <m:t> </m:t>
                    </m:r>
                  </m:oMath>
                </a14:m>
                <a:r>
                  <a:rPr lang="en-US" dirty="0"/>
                  <a:t>on object </a:t>
                </a:r>
                <a14:m>
                  <m:oMath xmlns:m="http://schemas.openxmlformats.org/officeDocument/2006/math">
                    <m:r>
                      <a:rPr lang="en-US" i="1" dirty="0" smtClean="0">
                        <a:latin typeface="Cambria Math" charset="0"/>
                      </a:rPr>
                      <m:t>𝑂</m:t>
                    </m:r>
                  </m:oMath>
                </a14:m>
                <a:r>
                  <a:rPr lang="en-US" dirty="0"/>
                  <a:t>,</a:t>
                </a:r>
              </a:p>
              <a:p>
                <a:pPr lvl="1"/>
                <a:r>
                  <a:rPr lang="en-US" dirty="0"/>
                  <a:t>changing </a:t>
                </a:r>
                <a14:m>
                  <m:oMath xmlns:m="http://schemas.openxmlformats.org/officeDocument/2006/math">
                    <m:r>
                      <a:rPr lang="en-US" i="1" dirty="0" smtClean="0">
                        <a:latin typeface="Cambria Math" charset="0"/>
                      </a:rPr>
                      <m:t>𝐴𝑢𝑡h</m:t>
                    </m:r>
                    <m:r>
                      <a:rPr lang="en-US" i="1" dirty="0">
                        <a:latin typeface="Cambria Math" charset="0"/>
                      </a:rPr>
                      <m:t> </m:t>
                    </m:r>
                  </m:oMath>
                </a14:m>
                <a:r>
                  <a:rPr lang="en-US" dirty="0"/>
                  <a:t>in accordance with defined commands </a:t>
                </a:r>
              </a:p>
              <a:p>
                <a:pPr lvl="1"/>
                <a:r>
                  <a:rPr lang="en-US" dirty="0"/>
                  <a:t>associating a protection domain with each thread of control </a:t>
                </a:r>
              </a:p>
              <a:p>
                <a:pPr lvl="1"/>
                <a:r>
                  <a:rPr lang="en-US" dirty="0"/>
                  <a:t>performing transitions between protection domains as execution proceeds.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875"/>
                </a:stretch>
              </a:blipFill>
            </p:spPr>
            <p:txBody>
              <a:bodyPr/>
              <a:lstStyle/>
              <a:p>
                <a:r>
                  <a:rPr lang="en-US">
                    <a:noFill/>
                  </a:rPr>
                  <a:t> </a:t>
                </a:r>
              </a:p>
            </p:txBody>
          </p:sp>
        </mc:Fallback>
      </mc:AlternateContent>
    </p:spTree>
    <p:extLst>
      <p:ext uri="{BB962C8B-B14F-4D97-AF65-F5344CB8AC3E}">
        <p14:creationId xmlns:p14="http://schemas.microsoft.com/office/powerpoint/2010/main" val="201781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Instead of Matrices</a:t>
            </a:r>
            <a:r>
              <a:rPr lang="mr-IN" dirty="0"/>
              <a:t>…</a:t>
            </a:r>
            <a:endParaRPr lang="en-US" dirty="0"/>
          </a:p>
        </p:txBody>
      </p:sp>
      <p:sp>
        <p:nvSpPr>
          <p:cNvPr id="3" name="Content Placeholder 2"/>
          <p:cNvSpPr>
            <a:spLocks noGrp="1"/>
          </p:cNvSpPr>
          <p:nvPr>
            <p:ph idx="1"/>
          </p:nvPr>
        </p:nvSpPr>
        <p:spPr>
          <a:xfrm>
            <a:off x="457200" y="4497391"/>
            <a:ext cx="8229600" cy="1979609"/>
          </a:xfrm>
        </p:spPr>
        <p:txBody>
          <a:bodyPr/>
          <a:lstStyle/>
          <a:p>
            <a:r>
              <a:rPr lang="en-US" dirty="0"/>
              <a:t>An </a:t>
            </a:r>
            <a:r>
              <a:rPr lang="en-US" b="1" dirty="0">
                <a:solidFill>
                  <a:schemeClr val="accent1"/>
                </a:solidFill>
              </a:rPr>
              <a:t>access control list </a:t>
            </a:r>
            <a:r>
              <a:rPr lang="en-US" dirty="0"/>
              <a:t>encodes the non-empty cells associated with a column (object).</a:t>
            </a:r>
          </a:p>
          <a:p>
            <a:r>
              <a:rPr lang="en-US" dirty="0"/>
              <a:t>A </a:t>
            </a:r>
            <a:r>
              <a:rPr lang="en-US" b="1" dirty="0">
                <a:solidFill>
                  <a:schemeClr val="accent1"/>
                </a:solidFill>
              </a:rPr>
              <a:t>capability list</a:t>
            </a:r>
            <a:r>
              <a:rPr lang="en-US" dirty="0"/>
              <a:t> encode the non-empty cells associated with a row (principal).</a:t>
            </a:r>
          </a:p>
          <a:p>
            <a:endParaRPr lang="en-US"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p:cNvGraphicFramePr>
              <p:nvPr>
                <p:extLst>
                  <p:ext uri="{D42A27DB-BD31-4B8C-83A1-F6EECF244321}">
                    <p14:modId xmlns:p14="http://schemas.microsoft.com/office/powerpoint/2010/main" val="1629337524"/>
                  </p:ext>
                </p:extLst>
              </p:nvPr>
            </p:nvGraphicFramePr>
            <p:xfrm>
              <a:off x="1600200" y="1981200"/>
              <a:ext cx="5943600" cy="1854200"/>
            </p:xfrm>
            <a:graphic>
              <a:graphicData uri="http://schemas.openxmlformats.org/drawingml/2006/table">
                <a:tbl>
                  <a:tblPr firstRow="1" bandRow="1">
                    <a:tableStyleId>{5C22544A-7EE6-4342-B048-85BDC9FD1C3A}</a:tableStyleId>
                  </a:tblPr>
                  <a:tblGrid>
                    <a:gridCol w="14859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70840">
                    <a:tc rowSpan="2" gridSpan="2">
                      <a:txBody>
                        <a:bodyPr/>
                        <a:lstStyle/>
                        <a:p>
                          <a:pPr/>
                          <a14:m>
                            <m:oMathPara xmlns:m="http://schemas.openxmlformats.org/officeDocument/2006/math">
                              <m:oMathParaPr>
                                <m:jc m:val="centerGroup"/>
                              </m:oMathParaPr>
                              <m:oMath xmlns:m="http://schemas.openxmlformats.org/officeDocument/2006/math">
                                <m:r>
                                  <a:rPr lang="en-US" dirty="0" smtClean="0">
                                    <a:latin typeface="Cambria Math" panose="02040503050406030204" pitchFamily="18" charset="0"/>
                                  </a:rPr>
                                  <m:t>𝑨𝒖𝒕𝒉</m:t>
                                </m:r>
                              </m:oMath>
                            </m:oMathPara>
                          </a14:m>
                          <a:endParaRPr lang="en-US" b="1" dirty="0">
                            <a:solidFill>
                              <a:schemeClr val="bg1"/>
                            </a:solidFill>
                          </a:endParaRPr>
                        </a:p>
                      </a:txBody>
                      <a:tcPr anchor="ctr"/>
                    </a:tc>
                    <a:tc rowSpan="2" hMerge="1">
                      <a:txBody>
                        <a:bodyPr/>
                        <a:lstStyle/>
                        <a:p>
                          <a:endParaRPr lang="en-US" dirty="0"/>
                        </a:p>
                      </a:txBody>
                      <a:tcPr/>
                    </a:tc>
                    <a:tc gridSpan="2">
                      <a:txBody>
                        <a:bodyPr/>
                        <a:lstStyle/>
                        <a:p>
                          <a:pPr algn="ctr"/>
                          <a:r>
                            <a:rPr lang="en-US" dirty="0"/>
                            <a:t>Objects</a:t>
                          </a:r>
                        </a:p>
                      </a:txBody>
                      <a:tcPr/>
                    </a:tc>
                    <a:tc hMerge="1">
                      <a:txBody>
                        <a:bodyPr/>
                        <a:lstStyle/>
                        <a:p>
                          <a:endParaRPr lang="en-US" dirty="0"/>
                        </a:p>
                      </a:txBody>
                      <a:tcPr/>
                    </a:tc>
                    <a:extLst>
                      <a:ext uri="{0D108BD9-81ED-4DB2-BD59-A6C34878D82A}">
                        <a16:rowId xmlns:a16="http://schemas.microsoft.com/office/drawing/2014/main" val="10000"/>
                      </a:ext>
                    </a:extLst>
                  </a:tr>
                  <a:tr h="370840">
                    <a:tc gridSpan="2" vMerge="1">
                      <a:txBody>
                        <a:bodyPr/>
                        <a:lstStyle/>
                        <a:p>
                          <a:endParaRPr lang="en-US" dirty="0"/>
                        </a:p>
                      </a:txBody>
                      <a:tcPr>
                        <a:solidFill>
                          <a:schemeClr val="accent2"/>
                        </a:solidFill>
                      </a:tcPr>
                    </a:tc>
                    <a:tc hMerge="1" vMerge="1">
                      <a:txBody>
                        <a:bodyPr/>
                        <a:lstStyle/>
                        <a:p>
                          <a:endParaRPr lang="en-US" dirty="0"/>
                        </a:p>
                      </a:txBody>
                      <a:tcPr>
                        <a:solidFill>
                          <a:schemeClr val="accent2"/>
                        </a:solidFill>
                      </a:tcPr>
                    </a:tc>
                    <a:tc>
                      <a:txBody>
                        <a:bodyPr/>
                        <a:lstStyle/>
                        <a:p>
                          <a:pPr algn="ctr"/>
                          <a:r>
                            <a:rPr lang="en-US" dirty="0" err="1"/>
                            <a:t>dac.tex</a:t>
                          </a:r>
                          <a:endParaRPr lang="en-US" dirty="0">
                            <a:solidFill>
                              <a:schemeClr val="bg1"/>
                            </a:solidFill>
                          </a:endParaRPr>
                        </a:p>
                      </a:txBody>
                      <a:tcPr>
                        <a:solidFill>
                          <a:schemeClr val="accent1"/>
                        </a:solidFill>
                      </a:tcPr>
                    </a:tc>
                    <a:tc>
                      <a:txBody>
                        <a:bodyPr/>
                        <a:lstStyle/>
                        <a:p>
                          <a:pPr algn="ctr"/>
                          <a:r>
                            <a:rPr lang="en-US" dirty="0" err="1"/>
                            <a:t>dac.pptx</a:t>
                          </a:r>
                          <a:endParaRPr lang="en-US" dirty="0">
                            <a:solidFill>
                              <a:schemeClr val="bg1"/>
                            </a:solidFill>
                          </a:endParaRPr>
                        </a:p>
                      </a:txBody>
                      <a:tcPr>
                        <a:solidFill>
                          <a:schemeClr val="accent1"/>
                        </a:solidFill>
                      </a:tcPr>
                    </a:tc>
                    <a:extLst>
                      <a:ext uri="{0D108BD9-81ED-4DB2-BD59-A6C34878D82A}">
                        <a16:rowId xmlns:a16="http://schemas.microsoft.com/office/drawing/2014/main" val="10001"/>
                      </a:ext>
                    </a:extLst>
                  </a:tr>
                  <a:tr h="370840">
                    <a:tc rowSpan="3">
                      <a:txBody>
                        <a:bodyPr/>
                        <a:lstStyle/>
                        <a:p>
                          <a:pPr algn="ctr"/>
                          <a:r>
                            <a:rPr lang="en-US" dirty="0"/>
                            <a:t>principals</a:t>
                          </a:r>
                          <a:endParaRPr lang="en-US" b="1" dirty="0"/>
                        </a:p>
                      </a:txBody>
                      <a:tcPr anchor="ctr"/>
                    </a:tc>
                    <a:tc>
                      <a:txBody>
                        <a:bodyPr/>
                        <a:lstStyle/>
                        <a:p>
                          <a:r>
                            <a:rPr lang="en-US" dirty="0" err="1"/>
                            <a:t>ebirrell</a:t>
                          </a:r>
                          <a:endParaRPr lang="en-US" dirty="0"/>
                        </a:p>
                      </a:txBody>
                      <a:tcPr/>
                    </a:tc>
                    <a:tc>
                      <a:txBody>
                        <a:bodyPr/>
                        <a:lstStyle/>
                        <a:p>
                          <a:r>
                            <a:rPr lang="en-US" dirty="0" err="1"/>
                            <a:t>r,w</a:t>
                          </a:r>
                          <a:endParaRPr lang="en-US" dirty="0"/>
                        </a:p>
                      </a:txBody>
                      <a:tcPr/>
                    </a:tc>
                    <a:tc>
                      <a:txBody>
                        <a:bodyPr/>
                        <a:lstStyle/>
                        <a:p>
                          <a:r>
                            <a:rPr lang="en-US" dirty="0" err="1"/>
                            <a:t>r,w</a:t>
                          </a:r>
                          <a:endParaRPr lang="en-US" dirty="0"/>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err="1"/>
                            <a:t>drdave</a:t>
                          </a:r>
                          <a:endParaRPr lang="en-US" dirty="0"/>
                        </a:p>
                      </a:txBody>
                      <a:tcPr/>
                    </a:tc>
                    <a:tc>
                      <a:txBody>
                        <a:bodyPr/>
                        <a:lstStyle/>
                        <a:p>
                          <a:r>
                            <a:rPr lang="en-US" dirty="0"/>
                            <a:t>r</a:t>
                          </a:r>
                        </a:p>
                      </a:txBody>
                      <a:tcPr/>
                    </a:tc>
                    <a:tc>
                      <a:txBody>
                        <a:bodyPr/>
                        <a:lstStyle/>
                        <a:p>
                          <a:r>
                            <a:rPr lang="en-US" dirty="0"/>
                            <a:t>r</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err="1"/>
                            <a:t>studenta</a:t>
                          </a:r>
                          <a:endParaRPr lang="en-US" dirty="0"/>
                        </a:p>
                      </a:txBody>
                      <a:tcPr/>
                    </a:tc>
                    <a:tc>
                      <a:txBody>
                        <a:bodyPr/>
                        <a:lstStyle/>
                        <a:p>
                          <a:endParaRPr lang="en-US"/>
                        </a:p>
                      </a:txBody>
                      <a:tcPr/>
                    </a:tc>
                    <a:tc>
                      <a:txBody>
                        <a:bodyPr/>
                        <a:lstStyle/>
                        <a:p>
                          <a:r>
                            <a:rPr lang="en-US" dirty="0"/>
                            <a:t>r</a:t>
                          </a:r>
                        </a:p>
                      </a:txBody>
                      <a:tcPr/>
                    </a:tc>
                    <a:extLst>
                      <a:ext uri="{0D108BD9-81ED-4DB2-BD59-A6C34878D82A}">
                        <a16:rowId xmlns:a16="http://schemas.microsoft.com/office/drawing/2014/main" val="10004"/>
                      </a:ext>
                    </a:extLst>
                  </a:tr>
                </a:tbl>
              </a:graphicData>
            </a:graphic>
          </p:graphicFrame>
        </mc:Choice>
        <mc:Fallback xmlns="">
          <p:graphicFrame>
            <p:nvGraphicFramePr>
              <p:cNvPr id="4" name="Content Placeholder 3"/>
              <p:cNvGraphicFramePr>
                <a:graphicFrameLocks/>
              </p:cNvGraphicFramePr>
              <p:nvPr>
                <p:extLst>
                  <p:ext uri="{D42A27DB-BD31-4B8C-83A1-F6EECF244321}">
                    <p14:modId xmlns:p14="http://schemas.microsoft.com/office/powerpoint/2010/main" val="1629337524"/>
                  </p:ext>
                </p:extLst>
              </p:nvPr>
            </p:nvGraphicFramePr>
            <p:xfrm>
              <a:off x="1600200" y="1981200"/>
              <a:ext cx="5943600" cy="1854200"/>
            </p:xfrm>
            <a:graphic>
              <a:graphicData uri="http://schemas.openxmlformats.org/drawingml/2006/table">
                <a:tbl>
                  <a:tblPr firstRow="1" bandRow="1">
                    <a:tableStyleId>{5C22544A-7EE6-4342-B048-85BDC9FD1C3A}</a:tableStyleId>
                  </a:tblPr>
                  <a:tblGrid>
                    <a:gridCol w="14859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70840">
                    <a:tc rowSpan="2" gridSpan="2">
                      <a:txBody>
                        <a:bodyPr/>
                        <a:lstStyle/>
                        <a:p>
                          <a:endParaRPr lang="en-US"/>
                        </a:p>
                      </a:txBody>
                      <a:tcPr anchor="ctr">
                        <a:blipFill>
                          <a:blip r:embed="rId2"/>
                          <a:stretch>
                            <a:fillRect l="-450" t="-3448" r="-112162" b="-165517"/>
                          </a:stretch>
                        </a:blipFill>
                      </a:tcPr>
                    </a:tc>
                    <a:tc rowSpan="2" hMerge="1">
                      <a:txBody>
                        <a:bodyPr/>
                        <a:lstStyle/>
                        <a:p>
                          <a:endParaRPr lang="en-US" dirty="0"/>
                        </a:p>
                      </a:txBody>
                      <a:tcPr/>
                    </a:tc>
                    <a:tc gridSpan="2">
                      <a:txBody>
                        <a:bodyPr/>
                        <a:lstStyle/>
                        <a:p>
                          <a:pPr algn="ctr"/>
                          <a:r>
                            <a:rPr lang="en-US" dirty="0"/>
                            <a:t>Objects</a:t>
                          </a:r>
                        </a:p>
                      </a:txBody>
                      <a:tcPr/>
                    </a:tc>
                    <a:tc hMerge="1">
                      <a:txBody>
                        <a:bodyPr/>
                        <a:lstStyle/>
                        <a:p>
                          <a:endParaRPr lang="en-US" dirty="0"/>
                        </a:p>
                      </a:txBody>
                      <a:tcPr/>
                    </a:tc>
                    <a:extLst>
                      <a:ext uri="{0D108BD9-81ED-4DB2-BD59-A6C34878D82A}">
                        <a16:rowId xmlns:a16="http://schemas.microsoft.com/office/drawing/2014/main" val="10000"/>
                      </a:ext>
                    </a:extLst>
                  </a:tr>
                  <a:tr h="370840">
                    <a:tc gridSpan="2" vMerge="1">
                      <a:txBody>
                        <a:bodyPr/>
                        <a:lstStyle/>
                        <a:p>
                          <a:endParaRPr lang="en-US" dirty="0"/>
                        </a:p>
                      </a:txBody>
                      <a:tcPr>
                        <a:solidFill>
                          <a:schemeClr val="accent2"/>
                        </a:solidFill>
                      </a:tcPr>
                    </a:tc>
                    <a:tc hMerge="1" vMerge="1">
                      <a:txBody>
                        <a:bodyPr/>
                        <a:lstStyle/>
                        <a:p>
                          <a:endParaRPr lang="en-US" dirty="0"/>
                        </a:p>
                      </a:txBody>
                      <a:tcPr>
                        <a:solidFill>
                          <a:schemeClr val="accent2"/>
                        </a:solidFill>
                      </a:tcPr>
                    </a:tc>
                    <a:tc>
                      <a:txBody>
                        <a:bodyPr/>
                        <a:lstStyle/>
                        <a:p>
                          <a:pPr algn="ctr"/>
                          <a:r>
                            <a:rPr lang="en-US" dirty="0" err="1"/>
                            <a:t>dac.tex</a:t>
                          </a:r>
                          <a:endParaRPr lang="en-US" dirty="0">
                            <a:solidFill>
                              <a:schemeClr val="bg1"/>
                            </a:solidFill>
                          </a:endParaRPr>
                        </a:p>
                      </a:txBody>
                      <a:tcPr>
                        <a:solidFill>
                          <a:schemeClr val="accent1"/>
                        </a:solidFill>
                      </a:tcPr>
                    </a:tc>
                    <a:tc>
                      <a:txBody>
                        <a:bodyPr/>
                        <a:lstStyle/>
                        <a:p>
                          <a:pPr algn="ctr"/>
                          <a:r>
                            <a:rPr lang="en-US" dirty="0" err="1"/>
                            <a:t>dac.pptx</a:t>
                          </a:r>
                          <a:endParaRPr lang="en-US" dirty="0">
                            <a:solidFill>
                              <a:schemeClr val="bg1"/>
                            </a:solidFill>
                          </a:endParaRPr>
                        </a:p>
                      </a:txBody>
                      <a:tcPr>
                        <a:solidFill>
                          <a:schemeClr val="accent1"/>
                        </a:solidFill>
                      </a:tcPr>
                    </a:tc>
                    <a:extLst>
                      <a:ext uri="{0D108BD9-81ED-4DB2-BD59-A6C34878D82A}">
                        <a16:rowId xmlns:a16="http://schemas.microsoft.com/office/drawing/2014/main" val="10001"/>
                      </a:ext>
                    </a:extLst>
                  </a:tr>
                  <a:tr h="370840">
                    <a:tc rowSpan="3">
                      <a:txBody>
                        <a:bodyPr/>
                        <a:lstStyle/>
                        <a:p>
                          <a:pPr algn="ctr"/>
                          <a:r>
                            <a:rPr lang="en-US" dirty="0"/>
                            <a:t>principals</a:t>
                          </a:r>
                          <a:endParaRPr lang="en-US" b="1" dirty="0"/>
                        </a:p>
                      </a:txBody>
                      <a:tcPr anchor="ctr"/>
                    </a:tc>
                    <a:tc>
                      <a:txBody>
                        <a:bodyPr/>
                        <a:lstStyle/>
                        <a:p>
                          <a:r>
                            <a:rPr lang="en-US" dirty="0" err="1"/>
                            <a:t>ebirrell</a:t>
                          </a:r>
                          <a:endParaRPr lang="en-US" dirty="0"/>
                        </a:p>
                      </a:txBody>
                      <a:tcPr/>
                    </a:tc>
                    <a:tc>
                      <a:txBody>
                        <a:bodyPr/>
                        <a:lstStyle/>
                        <a:p>
                          <a:r>
                            <a:rPr lang="en-US" dirty="0" err="1"/>
                            <a:t>r,w</a:t>
                          </a:r>
                          <a:endParaRPr lang="en-US" dirty="0"/>
                        </a:p>
                      </a:txBody>
                      <a:tcPr/>
                    </a:tc>
                    <a:tc>
                      <a:txBody>
                        <a:bodyPr/>
                        <a:lstStyle/>
                        <a:p>
                          <a:r>
                            <a:rPr lang="en-US" dirty="0" err="1"/>
                            <a:t>r,w</a:t>
                          </a:r>
                          <a:endParaRPr lang="en-US" dirty="0"/>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err="1"/>
                            <a:t>drdave</a:t>
                          </a:r>
                          <a:endParaRPr lang="en-US" dirty="0"/>
                        </a:p>
                      </a:txBody>
                      <a:tcPr/>
                    </a:tc>
                    <a:tc>
                      <a:txBody>
                        <a:bodyPr/>
                        <a:lstStyle/>
                        <a:p>
                          <a:r>
                            <a:rPr lang="en-US" dirty="0"/>
                            <a:t>r</a:t>
                          </a:r>
                        </a:p>
                      </a:txBody>
                      <a:tcPr/>
                    </a:tc>
                    <a:tc>
                      <a:txBody>
                        <a:bodyPr/>
                        <a:lstStyle/>
                        <a:p>
                          <a:r>
                            <a:rPr lang="en-US" dirty="0"/>
                            <a:t>r</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err="1"/>
                            <a:t>studenta</a:t>
                          </a:r>
                          <a:endParaRPr lang="en-US" dirty="0"/>
                        </a:p>
                      </a:txBody>
                      <a:tcPr/>
                    </a:tc>
                    <a:tc>
                      <a:txBody>
                        <a:bodyPr/>
                        <a:lstStyle/>
                        <a:p>
                          <a:endParaRPr lang="en-US"/>
                        </a:p>
                      </a:txBody>
                      <a:tcPr/>
                    </a:tc>
                    <a:tc>
                      <a:txBody>
                        <a:bodyPr/>
                        <a:lstStyle/>
                        <a:p>
                          <a:r>
                            <a:rPr lang="en-US" dirty="0"/>
                            <a:t>r</a:t>
                          </a:r>
                        </a:p>
                      </a:txBody>
                      <a:tcPr/>
                    </a:tc>
                    <a:extLst>
                      <a:ext uri="{0D108BD9-81ED-4DB2-BD59-A6C34878D82A}">
                        <a16:rowId xmlns:a16="http://schemas.microsoft.com/office/drawing/2014/main" val="10004"/>
                      </a:ext>
                    </a:extLst>
                  </a:tr>
                </a:tbl>
              </a:graphicData>
            </a:graphic>
          </p:graphicFrame>
        </mc:Fallback>
      </mc:AlternateContent>
      <p:sp>
        <p:nvSpPr>
          <p:cNvPr id="5" name="Oval 4"/>
          <p:cNvSpPr/>
          <p:nvPr/>
        </p:nvSpPr>
        <p:spPr>
          <a:xfrm>
            <a:off x="4419600" y="1143000"/>
            <a:ext cx="1295400" cy="3429000"/>
          </a:xfrm>
          <a:prstGeom prst="ellipse">
            <a:avLst/>
          </a:prstGeom>
          <a:noFill/>
          <a:ln>
            <a:solidFill>
              <a:schemeClr val="accent6">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Oval 5"/>
          <p:cNvSpPr/>
          <p:nvPr/>
        </p:nvSpPr>
        <p:spPr>
          <a:xfrm>
            <a:off x="5981700" y="1143000"/>
            <a:ext cx="1295400" cy="3429000"/>
          </a:xfrm>
          <a:prstGeom prst="ellipse">
            <a:avLst/>
          </a:prstGeom>
          <a:noFill/>
          <a:ln>
            <a:solidFill>
              <a:schemeClr val="accent6">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Oval 6"/>
          <p:cNvSpPr/>
          <p:nvPr/>
        </p:nvSpPr>
        <p:spPr>
          <a:xfrm>
            <a:off x="2819400" y="2743200"/>
            <a:ext cx="5029200" cy="30480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19400" y="3144157"/>
            <a:ext cx="5029200" cy="30480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19400" y="3505200"/>
            <a:ext cx="5029200" cy="30480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24357" y="773668"/>
            <a:ext cx="2274982" cy="369332"/>
          </a:xfrm>
          <a:prstGeom prst="rect">
            <a:avLst/>
          </a:prstGeom>
          <a:noFill/>
        </p:spPr>
        <p:txBody>
          <a:bodyPr wrap="none" rtlCol="0">
            <a:spAutoFit/>
          </a:bodyPr>
          <a:lstStyle/>
          <a:p>
            <a:r>
              <a:rPr lang="en-US" dirty="0">
                <a:solidFill>
                  <a:schemeClr val="accent4">
                    <a:lumMod val="50000"/>
                  </a:schemeClr>
                </a:solidFill>
              </a:rPr>
              <a:t>Access Control Lists</a:t>
            </a:r>
          </a:p>
        </p:txBody>
      </p:sp>
      <p:sp>
        <p:nvSpPr>
          <p:cNvPr id="11" name="TextBox 10"/>
          <p:cNvSpPr txBox="1"/>
          <p:nvPr/>
        </p:nvSpPr>
        <p:spPr>
          <a:xfrm>
            <a:off x="7805916" y="2973391"/>
            <a:ext cx="1261884" cy="646331"/>
          </a:xfrm>
          <a:prstGeom prst="rect">
            <a:avLst/>
          </a:prstGeom>
          <a:noFill/>
        </p:spPr>
        <p:txBody>
          <a:bodyPr wrap="none" rtlCol="0">
            <a:spAutoFit/>
          </a:bodyPr>
          <a:lstStyle/>
          <a:p>
            <a:pPr algn="ctr"/>
            <a:r>
              <a:rPr lang="en-US" dirty="0">
                <a:solidFill>
                  <a:schemeClr val="accent1">
                    <a:lumMod val="50000"/>
                  </a:schemeClr>
                </a:solidFill>
              </a:rPr>
              <a:t>Capability </a:t>
            </a:r>
          </a:p>
          <a:p>
            <a:pPr algn="ctr"/>
            <a:r>
              <a:rPr lang="en-US" dirty="0">
                <a:solidFill>
                  <a:schemeClr val="accent1">
                    <a:lumMod val="50000"/>
                  </a:schemeClr>
                </a:solidFill>
              </a:rPr>
              <a:t>lists</a:t>
            </a:r>
          </a:p>
        </p:txBody>
      </p:sp>
    </p:spTree>
    <p:extLst>
      <p:ext uri="{BB962C8B-B14F-4D97-AF65-F5344CB8AC3E}">
        <p14:creationId xmlns:p14="http://schemas.microsoft.com/office/powerpoint/2010/main" val="19685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6">
      <a:dk1>
        <a:srgbClr val="000000"/>
      </a:dk1>
      <a:lt1>
        <a:srgbClr val="FFFFFF"/>
      </a:lt1>
      <a:dk2>
        <a:srgbClr val="000000"/>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1" id="{BF9AE612-8F4D-544C-934A-789C3BE20728}" vid="{0D605405-7188-4A44-87AC-4E6DD928D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4901</TotalTime>
  <Words>1648</Words>
  <Application>Microsoft Macintosh PowerPoint</Application>
  <PresentationFormat>On-screen Show (4:3)</PresentationFormat>
  <Paragraphs>233</Paragraphs>
  <Slides>25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ＭＳ Ｐゴシック</vt:lpstr>
      <vt:lpstr>Arial</vt:lpstr>
      <vt:lpstr>Calibri</vt:lpstr>
      <vt:lpstr>Cambria Math</vt:lpstr>
      <vt:lpstr>Clarity</vt:lpstr>
      <vt:lpstr>Lecture 16: Discretionary Access Control</vt:lpstr>
      <vt:lpstr>Where we were…</vt:lpstr>
      <vt:lpstr>Access Control Policy</vt:lpstr>
      <vt:lpstr>Who defines authorizations?</vt:lpstr>
      <vt:lpstr>Access Control Mechanisms </vt:lpstr>
      <vt:lpstr>Design Principles</vt:lpstr>
      <vt:lpstr>Exercise 1: Real-World Examples</vt:lpstr>
      <vt:lpstr>Implementing DAC</vt:lpstr>
      <vt:lpstr>Instead of Matrices…</vt:lpstr>
      <vt:lpstr>Access Control Lists</vt:lpstr>
      <vt:lpstr>Access Control Lists</vt:lpstr>
      <vt:lpstr>Groups in ACLs</vt:lpstr>
      <vt:lpstr>Wildcards</vt:lpstr>
      <vt:lpstr>Prohibitions</vt:lpstr>
      <vt:lpstr>Demo: POSIX Access Control Lists</vt:lpstr>
      <vt:lpstr>Exercise 2: POSIX ACLs </vt:lpstr>
      <vt:lpstr>Protection Domains</vt:lpstr>
      <vt:lpstr>Protection Domains</vt:lpstr>
      <vt:lpstr>Protection Domains</vt:lpstr>
      <vt:lpstr>Role-Based Access Control</vt:lpstr>
      <vt:lpstr>Exercise 3: RBAC</vt:lpstr>
      <vt:lpstr>Confused Deputy</vt:lpstr>
      <vt:lpstr>Privilege Escalation</vt:lpstr>
      <vt:lpstr>Cross-Site Request Forgery (CSRF)</vt:lpstr>
      <vt:lpstr>Discretionary Access Control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17: Discretionary Access Control</dc:title>
  <dc:creator>Eleanor Birrell</dc:creator>
  <cp:lastModifiedBy>Eleanor Birrell</cp:lastModifiedBy>
  <cp:revision>24</cp:revision>
  <dcterms:created xsi:type="dcterms:W3CDTF">2020-10-23T19:53:47Z</dcterms:created>
  <dcterms:modified xsi:type="dcterms:W3CDTF">2026-03-23T21:30:27Z</dcterms:modified>
</cp:coreProperties>
</file>