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16" r:id="rId4"/>
    <p:sldId id="258" r:id="rId5"/>
    <p:sldId id="298" r:id="rId6"/>
    <p:sldId id="264" r:id="rId7"/>
    <p:sldId id="311" r:id="rId8"/>
    <p:sldId id="321" r:id="rId9"/>
    <p:sldId id="322" r:id="rId10"/>
    <p:sldId id="320" r:id="rId11"/>
    <p:sldId id="323" r:id="rId12"/>
    <p:sldId id="314" r:id="rId13"/>
    <p:sldId id="1310" r:id="rId14"/>
    <p:sldId id="324" r:id="rId15"/>
    <p:sldId id="325" r:id="rId16"/>
    <p:sldId id="1309" r:id="rId17"/>
    <p:sldId id="302" r:id="rId18"/>
    <p:sldId id="303" r:id="rId19"/>
    <p:sldId id="318" r:id="rId20"/>
    <p:sldId id="304" r:id="rId21"/>
    <p:sldId id="279" r:id="rId22"/>
    <p:sldId id="285" r:id="rId23"/>
    <p:sldId id="286" r:id="rId24"/>
    <p:sldId id="319" r:id="rId25"/>
    <p:sldId id="288" r:id="rId26"/>
    <p:sldId id="289" r:id="rId27"/>
    <p:sldId id="290" r:id="rId28"/>
    <p:sldId id="293" r:id="rId29"/>
    <p:sldId id="295" r:id="rId30"/>
    <p:sldId id="330" r:id="rId31"/>
    <p:sldId id="1317" r:id="rId32"/>
    <p:sldId id="1315" r:id="rId33"/>
    <p:sldId id="13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73" autoAdjust="0"/>
    <p:restoredTop sz="76301" autoAdjust="0"/>
  </p:normalViewPr>
  <p:slideViewPr>
    <p:cSldViewPr>
      <p:cViewPr varScale="1">
        <p:scale>
          <a:sx n="74" d="100"/>
          <a:sy n="74" d="100"/>
        </p:scale>
        <p:origin x="176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ronos Pro" charset="0"/>
                <a:ea typeface="Cronos Pro" charset="0"/>
                <a:cs typeface="Cronos Pro" charset="0"/>
              </a:rPr>
              <a:t>Token</a:t>
            </a:r>
            <a:r>
              <a:rPr lang="en-US" baseline="0" dirty="0">
                <a:latin typeface="Cronos Pro" charset="0"/>
                <a:ea typeface="Cronos Pro" charset="0"/>
                <a:cs typeface="Cronos Pro" charset="0"/>
              </a:rPr>
              <a:t> T</a:t>
            </a:r>
            <a:r>
              <a:rPr lang="en-US" dirty="0">
                <a:latin typeface="Cronos Pro" charset="0"/>
                <a:ea typeface="Cronos Pro" charset="0"/>
                <a:cs typeface="Cronos Pro" charset="0"/>
              </a:rPr>
              <a:t> needs to store key(s), can't hash and salt them because plaintext is needed; could use some kind of tamper-proof secure co-processor, or encrypt with key never stored on disk (if that’s possible)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2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U2F created</a:t>
            </a:r>
            <a:r>
              <a:rPr lang="en-US" baseline="0" dirty="0"/>
              <a:t> by </a:t>
            </a:r>
            <a:r>
              <a:rPr lang="en-US" baseline="0" dirty="0" err="1"/>
              <a:t>Yubico</a:t>
            </a:r>
            <a:r>
              <a:rPr lang="en-US" baseline="0" dirty="0"/>
              <a:t> and Google, </a:t>
            </a:r>
            <a:r>
              <a:rPr lang="en-US" dirty="0"/>
              <a:t>open</a:t>
            </a:r>
            <a:r>
              <a:rPr lang="en-US" baseline="0" dirty="0"/>
              <a:t> standard deployed in 2015</a:t>
            </a:r>
          </a:p>
          <a:p>
            <a:r>
              <a:rPr lang="en-US" baseline="0" dirty="0"/>
              <a:t>supported in Chrome, Firefox, Opera</a:t>
            </a:r>
          </a:p>
          <a:p>
            <a:r>
              <a:rPr lang="en-US" baseline="0" dirty="0"/>
              <a:t>derives app-specific ECC keypair using hardware secret, hashing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developers.yubico.com</a:t>
            </a:r>
            <a:r>
              <a:rPr lang="en-US" baseline="0" dirty="0"/>
              <a:t>/U2F/</a:t>
            </a:r>
            <a:r>
              <a:rPr lang="en-US" baseline="0" dirty="0" err="1"/>
              <a:t>Protocol_details</a:t>
            </a:r>
            <a:r>
              <a:rPr lang="en-US" baseline="0" dirty="0"/>
              <a:t>/</a:t>
            </a:r>
          </a:p>
          <a:p>
            <a:endParaRPr lang="en-US" baseline="0" dirty="0"/>
          </a:p>
          <a:p>
            <a:r>
              <a:rPr lang="en-US" baseline="0" dirty="0"/>
              <a:t>also mobile app</a:t>
            </a:r>
          </a:p>
          <a:p>
            <a:endParaRPr lang="en-US" baseline="0" dirty="0"/>
          </a:p>
          <a:p>
            <a:r>
              <a:rPr lang="en-US" baseline="0" dirty="0"/>
              <a:t>also passkeys!!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86400 in 24 hours * .01 = 14 minutes 24 seconds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86390*.01 = 863.9 s = 14 mins 23.9 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86399*.01 = 863.99 s = 14 mins 23.99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4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Pratical</a:t>
            </a:r>
            <a:r>
              <a:rPr lang="en-US" dirty="0"/>
              <a:t> issues:</a:t>
            </a:r>
            <a:r>
              <a:rPr lang="en-US" baseline="0" dirty="0"/>
              <a:t> clock drift, message delivery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9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86400 in 24 hours * .01 = 14 minutes 24 seconds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86390*.01 = 863.9 s = 14 mins 23.9 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86399*.01 = 863.99 s = 14 mins 23.99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4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clock</a:t>
            </a:r>
            <a:r>
              <a:rPr lang="en-US" baseline="0" dirty="0"/>
              <a:t> granularity tradeoffs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clocks found in digital electronics, drift rate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on the order of 10^−6 seconds per second.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built to be tamper-resistant, so an attacker who steals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token is unlikely to be able to physically open it and learn the secret it stores.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 128 bit secret installed at the factory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battery powered, with the expectation that the entire token will be replaced every 3 years.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20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41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31418-7888-2888-A24C-642588F99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EE4A05-4960-82F0-2E2E-3599AB35B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64CEE-9924-D8F2-B6E6-D94F49CD9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0493A-6587-3C56-A237-0FB326B65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9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Usability: users don't have to remember secrets, (often) easy to carry, efficient, infrequent errors</a:t>
            </a:r>
          </a:p>
          <a:p>
            <a:r>
              <a:rPr lang="en-US" baseline="0" dirty="0" err="1"/>
              <a:t>Deployability</a:t>
            </a:r>
            <a:r>
              <a:rPr lang="en-US" baseline="0" dirty="0"/>
              <a:t>: (typically) low cost, but need to be physically distributed</a:t>
            </a:r>
          </a:p>
          <a:p>
            <a:r>
              <a:rPr lang="en-US" dirty="0"/>
              <a:t>Security: tokens store a value, this value can be longer/more random</a:t>
            </a:r>
            <a:r>
              <a:rPr lang="en-US" baseline="0" dirty="0"/>
              <a:t> than value stored by human (</a:t>
            </a:r>
            <a:r>
              <a:rPr lang="en-US" baseline="0" dirty="0" err="1"/>
              <a:t>ie</a:t>
            </a:r>
            <a:r>
              <a:rPr lang="en-US" baseline="0" dirty="0"/>
              <a:t>, password), </a:t>
            </a:r>
          </a:p>
          <a:p>
            <a:r>
              <a:rPr lang="en-US" baseline="0" dirty="0"/>
              <a:t>               some tokens can also do crypto -&gt; typically more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8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</a:t>
            </a:r>
            <a:r>
              <a:rPr lang="en-US" baseline="0" dirty="0"/>
              <a:t> to traditional </a:t>
            </a:r>
            <a:r>
              <a:rPr lang="en-US" baseline="0" dirty="0" err="1"/>
              <a:t>rfid</a:t>
            </a:r>
            <a:r>
              <a:rPr lang="en-US" baseline="0" dirty="0"/>
              <a:t> (note: </a:t>
            </a:r>
            <a:r>
              <a:rPr lang="en-US" baseline="0" dirty="0" err="1"/>
              <a:t>rfid</a:t>
            </a:r>
            <a:r>
              <a:rPr lang="en-US" baseline="0" dirty="0"/>
              <a:t> </a:t>
            </a:r>
            <a:r>
              <a:rPr lang="en-US" baseline="0" dirty="0" err="1"/>
              <a:t>epc</a:t>
            </a:r>
            <a:r>
              <a:rPr lang="en-US" baseline="0" dirty="0"/>
              <a:t> usually 96 or 128 bits, so eliminate 2/3 attacks)</a:t>
            </a:r>
          </a:p>
          <a:p>
            <a:r>
              <a:rPr lang="en-US" baseline="0" dirty="0"/>
              <a:t>replay concerns + privacy concerns 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2018 Honda Civic vulnerable to this attack: https://</a:t>
            </a:r>
            <a:r>
              <a:rPr lang="en-US" dirty="0" err="1"/>
              <a:t>cve.mitre.org</a:t>
            </a:r>
            <a:r>
              <a:rPr lang="en-US" dirty="0"/>
              <a:t>/</a:t>
            </a:r>
            <a:r>
              <a:rPr lang="en-US" dirty="0" err="1"/>
              <a:t>cgi</a:t>
            </a:r>
            <a:r>
              <a:rPr lang="en-US" dirty="0"/>
              <a:t>-bin/</a:t>
            </a:r>
            <a:r>
              <a:rPr lang="en-US" dirty="0" err="1"/>
              <a:t>cvename.cgi?name</a:t>
            </a:r>
            <a:r>
              <a:rPr lang="en-US" dirty="0"/>
              <a:t>=CVE-2022-27254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serial number T</a:t>
            </a:r>
          </a:p>
          <a:p>
            <a:pPr lvl="1"/>
            <a:r>
              <a:rPr lang="en-US" dirty="0"/>
              <a:t>shared key k, which is H(</a:t>
            </a:r>
            <a:r>
              <a:rPr lang="en-US" dirty="0" err="1"/>
              <a:t>rk</a:t>
            </a:r>
            <a:r>
              <a:rPr lang="en-US" dirty="0"/>
              <a:t>, T) for some root key</a:t>
            </a:r>
          </a:p>
          <a:p>
            <a:pPr lvl="1"/>
            <a:r>
              <a:rPr lang="en-US" dirty="0"/>
              <a:t>nonce N, which is a sequence counter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5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brute force (2015): https://</a:t>
            </a:r>
            <a:r>
              <a:rPr lang="en-US" dirty="0" err="1"/>
              <a:t>www.wired.com</a:t>
            </a:r>
            <a:r>
              <a:rPr lang="en-US" dirty="0"/>
              <a:t>/2015/08/hackers-tiny-device-unlocks-cars-opens-garages/</a:t>
            </a:r>
          </a:p>
          <a:p>
            <a:r>
              <a:rPr lang="en-US" dirty="0"/>
              <a:t>repeater attacks: extend range of keys when near front of house</a:t>
            </a:r>
          </a:p>
          <a:p>
            <a:r>
              <a:rPr lang="en-US" dirty="0"/>
              <a:t>block-and-forward MITM attack: block first try, block second and forward first</a:t>
            </a:r>
          </a:p>
          <a:p>
            <a:r>
              <a:rPr lang="en-US" dirty="0"/>
              <a:t>bugs (2022): lock and unlock resets rolling keys, so replay attacks can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out replay attacks,</a:t>
            </a:r>
            <a:r>
              <a:rPr lang="en-US" baseline="0" dirty="0"/>
              <a:t> MITM attacks still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EPC Gen2v2 RFID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1760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 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15: Tokens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5" name="Content Placeholder 6" descr="Cartoon of cartoon characters in a room with a gate and a note&#10;&#10;AI-generated content may be incorrect.">
            <a:extLst>
              <a:ext uri="{FF2B5EF4-FFF2-40B4-BE49-F238E27FC236}">
                <a16:creationId xmlns:a16="http://schemas.microsoft.com/office/drawing/2014/main" id="{C80BAFBE-6641-954B-DD8D-2A8E493B4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OTP may be deemed valid only once (the first time)</a:t>
            </a:r>
          </a:p>
          <a:p>
            <a:r>
              <a:rPr lang="en-US" dirty="0"/>
              <a:t>Adversary cannot predict future OTPs, even with complete knowledge of what passwords have already been used</a:t>
            </a:r>
          </a:p>
        </p:txBody>
      </p:sp>
    </p:spTree>
    <p:extLst>
      <p:ext uri="{BB962C8B-B14F-4D97-AF65-F5344CB8AC3E}">
        <p14:creationId xmlns:p14="http://schemas.microsoft.com/office/powerpoint/2010/main" val="268509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7A4A-2359-D49D-CCF3-03EA49D4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Challenge-based OTPs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C6FB88-0A15-9E77-528F-DCF92F6F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915400" cy="4876800"/>
          </a:xfrm>
        </p:spPr>
        <p:txBody>
          <a:bodyPr/>
          <a:lstStyle/>
          <a:p>
            <a:r>
              <a:rPr lang="en-US" dirty="0"/>
              <a:t>Token stores: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sk_T</a:t>
            </a:r>
            <a:endParaRPr lang="en-US" dirty="0"/>
          </a:p>
          <a:p>
            <a:r>
              <a:rPr lang="en-US" dirty="0"/>
              <a:t>Lock stores info for all authorized ids</a:t>
            </a:r>
          </a:p>
          <a:p>
            <a:r>
              <a:rPr lang="en-US" dirty="0"/>
              <a:t>To enter: 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latin typeface="Courier New"/>
                <a:cs typeface="Courier New"/>
              </a:rPr>
              <a:t>Token-&gt;Lock: I want to authenticate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latin typeface="Courier New"/>
                <a:cs typeface="Courier New"/>
              </a:rPr>
              <a:t>Lock-&gt;Token: n (new, randomly chosen number)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latin typeface="Courier New"/>
                <a:cs typeface="Courier New"/>
              </a:rPr>
              <a:t>Token-&gt;Lock: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Hash(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n, </a:t>
            </a:r>
            <a:r>
              <a:rPr lang="en-US" b="1" dirty="0" err="1">
                <a:latin typeface="Courier New"/>
                <a:cs typeface="Courier New"/>
              </a:rPr>
              <a:t>sk_T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C1D4959-C90F-AFC6-72C5-A00A2030B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86960"/>
            <a:ext cx="4648200" cy="2711450"/>
          </a:xfrm>
          <a:prstGeom prst="rect">
            <a:avLst/>
          </a:prstGeom>
        </p:spPr>
      </p:pic>
      <p:pic>
        <p:nvPicPr>
          <p:cNvPr id="9" name="Picture 8" descr="31G0ycVWPYL.jpg">
            <a:extLst>
              <a:ext uri="{FF2B5EF4-FFF2-40B4-BE49-F238E27FC236}">
                <a16:creationId xmlns:a16="http://schemas.microsoft.com/office/drawing/2014/main" id="{9F8DF38C-6955-D57A-1723-A2096F5AE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26" y="4239405"/>
            <a:ext cx="1466946" cy="2313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C05DB-9403-6536-6361-E34C3768D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76700"/>
            <a:ext cx="2946400" cy="16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Digital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267200" cy="4718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Assume:  </a:t>
            </a:r>
            <a:r>
              <a:rPr lang="en-US" dirty="0"/>
              <a:t>B stores a </a:t>
            </a:r>
            <a:r>
              <a:rPr lang="en-US" b="1" dirty="0">
                <a:solidFill>
                  <a:schemeClr val="accent2"/>
                </a:solidFill>
              </a:rPr>
              <a:t>MAC</a:t>
            </a:r>
            <a:r>
              <a:rPr lang="en-US" dirty="0"/>
              <a:t> key for each token and T stores </a:t>
            </a:r>
            <a:r>
              <a:rPr lang="en-US" dirty="0" err="1"/>
              <a:t>k_T</a:t>
            </a:r>
            <a:endParaRPr lang="en-US" dirty="0"/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U-&gt;B: U,T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B: choose rand r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B-&gt;T: r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4. T: t=</a:t>
            </a:r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MAC</a:t>
            </a:r>
            <a:r>
              <a:rPr lang="en-US" b="1" dirty="0">
                <a:latin typeface="Courier New"/>
                <a:cs typeface="Courier New"/>
              </a:rPr>
              <a:t>(r; </a:t>
            </a:r>
            <a:r>
              <a:rPr lang="en-US" b="1" dirty="0" err="1">
                <a:latin typeface="Courier New"/>
                <a:cs typeface="Courier New"/>
              </a:rPr>
              <a:t>k_T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5. T-&gt;B: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t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6. B: U is auth as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 if t=</a:t>
            </a:r>
            <a:r>
              <a:rPr lang="en-US" b="1" dirty="0">
                <a:solidFill>
                  <a:srgbClr val="F79646"/>
                </a:solidFill>
                <a:latin typeface="Courier New"/>
                <a:cs typeface="Courier New"/>
              </a:rPr>
              <a:t>MAC</a:t>
            </a:r>
            <a:r>
              <a:rPr lang="en-US" b="1" dirty="0">
                <a:latin typeface="Courier New"/>
                <a:cs typeface="Courier New"/>
              </a:rPr>
              <a:t>(r; </a:t>
            </a:r>
            <a:r>
              <a:rPr lang="en-US" b="1" dirty="0" err="1">
                <a:latin typeface="Courier New"/>
                <a:cs typeface="Courier New"/>
              </a:rPr>
              <a:t>k_T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6F9C131-7DFD-6264-54E8-CBE7EF59D590}"/>
              </a:ext>
            </a:extLst>
          </p:cNvPr>
          <p:cNvSpPr txBox="1">
            <a:spLocks/>
          </p:cNvSpPr>
          <p:nvPr/>
        </p:nvSpPr>
        <p:spPr>
          <a:xfrm>
            <a:off x="4724400" y="1673352"/>
            <a:ext cx="42672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Assume:  </a:t>
            </a:r>
            <a:r>
              <a:rPr lang="en-US" dirty="0"/>
              <a:t>B stores a verification key for each token and T stores signing key </a:t>
            </a:r>
            <a:r>
              <a:rPr lang="en-US" dirty="0" err="1"/>
              <a:t>k_T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Courier New"/>
                <a:cs typeface="Courier New"/>
              </a:rPr>
              <a:t>1. U-&gt;B: U,T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Courier New"/>
                <a:cs typeface="Courier New"/>
              </a:rPr>
              <a:t>2. B: choose rand 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Courier New"/>
                <a:cs typeface="Courier New"/>
              </a:rPr>
              <a:t>3. B-&gt;T: 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Courier New"/>
                <a:cs typeface="Courier New"/>
              </a:rPr>
              <a:t>4. T: s=Sign(r; </a:t>
            </a:r>
            <a:r>
              <a:rPr lang="en-US" b="1" dirty="0" err="1">
                <a:latin typeface="Courier New"/>
                <a:cs typeface="Courier New"/>
              </a:rPr>
              <a:t>k_T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Courier New"/>
                <a:cs typeface="Courier New"/>
              </a:rPr>
              <a:t>5. T-&gt;B: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s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Courier New"/>
                <a:cs typeface="Courier New"/>
              </a:rPr>
              <a:t>6. B: U is auth as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 if Ver(r; s; K_T)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A1D1BE-EEE7-A1FF-EE30-1BF5ED8225BE}"/>
              </a:ext>
            </a:extLst>
          </p:cNvPr>
          <p:cNvSpPr/>
          <p:nvPr/>
        </p:nvSpPr>
        <p:spPr>
          <a:xfrm>
            <a:off x="4648200" y="3030747"/>
            <a:ext cx="4495800" cy="381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7A4A-2359-D49D-CCF3-03EA49D4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Signature-based OTPs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C6FB88-0A15-9E77-528F-DCF92F6F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915400" cy="4876800"/>
          </a:xfrm>
        </p:spPr>
        <p:txBody>
          <a:bodyPr/>
          <a:lstStyle/>
          <a:p>
            <a:r>
              <a:rPr lang="en-US" dirty="0"/>
              <a:t>Token stores: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sk_T</a:t>
            </a:r>
            <a:endParaRPr lang="en-US" dirty="0"/>
          </a:p>
          <a:p>
            <a:r>
              <a:rPr lang="en-US" dirty="0"/>
              <a:t>Lock stores ids, public keys for all authorized ids</a:t>
            </a:r>
          </a:p>
          <a:p>
            <a:r>
              <a:rPr lang="en-US" dirty="0"/>
              <a:t>To enter: 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latin typeface="Courier New"/>
                <a:cs typeface="Courier New"/>
              </a:rPr>
              <a:t>User-&gt;Lock: I want to authenticate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latin typeface="Courier New"/>
                <a:cs typeface="Courier New"/>
              </a:rPr>
              <a:t>Lock-&gt;Token: </a:t>
            </a:r>
            <a:r>
              <a:rPr lang="en-US" b="1" dirty="0" err="1">
                <a:latin typeface="Courier New"/>
                <a:cs typeface="Courier New"/>
              </a:rPr>
              <a:t>auth_details</a:t>
            </a:r>
            <a:r>
              <a:rPr lang="en-US" b="1" dirty="0">
                <a:latin typeface="Courier New"/>
                <a:cs typeface="Courier New"/>
              </a:rPr>
              <a:t> (time, location, IP, </a:t>
            </a:r>
            <a:r>
              <a:rPr lang="en-US" b="1" dirty="0" err="1">
                <a:latin typeface="Courier New"/>
                <a:cs typeface="Courier New"/>
              </a:rPr>
              <a:t>etc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latin typeface="Courier New"/>
                <a:cs typeface="Courier New"/>
              </a:rPr>
              <a:t>Token-&gt;User: </a:t>
            </a:r>
            <a:r>
              <a:rPr lang="en-US" b="1" dirty="0" err="1">
                <a:latin typeface="Courier New"/>
                <a:cs typeface="Courier New"/>
              </a:rPr>
              <a:t>auth_details</a:t>
            </a:r>
            <a:r>
              <a:rPr lang="en-US" b="1" dirty="0">
                <a:latin typeface="Courier New"/>
                <a:cs typeface="Courier New"/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latin typeface="Courier New"/>
                <a:cs typeface="Courier New"/>
              </a:rPr>
              <a:t>(if yes) Token-&gt;Lock: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Sign(</a:t>
            </a:r>
            <a:r>
              <a:rPr lang="en-US" b="1" dirty="0" err="1">
                <a:latin typeface="Courier New"/>
                <a:cs typeface="Courier New"/>
              </a:rPr>
              <a:t>auth_details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sk_T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731520" lvl="1" indent="-457200">
              <a:buFont typeface="+mj-lt"/>
              <a:buAutoNum type="arabicPeriod"/>
            </a:pP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48996D7-1378-85C5-1456-6E3F2DD19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462523"/>
            <a:ext cx="2362200" cy="236220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C7DD59-78E3-BBBF-694B-865B63D50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67" y="0"/>
            <a:ext cx="3164365" cy="6858000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3A81B71-DC7D-2B9F-ECE4-DBE8ADA54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1"/>
            <a:ext cx="3162263" cy="15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B8DD5-5D81-0294-E197-0738DCE0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991600" cy="4718304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Token stores: </a:t>
            </a:r>
            <a:r>
              <a:rPr lang="en-US" sz="2200" b="1" dirty="0" err="1">
                <a:latin typeface="Courier New"/>
                <a:cs typeface="Courier New"/>
              </a:rPr>
              <a:t>id_T</a:t>
            </a:r>
            <a:r>
              <a:rPr lang="en-US" sz="2200" b="1" dirty="0">
                <a:latin typeface="Courier New"/>
                <a:cs typeface="Courier New"/>
              </a:rPr>
              <a:t>, </a:t>
            </a:r>
            <a:r>
              <a:rPr lang="en-US" sz="2200" b="1" dirty="0" err="1">
                <a:latin typeface="Courier New"/>
                <a:cs typeface="Courier New"/>
              </a:rPr>
              <a:t>sk_T</a:t>
            </a:r>
            <a:endParaRPr lang="en-US" sz="2200" dirty="0"/>
          </a:p>
          <a:p>
            <a:r>
              <a:rPr lang="en-US" sz="2400" dirty="0"/>
              <a:t>Lock stores info for all authorized ids</a:t>
            </a:r>
          </a:p>
          <a:p>
            <a:r>
              <a:rPr lang="en-US" sz="2400" dirty="0"/>
              <a:t>To enter:  </a:t>
            </a:r>
            <a:r>
              <a:rPr lang="en-US" sz="2200" b="1" dirty="0">
                <a:latin typeface="Courier New"/>
                <a:cs typeface="Courier New"/>
              </a:rPr>
              <a:t>Token-&gt;Lock: </a:t>
            </a:r>
            <a:r>
              <a:rPr lang="en-US" sz="2200" b="1" dirty="0" err="1">
                <a:latin typeface="Courier New"/>
                <a:cs typeface="Courier New"/>
              </a:rPr>
              <a:t>id_T</a:t>
            </a:r>
            <a:r>
              <a:rPr lang="en-US" sz="2200" b="1" dirty="0">
                <a:latin typeface="Courier New"/>
                <a:cs typeface="Courier New"/>
              </a:rPr>
              <a:t>, Hash(</a:t>
            </a:r>
            <a:r>
              <a:rPr lang="en-US" sz="2200" b="1" dirty="0" err="1">
                <a:latin typeface="Courier New"/>
                <a:cs typeface="Courier New"/>
              </a:rPr>
              <a:t>id_T</a:t>
            </a:r>
            <a:r>
              <a:rPr lang="en-US" sz="2200" b="1" dirty="0">
                <a:latin typeface="Courier New"/>
                <a:cs typeface="Courier New"/>
              </a:rPr>
              <a:t>, time, </a:t>
            </a:r>
            <a:r>
              <a:rPr lang="en-US" sz="2200" b="1" dirty="0" err="1">
                <a:latin typeface="Courier New"/>
                <a:cs typeface="Courier New"/>
              </a:rPr>
              <a:t>sk_T</a:t>
            </a:r>
            <a:r>
              <a:rPr lang="en-US" sz="2200" b="1" dirty="0">
                <a:latin typeface="Courier New"/>
                <a:cs typeface="Courier New"/>
              </a:rPr>
              <a:t>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20041-A2B8-301E-C045-06A70D3E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Time-based One-Time Password</a:t>
            </a:r>
          </a:p>
        </p:txBody>
      </p:sp>
    </p:spTree>
    <p:extLst>
      <p:ext uri="{BB962C8B-B14F-4D97-AF65-F5344CB8AC3E}">
        <p14:creationId xmlns:p14="http://schemas.microsoft.com/office/powerpoint/2010/main" val="39007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8F36-103D-7340-9A34-FF3D22B4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Clock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CBAF-CBA8-8348-B748-8925FF69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that timestamps have a granularity of 1 second </a:t>
            </a:r>
          </a:p>
          <a:p>
            <a:r>
              <a:rPr lang="en-US" dirty="0"/>
              <a:t>Assume that T and S last synchronized their clocks 24 hours ago (at noon the previous day)</a:t>
            </a:r>
          </a:p>
          <a:p>
            <a:r>
              <a:rPr lang="en-US" dirty="0"/>
              <a:t>Assume that the network latency is 1-10 seconds</a:t>
            </a:r>
          </a:p>
          <a:p>
            <a:r>
              <a:rPr lang="en-US" dirty="0"/>
              <a:t>Assume that the clock drift between the two clocks is at most .01 seconds per second</a:t>
            </a:r>
          </a:p>
          <a:p>
            <a:endParaRPr lang="en-US" dirty="0"/>
          </a:p>
          <a:p>
            <a:r>
              <a:rPr lang="en-US" dirty="0"/>
              <a:t>If S receives a message at noon, what is the maximum and minimum timestamp it should accept?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5B727B-2DAA-B84C-802C-B3962D173BB5}"/>
              </a:ext>
            </a:extLst>
          </p:cNvPr>
          <p:cNvCxnSpPr>
            <a:cxnSpLocks/>
          </p:cNvCxnSpPr>
          <p:nvPr/>
        </p:nvCxnSpPr>
        <p:spPr>
          <a:xfrm>
            <a:off x="457200" y="5943600"/>
            <a:ext cx="8229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FCDAB9-28D2-A749-ADF3-78A72453707F}"/>
              </a:ext>
            </a:extLst>
          </p:cNvPr>
          <p:cNvCxnSpPr/>
          <p:nvPr/>
        </p:nvCxnSpPr>
        <p:spPr>
          <a:xfrm>
            <a:off x="8001000" y="57912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80454E-19E9-2847-A039-EF40DC50E55A}"/>
              </a:ext>
            </a:extLst>
          </p:cNvPr>
          <p:cNvSpPr txBox="1"/>
          <p:nvPr/>
        </p:nvSpPr>
        <p:spPr>
          <a:xfrm>
            <a:off x="7219376" y="54541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</a:t>
            </a:r>
            <a:r>
              <a:rPr lang="en-US" dirty="0"/>
              <a:t> = 12:00:00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85AD56-9983-C841-8787-667AFB2FDEC3}"/>
              </a:ext>
            </a:extLst>
          </p:cNvPr>
          <p:cNvCxnSpPr/>
          <p:nvPr/>
        </p:nvCxnSpPr>
        <p:spPr>
          <a:xfrm>
            <a:off x="6341928" y="578697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310A24-1C02-6549-BD6E-9F7BBDA11948}"/>
              </a:ext>
            </a:extLst>
          </p:cNvPr>
          <p:cNvSpPr txBox="1"/>
          <p:nvPr/>
        </p:nvSpPr>
        <p:spPr>
          <a:xfrm>
            <a:off x="5560304" y="5449904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</a:t>
            </a:r>
            <a:r>
              <a:rPr lang="en-US" dirty="0"/>
              <a:t> = 11:59:59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E028D-D094-CC40-B64D-7527D397C83F}"/>
              </a:ext>
            </a:extLst>
          </p:cNvPr>
          <p:cNvCxnSpPr/>
          <p:nvPr/>
        </p:nvCxnSpPr>
        <p:spPr>
          <a:xfrm>
            <a:off x="1238824" y="578697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C53377-0E63-E44C-BFE6-FFA54ADA59DA}"/>
              </a:ext>
            </a:extLst>
          </p:cNvPr>
          <p:cNvSpPr txBox="1"/>
          <p:nvPr/>
        </p:nvSpPr>
        <p:spPr>
          <a:xfrm>
            <a:off x="457200" y="5449904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</a:t>
            </a:r>
            <a:r>
              <a:rPr lang="en-US" dirty="0"/>
              <a:t> = 11:59:50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DF97B-5618-7A4E-8550-63C28EDC6203}"/>
              </a:ext>
            </a:extLst>
          </p:cNvPr>
          <p:cNvSpPr txBox="1"/>
          <p:nvPr/>
        </p:nvSpPr>
        <p:spPr>
          <a:xfrm>
            <a:off x="152400" y="6169850"/>
            <a:ext cx="268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tT</a:t>
            </a:r>
            <a:r>
              <a:rPr lang="en-US" dirty="0"/>
              <a:t> = [11:45:27, 12:14:13]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C87BF-5FD6-BF43-97D8-7BEB48A44A8C}"/>
              </a:ext>
            </a:extLst>
          </p:cNvPr>
          <p:cNvSpPr txBox="1"/>
          <p:nvPr/>
        </p:nvSpPr>
        <p:spPr>
          <a:xfrm>
            <a:off x="4987454" y="6167735"/>
            <a:ext cx="268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tT</a:t>
            </a:r>
            <a:r>
              <a:rPr lang="en-US" dirty="0"/>
              <a:t> = [11:54:27, 12:23:13]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C3CEC-B861-E7D6-06DE-A194CF27A841}"/>
              </a:ext>
            </a:extLst>
          </p:cNvPr>
          <p:cNvSpPr/>
          <p:nvPr/>
        </p:nvSpPr>
        <p:spPr>
          <a:xfrm>
            <a:off x="76200" y="5372412"/>
            <a:ext cx="89916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55F86-EAFF-C5FD-5AB2-4290CDA71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transport, wheel, gear&#10;&#10;Description automatically generated">
            <a:extLst>
              <a:ext uri="{FF2B5EF4-FFF2-40B4-BE49-F238E27FC236}">
                <a16:creationId xmlns:a16="http://schemas.microsoft.com/office/drawing/2014/main" id="{1596BB30-74C2-D55F-C117-1256269817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13208"/>
          <a:stretch/>
        </p:blipFill>
        <p:spPr>
          <a:xfrm>
            <a:off x="1295401" y="4475752"/>
            <a:ext cx="2895600" cy="245844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789BC-2FA9-50A6-18AA-6A4D0B08B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991600" cy="4718304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Token stores: </a:t>
            </a:r>
            <a:r>
              <a:rPr lang="en-US" sz="2200" b="1" dirty="0" err="1">
                <a:latin typeface="Courier New"/>
                <a:cs typeface="Courier New"/>
              </a:rPr>
              <a:t>id_T</a:t>
            </a:r>
            <a:r>
              <a:rPr lang="en-US" sz="2200" b="1" dirty="0">
                <a:latin typeface="Courier New"/>
                <a:cs typeface="Courier New"/>
              </a:rPr>
              <a:t>, </a:t>
            </a:r>
            <a:r>
              <a:rPr lang="en-US" sz="2200" b="1" dirty="0" err="1">
                <a:latin typeface="Courier New"/>
                <a:cs typeface="Courier New"/>
              </a:rPr>
              <a:t>sk_T</a:t>
            </a:r>
            <a:endParaRPr lang="en-US" sz="2200" dirty="0"/>
          </a:p>
          <a:p>
            <a:r>
              <a:rPr lang="en-US" sz="2400" dirty="0"/>
              <a:t>Lock stores info for all authorized ids</a:t>
            </a:r>
          </a:p>
          <a:p>
            <a:r>
              <a:rPr lang="en-US" sz="2400" dirty="0"/>
              <a:t>To enter:  </a:t>
            </a:r>
            <a:r>
              <a:rPr lang="en-US" sz="2200" b="1" dirty="0">
                <a:latin typeface="Courier New"/>
                <a:cs typeface="Courier New"/>
              </a:rPr>
              <a:t>Token-&gt;Lock: </a:t>
            </a:r>
            <a:r>
              <a:rPr lang="en-US" sz="2200" b="1" dirty="0" err="1">
                <a:latin typeface="Courier New"/>
                <a:cs typeface="Courier New"/>
              </a:rPr>
              <a:t>id_T</a:t>
            </a:r>
            <a:r>
              <a:rPr lang="en-US" sz="2200" b="1" dirty="0">
                <a:latin typeface="Courier New"/>
                <a:cs typeface="Courier New"/>
              </a:rPr>
              <a:t>, Hash(</a:t>
            </a:r>
            <a:r>
              <a:rPr lang="en-US" sz="2200" b="1" dirty="0" err="1">
                <a:latin typeface="Courier New"/>
                <a:cs typeface="Courier New"/>
              </a:rPr>
              <a:t>id_T</a:t>
            </a:r>
            <a:r>
              <a:rPr lang="en-US" sz="2200" b="1" dirty="0">
                <a:latin typeface="Courier New"/>
                <a:cs typeface="Courier New"/>
              </a:rPr>
              <a:t>, time, </a:t>
            </a:r>
            <a:r>
              <a:rPr lang="en-US" sz="2200" b="1" dirty="0" err="1">
                <a:latin typeface="Courier New"/>
                <a:cs typeface="Courier New"/>
              </a:rPr>
              <a:t>sk_T</a:t>
            </a:r>
            <a:r>
              <a:rPr lang="en-US" sz="2200" b="1" dirty="0">
                <a:latin typeface="Courier New"/>
                <a:cs typeface="Courier New"/>
              </a:rPr>
              <a:t>)</a:t>
            </a:r>
          </a:p>
          <a:p>
            <a:endParaRPr lang="en-US" dirty="0"/>
          </a:p>
          <a:p>
            <a:r>
              <a:rPr lang="en-US" dirty="0"/>
              <a:t>30-60 second valid window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22A25-1C65-6352-B766-EF6A14C7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Time-based One-Time Password</a:t>
            </a:r>
          </a:p>
        </p:txBody>
      </p:sp>
      <p:pic>
        <p:nvPicPr>
          <p:cNvPr id="13" name="Picture 12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C5DE3059-7076-2670-9252-306BB0E0B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24992"/>
            <a:ext cx="207873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(Usually) No communication from server to token</a:t>
            </a:r>
          </a:p>
          <a:p>
            <a:r>
              <a:rPr lang="en-US" dirty="0"/>
              <a:t>Usability considerations render challenge-response impractical</a:t>
            </a:r>
          </a:p>
        </p:txBody>
      </p:sp>
    </p:spTree>
    <p:extLst>
      <p:ext uri="{BB962C8B-B14F-4D97-AF65-F5344CB8AC3E}">
        <p14:creationId xmlns:p14="http://schemas.microsoft.com/office/powerpoint/2010/main" val="196963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43" y="15240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Assume:  </a:t>
            </a:r>
            <a:r>
              <a:rPr lang="en-US" dirty="0"/>
              <a:t>S stores a set of tuples (</a:t>
            </a:r>
            <a:r>
              <a:rPr lang="en-US" dirty="0" err="1"/>
              <a:t>id_T</a:t>
            </a:r>
            <a:r>
              <a:rPr lang="en-US" dirty="0"/>
              <a:t>, </a:t>
            </a:r>
            <a:r>
              <a:rPr lang="en-US" dirty="0" err="1"/>
              <a:t>uid</a:t>
            </a:r>
            <a:r>
              <a:rPr lang="en-US" dirty="0"/>
              <a:t>, </a:t>
            </a:r>
            <a:r>
              <a:rPr lang="en-US" dirty="0" err="1"/>
              <a:t>kT</a:t>
            </a:r>
            <a:r>
              <a:rPr lang="en-US" dirty="0"/>
              <a:t>, pin), and T stores </a:t>
            </a:r>
            <a:r>
              <a:rPr lang="en-US" dirty="0" err="1"/>
              <a:t>kT</a:t>
            </a:r>
            <a:endParaRPr lang="en-US" dirty="0"/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U-&gt;L: I want to authenticate </a:t>
            </a:r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as </a:t>
            </a:r>
            <a:r>
              <a:rPr lang="en-US" b="1" dirty="0" err="1">
                <a:solidFill>
                  <a:schemeClr val="accent2"/>
                </a:solidFill>
                <a:latin typeface="Courier New"/>
                <a:cs typeface="Courier New"/>
              </a:rPr>
              <a:t>uid</a:t>
            </a:r>
            <a:r>
              <a:rPr lang="en-US" b="1" dirty="0">
                <a:solidFill>
                  <a:srgbClr val="F79646"/>
                </a:solidFill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to S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L and S: establish secure channel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L-&gt;U: Enter PIN and code on my keyboard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4. T-&gt;U: code = MAC(</a:t>
            </a:r>
            <a:r>
              <a:rPr lang="en-US" b="1" dirty="0" err="1">
                <a:solidFill>
                  <a:schemeClr val="accent2"/>
                </a:solidFill>
                <a:latin typeface="Courier New"/>
                <a:cs typeface="Courier New"/>
              </a:rPr>
              <a:t>time@T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; </a:t>
            </a:r>
            <a:r>
              <a:rPr lang="en-US" b="1" dirty="0" err="1">
                <a:latin typeface="Courier New"/>
                <a:cs typeface="Courier New"/>
              </a:rPr>
              <a:t>kT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5. </a:t>
            </a:r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U-&gt;L: pin, code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6. L: compute h = H(pin, code)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7. L-&gt;S: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h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8. S: lookup (pin,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kT</a:t>
            </a:r>
            <a:r>
              <a:rPr lang="en-US" b="1" dirty="0">
                <a:latin typeface="Courier New"/>
                <a:cs typeface="Courier New"/>
              </a:rPr>
              <a:t>) for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</a:t>
            </a:r>
            <a:r>
              <a:rPr lang="en-US" b="1" dirty="0" err="1">
                <a:latin typeface="Courier New"/>
                <a:cs typeface="Courier New"/>
              </a:rPr>
              <a:t>id_Hu</a:t>
            </a:r>
            <a:r>
              <a:rPr lang="en-US" b="1" dirty="0">
                <a:latin typeface="Courier New"/>
                <a:cs typeface="Courier New"/>
              </a:rPr>
              <a:t> is authenticated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if h=H(pin, MAC(</a:t>
            </a:r>
            <a:r>
              <a:rPr lang="en-US" b="1" dirty="0" err="1">
                <a:solidFill>
                  <a:schemeClr val="accent2"/>
                </a:solidFill>
                <a:latin typeface="Courier New"/>
                <a:cs typeface="Courier New"/>
              </a:rPr>
              <a:t>time@S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; </a:t>
            </a:r>
            <a:r>
              <a:rPr lang="en-US" b="1" dirty="0" err="1">
                <a:latin typeface="Courier New"/>
                <a:cs typeface="Courier New"/>
              </a:rPr>
              <a:t>kT</a:t>
            </a:r>
            <a:r>
              <a:rPr lang="en-US" b="1" dirty="0">
                <a:latin typeface="Courier New"/>
                <a:cs typeface="Courier New"/>
              </a:rPr>
              <a:t>))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/>
              <a:t>Engineering challenge:  </a:t>
            </a:r>
            <a:r>
              <a:rPr lang="en-US" dirty="0"/>
              <a:t>clock synchronization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123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8F36-103D-7340-9A34-FF3D22B4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Clock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CBAF-CBA8-8348-B748-8925FF69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that timestamps have a granularity of 1 second </a:t>
            </a:r>
          </a:p>
          <a:p>
            <a:r>
              <a:rPr lang="en-US" dirty="0"/>
              <a:t>Assume that T and S last synchronized their clocks 24 hours ago (at noon the previous day)</a:t>
            </a:r>
          </a:p>
          <a:p>
            <a:r>
              <a:rPr lang="en-US" dirty="0"/>
              <a:t>Assume that the network latency is 1-10 seconds</a:t>
            </a:r>
          </a:p>
          <a:p>
            <a:r>
              <a:rPr lang="en-US" dirty="0"/>
              <a:t>Assume that the clock drift between the two clocks is at most .01 seconds per second</a:t>
            </a:r>
          </a:p>
          <a:p>
            <a:endParaRPr lang="en-US" dirty="0"/>
          </a:p>
          <a:p>
            <a:r>
              <a:rPr lang="en-US" dirty="0"/>
              <a:t>If S receives a message at noon, what is the maximum and minimum timestamp it should accept?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5B727B-2DAA-B84C-802C-B3962D173BB5}"/>
              </a:ext>
            </a:extLst>
          </p:cNvPr>
          <p:cNvCxnSpPr>
            <a:cxnSpLocks/>
          </p:cNvCxnSpPr>
          <p:nvPr/>
        </p:nvCxnSpPr>
        <p:spPr>
          <a:xfrm>
            <a:off x="457200" y="5943600"/>
            <a:ext cx="8229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FCDAB9-28D2-A749-ADF3-78A72453707F}"/>
              </a:ext>
            </a:extLst>
          </p:cNvPr>
          <p:cNvCxnSpPr/>
          <p:nvPr/>
        </p:nvCxnSpPr>
        <p:spPr>
          <a:xfrm>
            <a:off x="8001000" y="57912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80454E-19E9-2847-A039-EF40DC50E55A}"/>
              </a:ext>
            </a:extLst>
          </p:cNvPr>
          <p:cNvSpPr txBox="1"/>
          <p:nvPr/>
        </p:nvSpPr>
        <p:spPr>
          <a:xfrm>
            <a:off x="7219376" y="54541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</a:t>
            </a:r>
            <a:r>
              <a:rPr lang="en-US" dirty="0"/>
              <a:t> = 12:00:00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85AD56-9983-C841-8787-667AFB2FDEC3}"/>
              </a:ext>
            </a:extLst>
          </p:cNvPr>
          <p:cNvCxnSpPr/>
          <p:nvPr/>
        </p:nvCxnSpPr>
        <p:spPr>
          <a:xfrm>
            <a:off x="6341928" y="578697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310A24-1C02-6549-BD6E-9F7BBDA11948}"/>
              </a:ext>
            </a:extLst>
          </p:cNvPr>
          <p:cNvSpPr txBox="1"/>
          <p:nvPr/>
        </p:nvSpPr>
        <p:spPr>
          <a:xfrm>
            <a:off x="5560304" y="5449904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</a:t>
            </a:r>
            <a:r>
              <a:rPr lang="en-US" dirty="0"/>
              <a:t> = 11:59:59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7E028D-D094-CC40-B64D-7527D397C83F}"/>
              </a:ext>
            </a:extLst>
          </p:cNvPr>
          <p:cNvCxnSpPr/>
          <p:nvPr/>
        </p:nvCxnSpPr>
        <p:spPr>
          <a:xfrm>
            <a:off x="1238824" y="578697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C53377-0E63-E44C-BFE6-FFA54ADA59DA}"/>
              </a:ext>
            </a:extLst>
          </p:cNvPr>
          <p:cNvSpPr txBox="1"/>
          <p:nvPr/>
        </p:nvSpPr>
        <p:spPr>
          <a:xfrm>
            <a:off x="457200" y="5449904"/>
            <a:ext cx="15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</a:t>
            </a:r>
            <a:r>
              <a:rPr lang="en-US" dirty="0"/>
              <a:t> = 11:59:50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DF97B-5618-7A4E-8550-63C28EDC6203}"/>
              </a:ext>
            </a:extLst>
          </p:cNvPr>
          <p:cNvSpPr txBox="1"/>
          <p:nvPr/>
        </p:nvSpPr>
        <p:spPr>
          <a:xfrm>
            <a:off x="152400" y="6169850"/>
            <a:ext cx="268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tT</a:t>
            </a:r>
            <a:r>
              <a:rPr lang="en-US" dirty="0"/>
              <a:t> = [11:45:27, 12:14:13]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C87BF-5FD6-BF43-97D8-7BEB48A44A8C}"/>
              </a:ext>
            </a:extLst>
          </p:cNvPr>
          <p:cNvSpPr txBox="1"/>
          <p:nvPr/>
        </p:nvSpPr>
        <p:spPr>
          <a:xfrm>
            <a:off x="4987454" y="6167735"/>
            <a:ext cx="268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tT</a:t>
            </a:r>
            <a:r>
              <a:rPr lang="en-US" dirty="0"/>
              <a:t> = [11:54:27, 12:23:13]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C3CEC-B861-E7D6-06DE-A194CF27A841}"/>
              </a:ext>
            </a:extLst>
          </p:cNvPr>
          <p:cNvSpPr/>
          <p:nvPr/>
        </p:nvSpPr>
        <p:spPr>
          <a:xfrm>
            <a:off x="0" y="5334000"/>
            <a:ext cx="89916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Authentication of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Something you are</a:t>
            </a:r>
          </a:p>
          <a:p>
            <a:pPr lvl="1" indent="0">
              <a:buNone/>
            </a:pPr>
            <a:r>
              <a:rPr lang="en-US" dirty="0"/>
              <a:t>fingerprint, retinal scan, hand silhouette, a pulse</a:t>
            </a:r>
          </a:p>
          <a:p>
            <a:r>
              <a:rPr lang="en-US" b="1" dirty="0">
                <a:solidFill>
                  <a:srgbClr val="4F81BD"/>
                </a:solidFill>
              </a:rPr>
              <a:t>Something you know</a:t>
            </a:r>
          </a:p>
          <a:p>
            <a:pPr marL="457200" lvl="1" indent="0">
              <a:buNone/>
            </a:pPr>
            <a:r>
              <a:rPr lang="en-US" dirty="0"/>
              <a:t>password, passphrase, PIN, answers to security questions</a:t>
            </a:r>
          </a:p>
          <a:p>
            <a:r>
              <a:rPr lang="en-US" b="1" dirty="0">
                <a:solidFill>
                  <a:srgbClr val="4F81BD"/>
                </a:solidFill>
              </a:rPr>
              <a:t>Something you have</a:t>
            </a:r>
          </a:p>
          <a:p>
            <a:pPr marL="457200" lvl="1" indent="0">
              <a:buNone/>
            </a:pPr>
            <a:r>
              <a:rPr lang="en-US" dirty="0"/>
              <a:t>physical key, ticket, {ATM, </a:t>
            </a:r>
            <a:r>
              <a:rPr lang="en-US" dirty="0" err="1"/>
              <a:t>prox</a:t>
            </a:r>
            <a:r>
              <a:rPr lang="en-US" dirty="0"/>
              <a:t>, credit} card, token</a:t>
            </a:r>
          </a:p>
        </p:txBody>
      </p:sp>
    </p:spTree>
    <p:extLst>
      <p:ext uri="{BB962C8B-B14F-4D97-AF65-F5344CB8AC3E}">
        <p14:creationId xmlns:p14="http://schemas.microsoft.com/office/powerpoint/2010/main" val="147124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clock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device D has a clock C_D</a:t>
                </a:r>
              </a:p>
              <a:p>
                <a:pPr lvl="1"/>
                <a:r>
                  <a:rPr lang="en-US" dirty="0"/>
                  <a:t>model C_D as an non-decreasing, positive function of real time</a:t>
                </a:r>
              </a:p>
              <a:p>
                <a:r>
                  <a:rPr lang="en-US" dirty="0"/>
                  <a:t>Server needs to estimate C_T(</a:t>
                </a:r>
                <a:r>
                  <a:rPr lang="en-US" dirty="0" err="1"/>
                  <a:t>t_code</a:t>
                </a:r>
                <a:r>
                  <a:rPr lang="en-US" dirty="0"/>
                  <a:t>): the time the token's clock displayed when the code was computed </a:t>
                </a:r>
              </a:p>
              <a:p>
                <a:r>
                  <a:rPr lang="en-US" dirty="0"/>
                  <a:t>Clocks run at different rates and thus drift apart</a:t>
                </a:r>
              </a:p>
              <a:p>
                <a:pPr lvl="1"/>
                <a:r>
                  <a:rPr lang="en-US" dirty="0"/>
                  <a:t>we assume drift rate is bounded by a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charset="0"/>
                      </a:rPr>
                      <m:t>ρ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C_T(t) = C_S(t) then |C_T(t') </a:t>
                </a:r>
                <a:r>
                  <a:rPr lang="mr-IN" dirty="0"/>
                  <a:t>–</a:t>
                </a:r>
                <a:r>
                  <a:rPr lang="en-US" dirty="0"/>
                  <a:t> C_S(t')| &lt;=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(t'-t)</a:t>
                </a:r>
              </a:p>
              <a:p>
                <a:r>
                  <a:rPr lang="en-US" dirty="0"/>
                  <a:t>Messages take time </a:t>
                </a:r>
                <a:r>
                  <a:rPr lang="en-US" dirty="0" err="1"/>
                  <a:t>d_min</a:t>
                </a:r>
                <a:r>
                  <a:rPr lang="en-US" dirty="0"/>
                  <a:t> </a:t>
                </a:r>
                <a:r>
                  <a:rPr lang="mr-IN" dirty="0"/>
                  <a:t>–</a:t>
                </a:r>
                <a:r>
                  <a:rPr lang="en-US" dirty="0"/>
                  <a:t> </a:t>
                </a:r>
                <a:r>
                  <a:rPr lang="en-US" dirty="0" err="1"/>
                  <a:t>d_max</a:t>
                </a:r>
                <a:r>
                  <a:rPr lang="en-US" dirty="0"/>
                  <a:t> to deliver</a:t>
                </a:r>
              </a:p>
              <a:p>
                <a:r>
                  <a:rPr lang="en-US" dirty="0"/>
                  <a:t>Clock estimation:</a:t>
                </a:r>
              </a:p>
              <a:p>
                <a:pPr lvl="1"/>
                <a:r>
                  <a:rPr lang="en-US" dirty="0"/>
                  <a:t>C_T(</a:t>
                </a:r>
                <a:r>
                  <a:rPr lang="en-US" dirty="0" err="1"/>
                  <a:t>t_prev</a:t>
                </a:r>
                <a:r>
                  <a:rPr lang="en-US" dirty="0"/>
                  <a:t>) &lt;= C_T(</a:t>
                </a:r>
                <a:r>
                  <a:rPr lang="en-US" dirty="0" err="1"/>
                  <a:t>t_code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C_T(</a:t>
                </a:r>
                <a:r>
                  <a:rPr lang="en-US" dirty="0" err="1"/>
                  <a:t>t_code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dirty="0"/>
                  <a:t> [C_S(t_curr)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Δ</m:t>
                    </m:r>
                  </m:oMath>
                </a14:m>
                <a:r>
                  <a:rPr lang="en-US" dirty="0"/>
                  <a:t>_prev + </a:t>
                </a:r>
                <a:r>
                  <a:rPr lang="en-US" dirty="0" err="1"/>
                  <a:t>d_min</a:t>
                </a:r>
                <a:r>
                  <a:rPr lang="en-US" dirty="0"/>
                  <a:t>  - 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t_curr</a:t>
                </a:r>
                <a:r>
                  <a:rPr lang="en-US" dirty="0"/>
                  <a:t> - </a:t>
                </a:r>
                <a:r>
                  <a:rPr lang="en-US" dirty="0" err="1"/>
                  <a:t>t_prev</a:t>
                </a:r>
                <a:r>
                  <a:rPr lang="en-US" dirty="0"/>
                  <a:t>), 		      C_S(</a:t>
                </a:r>
                <a:r>
                  <a:rPr lang="en-US" dirty="0" err="1"/>
                  <a:t>t_curr</a:t>
                </a:r>
                <a:r>
                  <a:rPr lang="en-US" dirty="0"/>
                  <a:t>)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</m:oMath>
                </a14:m>
                <a:r>
                  <a:rPr lang="en-US" dirty="0"/>
                  <a:t>_prev + </a:t>
                </a:r>
                <a:r>
                  <a:rPr lang="en-US" dirty="0" err="1"/>
                  <a:t>d_max</a:t>
                </a:r>
                <a:r>
                  <a:rPr lang="en-US" dirty="0"/>
                  <a:t> + 2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t_curr</a:t>
                </a:r>
                <a:r>
                  <a:rPr lang="en-US" dirty="0"/>
                  <a:t> - </a:t>
                </a:r>
                <a:r>
                  <a:rPr lang="en-US" dirty="0" err="1"/>
                  <a:t>t_prev</a:t>
                </a:r>
                <a:r>
                  <a:rPr lang="en-US" dirty="0"/>
                  <a:t>)]</a:t>
                </a:r>
              </a:p>
              <a:p>
                <a:pPr lvl="1"/>
                <a:r>
                  <a:rPr lang="en-US" dirty="0"/>
                  <a:t>To authenticate: check all possible times in range</a:t>
                </a:r>
              </a:p>
              <a:p>
                <a:pPr lvl="1"/>
                <a:r>
                  <a:rPr lang="en-US" dirty="0"/>
                  <a:t>On successful authentication, update </a:t>
                </a:r>
                <a:r>
                  <a:rPr lang="en-US"/>
                  <a:t>t_prev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0">
                <a:blip r:embed="rId3"/>
                <a:stretch>
                  <a:fillRect l="-509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1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SecurID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Token:  displays </a:t>
                </a:r>
                <a:r>
                  <a:rPr lang="en-US" dirty="0">
                    <a:solidFill>
                      <a:srgbClr val="4F81BD"/>
                    </a:solidFill>
                  </a:rPr>
                  <a:t>code </a:t>
                </a:r>
                <a:r>
                  <a:rPr lang="en-US" dirty="0"/>
                  <a:t>that changes every minute</a:t>
                </a:r>
              </a:p>
              <a:p>
                <a:pPr lvl="1"/>
                <a:r>
                  <a:rPr lang="en-US" dirty="0"/>
                  <a:t>LCD display</a:t>
                </a:r>
              </a:p>
              <a:p>
                <a:pPr lvl="1"/>
                <a:r>
                  <a:rPr lang="en-US" dirty="0"/>
                  <a:t>Internal clock (1 minute granularity)</a:t>
                </a:r>
              </a:p>
              <a:p>
                <a:pPr lvl="1"/>
                <a:r>
                  <a:rPr lang="en-US" dirty="0"/>
                  <a:t>No input channel</a:t>
                </a:r>
              </a:p>
              <a:p>
                <a:pPr lvl="1"/>
                <a:r>
                  <a:rPr lang="en-US" dirty="0"/>
                  <a:t>Can compute hashes, MACs</a:t>
                </a:r>
              </a:p>
              <a:p>
                <a:pPr lvl="1"/>
                <a:r>
                  <a:rPr lang="en-US" dirty="0"/>
                  <a:t>Stores a secret</a:t>
                </a:r>
              </a:p>
              <a:p>
                <a:r>
                  <a:rPr lang="en-US" dirty="0"/>
                  <a:t>Ideas used: </a:t>
                </a:r>
              </a:p>
              <a:p>
                <a:pPr lvl="1"/>
                <a:r>
                  <a:rPr lang="en-US" dirty="0"/>
                  <a:t>replace random value with current time</a:t>
                </a:r>
              </a:p>
              <a:p>
                <a:pPr lvl="1"/>
                <a:r>
                  <a:rPr lang="en-US" dirty="0"/>
                  <a:t>use L to input PIN</a:t>
                </a:r>
              </a:p>
              <a:p>
                <a:pPr lvl="1"/>
                <a:r>
                  <a:rPr lang="en-US" dirty="0"/>
                  <a:t>server checks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10 minutes to allow for </a:t>
                </a:r>
              </a:p>
              <a:p>
                <a:pPr marL="274320" lvl="1" indent="0">
                  <a:buNone/>
                </a:pPr>
                <a:r>
                  <a:rPr lang="en-US" dirty="0"/>
                  <a:t>   clock drift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rsa_tok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66234"/>
            <a:ext cx="3391967" cy="187236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856FDDA-D30F-6141-B043-92AD1F002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28" y="5293281"/>
            <a:ext cx="1429546" cy="1429546"/>
          </a:xfrm>
          <a:prstGeom prst="rect">
            <a:avLst/>
          </a:prstGeom>
        </p:spPr>
      </p:pic>
      <p:pic>
        <p:nvPicPr>
          <p:cNvPr id="8" name="Picture 7" descr="A picture containing wheel, clock&#10;&#10;Description automatically generated">
            <a:extLst>
              <a:ext uri="{FF2B5EF4-FFF2-40B4-BE49-F238E27FC236}">
                <a16:creationId xmlns:a16="http://schemas.microsoft.com/office/drawing/2014/main" id="{C0E1B11B-B860-CB49-9D37-BB5105E135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r="29995" b="20602"/>
          <a:stretch/>
        </p:blipFill>
        <p:spPr>
          <a:xfrm>
            <a:off x="6277610" y="5293280"/>
            <a:ext cx="1371601" cy="1584694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BCCAEA0-8248-5A46-9347-CB5F399BC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06" y="5386604"/>
            <a:ext cx="1336222" cy="13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H</a:t>
            </a:r>
            <a:r>
              <a:rPr lang="en-US" baseline="30000" dirty="0"/>
              <a:t>i</a:t>
            </a:r>
            <a:r>
              <a:rPr lang="en-US" dirty="0"/>
              <a:t>(x) be </a:t>
            </a:r>
            <a:r>
              <a:rPr lang="en-US" dirty="0" err="1"/>
              <a:t>i</a:t>
            </a:r>
            <a:r>
              <a:rPr lang="en-US" dirty="0"/>
              <a:t> iterations of H applied to x</a:t>
            </a:r>
          </a:p>
          <a:p>
            <a:pPr lvl="1"/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en-US" dirty="0"/>
              <a:t>(x) = x</a:t>
            </a:r>
          </a:p>
          <a:p>
            <a:pPr lvl="1"/>
            <a:r>
              <a:rPr lang="en-US" dirty="0"/>
              <a:t>H</a:t>
            </a:r>
            <a:r>
              <a:rPr lang="en-US" baseline="30000" dirty="0"/>
              <a:t>1</a:t>
            </a:r>
            <a:r>
              <a:rPr lang="en-US" dirty="0"/>
              <a:t>(x) = H(x)</a:t>
            </a:r>
          </a:p>
          <a:p>
            <a:pPr lvl="1"/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(x) = H(H(x)</a:t>
            </a:r>
          </a:p>
          <a:p>
            <a:pPr marL="274320" lvl="1" indent="0">
              <a:buNone/>
            </a:pPr>
            <a:r>
              <a:rPr lang="en-US" dirty="0"/>
              <a:t>…</a:t>
            </a:r>
          </a:p>
          <a:p>
            <a:pPr lvl="1"/>
            <a:r>
              <a:rPr lang="en-US" dirty="0"/>
              <a:t>H</a:t>
            </a:r>
            <a:r>
              <a:rPr lang="en-US" baseline="30000" dirty="0"/>
              <a:t>i+1</a:t>
            </a:r>
            <a:r>
              <a:rPr lang="en-US" dirty="0"/>
              <a:t>(x) = H(H</a:t>
            </a:r>
            <a:r>
              <a:rPr lang="en-US" baseline="30000" dirty="0"/>
              <a:t>i</a:t>
            </a:r>
            <a:r>
              <a:rPr lang="en-US" dirty="0"/>
              <a:t>(x))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Hash chain: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dirty="0"/>
              <a:t>H</a:t>
            </a:r>
            <a:r>
              <a:rPr lang="en-US" baseline="30000" dirty="0"/>
              <a:t>1</a:t>
            </a:r>
            <a:r>
              <a:rPr lang="en-US" dirty="0"/>
              <a:t>(x), H</a:t>
            </a:r>
            <a:r>
              <a:rPr lang="en-US" baseline="30000" dirty="0"/>
              <a:t>2</a:t>
            </a:r>
            <a:r>
              <a:rPr lang="en-US" dirty="0"/>
              <a:t>(x), H</a:t>
            </a:r>
            <a:r>
              <a:rPr lang="en-US" baseline="30000" dirty="0"/>
              <a:t>3</a:t>
            </a:r>
            <a:r>
              <a:rPr lang="en-US" dirty="0"/>
              <a:t>(x), ..., </a:t>
            </a:r>
            <a:r>
              <a:rPr lang="en-US" dirty="0" err="1"/>
              <a:t>H</a:t>
            </a:r>
            <a:r>
              <a:rPr lang="en-US" baseline="30000" dirty="0" err="1"/>
              <a:t>n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43690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OTPs from hash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a randomly chosen, large, secret seed s...</a:t>
            </a:r>
          </a:p>
          <a:p>
            <a:r>
              <a:rPr lang="en-US" b="1" dirty="0"/>
              <a:t>Bad idea:  </a:t>
            </a:r>
            <a:r>
              <a:rPr lang="en-US" dirty="0"/>
              <a:t>generate a sequence of OTPs as a hash chain:  H</a:t>
            </a:r>
            <a:r>
              <a:rPr lang="en-US" baseline="30000" dirty="0"/>
              <a:t>1</a:t>
            </a:r>
            <a:r>
              <a:rPr lang="en-US" dirty="0"/>
              <a:t>(s), H</a:t>
            </a:r>
            <a:r>
              <a:rPr lang="en-US" baseline="30000" dirty="0"/>
              <a:t>2</a:t>
            </a:r>
            <a:r>
              <a:rPr lang="is-IS" dirty="0"/>
              <a:t>(s)</a:t>
            </a:r>
            <a:r>
              <a:rPr lang="en-US" dirty="0"/>
              <a:t>, ..., </a:t>
            </a:r>
            <a:r>
              <a:rPr lang="en-US" dirty="0" err="1"/>
              <a:t>H</a:t>
            </a:r>
            <a:r>
              <a:rPr lang="en-US" baseline="30000" dirty="0" err="1"/>
              <a:t>n</a:t>
            </a:r>
            <a:r>
              <a:rPr lang="is-IS" dirty="0"/>
              <a:t>(s)</a:t>
            </a:r>
            <a:endParaRPr lang="en-US" dirty="0"/>
          </a:p>
          <a:p>
            <a:pPr lvl="1"/>
            <a:r>
              <a:rPr lang="en-US" dirty="0"/>
              <a:t>Suppose untrusted public machine learns H</a:t>
            </a:r>
            <a:r>
              <a:rPr lang="en-US" baseline="30000" dirty="0"/>
              <a:t>i</a:t>
            </a:r>
            <a:r>
              <a:rPr lang="is-IS" dirty="0"/>
              <a:t>(s)</a:t>
            </a:r>
            <a:endParaRPr lang="en-US" dirty="0"/>
          </a:p>
          <a:p>
            <a:pPr lvl="1"/>
            <a:r>
              <a:rPr lang="en-US" dirty="0"/>
              <a:t>From then on can compute next OTP H</a:t>
            </a:r>
            <a:r>
              <a:rPr lang="en-US" baseline="30000" dirty="0"/>
              <a:t>i+1</a:t>
            </a:r>
            <a:r>
              <a:rPr lang="is-IS" dirty="0"/>
              <a:t>(s) </a:t>
            </a:r>
            <a:r>
              <a:rPr lang="en-US" dirty="0"/>
              <a:t>by applying H, because hashes are easy to compute in forward direction</a:t>
            </a:r>
          </a:p>
          <a:p>
            <a:pPr lvl="1"/>
            <a:r>
              <a:rPr lang="en-US" dirty="0"/>
              <a:t>But hashes are hard to invert...</a:t>
            </a:r>
          </a:p>
          <a:p>
            <a:r>
              <a:rPr lang="en-US" b="1" dirty="0"/>
              <a:t>Good idea </a:t>
            </a:r>
            <a:r>
              <a:rPr lang="en-US" b="1" dirty="0">
                <a:solidFill>
                  <a:schemeClr val="accent2"/>
                </a:solidFill>
              </a:rPr>
              <a:t>[</a:t>
            </a:r>
            <a:r>
              <a:rPr lang="en-US" b="1" dirty="0" err="1">
                <a:solidFill>
                  <a:schemeClr val="accent2"/>
                </a:solidFill>
              </a:rPr>
              <a:t>Lamport</a:t>
            </a:r>
            <a:r>
              <a:rPr lang="en-US" b="1" dirty="0">
                <a:solidFill>
                  <a:schemeClr val="accent2"/>
                </a:solidFill>
              </a:rPr>
              <a:t> 1981]</a:t>
            </a:r>
            <a:r>
              <a:rPr lang="en-US" b="1" dirty="0"/>
              <a:t>:  </a:t>
            </a:r>
            <a:r>
              <a:rPr lang="en-US" dirty="0"/>
              <a:t>generate a sequence of OTPs as a reverse hash chain:  </a:t>
            </a:r>
            <a:r>
              <a:rPr lang="en-US" dirty="0" err="1"/>
              <a:t>H</a:t>
            </a:r>
            <a:r>
              <a:rPr lang="en-US" baseline="30000" dirty="0" err="1"/>
              <a:t>n</a:t>
            </a:r>
            <a:r>
              <a:rPr lang="is-IS" dirty="0"/>
              <a:t>(s)</a:t>
            </a:r>
            <a:r>
              <a:rPr lang="en-US" dirty="0"/>
              <a:t>, ..., H</a:t>
            </a:r>
            <a:r>
              <a:rPr lang="en-US" baseline="30000" dirty="0"/>
              <a:t>1</a:t>
            </a:r>
            <a:r>
              <a:rPr lang="is-IS" dirty="0"/>
              <a:t>(s)</a:t>
            </a:r>
            <a:endParaRPr lang="en-US" dirty="0"/>
          </a:p>
          <a:p>
            <a:pPr lvl="1"/>
            <a:r>
              <a:rPr lang="en-US" dirty="0"/>
              <a:t>Suppose untrusted public machine learns H</a:t>
            </a:r>
            <a:r>
              <a:rPr lang="en-US" baseline="30000" dirty="0"/>
              <a:t>i</a:t>
            </a:r>
            <a:r>
              <a:rPr lang="is-IS" dirty="0"/>
              <a:t>(s)</a:t>
            </a:r>
            <a:endParaRPr lang="en-US" dirty="0"/>
          </a:p>
          <a:p>
            <a:pPr lvl="1"/>
            <a:r>
              <a:rPr lang="en-US" dirty="0"/>
              <a:t>Next password is H</a:t>
            </a:r>
            <a:r>
              <a:rPr lang="en-US" baseline="30000" dirty="0"/>
              <a:t>i-1</a:t>
            </a:r>
            <a:r>
              <a:rPr lang="is-IS" dirty="0"/>
              <a:t>(s)</a:t>
            </a:r>
            <a:endParaRPr lang="en-US" dirty="0"/>
          </a:p>
          <a:p>
            <a:pPr lvl="1"/>
            <a:r>
              <a:rPr lang="en-US" dirty="0"/>
              <a:t>Computing that is hard!</a:t>
            </a:r>
          </a:p>
        </p:txBody>
      </p:sp>
    </p:spTree>
    <p:extLst>
      <p:ext uri="{BB962C8B-B14F-4D97-AF65-F5344CB8AC3E}">
        <p14:creationId xmlns:p14="http://schemas.microsoft.com/office/powerpoint/2010/main" val="16369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D80C-DC8F-1A39-41F0-5B26A661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Reverse Hash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7224B-5256-2611-2C01-783E095E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could we use a reverse Hash Chain to authenticate users with tokens?</a:t>
            </a:r>
          </a:p>
        </p:txBody>
      </p:sp>
    </p:spTree>
    <p:extLst>
      <p:ext uri="{BB962C8B-B14F-4D97-AF65-F5344CB8AC3E}">
        <p14:creationId xmlns:p14="http://schemas.microsoft.com/office/powerpoint/2010/main" val="52681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Assume:  </a:t>
            </a:r>
            <a:r>
              <a:rPr lang="en-US" dirty="0"/>
              <a:t>S stores a set of tuples (</a:t>
            </a:r>
            <a:r>
              <a:rPr lang="en-US" dirty="0" err="1"/>
              <a:t>uid</a:t>
            </a:r>
            <a:r>
              <a:rPr lang="en-US" dirty="0"/>
              <a:t>, </a:t>
            </a:r>
            <a:r>
              <a:rPr lang="en-US" dirty="0" err="1"/>
              <a:t>n_u</a:t>
            </a:r>
            <a:r>
              <a:rPr lang="en-US" dirty="0"/>
              <a:t>, </a:t>
            </a:r>
            <a:r>
              <a:rPr lang="en-US" dirty="0" err="1"/>
              <a:t>s_u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U-&gt;L-&gt;S: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S: lookup (</a:t>
            </a:r>
            <a:r>
              <a:rPr lang="en-US" b="1" dirty="0" err="1">
                <a:latin typeface="Courier New"/>
                <a:cs typeface="Courier New"/>
              </a:rPr>
              <a:t>n_u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s_u</a:t>
            </a:r>
            <a:r>
              <a:rPr lang="en-US" b="1" dirty="0">
                <a:latin typeface="Courier New"/>
                <a:cs typeface="Courier New"/>
              </a:rPr>
              <a:t>) for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let n = </a:t>
            </a:r>
            <a:r>
              <a:rPr lang="en-US" b="1" dirty="0" err="1">
                <a:latin typeface="Courier New"/>
                <a:cs typeface="Courier New"/>
              </a:rPr>
              <a:t>n_u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let </a:t>
            </a:r>
            <a:r>
              <a:rPr lang="en-US" b="1" dirty="0" err="1">
                <a:latin typeface="Courier New"/>
                <a:cs typeface="Courier New"/>
              </a:rPr>
              <a:t>otp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H</a:t>
            </a:r>
            <a:r>
              <a:rPr lang="en-US" b="1" baseline="30000" dirty="0" err="1">
                <a:latin typeface="Courier New"/>
                <a:cs typeface="Courier New"/>
              </a:rPr>
              <a:t>n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s_u</a:t>
            </a:r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decrement stored </a:t>
            </a:r>
            <a:r>
              <a:rPr lang="en-US" b="1" dirty="0" err="1">
                <a:latin typeface="Courier New"/>
                <a:cs typeface="Courier New"/>
              </a:rPr>
              <a:t>n_u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S-&gt;L-&gt;U: n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4. U: p = </a:t>
            </a:r>
            <a:r>
              <a:rPr lang="en-US" b="1" dirty="0" err="1">
                <a:latin typeface="Courier New"/>
                <a:cs typeface="Courier New"/>
              </a:rPr>
              <a:t>H</a:t>
            </a:r>
            <a:r>
              <a:rPr lang="en-US" b="1" baseline="30000" dirty="0" err="1">
                <a:latin typeface="Courier New"/>
                <a:cs typeface="Courier New"/>
              </a:rPr>
              <a:t>n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s_u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5. U-&gt;L-&gt;S: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6. S: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 is authenticated if p = </a:t>
            </a:r>
            <a:r>
              <a:rPr lang="en-US" b="1" dirty="0" err="1">
                <a:latin typeface="Courier New"/>
                <a:cs typeface="Courier New"/>
              </a:rPr>
              <a:t>otp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/>
              <a:t>Problem:  </a:t>
            </a:r>
            <a:r>
              <a:rPr lang="en-US" dirty="0"/>
              <a:t>S has to compute a lot of hashes if authentication is frequent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781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 stores </a:t>
            </a:r>
            <a:r>
              <a:rPr lang="en-US" b="1" dirty="0">
                <a:latin typeface="Courier New"/>
                <a:cs typeface="Courier New"/>
              </a:rPr>
              <a:t>last</a:t>
            </a:r>
            <a:r>
              <a:rPr lang="en-US" dirty="0"/>
              <a:t>:  last successful OTP for </a:t>
            </a:r>
            <a:r>
              <a:rPr lang="en-US" dirty="0" err="1"/>
              <a:t>id_Hu</a:t>
            </a:r>
            <a:r>
              <a:rPr lang="en-US" dirty="0"/>
              <a:t>, where </a:t>
            </a:r>
            <a:r>
              <a:rPr lang="en-US" b="1" dirty="0">
                <a:latin typeface="Courier New"/>
                <a:cs typeface="Courier New"/>
              </a:rPr>
              <a:t>last</a:t>
            </a:r>
            <a:r>
              <a:rPr lang="en-US" dirty="0"/>
              <a:t> = H</a:t>
            </a:r>
            <a:r>
              <a:rPr lang="en-US" baseline="30000" dirty="0"/>
              <a:t>n+1</a:t>
            </a:r>
            <a:r>
              <a:rPr lang="en-US" dirty="0"/>
              <a:t>(s)</a:t>
            </a:r>
          </a:p>
          <a:p>
            <a:r>
              <a:rPr lang="en-US" dirty="0"/>
              <a:t>S receives </a:t>
            </a:r>
            <a:r>
              <a:rPr lang="en-US" b="1" dirty="0">
                <a:latin typeface="Courier New"/>
                <a:cs typeface="Courier New"/>
              </a:rPr>
              <a:t>next</a:t>
            </a:r>
            <a:r>
              <a:rPr lang="en-US" dirty="0"/>
              <a:t>:  next attempted OTP, where if all is well </a:t>
            </a:r>
            <a:r>
              <a:rPr lang="en-US" b="1" dirty="0">
                <a:latin typeface="Courier New"/>
                <a:cs typeface="Courier New"/>
              </a:rPr>
              <a:t>next</a:t>
            </a:r>
            <a:r>
              <a:rPr lang="en-US" dirty="0"/>
              <a:t> = </a:t>
            </a:r>
            <a:r>
              <a:rPr lang="en-US" dirty="0" err="1"/>
              <a:t>H</a:t>
            </a:r>
            <a:r>
              <a:rPr lang="en-US" baseline="30000" dirty="0" err="1"/>
              <a:t>n</a:t>
            </a:r>
            <a:r>
              <a:rPr lang="en-US" dirty="0"/>
              <a:t>(s)</a:t>
            </a:r>
          </a:p>
          <a:p>
            <a:r>
              <a:rPr lang="en-US" dirty="0"/>
              <a:t>S checks its correctness with a single hash:</a:t>
            </a:r>
          </a:p>
          <a:p>
            <a:pPr marL="457200" lvl="1" indent="0">
              <a:buNone/>
            </a:pPr>
            <a:r>
              <a:rPr lang="en-US" dirty="0"/>
              <a:t>H(</a:t>
            </a:r>
            <a:r>
              <a:rPr lang="en-US" b="1" dirty="0">
                <a:latin typeface="Courier New"/>
                <a:cs typeface="Courier New"/>
              </a:rPr>
              <a:t>next</a:t>
            </a:r>
            <a:r>
              <a:rPr lang="en-US" dirty="0"/>
              <a:t>) = H(</a:t>
            </a:r>
            <a:r>
              <a:rPr lang="en-US" dirty="0" err="1"/>
              <a:t>H</a:t>
            </a:r>
            <a:r>
              <a:rPr lang="en-US" baseline="30000" dirty="0" err="1"/>
              <a:t>n</a:t>
            </a:r>
            <a:r>
              <a:rPr lang="en-US" dirty="0"/>
              <a:t>(s)) = H</a:t>
            </a:r>
            <a:r>
              <a:rPr lang="en-US" baseline="30000" dirty="0"/>
              <a:t>n+1</a:t>
            </a:r>
            <a:r>
              <a:rPr lang="en-US" dirty="0"/>
              <a:t>(s) = </a:t>
            </a:r>
            <a:r>
              <a:rPr lang="en-US" b="1" dirty="0">
                <a:latin typeface="Courier New"/>
                <a:cs typeface="Courier New"/>
              </a:rPr>
              <a:t>last</a:t>
            </a:r>
          </a:p>
          <a:p>
            <a:r>
              <a:rPr lang="en-US" dirty="0"/>
              <a:t>And if correct S updates last successful OTP:  </a:t>
            </a:r>
            <a:r>
              <a:rPr lang="en-US" b="1" dirty="0">
                <a:latin typeface="Courier New"/>
                <a:cs typeface="Courier New"/>
              </a:rPr>
              <a:t>last := next 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/>
              <a:t>Next problem: </a:t>
            </a:r>
            <a:r>
              <a:rPr lang="en-US" dirty="0"/>
              <a:t>what if Hu and S don't agree on what password should be used next?  i.e., become </a:t>
            </a:r>
            <a:r>
              <a:rPr lang="en-US" i="1" dirty="0"/>
              <a:t>desynchronized</a:t>
            </a:r>
            <a:endParaRPr lang="en-US" dirty="0"/>
          </a:p>
          <a:p>
            <a:r>
              <a:rPr lang="en-US" dirty="0"/>
              <a:t>network drops a message</a:t>
            </a:r>
          </a:p>
          <a:p>
            <a:r>
              <a:rPr lang="en-US" dirty="0"/>
              <a:t>attacker does some online guessing (impersonating Hu) or spoofing (impersonating 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 and S independently store index of last used password from their own perspective, call them </a:t>
            </a:r>
            <a:r>
              <a:rPr lang="en-US" dirty="0" err="1"/>
              <a:t>m_Hu</a:t>
            </a:r>
            <a:r>
              <a:rPr lang="en-US" dirty="0"/>
              <a:t> and </a:t>
            </a:r>
            <a:r>
              <a:rPr lang="en-US" dirty="0" err="1"/>
              <a:t>m_S</a:t>
            </a:r>
            <a:endParaRPr lang="en-US" dirty="0"/>
          </a:p>
          <a:p>
            <a:pPr lvl="1"/>
            <a:r>
              <a:rPr lang="en-US" dirty="0"/>
              <a:t>Neither is willing to reuse old passwords (i.e., higher indexes)</a:t>
            </a:r>
          </a:p>
          <a:p>
            <a:pPr lvl="1"/>
            <a:r>
              <a:rPr lang="en-US" dirty="0"/>
              <a:t>But both are willing to skip ahead to newer passwords (i.e., lower indexes)</a:t>
            </a:r>
          </a:p>
          <a:p>
            <a:r>
              <a:rPr lang="en-US" dirty="0"/>
              <a:t>To authenticate:</a:t>
            </a:r>
          </a:p>
          <a:p>
            <a:pPr lvl="1"/>
            <a:r>
              <a:rPr lang="en-US" dirty="0"/>
              <a:t>S requests index </a:t>
            </a:r>
            <a:r>
              <a:rPr lang="en-US" dirty="0" err="1"/>
              <a:t>m_S</a:t>
            </a:r>
            <a:endParaRPr lang="en-US" dirty="0"/>
          </a:p>
          <a:p>
            <a:pPr lvl="1"/>
            <a:r>
              <a:rPr lang="en-US" dirty="0"/>
              <a:t>Hu computes min(</a:t>
            </a:r>
            <a:r>
              <a:rPr lang="en-US" dirty="0" err="1"/>
              <a:t>m_S</a:t>
            </a:r>
            <a:r>
              <a:rPr lang="en-US" dirty="0"/>
              <a:t>, </a:t>
            </a:r>
            <a:r>
              <a:rPr lang="en-US" dirty="0" err="1"/>
              <a:t>m_Hu</a:t>
            </a:r>
            <a:r>
              <a:rPr lang="en-US" dirty="0"/>
              <a:t>), sends that along with OTP for it</a:t>
            </a:r>
          </a:p>
          <a:p>
            <a:pPr lvl="1"/>
            <a:r>
              <a:rPr lang="en-US" dirty="0"/>
              <a:t>S and Hu adjust their stored index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148" y="5681008"/>
            <a:ext cx="810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ronosPro-Regular"/>
                <a:cs typeface="CronosPro-Regular"/>
              </a:rPr>
              <a:t>Next problem:  </a:t>
            </a:r>
            <a:r>
              <a:rPr lang="en-US" sz="2400" dirty="0">
                <a:latin typeface="CronosPro-Regular"/>
                <a:cs typeface="CronosPro-Regular"/>
              </a:rPr>
              <a:t>running out of passwords:  have to bother sysadmin periodically</a:t>
            </a:r>
          </a:p>
        </p:txBody>
      </p:sp>
    </p:spTree>
    <p:extLst>
      <p:ext uri="{BB962C8B-B14F-4D97-AF65-F5344CB8AC3E}">
        <p14:creationId xmlns:p14="http://schemas.microsoft.com/office/powerpoint/2010/main" val="17723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OTP as </a:t>
            </a:r>
            <a:r>
              <a:rPr lang="en-US" dirty="0" err="1"/>
              <a:t>H</a:t>
            </a:r>
            <a:r>
              <a:rPr lang="en-US" baseline="30000" dirty="0" err="1"/>
              <a:t>n</a:t>
            </a:r>
            <a:r>
              <a:rPr lang="en-US" dirty="0"/>
              <a:t>(</a:t>
            </a:r>
            <a:r>
              <a:rPr lang="en-US" dirty="0" err="1"/>
              <a:t>pass,salt</a:t>
            </a:r>
            <a:r>
              <a:rPr lang="en-US" dirty="0"/>
              <a:t>)</a:t>
            </a:r>
          </a:p>
          <a:p>
            <a:r>
              <a:rPr lang="en-US" dirty="0"/>
              <a:t>Whenever Hu wants to generate new set of OTPs:</a:t>
            </a:r>
          </a:p>
          <a:p>
            <a:pPr lvl="1"/>
            <a:r>
              <a:rPr lang="en-US" dirty="0"/>
              <a:t>find a local machine Hu trusts (could be offline, phone, ...)</a:t>
            </a:r>
          </a:p>
          <a:p>
            <a:pPr lvl="1"/>
            <a:r>
              <a:rPr lang="en-US" dirty="0"/>
              <a:t>request new salt from S</a:t>
            </a:r>
          </a:p>
          <a:p>
            <a:pPr lvl="1"/>
            <a:r>
              <a:rPr lang="en-US" dirty="0"/>
              <a:t>enter pass</a:t>
            </a:r>
          </a:p>
          <a:p>
            <a:pPr lvl="1"/>
            <a:r>
              <a:rPr lang="en-US" dirty="0"/>
              <a:t>generate as many new OTPs as Hu likes by running hash forward</a:t>
            </a:r>
          </a:p>
          <a:p>
            <a:pPr lvl="1"/>
            <a:r>
              <a:rPr lang="en-US" dirty="0"/>
              <a:t>let S know how many were generated and what the last one was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>
                <a:hlinkClick r:id="rId2"/>
              </a:rPr>
              <a:t>RFC 1760</a:t>
            </a:r>
            <a:r>
              <a:rPr lang="en-US" dirty="0"/>
              <a:t>]:</a:t>
            </a:r>
          </a:p>
          <a:p>
            <a:r>
              <a:rPr lang="en-US" dirty="0"/>
              <a:t>Instantiation of that protocol for particular hash algorithms and sizes</a:t>
            </a:r>
          </a:p>
          <a:p>
            <a:r>
              <a:rPr lang="en-US" dirty="0"/>
              <a:t>But same idea works for newer hashes and larger sizes</a:t>
            </a:r>
          </a:p>
        </p:txBody>
      </p:sp>
    </p:spTree>
    <p:extLst>
      <p:ext uri="{BB962C8B-B14F-4D97-AF65-F5344CB8AC3E}">
        <p14:creationId xmlns:p14="http://schemas.microsoft.com/office/powerpoint/2010/main" val="35983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F49D-A06A-1649-9E03-2C417A24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977A9-8AA9-784B-80DB-761E9244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hardware authentication tokens and/or phone apps have you used in real life?</a:t>
            </a:r>
          </a:p>
        </p:txBody>
      </p:sp>
    </p:spTree>
    <p:extLst>
      <p:ext uri="{BB962C8B-B14F-4D97-AF65-F5344CB8AC3E}">
        <p14:creationId xmlns:p14="http://schemas.microsoft.com/office/powerpoint/2010/main" val="1113947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A245-C30A-4BD2-8DEA-2544E432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Usablility</a:t>
            </a:r>
            <a:r>
              <a:rPr lang="en-US" dirty="0"/>
              <a:t> Problems with Tokens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9F993E56-1267-9E04-1942-D22F6310E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9552"/>
            <a:ext cx="8229600" cy="4098095"/>
          </a:xfrm>
        </p:spPr>
      </p:pic>
    </p:spTree>
    <p:extLst>
      <p:ext uri="{BB962C8B-B14F-4D97-AF65-F5344CB8AC3E}">
        <p14:creationId xmlns:p14="http://schemas.microsoft.com/office/powerpoint/2010/main" val="3198730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2006D3-688E-A084-0F03-A461D90E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from token loss</a:t>
            </a:r>
          </a:p>
        </p:txBody>
      </p:sp>
      <p:pic>
        <p:nvPicPr>
          <p:cNvPr id="10" name="Content Placeholder 9" descr="A graph of different types of objects&#10;&#10;AI-generated content may be incorrect.">
            <a:extLst>
              <a:ext uri="{FF2B5EF4-FFF2-40B4-BE49-F238E27FC236}">
                <a16:creationId xmlns:a16="http://schemas.microsoft.com/office/drawing/2014/main" id="{03A69B7B-4F39-325C-50F7-2C82FD8C5B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162096"/>
            <a:ext cx="4838623" cy="393390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FBCF49-FD4C-004C-EEFE-EA0BFD950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673352"/>
            <a:ext cx="4038600" cy="51846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Recovered 41/78 </a:t>
            </a:r>
          </a:p>
          <a:p>
            <a:pPr lvl="1"/>
            <a:r>
              <a:rPr lang="en-US" dirty="0"/>
              <a:t>maybe 9 more if real</a:t>
            </a:r>
          </a:p>
          <a:p>
            <a:pPr lvl="1"/>
            <a:endParaRPr lang="en-US" dirty="0"/>
          </a:p>
          <a:p>
            <a:r>
              <a:rPr lang="en-US" dirty="0"/>
              <a:t>Ways to recover:</a:t>
            </a:r>
          </a:p>
          <a:p>
            <a:pPr lvl="1"/>
            <a:r>
              <a:rPr lang="en-US" dirty="0"/>
              <a:t>personal info</a:t>
            </a:r>
          </a:p>
          <a:p>
            <a:pPr lvl="1"/>
            <a:r>
              <a:rPr lang="en-US" dirty="0"/>
              <a:t>ID document</a:t>
            </a:r>
          </a:p>
          <a:p>
            <a:pPr lvl="1"/>
            <a:r>
              <a:rPr lang="en-US" dirty="0"/>
              <a:t>basic account info</a:t>
            </a:r>
          </a:p>
          <a:p>
            <a:pPr lvl="1"/>
            <a:r>
              <a:rPr lang="en-US" dirty="0"/>
              <a:t>extended account info</a:t>
            </a:r>
          </a:p>
          <a:p>
            <a:pPr lvl="1"/>
            <a:r>
              <a:rPr lang="en-US" dirty="0"/>
              <a:t>email access</a:t>
            </a:r>
          </a:p>
          <a:p>
            <a:pPr lvl="1"/>
            <a:endParaRPr lang="en-US" dirty="0"/>
          </a:p>
          <a:p>
            <a:r>
              <a:rPr lang="en-US" dirty="0"/>
              <a:t>Some had wait period (1-30 days)</a:t>
            </a:r>
          </a:p>
          <a:p>
            <a:endParaRPr lang="en-US" dirty="0"/>
          </a:p>
          <a:p>
            <a:r>
              <a:rPr lang="en-US" dirty="0"/>
              <a:t>Website interfaces often unhelpful</a:t>
            </a:r>
          </a:p>
        </p:txBody>
      </p:sp>
    </p:spTree>
    <p:extLst>
      <p:ext uri="{BB962C8B-B14F-4D97-AF65-F5344CB8AC3E}">
        <p14:creationId xmlns:p14="http://schemas.microsoft.com/office/powerpoint/2010/main" val="42443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679AD-60DB-7D5B-AC5B-648B2B8BE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027C-6E02-F80F-334E-7037523A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Use drives Adoption</a:t>
            </a:r>
          </a:p>
        </p:txBody>
      </p:sp>
      <p:pic>
        <p:nvPicPr>
          <p:cNvPr id="3" name="Picture 2" descr="A graph of a line graph&#10;&#10;AI-generated content may be incorrect.">
            <a:extLst>
              <a:ext uri="{FF2B5EF4-FFF2-40B4-BE49-F238E27FC236}">
                <a16:creationId xmlns:a16="http://schemas.microsoft.com/office/drawing/2014/main" id="{B2BB3BD1-55E0-6A4A-BC5F-88EED78A9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146060" cy="42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4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27B3-8AD6-66C5-A16B-36DDF96F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Token-based Authentication</a:t>
            </a:r>
          </a:p>
        </p:txBody>
      </p:sp>
      <p:pic>
        <p:nvPicPr>
          <p:cNvPr id="7" name="Content Placeholder 6" descr="Cartoon of cartoon characters in a room with a gate and a note&#10;&#10;AI-generated content may be incorrect.">
            <a:extLst>
              <a:ext uri="{FF2B5EF4-FFF2-40B4-BE49-F238E27FC236}">
                <a16:creationId xmlns:a16="http://schemas.microsoft.com/office/drawing/2014/main" id="{2C528E78-72B0-FBD4-DF40-A003FBAF9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250813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89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7" b="24008"/>
          <a:stretch/>
        </p:blipFill>
        <p:spPr>
          <a:xfrm>
            <a:off x="3967015" y="2466072"/>
            <a:ext cx="4010928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tokens</a:t>
            </a:r>
          </a:p>
        </p:txBody>
      </p:sp>
      <p:pic>
        <p:nvPicPr>
          <p:cNvPr id="6" name="Picture 5" descr="SID7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472"/>
            <a:ext cx="4205583" cy="2321482"/>
          </a:xfrm>
          <a:prstGeom prst="rect">
            <a:avLst/>
          </a:prstGeom>
        </p:spPr>
      </p:pic>
      <p:pic>
        <p:nvPicPr>
          <p:cNvPr id="9" name="Picture 8" descr="31G0ycVWPY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8" y="3796954"/>
            <a:ext cx="1838721" cy="2900191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67" y="3796954"/>
            <a:ext cx="2549619" cy="2549619"/>
          </a:xfrm>
          <a:prstGeom prst="rect">
            <a:avLst/>
          </a:prstGeom>
        </p:spPr>
      </p:pic>
      <p:pic>
        <p:nvPicPr>
          <p:cNvPr id="11" name="Picture 10" descr="debit-car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36" y="4357715"/>
            <a:ext cx="2538403" cy="1776882"/>
          </a:xfrm>
          <a:prstGeom prst="rect">
            <a:avLst/>
          </a:prstGeom>
        </p:spPr>
      </p:pic>
      <p:pic>
        <p:nvPicPr>
          <p:cNvPr id="4" name="Picture 3" descr="A black usb stick with a gold letter y&#10;&#10;Description automatically generated">
            <a:extLst>
              <a:ext uri="{FF2B5EF4-FFF2-40B4-BE49-F238E27FC236}">
                <a16:creationId xmlns:a16="http://schemas.microsoft.com/office/drawing/2014/main" id="{F5182686-3348-BF40-47B1-1A742F938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96" y="613481"/>
            <a:ext cx="2139685" cy="2139685"/>
          </a:xfrm>
          <a:prstGeom prst="rect">
            <a:avLst/>
          </a:prstGeom>
        </p:spPr>
      </p:pic>
      <p:pic>
        <p:nvPicPr>
          <p:cNvPr id="8" name="Picture 7" descr="Close-up of a car key&#10;&#10;Description automatically generated">
            <a:extLst>
              <a:ext uri="{FF2B5EF4-FFF2-40B4-BE49-F238E27FC236}">
                <a16:creationId xmlns:a16="http://schemas.microsoft.com/office/drawing/2014/main" id="{0B6ED25E-E118-6351-503B-C4EAC92911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1621"/>
          <a:stretch/>
        </p:blipFill>
        <p:spPr>
          <a:xfrm>
            <a:off x="6966357" y="879454"/>
            <a:ext cx="1989860" cy="2060926"/>
          </a:xfrm>
          <a:prstGeom prst="rect">
            <a:avLst/>
          </a:prstGeom>
        </p:spPr>
      </p:pic>
      <p:pic>
        <p:nvPicPr>
          <p:cNvPr id="24" name="Content Placeholder 23" descr="A cell phone with a colorful screen&#10;&#10;Description automatically generated">
            <a:extLst>
              <a:ext uri="{FF2B5EF4-FFF2-40B4-BE49-F238E27FC236}">
                <a16:creationId xmlns:a16="http://schemas.microsoft.com/office/drawing/2014/main" id="{5144FA6B-1AAC-F13C-D6EF-F1235EE5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45" y="3650426"/>
            <a:ext cx="3191460" cy="3191460"/>
          </a:xfrm>
        </p:spPr>
      </p:pic>
    </p:spTree>
    <p:extLst>
      <p:ext uri="{BB962C8B-B14F-4D97-AF65-F5344CB8AC3E}">
        <p14:creationId xmlns:p14="http://schemas.microsoft.com/office/powerpoint/2010/main" val="116781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Model: Eavesdropper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2895600"/>
            <a:ext cx="4191000" cy="3581400"/>
          </a:xfrm>
        </p:spPr>
        <p:txBody>
          <a:bodyPr>
            <a:normAutofit/>
          </a:bodyPr>
          <a:lstStyle/>
          <a:p>
            <a:r>
              <a:rPr lang="en-US" sz="2000" dirty="0"/>
              <a:t>Adversary can read read and replay messages</a:t>
            </a:r>
          </a:p>
          <a:p>
            <a:r>
              <a:rPr lang="en-US" sz="2000" dirty="0"/>
              <a:t>Adversary cannot change messages during protocol execution (not full </a:t>
            </a:r>
            <a:r>
              <a:rPr lang="en-US" sz="2000" dirty="0" err="1"/>
              <a:t>Dolev</a:t>
            </a:r>
            <a:r>
              <a:rPr lang="en-US" sz="2000" dirty="0"/>
              <a:t>-Yao)</a:t>
            </a:r>
          </a:p>
        </p:txBody>
      </p:sp>
      <p:pic>
        <p:nvPicPr>
          <p:cNvPr id="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789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6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 on a white background&#10;&#10;Description automatically generated">
            <a:extLst>
              <a:ext uri="{FF2B5EF4-FFF2-40B4-BE49-F238E27FC236}">
                <a16:creationId xmlns:a16="http://schemas.microsoft.com/office/drawing/2014/main" id="{89645052-F51C-96E7-07CB-9FC8E2823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8"/>
          <a:stretch/>
        </p:blipFill>
        <p:spPr>
          <a:xfrm>
            <a:off x="6153727" y="4953001"/>
            <a:ext cx="2990273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codes (Keyless Entry)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Token stores a secret value </a:t>
            </a:r>
            <a:r>
              <a:rPr lang="en-US" dirty="0" err="1"/>
              <a:t>id_T</a:t>
            </a:r>
            <a:r>
              <a:rPr lang="en-US" dirty="0"/>
              <a:t> (e.g., key, id,   		       password)</a:t>
            </a:r>
          </a:p>
          <a:p>
            <a:r>
              <a:rPr lang="en-US" dirty="0"/>
              <a:t>Reader stores list of authorized ids</a:t>
            </a:r>
          </a:p>
          <a:p>
            <a:r>
              <a:rPr lang="en-US" dirty="0"/>
              <a:t>To enter:  </a:t>
            </a:r>
            <a:r>
              <a:rPr lang="en-US" b="1" dirty="0">
                <a:latin typeface="Courier New"/>
                <a:cs typeface="Courier New"/>
              </a:rPr>
              <a:t>T-&gt;B: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endParaRPr lang="en-US" b="1" dirty="0">
              <a:latin typeface="Courier New"/>
              <a:cs typeface="Courier New"/>
            </a:endParaRPr>
          </a:p>
          <a:p>
            <a:endParaRPr lang="en-US" sz="3000" b="1" dirty="0">
              <a:latin typeface="Courier New"/>
              <a:cs typeface="Courier New"/>
            </a:endParaRPr>
          </a:p>
          <a:p>
            <a:r>
              <a:rPr lang="en-US" b="1" dirty="0"/>
              <a:t>Attack:  </a:t>
            </a:r>
            <a:r>
              <a:rPr lang="en-US" dirty="0"/>
              <a:t>replay:  thief sits in car nearby, records serial number, programs another token with same number, steals car</a:t>
            </a:r>
          </a:p>
          <a:p>
            <a:r>
              <a:rPr lang="en-US" b="1" dirty="0"/>
              <a:t>Attack:</a:t>
            </a:r>
            <a:r>
              <a:rPr lang="en-US" dirty="0"/>
              <a:t>  brute force:  serial numbers were 16 bits, devices could search through that space in under an hour for a single car (and in a whole parking lot, could unlock some car in under a minute)</a:t>
            </a:r>
          </a:p>
          <a:p>
            <a:r>
              <a:rPr lang="en-US" b="1" dirty="0"/>
              <a:t>Attack:</a:t>
            </a:r>
            <a:r>
              <a:rPr lang="en-US" dirty="0"/>
              <a:t>  insider:  serial numbers typically show                       up on many forms related to car, so mechanic,                     DMV, dealer's business office, etc. must be                      trusted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8000"/>
          <a:stretch/>
        </p:blipFill>
        <p:spPr>
          <a:xfrm>
            <a:off x="6858000" y="647700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codes (RFIDs)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Token stores a secret value </a:t>
            </a:r>
            <a:r>
              <a:rPr lang="en-US" dirty="0" err="1"/>
              <a:t>id_T</a:t>
            </a:r>
            <a:r>
              <a:rPr lang="en-US" dirty="0"/>
              <a:t>                                          (e.g., key, id, password)</a:t>
            </a:r>
          </a:p>
          <a:p>
            <a:r>
              <a:rPr lang="en-US" dirty="0"/>
              <a:t>Reader stores list of authorized ids</a:t>
            </a:r>
          </a:p>
          <a:p>
            <a:r>
              <a:rPr lang="en-US" dirty="0"/>
              <a:t>To enter:  </a:t>
            </a:r>
            <a:r>
              <a:rPr lang="en-US" b="1" dirty="0">
                <a:latin typeface="Courier New"/>
                <a:cs typeface="Courier New"/>
              </a:rPr>
              <a:t>T-&gt;B: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endParaRPr lang="en-US" b="1" dirty="0">
              <a:latin typeface="Courier New"/>
              <a:cs typeface="Courier New"/>
            </a:endParaRPr>
          </a:p>
          <a:p>
            <a:endParaRPr lang="en-US" sz="3000" b="1" dirty="0">
              <a:latin typeface="Courier New"/>
              <a:cs typeface="Courier New"/>
            </a:endParaRPr>
          </a:p>
          <a:p>
            <a:r>
              <a:rPr lang="en-US" b="1" dirty="0"/>
              <a:t>Attack:  </a:t>
            </a:r>
            <a:r>
              <a:rPr lang="en-US" dirty="0"/>
              <a:t>replay:  thief sits nearby, records serial number, programs another token with same number, authenticates</a:t>
            </a:r>
          </a:p>
          <a:p>
            <a:r>
              <a:rPr lang="en-US" b="1" dirty="0"/>
              <a:t>Attack:  </a:t>
            </a:r>
            <a:r>
              <a:rPr lang="en-US" dirty="0"/>
              <a:t>privacy:  adversary tracks token usage across system and learns user attributes and/or behaviors</a:t>
            </a:r>
          </a:p>
          <a:p>
            <a:endParaRPr lang="en-US" sz="2200" b="1" dirty="0">
              <a:latin typeface="Courier New"/>
              <a:cs typeface="Courier New"/>
            </a:endParaRPr>
          </a:p>
          <a:p>
            <a:endParaRPr lang="en-US" sz="2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200" b="1" dirty="0">
                <a:latin typeface="Courier New"/>
                <a:cs typeface="Courier New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 descr="A white building with a blue sky and a person in front&#10;&#10;Description automatically generated">
            <a:extLst>
              <a:ext uri="{FF2B5EF4-FFF2-40B4-BE49-F238E27FC236}">
                <a16:creationId xmlns:a16="http://schemas.microsoft.com/office/drawing/2014/main" id="{9F091334-C322-509C-23D3-776140859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3" y="547255"/>
            <a:ext cx="3754582" cy="23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ell phone&#10;&#10;Description automatically generated with low confidence">
            <a:extLst>
              <a:ext uri="{FF2B5EF4-FFF2-40B4-BE49-F238E27FC236}">
                <a16:creationId xmlns:a16="http://schemas.microsoft.com/office/drawing/2014/main" id="{91F33E7D-32B4-2A9E-E129-176196DF4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533400"/>
            <a:ext cx="2039586" cy="2218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“Rolling”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17478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Token stores: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sk_T</a:t>
            </a:r>
            <a:r>
              <a:rPr lang="en-US" b="1" dirty="0">
                <a:latin typeface="Courier New"/>
                <a:cs typeface="Courier New"/>
              </a:rPr>
              <a:t>, n</a:t>
            </a:r>
            <a:endParaRPr lang="en-US" dirty="0"/>
          </a:p>
          <a:p>
            <a:r>
              <a:rPr lang="en-US" dirty="0"/>
              <a:t>Lock stores info for all authorized ids</a:t>
            </a:r>
          </a:p>
          <a:p>
            <a:r>
              <a:rPr lang="en-US" dirty="0"/>
              <a:t>To enter:  </a:t>
            </a:r>
            <a:r>
              <a:rPr lang="en-US" b="1" dirty="0">
                <a:latin typeface="Courier New"/>
                <a:cs typeface="Courier New"/>
              </a:rPr>
              <a:t>Token-&gt;Lock: 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Hash(</a:t>
            </a:r>
            <a:r>
              <a:rPr lang="en-US" b="1" dirty="0" err="1">
                <a:latin typeface="Courier New"/>
                <a:cs typeface="Courier New"/>
              </a:rPr>
              <a:t>id_T</a:t>
            </a:r>
            <a:r>
              <a:rPr lang="en-US" b="1" dirty="0">
                <a:latin typeface="Courier New"/>
                <a:cs typeface="Courier New"/>
              </a:rPr>
              <a:t>, n, </a:t>
            </a:r>
            <a:r>
              <a:rPr lang="en-US" b="1" dirty="0" err="1">
                <a:latin typeface="Courier New"/>
                <a:cs typeface="Courier New"/>
              </a:rPr>
              <a:t>sk_T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r>
              <a:rPr lang="en-US" dirty="0"/>
              <a:t>Both Token and Lock increment n after each authentication</a:t>
            </a:r>
          </a:p>
          <a:p>
            <a:endParaRPr lang="en-US" dirty="0"/>
          </a:p>
          <a:p>
            <a:r>
              <a:rPr lang="en-US" b="1" dirty="0"/>
              <a:t>Problem:  </a:t>
            </a:r>
            <a:r>
              <a:rPr lang="en-US" dirty="0"/>
              <a:t>desynchronization of nonce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FD7043-AA65-F463-EC65-AE3C1B2977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42" b="2042"/>
          <a:stretch>
            <a:fillRect/>
          </a:stretch>
        </p:blipFill>
        <p:spPr>
          <a:xfrm>
            <a:off x="5257800" y="4648200"/>
            <a:ext cx="3916878" cy="21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0644-ED47-2E7A-F470-D667B2CE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Rolling Codes</a:t>
            </a:r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B7AE0F6-3781-EBC1-C594-742F06FD1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5124293" cy="357334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B4D6B9B-44D1-6216-9E94-152192D98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3400"/>
            <a:ext cx="7772400" cy="179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1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12844</TotalTime>
  <Words>2694</Words>
  <Application>Microsoft Macintosh PowerPoint</Application>
  <PresentationFormat>On-screen Show (4:3)</PresentationFormat>
  <Paragraphs>302</Paragraphs>
  <Slides>33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Cronos Pro</vt:lpstr>
      <vt:lpstr>CronosPro-Regular</vt:lpstr>
      <vt:lpstr>Clarity</vt:lpstr>
      <vt:lpstr>Lecture 15: Tokens</vt:lpstr>
      <vt:lpstr>Review: Authentication of humans</vt:lpstr>
      <vt:lpstr>Authentication Tokens</vt:lpstr>
      <vt:lpstr>Authentication tokens</vt:lpstr>
      <vt:lpstr>Threat Model: Eavesdropper</vt:lpstr>
      <vt:lpstr>Fixed codes (Keyless Entry)</vt:lpstr>
      <vt:lpstr>Fixed codes (RFIDs)</vt:lpstr>
      <vt:lpstr>“Rolling” codes</vt:lpstr>
      <vt:lpstr>Hacking Rolling Codes</vt:lpstr>
      <vt:lpstr>One-Time Passwords</vt:lpstr>
      <vt:lpstr>Challenge-based OTPs</vt:lpstr>
      <vt:lpstr>Exercise 2: Digital Signatures</vt:lpstr>
      <vt:lpstr>Signature-based OTPs</vt:lpstr>
      <vt:lpstr>Time-based One-Time Password</vt:lpstr>
      <vt:lpstr>Exercise: Clock Synchronization</vt:lpstr>
      <vt:lpstr>Time-based One-Time Password</vt:lpstr>
      <vt:lpstr>Remote Authentication</vt:lpstr>
      <vt:lpstr>Hypothetical protocol</vt:lpstr>
      <vt:lpstr>Exercise 3: Clock Synchronization</vt:lpstr>
      <vt:lpstr>Estimating clock value</vt:lpstr>
      <vt:lpstr>SecurID</vt:lpstr>
      <vt:lpstr>Hash chains</vt:lpstr>
      <vt:lpstr>OTPs from hash chains</vt:lpstr>
      <vt:lpstr>Exercise: Reverse Hash Chains</vt:lpstr>
      <vt:lpstr>Solution 1</vt:lpstr>
      <vt:lpstr>Solution 2</vt:lpstr>
      <vt:lpstr>Solution 3</vt:lpstr>
      <vt:lpstr>Solution 4</vt:lpstr>
      <vt:lpstr>S/KEY</vt:lpstr>
      <vt:lpstr>Usablility Problems with Tokens</vt:lpstr>
      <vt:lpstr>Recovering from token loss</vt:lpstr>
      <vt:lpstr>Mandatory Use drives Adoption</vt:lpstr>
      <vt:lpstr>Token-based Authentication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338</cp:revision>
  <dcterms:created xsi:type="dcterms:W3CDTF">2018-01-05T20:19:03Z</dcterms:created>
  <dcterms:modified xsi:type="dcterms:W3CDTF">2026-03-11T20:04:29Z</dcterms:modified>
</cp:coreProperties>
</file>