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97" r:id="rId4"/>
    <p:sldId id="369" r:id="rId5"/>
    <p:sldId id="425" r:id="rId6"/>
    <p:sldId id="427" r:id="rId7"/>
    <p:sldId id="1303" r:id="rId8"/>
    <p:sldId id="1305" r:id="rId9"/>
    <p:sldId id="1304" r:id="rId10"/>
    <p:sldId id="379" r:id="rId11"/>
    <p:sldId id="380" r:id="rId12"/>
    <p:sldId id="381" r:id="rId13"/>
    <p:sldId id="343" r:id="rId14"/>
    <p:sldId id="344" r:id="rId15"/>
    <p:sldId id="345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1306" r:id="rId24"/>
    <p:sldId id="1307" r:id="rId25"/>
    <p:sldId id="356" r:id="rId26"/>
    <p:sldId id="277" r:id="rId27"/>
    <p:sldId id="1309" r:id="rId28"/>
    <p:sldId id="423" r:id="rId29"/>
    <p:sldId id="382" r:id="rId30"/>
    <p:sldId id="391" r:id="rId31"/>
    <p:sldId id="413" r:id="rId32"/>
    <p:sldId id="392" r:id="rId33"/>
    <p:sldId id="393" r:id="rId34"/>
    <p:sldId id="429" r:id="rId35"/>
    <p:sldId id="396" r:id="rId36"/>
    <p:sldId id="397" r:id="rId37"/>
    <p:sldId id="398" r:id="rId38"/>
    <p:sldId id="403" r:id="rId39"/>
    <p:sldId id="416" r:id="rId40"/>
    <p:sldId id="415" r:id="rId41"/>
    <p:sldId id="422" r:id="rId42"/>
    <p:sldId id="417" r:id="rId43"/>
    <p:sldId id="419" r:id="rId44"/>
    <p:sldId id="420" r:id="rId45"/>
    <p:sldId id="430" r:id="rId46"/>
    <p:sldId id="385" r:id="rId47"/>
    <p:sldId id="387" r:id="rId48"/>
    <p:sldId id="298" r:id="rId49"/>
    <p:sldId id="299" r:id="rId50"/>
    <p:sldId id="302" r:id="rId51"/>
    <p:sldId id="303" r:id="rId52"/>
    <p:sldId id="304" r:id="rId53"/>
    <p:sldId id="354" r:id="rId54"/>
    <p:sldId id="355" r:id="rId55"/>
    <p:sldId id="359" r:id="rId56"/>
    <p:sldId id="432" r:id="rId57"/>
    <p:sldId id="431" r:id="rId58"/>
    <p:sldId id="130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7"/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248" autoAdjust="0"/>
    <p:restoredTop sz="85000" autoAdjust="0"/>
  </p:normalViewPr>
  <p:slideViewPr>
    <p:cSldViewPr>
      <p:cViewPr varScale="1">
        <p:scale>
          <a:sx n="74" d="100"/>
          <a:sy n="74" d="100"/>
        </p:scale>
        <p:origin x="176" y="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occurences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9"/>
                <c:pt idx="0">
                  <c:v>@</c:v>
                </c:pt>
                <c:pt idx="1">
                  <c:v>!</c:v>
                </c:pt>
                <c:pt idx="2">
                  <c:v>$</c:v>
                </c:pt>
                <c:pt idx="3">
                  <c:v>*</c:v>
                </c:pt>
                <c:pt idx="4">
                  <c:v>#</c:v>
                </c:pt>
                <c:pt idx="5">
                  <c:v>.</c:v>
                </c:pt>
                <c:pt idx="6">
                  <c:v>-</c:v>
                </c:pt>
                <c:pt idx="7">
                  <c:v>&amp;</c:v>
                </c:pt>
                <c:pt idx="8">
                  <c:v>_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362</c:v>
                </c:pt>
                <c:pt idx="1">
                  <c:v>345</c:v>
                </c:pt>
                <c:pt idx="2">
                  <c:v>166</c:v>
                </c:pt>
                <c:pt idx="3">
                  <c:v>150</c:v>
                </c:pt>
                <c:pt idx="4">
                  <c:v>112</c:v>
                </c:pt>
                <c:pt idx="5">
                  <c:v>96</c:v>
                </c:pt>
                <c:pt idx="6">
                  <c:v>76</c:v>
                </c:pt>
                <c:pt idx="7">
                  <c:v>53</c:v>
                </c:pt>
                <c:pt idx="8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7-B44E-9B89-A6BA6D693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1322824"/>
        <c:axId val="-2100412552"/>
      </c:barChart>
      <c:catAx>
        <c:axId val="-2101322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+mj-lt"/>
              </a:defRPr>
            </a:pPr>
            <a:endParaRPr lang="en-US"/>
          </a:p>
        </c:txPr>
        <c:crossAx val="-2100412552"/>
        <c:crosses val="autoZero"/>
        <c:auto val="1"/>
        <c:lblAlgn val="ctr"/>
        <c:lblOffset val="100"/>
        <c:noMultiLvlLbl val="0"/>
      </c:catAx>
      <c:valAx>
        <c:axId val="-2100412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 b="0"/>
                </a:pPr>
                <a:r>
                  <a:rPr lang="en-US" sz="2800" b="0" dirty="0">
                    <a:latin typeface="+mj-lt"/>
                  </a:rPr>
                  <a:t>Occurrences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1322824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neier.com/essay-148.html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8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www.guanotronic.com</a:t>
            </a:r>
            <a:r>
              <a:rPr lang="en-US" dirty="0"/>
              <a:t>/~serge/papers/chi11b.pdf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1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0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7986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pages.nist.gov</a:t>
            </a:r>
            <a:r>
              <a:rPr lang="en-US" dirty="0"/>
              <a:t>/800-63-3/sp800-63b.html#memsecret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47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MOAB: 26 billion records leaked (January 2024): https://</a:t>
            </a:r>
            <a:r>
              <a:rPr lang="en-US" dirty="0" err="1"/>
              <a:t>cybernews.com</a:t>
            </a:r>
            <a:r>
              <a:rPr lang="en-US" dirty="0"/>
              <a:t>/security/billions-passwords-credentials-leaked-mother-of-all-breaches/</a:t>
            </a:r>
          </a:p>
          <a:p>
            <a:endParaRPr lang="en-US" dirty="0"/>
          </a:p>
          <a:p>
            <a:r>
              <a:rPr lang="en-US" dirty="0"/>
              <a:t>73% of accounts use duplicated passwords (US</a:t>
            </a:r>
            <a:r>
              <a:rPr lang="en-US" baseline="0" dirty="0"/>
              <a:t> &amp; UK sample)</a:t>
            </a:r>
          </a:p>
          <a:p>
            <a:r>
              <a:rPr lang="en-US" baseline="0" dirty="0"/>
              <a:t>54% of users use &lt;=5 passwords for everything</a:t>
            </a:r>
          </a:p>
          <a:p>
            <a:r>
              <a:rPr lang="en-US" baseline="0" dirty="0"/>
              <a:t>47% of users rely on passwords that haven't been changed in 5 years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www.telesign.com</a:t>
            </a:r>
            <a:r>
              <a:rPr lang="en-US" dirty="0"/>
              <a:t>/resources/research-and-reports/</a:t>
            </a:r>
            <a:r>
              <a:rPr lang="en-US" dirty="0" err="1"/>
              <a:t>telesign</a:t>
            </a:r>
            <a:r>
              <a:rPr lang="en-US" dirty="0"/>
              <a:t>-consumer-account-security-report/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63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[On</a:t>
            </a:r>
            <a:r>
              <a:rPr lang="en-US" baseline="0" dirty="0"/>
              <a:t> board]: authentication protocol </a:t>
            </a:r>
            <a:endParaRPr lang="en-US" dirty="0"/>
          </a:p>
          <a:p>
            <a:r>
              <a:rPr lang="en-US" dirty="0"/>
              <a:t>Discuss: Why not 3'.</a:t>
            </a:r>
            <a:r>
              <a:rPr lang="en-US" baseline="0" dirty="0"/>
              <a:t> L-&gt;S: </a:t>
            </a:r>
            <a:r>
              <a:rPr lang="en-US" baseline="0" dirty="0" err="1"/>
              <a:t>uid</a:t>
            </a:r>
            <a:r>
              <a:rPr lang="en-US" baseline="0" dirty="0"/>
              <a:t>, h(p)</a:t>
            </a:r>
          </a:p>
          <a:p>
            <a:endParaRPr lang="en-US" baseline="0" dirty="0"/>
          </a:p>
          <a:p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Counterintuitive:  From user’s perspective, sending plaintext password is better!</a:t>
            </a:r>
          </a:p>
          <a:p>
            <a:pPr lvl="1"/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When password database leaked, 3’ immediately enables attacker to authenticate, whereas 3 forces attacker to invert hash</a:t>
            </a:r>
          </a:p>
          <a:p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From the two machines’ perspectives, about the same:  one hash computation</a:t>
            </a:r>
          </a:p>
          <a:p>
            <a:r>
              <a:rPr lang="en-US" dirty="0">
                <a:latin typeface="Cronos Pro" charset="0"/>
                <a:ea typeface="Cronos Pro" charset="0"/>
                <a:cs typeface="Cronos Pro" charset="0"/>
              </a:rPr>
              <a:t>From DY adversary’s perspective, the same:  can replay either message if security of channel is broken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0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aka offline guessing attacks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haveibeenpwned.com</a:t>
            </a:r>
            <a:r>
              <a:rPr lang="en-US" dirty="0"/>
              <a:t>/</a:t>
            </a:r>
            <a:r>
              <a:rPr lang="en-US" dirty="0" err="1"/>
              <a:t>PwnedWebsites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139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Schneier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quoting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AccessData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2007]: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User:  </a:t>
            </a:r>
            <a:r>
              <a:rPr lang="en-US" dirty="0"/>
              <a:t>typically guessable passwords</a:t>
            </a:r>
          </a:p>
          <a:p>
            <a:r>
              <a:rPr lang="en-US" b="1" dirty="0"/>
              <a:t>System:  </a:t>
            </a:r>
          </a:p>
          <a:p>
            <a:pPr lvl="1"/>
            <a:r>
              <a:rPr lang="en-US" dirty="0"/>
              <a:t>can produce hard-to-guess passwords (e.g., random ASCII character strings)</a:t>
            </a:r>
          </a:p>
          <a:p>
            <a:pPr lvl="1"/>
            <a:r>
              <a:rPr lang="en-US" dirty="0"/>
              <a:t>but users can't remember them</a:t>
            </a:r>
          </a:p>
          <a:p>
            <a:pPr lvl="1"/>
            <a:r>
              <a:rPr lang="en-US" dirty="0"/>
              <a:t>some systems use default passwords (bad!)</a:t>
            </a:r>
          </a:p>
          <a:p>
            <a:r>
              <a:rPr lang="en-US" b="1" dirty="0"/>
              <a:t>Administrator:  </a:t>
            </a:r>
            <a:r>
              <a:rPr lang="en-US" dirty="0"/>
              <a:t>reduces to one of the above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5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make every user's stored hashed password different, even if they chose the same password</a:t>
            </a:r>
          </a:p>
          <a:p>
            <a:pPr lvl="1"/>
            <a:r>
              <a:rPr lang="en-US" dirty="0"/>
              <a:t>make passwords effectively be from larger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5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Salt needs to be unique even across systems; easiest way to achieve is to choose randomly</a:t>
            </a:r>
          </a:p>
          <a:p>
            <a:r>
              <a:rPr lang="en-US" dirty="0"/>
              <a:t>Length of salt should be related to strength of cryptography employed in rest of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4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recommended for</a:t>
            </a:r>
            <a:r>
              <a:rPr lang="en-US" baseline="0" dirty="0"/>
              <a:t> memory hardness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226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[On</a:t>
            </a:r>
            <a:r>
              <a:rPr lang="en-US" baseline="0" dirty="0"/>
              <a:t> board]: authentication protocol</a:t>
            </a:r>
            <a:endParaRPr lang="en-US" dirty="0"/>
          </a:p>
          <a:p>
            <a:r>
              <a:rPr lang="en-US" dirty="0"/>
              <a:t>Salt needs to be unique even across systems; easiest way to achieve is to choose randomly</a:t>
            </a:r>
          </a:p>
          <a:p>
            <a:r>
              <a:rPr lang="en-US" dirty="0"/>
              <a:t>Length of salt should be related to strength of cryptography employed in rest of system</a:t>
            </a:r>
          </a:p>
          <a:p>
            <a:r>
              <a:rPr lang="en-US" dirty="0"/>
              <a:t>[Evaluation]:</a:t>
            </a:r>
            <a:r>
              <a:rPr lang="en-US" baseline="0" dirty="0"/>
              <a:t> https://</a:t>
            </a:r>
            <a:r>
              <a:rPr lang="en-US" baseline="0" dirty="0" err="1"/>
              <a:t>securityintelligence.com</a:t>
            </a:r>
            <a:r>
              <a:rPr lang="en-US" baseline="0" dirty="0"/>
              <a:t>/the-inconvenient-truth-about-your-eight-character-password/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59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Could use to </a:t>
            </a:r>
            <a:r>
              <a:rPr lang="en-US" dirty="0">
                <a:solidFill>
                  <a:schemeClr val="accent2"/>
                </a:solidFill>
              </a:rPr>
              <a:t>store passwords </a:t>
            </a:r>
          </a:p>
          <a:p>
            <a:pPr marL="514350" indent="-457200"/>
            <a:r>
              <a:rPr lang="en-US" dirty="0"/>
              <a:t>F(p,s,c,1) is essentially what we agreed to store for salted and iterated-hash protected passwords</a:t>
            </a:r>
          </a:p>
          <a:p>
            <a:r>
              <a:rPr lang="en-US" dirty="0"/>
              <a:t>But easier to attack</a:t>
            </a:r>
            <a:r>
              <a:rPr lang="en-US" baseline="0" dirty="0"/>
              <a:t> speed than </a:t>
            </a:r>
            <a:r>
              <a:rPr lang="en-US" baseline="0" dirty="0" err="1"/>
              <a:t>scrypt</a:t>
            </a:r>
            <a:r>
              <a:rPr lang="en-US" baseline="0" dirty="0"/>
              <a:t>/</a:t>
            </a:r>
            <a:r>
              <a:rPr lang="en-US" baseline="0" dirty="0" err="1"/>
              <a:t>bcrypt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Note: Argon2 also key derivation, but less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83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[</a:t>
            </a:r>
            <a:r>
              <a:rPr lang="en-US" noProof="0" dirty="0" err="1"/>
              <a:t>Cranor</a:t>
            </a:r>
            <a:r>
              <a:rPr lang="en-US" noProof="0" dirty="0"/>
              <a:t> 2016]: https://</a:t>
            </a:r>
            <a:r>
              <a:rPr lang="en-US" noProof="0" dirty="0" err="1"/>
              <a:t>www.ftc.gov</a:t>
            </a:r>
            <a:r>
              <a:rPr lang="en-US" noProof="0" dirty="0"/>
              <a:t>/news-events/blogs/</a:t>
            </a:r>
            <a:r>
              <a:rPr lang="en-US" noProof="0" dirty="0" err="1"/>
              <a:t>techftc</a:t>
            </a:r>
            <a:r>
              <a:rPr lang="en-US" noProof="0" dirty="0"/>
              <a:t>/2016/03/time-rethink-mandatory-password-changes</a:t>
            </a:r>
          </a:p>
          <a:p>
            <a:pPr marL="171450" indent="-171450">
              <a:buFontTx/>
              <a:buChar char="-"/>
            </a:pPr>
            <a:r>
              <a:rPr lang="en-US" dirty="0"/>
              <a:t>When users do change passwords, they change them predictably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Foreknowledge of expiration causes users to choose weaker passwords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88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[</a:t>
            </a:r>
            <a:r>
              <a:rPr lang="en-US" dirty="0" err="1">
                <a:solidFill>
                  <a:schemeClr val="tx2"/>
                </a:solidFill>
              </a:rPr>
              <a:t>Bonneau</a:t>
            </a:r>
            <a:r>
              <a:rPr lang="en-US" dirty="0">
                <a:solidFill>
                  <a:schemeClr val="tx2"/>
                </a:solidFill>
              </a:rPr>
              <a:t> et al. 2012]</a:t>
            </a:r>
            <a:r>
              <a:rPr lang="en-US" baseline="0" dirty="0">
                <a:solidFill>
                  <a:schemeClr val="tx2"/>
                </a:solidFill>
              </a:rPr>
              <a:t> </a:t>
            </a:r>
            <a:r>
              <a:rPr lang="en-US" dirty="0"/>
              <a:t>https://</a:t>
            </a:r>
            <a:r>
              <a:rPr lang="en-US" dirty="0" err="1"/>
              <a:t>www.cl.cam.ac.uk</a:t>
            </a:r>
            <a:r>
              <a:rPr lang="en-US" dirty="0"/>
              <a:t>/~fms27/papers/2012-BonneauHerOorSta-password--</a:t>
            </a:r>
            <a:r>
              <a:rPr lang="en-US" dirty="0" err="1"/>
              <a:t>oakland.pdf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70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schemes do better than passwords on </a:t>
            </a:r>
            <a:r>
              <a:rPr lang="en-US" dirty="0">
                <a:solidFill>
                  <a:schemeClr val="accent2"/>
                </a:solidFill>
              </a:rPr>
              <a:t>security</a:t>
            </a:r>
          </a:p>
          <a:p>
            <a:r>
              <a:rPr lang="en-US" dirty="0"/>
              <a:t>Some schemes do better and some worse on </a:t>
            </a:r>
            <a:r>
              <a:rPr lang="en-US" dirty="0">
                <a:solidFill>
                  <a:schemeClr val="accent2"/>
                </a:solidFill>
              </a:rPr>
              <a:t>usability</a:t>
            </a:r>
          </a:p>
          <a:p>
            <a:r>
              <a:rPr lang="en-US" dirty="0"/>
              <a:t>Every scheme does worse than passwords on </a:t>
            </a:r>
            <a:r>
              <a:rPr lang="en-US" dirty="0" err="1">
                <a:solidFill>
                  <a:schemeClr val="accent2"/>
                </a:solidFill>
              </a:rPr>
              <a:t>deployability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7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Password</a:t>
            </a:r>
            <a:r>
              <a:rPr lang="en-US" baseline="0" dirty="0"/>
              <a:t> frequency source: </a:t>
            </a:r>
            <a:r>
              <a:rPr lang="en-US" dirty="0"/>
              <a:t>https://</a:t>
            </a:r>
            <a:r>
              <a:rPr lang="en-US" dirty="0" err="1"/>
              <a:t>nordpass.com</a:t>
            </a:r>
            <a:r>
              <a:rPr lang="en-US" dirty="0"/>
              <a:t>/most-common-passwords-list/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Password distribution source: 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Skyhigh</a:t>
            </a: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Networks]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Critique of NIST entropy estimates: [Weir et al. 2010]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0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5844-6862-EFFB-E0F5-EE24FC52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12319C-4972-0708-06BE-EB705A6A0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0AEB2-50CF-3AC4-02E5-508253272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Critique of NIST entropy estimates: [Weir et al. 2010]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ABA1-DA76-3707-8B89-1C25DCF21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65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CCB4-1CB7-B5CD-D268-42F172CC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94C623-0AF0-7976-343C-891C5143A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5D8C0B-72EE-C255-0F20-6A659E5D3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www.ece.cmu.edu</a:t>
            </a:r>
            <a:r>
              <a:rPr lang="en-US" dirty="0"/>
              <a:t>/~</a:t>
            </a:r>
            <a:r>
              <a:rPr lang="en-US" dirty="0" err="1"/>
              <a:t>lbauer</a:t>
            </a:r>
            <a:r>
              <a:rPr lang="en-US" dirty="0"/>
              <a:t>/papers/2012/oakland2012-guessing.pdf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991C-B2FF-A245-5A38-55215F2D92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[Kelley et al. 2012]:</a:t>
            </a:r>
            <a:r>
              <a:rPr lang="en-US" baseline="0" dirty="0"/>
              <a:t> </a:t>
            </a:r>
            <a:r>
              <a:rPr lang="en-US" dirty="0"/>
              <a:t>https://</a:t>
            </a:r>
            <a:r>
              <a:rPr lang="en-US" dirty="0" err="1"/>
              <a:t>www.ece.cmu.edu</a:t>
            </a:r>
            <a:r>
              <a:rPr lang="en-US" dirty="0"/>
              <a:t>/~</a:t>
            </a:r>
            <a:r>
              <a:rPr lang="en-US" dirty="0" err="1"/>
              <a:t>lbauer</a:t>
            </a:r>
            <a:r>
              <a:rPr lang="en-US" dirty="0"/>
              <a:t>/papers/2012/oakland2012-guessing.pdf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75FD5-AB21-4C45-BFE8-1D3F02B463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86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ieeexplore.ieee.org</a:t>
            </a:r>
            <a:r>
              <a:rPr lang="en-US" dirty="0"/>
              <a:t>/stamp/</a:t>
            </a:r>
            <a:r>
              <a:rPr lang="en-US" dirty="0" err="1"/>
              <a:t>stamp.jsp?arnumber</a:t>
            </a:r>
            <a:r>
              <a:rPr lang="en-US" dirty="0"/>
              <a:t>=6234434</a:t>
            </a:r>
          </a:p>
          <a:p>
            <a:endParaRPr lang="en-US" dirty="0"/>
          </a:p>
          <a:p>
            <a:r>
              <a:rPr lang="en-US" dirty="0"/>
              <a:t>basic</a:t>
            </a:r>
            <a:r>
              <a:rPr lang="en-US" baseline="0" dirty="0"/>
              <a:t>8survey: 8 char password, survey scenario</a:t>
            </a:r>
          </a:p>
          <a:p>
            <a:r>
              <a:rPr lang="en-US" baseline="0" dirty="0"/>
              <a:t>basic8: 8 char password, email scenario</a:t>
            </a:r>
          </a:p>
          <a:p>
            <a:r>
              <a:rPr lang="en-US" baseline="0" dirty="0" err="1"/>
              <a:t>blacklistEasy</a:t>
            </a:r>
            <a:r>
              <a:rPr lang="en-US" baseline="0" dirty="0"/>
              <a:t>: 8 char, no dictionary word</a:t>
            </a:r>
          </a:p>
          <a:p>
            <a:r>
              <a:rPr lang="en-US" baseline="0" dirty="0" err="1"/>
              <a:t>blacklistMedium</a:t>
            </a:r>
            <a:r>
              <a:rPr lang="en-US" baseline="0" dirty="0"/>
              <a:t>: 8 char, no dictionary word, better dictionary</a:t>
            </a:r>
          </a:p>
          <a:p>
            <a:r>
              <a:rPr lang="en-US" baseline="0" dirty="0"/>
              <a:t>dictionary 8: 8 char, may not contain dictionary word, removed non-alphabetic chars before checking</a:t>
            </a:r>
          </a:p>
          <a:p>
            <a:r>
              <a:rPr lang="en-US" baseline="0" dirty="0" err="1"/>
              <a:t>blacklistHard</a:t>
            </a:r>
            <a:r>
              <a:rPr lang="en-US" baseline="0" dirty="0"/>
              <a:t>: 8 char, blacklist created from cracked list instead of </a:t>
            </a:r>
            <a:r>
              <a:rPr lang="en-US" baseline="0" dirty="0" err="1"/>
              <a:t>english</a:t>
            </a:r>
            <a:r>
              <a:rPr lang="en-US" baseline="0" dirty="0"/>
              <a:t> dictionary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comprehensive8: 8 char,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an uppercase and lowercase letter, a symbol, and a digit. It may not contain a dictionary word.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 16 char password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 warning on targeted attacks]: IBM red team using 80 GPUs w/ Windows' NT LAN Manager hash format cracked basic 8 char passwords (incl upper case num chars) in 30 seconds-9 minutes, avg 45mins-max 1.5hrs for full keyboard characters https://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securityintelligence.com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/the-inconvenient-truth-about-your-eight-character-password/</a:t>
            </a:r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85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ysClr val="windowText" lastClr="000000"/>
              </a:gs>
              <a:gs pos="8000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lin ang="13500000" scaled="1"/>
            <a:tileRect/>
          </a:gra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"/>
              <a:cs typeface="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7F0007">
                  <a:alpha val="67059"/>
                </a:srgbClr>
              </a:gs>
              <a:gs pos="100000">
                <a:schemeClr val="accent6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0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3/9/26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8018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138		       		         	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2"/>
            <a:ext cx="7848600" cy="6318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14: Passwords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3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5" name="Picture 4" descr="password_strength.png">
            <a:extLst>
              <a:ext uri="{FF2B5EF4-FFF2-40B4-BE49-F238E27FC236}">
                <a16:creationId xmlns:a16="http://schemas.microsoft.com/office/drawing/2014/main" id="{47C86F40-D27B-73ED-195B-DAF3E4B9A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835" y="3505200"/>
            <a:ext cx="4124329" cy="3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Password Recipes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recipes based on</a:t>
            </a:r>
          </a:p>
          <a:p>
            <a:pPr lvl="1"/>
            <a:r>
              <a:rPr lang="en-US" dirty="0"/>
              <a:t>percentage of passwords cracked</a:t>
            </a:r>
          </a:p>
          <a:p>
            <a:pPr lvl="1"/>
            <a:r>
              <a:rPr lang="en-US" dirty="0"/>
              <a:t>number of guesses required to crack</a:t>
            </a:r>
          </a:p>
          <a:p>
            <a:pPr lvl="1"/>
            <a:endParaRPr lang="en-US" dirty="0"/>
          </a:p>
          <a:p>
            <a:r>
              <a:rPr lang="en-US" dirty="0"/>
              <a:t>Example recipes: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≥ 8 characters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≥ 8 characters, no blacklisted words  ...with various blacklists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≥ 8 characters, no blacklisted words, one uppercase, lowercase, symbol, and digit ("comprehensive", c8)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≥ 16 characters ("passphrase", b16)</a:t>
            </a:r>
          </a:p>
          <a:p>
            <a:r>
              <a:rPr lang="en-US" dirty="0"/>
              <a:t>Results...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comparison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752599"/>
            <a:ext cx="8950712" cy="4368799"/>
          </a:xfrm>
        </p:spPr>
      </p:pic>
    </p:spTree>
    <p:extLst>
      <p:ext uri="{BB962C8B-B14F-4D97-AF65-F5344CB8AC3E}">
        <p14:creationId xmlns:p14="http://schemas.microsoft.com/office/powerpoint/2010/main" val="80649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Comprehensive recipe (comprehensive8) makes it hard </a:t>
            </a:r>
            <a:r>
              <a:rPr lang="en-US" dirty="0"/>
              <a:t>to crack passwords</a:t>
            </a:r>
          </a:p>
          <a:p>
            <a:pPr lvl="1"/>
            <a:r>
              <a:rPr lang="en-US" dirty="0"/>
              <a:t>Doesn’t that contradict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[Weir 2010]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No:  even if NIST's Shannon entropy estimates are quantitatively invalid </a:t>
            </a:r>
            <a:r>
              <a:rPr lang="en-US" b="1" dirty="0"/>
              <a:t>in general</a:t>
            </a:r>
            <a:r>
              <a:rPr lang="en-US" dirty="0"/>
              <a:t>, c8 in particular is hard to crack</a:t>
            </a:r>
          </a:p>
          <a:p>
            <a:r>
              <a:rPr lang="en-US" dirty="0">
                <a:solidFill>
                  <a:schemeClr val="tx2"/>
                </a:solidFill>
              </a:rPr>
              <a:t>But blacklists make passwords almost as hard to crack</a:t>
            </a:r>
          </a:p>
          <a:p>
            <a:r>
              <a:rPr lang="en-US" dirty="0"/>
              <a:t>And </a:t>
            </a:r>
            <a:r>
              <a:rPr lang="en-US" dirty="0">
                <a:solidFill>
                  <a:schemeClr val="accent2"/>
                </a:solidFill>
              </a:rPr>
              <a:t>passphrases (basic16) are hard to crack and are more usable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Komanduri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2011]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Easier to create</a:t>
            </a:r>
          </a:p>
          <a:p>
            <a:pPr lvl="1"/>
            <a:r>
              <a:rPr lang="en-US" dirty="0"/>
              <a:t>Easier to remember</a:t>
            </a:r>
          </a:p>
          <a:p>
            <a:pPr lvl="1"/>
            <a:r>
              <a:rPr lang="en-US" dirty="0"/>
              <a:t>Threat to validity:  maybe state-of-art crackers would improve to handle passphrases if people were required to use them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8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/>
              <a:t>User Perceptions of Password Security</a:t>
            </a:r>
            <a:endParaRPr dirty="0"/>
          </a:p>
        </p:txBody>
      </p:sp>
      <p:sp>
        <p:nvSpPr>
          <p:cNvPr id="941" name="Google Shape;941;p88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iloveyou88</a:t>
            </a:r>
            <a:endParaRPr/>
          </a:p>
        </p:txBody>
      </p:sp>
      <p:sp>
        <p:nvSpPr>
          <p:cNvPr id="942" name="Google Shape;942;p88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ieatkale88</a:t>
            </a:r>
            <a:endParaRPr/>
          </a:p>
        </p:txBody>
      </p:sp>
      <p:pic>
        <p:nvPicPr>
          <p:cNvPr id="943" name="Google Shape;943;p88" descr="People raising their hands"/>
          <p:cNvPicPr preferRelativeResize="0"/>
          <p:nvPr/>
        </p:nvPicPr>
        <p:blipFill rotWithShape="1">
          <a:blip r:embed="rId3">
            <a:alphaModFix/>
          </a:blip>
          <a:srcRect t="29865" b="6973"/>
          <a:stretch/>
        </p:blipFill>
        <p:spPr>
          <a:xfrm>
            <a:off x="0" y="4023756"/>
            <a:ext cx="9144000" cy="288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Study participants’ perceptions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43CD-3BA5-F48A-4AA1-F7C4995E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49" name="Google Shape;949;p89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iloveyou88</a:t>
            </a:r>
            <a:endParaRPr/>
          </a:p>
        </p:txBody>
      </p:sp>
      <p:sp>
        <p:nvSpPr>
          <p:cNvPr id="950" name="Google Shape;950;p89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ieatkale88</a:t>
            </a:r>
            <a:endParaRPr/>
          </a:p>
        </p:txBody>
      </p:sp>
      <p:sp>
        <p:nvSpPr>
          <p:cNvPr id="951" name="Google Shape;951;p89"/>
          <p:cNvSpPr txBox="1"/>
          <p:nvPr/>
        </p:nvSpPr>
        <p:spPr>
          <a:xfrm>
            <a:off x="4067163" y="1965424"/>
            <a:ext cx="78378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Reality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4316-0728-CB75-651A-FB6D970C6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7" name="Google Shape;957;p90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iloveyou88</a:t>
            </a:r>
            <a:endParaRPr/>
          </a:p>
        </p:txBody>
      </p:sp>
      <p:sp>
        <p:nvSpPr>
          <p:cNvPr id="958" name="Google Shape;958;p90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ieatkale88</a:t>
            </a:r>
            <a:endParaRPr/>
          </a:p>
        </p:txBody>
      </p:sp>
      <p:sp>
        <p:nvSpPr>
          <p:cNvPr id="959" name="Google Shape;959;p90"/>
          <p:cNvSpPr txBox="1"/>
          <p:nvPr/>
        </p:nvSpPr>
        <p:spPr>
          <a:xfrm>
            <a:off x="4572002" y="3889619"/>
            <a:ext cx="43760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4,000,000,000 × </a:t>
            </a:r>
            <a:endParaRPr/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secure!</a:t>
            </a:r>
            <a:endParaRPr/>
          </a:p>
        </p:txBody>
      </p:sp>
      <p:cxnSp>
        <p:nvCxnSpPr>
          <p:cNvPr id="960" name="Google Shape;960;p90"/>
          <p:cNvCxnSpPr/>
          <p:nvPr/>
        </p:nvCxnSpPr>
        <p:spPr>
          <a:xfrm rot="10800000">
            <a:off x="6760029" y="2875450"/>
            <a:ext cx="0" cy="101417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Which is more secure?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0CB4B-3971-7BF9-3767-5CCFFD778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3" name="Google Shape;973;p92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brooklyn16</a:t>
            </a:r>
            <a:endParaRPr/>
          </a:p>
        </p:txBody>
      </p:sp>
      <p:sp>
        <p:nvSpPr>
          <p:cNvPr id="974" name="Google Shape;974;p92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brooklynqy</a:t>
            </a:r>
            <a:endParaRPr sz="32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975" name="Google Shape;975;p92" descr="People raising hands"/>
          <p:cNvPicPr preferRelativeResize="0"/>
          <p:nvPr/>
        </p:nvPicPr>
        <p:blipFill rotWithShape="1">
          <a:blip r:embed="rId3">
            <a:alphaModFix/>
          </a:blip>
          <a:srcRect t="29865" b="6973"/>
          <a:stretch/>
        </p:blipFill>
        <p:spPr>
          <a:xfrm>
            <a:off x="0" y="3982154"/>
            <a:ext cx="9144000" cy="288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Study participants’ perceptions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6774-615D-A3D6-B003-079E01157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1" name="Google Shape;981;p93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brooklyn16</a:t>
            </a:r>
            <a:endParaRPr/>
          </a:p>
        </p:txBody>
      </p:sp>
      <p:sp>
        <p:nvSpPr>
          <p:cNvPr id="982" name="Google Shape;982;p93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brooklynqy</a:t>
            </a:r>
            <a:endParaRPr sz="32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83" name="Google Shape;983;p93"/>
          <p:cNvSpPr/>
          <p:nvPr/>
        </p:nvSpPr>
        <p:spPr>
          <a:xfrm>
            <a:off x="622881" y="2151467"/>
            <a:ext cx="3648297" cy="11971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Reality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4DA42-A7FE-292C-4B68-FB46765BC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9" name="Google Shape;989;p94"/>
          <p:cNvSpPr txBox="1"/>
          <p:nvPr/>
        </p:nvSpPr>
        <p:spPr>
          <a:xfrm>
            <a:off x="1034408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brooklyn16</a:t>
            </a:r>
            <a:endParaRPr/>
          </a:p>
        </p:txBody>
      </p:sp>
      <p:sp>
        <p:nvSpPr>
          <p:cNvPr id="990" name="Google Shape;990;p94"/>
          <p:cNvSpPr txBox="1"/>
          <p:nvPr/>
        </p:nvSpPr>
        <p:spPr>
          <a:xfrm>
            <a:off x="5120680" y="2369367"/>
            <a:ext cx="274320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brooklynqy</a:t>
            </a:r>
            <a:endParaRPr sz="32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991" name="Google Shape;991;p94"/>
          <p:cNvSpPr txBox="1"/>
          <p:nvPr/>
        </p:nvSpPr>
        <p:spPr>
          <a:xfrm>
            <a:off x="4572002" y="3889619"/>
            <a:ext cx="43760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300,000 × </a:t>
            </a:r>
            <a:endParaRPr/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secure!</a:t>
            </a:r>
            <a:endParaRPr/>
          </a:p>
        </p:txBody>
      </p:sp>
      <p:cxnSp>
        <p:nvCxnSpPr>
          <p:cNvPr id="992" name="Google Shape;992;p94"/>
          <p:cNvCxnSpPr/>
          <p:nvPr/>
        </p:nvCxnSpPr>
        <p:spPr>
          <a:xfrm rot="10800000">
            <a:off x="6760029" y="2875450"/>
            <a:ext cx="0" cy="101417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Which is more secure?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392F-C316-B576-0FCC-65BA1D0F0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" name="Google Shape;998;p95" descr="People raising hands"/>
          <p:cNvPicPr preferRelativeResize="0"/>
          <p:nvPr/>
        </p:nvPicPr>
        <p:blipFill rotWithShape="1">
          <a:blip r:embed="rId3">
            <a:alphaModFix/>
          </a:blip>
          <a:srcRect t="29865" b="6973"/>
          <a:stretch/>
        </p:blipFill>
        <p:spPr>
          <a:xfrm>
            <a:off x="0" y="3970279"/>
            <a:ext cx="9144000" cy="288772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95"/>
          <p:cNvSpPr txBox="1"/>
          <p:nvPr/>
        </p:nvSpPr>
        <p:spPr>
          <a:xfrm>
            <a:off x="904578" y="2369367"/>
            <a:ext cx="287303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sponge01bob</a:t>
            </a:r>
            <a:endParaRPr/>
          </a:p>
        </p:txBody>
      </p:sp>
      <p:sp>
        <p:nvSpPr>
          <p:cNvPr id="1000" name="Google Shape;1000;p95"/>
          <p:cNvSpPr txBox="1"/>
          <p:nvPr/>
        </p:nvSpPr>
        <p:spPr>
          <a:xfrm>
            <a:off x="5120680" y="2369367"/>
            <a:ext cx="2910873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spongebob01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were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b="1" dirty="0">
                <a:solidFill>
                  <a:srgbClr val="4F81BD"/>
                </a:solidFill>
              </a:rPr>
              <a:t>Something you are</a:t>
            </a:r>
          </a:p>
          <a:p>
            <a:pPr lvl="1" indent="0">
              <a:buNone/>
            </a:pPr>
            <a:r>
              <a:rPr lang="en-US" dirty="0"/>
              <a:t>fingerprint, retinal scan, hand silhouette, a pulse</a:t>
            </a:r>
          </a:p>
          <a:p>
            <a:r>
              <a:rPr lang="en-US" b="1" dirty="0">
                <a:solidFill>
                  <a:srgbClr val="4F81BD"/>
                </a:solidFill>
              </a:rPr>
              <a:t>Something you know</a:t>
            </a:r>
          </a:p>
          <a:p>
            <a:pPr marL="457200" lvl="1" indent="0">
              <a:buNone/>
            </a:pPr>
            <a:r>
              <a:rPr lang="en-US" dirty="0"/>
              <a:t>password, passphrase, PIN, answers to security questions</a:t>
            </a:r>
          </a:p>
          <a:p>
            <a:r>
              <a:rPr lang="en-US" b="1" dirty="0">
                <a:solidFill>
                  <a:srgbClr val="4F81BD"/>
                </a:solidFill>
              </a:rPr>
              <a:t>Something you have</a:t>
            </a:r>
          </a:p>
          <a:p>
            <a:pPr marL="457200" lvl="1" indent="0">
              <a:buNone/>
            </a:pPr>
            <a:r>
              <a:rPr lang="en-US" dirty="0"/>
              <a:t>physical key, ticket, {ATM, </a:t>
            </a:r>
            <a:r>
              <a:rPr lang="en-US" dirty="0" err="1"/>
              <a:t>prox</a:t>
            </a:r>
            <a:r>
              <a:rPr lang="en-US" dirty="0"/>
              <a:t>, credit} card, token</a:t>
            </a:r>
          </a:p>
        </p:txBody>
      </p:sp>
    </p:spTree>
    <p:extLst>
      <p:ext uri="{BB962C8B-B14F-4D97-AF65-F5344CB8AC3E}">
        <p14:creationId xmlns:p14="http://schemas.microsoft.com/office/powerpoint/2010/main" val="116416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Study participants’ perceptions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94C4-8317-1FBF-166B-4FE890AF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6" name="Google Shape;1006;p96"/>
          <p:cNvSpPr txBox="1"/>
          <p:nvPr/>
        </p:nvSpPr>
        <p:spPr>
          <a:xfrm>
            <a:off x="904578" y="2369367"/>
            <a:ext cx="287303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sponge01bob</a:t>
            </a:r>
            <a:endParaRPr/>
          </a:p>
        </p:txBody>
      </p:sp>
      <p:sp>
        <p:nvSpPr>
          <p:cNvPr id="1007" name="Google Shape;1007;p96"/>
          <p:cNvSpPr txBox="1"/>
          <p:nvPr/>
        </p:nvSpPr>
        <p:spPr>
          <a:xfrm>
            <a:off x="5120680" y="2369367"/>
            <a:ext cx="2910873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spongebob01</a:t>
            </a:r>
            <a:endParaRPr/>
          </a:p>
        </p:txBody>
      </p:sp>
      <p:sp>
        <p:nvSpPr>
          <p:cNvPr id="1008" name="Google Shape;1008;p96"/>
          <p:cNvSpPr/>
          <p:nvPr/>
        </p:nvSpPr>
        <p:spPr>
          <a:xfrm>
            <a:off x="622881" y="2151467"/>
            <a:ext cx="3648297" cy="11971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Reality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CFAC0-AB1C-B326-D7F1-E8A994316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4" name="Google Shape;1014;p97"/>
          <p:cNvSpPr txBox="1"/>
          <p:nvPr/>
        </p:nvSpPr>
        <p:spPr>
          <a:xfrm>
            <a:off x="904578" y="2369367"/>
            <a:ext cx="2873030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sponge01bob</a:t>
            </a:r>
            <a:endParaRPr/>
          </a:p>
        </p:txBody>
      </p:sp>
      <p:sp>
        <p:nvSpPr>
          <p:cNvPr id="1015" name="Google Shape;1015;p97"/>
          <p:cNvSpPr txBox="1"/>
          <p:nvPr/>
        </p:nvSpPr>
        <p:spPr>
          <a:xfrm>
            <a:off x="5120680" y="2369367"/>
            <a:ext cx="2910873" cy="58477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spongebob01</a:t>
            </a:r>
            <a:endParaRPr/>
          </a:p>
        </p:txBody>
      </p:sp>
      <p:sp>
        <p:nvSpPr>
          <p:cNvPr id="1016" name="Google Shape;1016;p97"/>
          <p:cNvSpPr txBox="1"/>
          <p:nvPr/>
        </p:nvSpPr>
        <p:spPr>
          <a:xfrm>
            <a:off x="606480" y="3853077"/>
            <a:ext cx="43760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900,000 × </a:t>
            </a:r>
            <a:endParaRPr/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secure!</a:t>
            </a:r>
            <a:endParaRPr/>
          </a:p>
        </p:txBody>
      </p:sp>
      <p:cxnSp>
        <p:nvCxnSpPr>
          <p:cNvPr id="1017" name="Google Shape;1017;p97"/>
          <p:cNvCxnSpPr/>
          <p:nvPr/>
        </p:nvCxnSpPr>
        <p:spPr>
          <a:xfrm rot="10800000">
            <a:off x="2794507" y="2838908"/>
            <a:ext cx="0" cy="101417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Which is more secure?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C703-DA6A-E82F-A375-D7447508C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3" name="Google Shape;1023;p98" descr="People raising hands"/>
          <p:cNvPicPr preferRelativeResize="0"/>
          <p:nvPr/>
        </p:nvPicPr>
        <p:blipFill rotWithShape="1">
          <a:blip r:embed="rId3">
            <a:alphaModFix/>
          </a:blip>
          <a:srcRect t="29865" b="6973"/>
          <a:stretch/>
        </p:blipFill>
        <p:spPr>
          <a:xfrm>
            <a:off x="0" y="3972258"/>
            <a:ext cx="9144000" cy="2887721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98"/>
          <p:cNvSpPr txBox="1"/>
          <p:nvPr/>
        </p:nvSpPr>
        <p:spPr>
          <a:xfrm>
            <a:off x="904578" y="2369367"/>
            <a:ext cx="3115767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1qaz2wsx3edc</a:t>
            </a:r>
            <a:endParaRPr/>
          </a:p>
        </p:txBody>
      </p:sp>
      <p:sp>
        <p:nvSpPr>
          <p:cNvPr id="1025" name="Google Shape;1025;p98"/>
          <p:cNvSpPr txBox="1"/>
          <p:nvPr/>
        </p:nvSpPr>
        <p:spPr>
          <a:xfrm>
            <a:off x="5120679" y="2369367"/>
            <a:ext cx="3203262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thefirstkiss</a:t>
            </a:r>
            <a:endParaRPr sz="2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Study participants’ perceptions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BA79-3AE3-1F03-0CDC-BBBC6DD7B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1" name="Google Shape;1031;p99"/>
          <p:cNvSpPr txBox="1"/>
          <p:nvPr/>
        </p:nvSpPr>
        <p:spPr>
          <a:xfrm>
            <a:off x="904578" y="2369367"/>
            <a:ext cx="3115767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1qaz2wsx3edc</a:t>
            </a:r>
            <a:endParaRPr/>
          </a:p>
        </p:txBody>
      </p:sp>
      <p:sp>
        <p:nvSpPr>
          <p:cNvPr id="1032" name="Google Shape;1032;p99"/>
          <p:cNvSpPr txBox="1"/>
          <p:nvPr/>
        </p:nvSpPr>
        <p:spPr>
          <a:xfrm>
            <a:off x="5120679" y="2369367"/>
            <a:ext cx="3203262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thefirstkiss</a:t>
            </a:r>
            <a:endParaRPr sz="2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033" name="Google Shape;1033;p99"/>
          <p:cNvSpPr/>
          <p:nvPr/>
        </p:nvSpPr>
        <p:spPr>
          <a:xfrm>
            <a:off x="622881" y="2151467"/>
            <a:ext cx="3648297" cy="1197151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0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Reality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AEE22-8055-5E67-3524-719B12178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9" name="Google Shape;1039;p100"/>
          <p:cNvSpPr txBox="1"/>
          <p:nvPr/>
        </p:nvSpPr>
        <p:spPr>
          <a:xfrm>
            <a:off x="904578" y="2369367"/>
            <a:ext cx="3115767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1qaz2wsx3edc</a:t>
            </a:r>
            <a:endParaRPr/>
          </a:p>
        </p:txBody>
      </p:sp>
      <p:sp>
        <p:nvSpPr>
          <p:cNvPr id="1040" name="Google Shape;1040;p100"/>
          <p:cNvSpPr txBox="1"/>
          <p:nvPr/>
        </p:nvSpPr>
        <p:spPr>
          <a:xfrm>
            <a:off x="5120679" y="2369367"/>
            <a:ext cx="3203262" cy="52322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thefirstkiss</a:t>
            </a:r>
            <a:endParaRPr sz="2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041" name="Google Shape;1041;p100"/>
          <p:cNvSpPr txBox="1"/>
          <p:nvPr/>
        </p:nvSpPr>
        <p:spPr>
          <a:xfrm>
            <a:off x="4767944" y="3889621"/>
            <a:ext cx="43760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300× </a:t>
            </a:r>
            <a:endParaRPr/>
          </a:p>
          <a:p>
            <a:pPr algn="ctr"/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more secure!</a:t>
            </a:r>
            <a:endParaRPr/>
          </a:p>
        </p:txBody>
      </p:sp>
      <p:cxnSp>
        <p:nvCxnSpPr>
          <p:cNvPr id="1042" name="Google Shape;1042;p100"/>
          <p:cNvCxnSpPr/>
          <p:nvPr/>
        </p:nvCxnSpPr>
        <p:spPr>
          <a:xfrm rot="10800000">
            <a:off x="6955971" y="2875452"/>
            <a:ext cx="0" cy="101417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043" name="Google Shape;1043;p100"/>
          <p:cNvSpPr/>
          <p:nvPr/>
        </p:nvSpPr>
        <p:spPr>
          <a:xfrm>
            <a:off x="1314978" y="3636690"/>
            <a:ext cx="408357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are pretty bad!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/>
              <a:t>Participants were not all wrong</a:t>
            </a:r>
            <a:endParaRPr/>
          </a:p>
        </p:txBody>
      </p:sp>
      <p:sp>
        <p:nvSpPr>
          <p:cNvPr id="1049" name="Google Shape;1049;p101"/>
          <p:cNvSpPr txBox="1"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42900">
              <a:spcBef>
                <a:spcPts val="0"/>
              </a:spcBef>
              <a:buSzPts val="2000"/>
            </a:pPr>
            <a:r>
              <a:rPr lang="en-US" sz="2000" dirty="0"/>
              <a:t>Knew to avoid common words and names</a:t>
            </a:r>
            <a:endParaRPr dirty="0"/>
          </a:p>
          <a:p>
            <a:pPr marL="742950" lvl="1" indent="-285750"/>
            <a:r>
              <a:rPr lang="en-US" sz="1800" dirty="0"/>
              <a:t>But didn’t recognize frequently used phrases </a:t>
            </a:r>
          </a:p>
          <a:p>
            <a:pPr marL="742950" lvl="1" indent="-285750"/>
            <a:endParaRPr dirty="0"/>
          </a:p>
          <a:p>
            <a:pPr marL="342900">
              <a:spcBef>
                <a:spcPts val="1200"/>
              </a:spcBef>
              <a:buSzPts val="2000"/>
            </a:pPr>
            <a:r>
              <a:rPr lang="en-US" sz="2000" dirty="0"/>
              <a:t>Knew digits and symbols added strength</a:t>
            </a:r>
            <a:endParaRPr dirty="0"/>
          </a:p>
          <a:p>
            <a:pPr marL="742950" lvl="1" indent="-285750"/>
            <a:r>
              <a:rPr lang="en-US" sz="1800" dirty="0"/>
              <a:t>But thought they provided more strength than they do</a:t>
            </a:r>
            <a:endParaRPr dirty="0"/>
          </a:p>
          <a:p>
            <a:pPr marL="342900">
              <a:spcBef>
                <a:spcPts val="1200"/>
              </a:spcBef>
              <a:buSzPts val="2000"/>
            </a:pPr>
            <a:endParaRPr lang="en-US" sz="2000" dirty="0"/>
          </a:p>
          <a:p>
            <a:pPr marL="342900">
              <a:spcBef>
                <a:spcPts val="1200"/>
              </a:spcBef>
              <a:buSzPts val="2000"/>
            </a:pPr>
            <a:r>
              <a:rPr lang="en-US" sz="2000" dirty="0"/>
              <a:t>Perception of attackers varied wildly</a:t>
            </a:r>
            <a:endParaRPr dirty="0"/>
          </a:p>
          <a:p>
            <a:pPr marL="742950" lvl="1" indent="-285750"/>
            <a:r>
              <a:rPr lang="en-US" sz="1800" dirty="0"/>
              <a:t>Many unaware of large-scale attacks</a:t>
            </a:r>
            <a:endParaRPr dirty="0"/>
          </a:p>
        </p:txBody>
      </p:sp>
      <p:sp>
        <p:nvSpPr>
          <p:cNvPr id="1050" name="Google Shape;1050;p101"/>
          <p:cNvSpPr txBox="1"/>
          <p:nvPr/>
        </p:nvSpPr>
        <p:spPr>
          <a:xfrm>
            <a:off x="6954417" y="1928723"/>
            <a:ext cx="1877713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 strike="sngStrike" dirty="0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password</a:t>
            </a:r>
            <a:endParaRPr dirty="0"/>
          </a:p>
          <a:p>
            <a:pPr algn="ctr"/>
            <a:r>
              <a:rPr lang="en-US" sz="2000" b="1" strike="sngStrike" dirty="0" err="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michael</a:t>
            </a:r>
            <a:endParaRPr sz="2000" b="1" dirty="0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algn="ctr"/>
            <a:r>
              <a:rPr lang="en-US" sz="2000" b="1" dirty="0" err="1">
                <a:solidFill>
                  <a:schemeClr val="accent1"/>
                </a:solidFill>
                <a:latin typeface="Courier"/>
                <a:ea typeface="Courier"/>
                <a:cs typeface="Courier"/>
                <a:sym typeface="Courier"/>
              </a:rPr>
              <a:t>iloveyou</a:t>
            </a:r>
            <a:endParaRPr sz="1400" b="1" dirty="0">
              <a:solidFill>
                <a:schemeClr val="accen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algn="ctr"/>
            <a:endParaRPr sz="1400" b="1" dirty="0">
              <a:solidFill>
                <a:schemeClr val="bg2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algn="ctr"/>
            <a:endParaRPr sz="1400" b="1" dirty="0">
              <a:solidFill>
                <a:schemeClr val="bg2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Courier"/>
                <a:ea typeface="Courier"/>
                <a:cs typeface="Courier"/>
                <a:sym typeface="Courier"/>
              </a:rPr>
              <a:t>password!</a:t>
            </a:r>
            <a:endParaRPr dirty="0">
              <a:solidFill>
                <a:schemeClr val="bg2"/>
              </a:solidFill>
            </a:endParaRP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Courier"/>
                <a:ea typeface="Courier"/>
                <a:cs typeface="Courier"/>
                <a:sym typeface="Courier"/>
              </a:rPr>
              <a:t>michael2015</a:t>
            </a:r>
            <a:endParaRPr dirty="0">
              <a:solidFill>
                <a:schemeClr val="bg2"/>
              </a:solidFill>
            </a:endParaRPr>
          </a:p>
          <a:p>
            <a:pPr algn="ctr"/>
            <a:endParaRPr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01"/>
          <p:cNvSpPr/>
          <p:nvPr/>
        </p:nvSpPr>
        <p:spPr>
          <a:xfrm>
            <a:off x="5173548" y="4515493"/>
            <a:ext cx="2481901" cy="694205"/>
          </a:xfrm>
          <a:prstGeom prst="wedgeEllipseCallout">
            <a:avLst>
              <a:gd name="adj1" fmla="val -26936"/>
              <a:gd name="adj2" fmla="val 78709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10</a:t>
            </a:r>
            <a:r>
              <a:rPr lang="en-US" sz="2000" baseline="30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60</a:t>
            </a:r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guesses?</a:t>
            </a:r>
            <a:endParaRPr/>
          </a:p>
        </p:txBody>
      </p:sp>
      <p:sp>
        <p:nvSpPr>
          <p:cNvPr id="1052" name="Google Shape;1052;p101"/>
          <p:cNvSpPr/>
          <p:nvPr/>
        </p:nvSpPr>
        <p:spPr>
          <a:xfrm>
            <a:off x="6897018" y="4949274"/>
            <a:ext cx="1992512" cy="612648"/>
          </a:xfrm>
          <a:prstGeom prst="wedgeEllipseCallout">
            <a:avLst>
              <a:gd name="adj1" fmla="val 29459"/>
              <a:gd name="adj2" fmla="val 69424"/>
            </a:avLst>
          </a:prstGeom>
          <a:solidFill>
            <a:srgbClr val="6CD6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 guesses?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" grpId="0" animBg="1"/>
      <p:bldP spid="10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dirty="0"/>
              <a:t>Problem: Humans are predictable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640BE3-435F-69EC-5DE4-FD7775F1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put numbers/special characters in the same place:</a:t>
            </a:r>
          </a:p>
          <a:p>
            <a:pPr lvl="1"/>
            <a:r>
              <a:rPr lang="en-US" dirty="0"/>
              <a:t>capital letters usually at the beginning</a:t>
            </a:r>
          </a:p>
          <a:p>
            <a:pPr lvl="1"/>
            <a:r>
              <a:rPr lang="en-US" dirty="0"/>
              <a:t>numbers/special characters usually at the end</a:t>
            </a:r>
          </a:p>
          <a:p>
            <a:pPr lvl="1"/>
            <a:endParaRPr lang="en-US" dirty="0"/>
          </a:p>
          <a:p>
            <a:r>
              <a:rPr lang="en-US" dirty="0"/>
              <a:t>We all choose the same character: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66" name="Google Shape;366;p22" descr="Bar graph showing frequency of symbols appearing in passwords in a data set"/>
          <p:cNvGraphicFramePr/>
          <p:nvPr>
            <p:extLst>
              <p:ext uri="{D42A27DB-BD31-4B8C-83A1-F6EECF244321}">
                <p14:modId xmlns:p14="http://schemas.microsoft.com/office/powerpoint/2010/main" val="1826748030"/>
              </p:ext>
            </p:extLst>
          </p:nvPr>
        </p:nvGraphicFramePr>
        <p:xfrm>
          <a:off x="685800" y="3684917"/>
          <a:ext cx="7162800" cy="313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276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D81C0-7865-9C73-21E3-1580E775C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Provide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B5F5-1D8C-37D9-FABA-93CFB4EDB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a visual password meter to give users feedback about how strong their passwords 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Effectiveness depends on both aesthetics and strictness, but can be very helpful</a:t>
            </a:r>
          </a:p>
          <a:p>
            <a:endParaRPr lang="en-US" dirty="0"/>
          </a:p>
        </p:txBody>
      </p:sp>
      <p:grpSp>
        <p:nvGrpSpPr>
          <p:cNvPr id="4" name="Google Shape;381;p24" descr="images of 9 different password meters">
            <a:extLst>
              <a:ext uri="{FF2B5EF4-FFF2-40B4-BE49-F238E27FC236}">
                <a16:creationId xmlns:a16="http://schemas.microsoft.com/office/drawing/2014/main" id="{C8D6DEB7-FEA9-7852-83BB-1F2B3CE2EE29}"/>
              </a:ext>
            </a:extLst>
          </p:cNvPr>
          <p:cNvGrpSpPr/>
          <p:nvPr/>
        </p:nvGrpSpPr>
        <p:grpSpPr>
          <a:xfrm>
            <a:off x="633092" y="2438400"/>
            <a:ext cx="7901307" cy="2971800"/>
            <a:chOff x="386308" y="1196549"/>
            <a:chExt cx="8411214" cy="3636452"/>
          </a:xfrm>
        </p:grpSpPr>
        <p:pic>
          <p:nvPicPr>
            <p:cNvPr id="5" name="Google Shape;382;p24" descr="C:\cupslunch\basic8\twitter.png">
              <a:extLst>
                <a:ext uri="{FF2B5EF4-FFF2-40B4-BE49-F238E27FC236}">
                  <a16:creationId xmlns:a16="http://schemas.microsoft.com/office/drawing/2014/main" id="{035C2602-65C6-4614-0760-5DC04DBC8D03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173958" y="3918166"/>
              <a:ext cx="4829814" cy="375081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6" name="Google Shape;383;p24" descr="C:\cupslunch\basic8\wordpress.png">
              <a:extLst>
                <a:ext uri="{FF2B5EF4-FFF2-40B4-BE49-F238E27FC236}">
                  <a16:creationId xmlns:a16="http://schemas.microsoft.com/office/drawing/2014/main" id="{6695A220-BA8C-0D0A-9780-1F3876D98B0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35415" y="1196549"/>
              <a:ext cx="3707021" cy="68580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7" name="Google Shape;384;p24" descr="C:\cupslunch\basic8\mediafire.png">
              <a:extLst>
                <a:ext uri="{FF2B5EF4-FFF2-40B4-BE49-F238E27FC236}">
                  <a16:creationId xmlns:a16="http://schemas.microsoft.com/office/drawing/2014/main" id="{609B8E1F-C5E8-D88E-CEF7-C5268FD3021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6308" y="4452001"/>
              <a:ext cx="3969494" cy="38100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" name="Google Shape;385;p24" descr="C:\cupslunch\basic16\google.png">
              <a:extLst>
                <a:ext uri="{FF2B5EF4-FFF2-40B4-BE49-F238E27FC236}">
                  <a16:creationId xmlns:a16="http://schemas.microsoft.com/office/drawing/2014/main" id="{B6362C0C-C3B1-B8D8-FD70-A4A05317D50C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1"/>
            <a:stretch/>
          </p:blipFill>
          <p:spPr>
            <a:xfrm>
              <a:off x="386308" y="3016686"/>
              <a:ext cx="3784040" cy="71776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9" name="Google Shape;386;p24" descr="C:\cupslunch\basic8\yahoo.png">
              <a:extLst>
                <a:ext uri="{FF2B5EF4-FFF2-40B4-BE49-F238E27FC236}">
                  <a16:creationId xmlns:a16="http://schemas.microsoft.com/office/drawing/2014/main" id="{1BC87F16-DAC7-D035-16AC-313BC2A9400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73522" y="3120608"/>
              <a:ext cx="1524000" cy="439812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0" name="Google Shape;387;p24" descr="C:\cupslunch\complex8\live.png">
              <a:extLst>
                <a:ext uri="{FF2B5EF4-FFF2-40B4-BE49-F238E27FC236}">
                  <a16:creationId xmlns:a16="http://schemas.microsoft.com/office/drawing/2014/main" id="{822D2E49-FCD5-46CA-685D-F01E7B7DDDF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33659" y="4452001"/>
              <a:ext cx="3663863" cy="38100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1" name="Google Shape;388;p24" descr="C:\cupslunch\basic16\mediafire.png">
              <a:extLst>
                <a:ext uri="{FF2B5EF4-FFF2-40B4-BE49-F238E27FC236}">
                  <a16:creationId xmlns:a16="http://schemas.microsoft.com/office/drawing/2014/main" id="{D77F2F22-7F48-9667-2F17-2677C865F010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05508" y="2130008"/>
              <a:ext cx="5867400" cy="606822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2" name="Google Shape;389;p24" descr="C:\cupslunch\basic16\paypal.png">
              <a:extLst>
                <a:ext uri="{FF2B5EF4-FFF2-40B4-BE49-F238E27FC236}">
                  <a16:creationId xmlns:a16="http://schemas.microsoft.com/office/drawing/2014/main" id="{944D2823-4E34-C4B5-7A11-FC1C913CC184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77308" y="3253961"/>
              <a:ext cx="2311618" cy="38100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3" name="Google Shape;390;p24" descr="C:\cupslunch\complex8\aol.png">
              <a:extLst>
                <a:ext uri="{FF2B5EF4-FFF2-40B4-BE49-F238E27FC236}">
                  <a16:creationId xmlns:a16="http://schemas.microsoft.com/office/drawing/2014/main" id="{7A55B562-60C6-E000-C36D-CAB726147A6C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6308" y="1196549"/>
              <a:ext cx="3819749" cy="685800"/>
            </a:xfrm>
            <a:prstGeom prst="rect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397195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NIST (2017, updated 2020) recommends:</a:t>
            </a:r>
          </a:p>
          <a:p>
            <a:r>
              <a:rPr lang="en-US" dirty="0"/>
              <a:t>minimum of 8 characters </a:t>
            </a:r>
          </a:p>
          <a:p>
            <a:r>
              <a:rPr lang="en-US" dirty="0"/>
              <a:t>up to 64 characters should be accepted </a:t>
            </a:r>
          </a:p>
          <a:p>
            <a:r>
              <a:rPr lang="en-US" dirty="0"/>
              <a:t>all printable ASCII characters and Unicode should be accepted</a:t>
            </a:r>
          </a:p>
          <a:p>
            <a:r>
              <a:rPr lang="en-US" dirty="0"/>
              <a:t>blacklist compromised values, dictionary words, repetitive characters, and context-specific words</a:t>
            </a:r>
          </a:p>
          <a:p>
            <a:r>
              <a:rPr lang="en-US" dirty="0"/>
              <a:t>no other security requirements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Should provide guidance on picking a good password (e.g., password meter</a:t>
            </a:r>
          </a:p>
        </p:txBody>
      </p:sp>
    </p:spTree>
    <p:extLst>
      <p:ext uri="{BB962C8B-B14F-4D97-AF65-F5344CB8AC3E}">
        <p14:creationId xmlns:p14="http://schemas.microsoft.com/office/powerpoint/2010/main" val="118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password Storage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Create:  </a:t>
            </a:r>
            <a:r>
              <a:rPr lang="en-US" dirty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Store:  </a:t>
            </a:r>
            <a:r>
              <a:rPr lang="en-US" dirty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Use:  </a:t>
            </a:r>
            <a:r>
              <a:rPr lang="en-US" dirty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Change/recover/reset:  </a:t>
            </a:r>
            <a:r>
              <a:rPr lang="en-US" dirty="0"/>
              <a:t>user wants or needs to change password</a:t>
            </a:r>
          </a:p>
        </p:txBody>
      </p:sp>
    </p:spTree>
    <p:extLst>
      <p:ext uri="{BB962C8B-B14F-4D97-AF65-F5344CB8AC3E}">
        <p14:creationId xmlns:p14="http://schemas.microsoft.com/office/powerpoint/2010/main" val="5299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Passwords typically stored in a file or database indexed by username</a:t>
            </a:r>
          </a:p>
          <a:p>
            <a:r>
              <a:rPr lang="en-US" b="1" dirty="0"/>
              <a:t>Strawman idea:  </a:t>
            </a:r>
            <a:r>
              <a:rPr lang="en-US" dirty="0"/>
              <a:t>store passwords in plaintext</a:t>
            </a:r>
          </a:p>
          <a:p>
            <a:pPr lvl="1"/>
            <a:r>
              <a:rPr lang="en-US" dirty="0"/>
              <a:t>requires perfect authorization mechanisms</a:t>
            </a:r>
          </a:p>
          <a:p>
            <a:pPr lvl="1"/>
            <a:r>
              <a:rPr lang="en-US" dirty="0"/>
              <a:t>requires trusted system administrators</a:t>
            </a:r>
          </a:p>
          <a:p>
            <a:pPr lvl="1"/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6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Model: Offline Attack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Adversary can read files from disk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Adversary can read process memory</a:t>
            </a:r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71500" y="615309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Note: users make this worse by reusing passwords across systems.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705E8F16-D75D-D974-169D-A6AE9482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01774"/>
            <a:ext cx="2667000" cy="33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Want: </a:t>
            </a:r>
            <a:r>
              <a:rPr lang="en-US" dirty="0"/>
              <a:t>a function f such that...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easy to compute and store f(p) for a password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hard given disclosed f(p) for attacker to recover 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hard to trick system by finding password q </a:t>
            </a:r>
            <a:r>
              <a:rPr lang="en-US" dirty="0" err="1"/>
              <a:t>s.t.</a:t>
            </a:r>
            <a:r>
              <a:rPr lang="en-US" dirty="0"/>
              <a:t> q != p yet f(p) = f(q) 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Encryption would work, but then the key has to live somewhere</a:t>
            </a:r>
          </a:p>
          <a:p>
            <a:endParaRPr lang="en-US" dirty="0"/>
          </a:p>
          <a:p>
            <a:r>
              <a:rPr lang="en-US" dirty="0"/>
              <a:t>Cryptographic hash functions work!</a:t>
            </a:r>
          </a:p>
          <a:p>
            <a:pPr lvl="1"/>
            <a:r>
              <a:rPr lang="en-US" dirty="0"/>
              <a:t>one-way property gives (1) and (2)</a:t>
            </a:r>
          </a:p>
          <a:p>
            <a:pPr lvl="1"/>
            <a:r>
              <a:rPr lang="en-US" dirty="0"/>
              <a:t>collision resistance gives (3)</a:t>
            </a:r>
          </a:p>
        </p:txBody>
      </p:sp>
    </p:spTree>
    <p:extLst>
      <p:ext uri="{BB962C8B-B14F-4D97-AF65-F5344CB8AC3E}">
        <p14:creationId xmlns:p14="http://schemas.microsoft.com/office/powerpoint/2010/main" val="13883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Hashed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6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Each user has:</a:t>
            </a:r>
          </a:p>
          <a:p>
            <a:pPr lvl="1"/>
            <a:r>
              <a:rPr lang="en-US" dirty="0"/>
              <a:t>username </a:t>
            </a:r>
            <a:r>
              <a:rPr lang="en-US" dirty="0" err="1"/>
              <a:t>uid</a:t>
            </a:r>
            <a:endParaRPr lang="en-US" dirty="0"/>
          </a:p>
          <a:p>
            <a:pPr lvl="1"/>
            <a:r>
              <a:rPr lang="en-US" dirty="0"/>
              <a:t>password p</a:t>
            </a:r>
          </a:p>
          <a:p>
            <a:r>
              <a:rPr lang="en-US" dirty="0"/>
              <a:t>System stores:  </a:t>
            </a:r>
            <a:r>
              <a:rPr lang="en-US" dirty="0" err="1"/>
              <a:t>uid</a:t>
            </a:r>
            <a:r>
              <a:rPr lang="en-US" dirty="0"/>
              <a:t>, H(p)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1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273A-ABF0-BB46-A3BA-421BB322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Hashed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4166C-AFC6-8841-987A-A29B07ED8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alternative authentication protocol where user sends </a:t>
            </a:r>
            <a:r>
              <a:rPr lang="en-US" dirty="0" err="1"/>
              <a:t>uid</a:t>
            </a:r>
            <a:r>
              <a:rPr lang="en-US" dirty="0"/>
              <a:t>, H(p) and the service compares H(p) to the stored hash. Would this be more or less secure than sending the plaintext password? Why?</a:t>
            </a:r>
          </a:p>
        </p:txBody>
      </p:sp>
    </p:spTree>
    <p:extLst>
      <p:ext uri="{BB962C8B-B14F-4D97-AF65-F5344CB8AC3E}">
        <p14:creationId xmlns:p14="http://schemas.microsoft.com/office/powerpoint/2010/main" val="1734740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Hashed passwords are still vulnerable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Assume:</a:t>
            </a:r>
            <a:r>
              <a:rPr lang="en-US" dirty="0"/>
              <a:t> attacker does learn password file </a:t>
            </a:r>
            <a:r>
              <a:rPr lang="en-US" i="1" dirty="0"/>
              <a:t>(offline guessing attack)</a:t>
            </a:r>
          </a:p>
          <a:p>
            <a:r>
              <a:rPr lang="en-US" dirty="0"/>
              <a:t>Hard to invert:  i.e., given H(p) to compute p</a:t>
            </a:r>
          </a:p>
          <a:p>
            <a:r>
              <a:rPr lang="en-US" dirty="0"/>
              <a:t>But what if attacker didn't care about inverting hash on arbitrary inputs?</a:t>
            </a:r>
          </a:p>
          <a:p>
            <a:pPr lvl="1"/>
            <a:r>
              <a:rPr lang="en-US" dirty="0"/>
              <a:t>i.e., only have to succeed on a small set of p's:  p1, p2, ..., </a:t>
            </a:r>
            <a:r>
              <a:rPr lang="en-US" dirty="0" err="1"/>
              <a:t>pn</a:t>
            </a:r>
            <a:endParaRPr lang="en-US" dirty="0"/>
          </a:p>
          <a:p>
            <a:r>
              <a:rPr lang="en-US" dirty="0"/>
              <a:t>Then attacker could build a </a:t>
            </a:r>
            <a:r>
              <a:rPr lang="en-US" b="1" dirty="0">
                <a:solidFill>
                  <a:schemeClr val="accent2"/>
                </a:solidFill>
              </a:rPr>
              <a:t>dictionary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626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b="1" dirty="0"/>
              <a:t>Dictionary:</a:t>
            </a:r>
          </a:p>
          <a:p>
            <a:pPr lvl="1"/>
            <a:r>
              <a:rPr lang="en-US" dirty="0"/>
              <a:t>p1, H(p1)</a:t>
            </a:r>
          </a:p>
          <a:p>
            <a:pPr lvl="1"/>
            <a:r>
              <a:rPr lang="en-US" dirty="0"/>
              <a:t>p2, H(p2)</a:t>
            </a:r>
          </a:p>
          <a:p>
            <a:pPr lvl="1"/>
            <a:r>
              <a:rPr lang="en-US" dirty="0"/>
              <a:t>...</a:t>
            </a:r>
          </a:p>
          <a:p>
            <a:pPr lvl="1"/>
            <a:r>
              <a:rPr lang="en-US" dirty="0" err="1"/>
              <a:t>pn</a:t>
            </a:r>
            <a:r>
              <a:rPr lang="en-US" dirty="0"/>
              <a:t>, H(</a:t>
            </a:r>
            <a:r>
              <a:rPr lang="en-US" dirty="0" err="1"/>
              <a:t>pn</a:t>
            </a:r>
            <a:r>
              <a:rPr lang="en-US" dirty="0"/>
              <a:t>)</a:t>
            </a:r>
          </a:p>
          <a:p>
            <a:r>
              <a:rPr lang="en-US" dirty="0"/>
              <a:t>Dictionary attack:  lookup H(p) in dictionary to find p</a:t>
            </a:r>
          </a:p>
          <a:p>
            <a:r>
              <a:rPr lang="en-US" dirty="0"/>
              <a:t>And it works because most passwords chosen by humans are from a relatively small 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88" y="522514"/>
            <a:ext cx="3891112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7-9 character </a:t>
            </a:r>
            <a:r>
              <a:rPr lang="en-US" b="1" dirty="0">
                <a:solidFill>
                  <a:schemeClr val="accent2"/>
                </a:solidFill>
              </a:rPr>
              <a:t>root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plus a 1-3 character </a:t>
            </a:r>
            <a:r>
              <a:rPr lang="en-US" b="1" dirty="0">
                <a:solidFill>
                  <a:srgbClr val="4F81BD"/>
                </a:solidFill>
              </a:rPr>
              <a:t>appendage</a:t>
            </a:r>
          </a:p>
          <a:p>
            <a:pPr lvl="1"/>
            <a:r>
              <a:rPr lang="en-US" dirty="0"/>
              <a:t>Root typically pronounceable, though not necessarily a real word</a:t>
            </a:r>
          </a:p>
          <a:p>
            <a:pPr lvl="1"/>
            <a:r>
              <a:rPr lang="en-US" dirty="0"/>
              <a:t>Appendage is a suffix (90%) or prefix (10%)</a:t>
            </a:r>
          </a:p>
          <a:p>
            <a:r>
              <a:rPr lang="en-US" dirty="0"/>
              <a:t>Dictionary of 1000 roots plus 100 suffixes (= 100k passwords) cracks about 24% of all passwords</a:t>
            </a:r>
          </a:p>
          <a:p>
            <a:r>
              <a:rPr lang="en-US" dirty="0"/>
              <a:t>More sophisticated dictionaries crack about 60% of passwords within 2-4 weeks</a:t>
            </a:r>
          </a:p>
          <a:p>
            <a:r>
              <a:rPr lang="en-US" dirty="0"/>
              <a:t>Given biographical data (zip code, names, etc.) and other passwords of a user...</a:t>
            </a:r>
          </a:p>
          <a:p>
            <a:pPr lvl="1"/>
            <a:r>
              <a:rPr lang="en-US" dirty="0"/>
              <a:t>success rate goes up a little</a:t>
            </a:r>
          </a:p>
          <a:p>
            <a:pPr lvl="1"/>
            <a:r>
              <a:rPr lang="en-US" dirty="0"/>
              <a:t>time goes down to days or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0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Salted hashed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Vulnerability:  </a:t>
            </a:r>
            <a:r>
              <a:rPr lang="en-US" dirty="0"/>
              <a:t>one dictionary suffices to attack every user</a:t>
            </a:r>
          </a:p>
          <a:p>
            <a:r>
              <a:rPr lang="en-US" b="1" dirty="0"/>
              <a:t>Vulnerability:  </a:t>
            </a:r>
            <a:r>
              <a:rPr lang="en-US" dirty="0"/>
              <a:t>passwords chosen from small space</a:t>
            </a:r>
          </a:p>
          <a:p>
            <a:r>
              <a:rPr lang="en-US" b="1" dirty="0"/>
              <a:t>Countermeasure:  </a:t>
            </a:r>
            <a:r>
              <a:rPr lang="en-US" dirty="0"/>
              <a:t>include a </a:t>
            </a:r>
            <a:r>
              <a:rPr lang="en-US" b="1" dirty="0">
                <a:solidFill>
                  <a:schemeClr val="accent2"/>
                </a:solidFill>
              </a:rPr>
              <a:t>unique system-chosen value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as part of each user's password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38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Salted hashed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Each user has:</a:t>
            </a:r>
          </a:p>
          <a:p>
            <a:pPr lvl="1"/>
            <a:r>
              <a:rPr lang="en-US" dirty="0"/>
              <a:t>username </a:t>
            </a:r>
            <a:r>
              <a:rPr lang="en-US" dirty="0" err="1"/>
              <a:t>uid</a:t>
            </a:r>
            <a:endParaRPr lang="en-US" dirty="0"/>
          </a:p>
          <a:p>
            <a:pPr lvl="1"/>
            <a:r>
              <a:rPr lang="en-US" dirty="0"/>
              <a:t>unique salt s</a:t>
            </a:r>
          </a:p>
          <a:p>
            <a:pPr lvl="1"/>
            <a:r>
              <a:rPr lang="en-US" dirty="0"/>
              <a:t>password p</a:t>
            </a:r>
          </a:p>
          <a:p>
            <a:r>
              <a:rPr lang="en-US" dirty="0"/>
              <a:t>System stores:  </a:t>
            </a:r>
            <a:r>
              <a:rPr lang="en-US" dirty="0" err="1"/>
              <a:t>uid</a:t>
            </a:r>
            <a:r>
              <a:rPr lang="en-US" dirty="0"/>
              <a:t>, s, H(s, 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1. Hu-&gt;L: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2. L and S: establish secure channel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3. L-&gt;S: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, p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4. S: let h = stored hashed password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let s = stored salt for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if h = H(s, p) </a:t>
            </a:r>
          </a:p>
          <a:p>
            <a:pPr marL="0" indent="0">
              <a:buNone/>
            </a:pPr>
            <a:r>
              <a:rPr lang="en-US" b="1" dirty="0">
                <a:latin typeface="Courier New"/>
                <a:cs typeface="Courier New"/>
              </a:rPr>
              <a:t>      then </a:t>
            </a:r>
            <a:r>
              <a:rPr lang="en-US" b="1" dirty="0" err="1">
                <a:latin typeface="Courier New"/>
                <a:cs typeface="Courier New"/>
              </a:rPr>
              <a:t>uid</a:t>
            </a:r>
            <a:r>
              <a:rPr lang="en-US" b="1" dirty="0">
                <a:latin typeface="Courier New"/>
                <a:cs typeface="Courier New"/>
              </a:rPr>
              <a:t> is authenticated</a:t>
            </a:r>
          </a:p>
        </p:txBody>
      </p:sp>
    </p:spTree>
    <p:extLst>
      <p:ext uri="{BB962C8B-B14F-4D97-AF65-F5344CB8AC3E}">
        <p14:creationId xmlns:p14="http://schemas.microsoft.com/office/powerpoint/2010/main" val="29738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password Creation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6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password Usage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48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Threat Model: Online Attack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95800" y="1981200"/>
            <a:ext cx="4191000" cy="4495800"/>
          </a:xfrm>
        </p:spPr>
        <p:txBody>
          <a:bodyPr>
            <a:normAutofit/>
          </a:bodyPr>
          <a:lstStyle/>
          <a:p>
            <a:r>
              <a:rPr lang="en-US" sz="2000" dirty="0"/>
              <a:t>Adversary can interact with the server as </a:t>
            </a:r>
            <a:r>
              <a:rPr lang="en-US" sz="2000"/>
              <a:t>a user</a:t>
            </a:r>
            <a:endParaRPr lang="en-US" sz="2000" dirty="0"/>
          </a:p>
        </p:txBody>
      </p:sp>
      <p:pic>
        <p:nvPicPr>
          <p:cNvPr id="6" name="Picture 2" descr="C:\Users\eleanor\AppData\Local\Microsoft\Windows\Temporary Internet Files\Content.IE5\SJXY5CEI\MC900435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317893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7" y="2743200"/>
            <a:ext cx="454855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240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authentication fails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b="1" dirty="0"/>
              <a:t>Guiding principle:  </a:t>
            </a:r>
            <a:r>
              <a:rPr lang="en-US" dirty="0"/>
              <a:t>the system might be under attack, so don't make the attacker's job any easier</a:t>
            </a:r>
          </a:p>
          <a:p>
            <a:endParaRPr lang="en-US" dirty="0"/>
          </a:p>
          <a:p>
            <a:r>
              <a:rPr lang="en-US" dirty="0"/>
              <a:t>Don't leak valid usernames:</a:t>
            </a:r>
          </a:p>
          <a:p>
            <a:pPr lvl="1"/>
            <a:r>
              <a:rPr lang="en-US" dirty="0"/>
              <a:t>Prompt for username and password in parallel</a:t>
            </a:r>
          </a:p>
          <a:p>
            <a:pPr lvl="1"/>
            <a:r>
              <a:rPr lang="en-US" dirty="0"/>
              <a:t>Don't reveal which was bad</a:t>
            </a:r>
          </a:p>
          <a:p>
            <a:pPr lvl="1"/>
            <a:endParaRPr lang="en-US" dirty="0"/>
          </a:p>
          <a:p>
            <a:r>
              <a:rPr lang="en-US" dirty="0"/>
              <a:t>Record failed attempts and review</a:t>
            </a:r>
          </a:p>
          <a:p>
            <a:pPr lvl="1"/>
            <a:r>
              <a:rPr lang="en-US" dirty="0"/>
              <a:t>Perhaps in automated way by administrators</a:t>
            </a:r>
          </a:p>
          <a:p>
            <a:pPr lvl="1"/>
            <a:r>
              <a:rPr lang="en-US" dirty="0"/>
              <a:t>Perhaps manually by user at next successful login</a:t>
            </a:r>
          </a:p>
          <a:p>
            <a:pPr lvl="1"/>
            <a:endParaRPr lang="en-US" dirty="0"/>
          </a:p>
          <a:p>
            <a:r>
              <a:rPr lang="en-US" dirty="0"/>
              <a:t>Lock account after too many attempts</a:t>
            </a:r>
          </a:p>
          <a:p>
            <a:r>
              <a:rPr lang="en-US" dirty="0"/>
              <a:t>Rate limit login</a:t>
            </a:r>
          </a:p>
        </p:txBody>
      </p:sp>
    </p:spTree>
    <p:extLst>
      <p:ext uri="{BB962C8B-B14F-4D97-AF65-F5344CB8AC3E}">
        <p14:creationId xmlns:p14="http://schemas.microsoft.com/office/powerpoint/2010/main" val="20784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 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Vulnerability:  </a:t>
            </a:r>
            <a:r>
              <a:rPr lang="en-US" dirty="0"/>
              <a:t>hashes are easy to compute</a:t>
            </a:r>
          </a:p>
          <a:p>
            <a:r>
              <a:rPr lang="en-US" b="1" dirty="0"/>
              <a:t>Countermeasure:  </a:t>
            </a:r>
            <a:r>
              <a:rPr lang="en-US" dirty="0"/>
              <a:t>hash functions that are slow to compute</a:t>
            </a:r>
          </a:p>
          <a:p>
            <a:pPr lvl="1"/>
            <a:r>
              <a:rPr lang="en-US" dirty="0"/>
              <a:t>Slow hash wouldn't bother user:  delay in logging hardly noticeable</a:t>
            </a:r>
          </a:p>
          <a:p>
            <a:pPr lvl="1"/>
            <a:r>
              <a:rPr lang="en-US" dirty="0"/>
              <a:t>But would bother attacker constructing dictionary:  delay multiplied by number of entries</a:t>
            </a:r>
          </a:p>
          <a:p>
            <a:pPr lvl="1"/>
            <a:r>
              <a:rPr lang="en-US" dirty="0"/>
              <a:t>Ideally, enough to make constructing a large dictionary prohibitively expensive</a:t>
            </a:r>
          </a:p>
          <a:p>
            <a:r>
              <a:rPr lang="en-US" dirty="0"/>
              <a:t>Examples:  </a:t>
            </a:r>
            <a:r>
              <a:rPr lang="en-US" dirty="0" err="1"/>
              <a:t>bcrypt</a:t>
            </a:r>
            <a:r>
              <a:rPr lang="en-US" dirty="0"/>
              <a:t>, </a:t>
            </a:r>
            <a:r>
              <a:rPr lang="en-US" dirty="0" err="1"/>
              <a:t>scrypt</a:t>
            </a:r>
            <a:r>
              <a:rPr lang="en-US" dirty="0"/>
              <a:t>, Argon2,...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Slowing down fast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Given a fast hash function...</a:t>
            </a:r>
          </a:p>
          <a:p>
            <a:r>
              <a:rPr lang="en-US" dirty="0"/>
              <a:t>Slow it down by iterating it many times:</a:t>
            </a:r>
          </a:p>
          <a:p>
            <a:pPr marL="0" indent="0">
              <a:buNone/>
            </a:pPr>
            <a:endParaRPr lang="en-US" b="1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 = H(p);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z2 = H(p, z1);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... </a:t>
            </a:r>
          </a:p>
          <a:p>
            <a:pPr marL="0" indent="0">
              <a:buNone/>
            </a:pPr>
            <a:r>
              <a:rPr lang="de-DE" b="1" dirty="0">
                <a:latin typeface="Courier New"/>
                <a:cs typeface="Courier New"/>
              </a:rPr>
              <a:t>z1000 = H(p, z999); </a:t>
            </a:r>
          </a:p>
          <a:p>
            <a:pPr marL="0" indent="0">
              <a:buNone/>
            </a:pPr>
            <a:r>
              <a:rPr lang="de-DE" b="1" dirty="0" err="1">
                <a:latin typeface="Courier New"/>
                <a:cs typeface="Courier New"/>
              </a:rPr>
              <a:t>output</a:t>
            </a:r>
            <a:r>
              <a:rPr lang="de-DE" b="1" dirty="0">
                <a:latin typeface="Courier New"/>
                <a:cs typeface="Courier New"/>
              </a:rPr>
              <a:t> z1 XOR z2 XOR ... XOR z1000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iterations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slowdown</a:t>
            </a:r>
            <a:endParaRPr lang="de-DE" dirty="0"/>
          </a:p>
          <a:p>
            <a:pPr lvl="1"/>
            <a:r>
              <a:rPr lang="de-DE" dirty="0" err="1"/>
              <a:t>originally</a:t>
            </a:r>
            <a:r>
              <a:rPr lang="de-DE" dirty="0"/>
              <a:t> </a:t>
            </a:r>
            <a:r>
              <a:rPr lang="de-DE" dirty="0" err="1"/>
              <a:t>thousands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thinking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10s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thousands</a:t>
            </a:r>
            <a:endParaRPr lang="de-DE" dirty="0"/>
          </a:p>
          <a:p>
            <a:r>
              <a:rPr lang="de-DE" dirty="0"/>
              <a:t>Aka </a:t>
            </a:r>
            <a:r>
              <a:rPr lang="de-DE" dirty="0" err="1">
                <a:solidFill>
                  <a:srgbClr val="4F81BD"/>
                </a:solidFill>
              </a:rPr>
              <a:t>key</a:t>
            </a:r>
            <a:r>
              <a:rPr lang="de-DE" dirty="0">
                <a:solidFill>
                  <a:srgbClr val="4F81BD"/>
                </a:solidFill>
              </a:rPr>
              <a:t> </a:t>
            </a:r>
            <a:r>
              <a:rPr lang="de-DE" dirty="0" err="1">
                <a:solidFill>
                  <a:srgbClr val="4F81BD"/>
                </a:solidFill>
              </a:rPr>
              <a:t>stretching</a:t>
            </a:r>
            <a:endParaRPr lang="de-DE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Salt and pepper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user has:</a:t>
            </a:r>
          </a:p>
          <a:p>
            <a:pPr lvl="1"/>
            <a:r>
              <a:rPr lang="en-US" dirty="0"/>
              <a:t>username </a:t>
            </a:r>
            <a:r>
              <a:rPr lang="en-US" dirty="0" err="1"/>
              <a:t>uid</a:t>
            </a:r>
            <a:endParaRPr lang="en-US" dirty="0"/>
          </a:p>
          <a:p>
            <a:pPr lvl="1"/>
            <a:r>
              <a:rPr lang="en-US" dirty="0"/>
              <a:t>unique salt s1</a:t>
            </a:r>
          </a:p>
          <a:p>
            <a:pPr lvl="1"/>
            <a:r>
              <a:rPr lang="en-US" dirty="0"/>
              <a:t>unique pepper s2</a:t>
            </a:r>
          </a:p>
          <a:p>
            <a:pPr lvl="1"/>
            <a:r>
              <a:rPr lang="en-US" dirty="0"/>
              <a:t>password p</a:t>
            </a:r>
          </a:p>
          <a:p>
            <a:r>
              <a:rPr lang="en-US" dirty="0"/>
              <a:t>System stores:  </a:t>
            </a:r>
            <a:r>
              <a:rPr lang="en-US" dirty="0" err="1"/>
              <a:t>uid</a:t>
            </a:r>
            <a:r>
              <a:rPr lang="en-US" dirty="0"/>
              <a:t>, s1, H(s1, s2, p)</a:t>
            </a:r>
          </a:p>
        </p:txBody>
      </p:sp>
    </p:spTree>
    <p:extLst>
      <p:ext uri="{BB962C8B-B14F-4D97-AF65-F5344CB8AC3E}">
        <p14:creationId xmlns:p14="http://schemas.microsoft.com/office/powerpoint/2010/main" val="268214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Password-Based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PBKDF2: Password-based key derivation function [</a:t>
            </a:r>
            <a:r>
              <a:rPr lang="en-US" dirty="0">
                <a:hlinkClick r:id="rId3"/>
              </a:rPr>
              <a:t>RFC 8018</a:t>
            </a:r>
            <a:r>
              <a:rPr lang="en-US" dirty="0"/>
              <a:t>]</a:t>
            </a:r>
          </a:p>
          <a:p>
            <a:r>
              <a:rPr lang="en-US" b="1" dirty="0"/>
              <a:t>Output:  </a:t>
            </a:r>
            <a:r>
              <a:rPr lang="en-US" dirty="0"/>
              <a:t>derived key k</a:t>
            </a:r>
          </a:p>
          <a:p>
            <a:r>
              <a:rPr lang="en-US" b="1" dirty="0"/>
              <a:t>Input:</a:t>
            </a:r>
          </a:p>
          <a:p>
            <a:pPr lvl="1"/>
            <a:r>
              <a:rPr lang="en-US" dirty="0"/>
              <a:t>Password p</a:t>
            </a:r>
          </a:p>
          <a:p>
            <a:pPr lvl="1"/>
            <a:r>
              <a:rPr lang="en-US" dirty="0"/>
              <a:t>Salt s</a:t>
            </a:r>
          </a:p>
          <a:p>
            <a:pPr lvl="1"/>
            <a:r>
              <a:rPr lang="en-US" dirty="0"/>
              <a:t>Iteration count c</a:t>
            </a:r>
          </a:p>
          <a:p>
            <a:pPr lvl="1"/>
            <a:r>
              <a:rPr lang="en-US" dirty="0"/>
              <a:t>Key length </a:t>
            </a:r>
            <a:r>
              <a:rPr lang="en-US" dirty="0" err="1"/>
              <a:t>len</a:t>
            </a:r>
            <a:endParaRPr lang="en-US" dirty="0"/>
          </a:p>
          <a:p>
            <a:pPr lvl="1"/>
            <a:r>
              <a:rPr lang="en-US" dirty="0">
                <a:solidFill>
                  <a:schemeClr val="accent2"/>
                </a:solidFill>
              </a:rPr>
              <a:t>Pseudorandom function (PRF):  </a:t>
            </a:r>
            <a:r>
              <a:rPr lang="en-US" dirty="0"/>
              <a:t>"looks random" to an adversary that doesn't know an input called the </a:t>
            </a:r>
            <a:r>
              <a:rPr lang="en-US" i="1" dirty="0"/>
              <a:t>seed </a:t>
            </a:r>
            <a:r>
              <a:rPr lang="en-US" dirty="0"/>
              <a:t>(</a:t>
            </a:r>
            <a:r>
              <a:rPr lang="en-US" dirty="0" err="1"/>
              <a:t>commony</a:t>
            </a:r>
            <a:r>
              <a:rPr lang="en-US" dirty="0"/>
              <a:t> instantiated with an HMAC)</a:t>
            </a:r>
          </a:p>
        </p:txBody>
      </p:sp>
    </p:spTree>
    <p:extLst>
      <p:ext uri="{BB962C8B-B14F-4D97-AF65-F5344CB8AC3E}">
        <p14:creationId xmlns:p14="http://schemas.microsoft.com/office/powerpoint/2010/main" val="4207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PBKDF2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Algorithm:</a:t>
            </a:r>
          </a:p>
          <a:p>
            <a:r>
              <a:rPr lang="en-US" dirty="0"/>
              <a:t>F(p, s, </a:t>
            </a:r>
            <a:r>
              <a:rPr lang="en-US" dirty="0" err="1"/>
              <a:t>i</a:t>
            </a:r>
            <a:r>
              <a:rPr lang="en-US" dirty="0"/>
              <a:t>, c) = U(1) XOR ... XOR U(c)</a:t>
            </a:r>
          </a:p>
          <a:p>
            <a:pPr lvl="1"/>
            <a:r>
              <a:rPr lang="en-US" dirty="0"/>
              <a:t>U(1) = PRF(s, </a:t>
            </a:r>
            <a:r>
              <a:rPr lang="en-US" dirty="0" err="1"/>
              <a:t>i</a:t>
            </a:r>
            <a:r>
              <a:rPr lang="en-US" dirty="0"/>
              <a:t>; p)</a:t>
            </a:r>
          </a:p>
          <a:p>
            <a:pPr lvl="1"/>
            <a:r>
              <a:rPr lang="en-US" dirty="0"/>
              <a:t>U(j) = PRF(U(j-1); p)</a:t>
            </a:r>
          </a:p>
          <a:p>
            <a:pPr lvl="1"/>
            <a:r>
              <a:rPr lang="en-US" dirty="0"/>
              <a:t>F is in essence a salted iterated hash...</a:t>
            </a:r>
          </a:p>
          <a:p>
            <a:r>
              <a:rPr lang="en-US" dirty="0"/>
              <a:t>k = F(p, s, 1, c) || F(p, s, 2, c) || ... || F(p, s, n, c) </a:t>
            </a:r>
          </a:p>
          <a:p>
            <a:pPr lvl="1"/>
            <a:r>
              <a:rPr lang="en-US" dirty="0"/>
              <a:t>enough copies to reach </a:t>
            </a:r>
            <a:r>
              <a:rPr lang="en-US" dirty="0" err="1"/>
              <a:t>keylen</a:t>
            </a:r>
            <a:endParaRPr lang="en-US" dirty="0"/>
          </a:p>
          <a:p>
            <a:pPr lvl="1"/>
            <a:r>
              <a:rPr lang="en-US" dirty="0"/>
              <a:t>|| denotes bit concatenation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73" y="4114800"/>
            <a:ext cx="438842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4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password Change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8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Motivated by...</a:t>
            </a:r>
          </a:p>
          <a:p>
            <a:r>
              <a:rPr lang="en-US" b="1" dirty="0"/>
              <a:t>User</a:t>
            </a:r>
            <a:r>
              <a:rPr lang="en-US" dirty="0"/>
              <a:t> forgets password (maybe just </a:t>
            </a:r>
            <a:r>
              <a:rPr lang="en-US" i="1" dirty="0"/>
              <a:t>recover</a:t>
            </a:r>
            <a:r>
              <a:rPr lang="en-US" dirty="0"/>
              <a:t> password)</a:t>
            </a:r>
          </a:p>
          <a:p>
            <a:r>
              <a:rPr lang="en-US" b="1" dirty="0"/>
              <a:t>System</a:t>
            </a:r>
            <a:r>
              <a:rPr lang="en-US" dirty="0"/>
              <a:t> forces password expiration</a:t>
            </a:r>
          </a:p>
          <a:p>
            <a:pPr lvl="1"/>
            <a:r>
              <a:rPr lang="en-US" dirty="0"/>
              <a:t>Naively seems wise</a:t>
            </a:r>
          </a:p>
          <a:p>
            <a:pPr lvl="1"/>
            <a:r>
              <a:rPr lang="en-US" dirty="0"/>
              <a:t>Research suggests otherwise </a:t>
            </a:r>
          </a:p>
          <a:p>
            <a:r>
              <a:rPr lang="en-US" b="1" dirty="0"/>
              <a:t>Attacker</a:t>
            </a:r>
            <a:r>
              <a:rPr lang="en-US" dirty="0"/>
              <a:t> learns password: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Social engineering: </a:t>
            </a:r>
            <a:r>
              <a:rPr lang="en-US" dirty="0"/>
              <a:t>deceitful techniques to manipulate a person into disclosing information </a:t>
            </a:r>
          </a:p>
          <a:p>
            <a:pPr lvl="1"/>
            <a:r>
              <a:rPr lang="en-US" b="1" dirty="0">
                <a:solidFill>
                  <a:srgbClr val="4F81BD"/>
                </a:solidFill>
              </a:rPr>
              <a:t>Online guessing: </a:t>
            </a:r>
            <a:r>
              <a:rPr lang="en-US" dirty="0"/>
              <a:t>attacker uses authentication interface to guess passwords</a:t>
            </a:r>
          </a:p>
          <a:p>
            <a:pPr lvl="1"/>
            <a:r>
              <a:rPr lang="en-US" b="1" dirty="0">
                <a:solidFill>
                  <a:srgbClr val="4F81BD"/>
                </a:solidFill>
              </a:rPr>
              <a:t>Offline guessing: </a:t>
            </a:r>
            <a:r>
              <a:rPr lang="en-US" dirty="0"/>
              <a:t>attacker acquires password database for system and attempts to crack it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creates?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User</a:t>
            </a:r>
          </a:p>
          <a:p>
            <a:endParaRPr lang="en-US" b="1" dirty="0"/>
          </a:p>
          <a:p>
            <a:r>
              <a:rPr lang="en-US" b="1" dirty="0"/>
              <a:t>System</a:t>
            </a:r>
          </a:p>
          <a:p>
            <a:endParaRPr lang="en-US" b="1" dirty="0"/>
          </a:p>
          <a:p>
            <a:r>
              <a:rPr lang="en-US" b="1" dirty="0"/>
              <a:t>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Tend to be </a:t>
            </a:r>
            <a:r>
              <a:rPr lang="en-US" b="1" dirty="0">
                <a:solidFill>
                  <a:schemeClr val="accent2"/>
                </a:solidFill>
              </a:rPr>
              <a:t>more vulnerable </a:t>
            </a:r>
            <a:r>
              <a:rPr lang="en-US" dirty="0"/>
              <a:t>than the rest of the authentication system</a:t>
            </a:r>
          </a:p>
          <a:p>
            <a:pPr lvl="1"/>
            <a:r>
              <a:rPr lang="en-US" dirty="0"/>
              <a:t>Not designed or tested as well</a:t>
            </a:r>
          </a:p>
          <a:p>
            <a:pPr lvl="1"/>
            <a:r>
              <a:rPr lang="en-US" dirty="0"/>
              <a:t>Have to solve the authentication problem without the benefit of a password</a:t>
            </a:r>
          </a:p>
          <a:p>
            <a:r>
              <a:rPr lang="en-US" dirty="0"/>
              <a:t>Two common mechanisms:</a:t>
            </a:r>
          </a:p>
          <a:p>
            <a:pPr lvl="1"/>
            <a:r>
              <a:rPr lang="en-US" dirty="0"/>
              <a:t>Security questions</a:t>
            </a:r>
          </a:p>
          <a:p>
            <a:pPr lvl="1"/>
            <a:r>
              <a:rPr lang="en-US" dirty="0"/>
              <a:t>Emailed reset</a:t>
            </a:r>
          </a:p>
        </p:txBody>
      </p:sp>
    </p:spTree>
    <p:extLst>
      <p:ext uri="{BB962C8B-B14F-4D97-AF65-F5344CB8AC3E}">
        <p14:creationId xmlns:p14="http://schemas.microsoft.com/office/powerpoint/2010/main" val="43346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Something you know:  attributes of identity established at enrollment </a:t>
            </a:r>
          </a:p>
          <a:p>
            <a:r>
              <a:rPr lang="en-US" b="1" dirty="0"/>
              <a:t>Pro:  </a:t>
            </a:r>
            <a:r>
              <a:rPr lang="en-US" dirty="0"/>
              <a:t>you are unlikely to forget answers</a:t>
            </a:r>
          </a:p>
          <a:p>
            <a:r>
              <a:rPr lang="en-US" b="1" dirty="0"/>
              <a:t>Assumes:  </a:t>
            </a:r>
            <a:r>
              <a:rPr lang="en-US" dirty="0"/>
              <a:t>attacker is unlikely to be able to answer questions</a:t>
            </a:r>
          </a:p>
          <a:p>
            <a:r>
              <a:rPr lang="en-US" b="1" dirty="0"/>
              <a:t>Con: </a:t>
            </a:r>
            <a:r>
              <a:rPr lang="en-US" dirty="0"/>
              <a:t>might not resist targeted attacks</a:t>
            </a:r>
          </a:p>
          <a:p>
            <a:r>
              <a:rPr lang="en-US" b="1" dirty="0"/>
              <a:t>Con: </a:t>
            </a:r>
            <a:r>
              <a:rPr lang="en-US" dirty="0"/>
              <a:t>linking is a problem; same answers re-used in many systems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2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Emailed reset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Might be your old password (bad!), a new temporary password, or just a reset link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one-time password:  </a:t>
            </a:r>
            <a:r>
              <a:rPr lang="en-US" dirty="0"/>
              <a:t>valid for single use only, maybe limited duration</a:t>
            </a:r>
          </a:p>
          <a:p>
            <a:endParaRPr lang="en-US" b="1" dirty="0"/>
          </a:p>
          <a:p>
            <a:r>
              <a:rPr lang="en-US" b="1" dirty="0"/>
              <a:t>Assumes:  </a:t>
            </a:r>
            <a:r>
              <a:rPr lang="en-US" dirty="0"/>
              <a:t>attacker is unlikely to have compromised your email account</a:t>
            </a:r>
          </a:p>
          <a:p>
            <a:r>
              <a:rPr lang="en-US" b="1" dirty="0"/>
              <a:t>Assumes:  </a:t>
            </a:r>
            <a:r>
              <a:rPr lang="en-US" dirty="0"/>
              <a:t>email service correctly authenticates you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Create:  </a:t>
            </a:r>
            <a:r>
              <a:rPr lang="en-US" dirty="0"/>
              <a:t>user chooses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Store:  </a:t>
            </a:r>
            <a:r>
              <a:rPr lang="en-US" dirty="0"/>
              <a:t>system stores password with user identifier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Use:  </a:t>
            </a:r>
            <a:r>
              <a:rPr lang="en-US" dirty="0"/>
              <a:t>user supplies password to authenticate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Change/recover/reset:  </a:t>
            </a:r>
            <a:r>
              <a:rPr lang="en-US" dirty="0"/>
              <a:t>user wants or needs to change password</a:t>
            </a:r>
          </a:p>
        </p:txBody>
      </p:sp>
    </p:spTree>
    <p:extLst>
      <p:ext uri="{BB962C8B-B14F-4D97-AF65-F5344CB8AC3E}">
        <p14:creationId xmlns:p14="http://schemas.microsoft.com/office/powerpoint/2010/main" val="865751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passwords?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Passwords are tolerated or hated by users</a:t>
            </a:r>
          </a:p>
          <a:p>
            <a:r>
              <a:rPr lang="en-US" dirty="0">
                <a:solidFill>
                  <a:schemeClr val="tx2"/>
                </a:solidFill>
              </a:rPr>
              <a:t>Passwords are plagued by security problems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Can we do better?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Criteria: 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Security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Usability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Deployability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8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Schemes to replace passwords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</a:t>
            </a:r>
          </a:p>
          <a:p>
            <a:r>
              <a:rPr lang="en-US" dirty="0"/>
              <a:t>Cognitive</a:t>
            </a:r>
          </a:p>
          <a:p>
            <a:r>
              <a:rPr lang="en-US" dirty="0"/>
              <a:t>Visual cryptography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3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5E74-39FD-D81D-A6E7-75306B4D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Schemes to improve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A7175-0215-B38B-D234-88CCD1D0F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managers</a:t>
            </a:r>
          </a:p>
          <a:p>
            <a:endParaRPr lang="en-US" dirty="0"/>
          </a:p>
          <a:p>
            <a:r>
              <a:rPr lang="en-US" dirty="0"/>
              <a:t>Single Sign-On</a:t>
            </a:r>
          </a:p>
          <a:p>
            <a:endParaRPr lang="en-US" dirty="0"/>
          </a:p>
          <a:p>
            <a:r>
              <a:rPr lang="en-US" dirty="0"/>
              <a:t>Passkeys</a:t>
            </a:r>
          </a:p>
          <a:p>
            <a:endParaRPr lang="en-US" dirty="0"/>
          </a:p>
          <a:p>
            <a:r>
              <a:rPr lang="en-US" dirty="0"/>
              <a:t>Two-factor authentication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770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23E60-903F-914C-9375-6DD7F4B5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Authentication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69107-33F4-A949-90FA-B42C34F38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an example website (e.g., email provider, social network, or a payments app) and investigate how how they handle authentication.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are their restrictions on password selection? Do they provide feedback on password strength? Do they support SSO? How do they handle recovery? Do they rely exclusively on passwords?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42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D0B6-8D20-9F87-58C1-6CA7BDAA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you know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CCDC07FA-027F-A961-7673-F48D3FDD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1140"/>
            <a:ext cx="8229600" cy="2394919"/>
          </a:xfrm>
        </p:spPr>
      </p:pic>
    </p:spTree>
    <p:extLst>
      <p:ext uri="{BB962C8B-B14F-4D97-AF65-F5344CB8AC3E}">
        <p14:creationId xmlns:p14="http://schemas.microsoft.com/office/powerpoint/2010/main" val="369491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66F5-707F-294A-AA3C-3392941F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Choosing 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BBB95-C6DE-634C-B512-2C830368E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Guess the top five most common US passwords in 2025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123456 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/>
              <a:t>admin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12345678  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123456789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12345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 err="1"/>
              <a:t>password</a:t>
            </a:r>
            <a:endParaRPr lang="de-DE" dirty="0"/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Aa123456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1234567890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Pass@123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dirty="0"/>
              <a:t>admin123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15: P@ss0rd, 25: qwerty123, 34: 1q2w3e4r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Top 20 </a:t>
            </a:r>
            <a:r>
              <a:rPr lang="de-DE" dirty="0" err="1"/>
              <a:t>passwords</a:t>
            </a:r>
            <a:r>
              <a:rPr lang="de-DE" dirty="0"/>
              <a:t> </a:t>
            </a:r>
            <a:r>
              <a:rPr lang="de-DE" dirty="0" err="1"/>
              <a:t>suffice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compromise</a:t>
            </a:r>
            <a:r>
              <a:rPr lang="de-DE" dirty="0"/>
              <a:t> 10%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accounts</a:t>
            </a:r>
            <a:endParaRPr lang="en-US" dirty="0"/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003DD7-DDE5-25E5-B9AF-0C3214AC8D69}"/>
              </a:ext>
            </a:extLst>
          </p:cNvPr>
          <p:cNvSpPr/>
          <p:nvPr/>
        </p:nvSpPr>
        <p:spPr>
          <a:xfrm>
            <a:off x="25879" y="1983357"/>
            <a:ext cx="83058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B3E-A504-83A0-AD3B-3302D0B1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Password Strength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D4589-F496-AAFD-7D49-0DE7E28E3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Entropy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2F3CFD-4EA3-D668-AD8F-EFF25CF74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1148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Difficulty to brute force—"strength" or "security level"</a:t>
            </a:r>
          </a:p>
          <a:p>
            <a:pPr lvl="1"/>
            <a:r>
              <a:rPr lang="en-US" dirty="0"/>
              <a:t>Recall: if 2^X guesses required, strength is X</a:t>
            </a:r>
          </a:p>
          <a:p>
            <a:r>
              <a:rPr lang="en-US" dirty="0"/>
              <a:t>If L characters long with N possible characters:</a:t>
            </a:r>
          </a:p>
          <a:p>
            <a:pPr lvl="1"/>
            <a:r>
              <a:rPr lang="en-US" dirty="0"/>
              <a:t>Strength = L log</a:t>
            </a:r>
            <a:r>
              <a:rPr lang="en-US" baseline="-25000" dirty="0"/>
              <a:t>2</a:t>
            </a:r>
            <a:r>
              <a:rPr lang="en-US" dirty="0"/>
              <a:t> 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8BE370-8C77-CBA7-686D-71646F365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/>
              <a:t>NIST Entropy Estimates (2006)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E84889-D40D-0DEE-7B61-76D25EF51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4389120" cy="3951288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character:  4 bits</a:t>
            </a:r>
          </a:p>
          <a:p>
            <a:pPr lvl="1"/>
            <a:r>
              <a:rPr lang="en-US" dirty="0"/>
              <a:t>next 7 characters:  2 bits per char</a:t>
            </a:r>
          </a:p>
          <a:p>
            <a:pPr lvl="1"/>
            <a:r>
              <a:rPr lang="en-US" dirty="0"/>
              <a:t>characters 9..20:  1.5 bits per char</a:t>
            </a:r>
          </a:p>
          <a:p>
            <a:pPr lvl="1"/>
            <a:r>
              <a:rPr lang="en-US" dirty="0"/>
              <a:t>characters 21+:  1 bit per char</a:t>
            </a:r>
          </a:p>
          <a:p>
            <a:pPr lvl="1"/>
            <a:r>
              <a:rPr lang="en-US" dirty="0"/>
              <a:t>user forced to use lower &amp; upper case and non-alphabetics:  flat bonus of 6 bits</a:t>
            </a:r>
          </a:p>
          <a:p>
            <a:pPr lvl="1"/>
            <a:r>
              <a:rPr lang="en-US" dirty="0"/>
              <a:t>prohibition of passwords found in a 50k word dictionary:  0 to 6 bits, depending on password length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8BAB0-D675-3062-117B-1ECE3CA81F16}"/>
              </a:ext>
            </a:extLst>
          </p:cNvPr>
          <p:cNvSpPr txBox="1"/>
          <p:nvPr/>
        </p:nvSpPr>
        <p:spPr>
          <a:xfrm>
            <a:off x="457200" y="6066522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Assuming every password is equally likely!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E30505-3A7E-5D3C-515F-C1F349433DDB}"/>
              </a:ext>
            </a:extLst>
          </p:cNvPr>
          <p:cNvSpPr txBox="1"/>
          <p:nvPr/>
        </p:nvSpPr>
        <p:spPr>
          <a:xfrm>
            <a:off x="5006340" y="6066522"/>
            <a:ext cx="381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Turns out to be bad predictor of how quickly attacker can guess!</a:t>
            </a:r>
          </a:p>
        </p:txBody>
      </p:sp>
    </p:spTree>
    <p:extLst>
      <p:ext uri="{BB962C8B-B14F-4D97-AF65-F5344CB8AC3E}">
        <p14:creationId xmlns:p14="http://schemas.microsoft.com/office/powerpoint/2010/main" val="16541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F41CB-435A-4F39-C597-2B5810F6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16929-662A-D835-239C-49D5951C1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Password Strength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4AC04-BD74-445B-56EC-7827B9847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Password Cracking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445664-21BD-5EC4-1CFE-8D1AB4F762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recipes based on</a:t>
            </a:r>
          </a:p>
          <a:p>
            <a:pPr lvl="1"/>
            <a:r>
              <a:rPr lang="en-US" dirty="0"/>
              <a:t>percentage of passwords cracked</a:t>
            </a:r>
          </a:p>
          <a:p>
            <a:pPr lvl="1"/>
            <a:r>
              <a:rPr lang="en-US" dirty="0"/>
              <a:t>number of guesses required to crack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7ABDF-FB9B-3505-905C-F0BFAE05946A}"/>
              </a:ext>
            </a:extLst>
          </p:cNvPr>
          <p:cNvSpPr txBox="1"/>
          <p:nvPr/>
        </p:nvSpPr>
        <p:spPr>
          <a:xfrm>
            <a:off x="457200" y="6066522"/>
            <a:ext cx="381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This is state of the art today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094D838-C710-154B-11B6-E67B90394E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079F8-2622-91AE-4E2B-AAB0EE8F9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9834-8228-0A29-1132-DAE9FDE74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Password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DA30-67C7-524C-DC52-5E8C3C9A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Problem:  </a:t>
            </a:r>
            <a:r>
              <a:rPr lang="en-US" dirty="0"/>
              <a:t>guide users into choosing strong passwords</a:t>
            </a:r>
          </a:p>
          <a:p>
            <a:r>
              <a:rPr lang="en-US" b="1" dirty="0"/>
              <a:t>Solution: </a:t>
            </a:r>
            <a:r>
              <a:rPr lang="en-US" b="1" dirty="0">
                <a:solidFill>
                  <a:schemeClr val="accent2"/>
                </a:solidFill>
              </a:rPr>
              <a:t>password recipes </a:t>
            </a:r>
            <a:r>
              <a:rPr lang="en-US" dirty="0"/>
              <a:t>are rules for composing passwords</a:t>
            </a:r>
          </a:p>
          <a:p>
            <a:pPr lvl="1"/>
            <a:r>
              <a:rPr lang="en-US" dirty="0"/>
              <a:t>e.g., must have at least one number and one punctuation symbol and one upper case letter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255E1-C6C3-BD10-5476-708E86B1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11328"/>
            <a:ext cx="4876800" cy="32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47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larity">
  <a:themeElements>
    <a:clrScheme name="AExam">
      <a:dk1>
        <a:sysClr val="windowText" lastClr="000000"/>
      </a:dk1>
      <a:lt1>
        <a:sysClr val="window" lastClr="FFFFFF"/>
      </a:lt1>
      <a:dk2>
        <a:srgbClr val="000000"/>
      </a:dk2>
      <a:lt2>
        <a:srgbClr val="A5A5A5"/>
      </a:lt2>
      <a:accent1>
        <a:srgbClr val="A5A5A5"/>
      </a:accent1>
      <a:accent2>
        <a:srgbClr val="0070C0"/>
      </a:accent2>
      <a:accent3>
        <a:srgbClr val="00B050"/>
      </a:accent3>
      <a:accent4>
        <a:srgbClr val="FF0000"/>
      </a:accent4>
      <a:accent5>
        <a:srgbClr val="FFFFFF"/>
      </a:accent5>
      <a:accent6>
        <a:srgbClr val="FFFFFF"/>
      </a:accent6>
      <a:hlink>
        <a:srgbClr val="0070C0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495FFB3-5D92-074E-B89D-542AE82BF1BE}" vid="{19B8E867-9DEE-184C-A40C-B4D7506C62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AExam</Template>
  <TotalTime>25133</TotalTime>
  <Words>2904</Words>
  <Application>Microsoft Macintosh PowerPoint</Application>
  <PresentationFormat>On-screen Show (4:3)</PresentationFormat>
  <Paragraphs>474</Paragraphs>
  <Slides>58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Avenir</vt:lpstr>
      <vt:lpstr>Calibri</vt:lpstr>
      <vt:lpstr>Courier</vt:lpstr>
      <vt:lpstr>Courier New</vt:lpstr>
      <vt:lpstr>Cronos Pro</vt:lpstr>
      <vt:lpstr>Libre Franklin</vt:lpstr>
      <vt:lpstr>Clarity</vt:lpstr>
      <vt:lpstr>Lecture 14: Passwords</vt:lpstr>
      <vt:lpstr>Where we were…</vt:lpstr>
      <vt:lpstr>Password lifecycle</vt:lpstr>
      <vt:lpstr>1. password Creation</vt:lpstr>
      <vt:lpstr>Who creates?</vt:lpstr>
      <vt:lpstr>Exercise 1: Choosing Passwords</vt:lpstr>
      <vt:lpstr>Measuring Password Strength</vt:lpstr>
      <vt:lpstr>Measuring Password Strength</vt:lpstr>
      <vt:lpstr>Idea: Password Recipes</vt:lpstr>
      <vt:lpstr>Evaluating Password Recipes</vt:lpstr>
      <vt:lpstr>Recipe comparison</vt:lpstr>
      <vt:lpstr>Recipe comparison</vt:lpstr>
      <vt:lpstr>User Perceptions of Password Security</vt:lpstr>
      <vt:lpstr>Study participants’ perceptions</vt:lpstr>
      <vt:lpstr>Reality</vt:lpstr>
      <vt:lpstr>Which is more secure?</vt:lpstr>
      <vt:lpstr>Study participants’ perceptions</vt:lpstr>
      <vt:lpstr>Reality</vt:lpstr>
      <vt:lpstr>Which is more secure?</vt:lpstr>
      <vt:lpstr>Study participants’ perceptions</vt:lpstr>
      <vt:lpstr>Reality</vt:lpstr>
      <vt:lpstr>Which is more secure?</vt:lpstr>
      <vt:lpstr>Study participants’ perceptions</vt:lpstr>
      <vt:lpstr>Reality</vt:lpstr>
      <vt:lpstr>Participants were not all wrong</vt:lpstr>
      <vt:lpstr>Problem: Humans are predictable</vt:lpstr>
      <vt:lpstr>Idea 2: Provide Guidance</vt:lpstr>
      <vt:lpstr>Passwords</vt:lpstr>
      <vt:lpstr>2. password Storage</vt:lpstr>
      <vt:lpstr>Password Storage</vt:lpstr>
      <vt:lpstr>Threat Model: Offline Attack</vt:lpstr>
      <vt:lpstr>Password Storage</vt:lpstr>
      <vt:lpstr>Hashed passwords</vt:lpstr>
      <vt:lpstr>Exercise: Hashed Passwords</vt:lpstr>
      <vt:lpstr>Hashed passwords are still vulnerable</vt:lpstr>
      <vt:lpstr>Dictionary attacks</vt:lpstr>
      <vt:lpstr>Typical passwords</vt:lpstr>
      <vt:lpstr>Salted hashed passwords</vt:lpstr>
      <vt:lpstr>Salted hashed passwords</vt:lpstr>
      <vt:lpstr>3. password Usage</vt:lpstr>
      <vt:lpstr>Threat Model: Online Attack</vt:lpstr>
      <vt:lpstr>When authentication fails</vt:lpstr>
      <vt:lpstr>Rate limiting</vt:lpstr>
      <vt:lpstr>Slowing down fast hashes</vt:lpstr>
      <vt:lpstr>Salt and pepper</vt:lpstr>
      <vt:lpstr>Password-Based Encryption</vt:lpstr>
      <vt:lpstr>PBKDF2</vt:lpstr>
      <vt:lpstr>4. password Change</vt:lpstr>
      <vt:lpstr>Password change</vt:lpstr>
      <vt:lpstr>Change mechanisms</vt:lpstr>
      <vt:lpstr>Security questions</vt:lpstr>
      <vt:lpstr>Emailed reset</vt:lpstr>
      <vt:lpstr>Password lifecycle</vt:lpstr>
      <vt:lpstr>Beyond passwords?</vt:lpstr>
      <vt:lpstr>Schemes to replace passwords</vt:lpstr>
      <vt:lpstr>Schemes to improve passwords</vt:lpstr>
      <vt:lpstr>Exercise: Authentication Examples</vt:lpstr>
      <vt:lpstr>Something you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Eleanor Birrell</cp:lastModifiedBy>
  <cp:revision>265</cp:revision>
  <dcterms:created xsi:type="dcterms:W3CDTF">2018-01-05T20:19:03Z</dcterms:created>
  <dcterms:modified xsi:type="dcterms:W3CDTF">2026-03-09T20:12:36Z</dcterms:modified>
</cp:coreProperties>
</file>