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517" r:id="rId3"/>
    <p:sldId id="1298" r:id="rId4"/>
    <p:sldId id="1296" r:id="rId5"/>
    <p:sldId id="1297" r:id="rId6"/>
    <p:sldId id="292" r:id="rId7"/>
    <p:sldId id="293" r:id="rId8"/>
    <p:sldId id="294" r:id="rId9"/>
    <p:sldId id="304" r:id="rId10"/>
    <p:sldId id="296" r:id="rId11"/>
    <p:sldId id="1293" r:id="rId12"/>
    <p:sldId id="1299" r:id="rId13"/>
    <p:sldId id="1300" r:id="rId14"/>
    <p:sldId id="1301" r:id="rId15"/>
    <p:sldId id="267" r:id="rId16"/>
    <p:sldId id="268" r:id="rId17"/>
    <p:sldId id="271" r:id="rId18"/>
    <p:sldId id="269" r:id="rId19"/>
    <p:sldId id="302" r:id="rId20"/>
    <p:sldId id="299" r:id="rId21"/>
    <p:sldId id="1316" r:id="rId22"/>
    <p:sldId id="274" r:id="rId23"/>
    <p:sldId id="1317" r:id="rId24"/>
    <p:sldId id="1318" r:id="rId25"/>
    <p:sldId id="276" r:id="rId26"/>
    <p:sldId id="279" r:id="rId27"/>
    <p:sldId id="277" r:id="rId28"/>
    <p:sldId id="1294" r:id="rId29"/>
    <p:sldId id="1319" r:id="rId30"/>
    <p:sldId id="1320" r:id="rId31"/>
    <p:sldId id="300" r:id="rId32"/>
    <p:sldId id="301" r:id="rId33"/>
    <p:sldId id="303" r:id="rId34"/>
    <p:sldId id="1322" r:id="rId35"/>
    <p:sldId id="1323" r:id="rId36"/>
    <p:sldId id="282" r:id="rId37"/>
    <p:sldId id="286" r:id="rId38"/>
    <p:sldId id="285" r:id="rId39"/>
    <p:sldId id="1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3" autoAdjust="0"/>
    <p:restoredTop sz="84932" autoAdjust="0"/>
  </p:normalViewPr>
  <p:slideViewPr>
    <p:cSldViewPr>
      <p:cViewPr varScale="1">
        <p:scale>
          <a:sx n="85" d="100"/>
          <a:sy n="85" d="100"/>
        </p:scale>
        <p:origin x="17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Biometric frequency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hade val="86000"/>
                      <a:satMod val="140000"/>
                    </a:schemeClr>
                  </a:gs>
                  <a:gs pos="45000">
                    <a:schemeClr val="accent2">
                      <a:tint val="48000"/>
                      <a:satMod val="150000"/>
                    </a:schemeClr>
                  </a:gs>
                  <a:gs pos="100000">
                    <a:schemeClr val="accent2">
                      <a:tint val="28000"/>
                      <a:satMod val="16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4-CA46-B029-59621B0D81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hade val="86000"/>
                      <a:satMod val="140000"/>
                    </a:schemeClr>
                  </a:gs>
                  <a:gs pos="45000">
                    <a:schemeClr val="accent4">
                      <a:tint val="48000"/>
                      <a:satMod val="150000"/>
                    </a:schemeClr>
                  </a:gs>
                  <a:gs pos="100000">
                    <a:schemeClr val="accent4">
                      <a:tint val="28000"/>
                      <a:satMod val="16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84-CA46-B029-59621B0D81E0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9-234F-9913-18BF528A81F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hade val="86000"/>
                      <a:satMod val="140000"/>
                    </a:schemeClr>
                  </a:gs>
                  <a:gs pos="45000">
                    <a:schemeClr val="accent2">
                      <a:lumMod val="60000"/>
                      <a:tint val="48000"/>
                      <a:satMod val="150000"/>
                    </a:schemeClr>
                  </a:gs>
                  <a:gs pos="100000">
                    <a:schemeClr val="accent2">
                      <a:lumMod val="60000"/>
                      <a:tint val="28000"/>
                      <a:satMod val="16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84-CA46-B029-59621B0D81E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hade val="86000"/>
                      <a:satMod val="140000"/>
                    </a:schemeClr>
                  </a:gs>
                  <a:gs pos="45000">
                    <a:schemeClr val="accent4">
                      <a:lumMod val="60000"/>
                      <a:tint val="48000"/>
                      <a:satMod val="150000"/>
                    </a:schemeClr>
                  </a:gs>
                  <a:gs pos="100000">
                    <a:schemeClr val="accent4">
                      <a:lumMod val="60000"/>
                      <a:tint val="28000"/>
                      <a:satMod val="16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84-CA46-B029-59621B0D81E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hade val="86000"/>
                      <a:satMod val="140000"/>
                    </a:schemeClr>
                  </a:gs>
                  <a:gs pos="45000">
                    <a:schemeClr val="accent6">
                      <a:lumMod val="60000"/>
                      <a:tint val="48000"/>
                      <a:satMod val="150000"/>
                    </a:schemeClr>
                  </a:gs>
                  <a:gs pos="100000">
                    <a:schemeClr val="accent6">
                      <a:lumMod val="60000"/>
                      <a:tint val="28000"/>
                      <a:satMod val="16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84-CA46-B029-59621B0D81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Fingerprint</c:v>
                </c:pt>
                <c:pt idx="1">
                  <c:v>Iris</c:v>
                </c:pt>
                <c:pt idx="2">
                  <c:v>Face</c:v>
                </c:pt>
                <c:pt idx="3">
                  <c:v>Voice</c:v>
                </c:pt>
                <c:pt idx="4">
                  <c:v>Palm Vein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9-234F-9913-18BF528A81F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e.wvu.edu/~natalias/biom426/performance_fall09.pdf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e.wvu.edu/~natalias/biom426/performance_fall09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q=http%3A%2F%2Fwww.bkav.com%2FFaceID&amp;redir_token=iXG8imesTvPiIrWaKJX4Sa5Ts4B8MTUzOTI5MjQxNkAxNTM5MjA2MDE2&amp;event=video_description&amp;v=i4YQRLQVixM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48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Fingerprint is most common; not great for error rates but serves as</a:t>
            </a:r>
            <a:r>
              <a:rPr lang="en-US" baseline="0" dirty="0"/>
              <a:t> a good </a:t>
            </a:r>
            <a:r>
              <a:rPr lang="en-US" baseline="0" dirty="0" err="1"/>
              <a:t>deterrant</a:t>
            </a:r>
            <a:r>
              <a:rPr lang="en-US" baseline="0" dirty="0"/>
              <a:t>.</a:t>
            </a:r>
          </a:p>
          <a:p>
            <a:r>
              <a:rPr lang="en-US" baseline="0" dirty="0"/>
              <a:t>Iris is by far the best for error rates (even zero FAR) and for measurement, so long as individuals are willing to get close to the camera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8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</a:t>
            </a:r>
            <a:r>
              <a:rPr lang="en-US" baseline="0" dirty="0"/>
              <a:t> as identifiers since 19</a:t>
            </a:r>
            <a:r>
              <a:rPr lang="en-US" baseline="30000" dirty="0"/>
              <a:t>th</a:t>
            </a:r>
            <a:r>
              <a:rPr lang="en-US" baseline="0" dirty="0"/>
              <a:t> century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0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longest biometric</a:t>
            </a:r>
            <a:r>
              <a:rPr lang="en-US" baseline="0" dirty="0"/>
              <a:t> in use in modern computing systems (1980s)</a:t>
            </a:r>
          </a:p>
          <a:p>
            <a:endParaRPr lang="en-US" baseline="0" dirty="0"/>
          </a:p>
          <a:p>
            <a:r>
              <a:rPr lang="en-US" baseline="0" dirty="0"/>
              <a:t>Disney parks: used in conjunction with passes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74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 what biometrics have people</a:t>
            </a:r>
            <a:r>
              <a:rPr lang="en-US" baseline="0" dirty="0"/>
              <a:t> seen/heard of in the real world?</a:t>
            </a:r>
          </a:p>
          <a:p>
            <a:r>
              <a:rPr lang="en-US" baseline="0" dirty="0"/>
              <a:t>Example: </a:t>
            </a:r>
            <a:r>
              <a:rPr lang="en-US" baseline="0" dirty="0" err="1"/>
              <a:t>Aadhaar</a:t>
            </a:r>
            <a:r>
              <a:rPr lang="en-US" baseline="0" dirty="0"/>
              <a:t> (Indian universal ID, uses photograph, fingerprints, iris scans)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fingerprint, iris, retina, face, voice, handwriting, hand shape, hand veins, hand print, (DNA?)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0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 what might we</a:t>
            </a:r>
            <a:r>
              <a:rPr lang="en-US" baseline="0" dirty="0"/>
              <a:t> want to consider?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</a:t>
            </a:r>
            <a:r>
              <a:rPr lang="en-US" baseline="0" dirty="0"/>
              <a:t> what do we want to look for in a biometric identifier?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5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Hypothesis testing:</a:t>
            </a:r>
          </a:p>
          <a:p>
            <a:pPr lvl="1"/>
            <a:r>
              <a:rPr lang="en-US" dirty="0"/>
              <a:t>null hypothesis:  human being authenticated has claimed identity</a:t>
            </a:r>
          </a:p>
          <a:p>
            <a:pPr lvl="1"/>
            <a:r>
              <a:rPr lang="en-US" dirty="0"/>
              <a:t>false reject = type I error</a:t>
            </a:r>
          </a:p>
          <a:p>
            <a:pPr lvl="1"/>
            <a:r>
              <a:rPr lang="en-US" dirty="0"/>
              <a:t>false accept = type II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7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ROC comes from radar operation in WW2:  turn up gain on radar too</a:t>
            </a:r>
            <a:r>
              <a:rPr lang="en-US" baseline="0" dirty="0"/>
              <a:t> high and enemy is lost in clutter; too low, can't see at all.</a:t>
            </a:r>
          </a:p>
          <a:p>
            <a:endParaRPr lang="en-US" baseline="0" dirty="0"/>
          </a:p>
          <a:p>
            <a:r>
              <a:rPr lang="en-US" baseline="0" dirty="0"/>
              <a:t>UK banks in 1996 set a goal of FAR=1% and FRR=.01% for biometrics.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Strictly speaking,</a:t>
            </a:r>
            <a:r>
              <a:rPr lang="en-US" baseline="0" dirty="0"/>
              <a:t> some people would say ROC is (1-FAR) vs FRR and </a:t>
            </a:r>
            <a:r>
              <a:rPr lang="en-US" i="1" baseline="0" dirty="0"/>
              <a:t>detection error tradeoff </a:t>
            </a:r>
            <a:r>
              <a:rPr lang="en-US" i="0" baseline="0" dirty="0"/>
              <a:t>(DET) curve is FAR vs FRR on axes scaled by standard normal deviates or just logarithmically [Wikipedia!]</a:t>
            </a:r>
          </a:p>
          <a:p>
            <a:endParaRPr lang="en-US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ronosPro-Regular"/>
                <a:cs typeface="CronosPro-Regular"/>
              </a:rPr>
              <a:t>Graph source: </a:t>
            </a:r>
            <a:r>
              <a:rPr lang="en-US" dirty="0">
                <a:latin typeface="CronosPro-Regular"/>
                <a:cs typeface="CronosPro-Regular"/>
                <a:hlinkClick r:id="rId3"/>
              </a:rPr>
              <a:t>http://www.csee.wvu.edu/~natalias/biom426/performance_fall09.pdf</a:t>
            </a:r>
            <a:endParaRPr lang="en-US" dirty="0">
              <a:latin typeface="CronosPro-Regular"/>
              <a:cs typeface="CronosPro-Regular"/>
            </a:endParaRPr>
          </a:p>
          <a:p>
            <a:endParaRPr lang="en-US" i="0" baseline="0" dirty="0"/>
          </a:p>
          <a:p>
            <a:endParaRPr lang="en-US" i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82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ronosPro-Regular"/>
                <a:cs typeface="CronosPro-Regular"/>
              </a:rPr>
              <a:t>Graph source: </a:t>
            </a:r>
            <a:r>
              <a:rPr lang="en-US" dirty="0">
                <a:latin typeface="CronosPro-Regular"/>
                <a:cs typeface="CronosPro-Regular"/>
                <a:hlinkClick r:id="rId3"/>
              </a:rPr>
              <a:t>http://www.csee.wvu.edu/~natalias/biom426/performance_fall09.pdf</a:t>
            </a:r>
            <a:endParaRPr lang="en-US" dirty="0">
              <a:latin typeface="CronosPro-Regular"/>
              <a:cs typeface="Cronos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8C32-F826-8F5D-3035-D793DB0BE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067C9-C1A6-25D0-AB42-57B9EB886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E0798-EE0C-704E-7056-31F39DBE5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Authentication:</a:t>
            </a:r>
            <a:r>
              <a:rPr lang="en-US" baseline="0" dirty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Authorization:  file permissions, firewalls, mobile app permissions, social media </a:t>
            </a:r>
            <a:r>
              <a:rPr lang="en-US"/>
              <a:t>visibility settings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baseline="0" dirty="0"/>
              <a:t>Audit:  log files, log browsers, intrusion detection systems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2294C-F8F6-7400-8881-4A0B4A958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connect</a:t>
            </a:r>
            <a:r>
              <a:rPr lang="en-US" baseline="0" dirty="0"/>
              <a:t> back to threat model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 new, plausible scenario in which false accepts would be far more problematic than false rejects.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a new, plausible scenario in which false rejects would be far more problematic than false accepts.</a:t>
            </a:r>
          </a:p>
          <a:p>
            <a:endParaRPr lang="en-US" dirty="0"/>
          </a:p>
          <a:p>
            <a:r>
              <a:rPr lang="en-US" dirty="0"/>
              <a:t>e.g., military base vs hotel lobby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72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source (2006): http://</a:t>
            </a:r>
            <a:r>
              <a:rPr lang="en-US" dirty="0" err="1"/>
              <a:t>biometrics.pbworks.com</a:t>
            </a:r>
            <a:r>
              <a:rPr lang="en-US" dirty="0"/>
              <a:t>/w/page/14811349/Advantages%20and%20disadvantages%20of%20technologies</a:t>
            </a:r>
          </a:p>
          <a:p>
            <a:endParaRPr lang="en-US" dirty="0"/>
          </a:p>
          <a:p>
            <a:r>
              <a:rPr lang="en-US" dirty="0"/>
              <a:t>Table source (2018) https://</a:t>
            </a:r>
            <a:r>
              <a:rPr lang="en-US" dirty="0" err="1"/>
              <a:t>www.bayometric.com</a:t>
            </a:r>
            <a:r>
              <a:rPr lang="en-US" dirty="0"/>
              <a:t>/biometrics-face-finger-iris-palm-voice/</a:t>
            </a:r>
          </a:p>
          <a:p>
            <a:r>
              <a:rPr lang="en-US" dirty="0"/>
              <a:t>Graph source</a:t>
            </a:r>
            <a:r>
              <a:rPr lang="en-US" dirty="0">
                <a:sym typeface="Wingdings" pitchFamily="2" charset="2"/>
              </a:rPr>
              <a:t>(2018): </a:t>
            </a:r>
            <a:r>
              <a:rPr lang="en-US" dirty="0"/>
              <a:t>https://</a:t>
            </a:r>
            <a:r>
              <a:rPr lang="en-US" dirty="0" err="1"/>
              <a:t>www.bayometric.com</a:t>
            </a:r>
            <a:r>
              <a:rPr lang="en-US" dirty="0"/>
              <a:t>/biometrics-face-finger-iris-palm-voice/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0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CMBX10"/>
              </a:rPr>
              <a:t>Buolamwini</a:t>
            </a:r>
            <a:r>
              <a:rPr lang="en-US" sz="1800" dirty="0">
                <a:effectLst/>
                <a:latin typeface="CMBX10"/>
              </a:rPr>
              <a:t> and Gebru. Gender Shades. </a:t>
            </a:r>
            <a:r>
              <a:rPr lang="en-US" sz="1800" dirty="0" err="1">
                <a:effectLst/>
                <a:latin typeface="CMBX10"/>
              </a:rPr>
              <a:t>FAccT</a:t>
            </a:r>
            <a:r>
              <a:rPr lang="en-US" sz="1800" dirty="0">
                <a:effectLst/>
                <a:latin typeface="CMBX10"/>
              </a:rPr>
              <a:t> 2018.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6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56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demonstrated by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Tsutomu Matsumoto in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2002, effective against modern fingerprint readers (e.g., iPhone)</a:t>
            </a:r>
          </a:p>
          <a:p>
            <a:r>
              <a:rPr lang="en-US" dirty="0"/>
              <a:t>https://</a:t>
            </a:r>
            <a:r>
              <a:rPr lang="en-US" dirty="0" err="1"/>
              <a:t>www.theregister.co.uk</a:t>
            </a:r>
            <a:r>
              <a:rPr lang="en-US" dirty="0"/>
              <a:t>/2002/05/16/</a:t>
            </a:r>
            <a:r>
              <a:rPr lang="en-US" dirty="0" err="1"/>
              <a:t>gummi_bears_defeat_fingerprint_sensors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=2u4ZLGsw1zo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=bvRK7XDvTOk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76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November</a:t>
            </a:r>
            <a:r>
              <a:rPr lang="en-US" baseline="0" dirty="0"/>
              <a:t> 2017,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Bkav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Corporation, an tech security company, demonstrated how to bypass the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recognition system on the iPhone X with a $150 3D printed mask.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http://www.bkav.com/FaceID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=i4YQRLQVixM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16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NimbusSanL"/>
              </a:rPr>
              <a:t>Sharif et al. </a:t>
            </a:r>
            <a:r>
              <a:rPr lang="en-US" sz="1800" b="1" dirty="0">
                <a:effectLst/>
                <a:latin typeface="NimbusSanL"/>
              </a:rPr>
              <a:t>Accessorize to a Crime: Real and Stealthy Attacks on State-of-the-Art Face Recognition. </a:t>
            </a:r>
            <a:r>
              <a:rPr lang="en-US" sz="1800" b="0" dirty="0">
                <a:effectLst/>
                <a:latin typeface="NimbusSanL"/>
              </a:rPr>
              <a:t>CCS 2016.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38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India</a:t>
            </a:r>
            <a:r>
              <a:rPr lang="en-US" baseline="0" dirty="0"/>
              <a:t> uses biometric based identity cards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Aadhaar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includes photos, fingerprints, iris scans.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january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2018, journalists reported they were able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access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records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500 rupees ($8.75); unclear if access was being sold by hackers or insiders.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9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22250-6C5C-A912-3AC6-2752C7FD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122BF-598F-150E-0CCD-CAD6E2E91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326AC-A7F9-5EDB-5B2E-CE1403A2B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different ways have you experienced in which you had to authenticate yourself?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BD820-DB59-85EC-03FF-36EAB74557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Ship of Theseus [Plutarch,1</a:t>
            </a:r>
            <a:r>
              <a:rPr lang="en-US" baseline="30000" dirty="0"/>
              <a:t>st</a:t>
            </a:r>
            <a:r>
              <a:rPr lang="en-US" baseline="0" dirty="0"/>
              <a:t> century] </a:t>
            </a:r>
            <a:r>
              <a:rPr lang="en-US" dirty="0"/>
              <a:t>Is it still the same ship after every board has been replaced?  What if the original boards were gathered and used to build the same model ship?  Would</a:t>
            </a:r>
            <a:r>
              <a:rPr lang="en-US" baseline="0" dirty="0"/>
              <a:t> it be identical?</a:t>
            </a:r>
          </a:p>
          <a:p>
            <a:endParaRPr lang="en-US" baseline="0" dirty="0"/>
          </a:p>
          <a:p>
            <a:r>
              <a:rPr lang="en-US" baseline="0" dirty="0"/>
              <a:t>Discussion: how do you identify people?</a:t>
            </a:r>
          </a:p>
          <a:p>
            <a:endParaRPr lang="en-US" baseline="0" dirty="0"/>
          </a:p>
          <a:p>
            <a:r>
              <a:rPr lang="en-US" baseline="0" dirty="0"/>
              <a:t>You control your clothing choices, others control the ID numbers assigned to you, no one controls your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fictional people, dead people, virtual people (AIs?)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34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1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different ways have you experienced in which you had to authenticate yourself?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5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Categories: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[IBM, TR G520-2169, 1970]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Discussion:</a:t>
            </a:r>
            <a:r>
              <a:rPr lang="en-US" baseline="0" dirty="0"/>
              <a:t> </a:t>
            </a:r>
            <a:r>
              <a:rPr lang="en-US" dirty="0"/>
              <a:t>different possible</a:t>
            </a:r>
            <a:r>
              <a:rPr lang="en-US" baseline="0" dirty="0"/>
              <a:t> examples</a:t>
            </a:r>
          </a:p>
          <a:p>
            <a:r>
              <a:rPr lang="en-US" baseline="0" dirty="0"/>
              <a:t>Note: bring in border cases (e.g., </a:t>
            </a:r>
            <a:r>
              <a:rPr lang="en-US" dirty="0"/>
              <a:t>A sheet of passwords, each valid only once, could be "know" or "have." A finger could be "have" or "are.")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- Something you are: </a:t>
            </a:r>
            <a:r>
              <a:rPr lang="en-US" sz="1200" dirty="0"/>
              <a:t>fingerprint, retinal scan, facial scan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Something you know: password, passphrase, PIN, answers to security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Something you have: phone, token, physical key, ticket, {ATM, </a:t>
            </a:r>
            <a:r>
              <a:rPr lang="en-US" sz="1200" dirty="0" err="1"/>
              <a:t>prox</a:t>
            </a:r>
            <a:r>
              <a:rPr lang="en-US" sz="1200" dirty="0"/>
              <a:t>, credit} card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border cases (e.g., </a:t>
            </a:r>
            <a:r>
              <a:rPr lang="en-US" dirty="0"/>
              <a:t>A sheet of passwords, each valid only once, could be "know" or "have." A finger could be "have" or "are.")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7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3/3/26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 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13: Biometrics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AAD810A0-C383-647B-5896-7222BEC59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8" y="4191000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Authentication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9B28-345A-BB45-9A88-9FBC7EEC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Human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A6D9-B1FC-C848-810A-E7EE1E79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up with a list of ways you have authenticated yourself to a machine. </a:t>
            </a:r>
          </a:p>
        </p:txBody>
      </p:sp>
    </p:spTree>
    <p:extLst>
      <p:ext uri="{BB962C8B-B14F-4D97-AF65-F5344CB8AC3E}">
        <p14:creationId xmlns:p14="http://schemas.microsoft.com/office/powerpoint/2010/main" val="8589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of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biometrics (e.g., fingerprints)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Something you know</a:t>
            </a:r>
          </a:p>
          <a:p>
            <a:pPr marL="457200" lvl="1" indent="0">
              <a:buNone/>
            </a:pPr>
            <a:r>
              <a:rPr lang="en-US" dirty="0"/>
              <a:t>secret information (e.g., a password)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/>
              <a:t>possession of a physical device (e.g., a particular phone)</a:t>
            </a:r>
          </a:p>
        </p:txBody>
      </p:sp>
    </p:spTree>
    <p:extLst>
      <p:ext uri="{BB962C8B-B14F-4D97-AF65-F5344CB8AC3E}">
        <p14:creationId xmlns:p14="http://schemas.microsoft.com/office/powerpoint/2010/main" val="39908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9B28-345A-BB45-9A88-9FBC7EEC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Classifying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5A6D9-B1FC-C848-810A-E7EE1E79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up with a list of ways you have authenticated yourself to a machine. For each, classify it as something you are, something you know, or something you have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DF92DC-9A73-6B42-ABD2-7EE372762CC6}"/>
              </a:ext>
            </a:extLst>
          </p:cNvPr>
          <p:cNvSpPr/>
          <p:nvPr/>
        </p:nvSpPr>
        <p:spPr>
          <a:xfrm>
            <a:off x="609600" y="3200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Something you are</a:t>
            </a:r>
          </a:p>
          <a:p>
            <a:endParaRPr lang="en-US" sz="2400" dirty="0">
              <a:solidFill>
                <a:srgbClr val="4F81BD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Something you know</a:t>
            </a:r>
          </a:p>
          <a:p>
            <a:endParaRPr lang="en-US" sz="2400" dirty="0">
              <a:solidFill>
                <a:srgbClr val="4F81BD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Something you have</a:t>
            </a:r>
          </a:p>
          <a:p>
            <a:endParaRPr lang="en-US" sz="24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34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Two-factor authentication:  </a:t>
            </a:r>
            <a:r>
              <a:rPr lang="en-US" dirty="0"/>
              <a:t>authenticate based on two independent methods</a:t>
            </a:r>
          </a:p>
          <a:p>
            <a:pPr lvl="1"/>
            <a:r>
              <a:rPr lang="en-US" dirty="0"/>
              <a:t>ATM card plus PIN</a:t>
            </a:r>
          </a:p>
          <a:p>
            <a:pPr lvl="1"/>
            <a:r>
              <a:rPr lang="en-US" dirty="0"/>
              <a:t>password plus registered mobile phone</a:t>
            </a:r>
          </a:p>
          <a:p>
            <a:r>
              <a:rPr lang="en-US" b="1" dirty="0">
                <a:solidFill>
                  <a:schemeClr val="accent2"/>
                </a:solidFill>
              </a:rPr>
              <a:t>Multi-factor authentication:  </a:t>
            </a:r>
            <a:r>
              <a:rPr lang="en-US" dirty="0"/>
              <a:t>two or more independent methods</a:t>
            </a:r>
          </a:p>
          <a:p>
            <a:r>
              <a:rPr lang="en-US" dirty="0"/>
              <a:t>Best to combine separate categories, not reuse categories</a:t>
            </a:r>
          </a:p>
          <a:p>
            <a:pPr lvl="1"/>
            <a:r>
              <a:rPr lang="en-US" dirty="0"/>
              <a:t>non-example:  requiring two passwords from a single human:  arguably not independent</a:t>
            </a:r>
          </a:p>
          <a:p>
            <a:pPr lvl="1"/>
            <a:r>
              <a:rPr lang="en-US" dirty="0"/>
              <a:t>non-example:  requiring single password from each of two humans:  authenticates two humans then makes </a:t>
            </a:r>
            <a:r>
              <a:rPr lang="en-US" i="1" dirty="0"/>
              <a:t>authorization</a:t>
            </a:r>
            <a:r>
              <a:rPr lang="en-US" dirty="0"/>
              <a:t> decision</a:t>
            </a:r>
          </a:p>
        </p:txBody>
      </p:sp>
    </p:spTree>
    <p:extLst>
      <p:ext uri="{BB962C8B-B14F-4D97-AF65-F5344CB8AC3E}">
        <p14:creationId xmlns:p14="http://schemas.microsoft.com/office/powerpoint/2010/main" val="1446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you 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9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Biometric:  </a:t>
            </a:r>
            <a:r>
              <a:rPr lang="en-US" dirty="0"/>
              <a:t>measurement of biological and behavioral attributes (something you are)</a:t>
            </a:r>
          </a:p>
          <a:p>
            <a:pPr lvl="1"/>
            <a:r>
              <a:rPr lang="en-US" dirty="0"/>
              <a:t>biological attributes can be confounded by behavior</a:t>
            </a:r>
          </a:p>
          <a:p>
            <a:pPr lvl="1"/>
            <a:r>
              <a:rPr lang="en-US" dirty="0"/>
              <a:t>biology and behavior is non-constant:  variation from one measurement to the next</a:t>
            </a:r>
          </a:p>
        </p:txBody>
      </p:sp>
    </p:spTree>
    <p:extLst>
      <p:ext uri="{BB962C8B-B14F-4D97-AF65-F5344CB8AC3E}">
        <p14:creationId xmlns:p14="http://schemas.microsoft.com/office/powerpoint/2010/main" val="16038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Fingerprint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use:  California social services</a:t>
            </a:r>
          </a:p>
          <a:p>
            <a:pPr lvl="1"/>
            <a:r>
              <a:rPr lang="en-US" dirty="0"/>
              <a:t>prevent applicants for welfare from defrauding state by receiving assistance under multiple identities</a:t>
            </a:r>
          </a:p>
          <a:p>
            <a:r>
              <a:rPr lang="en-US" dirty="0"/>
              <a:t>Fingerprint stored as bitmap and as </a:t>
            </a:r>
            <a:r>
              <a:rPr lang="en-US" dirty="0" err="1">
                <a:solidFill>
                  <a:schemeClr val="accent2"/>
                </a:solidFill>
              </a:rPr>
              <a:t>minutae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When user authenticates, computer compares minutiae</a:t>
            </a:r>
          </a:p>
          <a:p>
            <a:pPr lvl="1"/>
            <a:r>
              <a:rPr lang="en-US" dirty="0"/>
              <a:t>If they match, human additionally reviews bitmap images (about 15 out of 10000 authentications have minutiae match even though fingerprints do not)</a:t>
            </a:r>
          </a:p>
        </p:txBody>
      </p:sp>
      <p:pic>
        <p:nvPicPr>
          <p:cNvPr id="4" name="Picture 3" descr="Fingerprintforcriminologystub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274638"/>
            <a:ext cx="1368778" cy="2030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30564"/>
            <a:ext cx="4024086" cy="272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Hand geometry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Used in 2012 Olympic Games, Disney World,         nuclear facilities, data centers, ...</a:t>
            </a:r>
          </a:p>
          <a:p>
            <a:r>
              <a:rPr lang="en-US" sz="2400" dirty="0"/>
              <a:t>Camera images palm (and side) of hand                        (no texture information)</a:t>
            </a:r>
          </a:p>
          <a:p>
            <a:r>
              <a:rPr lang="en-US" sz="2400" dirty="0"/>
              <a:t>Images reduced to (e.g.) 31000 points then 90 measurements then 9 bytes of data </a:t>
            </a:r>
          </a:p>
          <a:p>
            <a:pPr lvl="1"/>
            <a:r>
              <a:rPr lang="en-US" sz="2000" dirty="0"/>
              <a:t>Final data not directly related to any source measurements</a:t>
            </a:r>
          </a:p>
          <a:p>
            <a:pPr lvl="1"/>
            <a:r>
              <a:rPr lang="en-US" sz="2000" dirty="0"/>
              <a:t>Data stored as a </a:t>
            </a:r>
            <a:r>
              <a:rPr lang="en-US" sz="2000" dirty="0">
                <a:solidFill>
                  <a:srgbClr val="4F81BD"/>
                </a:solidFill>
              </a:rPr>
              <a:t>template</a:t>
            </a:r>
            <a:r>
              <a:rPr lang="en-US" sz="2000" dirty="0"/>
              <a:t> for later comparison</a:t>
            </a:r>
          </a:p>
          <a:p>
            <a:r>
              <a:rPr lang="en-US" dirty="0"/>
              <a:t>When user authenticates, another set of images taken</a:t>
            </a:r>
          </a:p>
          <a:p>
            <a:pPr lvl="1"/>
            <a:r>
              <a:rPr lang="en-US" dirty="0"/>
              <a:t>If data are close enough to stored template, user deemed authenticated</a:t>
            </a:r>
          </a:p>
          <a:p>
            <a:pPr lvl="1"/>
            <a:r>
              <a:rPr lang="en-US" dirty="0"/>
              <a:t>Can adjust threshold per-user, in case some users are difficult to authenticate</a:t>
            </a:r>
          </a:p>
          <a:p>
            <a:r>
              <a:rPr lang="en-US" dirty="0"/>
              <a:t>Each time user is authenticated, template is updated to account for change over time</a:t>
            </a:r>
          </a:p>
          <a:p>
            <a:endParaRPr lang="en-US" sz="2400" dirty="0"/>
          </a:p>
        </p:txBody>
      </p:sp>
      <p:pic>
        <p:nvPicPr>
          <p:cNvPr id="4" name="Picture 3" descr="A close-up of a machine&#10;&#10;Description automatically generated">
            <a:extLst>
              <a:ext uri="{FF2B5EF4-FFF2-40B4-BE49-F238E27FC236}">
                <a16:creationId xmlns:a16="http://schemas.microsoft.com/office/drawing/2014/main" id="{342EB24E-D18E-D905-83E6-B2660E95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3675" y="371475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in border control, TSA, iPhone, image tagging</a:t>
            </a:r>
          </a:p>
          <a:p>
            <a:r>
              <a:rPr lang="en-US" dirty="0"/>
              <a:t>Operates on 2D image or depth map</a:t>
            </a:r>
          </a:p>
          <a:p>
            <a:r>
              <a:rPr lang="en-US" dirty="0"/>
              <a:t>Modern systems use ML classifiers to identify matches</a:t>
            </a:r>
          </a:p>
          <a:p>
            <a:pPr lvl="1"/>
            <a:r>
              <a:rPr lang="en-US" dirty="0"/>
              <a:t>Most systems perform poorly on profiles, low-res images</a:t>
            </a:r>
          </a:p>
          <a:p>
            <a:pPr lvl="1"/>
            <a:r>
              <a:rPr lang="en-US" dirty="0"/>
              <a:t>Most systems perform less well on women and minorities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68" y="4114800"/>
            <a:ext cx="48629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E4719-F09D-E3D5-F639-309C0E64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5431D9-A2B5-762B-EFE8-57374043EB17}"/>
              </a:ext>
            </a:extLst>
          </p:cNvPr>
          <p:cNvGrpSpPr/>
          <p:nvPr/>
        </p:nvGrpSpPr>
        <p:grpSpPr>
          <a:xfrm>
            <a:off x="457200" y="1568670"/>
            <a:ext cx="8458200" cy="1456920"/>
            <a:chOff x="457200" y="1568670"/>
            <a:chExt cx="8458200" cy="1456920"/>
          </a:xfrm>
        </p:grpSpPr>
        <p:pic>
          <p:nvPicPr>
            <p:cNvPr id="229" name="Picture 2">
              <a:extLst>
                <a:ext uri="{FF2B5EF4-FFF2-40B4-BE49-F238E27FC236}">
                  <a16:creationId xmlns:a16="http://schemas.microsoft.com/office/drawing/2014/main" id="{590268DF-732A-BFBE-EEBF-A2C441DD153B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57200" y="15686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0" name="CustomShape 1">
              <a:extLst>
                <a:ext uri="{FF2B5EF4-FFF2-40B4-BE49-F238E27FC236}">
                  <a16:creationId xmlns:a16="http://schemas.microsoft.com/office/drawing/2014/main" id="{C3343ADA-0F7B-0125-48C8-E9F4CC14BA85}"/>
                </a:ext>
              </a:extLst>
            </p:cNvPr>
            <p:cNvSpPr/>
            <p:nvPr/>
          </p:nvSpPr>
          <p:spPr>
            <a:xfrm>
              <a:off x="1531260" y="1862970"/>
              <a:ext cx="7155540" cy="11626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</a:rPr>
                <a:t>thentication</a:t>
              </a:r>
              <a:r>
                <a:rPr lang="en-US" sz="3600" spc="-1" dirty="0">
                  <a:solidFill>
                    <a:srgbClr val="000000"/>
                  </a:solidFill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bind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principals to actions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1" name="Picture 10" descr="L-SC-Everest29-Key.jpg">
              <a:extLst>
                <a:ext uri="{FF2B5EF4-FFF2-40B4-BE49-F238E27FC236}">
                  <a16:creationId xmlns:a16="http://schemas.microsoft.com/office/drawing/2014/main" id="{C0DF9652-D3B0-C4DB-1A39-A55B05D99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838" y="2523019"/>
              <a:ext cx="897562" cy="44878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E9A91E-BFA1-8C60-BD02-1CA88CFA4588}"/>
              </a:ext>
            </a:extLst>
          </p:cNvPr>
          <p:cNvGrpSpPr/>
          <p:nvPr/>
        </p:nvGrpSpPr>
        <p:grpSpPr>
          <a:xfrm>
            <a:off x="457200" y="4485014"/>
            <a:ext cx="8458200" cy="1458586"/>
            <a:chOff x="457200" y="4419870"/>
            <a:chExt cx="8458200" cy="1458586"/>
          </a:xfrm>
        </p:grpSpPr>
        <p:pic>
          <p:nvPicPr>
            <p:cNvPr id="232" name="Picture 7">
              <a:extLst>
                <a:ext uri="{FF2B5EF4-FFF2-40B4-BE49-F238E27FC236}">
                  <a16:creationId xmlns:a16="http://schemas.microsoft.com/office/drawing/2014/main" id="{C9E3AD76-AD0E-D60F-0EE1-6B4B8E6E105A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57200" y="441987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3" name="CustomShape 3">
              <a:extLst>
                <a:ext uri="{FF2B5EF4-FFF2-40B4-BE49-F238E27FC236}">
                  <a16:creationId xmlns:a16="http://schemas.microsoft.com/office/drawing/2014/main" id="{349FF6D7-CB22-A1BB-A52E-619C239A6B9F}"/>
                </a:ext>
              </a:extLst>
            </p:cNvPr>
            <p:cNvSpPr/>
            <p:nvPr/>
          </p:nvSpPr>
          <p:spPr>
            <a:xfrm>
              <a:off x="1554570" y="4714170"/>
              <a:ext cx="73143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</a:rPr>
                <a:t>dit</a:t>
              </a:r>
              <a:r>
                <a:rPr lang="en-US" sz="3600" spc="-1" dirty="0">
                  <a:solidFill>
                    <a:srgbClr val="000000"/>
                  </a:solidFill>
                </a:rPr>
                <a:t>:</a:t>
              </a:r>
              <a:r>
                <a:rPr lang="en-US" sz="3600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</a:rPr>
                <a:t>mechanisms that record and 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review actions</a:t>
              </a:r>
              <a:endParaRPr lang="en-US" sz="3600" dirty="0">
                <a:solidFill>
                  <a:schemeClr val="accent3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2" name="Picture 11" descr="Security-Camera.jpg">
              <a:extLst>
                <a:ext uri="{FF2B5EF4-FFF2-40B4-BE49-F238E27FC236}">
                  <a16:creationId xmlns:a16="http://schemas.microsoft.com/office/drawing/2014/main" id="{C7DBBCAC-072C-F7EF-9025-FA998B65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421" y="5181600"/>
              <a:ext cx="826979" cy="696856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9749887-F0BA-C4D2-1430-670A5388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Classes of Security Mechanisms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26C63D-0774-A2A6-8D49-8DFEC076BC46}"/>
              </a:ext>
            </a:extLst>
          </p:cNvPr>
          <p:cNvGrpSpPr/>
          <p:nvPr/>
        </p:nvGrpSpPr>
        <p:grpSpPr>
          <a:xfrm>
            <a:off x="457200" y="3042455"/>
            <a:ext cx="8479766" cy="1639394"/>
            <a:chOff x="457200" y="2962950"/>
            <a:chExt cx="8479766" cy="1639394"/>
          </a:xfrm>
        </p:grpSpPr>
        <p:pic>
          <p:nvPicPr>
            <p:cNvPr id="234" name="Picture 10">
              <a:extLst>
                <a:ext uri="{FF2B5EF4-FFF2-40B4-BE49-F238E27FC236}">
                  <a16:creationId xmlns:a16="http://schemas.microsoft.com/office/drawing/2014/main" id="{480F36BA-A556-C4E0-DA0A-9FB7AD03DF52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457200" y="2962950"/>
              <a:ext cx="1371330" cy="137133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5" name="CustomShape 4">
              <a:extLst>
                <a:ext uri="{FF2B5EF4-FFF2-40B4-BE49-F238E27FC236}">
                  <a16:creationId xmlns:a16="http://schemas.microsoft.com/office/drawing/2014/main" id="{EB0AEA45-0948-8BD4-8F6A-0430FD4211F3}"/>
                </a:ext>
              </a:extLst>
            </p:cNvPr>
            <p:cNvSpPr/>
            <p:nvPr/>
          </p:nvSpPr>
          <p:spPr>
            <a:xfrm>
              <a:off x="1562040" y="3257250"/>
              <a:ext cx="2595510" cy="6161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/>
            <a:lstStyle/>
            <a:p>
              <a:r>
                <a:rPr lang="en-US" sz="3600" spc="-1" dirty="0" err="1">
                  <a:solidFill>
                    <a:srgbClr val="000000"/>
                  </a:solidFill>
                </a:rPr>
                <a:t>thorization</a:t>
              </a:r>
              <a:r>
                <a:rPr lang="en-US" sz="3600" spc="-1" dirty="0">
                  <a:solidFill>
                    <a:srgbClr val="000000"/>
                  </a:solidFill>
                </a:rPr>
                <a:t>: </a:t>
              </a:r>
              <a:r>
                <a:rPr lang="en-US" sz="3600" dirty="0">
                  <a:solidFill>
                    <a:srgbClr val="000000"/>
                  </a:solidFill>
                </a:rPr>
                <a:t>mechanisms that govern </a:t>
              </a:r>
            </a:p>
            <a:p>
              <a:r>
                <a:rPr lang="en-US" sz="3600" dirty="0">
                  <a:solidFill>
                    <a:srgbClr val="000000"/>
                  </a:solidFill>
                </a:rPr>
                <a:t>   whether actions are permitted</a:t>
              </a:r>
            </a:p>
            <a:p>
              <a:pPr>
                <a:lnSpc>
                  <a:spcPct val="100000"/>
                </a:lnSpc>
              </a:pPr>
              <a:endParaRPr lang="en-US" sz="3600" spc="-1" dirty="0">
                <a:latin typeface="Arial"/>
              </a:endParaRPr>
            </a:p>
          </p:txBody>
        </p:sp>
        <p:pic>
          <p:nvPicPr>
            <p:cNvPr id="10" name="Picture 9" descr="door locks.jpg">
              <a:extLst>
                <a:ext uri="{FF2B5EF4-FFF2-40B4-BE49-F238E27FC236}">
                  <a16:creationId xmlns:a16="http://schemas.microsoft.com/office/drawing/2014/main" id="{E62C8474-FFA4-B43A-3BA4-C63712098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22" y="3733800"/>
              <a:ext cx="868544" cy="86854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6AA83B0-D528-3FD7-F5AE-FC7389670674}"/>
              </a:ext>
            </a:extLst>
          </p:cNvPr>
          <p:cNvSpPr/>
          <p:nvPr/>
        </p:nvSpPr>
        <p:spPr>
          <a:xfrm>
            <a:off x="228600" y="3025591"/>
            <a:ext cx="8915400" cy="337521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Biometrics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5B359F-FEE3-C383-9586-01DE9EBD8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966403"/>
              </p:ext>
            </p:extLst>
          </p:nvPr>
        </p:nvGraphicFramePr>
        <p:xfrm>
          <a:off x="-114300" y="1676400"/>
          <a:ext cx="9372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514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attributes as verifiers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/>
              <a:t>Advantages:  </a:t>
            </a:r>
          </a:p>
          <a:p>
            <a:pPr lvl="1"/>
            <a:r>
              <a:rPr lang="en-US" dirty="0"/>
              <a:t>Can't lose or forget a biometric</a:t>
            </a:r>
          </a:p>
          <a:p>
            <a:pPr lvl="1"/>
            <a:r>
              <a:rPr lang="en-US" dirty="0"/>
              <a:t>Can be convenient (e.g., facial scan vs. PIN on iPhone)</a:t>
            </a:r>
          </a:p>
          <a:p>
            <a:endParaRPr lang="en-US" b="1" dirty="0"/>
          </a:p>
          <a:p>
            <a:r>
              <a:rPr lang="en-US" b="1" dirty="0"/>
              <a:t>Disadvantages:</a:t>
            </a:r>
          </a:p>
          <a:p>
            <a:pPr lvl="1"/>
            <a:r>
              <a:rPr lang="en-US" dirty="0"/>
              <a:t>Physical process with errors (and potentially changes over time)</a:t>
            </a:r>
          </a:p>
          <a:p>
            <a:pPr lvl="1"/>
            <a:r>
              <a:rPr lang="en-US" dirty="0"/>
              <a:t>Updating identities after disclosure is hard (new fingerprints?  new face?)</a:t>
            </a:r>
          </a:p>
          <a:p>
            <a:pPr lvl="2"/>
            <a:r>
              <a:rPr lang="en-US" dirty="0"/>
              <a:t>So enrolling a biometric identifier places </a:t>
            </a:r>
            <a:r>
              <a:rPr lang="en-US" b="1" dirty="0"/>
              <a:t>permanent trust</a:t>
            </a:r>
            <a:r>
              <a:rPr lang="en-US" dirty="0"/>
              <a:t> in receiver, even if they go bankrupt, retroactively change privacy policies, get taken over by new administration, ...</a:t>
            </a:r>
          </a:p>
          <a:p>
            <a:pPr lvl="1"/>
            <a:r>
              <a:rPr lang="en-US" dirty="0"/>
              <a:t>Impossible to be application specific (your hand geometry is the same regardless of what system you use)</a:t>
            </a:r>
          </a:p>
          <a:p>
            <a:pPr lvl="1"/>
            <a:r>
              <a:rPr lang="en-US" dirty="0"/>
              <a:t>Fear of negative implications for privacy...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009DF9-A0C4-3B3D-7D6F-3A3604D3F6BC}"/>
              </a:ext>
            </a:extLst>
          </p:cNvPr>
          <p:cNvSpPr/>
          <p:nvPr/>
        </p:nvSpPr>
        <p:spPr>
          <a:xfrm>
            <a:off x="609600" y="2095500"/>
            <a:ext cx="79248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776BAA-2236-1C33-7185-789CAF0F7987}"/>
              </a:ext>
            </a:extLst>
          </p:cNvPr>
          <p:cNvSpPr/>
          <p:nvPr/>
        </p:nvSpPr>
        <p:spPr>
          <a:xfrm>
            <a:off x="609600" y="3733800"/>
            <a:ext cx="79248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Biometrics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8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attributes as verifiers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Requirements:</a:t>
            </a:r>
          </a:p>
          <a:p>
            <a:r>
              <a:rPr lang="en-US" dirty="0"/>
              <a:t>Identifier</a:t>
            </a:r>
          </a:p>
          <a:p>
            <a:endParaRPr lang="en-US" dirty="0"/>
          </a:p>
          <a:p>
            <a:r>
              <a:rPr lang="en-US" dirty="0"/>
              <a:t>Easy to measure</a:t>
            </a:r>
          </a:p>
          <a:p>
            <a:endParaRPr lang="en-US" dirty="0"/>
          </a:p>
          <a:p>
            <a:r>
              <a:rPr lang="en-US" dirty="0"/>
              <a:t>Accurate</a:t>
            </a:r>
          </a:p>
          <a:p>
            <a:pPr lvl="1"/>
            <a:r>
              <a:rPr lang="en-US" dirty="0"/>
              <a:t>Small variation over time and measurement</a:t>
            </a:r>
          </a:p>
          <a:p>
            <a:pPr lvl="1"/>
            <a:endParaRPr lang="en-US" dirty="0"/>
          </a:p>
          <a:p>
            <a:r>
              <a:rPr lang="en-US" dirty="0"/>
              <a:t>Difficult to spoof</a:t>
            </a:r>
          </a:p>
          <a:p>
            <a:endParaRPr lang="en-US" dirty="0"/>
          </a:p>
          <a:p>
            <a:r>
              <a:rPr lang="en-US" dirty="0"/>
              <a:t>Acceptable to users</a:t>
            </a:r>
          </a:p>
          <a:p>
            <a:pPr lvl="1"/>
            <a:r>
              <a:rPr lang="en-US" dirty="0"/>
              <a:t>Usable</a:t>
            </a:r>
          </a:p>
          <a:p>
            <a:pPr lvl="1"/>
            <a:r>
              <a:rPr lang="en-US" dirty="0"/>
              <a:t>Socially acceptable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3DCAE3BA-5E73-F3B1-CB44-AF5F5E3D8639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44272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40373369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005480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to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8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6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Palm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5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42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4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7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6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False accept:  </a:t>
            </a:r>
            <a:r>
              <a:rPr lang="en-US" dirty="0"/>
              <a:t>authenticate a principal with wrong identity</a:t>
            </a:r>
          </a:p>
          <a:p>
            <a:r>
              <a:rPr lang="en-US" b="1" dirty="0">
                <a:solidFill>
                  <a:schemeClr val="accent2"/>
                </a:solidFill>
              </a:rPr>
              <a:t>False reject:  </a:t>
            </a:r>
            <a:r>
              <a:rPr lang="en-US" dirty="0"/>
              <a:t>fail to authenticate a principal under right identity </a:t>
            </a:r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Tunable trade off of </a:t>
            </a:r>
            <a:r>
              <a:rPr lang="en-US" b="1" dirty="0">
                <a:solidFill>
                  <a:schemeClr val="accent2"/>
                </a:solidFill>
              </a:rPr>
              <a:t>sensitivity</a:t>
            </a:r>
            <a:r>
              <a:rPr lang="en-US" dirty="0"/>
              <a:t> between which error is more likely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False acceptance rate (FAR):  </a:t>
            </a:r>
            <a:r>
              <a:rPr lang="en-US" dirty="0"/>
              <a:t>percentage of attempts in which imposters are authenticated (with wrong identity)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False reject rate (FRR):  </a:t>
            </a:r>
            <a:r>
              <a:rPr lang="en-US" dirty="0"/>
              <a:t>percentage of attempts in which legitimate users are denied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0515" y="-708818"/>
            <a:ext cx="2817729" cy="8929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2222" y="1427610"/>
            <a:ext cx="4938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4F81BD"/>
                </a:solidFill>
                <a:latin typeface="CronosPro-Regular"/>
                <a:cs typeface="CronosPro-Regular"/>
              </a:rPr>
              <a:t>Receiver operating characteristics (ROC) curve:   </a:t>
            </a:r>
            <a:r>
              <a:rPr lang="en-US" dirty="0">
                <a:latin typeface="CronosPro-Regular"/>
                <a:cs typeface="CronosPro-Regular"/>
              </a:rPr>
              <a:t>graph of FRR vs. FAR (or perhaps 1-FAR, perhaps nonlinear axes)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422" y="53267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>
                <a:latin typeface="CronosPro-Regular"/>
                <a:cs typeface="CronosPro-Regular"/>
              </a:rPr>
              <a:t> = sensitivity</a:t>
            </a:r>
          </a:p>
        </p:txBody>
      </p:sp>
    </p:spTree>
    <p:extLst>
      <p:ext uri="{BB962C8B-B14F-4D97-AF65-F5344CB8AC3E}">
        <p14:creationId xmlns:p14="http://schemas.microsoft.com/office/powerpoint/2010/main" val="15970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comparison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3294" y="1600200"/>
            <a:ext cx="3353506" cy="4525963"/>
          </a:xfrm>
        </p:spPr>
        <p:txBody>
          <a:bodyPr>
            <a:normAutofit/>
          </a:bodyPr>
          <a:lstStyle/>
          <a:p>
            <a:r>
              <a:rPr lang="en-US" dirty="0"/>
              <a:t>Two matchers (A=solid; B=dashed)</a:t>
            </a:r>
          </a:p>
          <a:p>
            <a:r>
              <a:rPr lang="en-US" dirty="0"/>
              <a:t>At point C, matchers have same FAR and FRR</a:t>
            </a:r>
          </a:p>
          <a:p>
            <a:r>
              <a:rPr lang="en-US" dirty="0"/>
              <a:t>To the left of C, matcher A has lower FRR for same FAR</a:t>
            </a:r>
          </a:p>
          <a:p>
            <a:r>
              <a:rPr lang="en-US" dirty="0"/>
              <a:t>To the right, matcher B has lower FRR for same FAR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1650" y="1334912"/>
            <a:ext cx="42164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Crossover error rate (CER):  </a:t>
            </a:r>
            <a:r>
              <a:rPr lang="en-US" dirty="0"/>
              <a:t>value on ROC at which FAR=FRR (aka </a:t>
            </a:r>
            <a:r>
              <a:rPr lang="en-US" i="1" dirty="0"/>
              <a:t>equal error rate, ERR)</a:t>
            </a:r>
          </a:p>
          <a:p>
            <a:r>
              <a:rPr lang="en-US" dirty="0"/>
              <a:t>Many other statistics for comparison possible</a:t>
            </a:r>
          </a:p>
          <a:p>
            <a:pPr lvl="1"/>
            <a:r>
              <a:rPr lang="en-US" dirty="0"/>
              <a:t>Anytime a graph is reduced to a single number, we lose information</a:t>
            </a:r>
          </a:p>
          <a:p>
            <a:pPr lvl="1"/>
            <a:endParaRPr lang="en-US" dirty="0"/>
          </a:p>
          <a:p>
            <a:r>
              <a:rPr lang="en-US" i="1" dirty="0">
                <a:solidFill>
                  <a:schemeClr val="accent2"/>
                </a:solidFill>
              </a:rPr>
              <a:t>What matters most for biometrics is the use case/threat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9F9A-7452-0E2E-5C5E-2D6BFD2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6A2FF-D325-6000-A377-FDEB08FBB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examples of use-cases where it is more important to minimize false positives?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examples of use-cases where it is more important to minimize false negatives?</a:t>
            </a:r>
          </a:p>
        </p:txBody>
      </p:sp>
    </p:spTree>
    <p:extLst>
      <p:ext uri="{BB962C8B-B14F-4D97-AF65-F5344CB8AC3E}">
        <p14:creationId xmlns:p14="http://schemas.microsoft.com/office/powerpoint/2010/main" val="3095706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Biometric Accuracy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t="42770" r="52260" b="33722"/>
          <a:stretch/>
        </p:blipFill>
        <p:spPr>
          <a:xfrm>
            <a:off x="5124012" y="1905000"/>
            <a:ext cx="2953188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4" t="42452" r="2063" b="34040"/>
          <a:stretch/>
        </p:blipFill>
        <p:spPr>
          <a:xfrm>
            <a:off x="990600" y="1905000"/>
            <a:ext cx="2953188" cy="25908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51568C-2524-B8B9-1CF8-B3FE234F4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38551"/>
              </p:ext>
            </p:extLst>
          </p:nvPr>
        </p:nvGraphicFramePr>
        <p:xfrm>
          <a:off x="2933700" y="4632960"/>
          <a:ext cx="3276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40373369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7262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52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85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06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Fingerprint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5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Palm 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65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0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D982-AE7D-615B-6443-ABF2C85CE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6DE239-4110-0797-C60B-61B24E1D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61911-6433-A4DF-2B7A-8A35E2517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5AC9-6210-4B4C-CCBA-08B82CBE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Disparate Impact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653EAA-5755-2648-0B63-7EEC9F113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81584"/>
              </p:ext>
            </p:extLst>
          </p:nvPr>
        </p:nvGraphicFramePr>
        <p:xfrm>
          <a:off x="457200" y="2590800"/>
          <a:ext cx="1981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469007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9075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</a:rPr>
                        <a:t>Classifier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48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</a:rPr>
                        <a:t>MSFT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93.7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88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Face++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90.0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64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IBM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87.9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3828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A459A0F-ADD4-BE32-8211-18522AE9E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822585"/>
              </p:ext>
            </p:extLst>
          </p:nvPr>
        </p:nvGraphicFramePr>
        <p:xfrm>
          <a:off x="2438400" y="2590800"/>
          <a:ext cx="15240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1784450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39062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1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97.4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12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78.7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99.3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718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79.7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94.4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871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9B5DB4D-8420-B7BF-4B86-052344D48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6143"/>
              </p:ext>
            </p:extLst>
          </p:nvPr>
        </p:nvGraphicFramePr>
        <p:xfrm>
          <a:off x="3962400" y="2590800"/>
          <a:ext cx="1600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5371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5994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3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99.3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56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83.5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95.3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5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77.6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96.8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5324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2C4692-B293-292C-457E-D01CE0C95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72611"/>
              </p:ext>
            </p:extLst>
          </p:nvPr>
        </p:nvGraphicFramePr>
        <p:xfrm>
          <a:off x="5562600" y="2594113"/>
          <a:ext cx="31242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85389541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12267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742397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4953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0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79.2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94.0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98.3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100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9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65.5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99.3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90.2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99.2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89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65.3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88.0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92.9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</a:rPr>
                        <a:t>99.7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1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Spoofing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adversary fools sensor with artificial object</a:t>
            </a:r>
          </a:p>
          <a:p>
            <a:endParaRPr lang="en-US" dirty="0"/>
          </a:p>
          <a:p>
            <a:r>
              <a:rPr lang="en-US" dirty="0"/>
              <a:t>Solution: </a:t>
            </a:r>
          </a:p>
          <a:p>
            <a:pPr lvl="1"/>
            <a:r>
              <a:rPr lang="en-US" dirty="0"/>
              <a:t>better sensors</a:t>
            </a:r>
          </a:p>
          <a:p>
            <a:pPr lvl="1"/>
            <a:r>
              <a:rPr lang="en-US" dirty="0"/>
              <a:t>better biometrics</a:t>
            </a:r>
          </a:p>
          <a:p>
            <a:pPr lvl="1"/>
            <a:r>
              <a:rPr lang="en-US" dirty="0"/>
              <a:t>multi-factor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2975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Gummy Bear Attack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178050"/>
            <a:ext cx="5613400" cy="3721100"/>
          </a:xfrm>
        </p:spPr>
      </p:pic>
    </p:spTree>
    <p:extLst>
      <p:ext uri="{BB962C8B-B14F-4D97-AF65-F5344CB8AC3E}">
        <p14:creationId xmlns:p14="http://schemas.microsoft.com/office/powerpoint/2010/main" val="1655447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ID Attack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643187"/>
            <a:ext cx="4210050" cy="2790825"/>
          </a:xfrm>
        </p:spPr>
      </p:pic>
    </p:spTree>
    <p:extLst>
      <p:ext uri="{BB962C8B-B14F-4D97-AF65-F5344CB8AC3E}">
        <p14:creationId xmlns:p14="http://schemas.microsoft.com/office/powerpoint/2010/main" val="16712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98EE-D527-AABA-352E-F92B4B34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Examples</a:t>
            </a:r>
          </a:p>
        </p:txBody>
      </p:sp>
      <p:pic>
        <p:nvPicPr>
          <p:cNvPr id="12" name="Content Placeholder 11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6DFBF555-1DB9-A314-9727-5B22B2107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4330700"/>
            <a:ext cx="2146300" cy="2146300"/>
          </a:xfrm>
        </p:spPr>
      </p:pic>
      <p:pic>
        <p:nvPicPr>
          <p:cNvPr id="8" name="Content Placeholder 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09AFDBF4-121B-62C3-1B4C-979C42199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9"/>
          <a:stretch/>
        </p:blipFill>
        <p:spPr>
          <a:xfrm>
            <a:off x="1205948" y="1600200"/>
            <a:ext cx="2209800" cy="2146300"/>
          </a:xfrm>
          <a:prstGeom prst="rect">
            <a:avLst/>
          </a:prstGeom>
        </p:spPr>
      </p:pic>
      <p:pic>
        <p:nvPicPr>
          <p:cNvPr id="9" name="Content Placeholder 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66069C8F-A9F3-C012-244C-9051BB313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2" r="34043"/>
          <a:stretch/>
        </p:blipFill>
        <p:spPr>
          <a:xfrm>
            <a:off x="3429000" y="1600200"/>
            <a:ext cx="2286000" cy="2146300"/>
          </a:xfrm>
          <a:prstGeom prst="rect">
            <a:avLst/>
          </a:prstGeom>
        </p:spPr>
      </p:pic>
      <p:pic>
        <p:nvPicPr>
          <p:cNvPr id="10" name="Content Placeholder 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71F5795C-0146-9516-A86E-772CECFFC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9"/>
          <a:stretch/>
        </p:blipFill>
        <p:spPr>
          <a:xfrm>
            <a:off x="5715000" y="1600200"/>
            <a:ext cx="2209800" cy="2146300"/>
          </a:xfrm>
          <a:prstGeom prst="rect">
            <a:avLst/>
          </a:prstGeom>
        </p:spPr>
      </p:pic>
      <p:pic>
        <p:nvPicPr>
          <p:cNvPr id="14" name="Picture 13" descr="A collage of two people&#10;&#10;AI-generated content may be incorrect.">
            <a:extLst>
              <a:ext uri="{FF2B5EF4-FFF2-40B4-BE49-F238E27FC236}">
                <a16:creationId xmlns:a16="http://schemas.microsoft.com/office/drawing/2014/main" id="{6901760D-2CF7-6799-0533-98F3FE27B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429000" y="4273550"/>
            <a:ext cx="2260600" cy="2260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C2E427-1BBC-C60A-7945-A06B4E5F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1"/>
          <a:stretch/>
        </p:blipFill>
        <p:spPr>
          <a:xfrm>
            <a:off x="5718313" y="4330700"/>
            <a:ext cx="2277724" cy="220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77C7-E67A-8F40-8141-F149768D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Evaluating Biometrics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34397-C494-7046-8DDE-4F7424108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use of voice authentication as a biometric. With voice authentication, the human is asked to say a specific passphrase and their response compared to a recorded voice print by a machine learning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potential advantages of this biometric?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potential disadvantages of this biometric?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Would you recommend this biometric for unlocking phones?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Would you recommend this biometric for authenticating with a bank?</a:t>
            </a:r>
          </a:p>
        </p:txBody>
      </p:sp>
    </p:spTree>
    <p:extLst>
      <p:ext uri="{BB962C8B-B14F-4D97-AF65-F5344CB8AC3E}">
        <p14:creationId xmlns:p14="http://schemas.microsoft.com/office/powerpoint/2010/main" val="1077067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concerns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Humans might have concerns about </a:t>
            </a:r>
            <a:r>
              <a:rPr lang="en-US" dirty="0">
                <a:solidFill>
                  <a:schemeClr val="accent2"/>
                </a:solidFill>
              </a:rPr>
              <a:t>measurements</a:t>
            </a:r>
            <a:r>
              <a:rPr lang="en-US" dirty="0"/>
              <a:t> (have photo taken, parts of body scanned)</a:t>
            </a:r>
          </a:p>
          <a:p>
            <a:r>
              <a:rPr lang="en-US" dirty="0"/>
              <a:t>Humans might not want to </a:t>
            </a:r>
            <a:r>
              <a:rPr lang="en-US" dirty="0">
                <a:solidFill>
                  <a:schemeClr val="accent2"/>
                </a:solidFill>
              </a:rPr>
              <a:t>disclose attributes </a:t>
            </a:r>
            <a:r>
              <a:rPr lang="en-US" dirty="0"/>
              <a:t>during enrollment (SSN, political party)</a:t>
            </a:r>
          </a:p>
          <a:p>
            <a:r>
              <a:rPr lang="en-US" dirty="0"/>
              <a:t>Humans might not want action bound to their </a:t>
            </a:r>
            <a:r>
              <a:rPr lang="en-US" dirty="0">
                <a:solidFill>
                  <a:schemeClr val="accent2"/>
                </a:solidFill>
              </a:rPr>
              <a:t>identity </a:t>
            </a:r>
            <a:r>
              <a:rPr lang="en-US" dirty="0"/>
              <a:t>(buying medication)</a:t>
            </a:r>
          </a:p>
          <a:p>
            <a:r>
              <a:rPr lang="en-US" dirty="0"/>
              <a:t>Humans might not want their actions </a:t>
            </a:r>
            <a:r>
              <a:rPr lang="en-US" dirty="0">
                <a:solidFill>
                  <a:schemeClr val="accent2"/>
                </a:solidFill>
              </a:rPr>
              <a:t>linked</a:t>
            </a:r>
            <a:r>
              <a:rPr lang="en-US" dirty="0"/>
              <a:t> to other actions, exposing them to inference about what they thought were unrelated activities. </a:t>
            </a:r>
          </a:p>
        </p:txBody>
      </p:sp>
    </p:spTree>
    <p:extLst>
      <p:ext uri="{BB962C8B-B14F-4D97-AF65-F5344CB8AC3E}">
        <p14:creationId xmlns:p14="http://schemas.microsoft.com/office/powerpoint/2010/main" val="7184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and biometrics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Biometrics can </a:t>
            </a:r>
            <a:r>
              <a:rPr lang="en-US" dirty="0">
                <a:solidFill>
                  <a:schemeClr val="accent2"/>
                </a:solidFill>
              </a:rPr>
              <a:t>violate intrinsic privacy </a:t>
            </a:r>
            <a:r>
              <a:rPr lang="en-US" dirty="0"/>
              <a:t>by requiring submission to bodily contact or measurement </a:t>
            </a:r>
          </a:p>
          <a:p>
            <a:pPr lvl="1"/>
            <a:r>
              <a:rPr lang="en-US" dirty="0"/>
              <a:t>Fear of germs</a:t>
            </a:r>
          </a:p>
          <a:p>
            <a:pPr lvl="1"/>
            <a:r>
              <a:rPr lang="en-US" dirty="0"/>
              <a:t>Religious prohibitions</a:t>
            </a:r>
          </a:p>
          <a:p>
            <a:r>
              <a:rPr lang="en-US" dirty="0"/>
              <a:t>Biometrics can </a:t>
            </a:r>
            <a:r>
              <a:rPr lang="en-US" dirty="0">
                <a:solidFill>
                  <a:schemeClr val="accent2"/>
                </a:solidFill>
              </a:rPr>
              <a:t>violate informational privacy</a:t>
            </a:r>
          </a:p>
          <a:p>
            <a:pPr lvl="1"/>
            <a:r>
              <a:rPr lang="en-US" dirty="0"/>
              <a:t>Biometric identifiers might effectively become a standard, universal identifier, enabling linking</a:t>
            </a:r>
          </a:p>
        </p:txBody>
      </p:sp>
    </p:spTree>
    <p:extLst>
      <p:ext uri="{BB962C8B-B14F-4D97-AF65-F5344CB8AC3E}">
        <p14:creationId xmlns:p14="http://schemas.microsoft.com/office/powerpoint/2010/main" val="16840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When building authentication systems...</a:t>
            </a:r>
          </a:p>
          <a:p>
            <a:r>
              <a:rPr lang="en-US" b="1" dirty="0"/>
              <a:t>Seek consent:</a:t>
            </a:r>
            <a:r>
              <a:rPr lang="en-US" dirty="0"/>
              <a:t> get permission to authenticate and store identity</a:t>
            </a:r>
          </a:p>
          <a:p>
            <a:r>
              <a:rPr lang="en-US" b="1" dirty="0"/>
              <a:t>Select minimal identity: </a:t>
            </a:r>
            <a:r>
              <a:rPr lang="en-US" dirty="0"/>
              <a:t>use the smallest possible set of attributes </a:t>
            </a:r>
            <a:endParaRPr lang="en-US" b="1" dirty="0"/>
          </a:p>
          <a:p>
            <a:r>
              <a:rPr lang="en-US" b="1" dirty="0"/>
              <a:t>Limit storage: </a:t>
            </a:r>
            <a:r>
              <a:rPr lang="en-US" dirty="0"/>
              <a:t>don't save information about identity or authentication without need, and delete when no longer needed</a:t>
            </a:r>
            <a:endParaRPr lang="en-US" b="1" dirty="0"/>
          </a:p>
          <a:p>
            <a:r>
              <a:rPr lang="en-US" b="1" dirty="0"/>
              <a:t>Avoid linking: </a:t>
            </a:r>
            <a:r>
              <a:rPr lang="en-US" dirty="0"/>
              <a:t>don't reuse identifiers across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23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581F-6F04-B93D-4608-FF0C45F0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Biometrics</a:t>
            </a:r>
          </a:p>
        </p:txBody>
      </p:sp>
      <p:pic>
        <p:nvPicPr>
          <p:cNvPr id="4" name="Content Placeholder 6" descr="Text&#10;&#10;Description automatically generated with low confidence">
            <a:extLst>
              <a:ext uri="{FF2B5EF4-FFF2-40B4-BE49-F238E27FC236}">
                <a16:creationId xmlns:a16="http://schemas.microsoft.com/office/drawing/2014/main" id="{0143A05E-E68E-2D81-6333-ADED2AB69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29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9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identity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philosophical problem</a:t>
            </a:r>
          </a:p>
          <a:p>
            <a:pPr lvl="1"/>
            <a:r>
              <a:rPr lang="en-US" dirty="0"/>
              <a:t>People are not identical to themselves over time, but their identity persists throughout changes</a:t>
            </a:r>
          </a:p>
          <a:p>
            <a:pPr lvl="1"/>
            <a:r>
              <a:rPr lang="en-US" dirty="0"/>
              <a:t>cf. Ship of Theseus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Intrinsic identity:  </a:t>
            </a:r>
            <a:r>
              <a:rPr lang="en-US" dirty="0"/>
              <a:t>continuation of consciousness</a:t>
            </a:r>
          </a:p>
          <a:p>
            <a:r>
              <a:rPr lang="en-US" b="1" dirty="0">
                <a:solidFill>
                  <a:schemeClr val="accent1"/>
                </a:solidFill>
              </a:rPr>
              <a:t>Extrinsic identity: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dirty="0"/>
              <a:t>relationship to everything else</a:t>
            </a:r>
          </a:p>
          <a:p>
            <a:r>
              <a:rPr lang="en-US" dirty="0"/>
              <a:t>Control:  individual's, others', no one's?</a:t>
            </a:r>
          </a:p>
        </p:txBody>
      </p:sp>
    </p:spTree>
    <p:extLst>
      <p:ext uri="{BB962C8B-B14F-4D97-AF65-F5344CB8AC3E}">
        <p14:creationId xmlns:p14="http://schemas.microsoft.com/office/powerpoint/2010/main" val="25109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Digital identity:  </a:t>
            </a:r>
            <a:r>
              <a:rPr lang="en-US" dirty="0"/>
              <a:t>data that describes a person and its relationship to others</a:t>
            </a:r>
          </a:p>
          <a:p>
            <a:pPr lvl="1"/>
            <a:r>
              <a:rPr lang="en-US" dirty="0"/>
              <a:t>set of attributes</a:t>
            </a:r>
          </a:p>
          <a:p>
            <a:pPr lvl="1"/>
            <a:r>
              <a:rPr lang="en-US" dirty="0"/>
              <a:t>data could be incorrect, outdated, incomplete</a:t>
            </a:r>
          </a:p>
          <a:p>
            <a:pPr lvl="1"/>
            <a:r>
              <a:rPr lang="en-US" dirty="0"/>
              <a:t>not the person itself; not a personal identity</a:t>
            </a:r>
          </a:p>
          <a:p>
            <a:pPr lvl="1"/>
            <a:endParaRPr lang="en-US" dirty="0"/>
          </a:p>
          <a:p>
            <a:r>
              <a:rPr lang="en-US" dirty="0"/>
              <a:t>A person could have many digital identities, some overlapping, some contradictory</a:t>
            </a:r>
          </a:p>
        </p:txBody>
      </p:sp>
    </p:spTree>
    <p:extLst>
      <p:ext uri="{BB962C8B-B14F-4D97-AF65-F5344CB8AC3E}">
        <p14:creationId xmlns:p14="http://schemas.microsoft.com/office/powerpoint/2010/main" val="14369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Aspects of digital identity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 err="1"/>
              <a:t>NetID</a:t>
            </a:r>
            <a:endParaRPr lang="en-US" dirty="0"/>
          </a:p>
          <a:p>
            <a:r>
              <a:rPr lang="en-US" dirty="0"/>
              <a:t>Email address</a:t>
            </a:r>
          </a:p>
          <a:p>
            <a:r>
              <a:rPr lang="en-US" dirty="0"/>
              <a:t>URL</a:t>
            </a:r>
          </a:p>
          <a:p>
            <a:r>
              <a:rPr lang="en-US" dirty="0"/>
              <a:t>IP address</a:t>
            </a:r>
          </a:p>
          <a:p>
            <a:r>
              <a:rPr lang="en-US" dirty="0"/>
              <a:t>Citizenship</a:t>
            </a:r>
          </a:p>
          <a:p>
            <a:r>
              <a:rPr lang="en-US" dirty="0"/>
              <a:t>Political party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779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Attribute:</a:t>
            </a:r>
            <a:r>
              <a:rPr lang="en-US" b="1" dirty="0">
                <a:solidFill>
                  <a:schemeClr val="accent1"/>
                </a:solidFill>
              </a:rPr>
              <a:t>  </a:t>
            </a:r>
            <a:r>
              <a:rPr lang="en-US" dirty="0"/>
              <a:t>property of a principal</a:t>
            </a:r>
          </a:p>
          <a:p>
            <a:pPr lvl="1"/>
            <a:r>
              <a:rPr lang="en-US" dirty="0"/>
              <a:t>name is "Cecil Sagehen", birthdate is 11/29/1913</a:t>
            </a:r>
          </a:p>
          <a:p>
            <a:r>
              <a:rPr lang="en-US" b="1" dirty="0">
                <a:solidFill>
                  <a:schemeClr val="accent2"/>
                </a:solidFill>
              </a:rPr>
              <a:t>Identity:  </a:t>
            </a:r>
            <a:r>
              <a:rPr lang="en-US" dirty="0"/>
              <a:t>set of attributes</a:t>
            </a:r>
          </a:p>
          <a:p>
            <a:pPr lvl="1"/>
            <a:r>
              <a:rPr lang="en-US" dirty="0"/>
              <a:t>each principal may have many identities of use in different scenarios (student, taxpayer, athlete)</a:t>
            </a:r>
          </a:p>
          <a:p>
            <a:r>
              <a:rPr lang="en-US" b="1" dirty="0">
                <a:solidFill>
                  <a:schemeClr val="accent2"/>
                </a:solidFill>
              </a:rPr>
              <a:t>Identifier:  </a:t>
            </a:r>
            <a:r>
              <a:rPr lang="en-US" dirty="0"/>
              <a:t>an attribute that is unique within a population</a:t>
            </a:r>
          </a:p>
          <a:p>
            <a:r>
              <a:rPr lang="en-US" b="1" dirty="0">
                <a:solidFill>
                  <a:schemeClr val="accent2"/>
                </a:solidFill>
              </a:rPr>
              <a:t>Verifier:  </a:t>
            </a:r>
            <a:r>
              <a:rPr lang="en-US" dirty="0"/>
              <a:t>an attribute that is hard to produce hence can be used as a basis for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1371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4F81BD"/>
                </a:solidFill>
              </a:rPr>
              <a:t>Enrollment:  </a:t>
            </a:r>
            <a:r>
              <a:rPr lang="en-US" dirty="0"/>
              <a:t>establishing identity with a system</a:t>
            </a:r>
          </a:p>
          <a:p>
            <a:pPr lvl="1"/>
            <a:r>
              <a:rPr lang="en-US" dirty="0"/>
              <a:t>Create an account</a:t>
            </a:r>
          </a:p>
          <a:p>
            <a:pPr lvl="1"/>
            <a:r>
              <a:rPr lang="en-US" dirty="0"/>
              <a:t>Get an ID card, visa</a:t>
            </a:r>
          </a:p>
          <a:p>
            <a:pPr lvl="1"/>
            <a:r>
              <a:rPr lang="en-US" dirty="0"/>
              <a:t>Register a machine on a network</a:t>
            </a:r>
          </a:p>
          <a:p>
            <a:pPr lvl="1"/>
            <a:r>
              <a:rPr lang="en-US" dirty="0"/>
              <a:t>Get a signing key from a provider</a:t>
            </a:r>
          </a:p>
          <a:p>
            <a:r>
              <a:rPr lang="en-US" dirty="0"/>
              <a:t>System might (not) verify claimed attributes during enrollment</a:t>
            </a:r>
          </a:p>
          <a:p>
            <a:pPr lvl="1"/>
            <a:r>
              <a:rPr lang="en-US" dirty="0"/>
              <a:t>Websites rarely do</a:t>
            </a:r>
          </a:p>
          <a:p>
            <a:pPr lvl="1"/>
            <a:r>
              <a:rPr lang="en-US" dirty="0"/>
              <a:t>Governments often do</a:t>
            </a:r>
          </a:p>
        </p:txBody>
      </p:sp>
    </p:spTree>
    <p:extLst>
      <p:ext uri="{BB962C8B-B14F-4D97-AF65-F5344CB8AC3E}">
        <p14:creationId xmlns:p14="http://schemas.microsoft.com/office/powerpoint/2010/main" val="20173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Management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975100" cy="1490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12" y="1524000"/>
            <a:ext cx="3743476" cy="2807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12" y="1679800"/>
            <a:ext cx="28194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2" y="4964564"/>
            <a:ext cx="4572000" cy="807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56" y="5343071"/>
            <a:ext cx="3517144" cy="121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11971</TotalTime>
  <Words>2381</Words>
  <Application>Microsoft Macintosh PowerPoint</Application>
  <PresentationFormat>On-screen Show (4:3)</PresentationFormat>
  <Paragraphs>357</Paragraphs>
  <Slides>39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CMBX10</vt:lpstr>
      <vt:lpstr>CronosPro-Regular</vt:lpstr>
      <vt:lpstr>NimbusSanL</vt:lpstr>
      <vt:lpstr>Symbol</vt:lpstr>
      <vt:lpstr>Wingdings</vt:lpstr>
      <vt:lpstr>Clarity</vt:lpstr>
      <vt:lpstr>Lecture 13: Biometrics</vt:lpstr>
      <vt:lpstr>Review: Classes of Security Mechanisms</vt:lpstr>
      <vt:lpstr>Identity</vt:lpstr>
      <vt:lpstr>Personal identity</vt:lpstr>
      <vt:lpstr>Digital identity</vt:lpstr>
      <vt:lpstr>Aspects of digital identity</vt:lpstr>
      <vt:lpstr>Identity</vt:lpstr>
      <vt:lpstr>Enrollment</vt:lpstr>
      <vt:lpstr>Identity Management Systems</vt:lpstr>
      <vt:lpstr>Human Authentication</vt:lpstr>
      <vt:lpstr>Exercise: Human Authentication</vt:lpstr>
      <vt:lpstr>Authentication of humans</vt:lpstr>
      <vt:lpstr>Exercise: Classifying Authentication</vt:lpstr>
      <vt:lpstr>Multi-factor Authentication</vt:lpstr>
      <vt:lpstr>Something you Are</vt:lpstr>
      <vt:lpstr>Biometric</vt:lpstr>
      <vt:lpstr>Example: Fingerprint  </vt:lpstr>
      <vt:lpstr>Example: Hand geometry</vt:lpstr>
      <vt:lpstr>Example: Facial recognition</vt:lpstr>
      <vt:lpstr>Other Biometrics</vt:lpstr>
      <vt:lpstr>Biometric attributes as verifiers</vt:lpstr>
      <vt:lpstr>Evaluating Biometrics</vt:lpstr>
      <vt:lpstr>Biometric attributes as verifiers</vt:lpstr>
      <vt:lpstr>Accuracy</vt:lpstr>
      <vt:lpstr>Sensitivity</vt:lpstr>
      <vt:lpstr>ROC comparison</vt:lpstr>
      <vt:lpstr>ROC comparison</vt:lpstr>
      <vt:lpstr>Exercise: Use Cases</vt:lpstr>
      <vt:lpstr>Comparing Biometric Accuracy</vt:lpstr>
      <vt:lpstr>Disparate Impact</vt:lpstr>
      <vt:lpstr>Spoofing</vt:lpstr>
      <vt:lpstr>Gummy Bear Attack</vt:lpstr>
      <vt:lpstr>Face ID Attack </vt:lpstr>
      <vt:lpstr>Adversarial Examples</vt:lpstr>
      <vt:lpstr>Exercise: Evaluating Biometrics</vt:lpstr>
      <vt:lpstr>Privacy concerns</vt:lpstr>
      <vt:lpstr>Privacy and biometrics</vt:lpstr>
      <vt:lpstr>Principles for privacy</vt:lpstr>
      <vt:lpstr>Biometrics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202</cp:revision>
  <dcterms:created xsi:type="dcterms:W3CDTF">2018-01-05T20:19:03Z</dcterms:created>
  <dcterms:modified xsi:type="dcterms:W3CDTF">2026-03-04T18:57:47Z</dcterms:modified>
</cp:coreProperties>
</file>