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handoutMasterIdLst>
    <p:handoutMasterId r:id="rId33"/>
  </p:handoutMasterIdLst>
  <p:sldIdLst>
    <p:sldId id="256" r:id="rId2"/>
    <p:sldId id="349" r:id="rId3"/>
    <p:sldId id="350" r:id="rId4"/>
    <p:sldId id="297" r:id="rId5"/>
    <p:sldId id="362" r:id="rId6"/>
    <p:sldId id="363" r:id="rId7"/>
    <p:sldId id="364" r:id="rId8"/>
    <p:sldId id="299" r:id="rId9"/>
    <p:sldId id="300" r:id="rId10"/>
    <p:sldId id="304" r:id="rId11"/>
    <p:sldId id="305" r:id="rId12"/>
    <p:sldId id="354" r:id="rId13"/>
    <p:sldId id="355" r:id="rId14"/>
    <p:sldId id="316" r:id="rId15"/>
    <p:sldId id="366" r:id="rId16"/>
    <p:sldId id="317" r:id="rId17"/>
    <p:sldId id="318" r:id="rId18"/>
    <p:sldId id="365" r:id="rId19"/>
    <p:sldId id="320" r:id="rId20"/>
    <p:sldId id="323" r:id="rId21"/>
    <p:sldId id="324" r:id="rId22"/>
    <p:sldId id="327" r:id="rId23"/>
    <p:sldId id="328" r:id="rId24"/>
    <p:sldId id="329" r:id="rId25"/>
    <p:sldId id="330" r:id="rId26"/>
    <p:sldId id="331" r:id="rId27"/>
    <p:sldId id="332" r:id="rId28"/>
    <p:sldId id="333" r:id="rId29"/>
    <p:sldId id="334" r:id="rId30"/>
    <p:sldId id="367" r:id="rId3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browse/>
    <p:sldAll/>
    <p:penClr>
      <a:prstClr val="red"/>
    </p:penClr>
    <p:extLst>
      <p:ext uri="{EC167BDD-8182-4AB7-AECC-EB403E3ABB37}">
        <p14:laserClr xmlns:p14="http://schemas.microsoft.com/office/powerpoint/2010/main">
          <a:srgbClr val="000000"/>
        </p14:laserClr>
      </p:ext>
      <p:ext uri="{2FDB2607-1784-4EEB-B798-7EB5836EED8A}">
        <p14:showMediaCtrls xmlns:p14="http://schemas.microsoft.com/office/powerpoint/2010/main" val="1"/>
      </p:ext>
    </p:extLst>
  </p:showPr>
  <p:clrMru>
    <a:srgbClr val="7F0007"/>
    <a:srgbClr val="FFFFFF"/>
    <a:srgbClr val="696969"/>
    <a:srgbClr val="333333"/>
    <a:srgbClr val="00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dium Style 4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8918" autoAdjust="0"/>
    <p:restoredTop sz="61419" autoAdjust="0"/>
  </p:normalViewPr>
  <p:slideViewPr>
    <p:cSldViewPr>
      <p:cViewPr varScale="1">
        <p:scale>
          <a:sx n="80" d="100"/>
          <a:sy n="80" d="100"/>
        </p:scale>
        <p:origin x="800" y="192"/>
      </p:cViewPr>
      <p:guideLst>
        <p:guide orient="horz" pos="2160"/>
        <p:guide pos="2880"/>
      </p:guideLst>
    </p:cSldViewPr>
  </p:slideViewPr>
  <p:outlineViewPr>
    <p:cViewPr>
      <p:scale>
        <a:sx n="33" d="100"/>
        <a:sy n="33" d="100"/>
      </p:scale>
      <p:origin x="36" y="16902"/>
    </p:cViewPr>
  </p:outlineViewPr>
  <p:notesTextViewPr>
    <p:cViewPr>
      <p:scale>
        <a:sx n="1" d="1"/>
        <a:sy n="1" d="1"/>
      </p:scale>
      <p:origin x="0" y="0"/>
    </p:cViewPr>
  </p:notesTextViewPr>
  <p:notesViewPr>
    <p:cSldViewPr>
      <p:cViewPr varScale="1">
        <p:scale>
          <a:sx n="56" d="100"/>
          <a:sy n="56" d="100"/>
        </p:scale>
        <p:origin x="-2886" y="-84"/>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21" Type="http://schemas.openxmlformats.org/officeDocument/2006/relationships/slide" Target="slides/slide20.xml"/><Relationship Id="rId34"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handoutMaster" Target="handoutMasters/handout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37"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57F19EE-4C14-416B-9A28-3D9B2AE65E04}" type="datetimeFigureOut">
              <a:rPr lang="en-US" smtClean="0"/>
              <a:t>3/1/26</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E47E2B7-019C-47AA-8287-AB4BD1848ED5}" type="slidenum">
              <a:rPr lang="en-US" smtClean="0"/>
              <a:t>‹#›</a:t>
            </a:fld>
            <a:endParaRPr lang="en-US"/>
          </a:p>
        </p:txBody>
      </p:sp>
    </p:spTree>
    <p:extLst>
      <p:ext uri="{BB962C8B-B14F-4D97-AF65-F5344CB8AC3E}">
        <p14:creationId xmlns:p14="http://schemas.microsoft.com/office/powerpoint/2010/main" val="389516468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8B7EBD1-2546-431F-B565-95BCA5604CC4}" type="datetimeFigureOut">
              <a:rPr lang="en-US" smtClean="0"/>
              <a:t>3/1/26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FE031AF-CC19-4E5A-831F-2BAAD17F6D1A}" type="slidenum">
              <a:rPr lang="en-US" smtClean="0"/>
              <a:t>‹#›</a:t>
            </a:fld>
            <a:endParaRPr lang="en-US"/>
          </a:p>
        </p:txBody>
      </p:sp>
    </p:spTree>
    <p:extLst>
      <p:ext uri="{BB962C8B-B14F-4D97-AF65-F5344CB8AC3E}">
        <p14:creationId xmlns:p14="http://schemas.microsoft.com/office/powerpoint/2010/main" val="10351866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www.cs.cornell.edu/" TargetMode="External"/><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43000" y="685800"/>
            <a:ext cx="4572000" cy="34290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1</a:t>
            </a:fld>
            <a:endParaRPr lang="en-US"/>
          </a:p>
        </p:txBody>
      </p:sp>
    </p:spTree>
    <p:extLst>
      <p:ext uri="{BB962C8B-B14F-4D97-AF65-F5344CB8AC3E}">
        <p14:creationId xmlns:p14="http://schemas.microsoft.com/office/powerpoint/2010/main" val="96797868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TODO: switch</a:t>
            </a:r>
            <a:r>
              <a:rPr lang="en-US" baseline="0" dirty="0"/>
              <a:t> to ECDHE</a:t>
            </a:r>
            <a:endParaRPr lang="en-US" dirty="0"/>
          </a:p>
        </p:txBody>
      </p:sp>
      <p:sp>
        <p:nvSpPr>
          <p:cNvPr id="4" name="Slide Number Placeholder 3"/>
          <p:cNvSpPr>
            <a:spLocks noGrp="1"/>
          </p:cNvSpPr>
          <p:nvPr>
            <p:ph type="sldNum" sz="quarter" idx="10"/>
          </p:nvPr>
        </p:nvSpPr>
        <p:spPr/>
        <p:txBody>
          <a:bodyPr/>
          <a:lstStyle/>
          <a:p>
            <a:fld id="{BFE031AF-CC19-4E5A-831F-2BAAD17F6D1A}" type="slidenum">
              <a:rPr lang="en-US" smtClean="0"/>
              <a:t>3</a:t>
            </a:fld>
            <a:endParaRPr lang="en-US"/>
          </a:p>
        </p:txBody>
      </p:sp>
    </p:spTree>
    <p:extLst>
      <p:ext uri="{BB962C8B-B14F-4D97-AF65-F5344CB8AC3E}">
        <p14:creationId xmlns:p14="http://schemas.microsoft.com/office/powerpoint/2010/main" val="3352206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a:t>PGP, a program implementing encryption and digital signature schemes, was invented by Phil Zimmerman in 1991. He made it and source code publicly available. This was notable as the first time there had been popular open source for public-key cryptography. </a:t>
            </a:r>
            <a:r>
              <a:rPr lang="en-US" dirty="0">
                <a:solidFill>
                  <a:srgbClr val="000000"/>
                </a:solidFill>
              </a:rPr>
              <a:t>Zimmerman investigated by US Customs for arms </a:t>
            </a:r>
            <a:r>
              <a:rPr lang="en-US" dirty="0" err="1">
                <a:solidFill>
                  <a:srgbClr val="000000"/>
                </a:solidFill>
              </a:rPr>
              <a:t>trafficking.</a:t>
            </a:r>
            <a:r>
              <a:rPr lang="en-US" dirty="0" err="1"/>
              <a:t>The</a:t>
            </a:r>
            <a:r>
              <a:rPr lang="en-US" dirty="0"/>
              <a:t> US Customs Service launched a criminal investigation for violation of export laws. High-strength cryptography was classified as a </a:t>
            </a:r>
            <a:r>
              <a:rPr lang="en-US" dirty="0" err="1"/>
              <a:t>munition</a:t>
            </a:r>
            <a:r>
              <a:rPr lang="en-US" dirty="0"/>
              <a:t>, so there was some question that Zimmerman might have been guilty of arms trafficking. After three years, the investigation was dropped.</a:t>
            </a:r>
          </a:p>
        </p:txBody>
      </p:sp>
      <p:sp>
        <p:nvSpPr>
          <p:cNvPr id="4" name="Slide Number Placeholder 3"/>
          <p:cNvSpPr>
            <a:spLocks noGrp="1"/>
          </p:cNvSpPr>
          <p:nvPr>
            <p:ph type="sldNum" sz="quarter" idx="10"/>
          </p:nvPr>
        </p:nvSpPr>
        <p:spPr/>
        <p:txBody>
          <a:bodyPr/>
          <a:lstStyle/>
          <a:p>
            <a:fld id="{B7975FD5-AB21-4C45-BFE8-1D3F02B463E2}" type="slidenum">
              <a:rPr lang="en-US" smtClean="0"/>
              <a:t>6</a:t>
            </a:fld>
            <a:endParaRPr lang="en-US"/>
          </a:p>
        </p:txBody>
      </p:sp>
    </p:spTree>
    <p:extLst>
      <p:ext uri="{BB962C8B-B14F-4D97-AF65-F5344CB8AC3E}">
        <p14:creationId xmlns:p14="http://schemas.microsoft.com/office/powerpoint/2010/main" val="95876292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Example Certs:</a:t>
            </a:r>
          </a:p>
          <a:p>
            <a:r>
              <a:rPr lang="en-US" dirty="0">
                <a:hlinkClick r:id="rId3"/>
              </a:rPr>
              <a:t>https://www.google.com </a:t>
            </a:r>
          </a:p>
          <a:p>
            <a:r>
              <a:rPr lang="en-US" dirty="0">
                <a:hlinkClick r:id="rId3"/>
              </a:rPr>
              <a:t>https://www.cs.pomona.edu</a:t>
            </a:r>
            <a:endParaRPr lang="en-US" dirty="0"/>
          </a:p>
          <a:p>
            <a:endParaRPr lang="en-US" dirty="0"/>
          </a:p>
          <a:p>
            <a:r>
              <a:rPr lang="en-US" dirty="0"/>
              <a:t>Currently to view certs in Safari:  Click on the lock symbol-&gt;click</a:t>
            </a:r>
            <a:r>
              <a:rPr lang="en-US" baseline="0" dirty="0"/>
              <a:t> Show Certificate-&gt;open Details </a:t>
            </a:r>
            <a:endParaRPr lang="en-US" dirty="0"/>
          </a:p>
          <a:p>
            <a:endParaRPr lang="en-US" dirty="0"/>
          </a:p>
        </p:txBody>
      </p:sp>
      <p:sp>
        <p:nvSpPr>
          <p:cNvPr id="4" name="Slide Number Placeholder 3"/>
          <p:cNvSpPr>
            <a:spLocks noGrp="1"/>
          </p:cNvSpPr>
          <p:nvPr>
            <p:ph type="sldNum" sz="quarter" idx="5"/>
          </p:nvPr>
        </p:nvSpPr>
        <p:spPr/>
        <p:txBody>
          <a:bodyPr/>
          <a:lstStyle/>
          <a:p>
            <a:fld id="{BFE031AF-CC19-4E5A-831F-2BAAD17F6D1A}" type="slidenum">
              <a:rPr lang="en-US" smtClean="0"/>
              <a:t>8</a:t>
            </a:fld>
            <a:endParaRPr lang="en-US"/>
          </a:p>
        </p:txBody>
      </p:sp>
    </p:spTree>
    <p:extLst>
      <p:ext uri="{BB962C8B-B14F-4D97-AF65-F5344CB8AC3E}">
        <p14:creationId xmlns:p14="http://schemas.microsoft.com/office/powerpoint/2010/main" val="4265946093"/>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It</a:t>
            </a:r>
            <a:r>
              <a:rPr lang="en-US" baseline="0" dirty="0"/>
              <a:t> isn't always marked as critical, sometimes it's ignored, sometimes there are legacy reasons why developers choose to ignore it (i.e. compatibility with old MS IE *bugs*).  It's a mess. </a:t>
            </a:r>
          </a:p>
          <a:p>
            <a:r>
              <a:rPr lang="en-US" dirty="0"/>
              <a:t>http://</a:t>
            </a:r>
            <a:r>
              <a:rPr lang="en-US" dirty="0" err="1"/>
              <a:t>www.cypherpunks.to</a:t>
            </a:r>
            <a:r>
              <a:rPr lang="en-US" dirty="0"/>
              <a:t>/~peter/T2a_X509_Certs.pdf</a:t>
            </a:r>
          </a:p>
        </p:txBody>
      </p:sp>
      <p:sp>
        <p:nvSpPr>
          <p:cNvPr id="4" name="Slide Number Placeholder 3"/>
          <p:cNvSpPr>
            <a:spLocks noGrp="1"/>
          </p:cNvSpPr>
          <p:nvPr>
            <p:ph type="sldNum" sz="quarter" idx="10"/>
          </p:nvPr>
        </p:nvSpPr>
        <p:spPr/>
        <p:txBody>
          <a:bodyPr/>
          <a:lstStyle/>
          <a:p>
            <a:fld id="{B7975FD5-AB21-4C45-BFE8-1D3F02B463E2}" type="slidenum">
              <a:rPr lang="en-US" smtClean="0"/>
              <a:t>13</a:t>
            </a:fld>
            <a:endParaRPr lang="en-US"/>
          </a:p>
        </p:txBody>
      </p:sp>
    </p:spTree>
    <p:extLst>
      <p:ext uri="{BB962C8B-B14F-4D97-AF65-F5344CB8AC3E}">
        <p14:creationId xmlns:p14="http://schemas.microsoft.com/office/powerpoint/2010/main" val="19842165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25</a:t>
            </a:fld>
            <a:endParaRPr lang="en-US"/>
          </a:p>
        </p:txBody>
      </p:sp>
    </p:spTree>
    <p:extLst>
      <p:ext uri="{BB962C8B-B14F-4D97-AF65-F5344CB8AC3E}">
        <p14:creationId xmlns:p14="http://schemas.microsoft.com/office/powerpoint/2010/main" val="4672771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26</a:t>
            </a:fld>
            <a:endParaRPr lang="en-US"/>
          </a:p>
        </p:txBody>
      </p:sp>
    </p:spTree>
    <p:extLst>
      <p:ext uri="{BB962C8B-B14F-4D97-AF65-F5344CB8AC3E}">
        <p14:creationId xmlns:p14="http://schemas.microsoft.com/office/powerpoint/2010/main" val="168837664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27</a:t>
            </a:fld>
            <a:endParaRPr lang="en-US"/>
          </a:p>
        </p:txBody>
      </p:sp>
    </p:spTree>
    <p:extLst>
      <p:ext uri="{BB962C8B-B14F-4D97-AF65-F5344CB8AC3E}">
        <p14:creationId xmlns:p14="http://schemas.microsoft.com/office/powerpoint/2010/main" val="8861899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Key pinning:</a:t>
            </a:r>
            <a:r>
              <a:rPr lang="en-US" baseline="0" dirty="0"/>
              <a:t>  briefly supported in Chrome, Firefox, Opera, now deprecated</a:t>
            </a:r>
          </a:p>
          <a:p>
            <a:r>
              <a:rPr lang="en-US" baseline="0" dirty="0"/>
              <a:t>Certificate transparency:  First </a:t>
            </a:r>
            <a:r>
              <a:rPr lang="en-US" baseline="0" dirty="0" err="1"/>
              <a:t>lauched</a:t>
            </a:r>
            <a:r>
              <a:rPr lang="en-US" baseline="0" dirty="0"/>
              <a:t> by Google &amp; adopted by DigiCert in 2013, Chrome requires EV certs to appear in a public log (required since April 2018)</a:t>
            </a:r>
          </a:p>
          <a:p>
            <a:r>
              <a:rPr lang="en-US" baseline="0" dirty="0"/>
              <a:t>CAA: mandatory since September 2017 (although only 6.8\% of 150k top sites in January 2020)</a:t>
            </a:r>
          </a:p>
          <a:p>
            <a:r>
              <a:rPr lang="en-US" baseline="0" dirty="0"/>
              <a:t>DANE:  requires extra DNS lookups, DNSSEC used to use lower security strength than it should (but that’s mostly fixed now) and creates a single universal CA, DANE available as extension for Chrome and Firefox, no widespread support from browsers</a:t>
            </a:r>
          </a:p>
          <a:p>
            <a:endParaRPr lang="en-US" dirty="0"/>
          </a:p>
        </p:txBody>
      </p:sp>
      <p:sp>
        <p:nvSpPr>
          <p:cNvPr id="4" name="Slide Number Placeholder 3"/>
          <p:cNvSpPr>
            <a:spLocks noGrp="1"/>
          </p:cNvSpPr>
          <p:nvPr>
            <p:ph type="sldNum" sz="quarter" idx="10"/>
          </p:nvPr>
        </p:nvSpPr>
        <p:spPr/>
        <p:txBody>
          <a:bodyPr/>
          <a:lstStyle/>
          <a:p>
            <a:fld id="{B7975FD5-AB21-4C45-BFE8-1D3F02B463E2}" type="slidenum">
              <a:rPr lang="en-US" smtClean="0"/>
              <a:t>29</a:t>
            </a:fld>
            <a:endParaRPr lang="en-US"/>
          </a:p>
        </p:txBody>
      </p:sp>
    </p:spTree>
    <p:extLst>
      <p:ext uri="{BB962C8B-B14F-4D97-AF65-F5344CB8AC3E}">
        <p14:creationId xmlns:p14="http://schemas.microsoft.com/office/powerpoint/2010/main" val="5789079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title"/>
          </p:nvPr>
        </p:nvSpPr>
        <p:spPr/>
        <p:txBody>
          <a:bodyPr/>
          <a:lstStyle/>
          <a:p>
            <a:r>
              <a:rPr lang="en-US"/>
              <a:t>Click to edit Master title style</a:t>
            </a:r>
          </a:p>
        </p:txBody>
      </p:sp>
      <p:sp>
        <p:nvSpPr>
          <p:cNvPr id="12" name="Date Placeholder 11"/>
          <p:cNvSpPr>
            <a:spLocks noGrp="1"/>
          </p:cNvSpPr>
          <p:nvPr>
            <p:ph type="dt" sz="half" idx="10"/>
          </p:nvPr>
        </p:nvSpPr>
        <p:spPr/>
        <p:txBody>
          <a:bodyPr/>
          <a:lstStyle/>
          <a:p>
            <a:fld id="{63F7437D-9C28-4485-8136-DE3C7521A7D8}" type="datetimeFigureOut">
              <a:rPr lang="en-US" smtClean="0"/>
              <a:t>3/1/26</a:t>
            </a:fld>
            <a:endParaRPr lang="en-US" dirty="0"/>
          </a:p>
        </p:txBody>
      </p:sp>
      <p:sp>
        <p:nvSpPr>
          <p:cNvPr id="13" name="Footer Placeholder 12"/>
          <p:cNvSpPr>
            <a:spLocks noGrp="1"/>
          </p:cNvSpPr>
          <p:nvPr>
            <p:ph type="ftr" sz="quarter" idx="11"/>
          </p:nvPr>
        </p:nvSpPr>
        <p:spPr/>
        <p:txBody>
          <a:bodyPr/>
          <a:lstStyle/>
          <a:p>
            <a:endParaRPr lang="en-US" dirty="0"/>
          </a:p>
        </p:txBody>
      </p:sp>
      <p:sp>
        <p:nvSpPr>
          <p:cNvPr id="14" name="Slide Number Placeholder 13"/>
          <p:cNvSpPr>
            <a:spLocks noGrp="1"/>
          </p:cNvSpPr>
          <p:nvPr>
            <p:ph type="sldNum" sz="quarter" idx="12"/>
          </p:nvPr>
        </p:nvSpPr>
        <p:spPr/>
        <p:txBody>
          <a:bodyPr/>
          <a:lstStyle/>
          <a:p>
            <a:fld id="{7EA743B4-AD12-49DE-BA27-1A16B7F35F00}"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1" y="792480"/>
            <a:ext cx="2142680" cy="1264920"/>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3F7437D-9C28-4485-8136-DE3C7521A7D8}" type="datetimeFigureOut">
              <a:rPr lang="en-US" smtClean="0"/>
              <a:t>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ustom Layout">
    <p:bg>
      <p:bgPr>
        <a:solidFill>
          <a:schemeClr val="bg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3/1/26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dirty="0"/>
          </a:p>
        </p:txBody>
      </p:sp>
    </p:spTree>
    <p:extLst>
      <p:ext uri="{BB962C8B-B14F-4D97-AF65-F5344CB8AC3E}">
        <p14:creationId xmlns:p14="http://schemas.microsoft.com/office/powerpoint/2010/main" val="7178583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63F7437D-9C28-4485-8136-DE3C7521A7D8}" type="datetimeFigureOut">
              <a:rPr lang="en-US" smtClean="0"/>
              <a:t>3/1/26</a:t>
            </a:fld>
            <a:endParaRPr lang="en-US"/>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7620000" y="18288"/>
            <a:ext cx="1066800" cy="329184"/>
          </a:xfrm>
        </p:spPr>
        <p:txBody>
          <a:bodyPr/>
          <a:lstStyle/>
          <a:p>
            <a:fld id="{7EA743B4-AD12-49DE-BA27-1A16B7F35F00}"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rgbClr val="FFFFFF"/>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1"/>
            <a:ext cx="7772400" cy="2200275"/>
          </a:xfrm>
        </p:spPr>
        <p:txBody>
          <a:bodyPr anchor="b">
            <a:normAutofit/>
          </a:bodyPr>
          <a:lstStyle>
            <a:lvl1pPr algn="l">
              <a:defRPr sz="4800" b="0" cap="all"/>
            </a:lvl1pPr>
          </a:lstStyle>
          <a:p>
            <a:r>
              <a:rPr lang="en-US"/>
              <a:t>Click to edit Master title style</a:t>
            </a:r>
            <a:endParaRPr lang="en-US" dirty="0"/>
          </a:p>
        </p:txBody>
      </p:sp>
      <p:sp>
        <p:nvSpPr>
          <p:cNvPr id="3" name="Text Placeholder 2"/>
          <p:cNvSpPr>
            <a:spLocks noGrp="1"/>
          </p:cNvSpPr>
          <p:nvPr>
            <p:ph type="body" idx="1"/>
          </p:nvPr>
        </p:nvSpPr>
        <p:spPr>
          <a:xfrm>
            <a:off x="722313" y="4626866"/>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63F7437D-9C28-4485-8136-DE3C7521A7D8}" type="datetimeFigureOut">
              <a:rPr lang="en-US" smtClean="0"/>
              <a:t>3/1/26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EA743B4-AD12-49DE-BA27-1A16B7F35F00}"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
        <p:nvSpPr>
          <p:cNvPr id="9" name="Rectangle 8"/>
          <p:cNvSpPr/>
          <p:nvPr userDrawn="1"/>
        </p:nvSpPr>
        <p:spPr>
          <a:xfrm>
            <a:off x="0" y="0"/>
            <a:ext cx="9144000" cy="419100"/>
          </a:xfrm>
          <a:prstGeom prst="rect">
            <a:avLst/>
          </a:prstGeom>
          <a:gradFill flip="none" rotWithShape="1">
            <a:gsLst>
              <a:gs pos="0">
                <a:sysClr val="windowText" lastClr="000000"/>
              </a:gs>
              <a:gs pos="80000">
                <a:sysClr val="windowText" lastClr="000000">
                  <a:lumMod val="75000"/>
                  <a:lumOff val="25000"/>
                </a:sysClr>
              </a:gs>
              <a:gs pos="100000">
                <a:sysClr val="windowText" lastClr="000000">
                  <a:lumMod val="75000"/>
                  <a:lumOff val="25000"/>
                </a:sysClr>
              </a:gs>
            </a:gsLst>
            <a:lin ang="13500000" scaled="1"/>
            <a:tileRect/>
          </a:gradFill>
          <a:ln w="26425" cap="flat" cmpd="sng" algn="ctr">
            <a:noFill/>
            <a:prstDash val="solid"/>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prstClr val="white"/>
              </a:solidFill>
              <a:effectLst/>
              <a:uLnTx/>
              <a:uFillTx/>
              <a:latin typeface="Arial"/>
              <a:ea typeface=""/>
              <a:cs typeface=""/>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63F7437D-9C28-4485-8136-DE3C7521A7D8}" type="datetimeFigureOut">
              <a:rPr lang="en-US" smtClean="0"/>
              <a:t>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Footer Placeholder 7"/>
          <p:cNvSpPr>
            <a:spLocks noGrp="1"/>
          </p:cNvSpPr>
          <p:nvPr>
            <p:ph type="ftr" sz="quarter" idx="11"/>
          </p:nvPr>
        </p:nvSpPr>
        <p:spPr>
          <a:xfrm>
            <a:off x="457200" y="18288"/>
            <a:ext cx="7086600" cy="329184"/>
          </a:xfrm>
        </p:spPr>
        <p:txBody>
          <a:bodyPr/>
          <a:lstStyle>
            <a:lvl1pPr algn="l">
              <a:defRPr/>
            </a:lvl1pPr>
          </a:lstStyle>
          <a:p>
            <a:endParaRPr lang="en-US" dirty="0"/>
          </a:p>
        </p:txBody>
      </p:sp>
      <p:sp>
        <p:nvSpPr>
          <p:cNvPr id="9" name="Slide Number Placeholder 8"/>
          <p:cNvSpPr>
            <a:spLocks noGrp="1"/>
          </p:cNvSpPr>
          <p:nvPr>
            <p:ph type="sldNum" sz="quarter" idx="12"/>
          </p:nvPr>
        </p:nvSpPr>
        <p:spPr/>
        <p:txBody>
          <a:bodyPr/>
          <a:lstStyle/>
          <a:p>
            <a:fld id="{7EA743B4-AD12-49DE-BA27-1A16B7F35F00}" type="slidenum">
              <a:rPr lang="en-US" smtClean="0"/>
              <a:t>‹#›</a:t>
            </a:fld>
            <a:endParaRPr lang="en-US" dirty="0"/>
          </a:p>
        </p:txBody>
      </p:sp>
      <p:cxnSp>
        <p:nvCxnSpPr>
          <p:cNvPr id="11" name="Straight Connector 10"/>
          <p:cNvCxnSpPr/>
          <p:nvPr/>
        </p:nvCxnSpPr>
        <p:spPr>
          <a:xfrm rot="5400000">
            <a:off x="2217817" y="4045824"/>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63F7437D-9C28-4485-8136-DE3C7521A7D8}" type="datetimeFigureOut">
              <a:rPr lang="en-US" smtClean="0"/>
              <a:t>3/1/26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3F7437D-9C28-4485-8136-DE3C7521A7D8}" type="datetimeFigureOut">
              <a:rPr lang="en-US" smtClean="0"/>
              <a:t>3/1/26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EA743B4-AD12-49DE-BA27-1A16B7F35F00}"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57201" y="2130554"/>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63F7437D-9C28-4485-8136-DE3C7521A7D8}" type="datetimeFigureOut">
              <a:rPr lang="en-US" smtClean="0"/>
              <a:t>3/1/26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EA743B4-AD12-49DE-BA27-1A16B7F35F00}" type="slidenum">
              <a:rPr lang="en-US" smtClean="0"/>
              <a:t>‹#›</a:t>
            </a:fld>
            <a:endParaRPr lang="en-US"/>
          </a:p>
        </p:txBody>
      </p:sp>
      <p:cxnSp>
        <p:nvCxnSpPr>
          <p:cNvPr id="9" name="Straight Connector 8"/>
          <p:cNvCxnSpPr/>
          <p:nvPr/>
        </p:nvCxnSpPr>
        <p:spPr>
          <a:xfrm rot="5400000">
            <a:off x="-13116" y="3580207"/>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2250"/>
            <a:ext cx="9144000" cy="311150"/>
          </a:xfrm>
          <a:prstGeom prst="rect">
            <a:avLst/>
          </a:prstGeom>
          <a:gradFill flip="none" rotWithShape="1">
            <a:gsLst>
              <a:gs pos="0">
                <a:srgbClr val="C00000"/>
              </a:gs>
              <a:gs pos="50000">
                <a:srgbClr val="7F0007">
                  <a:alpha val="67059"/>
                </a:srgbClr>
              </a:gs>
              <a:gs pos="100000">
                <a:schemeClr val="accent6">
                  <a:lumMod val="50000"/>
                </a:schemeClr>
              </a:gs>
            </a:gsLst>
            <a:lin ang="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Rectangle 6"/>
          <p:cNvSpPr/>
          <p:nvPr/>
        </p:nvSpPr>
        <p:spPr>
          <a:xfrm>
            <a:off x="0" y="0"/>
            <a:ext cx="9144000" cy="419100"/>
          </a:xfrm>
          <a:prstGeom prst="rect">
            <a:avLst/>
          </a:prstGeom>
          <a:gradFill flip="none" rotWithShape="1">
            <a:gsLst>
              <a:gs pos="0">
                <a:schemeClr val="tx1"/>
              </a:gs>
              <a:gs pos="80000">
                <a:schemeClr val="tx1">
                  <a:lumMod val="75000"/>
                  <a:lumOff val="25000"/>
                </a:schemeClr>
              </a:gs>
              <a:gs pos="100000">
                <a:schemeClr val="tx1">
                  <a:lumMod val="75000"/>
                  <a:lumOff val="25000"/>
                </a:schemeClr>
              </a:gs>
            </a:gsLst>
            <a:lin ang="13500000" scaled="1"/>
            <a:tileRect/>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800"/>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fld id="{63F7437D-9C28-4485-8136-DE3C7521A7D8}" type="datetimeFigureOut">
              <a:rPr lang="en-US" smtClean="0"/>
              <a:t>3/1/26</a:t>
            </a:fld>
            <a:endParaRPr lang="en-US" dirty="0"/>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dirty="0"/>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7EA743B4-AD12-49DE-BA27-1A16B7F35F00}"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661" r:id="rId1"/>
    <p:sldLayoutId id="2147483672" r:id="rId2"/>
    <p:sldLayoutId id="2147483662" r:id="rId3"/>
    <p:sldLayoutId id="2147483663" r:id="rId4"/>
    <p:sldLayoutId id="2147483664" r:id="rId5"/>
    <p:sldLayoutId id="2147483665" r:id="rId6"/>
    <p:sldLayoutId id="2147483666" r:id="rId7"/>
    <p:sldLayoutId id="2147483667" r:id="rId8"/>
    <p:sldLayoutId id="2147483668" r:id="rId9"/>
    <p:sldLayoutId id="2147483669" r:id="rId10"/>
    <p:sldLayoutId id="2147483670" r:id="rId11"/>
    <p:sldLayoutId id="2147483671" r:id="rId12"/>
  </p:sldLayoutIdLst>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3" Type="http://schemas.openxmlformats.org/officeDocument/2006/relationships/hyperlink" Target="https://dev.chromium.org/Home/chromium-security/crlsets" TargetMode="External"/><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27.xml.rels><?xml version="1.0" encoding="UTF-8" standalone="yes"?>
<Relationships xmlns="http://schemas.openxmlformats.org/package/2006/relationships"><Relationship Id="rId3" Type="http://schemas.openxmlformats.org/officeDocument/2006/relationships/hyperlink" Target="https://wiki.mozilla.org/CA:ImprovingRevocation" TargetMode="External"/><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8" Type="http://schemas.openxmlformats.org/officeDocument/2006/relationships/image" Target="../media/image11.png"/><Relationship Id="rId3" Type="http://schemas.openxmlformats.org/officeDocument/2006/relationships/image" Target="../media/image2.png"/><Relationship Id="rId7" Type="http://schemas.openxmlformats.org/officeDocument/2006/relationships/image" Target="../media/image10.png"/><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image" Target="../media/image9.png"/><Relationship Id="rId5" Type="http://schemas.openxmlformats.org/officeDocument/2006/relationships/image" Target="../media/image30.png"/><Relationship Id="rId4" Type="http://schemas.openxmlformats.org/officeDocument/2006/relationships/image" Target="../media/image3.png"/><Relationship Id="rId9" Type="http://schemas.openxmlformats.org/officeDocument/2006/relationships/image" Target="../media/image4.png"/></Relationships>
</file>

<file path=ppt/slides/_rels/slide3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hyperlink" Target="http://tools.ietf.org/html/rfc5280"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 name="Subtitle 2"/>
          <p:cNvSpPr>
            <a:spLocks noGrp="1"/>
          </p:cNvSpPr>
          <p:nvPr>
            <p:ph type="subTitle" idx="1"/>
          </p:nvPr>
        </p:nvSpPr>
        <p:spPr>
          <a:xfrm>
            <a:off x="685800" y="3505200"/>
            <a:ext cx="7924800" cy="609600"/>
          </a:xfrm>
        </p:spPr>
        <p:txBody>
          <a:bodyPr>
            <a:normAutofit/>
          </a:bodyPr>
          <a:lstStyle/>
          <a:p>
            <a:r>
              <a:rPr lang="en-US" dirty="0"/>
              <a:t>CS 138		       			       Spring 2026</a:t>
            </a:r>
          </a:p>
        </p:txBody>
      </p:sp>
      <p:sp>
        <p:nvSpPr>
          <p:cNvPr id="2" name="Title 1"/>
          <p:cNvSpPr>
            <a:spLocks noGrp="1"/>
          </p:cNvSpPr>
          <p:nvPr>
            <p:ph type="title"/>
          </p:nvPr>
        </p:nvSpPr>
        <p:spPr>
          <a:xfrm>
            <a:off x="685800" y="2667002"/>
            <a:ext cx="7848600" cy="631825"/>
          </a:xfrm>
        </p:spPr>
        <p:txBody>
          <a:bodyPr>
            <a:normAutofit fontScale="90000"/>
          </a:bodyPr>
          <a:lstStyle/>
          <a:p>
            <a:r>
              <a:rPr lang="en-US" dirty="0"/>
              <a:t>Lecture 12: Certificates</a:t>
            </a:r>
          </a:p>
        </p:txBody>
      </p:sp>
      <p:sp>
        <p:nvSpPr>
          <p:cNvPr id="4" name="Title 1"/>
          <p:cNvSpPr txBox="1">
            <a:spLocks/>
          </p:cNvSpPr>
          <p:nvPr/>
        </p:nvSpPr>
        <p:spPr>
          <a:xfrm>
            <a:off x="685800" y="4643183"/>
            <a:ext cx="7848600" cy="631825"/>
          </a:xfrm>
          <a:prstGeom prst="rect">
            <a:avLst/>
          </a:prstGeom>
        </p:spPr>
        <p:txBody>
          <a:bodyPr vert="horz" lIns="91440" tIns="45720" rIns="91440" bIns="45720" rtlCol="0" anchor="ctr">
            <a:noAutofit/>
          </a:bodyPr>
          <a:lstStyle>
            <a:lvl1pPr algn="l" defTabSz="914400" rtl="0" eaLnBrk="1" latinLnBrk="0" hangingPunct="1">
              <a:spcBef>
                <a:spcPct val="0"/>
              </a:spcBef>
              <a:buNone/>
              <a:defRPr sz="4000" kern="1200" spc="-100" baseline="0">
                <a:solidFill>
                  <a:schemeClr val="tx2"/>
                </a:solidFill>
                <a:latin typeface="+mj-lt"/>
                <a:ea typeface="+mj-ea"/>
                <a:cs typeface="+mj-cs"/>
              </a:defRPr>
            </a:lvl1pPr>
          </a:lstStyle>
          <a:p>
            <a:pPr algn="ctr"/>
            <a:endParaRPr lang="en-US" sz="2400" dirty="0">
              <a:solidFill>
                <a:schemeClr val="bg2"/>
              </a:solidFill>
            </a:endParaRPr>
          </a:p>
        </p:txBody>
      </p:sp>
      <p:pic>
        <p:nvPicPr>
          <p:cNvPr id="5" name="Picture 4">
            <a:extLst>
              <a:ext uri="{FF2B5EF4-FFF2-40B4-BE49-F238E27FC236}">
                <a16:creationId xmlns:a16="http://schemas.microsoft.com/office/drawing/2014/main" id="{0864CE12-22D8-11EF-9CCF-71366588DFF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46100" y="4114800"/>
            <a:ext cx="8128000" cy="2514600"/>
          </a:xfrm>
          <a:prstGeom prst="rect">
            <a:avLst/>
          </a:prstGeom>
        </p:spPr>
      </p:pic>
    </p:spTree>
    <p:extLst>
      <p:ext uri="{BB962C8B-B14F-4D97-AF65-F5344CB8AC3E}">
        <p14:creationId xmlns:p14="http://schemas.microsoft.com/office/powerpoint/2010/main" val="17972779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X.509 certificate extensions</a:t>
            </a:r>
          </a:p>
        </p:txBody>
      </p:sp>
      <p:sp>
        <p:nvSpPr>
          <p:cNvPr id="3" name="Content Placeholder 2"/>
          <p:cNvSpPr>
            <a:spLocks noGrp="1"/>
          </p:cNvSpPr>
          <p:nvPr>
            <p:ph idx="1"/>
          </p:nvPr>
        </p:nvSpPr>
        <p:spPr/>
        <p:txBody>
          <a:bodyPr/>
          <a:lstStyle/>
          <a:p>
            <a:r>
              <a:rPr lang="en-US" b="1" dirty="0"/>
              <a:t>Informational extensions:  </a:t>
            </a:r>
            <a:r>
              <a:rPr lang="en-US" dirty="0"/>
              <a:t>extra information about certificate, issuer, subject</a:t>
            </a:r>
          </a:p>
          <a:p>
            <a:r>
              <a:rPr lang="en-US" b="1" dirty="0"/>
              <a:t>Constraint extensions:  </a:t>
            </a:r>
            <a:r>
              <a:rPr lang="en-US" dirty="0"/>
              <a:t>warn user of certificate about what not to do with it</a:t>
            </a:r>
          </a:p>
          <a:p>
            <a:r>
              <a:rPr lang="en-US" b="1" dirty="0"/>
              <a:t>Critical flag: </a:t>
            </a:r>
            <a:r>
              <a:rPr lang="en-US" dirty="0"/>
              <a:t>if set, software must process extension or reject certificate</a:t>
            </a:r>
          </a:p>
        </p:txBody>
      </p:sp>
    </p:spTree>
    <p:extLst>
      <p:ext uri="{BB962C8B-B14F-4D97-AF65-F5344CB8AC3E}">
        <p14:creationId xmlns:p14="http://schemas.microsoft.com/office/powerpoint/2010/main" val="181332680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Some informational extensions</a:t>
            </a:r>
          </a:p>
        </p:txBody>
      </p:sp>
      <p:sp>
        <p:nvSpPr>
          <p:cNvPr id="3" name="Content Placeholder 2"/>
          <p:cNvSpPr>
            <a:spLocks noGrp="1"/>
          </p:cNvSpPr>
          <p:nvPr>
            <p:ph idx="1"/>
          </p:nvPr>
        </p:nvSpPr>
        <p:spPr/>
        <p:txBody>
          <a:bodyPr>
            <a:normAutofit/>
          </a:bodyPr>
          <a:lstStyle/>
          <a:p>
            <a:r>
              <a:rPr lang="en-US" b="1" dirty="0"/>
              <a:t>Key usage:</a:t>
            </a:r>
          </a:p>
          <a:p>
            <a:pPr lvl="1"/>
            <a:r>
              <a:rPr lang="en-US" dirty="0"/>
              <a:t>digital signature</a:t>
            </a:r>
          </a:p>
          <a:p>
            <a:pPr lvl="1"/>
            <a:r>
              <a:rPr lang="en-US" dirty="0"/>
              <a:t>encryption of session keys</a:t>
            </a:r>
          </a:p>
          <a:p>
            <a:pPr lvl="1"/>
            <a:r>
              <a:rPr lang="en-US" dirty="0"/>
              <a:t>encryption of data</a:t>
            </a:r>
          </a:p>
          <a:p>
            <a:pPr lvl="1"/>
            <a:r>
              <a:rPr lang="en-US" dirty="0"/>
              <a:t>verification of certificates (i.e., issuer key)</a:t>
            </a:r>
          </a:p>
          <a:p>
            <a:pPr lvl="1"/>
            <a:r>
              <a:rPr lang="en-US" dirty="0"/>
              <a:t>(others)</a:t>
            </a:r>
          </a:p>
          <a:p>
            <a:r>
              <a:rPr lang="en-US" b="1" dirty="0"/>
              <a:t>Alternative name:  </a:t>
            </a:r>
            <a:r>
              <a:rPr lang="en-US" dirty="0"/>
              <a:t>anything that doesn't fit in a distinguished name, e.g., email address, URL, IP address</a:t>
            </a:r>
          </a:p>
        </p:txBody>
      </p:sp>
    </p:spTree>
    <p:extLst>
      <p:ext uri="{BB962C8B-B14F-4D97-AF65-F5344CB8AC3E}">
        <p14:creationId xmlns:p14="http://schemas.microsoft.com/office/powerpoint/2010/main" val="16432106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Finding a useful certificate</a:t>
            </a:r>
          </a:p>
        </p:txBody>
      </p:sp>
      <p:sp>
        <p:nvSpPr>
          <p:cNvPr id="3" name="Content Placeholder 2"/>
          <p:cNvSpPr>
            <a:spLocks noGrp="1"/>
          </p:cNvSpPr>
          <p:nvPr>
            <p:ph idx="1"/>
          </p:nvPr>
        </p:nvSpPr>
        <p:spPr/>
        <p:txBody>
          <a:bodyPr>
            <a:normAutofit/>
          </a:bodyPr>
          <a:lstStyle/>
          <a:p>
            <a:pPr marL="0" indent="0">
              <a:buNone/>
            </a:pPr>
            <a:r>
              <a:rPr lang="en-US" dirty="0">
                <a:solidFill>
                  <a:schemeClr val="accent2"/>
                </a:solidFill>
              </a:rPr>
              <a:t>Certificate chain:  </a:t>
            </a:r>
            <a:r>
              <a:rPr lang="en-US" dirty="0"/>
              <a:t>sequence of certificates that certify each other</a:t>
            </a:r>
          </a:p>
          <a:p>
            <a:r>
              <a:rPr lang="en-US" dirty="0"/>
              <a:t>on one end, a certificate for the principal you want to authenticate</a:t>
            </a:r>
          </a:p>
          <a:p>
            <a:r>
              <a:rPr lang="en-US" dirty="0"/>
              <a:t>on the other end, a certificate for a principal you already know:  the </a:t>
            </a:r>
            <a:r>
              <a:rPr lang="en-US" i="1" dirty="0">
                <a:solidFill>
                  <a:srgbClr val="4F81BD"/>
                </a:solidFill>
              </a:rPr>
              <a:t>root</a:t>
            </a:r>
            <a:r>
              <a:rPr lang="en-US" dirty="0">
                <a:solidFill>
                  <a:srgbClr val="4F81BD"/>
                </a:solidFill>
              </a:rPr>
              <a:t> of trust</a:t>
            </a:r>
          </a:p>
          <a:p>
            <a:r>
              <a:rPr lang="en-US" dirty="0"/>
              <a:t>you must trust every issuer in the chain to issue certificates</a:t>
            </a:r>
          </a:p>
        </p:txBody>
      </p:sp>
    </p:spTree>
    <p:extLst>
      <p:ext uri="{BB962C8B-B14F-4D97-AF65-F5344CB8AC3E}">
        <p14:creationId xmlns:p14="http://schemas.microsoft.com/office/powerpoint/2010/main" val="13474972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 constraint extension</a:t>
            </a:r>
          </a:p>
        </p:txBody>
      </p:sp>
      <p:sp>
        <p:nvSpPr>
          <p:cNvPr id="3" name="Content Placeholder 2"/>
          <p:cNvSpPr>
            <a:spLocks noGrp="1"/>
          </p:cNvSpPr>
          <p:nvPr>
            <p:ph idx="1"/>
          </p:nvPr>
        </p:nvSpPr>
        <p:spPr/>
        <p:txBody>
          <a:bodyPr/>
          <a:lstStyle/>
          <a:p>
            <a:r>
              <a:rPr lang="en-US" b="1" dirty="0"/>
              <a:t>"Basic constraint":  </a:t>
            </a:r>
            <a:r>
              <a:rPr lang="en-US" dirty="0"/>
              <a:t>two values:</a:t>
            </a:r>
          </a:p>
          <a:p>
            <a:pPr lvl="1"/>
            <a:r>
              <a:rPr lang="en-US" dirty="0"/>
              <a:t>a Boolean:  is this key permitted to be used to verify other certificates?  i.e., can it be an issuer's key?</a:t>
            </a:r>
          </a:p>
          <a:p>
            <a:pPr lvl="2"/>
            <a:r>
              <a:rPr lang="en-US" dirty="0"/>
              <a:t>At best redundant </a:t>
            </a:r>
            <a:r>
              <a:rPr lang="en-US" dirty="0" err="1"/>
              <a:t>w.r.t</a:t>
            </a:r>
            <a:r>
              <a:rPr lang="en-US" dirty="0"/>
              <a:t> key usage extension, which itself is more precise</a:t>
            </a:r>
          </a:p>
          <a:p>
            <a:pPr lvl="1"/>
            <a:r>
              <a:rPr lang="en-US" dirty="0"/>
              <a:t>an integer:  number of intermediate certificates permitted to follow this one in a chain</a:t>
            </a:r>
          </a:p>
          <a:p>
            <a:pPr lvl="1"/>
            <a:r>
              <a:rPr lang="en-US" dirty="0"/>
              <a:t>ought to be marked critical</a:t>
            </a:r>
          </a:p>
          <a:p>
            <a:endParaRPr lang="en-US" dirty="0"/>
          </a:p>
        </p:txBody>
      </p:sp>
    </p:spTree>
    <p:extLst>
      <p:ext uri="{BB962C8B-B14F-4D97-AF65-F5344CB8AC3E}">
        <p14:creationId xmlns:p14="http://schemas.microsoft.com/office/powerpoint/2010/main" val="243949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Using a CA</a:t>
            </a:r>
          </a:p>
        </p:txBody>
      </p:sp>
      <p:sp>
        <p:nvSpPr>
          <p:cNvPr id="3" name="Content Placeholder 2"/>
          <p:cNvSpPr>
            <a:spLocks noGrp="1"/>
          </p:cNvSpPr>
          <p:nvPr>
            <p:ph idx="1"/>
          </p:nvPr>
        </p:nvSpPr>
        <p:spPr/>
        <p:txBody>
          <a:bodyPr/>
          <a:lstStyle/>
          <a:p>
            <a:r>
              <a:rPr lang="en-US" dirty="0"/>
              <a:t>Your system comes pre-installed with CA's self-signed certificate Cert(CA; CA)</a:t>
            </a:r>
          </a:p>
          <a:p>
            <a:r>
              <a:rPr lang="en-US" dirty="0"/>
              <a:t>When you receive a message signed by Alice:</a:t>
            </a:r>
          </a:p>
          <a:p>
            <a:pPr lvl="1"/>
            <a:r>
              <a:rPr lang="en-US" dirty="0"/>
              <a:t>you contact CA to get Cert(Alice; CA)</a:t>
            </a:r>
          </a:p>
          <a:p>
            <a:pPr lvl="1"/>
            <a:r>
              <a:rPr lang="en-US" dirty="0"/>
              <a:t>or Alice just includes that certificate with her message</a:t>
            </a:r>
          </a:p>
          <a:p>
            <a:endParaRPr lang="en-US" dirty="0"/>
          </a:p>
        </p:txBody>
      </p:sp>
    </p:spTree>
    <p:extLst>
      <p:ext uri="{BB962C8B-B14F-4D97-AF65-F5344CB8AC3E}">
        <p14:creationId xmlns:p14="http://schemas.microsoft.com/office/powerpoint/2010/main" val="16214129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4B370BF-0838-0C41-BBBA-34ED54FF7B61}"/>
              </a:ext>
            </a:extLst>
          </p:cNvPr>
          <p:cNvSpPr>
            <a:spLocks noGrp="1"/>
          </p:cNvSpPr>
          <p:nvPr>
            <p:ph type="title"/>
          </p:nvPr>
        </p:nvSpPr>
        <p:spPr/>
        <p:txBody>
          <a:bodyPr/>
          <a:lstStyle/>
          <a:p>
            <a:r>
              <a:rPr lang="en-US" dirty="0"/>
              <a:t>Exercise 1: Using A CA</a:t>
            </a:r>
          </a:p>
        </p:txBody>
      </p:sp>
      <p:sp>
        <p:nvSpPr>
          <p:cNvPr id="3" name="Content Placeholder 2">
            <a:extLst>
              <a:ext uri="{FF2B5EF4-FFF2-40B4-BE49-F238E27FC236}">
                <a16:creationId xmlns:a16="http://schemas.microsoft.com/office/drawing/2014/main" id="{04F54110-E4E4-DC40-B1BE-A4D5B1A6BE2B}"/>
              </a:ext>
            </a:extLst>
          </p:cNvPr>
          <p:cNvSpPr>
            <a:spLocks noGrp="1"/>
          </p:cNvSpPr>
          <p:nvPr>
            <p:ph idx="1"/>
          </p:nvPr>
        </p:nvSpPr>
        <p:spPr/>
        <p:txBody>
          <a:bodyPr/>
          <a:lstStyle/>
          <a:p>
            <a:r>
              <a:rPr lang="en-US" dirty="0"/>
              <a:t>In your web browser, visit a website you frequently use over https</a:t>
            </a:r>
          </a:p>
          <a:p>
            <a:r>
              <a:rPr lang="en-US" dirty="0"/>
              <a:t>Inspect the TLS certificate for that web server:</a:t>
            </a:r>
          </a:p>
          <a:p>
            <a:pPr marL="731520" lvl="1" indent="-457200">
              <a:buFont typeface="+mj-lt"/>
              <a:buAutoNum type="arabicParenR"/>
            </a:pPr>
            <a:r>
              <a:rPr lang="en-US" dirty="0"/>
              <a:t>How many certificates are in the certificate chain?</a:t>
            </a:r>
          </a:p>
          <a:p>
            <a:pPr marL="731520" lvl="1" indent="-457200">
              <a:buFont typeface="+mj-lt"/>
              <a:buAutoNum type="arabicParenR"/>
            </a:pPr>
            <a:r>
              <a:rPr lang="en-US" dirty="0"/>
              <a:t>Who is the root CA for that certificate chain?</a:t>
            </a:r>
          </a:p>
        </p:txBody>
      </p:sp>
    </p:spTree>
    <p:extLst>
      <p:ext uri="{BB962C8B-B14F-4D97-AF65-F5344CB8AC3E}">
        <p14:creationId xmlns:p14="http://schemas.microsoft.com/office/powerpoint/2010/main" val="8364534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CAs and web browsers</a:t>
            </a:r>
          </a:p>
        </p:txBody>
      </p:sp>
      <p:sp>
        <p:nvSpPr>
          <p:cNvPr id="3" name="Content Placeholder 2"/>
          <p:cNvSpPr>
            <a:spLocks noGrp="1"/>
          </p:cNvSpPr>
          <p:nvPr>
            <p:ph idx="1"/>
          </p:nvPr>
        </p:nvSpPr>
        <p:spPr/>
        <p:txBody>
          <a:bodyPr>
            <a:normAutofit/>
          </a:bodyPr>
          <a:lstStyle/>
          <a:p>
            <a:pPr marL="342900" lvl="1" indent="-342900">
              <a:buFont typeface="Arial"/>
              <a:buChar char="•"/>
            </a:pPr>
            <a:r>
              <a:rPr lang="en-US" sz="2400" dirty="0"/>
              <a:t>Web server has certificate Cert(server; CA) installed</a:t>
            </a:r>
          </a:p>
          <a:p>
            <a:pPr lvl="1"/>
            <a:r>
              <a:rPr lang="en-US" dirty="0"/>
              <a:t>Server’s identity is its URL</a:t>
            </a:r>
          </a:p>
          <a:p>
            <a:pPr lvl="1"/>
            <a:r>
              <a:rPr lang="en-US" dirty="0"/>
              <a:t>CA is a root for which Cert(CA; CA) is installed in browser</a:t>
            </a:r>
          </a:p>
          <a:p>
            <a:r>
              <a:rPr lang="en-US" dirty="0"/>
              <a:t>Browser authenticates web server</a:t>
            </a:r>
          </a:p>
          <a:p>
            <a:pPr lvl="1"/>
            <a:r>
              <a:rPr lang="en-US" dirty="0"/>
              <a:t>Using server’s URL and public key from certificate</a:t>
            </a:r>
          </a:p>
        </p:txBody>
      </p:sp>
    </p:spTree>
    <p:extLst>
      <p:ext uri="{BB962C8B-B14F-4D97-AF65-F5344CB8AC3E}">
        <p14:creationId xmlns:p14="http://schemas.microsoft.com/office/powerpoint/2010/main" val="16680421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Many CAs</a:t>
            </a:r>
          </a:p>
        </p:txBody>
      </p:sp>
      <p:sp>
        <p:nvSpPr>
          <p:cNvPr id="3" name="Content Placeholder 2"/>
          <p:cNvSpPr>
            <a:spLocks noGrp="1"/>
          </p:cNvSpPr>
          <p:nvPr>
            <p:ph idx="1"/>
          </p:nvPr>
        </p:nvSpPr>
        <p:spPr/>
        <p:txBody>
          <a:bodyPr>
            <a:normAutofit/>
          </a:bodyPr>
          <a:lstStyle/>
          <a:p>
            <a:r>
              <a:rPr lang="en-US" dirty="0"/>
              <a:t>There can't be </a:t>
            </a:r>
            <a:r>
              <a:rPr lang="en-US" b="1" dirty="0"/>
              <a:t>only one</a:t>
            </a:r>
          </a:p>
          <a:p>
            <a:pPr lvl="1"/>
            <a:r>
              <a:rPr lang="en-US" dirty="0"/>
              <a:t>No single CA is going to be trusted by all the world's governments, militaries, businesses</a:t>
            </a:r>
          </a:p>
          <a:p>
            <a:pPr lvl="1"/>
            <a:r>
              <a:rPr lang="en-US" dirty="0"/>
              <a:t>Though within an organization such trust might be possible</a:t>
            </a:r>
          </a:p>
          <a:p>
            <a:r>
              <a:rPr lang="en-US" dirty="0"/>
              <a:t>So there are </a:t>
            </a:r>
            <a:r>
              <a:rPr lang="en-US" b="1" dirty="0"/>
              <a:t>many</a:t>
            </a:r>
          </a:p>
          <a:p>
            <a:pPr lvl="1"/>
            <a:r>
              <a:rPr lang="en-US" dirty="0"/>
              <a:t>Around 1500 observed on public internet</a:t>
            </a:r>
          </a:p>
          <a:p>
            <a:pPr lvl="1"/>
            <a:r>
              <a:rPr lang="en-US" dirty="0"/>
              <a:t>Your OS and/or browser comes with some pre-installed</a:t>
            </a:r>
          </a:p>
          <a:p>
            <a:r>
              <a:rPr lang="en-US" dirty="0"/>
              <a:t>Organizations act as their own CA, e.g....</a:t>
            </a:r>
          </a:p>
          <a:p>
            <a:pPr lvl="1"/>
            <a:r>
              <a:rPr lang="en-US" dirty="0"/>
              <a:t>Company issues certificates to employees for VPN</a:t>
            </a:r>
          </a:p>
          <a:p>
            <a:pPr lvl="1"/>
            <a:r>
              <a:rPr lang="en-US" dirty="0"/>
              <a:t>Bank issues certificates to customers</a:t>
            </a:r>
          </a:p>
          <a:p>
            <a:pPr lvl="1"/>
            <a:r>
              <a:rPr lang="en-US" dirty="0"/>
              <a:t>Central bank issues certificates to other banks</a:t>
            </a:r>
          </a:p>
          <a:p>
            <a:pPr lvl="1"/>
            <a:r>
              <a:rPr lang="en-US" dirty="0"/>
              <a:t>Manufacturer issues certificates to sensing devices</a:t>
            </a:r>
          </a:p>
          <a:p>
            <a:pPr lvl="1"/>
            <a:endParaRPr lang="en-US" dirty="0"/>
          </a:p>
          <a:p>
            <a:pPr lvl="1"/>
            <a:endParaRPr lang="en-US" dirty="0"/>
          </a:p>
        </p:txBody>
      </p:sp>
    </p:spTree>
    <p:extLst>
      <p:ext uri="{BB962C8B-B14F-4D97-AF65-F5344CB8AC3E}">
        <p14:creationId xmlns:p14="http://schemas.microsoft.com/office/powerpoint/2010/main" val="1532248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3" end="3"/>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4" end="4"/>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3">
                                            <p:txEl>
                                              <p:pRg st="8" end="8"/>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3">
                                            <p:txEl>
                                              <p:pRg st="9" end="9"/>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39DCAC-7FB1-9A40-9103-62BE69F9BC41}"/>
              </a:ext>
            </a:extLst>
          </p:cNvPr>
          <p:cNvSpPr>
            <a:spLocks noGrp="1"/>
          </p:cNvSpPr>
          <p:nvPr>
            <p:ph type="title"/>
          </p:nvPr>
        </p:nvSpPr>
        <p:spPr/>
        <p:txBody>
          <a:bodyPr/>
          <a:lstStyle/>
          <a:p>
            <a:r>
              <a:rPr lang="en-US" dirty="0"/>
              <a:t>Exercise 2: Root CAs</a:t>
            </a:r>
          </a:p>
        </p:txBody>
      </p:sp>
      <p:sp>
        <p:nvSpPr>
          <p:cNvPr id="3" name="Content Placeholder 2">
            <a:extLst>
              <a:ext uri="{FF2B5EF4-FFF2-40B4-BE49-F238E27FC236}">
                <a16:creationId xmlns:a16="http://schemas.microsoft.com/office/drawing/2014/main" id="{FA522069-9EF0-C642-ACC6-E0CC25EDCE44}"/>
              </a:ext>
            </a:extLst>
          </p:cNvPr>
          <p:cNvSpPr>
            <a:spLocks noGrp="1"/>
          </p:cNvSpPr>
          <p:nvPr>
            <p:ph idx="1"/>
          </p:nvPr>
        </p:nvSpPr>
        <p:spPr/>
        <p:txBody>
          <a:bodyPr/>
          <a:lstStyle/>
          <a:p>
            <a:r>
              <a:rPr lang="en-US" dirty="0"/>
              <a:t>How many root CA certificates are installed on your computer for your preferred browser?</a:t>
            </a:r>
          </a:p>
          <a:p>
            <a:r>
              <a:rPr lang="en-US" dirty="0"/>
              <a:t>Is the root CA you identified in Exercise 1 on that list?</a:t>
            </a:r>
          </a:p>
        </p:txBody>
      </p:sp>
    </p:spTree>
    <p:extLst>
      <p:ext uri="{BB962C8B-B14F-4D97-AF65-F5344CB8AC3E}">
        <p14:creationId xmlns:p14="http://schemas.microsoft.com/office/powerpoint/2010/main" val="3311891405"/>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Enrollment with a CA</a:t>
            </a:r>
          </a:p>
        </p:txBody>
      </p:sp>
      <p:sp>
        <p:nvSpPr>
          <p:cNvPr id="3" name="Content Placeholder 2"/>
          <p:cNvSpPr>
            <a:spLocks noGrp="1"/>
          </p:cNvSpPr>
          <p:nvPr>
            <p:ph idx="1"/>
          </p:nvPr>
        </p:nvSpPr>
        <p:spPr/>
        <p:txBody>
          <a:bodyPr>
            <a:normAutofit/>
          </a:bodyPr>
          <a:lstStyle/>
          <a:p>
            <a:r>
              <a:rPr lang="en-US" dirty="0"/>
              <a:t>You create a key pair:  </a:t>
            </a:r>
            <a:r>
              <a:rPr lang="en-US" b="1" dirty="0"/>
              <a:t>you</a:t>
            </a:r>
            <a:r>
              <a:rPr lang="en-US" dirty="0"/>
              <a:t> do this so that CA doesn't learn your private key</a:t>
            </a:r>
            <a:endParaRPr lang="en-US" b="1" dirty="0"/>
          </a:p>
          <a:p>
            <a:r>
              <a:rPr lang="en-US" dirty="0"/>
              <a:t>You generate a </a:t>
            </a:r>
            <a:r>
              <a:rPr lang="en-US" dirty="0">
                <a:solidFill>
                  <a:schemeClr val="accent2"/>
                </a:solidFill>
              </a:rPr>
              <a:t>certificate signing request (CSR)</a:t>
            </a:r>
            <a:r>
              <a:rPr lang="en-US" dirty="0"/>
              <a:t>; it contains the identity you are claiming</a:t>
            </a:r>
          </a:p>
          <a:p>
            <a:r>
              <a:rPr lang="en-US" dirty="0"/>
              <a:t>You send the CSR to a CA, perhaps along with payment</a:t>
            </a:r>
          </a:p>
          <a:p>
            <a:r>
              <a:rPr lang="en-US" dirty="0"/>
              <a:t>The CA verifies your identity (maybe)</a:t>
            </a:r>
          </a:p>
          <a:p>
            <a:r>
              <a:rPr lang="en-US" dirty="0"/>
              <a:t>The CA signs your key, thus creating a certificate, and sends certificate to you</a:t>
            </a:r>
          </a:p>
          <a:p>
            <a:endParaRPr lang="en-US" dirty="0"/>
          </a:p>
        </p:txBody>
      </p:sp>
    </p:spTree>
    <p:extLst>
      <p:ext uri="{BB962C8B-B14F-4D97-AF65-F5344CB8AC3E}">
        <p14:creationId xmlns:p14="http://schemas.microsoft.com/office/powerpoint/2010/main" val="155191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SSL/TLS Handshake</a:t>
            </a: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143000" y="1524000"/>
            <a:ext cx="947737" cy="1066800"/>
          </a:xfrm>
          <a:prstGeom prst="rect">
            <a:avLst/>
          </a:prstGeom>
        </p:spPr>
      </p:pic>
      <p:pic>
        <p:nvPicPr>
          <p:cNvPr id="4" name="Picture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6768082" y="1496831"/>
            <a:ext cx="1005436" cy="1066800"/>
          </a:xfrm>
          <a:prstGeom prst="rect">
            <a:avLst/>
          </a:prstGeom>
        </p:spPr>
      </p:pic>
      <p:cxnSp>
        <p:nvCxnSpPr>
          <p:cNvPr id="6" name="Straight Connector 5"/>
          <p:cNvCxnSpPr/>
          <p:nvPr/>
        </p:nvCxnSpPr>
        <p:spPr>
          <a:xfrm>
            <a:off x="2286000" y="2590800"/>
            <a:ext cx="0" cy="4114800"/>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6477000" y="2563631"/>
            <a:ext cx="0" cy="4141969"/>
          </a:xfrm>
          <a:prstGeom prst="line">
            <a:avLst/>
          </a:prstGeom>
        </p:spPr>
        <p:style>
          <a:lnRef idx="3">
            <a:schemeClr val="accent1"/>
          </a:lnRef>
          <a:fillRef idx="0">
            <a:schemeClr val="accent1"/>
          </a:fillRef>
          <a:effectRef idx="2">
            <a:schemeClr val="accent1"/>
          </a:effectRef>
          <a:fontRef idx="minor">
            <a:schemeClr val="tx1"/>
          </a:fontRef>
        </p:style>
      </p:cxnSp>
      <p:grpSp>
        <p:nvGrpSpPr>
          <p:cNvPr id="23" name="Group 22"/>
          <p:cNvGrpSpPr/>
          <p:nvPr/>
        </p:nvGrpSpPr>
        <p:grpSpPr>
          <a:xfrm>
            <a:off x="2286000" y="2563631"/>
            <a:ext cx="4191000" cy="369332"/>
            <a:chOff x="2286000" y="2563631"/>
            <a:chExt cx="4191000" cy="369332"/>
          </a:xfrm>
        </p:grpSpPr>
        <p:cxnSp>
          <p:nvCxnSpPr>
            <p:cNvPr id="9" name="Straight Arrow Connector 8"/>
            <p:cNvCxnSpPr/>
            <p:nvPr/>
          </p:nvCxnSpPr>
          <p:spPr>
            <a:xfrm>
              <a:off x="2286000" y="2895600"/>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3429000" y="2563631"/>
              <a:ext cx="1300356" cy="369332"/>
            </a:xfrm>
            <a:prstGeom prst="rect">
              <a:avLst/>
            </a:prstGeom>
            <a:noFill/>
          </p:spPr>
          <p:txBody>
            <a:bodyPr wrap="none" rtlCol="0">
              <a:spAutoFit/>
            </a:bodyPr>
            <a:lstStyle/>
            <a:p>
              <a:r>
                <a:rPr lang="en-US">
                  <a:solidFill>
                    <a:schemeClr val="accent2"/>
                  </a:solidFill>
                </a:rPr>
                <a:t>ClientHello</a:t>
              </a:r>
              <a:endParaRPr lang="en-US" dirty="0">
                <a:solidFill>
                  <a:schemeClr val="accent2"/>
                </a:solidFill>
              </a:endParaRPr>
            </a:p>
          </p:txBody>
        </p:sp>
      </p:grpSp>
      <p:grpSp>
        <p:nvGrpSpPr>
          <p:cNvPr id="24" name="Group 23"/>
          <p:cNvGrpSpPr/>
          <p:nvPr/>
        </p:nvGrpSpPr>
        <p:grpSpPr>
          <a:xfrm>
            <a:off x="2286000" y="3087420"/>
            <a:ext cx="4191000" cy="369332"/>
            <a:chOff x="2286000" y="3087420"/>
            <a:chExt cx="4191000" cy="369332"/>
          </a:xfrm>
        </p:grpSpPr>
        <p:cxnSp>
          <p:nvCxnSpPr>
            <p:cNvPr id="11" name="Straight Arrow Connector 10"/>
            <p:cNvCxnSpPr/>
            <p:nvPr/>
          </p:nvCxnSpPr>
          <p:spPr>
            <a:xfrm>
              <a:off x="2286000" y="3419389"/>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p:sp>
          <p:nvSpPr>
            <p:cNvPr id="12" name="TextBox 11"/>
            <p:cNvSpPr txBox="1"/>
            <p:nvPr/>
          </p:nvSpPr>
          <p:spPr>
            <a:xfrm>
              <a:off x="3429000" y="3087420"/>
              <a:ext cx="1390124" cy="369332"/>
            </a:xfrm>
            <a:prstGeom prst="rect">
              <a:avLst/>
            </a:prstGeom>
            <a:noFill/>
          </p:spPr>
          <p:txBody>
            <a:bodyPr wrap="none" rtlCol="0">
              <a:spAutoFit/>
            </a:bodyPr>
            <a:lstStyle/>
            <a:p>
              <a:r>
                <a:rPr lang="en-US" dirty="0" err="1">
                  <a:solidFill>
                    <a:schemeClr val="accent2"/>
                  </a:solidFill>
                </a:rPr>
                <a:t>ServerHello</a:t>
              </a:r>
              <a:endParaRPr lang="en-US" dirty="0">
                <a:solidFill>
                  <a:schemeClr val="accent2"/>
                </a:solidFill>
              </a:endParaRPr>
            </a:p>
          </p:txBody>
        </p:sp>
      </p:grpSp>
      <p:grpSp>
        <p:nvGrpSpPr>
          <p:cNvPr id="25" name="Group 24"/>
          <p:cNvGrpSpPr/>
          <p:nvPr/>
        </p:nvGrpSpPr>
        <p:grpSpPr>
          <a:xfrm>
            <a:off x="2286000" y="3617433"/>
            <a:ext cx="4191000" cy="369332"/>
            <a:chOff x="2286000" y="3617433"/>
            <a:chExt cx="4191000" cy="369332"/>
          </a:xfrm>
        </p:grpSpPr>
        <p:cxnSp>
          <p:nvCxnSpPr>
            <p:cNvPr id="13" name="Straight Arrow Connector 12"/>
            <p:cNvCxnSpPr/>
            <p:nvPr/>
          </p:nvCxnSpPr>
          <p:spPr>
            <a:xfrm>
              <a:off x="2286000" y="3949402"/>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p:sp>
          <p:nvSpPr>
            <p:cNvPr id="14" name="TextBox 13"/>
            <p:cNvSpPr txBox="1"/>
            <p:nvPr/>
          </p:nvSpPr>
          <p:spPr>
            <a:xfrm>
              <a:off x="3429000" y="3617433"/>
              <a:ext cx="2287806" cy="369332"/>
            </a:xfrm>
            <a:prstGeom prst="rect">
              <a:avLst/>
            </a:prstGeom>
            <a:noFill/>
          </p:spPr>
          <p:txBody>
            <a:bodyPr wrap="none" rtlCol="0">
              <a:spAutoFit/>
            </a:bodyPr>
            <a:lstStyle/>
            <a:p>
              <a:r>
                <a:rPr lang="en-US" dirty="0" err="1">
                  <a:solidFill>
                    <a:schemeClr val="accent2"/>
                  </a:solidFill>
                </a:rPr>
                <a:t>ServerKeyExchange</a:t>
              </a:r>
              <a:endParaRPr lang="en-US" dirty="0">
                <a:solidFill>
                  <a:schemeClr val="accent2"/>
                </a:solidFill>
              </a:endParaRPr>
            </a:p>
          </p:txBody>
        </p:sp>
      </p:grpSp>
      <p:grpSp>
        <p:nvGrpSpPr>
          <p:cNvPr id="26" name="Group 25"/>
          <p:cNvGrpSpPr/>
          <p:nvPr/>
        </p:nvGrpSpPr>
        <p:grpSpPr>
          <a:xfrm>
            <a:off x="2286000" y="4131248"/>
            <a:ext cx="4191000" cy="369332"/>
            <a:chOff x="2286000" y="4131248"/>
            <a:chExt cx="4191000" cy="369332"/>
          </a:xfrm>
        </p:grpSpPr>
        <p:cxnSp>
          <p:nvCxnSpPr>
            <p:cNvPr id="15" name="Straight Arrow Connector 14"/>
            <p:cNvCxnSpPr/>
            <p:nvPr/>
          </p:nvCxnSpPr>
          <p:spPr>
            <a:xfrm>
              <a:off x="2286000" y="4463217"/>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6" name="TextBox 15"/>
            <p:cNvSpPr txBox="1"/>
            <p:nvPr/>
          </p:nvSpPr>
          <p:spPr>
            <a:xfrm>
              <a:off x="3429000" y="4131248"/>
              <a:ext cx="2198038" cy="369332"/>
            </a:xfrm>
            <a:prstGeom prst="rect">
              <a:avLst/>
            </a:prstGeom>
            <a:noFill/>
          </p:spPr>
          <p:txBody>
            <a:bodyPr wrap="none" rtlCol="0">
              <a:spAutoFit/>
            </a:bodyPr>
            <a:lstStyle/>
            <a:p>
              <a:r>
                <a:rPr lang="en-US" dirty="0" err="1">
                  <a:solidFill>
                    <a:schemeClr val="accent2"/>
                  </a:solidFill>
                </a:rPr>
                <a:t>ClientKeyExchange</a:t>
              </a:r>
              <a:endParaRPr lang="en-US" dirty="0">
                <a:solidFill>
                  <a:schemeClr val="accent2"/>
                </a:solidFill>
              </a:endParaRPr>
            </a:p>
          </p:txBody>
        </p:sp>
      </p:grpSp>
      <p:sp>
        <p:nvSpPr>
          <p:cNvPr id="17" name="TextBox 16"/>
          <p:cNvSpPr txBox="1"/>
          <p:nvPr/>
        </p:nvSpPr>
        <p:spPr>
          <a:xfrm>
            <a:off x="388163" y="2630269"/>
            <a:ext cx="1732694"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Version, cipher suites, nonce</a:t>
            </a:r>
          </a:p>
        </p:txBody>
      </p:sp>
      <p:sp>
        <p:nvSpPr>
          <p:cNvPr id="18" name="TextBox 17"/>
          <p:cNvSpPr txBox="1"/>
          <p:nvPr/>
        </p:nvSpPr>
        <p:spPr>
          <a:xfrm>
            <a:off x="6725506" y="2743200"/>
            <a:ext cx="1732694"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Version, cipher suite, nonce,</a:t>
            </a:r>
          </a:p>
          <a:p>
            <a:r>
              <a:rPr lang="en-US" dirty="0"/>
              <a:t>certificate</a:t>
            </a:r>
          </a:p>
        </p:txBody>
      </p:sp>
      <p:sp>
        <p:nvSpPr>
          <p:cNvPr id="20" name="TextBox 19"/>
          <p:cNvSpPr txBox="1"/>
          <p:nvPr/>
        </p:nvSpPr>
        <p:spPr>
          <a:xfrm>
            <a:off x="388163" y="4763869"/>
            <a:ext cx="173269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Compute master secret</a:t>
            </a:r>
          </a:p>
        </p:txBody>
      </p:sp>
      <p:sp>
        <p:nvSpPr>
          <p:cNvPr id="21" name="TextBox 20"/>
          <p:cNvSpPr txBox="1"/>
          <p:nvPr/>
        </p:nvSpPr>
        <p:spPr>
          <a:xfrm>
            <a:off x="6768082" y="4763869"/>
            <a:ext cx="1732694" cy="646331"/>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Compute master secret</a:t>
            </a:r>
          </a:p>
        </p:txBody>
      </p:sp>
      <p:sp>
        <p:nvSpPr>
          <p:cNvPr id="22" name="TextBox 21"/>
          <p:cNvSpPr txBox="1"/>
          <p:nvPr/>
        </p:nvSpPr>
        <p:spPr>
          <a:xfrm>
            <a:off x="6725506" y="3766644"/>
            <a:ext cx="1732694" cy="369332"/>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(optional)</a:t>
            </a:r>
          </a:p>
        </p:txBody>
      </p:sp>
      <p:grpSp>
        <p:nvGrpSpPr>
          <p:cNvPr id="27" name="Group 26"/>
          <p:cNvGrpSpPr/>
          <p:nvPr/>
        </p:nvGrpSpPr>
        <p:grpSpPr>
          <a:xfrm>
            <a:off x="2286000" y="5181600"/>
            <a:ext cx="4191000" cy="369332"/>
            <a:chOff x="2286000" y="2563631"/>
            <a:chExt cx="4191000" cy="369332"/>
          </a:xfrm>
        </p:grpSpPr>
        <p:cxnSp>
          <p:nvCxnSpPr>
            <p:cNvPr id="28" name="Straight Arrow Connector 27"/>
            <p:cNvCxnSpPr/>
            <p:nvPr/>
          </p:nvCxnSpPr>
          <p:spPr>
            <a:xfrm>
              <a:off x="2286000" y="2895600"/>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9" name="TextBox 28"/>
            <p:cNvSpPr txBox="1"/>
            <p:nvPr/>
          </p:nvSpPr>
          <p:spPr>
            <a:xfrm>
              <a:off x="3429000" y="2563631"/>
              <a:ext cx="2198038" cy="369332"/>
            </a:xfrm>
            <a:prstGeom prst="rect">
              <a:avLst/>
            </a:prstGeom>
            <a:noFill/>
          </p:spPr>
          <p:txBody>
            <a:bodyPr wrap="none" rtlCol="0">
              <a:spAutoFit/>
            </a:bodyPr>
            <a:lstStyle/>
            <a:p>
              <a:r>
                <a:rPr lang="en-US" dirty="0" err="1">
                  <a:solidFill>
                    <a:schemeClr val="accent2"/>
                  </a:solidFill>
                </a:rPr>
                <a:t>ChangeCipherSpec</a:t>
              </a:r>
              <a:endParaRPr lang="en-US" dirty="0">
                <a:solidFill>
                  <a:schemeClr val="accent2"/>
                </a:solidFill>
              </a:endParaRPr>
            </a:p>
          </p:txBody>
        </p:sp>
      </p:grpSp>
      <p:grpSp>
        <p:nvGrpSpPr>
          <p:cNvPr id="30" name="Group 29"/>
          <p:cNvGrpSpPr/>
          <p:nvPr/>
        </p:nvGrpSpPr>
        <p:grpSpPr>
          <a:xfrm>
            <a:off x="2286000" y="5705389"/>
            <a:ext cx="4191000" cy="369332"/>
            <a:chOff x="2286000" y="3087420"/>
            <a:chExt cx="4191000" cy="369332"/>
          </a:xfrm>
        </p:grpSpPr>
        <p:cxnSp>
          <p:nvCxnSpPr>
            <p:cNvPr id="31" name="Straight Arrow Connector 30"/>
            <p:cNvCxnSpPr/>
            <p:nvPr/>
          </p:nvCxnSpPr>
          <p:spPr>
            <a:xfrm>
              <a:off x="2286000" y="3419389"/>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p:sp>
          <p:nvSpPr>
            <p:cNvPr id="32" name="TextBox 31"/>
            <p:cNvSpPr txBox="1"/>
            <p:nvPr/>
          </p:nvSpPr>
          <p:spPr>
            <a:xfrm>
              <a:off x="3429000" y="3087420"/>
              <a:ext cx="2198038" cy="369332"/>
            </a:xfrm>
            <a:prstGeom prst="rect">
              <a:avLst/>
            </a:prstGeom>
            <a:noFill/>
          </p:spPr>
          <p:txBody>
            <a:bodyPr wrap="none" rtlCol="0">
              <a:spAutoFit/>
            </a:bodyPr>
            <a:lstStyle/>
            <a:p>
              <a:r>
                <a:rPr lang="en-US" dirty="0" err="1">
                  <a:solidFill>
                    <a:schemeClr val="accent2"/>
                  </a:solidFill>
                </a:rPr>
                <a:t>ChangeCipherSpec</a:t>
              </a:r>
              <a:endParaRPr lang="en-US" dirty="0">
                <a:solidFill>
                  <a:schemeClr val="accent2"/>
                </a:solidFill>
              </a:endParaRPr>
            </a:p>
          </p:txBody>
        </p:sp>
      </p:grpSp>
      <p:grpSp>
        <p:nvGrpSpPr>
          <p:cNvPr id="33" name="Group 32"/>
          <p:cNvGrpSpPr/>
          <p:nvPr/>
        </p:nvGrpSpPr>
        <p:grpSpPr>
          <a:xfrm>
            <a:off x="2286000" y="6246242"/>
            <a:ext cx="4191000" cy="369332"/>
            <a:chOff x="2286000" y="2577921"/>
            <a:chExt cx="4191000" cy="369332"/>
          </a:xfrm>
        </p:grpSpPr>
        <p:cxnSp>
          <p:nvCxnSpPr>
            <p:cNvPr id="34" name="Straight Arrow Connector 33"/>
            <p:cNvCxnSpPr/>
            <p:nvPr/>
          </p:nvCxnSpPr>
          <p:spPr>
            <a:xfrm>
              <a:off x="2286000" y="2895600"/>
              <a:ext cx="4191000" cy="0"/>
            </a:xfrm>
            <a:prstGeom prst="straightConnector1">
              <a:avLst/>
            </a:prstGeom>
            <a:ln>
              <a:headEnd type="triangle" w="med" len="med"/>
              <a:tailEnd type="triangle" w="med" len="med"/>
            </a:ln>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3429000" y="2577921"/>
              <a:ext cx="2339102" cy="369332"/>
            </a:xfrm>
            <a:prstGeom prst="rect">
              <a:avLst/>
            </a:prstGeom>
            <a:noFill/>
          </p:spPr>
          <p:txBody>
            <a:bodyPr wrap="none" rtlCol="0">
              <a:spAutoFit/>
            </a:bodyPr>
            <a:lstStyle/>
            <a:p>
              <a:r>
                <a:rPr lang="en-US"/>
                <a:t>Encrypted Messages</a:t>
              </a:r>
              <a:endParaRPr lang="en-US" dirty="0"/>
            </a:p>
          </p:txBody>
        </p:sp>
      </p:grpSp>
    </p:spTree>
    <p:extLst>
      <p:ext uri="{BB962C8B-B14F-4D97-AF65-F5344CB8AC3E}">
        <p14:creationId xmlns:p14="http://schemas.microsoft.com/office/powerpoint/2010/main" val="188456455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Issuing certificates</a:t>
            </a:r>
          </a:p>
        </p:txBody>
      </p:sp>
      <p:sp>
        <p:nvSpPr>
          <p:cNvPr id="3" name="Content Placeholder 2"/>
          <p:cNvSpPr>
            <a:spLocks noGrp="1"/>
          </p:cNvSpPr>
          <p:nvPr>
            <p:ph idx="1"/>
          </p:nvPr>
        </p:nvSpPr>
        <p:spPr/>
        <p:txBody>
          <a:bodyPr>
            <a:normAutofit/>
          </a:bodyPr>
          <a:lstStyle/>
          <a:p>
            <a:pPr marL="0" indent="0">
              <a:buNone/>
            </a:pPr>
            <a:r>
              <a:rPr lang="en-US" b="1" dirty="0"/>
              <a:t>Conflicting goals:</a:t>
            </a:r>
          </a:p>
          <a:p>
            <a:r>
              <a:rPr lang="en-US" dirty="0"/>
              <a:t>CA private signing key must be kept </a:t>
            </a:r>
            <a:r>
              <a:rPr lang="en-US" dirty="0">
                <a:solidFill>
                  <a:schemeClr val="accent6"/>
                </a:solidFill>
              </a:rPr>
              <a:t>secret</a:t>
            </a:r>
          </a:p>
          <a:p>
            <a:pPr lvl="1"/>
            <a:r>
              <a:rPr lang="en-US" dirty="0"/>
              <a:t>the public verification key is pre-installed on user systems; hard to update</a:t>
            </a:r>
          </a:p>
          <a:p>
            <a:pPr lvl="1"/>
            <a:r>
              <a:rPr lang="en-US" dirty="0"/>
              <a:t>if ever leaked, signing key could be used to forge certificates</a:t>
            </a:r>
          </a:p>
          <a:p>
            <a:pPr lvl="1"/>
            <a:r>
              <a:rPr lang="en-US" dirty="0"/>
              <a:t>easy way to realize goal:  keep it in </a:t>
            </a:r>
            <a:r>
              <a:rPr lang="en-US" i="1" dirty="0"/>
              <a:t>cold storage</a:t>
            </a:r>
            <a:endParaRPr lang="en-US" dirty="0"/>
          </a:p>
          <a:p>
            <a:r>
              <a:rPr lang="en-US" dirty="0"/>
              <a:t>CA private signing key must be </a:t>
            </a:r>
            <a:r>
              <a:rPr lang="en-US" dirty="0">
                <a:solidFill>
                  <a:schemeClr val="accent2"/>
                </a:solidFill>
              </a:rPr>
              <a:t>available </a:t>
            </a:r>
            <a:r>
              <a:rPr lang="en-US" dirty="0"/>
              <a:t>for use</a:t>
            </a:r>
          </a:p>
          <a:p>
            <a:pPr lvl="1"/>
            <a:r>
              <a:rPr lang="en-US" dirty="0"/>
              <a:t>to sign new certificates when users request them</a:t>
            </a:r>
          </a:p>
          <a:p>
            <a:pPr lvl="1"/>
            <a:r>
              <a:rPr lang="en-US" dirty="0"/>
              <a:t>easy way to realize goal:  keep it in computer's memory</a:t>
            </a:r>
          </a:p>
          <a:p>
            <a:pPr marL="457200" lvl="1" indent="0">
              <a:buNone/>
            </a:pPr>
            <a:endParaRPr lang="en-US" dirty="0"/>
          </a:p>
        </p:txBody>
      </p:sp>
    </p:spTree>
    <p:extLst>
      <p:ext uri="{BB962C8B-B14F-4D97-AF65-F5344CB8AC3E}">
        <p14:creationId xmlns:p14="http://schemas.microsoft.com/office/powerpoint/2010/main" val="18750274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Issuing certificates</a:t>
            </a:r>
          </a:p>
        </p:txBody>
      </p:sp>
      <p:sp>
        <p:nvSpPr>
          <p:cNvPr id="3" name="Content Placeholder 2"/>
          <p:cNvSpPr>
            <a:spLocks noGrp="1"/>
          </p:cNvSpPr>
          <p:nvPr>
            <p:ph idx="1"/>
          </p:nvPr>
        </p:nvSpPr>
        <p:spPr/>
        <p:txBody>
          <a:bodyPr>
            <a:normAutofit/>
          </a:bodyPr>
          <a:lstStyle/>
          <a:p>
            <a:pPr marL="0" indent="0">
              <a:buNone/>
            </a:pPr>
            <a:r>
              <a:rPr lang="en-US" dirty="0"/>
              <a:t>Solution:  use</a:t>
            </a:r>
            <a:r>
              <a:rPr lang="en-US" dirty="0">
                <a:solidFill>
                  <a:schemeClr val="accent1"/>
                </a:solidFill>
              </a:rPr>
              <a:t> </a:t>
            </a:r>
            <a:r>
              <a:rPr lang="en-US" dirty="0">
                <a:solidFill>
                  <a:schemeClr val="accent2"/>
                </a:solidFill>
              </a:rPr>
              <a:t>root and intermediate CAs</a:t>
            </a:r>
          </a:p>
          <a:p>
            <a:r>
              <a:rPr lang="en-US" b="1" dirty="0"/>
              <a:t>root CA:  </a:t>
            </a:r>
            <a:r>
              <a:rPr lang="en-US" dirty="0"/>
              <a:t>the certificate at root of trust in a chain; pre-installed; key kept in highly secure storage</a:t>
            </a:r>
          </a:p>
          <a:p>
            <a:r>
              <a:rPr lang="en-US" b="1" dirty="0"/>
              <a:t>intermediate CA(s):  </a:t>
            </a:r>
            <a:r>
              <a:rPr lang="en-US" dirty="0"/>
              <a:t>certified by root CA, themselves certify user keys; might be run by a different organization than root</a:t>
            </a:r>
          </a:p>
        </p:txBody>
      </p:sp>
    </p:spTree>
    <p:extLst>
      <p:ext uri="{BB962C8B-B14F-4D97-AF65-F5344CB8AC3E}">
        <p14:creationId xmlns:p14="http://schemas.microsoft.com/office/powerpoint/2010/main" val="10001082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Problems with PKI</a:t>
            </a:r>
          </a:p>
        </p:txBody>
      </p:sp>
      <p:sp>
        <p:nvSpPr>
          <p:cNvPr id="3" name="Text Placeholder 2"/>
          <p:cNvSpPr>
            <a:spLocks noGrp="1"/>
          </p:cNvSpPr>
          <p:nvPr>
            <p:ph type="body" idx="1"/>
          </p:nvPr>
        </p:nvSpPr>
        <p:spPr/>
        <p:txBody>
          <a:bodyPr/>
          <a:lstStyle/>
          <a:p>
            <a:endParaRPr lang="en-US"/>
          </a:p>
        </p:txBody>
      </p:sp>
    </p:spTree>
    <p:extLst>
      <p:ext uri="{BB962C8B-B14F-4D97-AF65-F5344CB8AC3E}">
        <p14:creationId xmlns:p14="http://schemas.microsoft.com/office/powerpoint/2010/main" val="58327532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Problem 1: Revocation</a:t>
            </a:r>
          </a:p>
        </p:txBody>
      </p:sp>
      <p:sp>
        <p:nvSpPr>
          <p:cNvPr id="5" name="Content Placeholder 4"/>
          <p:cNvSpPr>
            <a:spLocks noGrp="1"/>
          </p:cNvSpPr>
          <p:nvPr>
            <p:ph idx="1"/>
          </p:nvPr>
        </p:nvSpPr>
        <p:spPr/>
        <p:txBody>
          <a:bodyPr>
            <a:normAutofit/>
          </a:bodyPr>
          <a:lstStyle/>
          <a:p>
            <a:r>
              <a:rPr lang="en-US" dirty="0"/>
              <a:t>Keys (subject's, issuer's) get compromised</a:t>
            </a:r>
          </a:p>
          <a:p>
            <a:r>
              <a:rPr lang="en-US" dirty="0"/>
              <a:t>Or subject leaves an organization</a:t>
            </a:r>
          </a:p>
          <a:p>
            <a:pPr marL="0" indent="0">
              <a:buNone/>
            </a:pPr>
            <a:r>
              <a:rPr lang="en-US" dirty="0">
                <a:solidFill>
                  <a:srgbClr val="F79646"/>
                </a:solidFill>
              </a:rPr>
              <a:t>	</a:t>
            </a:r>
            <a:r>
              <a:rPr lang="en-US" dirty="0">
                <a:solidFill>
                  <a:schemeClr val="accent2"/>
                </a:solidFill>
              </a:rPr>
              <a:t>...certificates therefore need to be revoked</a:t>
            </a:r>
          </a:p>
          <a:p>
            <a:r>
              <a:rPr lang="en-US" b="1" dirty="0"/>
              <a:t>There's no perfect solution</a:t>
            </a:r>
          </a:p>
          <a:p>
            <a:pPr lvl="1"/>
            <a:r>
              <a:rPr lang="en-US" dirty="0"/>
              <a:t>Fast expiration</a:t>
            </a:r>
          </a:p>
          <a:p>
            <a:pPr lvl="1"/>
            <a:r>
              <a:rPr lang="en-US" dirty="0"/>
              <a:t>Certificate revocation lists (CRLs)</a:t>
            </a:r>
          </a:p>
          <a:p>
            <a:pPr lvl="1"/>
            <a:r>
              <a:rPr lang="en-US" dirty="0"/>
              <a:t>Online certificate validation</a:t>
            </a:r>
          </a:p>
        </p:txBody>
      </p:sp>
    </p:spTree>
    <p:extLst>
      <p:ext uri="{BB962C8B-B14F-4D97-AF65-F5344CB8AC3E}">
        <p14:creationId xmlns:p14="http://schemas.microsoft.com/office/powerpoint/2010/main" val="199303917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Revocation</a:t>
            </a:r>
          </a:p>
        </p:txBody>
      </p:sp>
      <p:sp>
        <p:nvSpPr>
          <p:cNvPr id="5" name="Content Placeholder 4"/>
          <p:cNvSpPr>
            <a:spLocks noGrp="1"/>
          </p:cNvSpPr>
          <p:nvPr>
            <p:ph idx="1"/>
          </p:nvPr>
        </p:nvSpPr>
        <p:spPr/>
        <p:txBody>
          <a:bodyPr>
            <a:normAutofit/>
          </a:bodyPr>
          <a:lstStyle/>
          <a:p>
            <a:pPr marL="0" indent="0">
              <a:buNone/>
            </a:pPr>
            <a:r>
              <a:rPr lang="en-US" dirty="0">
                <a:solidFill>
                  <a:srgbClr val="4F81BD"/>
                </a:solidFill>
              </a:rPr>
              <a:t>Fast expiration</a:t>
            </a:r>
          </a:p>
          <a:p>
            <a:r>
              <a:rPr lang="en-US" b="1" dirty="0"/>
              <a:t>Idea:</a:t>
            </a:r>
            <a:r>
              <a:rPr lang="en-US" dirty="0"/>
              <a:t> </a:t>
            </a:r>
          </a:p>
          <a:p>
            <a:pPr lvl="1"/>
            <a:r>
              <a:rPr lang="en-US" dirty="0"/>
              <a:t>Validity internal is short, e.g. 10 min to 24 </a:t>
            </a:r>
            <a:r>
              <a:rPr lang="en-US" dirty="0" err="1"/>
              <a:t>hr</a:t>
            </a:r>
            <a:endParaRPr lang="en-US" dirty="0"/>
          </a:p>
          <a:p>
            <a:pPr lvl="1"/>
            <a:r>
              <a:rPr lang="en-US" dirty="0"/>
              <a:t>A kind of revocation thus happens automatically</a:t>
            </a:r>
          </a:p>
          <a:p>
            <a:pPr lvl="1"/>
            <a:r>
              <a:rPr lang="en-US" dirty="0"/>
              <a:t>Any compromise is bounded</a:t>
            </a:r>
          </a:p>
          <a:p>
            <a:r>
              <a:rPr lang="en-US" b="1" dirty="0"/>
              <a:t>Problem:  </a:t>
            </a:r>
          </a:p>
          <a:p>
            <a:pPr lvl="1"/>
            <a:r>
              <a:rPr lang="en-US" dirty="0"/>
              <a:t>CAs have to issues new certificates frequently, including checking identities</a:t>
            </a:r>
          </a:p>
          <a:p>
            <a:pPr lvl="1"/>
            <a:r>
              <a:rPr lang="en-US" dirty="0"/>
              <a:t>Machines have to update certificates frequently</a:t>
            </a:r>
          </a:p>
        </p:txBody>
      </p:sp>
    </p:spTree>
    <p:extLst>
      <p:ext uri="{BB962C8B-B14F-4D97-AF65-F5344CB8AC3E}">
        <p14:creationId xmlns:p14="http://schemas.microsoft.com/office/powerpoint/2010/main" val="5594715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Revocation</a:t>
            </a:r>
          </a:p>
        </p:txBody>
      </p:sp>
      <p:sp>
        <p:nvSpPr>
          <p:cNvPr id="5" name="Content Placeholder 4"/>
          <p:cNvSpPr>
            <a:spLocks noGrp="1"/>
          </p:cNvSpPr>
          <p:nvPr>
            <p:ph idx="1"/>
          </p:nvPr>
        </p:nvSpPr>
        <p:spPr/>
        <p:txBody>
          <a:bodyPr>
            <a:normAutofit/>
          </a:bodyPr>
          <a:lstStyle/>
          <a:p>
            <a:pPr marL="0" indent="0">
              <a:buNone/>
            </a:pPr>
            <a:r>
              <a:rPr lang="en-US" dirty="0">
                <a:solidFill>
                  <a:srgbClr val="4F81BD"/>
                </a:solidFill>
              </a:rPr>
              <a:t>Certificate revocation lists (CRLs)</a:t>
            </a:r>
          </a:p>
          <a:p>
            <a:r>
              <a:rPr lang="en-US" b="1" dirty="0"/>
              <a:t>Idea:  </a:t>
            </a:r>
          </a:p>
          <a:p>
            <a:pPr lvl="1"/>
            <a:r>
              <a:rPr lang="en-US" dirty="0"/>
              <a:t>CA posts list of revoked certificates</a:t>
            </a:r>
          </a:p>
          <a:p>
            <a:pPr lvl="1"/>
            <a:r>
              <a:rPr lang="en-US" dirty="0"/>
              <a:t>Clients download and check every time they need to validate certificate</a:t>
            </a:r>
          </a:p>
          <a:p>
            <a:r>
              <a:rPr lang="en-US" b="1" dirty="0"/>
              <a:t>Problems:  </a:t>
            </a:r>
          </a:p>
          <a:p>
            <a:pPr lvl="1"/>
            <a:r>
              <a:rPr lang="en-US" dirty="0"/>
              <a:t>Clients don't (because usability)</a:t>
            </a:r>
          </a:p>
          <a:p>
            <a:pPr lvl="1"/>
            <a:r>
              <a:rPr lang="en-US" dirty="0"/>
              <a:t>Or they cache, leading to TOCTOU attack</a:t>
            </a:r>
          </a:p>
          <a:p>
            <a:pPr lvl="1"/>
            <a:r>
              <a:rPr lang="en-US" dirty="0"/>
              <a:t>CRL must always be available (so an attractive </a:t>
            </a:r>
            <a:r>
              <a:rPr lang="en-US" dirty="0" err="1"/>
              <a:t>DoS</a:t>
            </a:r>
            <a:r>
              <a:rPr lang="en-US" dirty="0"/>
              <a:t> target)</a:t>
            </a:r>
          </a:p>
          <a:p>
            <a:r>
              <a:rPr lang="en-US" dirty="0"/>
              <a:t>Chromium </a:t>
            </a:r>
            <a:r>
              <a:rPr lang="en-US" dirty="0">
                <a:hlinkClick r:id="rId3"/>
              </a:rPr>
              <a:t>does this</a:t>
            </a:r>
            <a:r>
              <a:rPr lang="en-US" dirty="0"/>
              <a:t>, with a CRL limited to 250kb</a:t>
            </a:r>
          </a:p>
        </p:txBody>
      </p:sp>
    </p:spTree>
    <p:extLst>
      <p:ext uri="{BB962C8B-B14F-4D97-AF65-F5344CB8AC3E}">
        <p14:creationId xmlns:p14="http://schemas.microsoft.com/office/powerpoint/2010/main" val="13542956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Revocation</a:t>
            </a:r>
          </a:p>
        </p:txBody>
      </p:sp>
      <p:sp>
        <p:nvSpPr>
          <p:cNvPr id="5" name="Content Placeholder 4"/>
          <p:cNvSpPr>
            <a:spLocks noGrp="1"/>
          </p:cNvSpPr>
          <p:nvPr>
            <p:ph idx="1"/>
          </p:nvPr>
        </p:nvSpPr>
        <p:spPr/>
        <p:txBody>
          <a:bodyPr>
            <a:normAutofit/>
          </a:bodyPr>
          <a:lstStyle/>
          <a:p>
            <a:pPr marL="0" indent="0">
              <a:buNone/>
            </a:pPr>
            <a:r>
              <a:rPr lang="en-US" dirty="0">
                <a:solidFill>
                  <a:srgbClr val="4F81BD"/>
                </a:solidFill>
              </a:rPr>
              <a:t>Online certificate validation</a:t>
            </a:r>
          </a:p>
          <a:p>
            <a:r>
              <a:rPr lang="en-US" b="1" dirty="0"/>
              <a:t>Idea: </a:t>
            </a:r>
          </a:p>
          <a:p>
            <a:pPr lvl="1"/>
            <a:r>
              <a:rPr lang="en-US" dirty="0"/>
              <a:t>CA runs </a:t>
            </a:r>
            <a:r>
              <a:rPr lang="en-US" i="1" dirty="0"/>
              <a:t>validation server</a:t>
            </a:r>
            <a:endParaRPr lang="en-US" dirty="0"/>
          </a:p>
          <a:p>
            <a:pPr lvl="1"/>
            <a:r>
              <a:rPr lang="en-US" dirty="0"/>
              <a:t>Clients contact it each time to validate certificate</a:t>
            </a:r>
          </a:p>
          <a:p>
            <a:r>
              <a:rPr lang="en-US" b="1" dirty="0"/>
              <a:t>Problems:  </a:t>
            </a:r>
          </a:p>
          <a:p>
            <a:pPr lvl="1"/>
            <a:r>
              <a:rPr lang="en-US" dirty="0"/>
              <a:t>Clients don't</a:t>
            </a:r>
          </a:p>
          <a:p>
            <a:pPr lvl="1"/>
            <a:r>
              <a:rPr lang="en-US" dirty="0"/>
              <a:t>Server must always be available (so an attractive </a:t>
            </a:r>
            <a:r>
              <a:rPr lang="en-US" dirty="0" err="1"/>
              <a:t>DoS</a:t>
            </a:r>
            <a:r>
              <a:rPr lang="en-US" dirty="0"/>
              <a:t> target)</a:t>
            </a:r>
          </a:p>
          <a:p>
            <a:pPr lvl="1"/>
            <a:r>
              <a:rPr lang="en-US" dirty="0"/>
              <a:t>Reveals to CA which websites you want to access</a:t>
            </a:r>
          </a:p>
        </p:txBody>
      </p:sp>
    </p:spTree>
    <p:extLst>
      <p:ext uri="{BB962C8B-B14F-4D97-AF65-F5344CB8AC3E}">
        <p14:creationId xmlns:p14="http://schemas.microsoft.com/office/powerpoint/2010/main" val="1797495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5" end="5"/>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5">
                                            <p:txEl>
                                              <p:pRg st="6" end="6"/>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Revocation</a:t>
            </a:r>
          </a:p>
        </p:txBody>
      </p:sp>
      <p:sp>
        <p:nvSpPr>
          <p:cNvPr id="5" name="Content Placeholder 4"/>
          <p:cNvSpPr>
            <a:spLocks noGrp="1"/>
          </p:cNvSpPr>
          <p:nvPr>
            <p:ph idx="1"/>
          </p:nvPr>
        </p:nvSpPr>
        <p:spPr/>
        <p:txBody>
          <a:bodyPr>
            <a:normAutofit/>
          </a:bodyPr>
          <a:lstStyle/>
          <a:p>
            <a:pPr marL="0" indent="0">
              <a:buNone/>
            </a:pPr>
            <a:r>
              <a:rPr lang="en-US" dirty="0">
                <a:solidFill>
                  <a:srgbClr val="4F81BD"/>
                </a:solidFill>
              </a:rPr>
              <a:t>Online certificate validation</a:t>
            </a:r>
          </a:p>
          <a:p>
            <a:r>
              <a:rPr lang="en-US" b="1" dirty="0"/>
              <a:t>Follow-on solution:  </a:t>
            </a:r>
            <a:r>
              <a:rPr lang="en-US" dirty="0">
                <a:solidFill>
                  <a:srgbClr val="4F81BD"/>
                </a:solidFill>
              </a:rPr>
              <a:t>stapling</a:t>
            </a:r>
            <a:endParaRPr lang="en-US" dirty="0"/>
          </a:p>
          <a:p>
            <a:pPr lvl="1"/>
            <a:r>
              <a:rPr lang="en-US" dirty="0"/>
              <a:t>Certificates must be accompanied by fresh assertion from CA that certificate is still valid</a:t>
            </a:r>
          </a:p>
          <a:p>
            <a:pPr lvl="1"/>
            <a:r>
              <a:rPr lang="en-US" dirty="0"/>
              <a:t>Whoever presents certificate to client is responsible for acquiring assertion</a:t>
            </a:r>
          </a:p>
          <a:p>
            <a:r>
              <a:rPr lang="en-US" dirty="0"/>
              <a:t>Firefox </a:t>
            </a:r>
            <a:r>
              <a:rPr lang="en-US" dirty="0">
                <a:hlinkClick r:id="rId3"/>
              </a:rPr>
              <a:t>does this </a:t>
            </a:r>
            <a:r>
              <a:rPr lang="en-US" dirty="0"/>
              <a:t>but doesn't </a:t>
            </a:r>
            <a:r>
              <a:rPr lang="en-US" i="1" dirty="0"/>
              <a:t>hard fail </a:t>
            </a:r>
            <a:r>
              <a:rPr lang="en-US" dirty="0"/>
              <a:t>because "[validation servers] aren't yet reliable enough”</a:t>
            </a:r>
          </a:p>
          <a:p>
            <a:pPr lvl="1"/>
            <a:r>
              <a:rPr lang="en-US" dirty="0"/>
              <a:t>Unless web site has previously served up a certificate to browser with Must Staple extension set</a:t>
            </a:r>
          </a:p>
        </p:txBody>
      </p:sp>
    </p:spTree>
    <p:extLst>
      <p:ext uri="{BB962C8B-B14F-4D97-AF65-F5344CB8AC3E}">
        <p14:creationId xmlns:p14="http://schemas.microsoft.com/office/powerpoint/2010/main" val="184479428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Problem 2: Authority</a:t>
            </a:r>
          </a:p>
        </p:txBody>
      </p:sp>
      <p:sp>
        <p:nvSpPr>
          <p:cNvPr id="3" name="Content Placeholder 2"/>
          <p:cNvSpPr>
            <a:spLocks noGrp="1"/>
          </p:cNvSpPr>
          <p:nvPr>
            <p:ph idx="1"/>
          </p:nvPr>
        </p:nvSpPr>
        <p:spPr/>
        <p:txBody>
          <a:bodyPr>
            <a:normAutofit/>
          </a:bodyPr>
          <a:lstStyle/>
          <a:p>
            <a:r>
              <a:rPr lang="en-US" dirty="0"/>
              <a:t>CAs go rogue, get hacked, issue certificates that </a:t>
            </a:r>
            <a:r>
              <a:rPr lang="en-US" b="1" dirty="0"/>
              <a:t>they</a:t>
            </a:r>
            <a:r>
              <a:rPr lang="en-US" dirty="0"/>
              <a:t> should never have issued</a:t>
            </a:r>
          </a:p>
          <a:p>
            <a:pPr lvl="1"/>
            <a:r>
              <a:rPr lang="en-US" dirty="0"/>
              <a:t>e.g., Dutch CA </a:t>
            </a:r>
            <a:r>
              <a:rPr lang="en-US" dirty="0" err="1"/>
              <a:t>DigiNotar</a:t>
            </a:r>
            <a:r>
              <a:rPr lang="en-US" dirty="0"/>
              <a:t> (2011), which was included in many root sets:  500 bogus certificates issued, including for Google, Yahoo, Tor</a:t>
            </a:r>
          </a:p>
          <a:p>
            <a:r>
              <a:rPr lang="en-US" dirty="0"/>
              <a:t>Missing a means for authorization of who may issue certificates for which principals</a:t>
            </a:r>
          </a:p>
        </p:txBody>
      </p:sp>
    </p:spTree>
    <p:extLst>
      <p:ext uri="{BB962C8B-B14F-4D97-AF65-F5344CB8AC3E}">
        <p14:creationId xmlns:p14="http://schemas.microsoft.com/office/powerpoint/2010/main" val="12132815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Authority</a:t>
            </a:r>
          </a:p>
        </p:txBody>
      </p:sp>
      <p:sp>
        <p:nvSpPr>
          <p:cNvPr id="3" name="Content Placeholder 2"/>
          <p:cNvSpPr>
            <a:spLocks noGrp="1"/>
          </p:cNvSpPr>
          <p:nvPr>
            <p:ph idx="1"/>
          </p:nvPr>
        </p:nvSpPr>
        <p:spPr/>
        <p:txBody>
          <a:bodyPr>
            <a:normAutofit lnSpcReduction="10000"/>
          </a:bodyPr>
          <a:lstStyle/>
          <a:p>
            <a:pPr marL="0" indent="0">
              <a:buNone/>
            </a:pPr>
            <a:r>
              <a:rPr lang="en-US" b="1" dirty="0"/>
              <a:t>There's no perfect solution</a:t>
            </a:r>
          </a:p>
          <a:p>
            <a:r>
              <a:rPr lang="en-US" dirty="0">
                <a:solidFill>
                  <a:schemeClr val="accent2"/>
                </a:solidFill>
              </a:rPr>
              <a:t>Key pinning:  </a:t>
            </a:r>
            <a:r>
              <a:rPr lang="en-US" dirty="0"/>
              <a:t>upon first connection to a server, client learns a set of public keys for server; in future connections, certificate must contain one of those keys</a:t>
            </a:r>
          </a:p>
          <a:p>
            <a:r>
              <a:rPr lang="en-US" dirty="0">
                <a:solidFill>
                  <a:srgbClr val="4F81BD"/>
                </a:solidFill>
              </a:rPr>
              <a:t>Certificate transparency:  </a:t>
            </a:r>
            <a:r>
              <a:rPr lang="en-US" dirty="0"/>
              <a:t>maintain a public log of issued certificates; require any presented certificate to be in that log; monitor log to notice misbehavior</a:t>
            </a:r>
          </a:p>
          <a:p>
            <a:r>
              <a:rPr lang="en-US" dirty="0">
                <a:solidFill>
                  <a:srgbClr val="4F81BD"/>
                </a:solidFill>
              </a:rPr>
              <a:t>Certificate Authority Authorization (CAA):  </a:t>
            </a:r>
            <a:r>
              <a:rPr lang="en-US" dirty="0"/>
              <a:t>piggyback on DNS system; DNS record for entity specifies allowed CAs; a good CA won’t issue cert unless they are authorized</a:t>
            </a:r>
          </a:p>
          <a:p>
            <a:r>
              <a:rPr lang="en-US" dirty="0">
                <a:solidFill>
                  <a:srgbClr val="4F81BD"/>
                </a:solidFill>
              </a:rPr>
              <a:t>DNS-based Authentication of Named Entities (DANE):</a:t>
            </a:r>
            <a:r>
              <a:rPr lang="en-US" dirty="0"/>
              <a:t> piggyback like CAA; client checks whether cert comes from authorized CA</a:t>
            </a:r>
          </a:p>
        </p:txBody>
      </p:sp>
      <p:cxnSp>
        <p:nvCxnSpPr>
          <p:cNvPr id="5" name="Straight Connector 4">
            <a:extLst>
              <a:ext uri="{FF2B5EF4-FFF2-40B4-BE49-F238E27FC236}">
                <a16:creationId xmlns:a16="http://schemas.microsoft.com/office/drawing/2014/main" id="{4ABEA8E6-FFFA-6F41-B062-34F93D7AD716}"/>
              </a:ext>
            </a:extLst>
          </p:cNvPr>
          <p:cNvCxnSpPr/>
          <p:nvPr/>
        </p:nvCxnSpPr>
        <p:spPr>
          <a:xfrm>
            <a:off x="685800" y="2209800"/>
            <a:ext cx="75438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6" name="Straight Connector 5">
            <a:extLst>
              <a:ext uri="{FF2B5EF4-FFF2-40B4-BE49-F238E27FC236}">
                <a16:creationId xmlns:a16="http://schemas.microsoft.com/office/drawing/2014/main" id="{7BAAEC39-9D78-114C-B3F8-9BA6D229F9A2}"/>
              </a:ext>
            </a:extLst>
          </p:cNvPr>
          <p:cNvCxnSpPr/>
          <p:nvPr/>
        </p:nvCxnSpPr>
        <p:spPr>
          <a:xfrm>
            <a:off x="685800" y="2514600"/>
            <a:ext cx="7543800" cy="0"/>
          </a:xfrm>
          <a:prstGeom prst="line">
            <a:avLst/>
          </a:prstGeom>
        </p:spPr>
        <p:style>
          <a:lnRef idx="3">
            <a:schemeClr val="accent2"/>
          </a:lnRef>
          <a:fillRef idx="0">
            <a:schemeClr val="accent2"/>
          </a:fillRef>
          <a:effectRef idx="2">
            <a:schemeClr val="accent2"/>
          </a:effectRef>
          <a:fontRef idx="minor">
            <a:schemeClr val="tx1"/>
          </a:fontRef>
        </p:style>
      </p:cxnSp>
      <p:cxnSp>
        <p:nvCxnSpPr>
          <p:cNvPr id="7" name="Straight Connector 6">
            <a:extLst>
              <a:ext uri="{FF2B5EF4-FFF2-40B4-BE49-F238E27FC236}">
                <a16:creationId xmlns:a16="http://schemas.microsoft.com/office/drawing/2014/main" id="{506AC92A-0FC9-004E-A47D-9DB0A0A3F67B}"/>
              </a:ext>
            </a:extLst>
          </p:cNvPr>
          <p:cNvCxnSpPr/>
          <p:nvPr/>
        </p:nvCxnSpPr>
        <p:spPr>
          <a:xfrm>
            <a:off x="685800" y="2895600"/>
            <a:ext cx="7543800" cy="0"/>
          </a:xfrm>
          <a:prstGeom prst="line">
            <a:avLst/>
          </a:prstGeom>
        </p:spPr>
        <p:style>
          <a:lnRef idx="3">
            <a:schemeClr val="accent2"/>
          </a:lnRef>
          <a:fillRef idx="0">
            <a:schemeClr val="accent2"/>
          </a:fillRef>
          <a:effectRef idx="2">
            <a:schemeClr val="accent2"/>
          </a:effectRef>
          <a:fontRef idx="minor">
            <a:schemeClr val="tx1"/>
          </a:fontRef>
        </p:style>
      </p:cxnSp>
    </p:spTree>
    <p:extLst>
      <p:ext uri="{BB962C8B-B14F-4D97-AF65-F5344CB8AC3E}">
        <p14:creationId xmlns:p14="http://schemas.microsoft.com/office/powerpoint/2010/main" val="12665220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SSL/TLS Handshake</a:t>
            </a:r>
          </a:p>
        </p:txBody>
      </p:sp>
      <p:pic>
        <p:nvPicPr>
          <p:cNvPr id="3" name="Picture 2"/>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143000" y="1524000"/>
            <a:ext cx="947737" cy="1066800"/>
          </a:xfrm>
          <a:prstGeom prst="rect">
            <a:avLst/>
          </a:prstGeom>
        </p:spPr>
      </p:pic>
      <p:pic>
        <p:nvPicPr>
          <p:cNvPr id="4" name="Picture 3"/>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768082" y="1496831"/>
            <a:ext cx="1005436" cy="1066800"/>
          </a:xfrm>
          <a:prstGeom prst="rect">
            <a:avLst/>
          </a:prstGeom>
        </p:spPr>
      </p:pic>
      <p:cxnSp>
        <p:nvCxnSpPr>
          <p:cNvPr id="6" name="Straight Connector 5"/>
          <p:cNvCxnSpPr/>
          <p:nvPr/>
        </p:nvCxnSpPr>
        <p:spPr>
          <a:xfrm>
            <a:off x="2286000" y="2590800"/>
            <a:ext cx="0" cy="4114800"/>
          </a:xfrm>
          <a:prstGeom prst="line">
            <a:avLst/>
          </a:prstGeom>
        </p:spPr>
        <p:style>
          <a:lnRef idx="3">
            <a:schemeClr val="accent1"/>
          </a:lnRef>
          <a:fillRef idx="0">
            <a:schemeClr val="accent1"/>
          </a:fillRef>
          <a:effectRef idx="2">
            <a:schemeClr val="accent1"/>
          </a:effectRef>
          <a:fontRef idx="minor">
            <a:schemeClr val="tx1"/>
          </a:fontRef>
        </p:style>
      </p:cxnSp>
      <p:cxnSp>
        <p:nvCxnSpPr>
          <p:cNvPr id="7" name="Straight Connector 6"/>
          <p:cNvCxnSpPr/>
          <p:nvPr/>
        </p:nvCxnSpPr>
        <p:spPr>
          <a:xfrm>
            <a:off x="6477000" y="2563631"/>
            <a:ext cx="0" cy="4141969"/>
          </a:xfrm>
          <a:prstGeom prst="line">
            <a:avLst/>
          </a:prstGeom>
        </p:spPr>
        <p:style>
          <a:lnRef idx="3">
            <a:schemeClr val="accent1"/>
          </a:lnRef>
          <a:fillRef idx="0">
            <a:schemeClr val="accent1"/>
          </a:fillRef>
          <a:effectRef idx="2">
            <a:schemeClr val="accent1"/>
          </a:effectRef>
          <a:fontRef idx="minor">
            <a:schemeClr val="tx1"/>
          </a:fontRef>
        </p:style>
      </p:cxnSp>
      <p:grpSp>
        <p:nvGrpSpPr>
          <p:cNvPr id="23" name="Group 22"/>
          <p:cNvGrpSpPr/>
          <p:nvPr/>
        </p:nvGrpSpPr>
        <p:grpSpPr>
          <a:xfrm>
            <a:off x="2286000" y="2563631"/>
            <a:ext cx="4191000" cy="369332"/>
            <a:chOff x="2286000" y="2563631"/>
            <a:chExt cx="4191000" cy="369332"/>
          </a:xfrm>
        </p:grpSpPr>
        <p:cxnSp>
          <p:nvCxnSpPr>
            <p:cNvPr id="9" name="Straight Arrow Connector 8"/>
            <p:cNvCxnSpPr/>
            <p:nvPr/>
          </p:nvCxnSpPr>
          <p:spPr>
            <a:xfrm>
              <a:off x="2286000" y="2895600"/>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10" name="TextBox 9"/>
            <p:cNvSpPr txBox="1"/>
            <p:nvPr/>
          </p:nvSpPr>
          <p:spPr>
            <a:xfrm>
              <a:off x="3429000" y="2563631"/>
              <a:ext cx="1633781" cy="369332"/>
            </a:xfrm>
            <a:prstGeom prst="rect">
              <a:avLst/>
            </a:prstGeom>
            <a:noFill/>
          </p:spPr>
          <p:txBody>
            <a:bodyPr wrap="none" rtlCol="0">
              <a:spAutoFit/>
            </a:bodyPr>
            <a:lstStyle/>
            <a:p>
              <a:r>
                <a:rPr lang="en-US" dirty="0" err="1">
                  <a:solidFill>
                    <a:schemeClr val="accent2"/>
                  </a:solidFill>
                </a:rPr>
                <a:t>rC</a:t>
              </a:r>
              <a:r>
                <a:rPr lang="en-US" dirty="0">
                  <a:solidFill>
                    <a:schemeClr val="accent2"/>
                  </a:solidFill>
                </a:rPr>
                <a:t>, [ECDH,</a:t>
              </a:r>
              <a:r>
                <a:rPr lang="mr-IN" dirty="0">
                  <a:solidFill>
                    <a:schemeClr val="accent2"/>
                  </a:solidFill>
                </a:rPr>
                <a:t>…</a:t>
              </a:r>
              <a:r>
                <a:rPr lang="en-US" dirty="0">
                  <a:solidFill>
                    <a:schemeClr val="accent2"/>
                  </a:solidFill>
                </a:rPr>
                <a:t>]</a:t>
              </a:r>
            </a:p>
          </p:txBody>
        </p:sp>
      </p:grpSp>
      <mc:AlternateContent xmlns:mc="http://schemas.openxmlformats.org/markup-compatibility/2006" xmlns:a14="http://schemas.microsoft.com/office/drawing/2010/main">
        <mc:Choice Requires="a14">
          <p:sp>
            <p:nvSpPr>
              <p:cNvPr id="12" name="TextBox 11"/>
              <p:cNvSpPr txBox="1"/>
              <p:nvPr/>
            </p:nvSpPr>
            <p:spPr>
              <a:xfrm>
                <a:off x="3934425" y="3598324"/>
                <a:ext cx="1021818" cy="374270"/>
              </a:xfrm>
              <a:prstGeom prst="rect">
                <a:avLst/>
              </a:prstGeom>
              <a:noFill/>
            </p:spPr>
            <p:txBody>
              <a:bodyPr wrap="none" rtlCol="0">
                <a:spAutoFit/>
              </a:bodyPr>
              <a:lstStyle/>
              <a:p>
                <a:r>
                  <a:rPr lang="en-US" dirty="0">
                    <a:solidFill>
                      <a:schemeClr val="accent2"/>
                    </a:solidFill>
                  </a:rPr>
                  <a:t>sign(</a:t>
                </a:r>
                <a14:m>
                  <m:oMath xmlns:m="http://schemas.openxmlformats.org/officeDocument/2006/math">
                    <m:sSup>
                      <m:sSupPr>
                        <m:ctrlPr>
                          <a:rPr lang="en-US" i="1" dirty="0">
                            <a:solidFill>
                              <a:schemeClr val="accent2"/>
                            </a:solidFill>
                            <a:latin typeface="Cambria Math" panose="02040503050406030204" pitchFamily="18" charset="0"/>
                          </a:rPr>
                        </m:ctrlPr>
                      </m:sSupPr>
                      <m:e>
                        <m:r>
                          <a:rPr lang="en-US" i="1" dirty="0">
                            <a:solidFill>
                              <a:schemeClr val="accent2"/>
                            </a:solidFill>
                            <a:latin typeface="Cambria Math" charset="0"/>
                          </a:rPr>
                          <m:t>𝑔</m:t>
                        </m:r>
                      </m:e>
                      <m:sup>
                        <m:r>
                          <a:rPr lang="en-US" i="1" dirty="0">
                            <a:solidFill>
                              <a:schemeClr val="accent2"/>
                            </a:solidFill>
                            <a:latin typeface="Cambria Math" charset="0"/>
                          </a:rPr>
                          <m:t>𝑏</m:t>
                        </m:r>
                      </m:sup>
                    </m:sSup>
                  </m:oMath>
                </a14:m>
                <a:r>
                  <a:rPr lang="en-US" dirty="0">
                    <a:solidFill>
                      <a:schemeClr val="accent2"/>
                    </a:solidFill>
                  </a:rPr>
                  <a:t>)</a:t>
                </a:r>
              </a:p>
            </p:txBody>
          </p:sp>
        </mc:Choice>
        <mc:Fallback xmlns="">
          <p:sp>
            <p:nvSpPr>
              <p:cNvPr id="12" name="TextBox 11"/>
              <p:cNvSpPr txBox="1">
                <a:spLocks noRot="1" noChangeAspect="1" noMove="1" noResize="1" noEditPoints="1" noAdjustHandles="1" noChangeArrowheads="1" noChangeShapeType="1" noTextEdit="1"/>
              </p:cNvSpPr>
              <p:nvPr/>
            </p:nvSpPr>
            <p:spPr>
              <a:xfrm>
                <a:off x="3934425" y="3598324"/>
                <a:ext cx="1021818" cy="374270"/>
              </a:xfrm>
              <a:prstGeom prst="rect">
                <a:avLst/>
              </a:prstGeom>
              <a:blipFill>
                <a:blip r:embed="rId5"/>
                <a:stretch>
                  <a:fillRect l="-4878" t="-6667" r="-3659" b="-26667"/>
                </a:stretch>
              </a:blipFill>
            </p:spPr>
            <p:txBody>
              <a:bodyPr/>
              <a:lstStyle/>
              <a:p>
                <a:r>
                  <a:rPr lang="en-US">
                    <a:noFill/>
                  </a:rPr>
                  <a:t> </a:t>
                </a:r>
              </a:p>
            </p:txBody>
          </p:sp>
        </mc:Fallback>
      </mc:AlternateContent>
      <p:grpSp>
        <p:nvGrpSpPr>
          <p:cNvPr id="26" name="Group 25"/>
          <p:cNvGrpSpPr/>
          <p:nvPr/>
        </p:nvGrpSpPr>
        <p:grpSpPr>
          <a:xfrm>
            <a:off x="2286000" y="4103533"/>
            <a:ext cx="4191000" cy="369332"/>
            <a:chOff x="2286000" y="4103533"/>
            <a:chExt cx="4191000" cy="369332"/>
          </a:xfrm>
        </p:grpSpPr>
        <p:cxnSp>
          <p:nvCxnSpPr>
            <p:cNvPr id="15" name="Straight Arrow Connector 14"/>
            <p:cNvCxnSpPr/>
            <p:nvPr/>
          </p:nvCxnSpPr>
          <p:spPr>
            <a:xfrm>
              <a:off x="2286000" y="4456034"/>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mc:AlternateContent xmlns:mc="http://schemas.openxmlformats.org/markup-compatibility/2006" xmlns:a14="http://schemas.microsoft.com/office/drawing/2010/main">
          <mc:Choice Requires="a14">
            <p:sp>
              <p:nvSpPr>
                <p:cNvPr id="16" name="TextBox 15"/>
                <p:cNvSpPr txBox="1"/>
                <p:nvPr/>
              </p:nvSpPr>
              <p:spPr>
                <a:xfrm>
                  <a:off x="3429000" y="4103533"/>
                  <a:ext cx="513281" cy="369332"/>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i="1" smtClean="0">
                                <a:solidFill>
                                  <a:schemeClr val="accent2"/>
                                </a:solidFill>
                                <a:latin typeface="Cambria Math" panose="02040503050406030204" pitchFamily="18" charset="0"/>
                              </a:rPr>
                            </m:ctrlPr>
                          </m:sSupPr>
                          <m:e>
                            <m:r>
                              <a:rPr lang="en-US" i="1">
                                <a:solidFill>
                                  <a:schemeClr val="accent2"/>
                                </a:solidFill>
                                <a:latin typeface="Cambria Math" charset="0"/>
                              </a:rPr>
                              <m:t>𝑔</m:t>
                            </m:r>
                          </m:e>
                          <m:sup>
                            <m:r>
                              <a:rPr lang="en-US" b="0" i="1" smtClean="0">
                                <a:solidFill>
                                  <a:schemeClr val="accent2"/>
                                </a:solidFill>
                                <a:latin typeface="Cambria Math" charset="0"/>
                              </a:rPr>
                              <m:t>𝑎</m:t>
                            </m:r>
                          </m:sup>
                        </m:sSup>
                      </m:oMath>
                    </m:oMathPara>
                  </a14:m>
                  <a:endParaRPr lang="en-US" dirty="0">
                    <a:solidFill>
                      <a:schemeClr val="accent2"/>
                    </a:solidFill>
                  </a:endParaRPr>
                </a:p>
              </p:txBody>
            </p:sp>
          </mc:Choice>
          <mc:Fallback xmlns="">
            <p:sp>
              <p:nvSpPr>
                <p:cNvPr id="16" name="TextBox 15"/>
                <p:cNvSpPr txBox="1">
                  <a:spLocks noRot="1" noChangeAspect="1" noMove="1" noResize="1" noEditPoints="1" noAdjustHandles="1" noChangeArrowheads="1" noChangeShapeType="1" noTextEdit="1"/>
                </p:cNvSpPr>
                <p:nvPr/>
              </p:nvSpPr>
              <p:spPr>
                <a:xfrm>
                  <a:off x="3429000" y="4103533"/>
                  <a:ext cx="513281" cy="369332"/>
                </a:xfrm>
                <a:prstGeom prst="rect">
                  <a:avLst/>
                </a:prstGeom>
                <a:blipFill rotWithShape="0">
                  <a:blip r:embed="rId6"/>
                  <a:stretch>
                    <a:fillRect b="-6557"/>
                  </a:stretch>
                </a:blipFill>
              </p:spPr>
              <p:txBody>
                <a:bodyPr/>
                <a:lstStyle/>
                <a:p>
                  <a:r>
                    <a:rPr lang="en-US">
                      <a:noFill/>
                    </a:rPr>
                    <a:t> </a:t>
                  </a:r>
                </a:p>
              </p:txBody>
            </p:sp>
          </mc:Fallback>
        </mc:AlternateContent>
      </p:grpSp>
      <p:sp>
        <p:nvSpPr>
          <p:cNvPr id="17" name="TextBox 16"/>
          <p:cNvSpPr txBox="1"/>
          <p:nvPr/>
        </p:nvSpPr>
        <p:spPr>
          <a:xfrm>
            <a:off x="388163" y="2630269"/>
            <a:ext cx="1732694" cy="646331"/>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Version, cipher suites, nonce</a:t>
            </a:r>
          </a:p>
        </p:txBody>
      </p:sp>
      <p:sp>
        <p:nvSpPr>
          <p:cNvPr id="18" name="TextBox 17"/>
          <p:cNvSpPr txBox="1"/>
          <p:nvPr/>
        </p:nvSpPr>
        <p:spPr>
          <a:xfrm>
            <a:off x="6725506" y="2743200"/>
            <a:ext cx="1732694" cy="92333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r>
              <a:rPr lang="en-US" dirty="0"/>
              <a:t>Version, cipher suite, nonce,</a:t>
            </a:r>
          </a:p>
          <a:p>
            <a:r>
              <a:rPr lang="en-US" dirty="0"/>
              <a:t>certificate</a:t>
            </a:r>
          </a:p>
        </p:txBody>
      </p:sp>
      <mc:AlternateContent xmlns:mc="http://schemas.openxmlformats.org/markup-compatibility/2006" xmlns:a14="http://schemas.microsoft.com/office/drawing/2010/main">
        <mc:Choice Requires="a14">
          <p:sp>
            <p:nvSpPr>
              <p:cNvPr id="20" name="TextBox 19"/>
              <p:cNvSpPr txBox="1"/>
              <p:nvPr/>
            </p:nvSpPr>
            <p:spPr>
              <a:xfrm>
                <a:off x="76200" y="4558133"/>
                <a:ext cx="2057399" cy="92826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Compute </a:t>
                </a:r>
              </a:p>
              <a:p>
                <a:r>
                  <a:rPr lang="en-US" dirty="0" err="1"/>
                  <a:t>ms_p</a:t>
                </a:r>
                <a:r>
                  <a:rPr lang="en-US" dirty="0"/>
                  <a:t> = </a:t>
                </a:r>
                <a14:m>
                  <m:oMath xmlns:m="http://schemas.openxmlformats.org/officeDocument/2006/math">
                    <m:sSup>
                      <m:sSupPr>
                        <m:ctrlPr>
                          <a:rPr lang="en-US" i="1" smtClean="0">
                            <a:solidFill>
                              <a:schemeClr val="tx1"/>
                            </a:solidFill>
                            <a:latin typeface="Cambria Math" panose="02040503050406030204" pitchFamily="18" charset="0"/>
                          </a:rPr>
                        </m:ctrlPr>
                      </m:sSupPr>
                      <m:e>
                        <m:r>
                          <a:rPr lang="en-US" i="1">
                            <a:solidFill>
                              <a:schemeClr val="tx1"/>
                            </a:solidFill>
                            <a:latin typeface="Cambria Math" charset="0"/>
                          </a:rPr>
                          <m:t>𝑔</m:t>
                        </m:r>
                      </m:e>
                      <m:sup>
                        <m:r>
                          <a:rPr lang="en-US" b="0" i="1" smtClean="0">
                            <a:solidFill>
                              <a:schemeClr val="tx1"/>
                            </a:solidFill>
                            <a:latin typeface="Cambria Math" charset="0"/>
                          </a:rPr>
                          <m:t>𝑎</m:t>
                        </m:r>
                        <m:r>
                          <a:rPr lang="en-US" i="1">
                            <a:solidFill>
                              <a:schemeClr val="tx1"/>
                            </a:solidFill>
                            <a:latin typeface="Cambria Math" charset="0"/>
                          </a:rPr>
                          <m:t>𝑏</m:t>
                        </m:r>
                      </m:sup>
                    </m:sSup>
                  </m:oMath>
                </a14:m>
                <a:endParaRPr lang="en-US" dirty="0">
                  <a:solidFill>
                    <a:schemeClr val="tx1"/>
                  </a:solidFill>
                </a:endParaRPr>
              </a:p>
              <a:p>
                <a:r>
                  <a:rPr lang="en-US" sz="1400" dirty="0" err="1">
                    <a:solidFill>
                      <a:schemeClr val="tx1"/>
                    </a:solidFill>
                  </a:rPr>
                  <a:t>ms</a:t>
                </a:r>
                <a:r>
                  <a:rPr lang="en-US" sz="1400" dirty="0">
                    <a:solidFill>
                      <a:schemeClr val="tx1"/>
                    </a:solidFill>
                  </a:rPr>
                  <a:t> = PRF(</a:t>
                </a:r>
                <a:r>
                  <a:rPr lang="en-US" sz="1400" dirty="0" err="1">
                    <a:solidFill>
                      <a:schemeClr val="tx1"/>
                    </a:solidFill>
                  </a:rPr>
                  <a:t>ms_p,rC,rS</a:t>
                </a:r>
                <a:r>
                  <a:rPr lang="en-US" sz="1400" dirty="0">
                    <a:solidFill>
                      <a:schemeClr val="tx1"/>
                    </a:solidFill>
                  </a:rPr>
                  <a:t>)</a:t>
                </a:r>
                <a:r>
                  <a:rPr lang="en-US" dirty="0">
                    <a:solidFill>
                      <a:schemeClr val="tx1"/>
                    </a:solidFill>
                  </a:rPr>
                  <a:t> </a:t>
                </a:r>
              </a:p>
            </p:txBody>
          </p:sp>
        </mc:Choice>
        <mc:Fallback xmlns="">
          <p:sp>
            <p:nvSpPr>
              <p:cNvPr id="20" name="TextBox 19"/>
              <p:cNvSpPr txBox="1">
                <a:spLocks noRot="1" noChangeAspect="1" noMove="1" noResize="1" noEditPoints="1" noAdjustHandles="1" noChangeArrowheads="1" noChangeShapeType="1" noTextEdit="1"/>
              </p:cNvSpPr>
              <p:nvPr/>
            </p:nvSpPr>
            <p:spPr>
              <a:xfrm>
                <a:off x="76200" y="4558133"/>
                <a:ext cx="2057399" cy="928267"/>
              </a:xfrm>
              <a:prstGeom prst="rect">
                <a:avLst/>
              </a:prstGeom>
              <a:blipFill rotWithShape="0">
                <a:blip r:embed="rId7"/>
                <a:stretch>
                  <a:fillRect l="-2053" t="-2564" b="-3205"/>
                </a:stretch>
              </a:blipFill>
            </p:spPr>
            <p:txBody>
              <a:bodyPr/>
              <a:lstStyle/>
              <a:p>
                <a:r>
                  <a:rPr lang="en-US">
                    <a:noFill/>
                  </a:rPr>
                  <a:t> </a:t>
                </a:r>
              </a:p>
            </p:txBody>
          </p:sp>
        </mc:Fallback>
      </mc:AlternateContent>
      <p:grpSp>
        <p:nvGrpSpPr>
          <p:cNvPr id="27" name="Group 26"/>
          <p:cNvGrpSpPr/>
          <p:nvPr/>
        </p:nvGrpSpPr>
        <p:grpSpPr>
          <a:xfrm>
            <a:off x="2286000" y="5181600"/>
            <a:ext cx="4191000" cy="369332"/>
            <a:chOff x="2286000" y="2563631"/>
            <a:chExt cx="4191000" cy="369332"/>
          </a:xfrm>
        </p:grpSpPr>
        <p:cxnSp>
          <p:nvCxnSpPr>
            <p:cNvPr id="28" name="Straight Arrow Connector 27"/>
            <p:cNvCxnSpPr/>
            <p:nvPr/>
          </p:nvCxnSpPr>
          <p:spPr>
            <a:xfrm>
              <a:off x="2286000" y="2895600"/>
              <a:ext cx="4191000" cy="0"/>
            </a:xfrm>
            <a:prstGeom prst="straightConnector1">
              <a:avLst/>
            </a:prstGeom>
            <a:ln>
              <a:tailEnd type="triangle"/>
            </a:ln>
          </p:spPr>
          <p:style>
            <a:lnRef idx="3">
              <a:schemeClr val="accent2"/>
            </a:lnRef>
            <a:fillRef idx="0">
              <a:schemeClr val="accent2"/>
            </a:fillRef>
            <a:effectRef idx="2">
              <a:schemeClr val="accent2"/>
            </a:effectRef>
            <a:fontRef idx="minor">
              <a:schemeClr val="tx1"/>
            </a:fontRef>
          </p:style>
        </p:cxnSp>
        <p:sp>
          <p:nvSpPr>
            <p:cNvPr id="29" name="TextBox 28"/>
            <p:cNvSpPr txBox="1"/>
            <p:nvPr/>
          </p:nvSpPr>
          <p:spPr>
            <a:xfrm>
              <a:off x="3429000" y="2563631"/>
              <a:ext cx="2198038" cy="369332"/>
            </a:xfrm>
            <a:prstGeom prst="rect">
              <a:avLst/>
            </a:prstGeom>
            <a:noFill/>
          </p:spPr>
          <p:txBody>
            <a:bodyPr wrap="none" rtlCol="0">
              <a:spAutoFit/>
            </a:bodyPr>
            <a:lstStyle/>
            <a:p>
              <a:r>
                <a:rPr lang="en-US" dirty="0" err="1">
                  <a:solidFill>
                    <a:schemeClr val="accent2"/>
                  </a:solidFill>
                </a:rPr>
                <a:t>ChangeCipherSpec</a:t>
              </a:r>
              <a:endParaRPr lang="en-US" dirty="0">
                <a:solidFill>
                  <a:schemeClr val="accent2"/>
                </a:solidFill>
              </a:endParaRPr>
            </a:p>
          </p:txBody>
        </p:sp>
      </p:grpSp>
      <p:grpSp>
        <p:nvGrpSpPr>
          <p:cNvPr id="30" name="Group 29"/>
          <p:cNvGrpSpPr/>
          <p:nvPr/>
        </p:nvGrpSpPr>
        <p:grpSpPr>
          <a:xfrm>
            <a:off x="2286000" y="5705389"/>
            <a:ext cx="4191000" cy="369332"/>
            <a:chOff x="2286000" y="3087420"/>
            <a:chExt cx="4191000" cy="369332"/>
          </a:xfrm>
        </p:grpSpPr>
        <p:cxnSp>
          <p:nvCxnSpPr>
            <p:cNvPr id="31" name="Straight Arrow Connector 30"/>
            <p:cNvCxnSpPr/>
            <p:nvPr/>
          </p:nvCxnSpPr>
          <p:spPr>
            <a:xfrm>
              <a:off x="2286000" y="3419389"/>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p:sp>
          <p:nvSpPr>
            <p:cNvPr id="32" name="TextBox 31"/>
            <p:cNvSpPr txBox="1"/>
            <p:nvPr/>
          </p:nvSpPr>
          <p:spPr>
            <a:xfrm>
              <a:off x="3429000" y="3087420"/>
              <a:ext cx="2198038" cy="369332"/>
            </a:xfrm>
            <a:prstGeom prst="rect">
              <a:avLst/>
            </a:prstGeom>
            <a:noFill/>
          </p:spPr>
          <p:txBody>
            <a:bodyPr wrap="none" rtlCol="0">
              <a:spAutoFit/>
            </a:bodyPr>
            <a:lstStyle/>
            <a:p>
              <a:r>
                <a:rPr lang="en-US" dirty="0" err="1">
                  <a:solidFill>
                    <a:schemeClr val="accent2"/>
                  </a:solidFill>
                </a:rPr>
                <a:t>ChangeCipherSpec</a:t>
              </a:r>
              <a:endParaRPr lang="en-US" dirty="0">
                <a:solidFill>
                  <a:schemeClr val="accent2"/>
                </a:solidFill>
              </a:endParaRPr>
            </a:p>
          </p:txBody>
        </p:sp>
      </p:grpSp>
      <p:grpSp>
        <p:nvGrpSpPr>
          <p:cNvPr id="33" name="Group 32"/>
          <p:cNvGrpSpPr/>
          <p:nvPr/>
        </p:nvGrpSpPr>
        <p:grpSpPr>
          <a:xfrm>
            <a:off x="2286000" y="6246242"/>
            <a:ext cx="4191000" cy="369332"/>
            <a:chOff x="2286000" y="2577921"/>
            <a:chExt cx="4191000" cy="369332"/>
          </a:xfrm>
        </p:grpSpPr>
        <p:cxnSp>
          <p:nvCxnSpPr>
            <p:cNvPr id="34" name="Straight Arrow Connector 33"/>
            <p:cNvCxnSpPr/>
            <p:nvPr/>
          </p:nvCxnSpPr>
          <p:spPr>
            <a:xfrm>
              <a:off x="2286000" y="2895600"/>
              <a:ext cx="4191000" cy="0"/>
            </a:xfrm>
            <a:prstGeom prst="straightConnector1">
              <a:avLst/>
            </a:prstGeom>
            <a:ln>
              <a:headEnd type="triangle" w="med" len="med"/>
              <a:tailEnd type="triangle" w="med" len="med"/>
            </a:ln>
          </p:spPr>
          <p:style>
            <a:lnRef idx="3">
              <a:schemeClr val="dk1"/>
            </a:lnRef>
            <a:fillRef idx="0">
              <a:schemeClr val="dk1"/>
            </a:fillRef>
            <a:effectRef idx="2">
              <a:schemeClr val="dk1"/>
            </a:effectRef>
            <a:fontRef idx="minor">
              <a:schemeClr val="tx1"/>
            </a:fontRef>
          </p:style>
        </p:cxnSp>
        <p:sp>
          <p:nvSpPr>
            <p:cNvPr id="35" name="TextBox 34"/>
            <p:cNvSpPr txBox="1"/>
            <p:nvPr/>
          </p:nvSpPr>
          <p:spPr>
            <a:xfrm>
              <a:off x="3429000" y="2577921"/>
              <a:ext cx="2339102" cy="369332"/>
            </a:xfrm>
            <a:prstGeom prst="rect">
              <a:avLst/>
            </a:prstGeom>
            <a:noFill/>
          </p:spPr>
          <p:txBody>
            <a:bodyPr wrap="none" rtlCol="0">
              <a:spAutoFit/>
            </a:bodyPr>
            <a:lstStyle/>
            <a:p>
              <a:r>
                <a:rPr lang="en-US"/>
                <a:t>Encrypted Messages</a:t>
              </a:r>
              <a:endParaRPr lang="en-US" dirty="0"/>
            </a:p>
          </p:txBody>
        </p:sp>
      </p:grpSp>
      <mc:AlternateContent xmlns:mc="http://schemas.openxmlformats.org/markup-compatibility/2006" xmlns:a14="http://schemas.microsoft.com/office/drawing/2010/main">
        <mc:Choice Requires="a14">
          <p:sp>
            <p:nvSpPr>
              <p:cNvPr id="37" name="TextBox 36"/>
              <p:cNvSpPr txBox="1"/>
              <p:nvPr/>
            </p:nvSpPr>
            <p:spPr>
              <a:xfrm>
                <a:off x="6725506" y="4558132"/>
                <a:ext cx="2057399" cy="928267"/>
              </a:xfrm>
              <a:prstGeom prst="rect">
                <a:avLst/>
              </a:prstGeom>
            </p:spPr>
            <p:style>
              <a:lnRef idx="2">
                <a:schemeClr val="accent2"/>
              </a:lnRef>
              <a:fillRef idx="1">
                <a:schemeClr val="lt1"/>
              </a:fillRef>
              <a:effectRef idx="0">
                <a:schemeClr val="accent2"/>
              </a:effectRef>
              <a:fontRef idx="minor">
                <a:schemeClr val="dk1"/>
              </a:fontRef>
            </p:style>
            <p:txBody>
              <a:bodyPr wrap="square" rtlCol="0">
                <a:spAutoFit/>
              </a:bodyPr>
              <a:lstStyle/>
              <a:p>
                <a:r>
                  <a:rPr lang="en-US" dirty="0"/>
                  <a:t>Compute </a:t>
                </a:r>
              </a:p>
              <a:p>
                <a:r>
                  <a:rPr lang="en-US" dirty="0" err="1"/>
                  <a:t>ms_p</a:t>
                </a:r>
                <a:r>
                  <a:rPr lang="en-US" dirty="0"/>
                  <a:t> = </a:t>
                </a:r>
                <a14:m>
                  <m:oMath xmlns:m="http://schemas.openxmlformats.org/officeDocument/2006/math">
                    <m:sSup>
                      <m:sSupPr>
                        <m:ctrlPr>
                          <a:rPr lang="en-US" i="1" smtClean="0">
                            <a:solidFill>
                              <a:schemeClr val="tx1"/>
                            </a:solidFill>
                            <a:latin typeface="Cambria Math" panose="02040503050406030204" pitchFamily="18" charset="0"/>
                          </a:rPr>
                        </m:ctrlPr>
                      </m:sSupPr>
                      <m:e>
                        <m:r>
                          <a:rPr lang="en-US" i="1">
                            <a:solidFill>
                              <a:schemeClr val="tx1"/>
                            </a:solidFill>
                            <a:latin typeface="Cambria Math" charset="0"/>
                          </a:rPr>
                          <m:t>𝑔</m:t>
                        </m:r>
                      </m:e>
                      <m:sup>
                        <m:r>
                          <a:rPr lang="en-US" b="0" i="1" smtClean="0">
                            <a:solidFill>
                              <a:schemeClr val="tx1"/>
                            </a:solidFill>
                            <a:latin typeface="Cambria Math" charset="0"/>
                          </a:rPr>
                          <m:t>𝑎</m:t>
                        </m:r>
                        <m:r>
                          <a:rPr lang="en-US" i="1">
                            <a:solidFill>
                              <a:schemeClr val="tx1"/>
                            </a:solidFill>
                            <a:latin typeface="Cambria Math" charset="0"/>
                          </a:rPr>
                          <m:t>𝑏</m:t>
                        </m:r>
                      </m:sup>
                    </m:sSup>
                  </m:oMath>
                </a14:m>
                <a:endParaRPr lang="en-US" dirty="0">
                  <a:solidFill>
                    <a:schemeClr val="tx1"/>
                  </a:solidFill>
                </a:endParaRPr>
              </a:p>
              <a:p>
                <a:r>
                  <a:rPr lang="en-US" sz="1400" dirty="0" err="1">
                    <a:solidFill>
                      <a:schemeClr val="tx1"/>
                    </a:solidFill>
                  </a:rPr>
                  <a:t>ms</a:t>
                </a:r>
                <a:r>
                  <a:rPr lang="en-US" sz="1400" dirty="0">
                    <a:solidFill>
                      <a:schemeClr val="tx1"/>
                    </a:solidFill>
                  </a:rPr>
                  <a:t> = PRF(</a:t>
                </a:r>
                <a:r>
                  <a:rPr lang="en-US" sz="1400" dirty="0" err="1">
                    <a:solidFill>
                      <a:schemeClr val="tx1"/>
                    </a:solidFill>
                  </a:rPr>
                  <a:t>ms_p,rC,rS</a:t>
                </a:r>
                <a:r>
                  <a:rPr lang="en-US" sz="1400" dirty="0">
                    <a:solidFill>
                      <a:schemeClr val="tx1"/>
                    </a:solidFill>
                  </a:rPr>
                  <a:t>)</a:t>
                </a:r>
                <a:r>
                  <a:rPr lang="en-US" dirty="0">
                    <a:solidFill>
                      <a:schemeClr val="tx1"/>
                    </a:solidFill>
                  </a:rPr>
                  <a:t> </a:t>
                </a:r>
              </a:p>
            </p:txBody>
          </p:sp>
        </mc:Choice>
        <mc:Fallback xmlns="">
          <p:sp>
            <p:nvSpPr>
              <p:cNvPr id="37" name="TextBox 36"/>
              <p:cNvSpPr txBox="1">
                <a:spLocks noRot="1" noChangeAspect="1" noMove="1" noResize="1" noEditPoints="1" noAdjustHandles="1" noChangeArrowheads="1" noChangeShapeType="1" noTextEdit="1"/>
              </p:cNvSpPr>
              <p:nvPr/>
            </p:nvSpPr>
            <p:spPr>
              <a:xfrm>
                <a:off x="6725506" y="4558132"/>
                <a:ext cx="2057399" cy="928267"/>
              </a:xfrm>
              <a:prstGeom prst="rect">
                <a:avLst/>
              </a:prstGeom>
              <a:blipFill rotWithShape="0">
                <a:blip r:embed="rId8"/>
                <a:stretch>
                  <a:fillRect l="-1754" t="-2564" b="-3205"/>
                </a:stretch>
              </a:blipFill>
            </p:spPr>
            <p:txBody>
              <a:bodyPr/>
              <a:lstStyle/>
              <a:p>
                <a:r>
                  <a:rPr lang="en-US">
                    <a:noFill/>
                  </a:rPr>
                  <a:t> </a:t>
                </a:r>
              </a:p>
            </p:txBody>
          </p:sp>
        </mc:Fallback>
      </mc:AlternateContent>
      <p:grpSp>
        <p:nvGrpSpPr>
          <p:cNvPr id="38" name="Group 37"/>
          <p:cNvGrpSpPr/>
          <p:nvPr/>
        </p:nvGrpSpPr>
        <p:grpSpPr>
          <a:xfrm>
            <a:off x="2297938" y="3075015"/>
            <a:ext cx="4191000" cy="369332"/>
            <a:chOff x="2286000" y="3072490"/>
            <a:chExt cx="4191000" cy="369332"/>
          </a:xfrm>
        </p:grpSpPr>
        <p:cxnSp>
          <p:nvCxnSpPr>
            <p:cNvPr id="39" name="Straight Arrow Connector 38"/>
            <p:cNvCxnSpPr/>
            <p:nvPr/>
          </p:nvCxnSpPr>
          <p:spPr>
            <a:xfrm>
              <a:off x="2286000" y="3419389"/>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p:sp>
          <p:nvSpPr>
            <p:cNvPr id="40" name="TextBox 39"/>
            <p:cNvSpPr txBox="1"/>
            <p:nvPr/>
          </p:nvSpPr>
          <p:spPr>
            <a:xfrm>
              <a:off x="3413835" y="3072490"/>
              <a:ext cx="1197764" cy="369332"/>
            </a:xfrm>
            <a:prstGeom prst="rect">
              <a:avLst/>
            </a:prstGeom>
            <a:noFill/>
          </p:spPr>
          <p:txBody>
            <a:bodyPr wrap="none" rtlCol="0">
              <a:spAutoFit/>
            </a:bodyPr>
            <a:lstStyle/>
            <a:p>
              <a:r>
                <a:rPr lang="en-US" dirty="0">
                  <a:solidFill>
                    <a:schemeClr val="accent2"/>
                  </a:solidFill>
                </a:rPr>
                <a:t>rS, ECDH</a:t>
              </a:r>
            </a:p>
          </p:txBody>
        </p:sp>
      </p:grpSp>
      <p:grpSp>
        <p:nvGrpSpPr>
          <p:cNvPr id="36" name="Group 35">
            <a:extLst>
              <a:ext uri="{FF2B5EF4-FFF2-40B4-BE49-F238E27FC236}">
                <a16:creationId xmlns:a16="http://schemas.microsoft.com/office/drawing/2014/main" id="{A81B9CB4-520F-9F4B-B36E-D6B02800292B}"/>
              </a:ext>
            </a:extLst>
          </p:cNvPr>
          <p:cNvGrpSpPr/>
          <p:nvPr/>
        </p:nvGrpSpPr>
        <p:grpSpPr>
          <a:xfrm>
            <a:off x="2286000" y="3589147"/>
            <a:ext cx="4191000" cy="374270"/>
            <a:chOff x="2286000" y="3589147"/>
            <a:chExt cx="4191000" cy="374270"/>
          </a:xfrm>
        </p:grpSpPr>
        <p:cxnSp>
          <p:nvCxnSpPr>
            <p:cNvPr id="41" name="Straight Arrow Connector 40">
              <a:extLst>
                <a:ext uri="{FF2B5EF4-FFF2-40B4-BE49-F238E27FC236}">
                  <a16:creationId xmlns:a16="http://schemas.microsoft.com/office/drawing/2014/main" id="{2A591A67-C681-FD4E-9BA6-D1D355EE2ED8}"/>
                </a:ext>
              </a:extLst>
            </p:cNvPr>
            <p:cNvCxnSpPr/>
            <p:nvPr/>
          </p:nvCxnSpPr>
          <p:spPr>
            <a:xfrm>
              <a:off x="2286000" y="3949402"/>
              <a:ext cx="4191000" cy="0"/>
            </a:xfrm>
            <a:prstGeom prst="straightConnector1">
              <a:avLst/>
            </a:prstGeom>
            <a:ln>
              <a:headEnd type="triangle" w="med" len="med"/>
              <a:tailEnd type="none" w="med" len="med"/>
            </a:ln>
          </p:spPr>
          <p:style>
            <a:lnRef idx="3">
              <a:schemeClr val="accent2"/>
            </a:lnRef>
            <a:fillRef idx="0">
              <a:schemeClr val="accent2"/>
            </a:fillRef>
            <a:effectRef idx="2">
              <a:schemeClr val="accent2"/>
            </a:effectRef>
            <a:fontRef idx="minor">
              <a:schemeClr val="tx1"/>
            </a:fontRef>
          </p:style>
        </p:cxnSp>
        <mc:AlternateContent xmlns:mc="http://schemas.openxmlformats.org/markup-compatibility/2006" xmlns:a14="http://schemas.microsoft.com/office/drawing/2010/main">
          <mc:Choice Requires="a14">
            <p:sp>
              <p:nvSpPr>
                <p:cNvPr id="42" name="TextBox 41">
                  <a:extLst>
                    <a:ext uri="{FF2B5EF4-FFF2-40B4-BE49-F238E27FC236}">
                      <a16:creationId xmlns:a16="http://schemas.microsoft.com/office/drawing/2014/main" id="{FD6D7700-BE72-5B47-99D0-B695D8BDDA41}"/>
                    </a:ext>
                  </a:extLst>
                </p:cNvPr>
                <p:cNvSpPr txBox="1"/>
                <p:nvPr/>
              </p:nvSpPr>
              <p:spPr>
                <a:xfrm>
                  <a:off x="3429000" y="3589147"/>
                  <a:ext cx="508857" cy="374270"/>
                </a:xfrm>
                <a:prstGeom prst="rect">
                  <a:avLst/>
                </a:prstGeom>
                <a:noFill/>
              </p:spPr>
              <p:txBody>
                <a:bodyPr wrap="none" rtlCol="0">
                  <a:spAutoFit/>
                </a:bodyPr>
                <a:lstStyle/>
                <a:p>
                  <a:pPr/>
                  <a14:m>
                    <m:oMathPara xmlns:m="http://schemas.openxmlformats.org/officeDocument/2006/math">
                      <m:oMathParaPr>
                        <m:jc m:val="centerGroup"/>
                      </m:oMathParaPr>
                      <m:oMath xmlns:m="http://schemas.openxmlformats.org/officeDocument/2006/math">
                        <m:sSup>
                          <m:sSupPr>
                            <m:ctrlPr>
                              <a:rPr lang="en-US" i="1" dirty="0">
                                <a:solidFill>
                                  <a:schemeClr val="accent2"/>
                                </a:solidFill>
                                <a:latin typeface="Cambria Math" panose="02040503050406030204" pitchFamily="18" charset="0"/>
                              </a:rPr>
                            </m:ctrlPr>
                          </m:sSupPr>
                          <m:e>
                            <m:r>
                              <a:rPr lang="en-US" i="1" dirty="0">
                                <a:solidFill>
                                  <a:schemeClr val="accent2"/>
                                </a:solidFill>
                                <a:latin typeface="Cambria Math" charset="0"/>
                              </a:rPr>
                              <m:t>𝑔</m:t>
                            </m:r>
                          </m:e>
                          <m:sup>
                            <m:r>
                              <a:rPr lang="en-US" i="1" dirty="0">
                                <a:solidFill>
                                  <a:schemeClr val="accent2"/>
                                </a:solidFill>
                                <a:latin typeface="Cambria Math" charset="0"/>
                              </a:rPr>
                              <m:t>𝑏</m:t>
                            </m:r>
                          </m:sup>
                        </m:sSup>
                      </m:oMath>
                    </m:oMathPara>
                  </a14:m>
                  <a:endParaRPr lang="en-US" dirty="0">
                    <a:solidFill>
                      <a:schemeClr val="accent2"/>
                    </a:solidFill>
                  </a:endParaRPr>
                </a:p>
              </p:txBody>
            </p:sp>
          </mc:Choice>
          <mc:Fallback xmlns="">
            <p:sp>
              <p:nvSpPr>
                <p:cNvPr id="42" name="TextBox 41">
                  <a:extLst>
                    <a:ext uri="{FF2B5EF4-FFF2-40B4-BE49-F238E27FC236}">
                      <a16:creationId xmlns:a16="http://schemas.microsoft.com/office/drawing/2014/main" id="{FD6D7700-BE72-5B47-99D0-B695D8BDDA41}"/>
                    </a:ext>
                  </a:extLst>
                </p:cNvPr>
                <p:cNvSpPr txBox="1">
                  <a:spLocks noRot="1" noChangeAspect="1" noMove="1" noResize="1" noEditPoints="1" noAdjustHandles="1" noChangeArrowheads="1" noChangeShapeType="1" noTextEdit="1"/>
                </p:cNvSpPr>
                <p:nvPr/>
              </p:nvSpPr>
              <p:spPr>
                <a:xfrm>
                  <a:off x="3429000" y="3589147"/>
                  <a:ext cx="508857" cy="374270"/>
                </a:xfrm>
                <a:prstGeom prst="rect">
                  <a:avLst/>
                </a:prstGeom>
                <a:blipFill>
                  <a:blip r:embed="rId9"/>
                  <a:stretch>
                    <a:fillRect b="-10000"/>
                  </a:stretch>
                </a:blipFill>
              </p:spPr>
              <p:txBody>
                <a:bodyPr/>
                <a:lstStyle/>
                <a:p>
                  <a:r>
                    <a:rPr lang="en-US">
                      <a:noFill/>
                    </a:rPr>
                    <a:t> </a:t>
                  </a:r>
                </a:p>
              </p:txBody>
            </p:sp>
          </mc:Fallback>
        </mc:AlternateContent>
      </p:grpSp>
    </p:spTree>
    <p:extLst>
      <p:ext uri="{BB962C8B-B14F-4D97-AF65-F5344CB8AC3E}">
        <p14:creationId xmlns:p14="http://schemas.microsoft.com/office/powerpoint/2010/main" val="13959495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B3B91B-C377-8416-EC3E-6D5E0233CFA2}"/>
              </a:ext>
            </a:extLst>
          </p:cNvPr>
          <p:cNvSpPr>
            <a:spLocks noGrp="1"/>
          </p:cNvSpPr>
          <p:nvPr>
            <p:ph type="title"/>
          </p:nvPr>
        </p:nvSpPr>
        <p:spPr/>
        <p:txBody>
          <a:bodyPr/>
          <a:lstStyle/>
          <a:p>
            <a:r>
              <a:rPr lang="en-US" dirty="0"/>
              <a:t>Certificates</a:t>
            </a:r>
          </a:p>
        </p:txBody>
      </p:sp>
      <p:pic>
        <p:nvPicPr>
          <p:cNvPr id="4" name="Picture 3">
            <a:extLst>
              <a:ext uri="{FF2B5EF4-FFF2-40B4-BE49-F238E27FC236}">
                <a16:creationId xmlns:a16="http://schemas.microsoft.com/office/drawing/2014/main" id="{6A837F66-2592-DD71-DCE0-05A373ED720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24933" y="2590800"/>
            <a:ext cx="8128000" cy="2514600"/>
          </a:xfrm>
          <a:prstGeom prst="rect">
            <a:avLst/>
          </a:prstGeom>
        </p:spPr>
      </p:pic>
    </p:spTree>
    <p:extLst>
      <p:ext uri="{BB962C8B-B14F-4D97-AF65-F5344CB8AC3E}">
        <p14:creationId xmlns:p14="http://schemas.microsoft.com/office/powerpoint/2010/main" val="282134663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Certificates</a:t>
            </a:r>
          </a:p>
        </p:txBody>
      </p:sp>
      <p:sp>
        <p:nvSpPr>
          <p:cNvPr id="5" name="Content Placeholder 4"/>
          <p:cNvSpPr>
            <a:spLocks noGrp="1"/>
          </p:cNvSpPr>
          <p:nvPr>
            <p:ph idx="1"/>
          </p:nvPr>
        </p:nvSpPr>
        <p:spPr/>
        <p:txBody>
          <a:bodyPr>
            <a:normAutofit/>
          </a:bodyPr>
          <a:lstStyle/>
          <a:p>
            <a:r>
              <a:rPr lang="en-US" b="1" dirty="0">
                <a:solidFill>
                  <a:schemeClr val="accent2"/>
                </a:solidFill>
              </a:rPr>
              <a:t>Digital certificate </a:t>
            </a:r>
            <a:r>
              <a:rPr lang="en-US" dirty="0"/>
              <a:t>is a document binding together:</a:t>
            </a:r>
          </a:p>
          <a:p>
            <a:pPr lvl="1"/>
            <a:r>
              <a:rPr lang="en-US" b="1" dirty="0">
                <a:solidFill>
                  <a:schemeClr val="accent2"/>
                </a:solidFill>
              </a:rPr>
              <a:t>identity</a:t>
            </a:r>
            <a:r>
              <a:rPr lang="en-US" dirty="0">
                <a:solidFill>
                  <a:schemeClr val="accent2"/>
                </a:solidFill>
              </a:rPr>
              <a:t> </a:t>
            </a:r>
            <a:r>
              <a:rPr lang="en-US" dirty="0"/>
              <a:t>of principal</a:t>
            </a:r>
          </a:p>
          <a:p>
            <a:pPr lvl="1"/>
            <a:r>
              <a:rPr lang="en-US" b="1" dirty="0">
                <a:solidFill>
                  <a:schemeClr val="accent2"/>
                </a:solidFill>
              </a:rPr>
              <a:t>public key </a:t>
            </a:r>
            <a:r>
              <a:rPr lang="en-US" dirty="0"/>
              <a:t>of that principal (might be encryption or verification key)</a:t>
            </a:r>
          </a:p>
          <a:p>
            <a:r>
              <a:rPr lang="en-US" dirty="0"/>
              <a:t>binding together = signed </a:t>
            </a:r>
          </a:p>
          <a:p>
            <a:r>
              <a:rPr lang="en-US" b="1" dirty="0"/>
              <a:t>Notation: </a:t>
            </a:r>
            <a:r>
              <a:rPr lang="en-US" dirty="0"/>
              <a:t>Cert(S; I) is a certificate issued by principal I for principal S</a:t>
            </a:r>
          </a:p>
          <a:p>
            <a:pPr lvl="1"/>
            <a:r>
              <a:rPr lang="en-US" dirty="0"/>
              <a:t>Cert(S; I) = (</a:t>
            </a:r>
            <a:r>
              <a:rPr lang="en-US" dirty="0" err="1"/>
              <a:t>id_s</a:t>
            </a:r>
            <a:r>
              <a:rPr lang="en-US" dirty="0"/>
              <a:t>, K_S, Sign(</a:t>
            </a:r>
            <a:r>
              <a:rPr lang="en-US" dirty="0" err="1"/>
              <a:t>id_s</a:t>
            </a:r>
            <a:r>
              <a:rPr lang="en-US" dirty="0"/>
              <a:t>, K_S; </a:t>
            </a:r>
            <a:r>
              <a:rPr lang="en-US" dirty="0" err="1"/>
              <a:t>k_I</a:t>
            </a:r>
            <a:r>
              <a:rPr lang="en-US" dirty="0"/>
              <a:t>))</a:t>
            </a:r>
          </a:p>
          <a:p>
            <a:pPr lvl="1"/>
            <a:r>
              <a:rPr lang="en-US" dirty="0"/>
              <a:t>Issuer I is certifying that K_S belongs to subject </a:t>
            </a:r>
            <a:r>
              <a:rPr lang="en-US" dirty="0" err="1"/>
              <a:t>id_S</a:t>
            </a:r>
            <a:endParaRPr lang="en-US" dirty="0"/>
          </a:p>
          <a:p>
            <a:r>
              <a:rPr lang="en-US" dirty="0"/>
              <a:t>Fingerprint:  H(Cert(S; I))</a:t>
            </a:r>
          </a:p>
        </p:txBody>
      </p:sp>
    </p:spTree>
    <p:extLst>
      <p:ext uri="{BB962C8B-B14F-4D97-AF65-F5344CB8AC3E}">
        <p14:creationId xmlns:p14="http://schemas.microsoft.com/office/powerpoint/2010/main" val="15339333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Public-key infrastructure (PKI)</a:t>
            </a:r>
          </a:p>
        </p:txBody>
      </p:sp>
      <p:sp>
        <p:nvSpPr>
          <p:cNvPr id="3" name="Content Placeholder 2"/>
          <p:cNvSpPr>
            <a:spLocks noGrp="1"/>
          </p:cNvSpPr>
          <p:nvPr>
            <p:ph idx="1"/>
          </p:nvPr>
        </p:nvSpPr>
        <p:spPr/>
        <p:txBody>
          <a:bodyPr/>
          <a:lstStyle/>
          <a:p>
            <a:r>
              <a:rPr lang="en-US" dirty="0"/>
              <a:t>System for managing distribution of certificates</a:t>
            </a:r>
          </a:p>
          <a:p>
            <a:r>
              <a:rPr lang="en-US" dirty="0"/>
              <a:t>Two main philosophies:</a:t>
            </a:r>
          </a:p>
          <a:p>
            <a:pPr lvl="1"/>
            <a:r>
              <a:rPr lang="en-US" b="1" dirty="0"/>
              <a:t>Decentralized:  </a:t>
            </a:r>
            <a:r>
              <a:rPr lang="en-US" dirty="0"/>
              <a:t>anarchy, no leaders</a:t>
            </a:r>
          </a:p>
          <a:p>
            <a:pPr lvl="1"/>
            <a:r>
              <a:rPr lang="en-US" b="1" dirty="0"/>
              <a:t>Centralized:  </a:t>
            </a:r>
            <a:r>
              <a:rPr lang="en-US" dirty="0"/>
              <a:t>oligarchy, leadership by a few elite</a:t>
            </a:r>
          </a:p>
        </p:txBody>
      </p:sp>
    </p:spTree>
    <p:extLst>
      <p:ext uri="{BB962C8B-B14F-4D97-AF65-F5344CB8AC3E}">
        <p14:creationId xmlns:p14="http://schemas.microsoft.com/office/powerpoint/2010/main" val="3975440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a:t>PKI Example 1:  PGP</a:t>
            </a:r>
          </a:p>
        </p:txBody>
      </p:sp>
      <p:sp>
        <p:nvSpPr>
          <p:cNvPr id="5" name="Content Placeholder 4"/>
          <p:cNvSpPr>
            <a:spLocks noGrp="1"/>
          </p:cNvSpPr>
          <p:nvPr>
            <p:ph idx="1"/>
          </p:nvPr>
        </p:nvSpPr>
        <p:spPr>
          <a:xfrm>
            <a:off x="457200" y="1524000"/>
            <a:ext cx="8229600" cy="4876800"/>
          </a:xfrm>
        </p:spPr>
        <p:txBody>
          <a:bodyPr>
            <a:normAutofit/>
          </a:bodyPr>
          <a:lstStyle/>
          <a:p>
            <a:r>
              <a:rPr lang="en-US" dirty="0"/>
              <a:t>Uses a decentralized PKI philosophy </a:t>
            </a:r>
          </a:p>
          <a:p>
            <a:r>
              <a:rPr lang="en-US" dirty="0"/>
              <a:t>"Pretty Good Privacy" [Zimmerman 1991]</a:t>
            </a:r>
          </a:p>
          <a:p>
            <a:pPr lvl="1"/>
            <a:r>
              <a:rPr lang="en-US" dirty="0">
                <a:solidFill>
                  <a:srgbClr val="000000"/>
                </a:solidFill>
              </a:rPr>
              <a:t>toolset for PKI, encryption, signing of files and emails</a:t>
            </a:r>
          </a:p>
          <a:p>
            <a:pPr lvl="1"/>
            <a:r>
              <a:rPr lang="en-US" dirty="0" err="1">
                <a:solidFill>
                  <a:srgbClr val="000000"/>
                </a:solidFill>
              </a:rPr>
              <a:t>OpenPGP</a:t>
            </a:r>
            <a:r>
              <a:rPr lang="en-US" dirty="0">
                <a:solidFill>
                  <a:srgbClr val="000000"/>
                </a:solidFill>
              </a:rPr>
              <a:t> is implemented by GNU Privacy Guard (GPG)</a:t>
            </a:r>
          </a:p>
          <a:p>
            <a:r>
              <a:rPr lang="en-US" dirty="0"/>
              <a:t>Users manage a </a:t>
            </a:r>
            <a:r>
              <a:rPr lang="en-US" dirty="0">
                <a:solidFill>
                  <a:schemeClr val="accent2"/>
                </a:solidFill>
              </a:rPr>
              <a:t>keyring</a:t>
            </a:r>
            <a:r>
              <a:rPr lang="en-US" dirty="0"/>
              <a:t>:</a:t>
            </a:r>
          </a:p>
          <a:p>
            <a:pPr lvl="1"/>
            <a:r>
              <a:rPr lang="en-US" dirty="0"/>
              <a:t>Alice has her own key in her keyring</a:t>
            </a:r>
          </a:p>
          <a:p>
            <a:pPr lvl="1"/>
            <a:r>
              <a:rPr lang="en-US" dirty="0"/>
              <a:t>When Alice meets up with Bob at a </a:t>
            </a:r>
            <a:r>
              <a:rPr lang="en-US" dirty="0">
                <a:solidFill>
                  <a:srgbClr val="4F81BD"/>
                </a:solidFill>
              </a:rPr>
              <a:t>key-signing party</a:t>
            </a:r>
            <a:r>
              <a:rPr lang="en-US" dirty="0"/>
              <a:t>...</a:t>
            </a:r>
          </a:p>
          <a:p>
            <a:pPr lvl="2"/>
            <a:r>
              <a:rPr lang="en-US" dirty="0"/>
              <a:t>She copies his key into her keyring</a:t>
            </a:r>
          </a:p>
          <a:p>
            <a:pPr lvl="2"/>
            <a:r>
              <a:rPr lang="en-US" dirty="0"/>
              <a:t>She marks Bob as </a:t>
            </a:r>
            <a:r>
              <a:rPr lang="en-US" i="1" dirty="0"/>
              <a:t>fully </a:t>
            </a:r>
            <a:r>
              <a:rPr lang="en-US" dirty="0"/>
              <a:t>or </a:t>
            </a:r>
            <a:r>
              <a:rPr lang="en-US" i="1" dirty="0"/>
              <a:t>marginally trusted </a:t>
            </a:r>
            <a:r>
              <a:rPr lang="en-US" dirty="0"/>
              <a:t>as an </a:t>
            </a:r>
            <a:r>
              <a:rPr lang="en-US" dirty="0">
                <a:solidFill>
                  <a:schemeClr val="accent1"/>
                </a:solidFill>
              </a:rPr>
              <a:t>introducer</a:t>
            </a:r>
          </a:p>
          <a:p>
            <a:pPr lvl="2"/>
            <a:r>
              <a:rPr lang="en-US" dirty="0"/>
              <a:t>And she copies other keys he might have collected, too</a:t>
            </a:r>
          </a:p>
          <a:p>
            <a:endParaRPr lang="en-US" dirty="0">
              <a:solidFill>
                <a:srgbClr val="000000"/>
              </a:solidFill>
            </a:endParaRPr>
          </a:p>
          <a:p>
            <a:pPr marL="0" indent="0">
              <a:buNone/>
            </a:pPr>
            <a:endParaRPr lang="en-US" dirty="0"/>
          </a:p>
        </p:txBody>
      </p:sp>
    </p:spTree>
    <p:extLst>
      <p:ext uri="{BB962C8B-B14F-4D97-AF65-F5344CB8AC3E}">
        <p14:creationId xmlns:p14="http://schemas.microsoft.com/office/powerpoint/2010/main" val="70165951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5">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5">
                                            <p:txEl>
                                              <p:pRg st="7" end="7"/>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5">
                                            <p:txEl>
                                              <p:pRg st="8" end="8"/>
                                            </p:txEl>
                                          </p:spTgt>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PKI Example 2:  CAs</a:t>
            </a:r>
          </a:p>
        </p:txBody>
      </p:sp>
      <p:sp>
        <p:nvSpPr>
          <p:cNvPr id="3" name="Content Placeholder 2"/>
          <p:cNvSpPr>
            <a:spLocks noGrp="1"/>
          </p:cNvSpPr>
          <p:nvPr>
            <p:ph idx="1"/>
          </p:nvPr>
        </p:nvSpPr>
        <p:spPr/>
        <p:txBody>
          <a:bodyPr>
            <a:normAutofit/>
          </a:bodyPr>
          <a:lstStyle/>
          <a:p>
            <a:r>
              <a:rPr lang="en-US" dirty="0"/>
              <a:t>Uses a centralized PKI philosophy (at least as evolved in marketplace)</a:t>
            </a:r>
          </a:p>
          <a:p>
            <a:r>
              <a:rPr lang="en-US" dirty="0"/>
              <a:t>Invented (?) by Digital [Gasser et al. 1989], used in early Netscape browsers</a:t>
            </a:r>
          </a:p>
          <a:p>
            <a:r>
              <a:rPr lang="en-US" dirty="0">
                <a:solidFill>
                  <a:schemeClr val="accent2"/>
                </a:solidFill>
              </a:rPr>
              <a:t>Certificate authority (CA):  </a:t>
            </a:r>
            <a:r>
              <a:rPr lang="en-US" dirty="0"/>
              <a:t>principal whose purpose is to issue certificates</a:t>
            </a:r>
          </a:p>
          <a:p>
            <a:pPr marL="457200" lvl="1" indent="0">
              <a:buNone/>
            </a:pPr>
            <a:endParaRPr lang="en-US" dirty="0"/>
          </a:p>
        </p:txBody>
      </p:sp>
    </p:spTree>
    <p:extLst>
      <p:ext uri="{BB962C8B-B14F-4D97-AF65-F5344CB8AC3E}">
        <p14:creationId xmlns:p14="http://schemas.microsoft.com/office/powerpoint/2010/main" val="135872745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X.509 certificates</a:t>
            </a:r>
          </a:p>
        </p:txBody>
      </p:sp>
      <p:sp>
        <p:nvSpPr>
          <p:cNvPr id="3" name="Content Placeholder 2"/>
          <p:cNvSpPr>
            <a:spLocks noGrp="1"/>
          </p:cNvSpPr>
          <p:nvPr>
            <p:ph idx="1"/>
          </p:nvPr>
        </p:nvSpPr>
        <p:spPr/>
        <p:txBody>
          <a:bodyPr>
            <a:normAutofit/>
          </a:bodyPr>
          <a:lstStyle/>
          <a:p>
            <a:pPr marL="0" indent="0">
              <a:buNone/>
            </a:pPr>
            <a:r>
              <a:rPr lang="en-US" dirty="0"/>
              <a:t>[</a:t>
            </a:r>
            <a:r>
              <a:rPr lang="en-US" dirty="0">
                <a:hlinkClick r:id="rId3"/>
              </a:rPr>
              <a:t>RFC 5280</a:t>
            </a:r>
            <a:r>
              <a:rPr lang="en-US" dirty="0"/>
              <a:t>]</a:t>
            </a:r>
          </a:p>
          <a:p>
            <a:pPr marL="0" indent="0">
              <a:buNone/>
            </a:pPr>
            <a:r>
              <a:rPr lang="en-US" dirty="0"/>
              <a:t>Contents of certificate:</a:t>
            </a:r>
          </a:p>
          <a:p>
            <a:r>
              <a:rPr lang="en-US" dirty="0"/>
              <a:t>subject </a:t>
            </a:r>
            <a:r>
              <a:rPr lang="en-US" i="1" dirty="0"/>
              <a:t>distinguished name </a:t>
            </a:r>
          </a:p>
          <a:p>
            <a:r>
              <a:rPr lang="en-US" dirty="0"/>
              <a:t>subject public key (and the algorithm)</a:t>
            </a:r>
          </a:p>
          <a:p>
            <a:r>
              <a:rPr lang="en-US" dirty="0"/>
              <a:t>issuer </a:t>
            </a:r>
            <a:r>
              <a:rPr lang="en-US" i="1" dirty="0"/>
              <a:t>distinguished name </a:t>
            </a:r>
            <a:endParaRPr lang="en-US" dirty="0"/>
          </a:p>
          <a:p>
            <a:r>
              <a:rPr lang="en-US" dirty="0"/>
              <a:t>serial number (unique within certs issued by this issuer)</a:t>
            </a:r>
          </a:p>
          <a:p>
            <a:r>
              <a:rPr lang="en-US" dirty="0"/>
              <a:t>validity interval (start and end time)</a:t>
            </a:r>
          </a:p>
          <a:p>
            <a:r>
              <a:rPr lang="en-US" dirty="0"/>
              <a:t>extensions...</a:t>
            </a:r>
          </a:p>
          <a:p>
            <a:r>
              <a:rPr lang="en-US" dirty="0"/>
              <a:t>issuer's signature on the above (and the name of the algorithm)</a:t>
            </a:r>
          </a:p>
        </p:txBody>
      </p:sp>
    </p:spTree>
    <p:extLst>
      <p:ext uri="{BB962C8B-B14F-4D97-AF65-F5344CB8AC3E}">
        <p14:creationId xmlns:p14="http://schemas.microsoft.com/office/powerpoint/2010/main" val="199819763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X.509 distinguished names</a:t>
            </a:r>
          </a:p>
        </p:txBody>
      </p:sp>
      <p:sp>
        <p:nvSpPr>
          <p:cNvPr id="3" name="Content Placeholder 2"/>
          <p:cNvSpPr>
            <a:spLocks noGrp="1"/>
          </p:cNvSpPr>
          <p:nvPr>
            <p:ph idx="1"/>
          </p:nvPr>
        </p:nvSpPr>
        <p:spPr/>
        <p:txBody>
          <a:bodyPr>
            <a:normAutofit/>
          </a:bodyPr>
          <a:lstStyle/>
          <a:p>
            <a:r>
              <a:rPr lang="en-US" dirty="0"/>
              <a:t>Originally designed for general purpose directory services</a:t>
            </a:r>
          </a:p>
          <a:p>
            <a:r>
              <a:rPr lang="en-US" dirty="0"/>
              <a:t>As commonly used in X.509 certificates:</a:t>
            </a:r>
          </a:p>
          <a:p>
            <a:pPr lvl="1"/>
            <a:r>
              <a:rPr lang="en-US" b="1" dirty="0"/>
              <a:t>Common name (CN):  </a:t>
            </a:r>
            <a:r>
              <a:rPr lang="en-US" dirty="0"/>
              <a:t>e.g., a person's full name, a server's name or domain name</a:t>
            </a:r>
          </a:p>
          <a:p>
            <a:pPr lvl="1"/>
            <a:r>
              <a:rPr lang="en-US" b="1" dirty="0"/>
              <a:t>Organizational unit (OU):  </a:t>
            </a:r>
            <a:r>
              <a:rPr lang="en-US" dirty="0"/>
              <a:t>e.g., Finance, HR, CS</a:t>
            </a:r>
          </a:p>
          <a:p>
            <a:pPr lvl="1"/>
            <a:r>
              <a:rPr lang="en-US" dirty="0"/>
              <a:t>(might be many nested OUs...)</a:t>
            </a:r>
          </a:p>
          <a:p>
            <a:pPr lvl="1"/>
            <a:r>
              <a:rPr lang="en-US" b="1" dirty="0"/>
              <a:t>Organization (O):  </a:t>
            </a:r>
            <a:r>
              <a:rPr lang="en-US" dirty="0"/>
              <a:t>e.g., Pomona, Google</a:t>
            </a:r>
          </a:p>
          <a:p>
            <a:pPr lvl="1"/>
            <a:r>
              <a:rPr lang="en-US" dirty="0"/>
              <a:t>Other fields:  Street Address, Locality, State, Country, Postal Code, etc.</a:t>
            </a:r>
          </a:p>
        </p:txBody>
      </p:sp>
    </p:spTree>
    <p:extLst>
      <p:ext uri="{BB962C8B-B14F-4D97-AF65-F5344CB8AC3E}">
        <p14:creationId xmlns:p14="http://schemas.microsoft.com/office/powerpoint/2010/main" val="135834604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1" Type="http://schemas.openxmlformats.org/officeDocument/2006/relationships/image" Target="NULL"/></Relationships>
</file>

<file path=ppt/theme/theme1.xml><?xml version="1.0" encoding="utf-8"?>
<a:theme xmlns:a="http://schemas.openxmlformats.org/drawingml/2006/main" name="Clarity">
  <a:themeElements>
    <a:clrScheme name="AExam">
      <a:dk1>
        <a:sysClr val="windowText" lastClr="000000"/>
      </a:dk1>
      <a:lt1>
        <a:sysClr val="window" lastClr="FFFFFF"/>
      </a:lt1>
      <a:dk2>
        <a:srgbClr val="000000"/>
      </a:dk2>
      <a:lt2>
        <a:srgbClr val="A5A5A5"/>
      </a:lt2>
      <a:accent1>
        <a:srgbClr val="A5A5A5"/>
      </a:accent1>
      <a:accent2>
        <a:srgbClr val="0070C0"/>
      </a:accent2>
      <a:accent3>
        <a:srgbClr val="00B050"/>
      </a:accent3>
      <a:accent4>
        <a:srgbClr val="FF0000"/>
      </a:accent4>
      <a:accent5>
        <a:srgbClr val="FFFFFF"/>
      </a:accent5>
      <a:accent6>
        <a:srgbClr val="FFFFFF"/>
      </a:accent6>
      <a:hlink>
        <a:srgbClr val="0070C0"/>
      </a:hlink>
      <a:folHlink>
        <a:srgbClr val="00206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extLst>
    <a:ext uri="{05A4C25C-085E-4340-85A3-A5531E510DB2}">
      <thm15:themeFamily xmlns:thm15="http://schemas.microsoft.com/office/thememl/2012/main" name="Presentation3" id="{6495FFB3-5D92-074E-B89D-542AE82BF1BE}" vid="{19B8E867-9DEE-184C-A40C-B4D7506C621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AExam</Template>
  <TotalTime>20011</TotalTime>
  <Words>1989</Words>
  <Application>Microsoft Macintosh PowerPoint</Application>
  <PresentationFormat>On-screen Show (4:3)</PresentationFormat>
  <Paragraphs>231</Paragraphs>
  <Slides>30</Slides>
  <Notes>9</Notes>
  <HiddenSlides>3</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Calibri</vt:lpstr>
      <vt:lpstr>Cambria Math</vt:lpstr>
      <vt:lpstr>Clarity</vt:lpstr>
      <vt:lpstr>Lecture 12: Certificates</vt:lpstr>
      <vt:lpstr>SSL/TLS Handshake</vt:lpstr>
      <vt:lpstr>SSL/TLS Handshake</vt:lpstr>
      <vt:lpstr>Certificates</vt:lpstr>
      <vt:lpstr>Public-key infrastructure (PKI)</vt:lpstr>
      <vt:lpstr>PKI Example 1:  PGP</vt:lpstr>
      <vt:lpstr>PKI Example 2:  CAs</vt:lpstr>
      <vt:lpstr>X.509 certificates</vt:lpstr>
      <vt:lpstr>X.509 distinguished names</vt:lpstr>
      <vt:lpstr>X.509 certificate extensions</vt:lpstr>
      <vt:lpstr>Some informational extensions</vt:lpstr>
      <vt:lpstr>Finding a useful certificate</vt:lpstr>
      <vt:lpstr>A constraint extension</vt:lpstr>
      <vt:lpstr>Using a CA</vt:lpstr>
      <vt:lpstr>Exercise 1: Using A CA</vt:lpstr>
      <vt:lpstr>CAs and web browsers</vt:lpstr>
      <vt:lpstr>Many CAs</vt:lpstr>
      <vt:lpstr>Exercise 2: Root CAs</vt:lpstr>
      <vt:lpstr>Enrollment with a CA</vt:lpstr>
      <vt:lpstr>Issuing certificates</vt:lpstr>
      <vt:lpstr>Issuing certificates</vt:lpstr>
      <vt:lpstr>Problems with PKI</vt:lpstr>
      <vt:lpstr>Problem 1: Revocation</vt:lpstr>
      <vt:lpstr>Revocation</vt:lpstr>
      <vt:lpstr>Revocation</vt:lpstr>
      <vt:lpstr>Revocation</vt:lpstr>
      <vt:lpstr>Revocation</vt:lpstr>
      <vt:lpstr>Problem 2: Authority</vt:lpstr>
      <vt:lpstr>Authority</vt:lpstr>
      <vt:lpstr>Certificates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Eleanor Birrell</cp:lastModifiedBy>
  <cp:revision>274</cp:revision>
  <cp:lastPrinted>2018-10-09T02:58:03Z</cp:lastPrinted>
  <dcterms:created xsi:type="dcterms:W3CDTF">2018-01-05T20:19:03Z</dcterms:created>
  <dcterms:modified xsi:type="dcterms:W3CDTF">2026-03-02T22:46:30Z</dcterms:modified>
</cp:coreProperties>
</file>