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1312" r:id="rId3"/>
    <p:sldId id="1313" r:id="rId4"/>
    <p:sldId id="1309" r:id="rId5"/>
    <p:sldId id="1314" r:id="rId6"/>
    <p:sldId id="1315" r:id="rId7"/>
    <p:sldId id="1316" r:id="rId8"/>
    <p:sldId id="1317" r:id="rId9"/>
    <p:sldId id="1318" r:id="rId10"/>
    <p:sldId id="1320" r:id="rId11"/>
    <p:sldId id="1321" r:id="rId12"/>
    <p:sldId id="1323" r:id="rId13"/>
    <p:sldId id="1331" r:id="rId14"/>
    <p:sldId id="1332" r:id="rId15"/>
    <p:sldId id="1333" r:id="rId16"/>
    <p:sldId id="1334" r:id="rId17"/>
    <p:sldId id="1335" r:id="rId18"/>
    <p:sldId id="1324" r:id="rId19"/>
    <p:sldId id="1343" r:id="rId20"/>
    <p:sldId id="1344" r:id="rId21"/>
    <p:sldId id="1345" r:id="rId22"/>
    <p:sldId id="1336" r:id="rId23"/>
    <p:sldId id="1337" r:id="rId24"/>
    <p:sldId id="1339" r:id="rId25"/>
    <p:sldId id="1340" r:id="rId26"/>
    <p:sldId id="1342" r:id="rId27"/>
    <p:sldId id="1341" r:id="rId28"/>
    <p:sldId id="134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7F0007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594" autoAdjust="0"/>
    <p:restoredTop sz="87877" autoAdjust="0"/>
  </p:normalViewPr>
  <p:slideViewPr>
    <p:cSldViewPr>
      <p:cViewPr varScale="1">
        <p:scale>
          <a:sx n="109" d="100"/>
          <a:sy n="109" d="100"/>
        </p:scale>
        <p:origin x="200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 haven’t solved the replay problem with Step 3 (in which case Alice and Bob might have different keys)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55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Problem: If T has saved old message 3 and compromises that key, can replay and authenticate as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84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No, this actually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55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86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mediated key exchange or mediated authentication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5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Engineering issue: Alice doesn't know whether Bob has received 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replay: harm = force principals to use old (potentially compromised) key</a:t>
            </a:r>
          </a:p>
          <a:p>
            <a:r>
              <a:rPr lang="en-US" dirty="0"/>
              <a:t>MITM: harm = force principals to use key (or keys) known to adversary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37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Attack: replay on message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86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Motivation: shouldn’t be able to separate B's message from A's message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97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 is convinced that Trudy is really 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97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 is convinced that Trudy is really Bob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10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2/25/26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2/25/26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2/25/26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138		       			       Spring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2"/>
            <a:ext cx="8763000" cy="631825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11: Authentication Protocols (cont'd)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6" name="Picture 5" descr="A cartoon of a person sitting in a chair and a desk&#10;&#10;AI-generated content may be incorrect.">
            <a:extLst>
              <a:ext uri="{FF2B5EF4-FFF2-40B4-BE49-F238E27FC236}">
                <a16:creationId xmlns:a16="http://schemas.microsoft.com/office/drawing/2014/main" id="{AA1A3A52-0866-86A7-FE54-D8991CF16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00" y="3511062"/>
            <a:ext cx="2340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8F40D3-7105-504D-8C21-2599DC5EC0A6}"/>
              </a:ext>
            </a:extLst>
          </p:cNvPr>
          <p:cNvSpPr/>
          <p:nvPr/>
        </p:nvSpPr>
        <p:spPr>
          <a:xfrm>
            <a:off x="2743200" y="2895600"/>
            <a:ext cx="5562600" cy="5334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9AD9C-4A78-574C-A3CD-12641AF0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Replay Attacks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CDD2C3-5677-7317-7F34-F8E9D07901A8}"/>
              </a:ext>
            </a:extLst>
          </p:cNvPr>
          <p:cNvSpPr/>
          <p:nvPr/>
        </p:nvSpPr>
        <p:spPr>
          <a:xfrm>
            <a:off x="609600" y="2511724"/>
            <a:ext cx="8382000" cy="167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31ED8-1FC1-734F-BFDD-EA276C31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Is this protocol vulnerable to a replay attack?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Courier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KDC: A, 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KDC -&gt; A: A, B, Enc(k; </a:t>
            </a:r>
            <a:r>
              <a:rPr lang="en-US" dirty="0" err="1">
                <a:latin typeface="Courier" pitchFamily="2" charset="0"/>
              </a:rPr>
              <a:t>k_A</a:t>
            </a:r>
            <a:r>
              <a:rPr lang="en-US" dirty="0">
                <a:latin typeface="Courier" pitchFamily="2" charset="0"/>
              </a:rPr>
              <a:t>), Enc(k;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B, Enc(k;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A -&gt; T: A, B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T -&gt; A: A, B, Enc(k; </a:t>
            </a:r>
            <a:r>
              <a:rPr lang="en-US" dirty="0" err="1">
                <a:latin typeface="Courier" pitchFamily="2" charset="0"/>
              </a:rPr>
              <a:t>k_A</a:t>
            </a:r>
            <a:r>
              <a:rPr lang="en-US" dirty="0">
                <a:latin typeface="Courier" pitchFamily="2" charset="0"/>
              </a:rPr>
              <a:t>), Enc(k;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A -&gt; B: A, B, Enc(k;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6295C7-A9A2-0349-BA98-A1BB9089BA10}"/>
              </a:ext>
            </a:extLst>
          </p:cNvPr>
          <p:cNvSpPr/>
          <p:nvPr/>
        </p:nvSpPr>
        <p:spPr>
          <a:xfrm>
            <a:off x="2362200" y="4151462"/>
            <a:ext cx="4724400" cy="42053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8C1438-B40D-06DC-83D1-DEC2D63A604D}"/>
              </a:ext>
            </a:extLst>
          </p:cNvPr>
          <p:cNvSpPr/>
          <p:nvPr/>
        </p:nvSpPr>
        <p:spPr>
          <a:xfrm>
            <a:off x="304800" y="3810000"/>
            <a:ext cx="8382000" cy="167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5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9AD9C-4A78-574C-A3CD-12641AF0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31ED8-1FC1-734F-BFDD-EA276C31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90678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KDC: A, B, 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KDC -&gt; A: A, B, Enc(</a:t>
            </a:r>
            <a:r>
              <a:rPr lang="en-US" dirty="0" err="1">
                <a:latin typeface="Courier" pitchFamily="2" charset="0"/>
              </a:rPr>
              <a:t>k,r;k_A</a:t>
            </a:r>
            <a:r>
              <a:rPr lang="en-US" dirty="0">
                <a:latin typeface="Courier" pitchFamily="2" charset="0"/>
              </a:rPr>
              <a:t>), Enc(</a:t>
            </a:r>
            <a:r>
              <a:rPr lang="en-US" dirty="0" err="1">
                <a:latin typeface="Courier" pitchFamily="2" charset="0"/>
              </a:rPr>
              <a:t>k;k_B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B, Enc(k;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FDDE7-27CD-8235-1AA8-D70AD25DC135}"/>
              </a:ext>
            </a:extLst>
          </p:cNvPr>
          <p:cNvSpPr txBox="1"/>
          <p:nvPr/>
        </p:nvSpPr>
        <p:spPr>
          <a:xfrm>
            <a:off x="1592716" y="4779806"/>
            <a:ext cx="6796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Is this protocol vulnerable to a replay attack?</a:t>
            </a:r>
          </a:p>
        </p:txBody>
      </p:sp>
    </p:spTree>
    <p:extLst>
      <p:ext uri="{BB962C8B-B14F-4D97-AF65-F5344CB8AC3E}">
        <p14:creationId xmlns:p14="http://schemas.microsoft.com/office/powerpoint/2010/main" val="32230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9AD9C-4A78-574C-A3CD-12641AF0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MITM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31ED8-1FC1-734F-BFDD-EA276C31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T: A, B, r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T -&gt; KDC: A, T, r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KDC -&gt; T: A, T, Enc(k, r; </a:t>
            </a:r>
            <a:r>
              <a:rPr lang="en-US" dirty="0" err="1">
                <a:latin typeface="Courier" pitchFamily="2" charset="0"/>
              </a:rPr>
              <a:t>k_A</a:t>
            </a:r>
            <a:r>
              <a:rPr lang="en-US" dirty="0">
                <a:latin typeface="Courier" pitchFamily="2" charset="0"/>
              </a:rPr>
              <a:t>), Enc(k; </a:t>
            </a:r>
            <a:r>
              <a:rPr lang="en-US" dirty="0" err="1">
                <a:latin typeface="Courier" pitchFamily="2" charset="0"/>
              </a:rPr>
              <a:t>k_T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274320" lvl="1" indent="0">
              <a:buNone/>
            </a:pPr>
            <a:endParaRPr lang="en-US" sz="100" dirty="0">
              <a:latin typeface="Courier" pitchFamily="2" charset="0"/>
            </a:endParaRPr>
          </a:p>
          <a:p>
            <a:pPr marL="731520" lvl="1" indent="-45720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T -&gt; KDC: T, B, r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KDC -&gt; T: T, B, Enc(k2, r; </a:t>
            </a:r>
            <a:r>
              <a:rPr lang="en-US" dirty="0" err="1">
                <a:latin typeface="Courier" pitchFamily="2" charset="0"/>
              </a:rPr>
              <a:t>k_T</a:t>
            </a:r>
            <a:r>
              <a:rPr lang="en-US" dirty="0">
                <a:latin typeface="Courier" pitchFamily="2" charset="0"/>
              </a:rPr>
              <a:t>), Enc(k2;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T -&gt; A: A, B, Enc(k, r; </a:t>
            </a:r>
            <a:r>
              <a:rPr lang="en-US" dirty="0" err="1">
                <a:latin typeface="Courier" pitchFamily="2" charset="0"/>
              </a:rPr>
              <a:t>k_A</a:t>
            </a:r>
            <a:r>
              <a:rPr lang="en-US" dirty="0">
                <a:latin typeface="Courier" pitchFamily="2" charset="0"/>
              </a:rPr>
              <a:t>), Enc(k2;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B, Enc(k2;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C468A8-1C0E-2146-A96D-DD40429FC1DD}"/>
              </a:ext>
            </a:extLst>
          </p:cNvPr>
          <p:cNvSpPr/>
          <p:nvPr/>
        </p:nvSpPr>
        <p:spPr>
          <a:xfrm>
            <a:off x="3429000" y="3565585"/>
            <a:ext cx="2743200" cy="42053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649905-338B-1B44-B4E5-0AD4CACFD2A5}"/>
              </a:ext>
            </a:extLst>
          </p:cNvPr>
          <p:cNvSpPr/>
          <p:nvPr/>
        </p:nvSpPr>
        <p:spPr>
          <a:xfrm>
            <a:off x="3657600" y="2372624"/>
            <a:ext cx="2209800" cy="42053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72DE85-972F-044F-94C9-D31F0D88E27E}"/>
              </a:ext>
            </a:extLst>
          </p:cNvPr>
          <p:cNvSpPr/>
          <p:nvPr/>
        </p:nvSpPr>
        <p:spPr>
          <a:xfrm>
            <a:off x="6410864" y="3529283"/>
            <a:ext cx="2275936" cy="420538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304B79-CDFA-3A44-AE18-2950FF1B9747}"/>
              </a:ext>
            </a:extLst>
          </p:cNvPr>
          <p:cNvSpPr/>
          <p:nvPr/>
        </p:nvSpPr>
        <p:spPr>
          <a:xfrm>
            <a:off x="6172200" y="3108745"/>
            <a:ext cx="1981200" cy="420538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4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9AD9C-4A78-574C-A3CD-12641AF0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31ED8-1FC1-734F-BFDD-EA276C31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KDC: A, B, 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KDC -&gt; A: A, B, Enc(k, r, Enc(k;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); </a:t>
            </a:r>
            <a:r>
              <a:rPr lang="en-US" dirty="0" err="1">
                <a:latin typeface="Courier" pitchFamily="2" charset="0"/>
              </a:rPr>
              <a:t>k_A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B, Enc(k;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5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9AD9C-4A78-574C-A3CD-12641AF0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on Protocol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31ED8-1FC1-734F-BFDD-EA276C31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KDC: A, B, 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KDC -&gt; A: A, B, Enc(k, r, Enc(k;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);</a:t>
            </a:r>
            <a:r>
              <a:rPr lang="en-US" dirty="0" err="1">
                <a:latin typeface="Courier" pitchFamily="2" charset="0"/>
              </a:rPr>
              <a:t>k_A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B, Enc(k;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6AD84D-3CD5-C44B-948D-8AE22306B721}"/>
              </a:ext>
            </a:extLst>
          </p:cNvPr>
          <p:cNvSpPr/>
          <p:nvPr/>
        </p:nvSpPr>
        <p:spPr>
          <a:xfrm>
            <a:off x="914400" y="1600200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ighlight>
                  <a:srgbClr val="FFFFFF"/>
                </a:highlight>
                <a:latin typeface="Courier" pitchFamily="2" charset="0"/>
              </a:rPr>
              <a:t>T</a:t>
            </a:r>
            <a:endParaRPr lang="en-US" sz="2400" dirty="0">
              <a:highlight>
                <a:srgbClr val="FFFFFF"/>
              </a:highligh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4F7961-4A4E-944C-A37D-6EE09B69DE62}"/>
              </a:ext>
            </a:extLst>
          </p:cNvPr>
          <p:cNvSpPr/>
          <p:nvPr/>
        </p:nvSpPr>
        <p:spPr>
          <a:xfrm>
            <a:off x="2743200" y="1600199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ighlight>
                  <a:srgbClr val="FFFFFF"/>
                </a:highlight>
                <a:latin typeface="Courier" pitchFamily="2" charset="0"/>
              </a:rPr>
              <a:t>T</a:t>
            </a:r>
            <a:endParaRPr lang="en-US" sz="2400" dirty="0">
              <a:highlight>
                <a:srgbClr val="FFFFFF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05F034-B987-A541-B4E3-DDB4186C01B6}"/>
              </a:ext>
            </a:extLst>
          </p:cNvPr>
          <p:cNvSpPr/>
          <p:nvPr/>
        </p:nvSpPr>
        <p:spPr>
          <a:xfrm>
            <a:off x="2209800" y="2052932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ighlight>
                  <a:srgbClr val="FFFFFF"/>
                </a:highlight>
                <a:latin typeface="Courier" pitchFamily="2" charset="0"/>
              </a:rPr>
              <a:t>T</a:t>
            </a:r>
            <a:endParaRPr lang="en-US" sz="2400" dirty="0">
              <a:highlight>
                <a:srgbClr val="FFFFFF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EEE93-D123-7145-ABC6-F858173BC4BE}"/>
              </a:ext>
            </a:extLst>
          </p:cNvPr>
          <p:cNvSpPr/>
          <p:nvPr/>
        </p:nvSpPr>
        <p:spPr>
          <a:xfrm>
            <a:off x="2743200" y="2052934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ighlight>
                  <a:srgbClr val="FFFFFF"/>
                </a:highlight>
                <a:latin typeface="Courier" pitchFamily="2" charset="0"/>
              </a:rPr>
              <a:t>T</a:t>
            </a:r>
            <a:endParaRPr lang="en-US" sz="2400" dirty="0">
              <a:highlight>
                <a:srgbClr val="FFFFFF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5934B0-37E0-AF40-8297-9DFF5F9BBF46}"/>
              </a:ext>
            </a:extLst>
          </p:cNvPr>
          <p:cNvSpPr/>
          <p:nvPr/>
        </p:nvSpPr>
        <p:spPr>
          <a:xfrm>
            <a:off x="8241588" y="2052933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ighlight>
                  <a:srgbClr val="FFFFFF"/>
                </a:highlight>
                <a:latin typeface="Courier" pitchFamily="2" charset="0"/>
              </a:rPr>
              <a:t>T</a:t>
            </a:r>
            <a:endParaRPr lang="en-US" sz="2400" dirty="0">
              <a:highlight>
                <a:srgbClr val="FFFFFF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26D9A8-57F7-8A40-B53D-D45CD49360E9}"/>
              </a:ext>
            </a:extLst>
          </p:cNvPr>
          <p:cNvSpPr/>
          <p:nvPr/>
        </p:nvSpPr>
        <p:spPr>
          <a:xfrm>
            <a:off x="890202" y="2510135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ighlight>
                  <a:srgbClr val="FFFFFF"/>
                </a:highlight>
                <a:latin typeface="Courier" pitchFamily="2" charset="0"/>
              </a:rPr>
              <a:t>T</a:t>
            </a:r>
            <a:endParaRPr lang="en-US" sz="2400" dirty="0">
              <a:highlight>
                <a:srgbClr val="FFFFFF"/>
              </a:highligh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9C0EA4-D37A-E758-082D-0B4D1E8386D3}"/>
              </a:ext>
            </a:extLst>
          </p:cNvPr>
          <p:cNvSpPr/>
          <p:nvPr/>
        </p:nvSpPr>
        <p:spPr>
          <a:xfrm>
            <a:off x="913648" y="2463243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ighlight>
                  <a:srgbClr val="FFFFFF"/>
                </a:highlight>
                <a:latin typeface="Courier" pitchFamily="2" charset="0"/>
              </a:rPr>
              <a:t>T</a:t>
            </a:r>
            <a:endParaRPr lang="en-US" sz="2400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5067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9AD9C-4A78-574C-A3CD-12641AF0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31ED8-1FC1-734F-BFDD-EA276C31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KDC: A, B, 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KDC -&gt; A: A, B, Enc(</a:t>
            </a:r>
            <a:r>
              <a:rPr lang="en-US" dirty="0" err="1">
                <a:latin typeface="Courier" pitchFamily="2" charset="0"/>
              </a:rPr>
              <a:t>k,r,Enc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A,B,k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);</a:t>
            </a:r>
            <a:r>
              <a:rPr lang="en-US" dirty="0" err="1">
                <a:latin typeface="Courier" pitchFamily="2" charset="0"/>
              </a:rPr>
              <a:t>k_A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B, Enc(</a:t>
            </a:r>
            <a:r>
              <a:rPr lang="en-US" dirty="0" err="1">
                <a:latin typeface="Courier" pitchFamily="2" charset="0"/>
              </a:rPr>
              <a:t>A,B,k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9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9AD9C-4A78-574C-A3CD-12641AF0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 on Protocol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31ED8-1FC1-734F-BFDD-EA276C31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T: A, B, 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T -&gt; KDC: A, T, 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KDC -&gt; T: A, T, Enc(k, r, Enc(</a:t>
            </a:r>
            <a:r>
              <a:rPr lang="en-US" dirty="0" err="1">
                <a:latin typeface="Courier" pitchFamily="2" charset="0"/>
              </a:rPr>
              <a:t>A,T,k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latin typeface="Courier" pitchFamily="2" charset="0"/>
              </a:rPr>
              <a:t>k_T</a:t>
            </a:r>
            <a:r>
              <a:rPr lang="en-US" dirty="0">
                <a:latin typeface="Courier" pitchFamily="2" charset="0"/>
              </a:rPr>
              <a:t>);</a:t>
            </a:r>
            <a:r>
              <a:rPr lang="en-US" dirty="0" err="1">
                <a:latin typeface="Courier" pitchFamily="2" charset="0"/>
              </a:rPr>
              <a:t>k_A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T -&gt; A: A, B, Enc(k, r, Enc(</a:t>
            </a:r>
            <a:r>
              <a:rPr lang="en-US" dirty="0" err="1">
                <a:latin typeface="Courier" pitchFamily="2" charset="0"/>
              </a:rPr>
              <a:t>A,T,k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latin typeface="Courier" pitchFamily="2" charset="0"/>
              </a:rPr>
              <a:t>k_T</a:t>
            </a:r>
            <a:r>
              <a:rPr lang="en-US" dirty="0">
                <a:latin typeface="Courier" pitchFamily="2" charset="0"/>
              </a:rPr>
              <a:t>);</a:t>
            </a:r>
            <a:r>
              <a:rPr lang="en-US" dirty="0" err="1">
                <a:latin typeface="Courier" pitchFamily="2" charset="0"/>
              </a:rPr>
              <a:t>k_A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T: A, B, Enc(</a:t>
            </a:r>
            <a:r>
              <a:rPr lang="en-US" dirty="0" err="1">
                <a:latin typeface="Courier" pitchFamily="2" charset="0"/>
              </a:rPr>
              <a:t>A,T,k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latin typeface="Courier" pitchFamily="2" charset="0"/>
              </a:rPr>
              <a:t>k_T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5C18A0-4BDB-404E-A4DD-8331D4E34088}"/>
              </a:ext>
            </a:extLst>
          </p:cNvPr>
          <p:cNvSpPr/>
          <p:nvPr/>
        </p:nvSpPr>
        <p:spPr>
          <a:xfrm>
            <a:off x="3382447" y="2819400"/>
            <a:ext cx="5770179" cy="42053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CE9BFD-0AA2-B643-85F5-0A59DBE3AD77}"/>
              </a:ext>
            </a:extLst>
          </p:cNvPr>
          <p:cNvSpPr/>
          <p:nvPr/>
        </p:nvSpPr>
        <p:spPr>
          <a:xfrm>
            <a:off x="3657600" y="2372624"/>
            <a:ext cx="4648200" cy="42053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0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9AD9C-4A78-574C-A3CD-12641AF0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31ED8-1FC1-734F-BFDD-EA276C31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KDC: A, B, 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KDC -&gt; A: Enc(</a:t>
            </a:r>
            <a:r>
              <a:rPr lang="en-US" dirty="0" err="1">
                <a:latin typeface="Courier" pitchFamily="2" charset="0"/>
              </a:rPr>
              <a:t>A,B,k,r,Enc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A,B,k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);</a:t>
            </a:r>
            <a:r>
              <a:rPr lang="en-US" dirty="0" err="1">
                <a:latin typeface="Courier" pitchFamily="2" charset="0"/>
              </a:rPr>
              <a:t>k_A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B, Enc(</a:t>
            </a:r>
            <a:r>
              <a:rPr lang="en-US" dirty="0" err="1">
                <a:latin typeface="Courier" pitchFamily="2" charset="0"/>
              </a:rPr>
              <a:t>A,B,k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5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9AD9C-4A78-574C-A3CD-12641AF0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7: Needham-Schroeder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31ED8-1FC1-734F-BFDD-EA276C31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KDC: A, B, 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KDC -&gt; A: Enc(</a:t>
            </a:r>
            <a:r>
              <a:rPr lang="en-US" dirty="0" err="1">
                <a:latin typeface="Courier" pitchFamily="2" charset="0"/>
              </a:rPr>
              <a:t>A,B,k,r,Enc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A,B,k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);</a:t>
            </a:r>
            <a:r>
              <a:rPr lang="en-US" dirty="0" err="1">
                <a:latin typeface="Courier" pitchFamily="2" charset="0"/>
              </a:rPr>
              <a:t>k_A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B, Enc(</a:t>
            </a:r>
            <a:r>
              <a:rPr lang="en-US" dirty="0" err="1">
                <a:latin typeface="Courier" pitchFamily="2" charset="0"/>
              </a:rPr>
              <a:t>A,B,k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 -&gt; A: A, B, Enc(r2; k)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B, Enc(r2+1; 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5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9AD9C-4A78-574C-A3CD-12641AF0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MITM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31ED8-1FC1-734F-BFDD-EA276C31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Consider the following variant of Needham-Schroeder. Is this protocol vulnerable to a MITM attack?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KDC: A, B, 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KDC -&gt; A: Enc(</a:t>
            </a:r>
            <a:r>
              <a:rPr lang="en-US" dirty="0" err="1">
                <a:latin typeface="Courier" pitchFamily="2" charset="0"/>
              </a:rPr>
              <a:t>A,B,r;k_A</a:t>
            </a:r>
            <a:r>
              <a:rPr lang="en-US" dirty="0">
                <a:latin typeface="Courier" pitchFamily="2" charset="0"/>
              </a:rPr>
              <a:t>),Enc(</a:t>
            </a:r>
            <a:r>
              <a:rPr lang="en-US" dirty="0" err="1">
                <a:latin typeface="Courier" pitchFamily="2" charset="0"/>
              </a:rPr>
              <a:t>r,k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latin typeface="Courier" pitchFamily="2" charset="0"/>
              </a:rPr>
              <a:t>k_A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KDC -&gt; B: Enc(</a:t>
            </a:r>
            <a:r>
              <a:rPr lang="en-US" dirty="0" err="1">
                <a:latin typeface="Courier" pitchFamily="2" charset="0"/>
              </a:rPr>
              <a:t>A,B,r;k_B</a:t>
            </a:r>
            <a:r>
              <a:rPr lang="en-US" dirty="0">
                <a:latin typeface="Courier" pitchFamily="2" charset="0"/>
              </a:rPr>
              <a:t>),Enc(</a:t>
            </a:r>
            <a:r>
              <a:rPr lang="en-US" dirty="0" err="1">
                <a:latin typeface="Courier" pitchFamily="2" charset="0"/>
              </a:rPr>
              <a:t>r,k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 -&gt; A: A, B, Enc(r2; k)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B, Enc(r2+1; 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5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Authentication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r>
              <a:rPr lang="en-US" b="1" dirty="0"/>
              <a:t>Threat:</a:t>
            </a:r>
            <a:r>
              <a:rPr lang="en-US" dirty="0"/>
              <a:t>  attacker who controls the network</a:t>
            </a:r>
          </a:p>
          <a:p>
            <a:pPr lvl="1"/>
            <a:r>
              <a:rPr lang="en-US" dirty="0" err="1"/>
              <a:t>Dolev</a:t>
            </a:r>
            <a:r>
              <a:rPr lang="en-US" dirty="0"/>
              <a:t>-Yao model:  attacker can read, modify, delete messages</a:t>
            </a:r>
          </a:p>
          <a:p>
            <a:r>
              <a:rPr lang="en-US" b="1" dirty="0"/>
              <a:t>Vulnerability:</a:t>
            </a:r>
            <a:r>
              <a:rPr lang="en-US" dirty="0"/>
              <a:t>  communication channel between sender and receiver can be controlled by other principals</a:t>
            </a:r>
          </a:p>
          <a:p>
            <a:r>
              <a:rPr lang="en-US" b="1" dirty="0"/>
              <a:t>Harm:</a:t>
            </a:r>
            <a:r>
              <a:rPr lang="en-US" dirty="0"/>
              <a:t>  attacker can pretend to be someone else (violating security goals)</a:t>
            </a:r>
          </a:p>
          <a:p>
            <a:r>
              <a:rPr lang="en-US" b="1" dirty="0"/>
              <a:t>Countermeasure:  </a:t>
            </a:r>
            <a:r>
              <a:rPr lang="en-US" dirty="0">
                <a:solidFill>
                  <a:srgbClr val="4F81BD"/>
                </a:solidFill>
              </a:rPr>
              <a:t>authentication protocols</a:t>
            </a:r>
          </a:p>
        </p:txBody>
      </p:sp>
    </p:spTree>
    <p:extLst>
      <p:ext uri="{BB962C8B-B14F-4D97-AF65-F5344CB8AC3E}">
        <p14:creationId xmlns:p14="http://schemas.microsoft.com/office/powerpoint/2010/main" val="77830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9AD9C-4A78-574C-A3CD-12641AF0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MITM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31ED8-1FC1-734F-BFDD-EA276C31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dirty="0">
                <a:latin typeface="+mj-lt"/>
              </a:rPr>
              <a:t>Consider the following variant of Needham-Schroeder. Is this protocol vulnerable to a MITM attack?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T: A, B, r</a:t>
            </a:r>
          </a:p>
          <a:p>
            <a:pPr marL="274320" lvl="1" indent="0">
              <a:buNone/>
            </a:pPr>
            <a:endParaRPr lang="en-US" sz="100" dirty="0">
              <a:latin typeface="Courier" pitchFamily="2" charset="0"/>
            </a:endParaRPr>
          </a:p>
          <a:p>
            <a:pPr marL="731520" lvl="1" indent="-45720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T -&gt; KDC: A, B, r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KDC -&gt; T: Enc(</a:t>
            </a:r>
            <a:r>
              <a:rPr lang="en-US" dirty="0" err="1">
                <a:latin typeface="Courier" pitchFamily="2" charset="0"/>
              </a:rPr>
              <a:t>A,B,r;k_A</a:t>
            </a:r>
            <a:r>
              <a:rPr lang="en-US" dirty="0">
                <a:latin typeface="Courier" pitchFamily="2" charset="0"/>
              </a:rPr>
              <a:t>), Enc(</a:t>
            </a:r>
            <a:r>
              <a:rPr lang="en-US" dirty="0" err="1">
                <a:latin typeface="Courier" pitchFamily="2" charset="0"/>
              </a:rPr>
              <a:t>r,k;k_A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KDC -&gt; T: Enc(</a:t>
            </a:r>
            <a:r>
              <a:rPr lang="en-US" dirty="0" err="1">
                <a:latin typeface="Courier" pitchFamily="2" charset="0"/>
              </a:rPr>
              <a:t>A,B,r;k_B</a:t>
            </a:r>
            <a:r>
              <a:rPr lang="en-US" dirty="0">
                <a:latin typeface="Courier" pitchFamily="2" charset="0"/>
              </a:rPr>
              <a:t>), Enc(</a:t>
            </a:r>
            <a:r>
              <a:rPr lang="en-US" dirty="0" err="1">
                <a:latin typeface="Courier" pitchFamily="2" charset="0"/>
              </a:rPr>
              <a:t>r,k;k_B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274320" lvl="1" indent="0">
              <a:buNone/>
            </a:pPr>
            <a:endParaRPr lang="en-US" sz="100" dirty="0">
              <a:latin typeface="Courier" pitchFamily="2" charset="0"/>
            </a:endParaRPr>
          </a:p>
          <a:p>
            <a:pPr marL="731520" lvl="1" indent="-45720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T -&gt; KDC: A, T, r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KDC -&gt; T: Enc(</a:t>
            </a:r>
            <a:r>
              <a:rPr lang="en-US" dirty="0" err="1">
                <a:latin typeface="Courier" pitchFamily="2" charset="0"/>
              </a:rPr>
              <a:t>A,T,r;k_A</a:t>
            </a:r>
            <a:r>
              <a:rPr lang="en-US" dirty="0">
                <a:latin typeface="Courier" pitchFamily="2" charset="0"/>
              </a:rPr>
              <a:t>), Enc(r,k2;k_A)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KDC -&gt; T: Enc(</a:t>
            </a:r>
            <a:r>
              <a:rPr lang="en-US" dirty="0" err="1">
                <a:latin typeface="Courier" pitchFamily="2" charset="0"/>
              </a:rPr>
              <a:t>A,T,r;k_T</a:t>
            </a:r>
            <a:r>
              <a:rPr lang="en-US" dirty="0">
                <a:latin typeface="Courier" pitchFamily="2" charset="0"/>
              </a:rPr>
              <a:t>), Enc(r,k2;k_T)</a:t>
            </a:r>
          </a:p>
          <a:p>
            <a:pPr marL="274320" lvl="1" indent="0">
              <a:buNone/>
            </a:pPr>
            <a:endParaRPr lang="en-US" sz="100" dirty="0">
              <a:latin typeface="Courier" pitchFamily="2" charset="0"/>
            </a:endParaRPr>
          </a:p>
          <a:p>
            <a:pPr marL="731520" lvl="1" indent="-45720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T -&gt; KDC: T, B, r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KDC -&gt; T: Enc(</a:t>
            </a:r>
            <a:r>
              <a:rPr lang="en-US" dirty="0" err="1">
                <a:latin typeface="Courier" pitchFamily="2" charset="0"/>
              </a:rPr>
              <a:t>T,B,r;k_T</a:t>
            </a:r>
            <a:r>
              <a:rPr lang="en-US" dirty="0">
                <a:latin typeface="Courier" pitchFamily="2" charset="0"/>
              </a:rPr>
              <a:t>), Enc(r,k3;k_T)</a:t>
            </a:r>
          </a:p>
          <a:p>
            <a:pPr marL="731520" lvl="1" indent="-45720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KDC -&gt; T: Enc(</a:t>
            </a:r>
            <a:r>
              <a:rPr lang="en-US" dirty="0" err="1">
                <a:latin typeface="Courier" pitchFamily="2" charset="0"/>
              </a:rPr>
              <a:t>T,B,r;k_B</a:t>
            </a:r>
            <a:r>
              <a:rPr lang="en-US" dirty="0">
                <a:latin typeface="Courier" pitchFamily="2" charset="0"/>
              </a:rPr>
              <a:t>), Enc(r,k3;k_B)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T -&gt; A: Enc(</a:t>
            </a:r>
            <a:r>
              <a:rPr lang="en-US" dirty="0" err="1">
                <a:latin typeface="Courier" pitchFamily="2" charset="0"/>
              </a:rPr>
              <a:t>A,B,r;k_A</a:t>
            </a:r>
            <a:r>
              <a:rPr lang="en-US" dirty="0">
                <a:latin typeface="Courier" pitchFamily="2" charset="0"/>
              </a:rPr>
              <a:t>),Enc(r,k2; </a:t>
            </a:r>
            <a:r>
              <a:rPr lang="en-US" dirty="0" err="1">
                <a:latin typeface="Courier" pitchFamily="2" charset="0"/>
              </a:rPr>
              <a:t>k_A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T -&gt; B: Enc(</a:t>
            </a:r>
            <a:r>
              <a:rPr lang="en-US" dirty="0" err="1">
                <a:latin typeface="Courier" pitchFamily="2" charset="0"/>
              </a:rPr>
              <a:t>A,B,r;k_B</a:t>
            </a:r>
            <a:r>
              <a:rPr lang="en-US" dirty="0">
                <a:latin typeface="Courier" pitchFamily="2" charset="0"/>
              </a:rPr>
              <a:t>),Enc(r,k3;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 -&gt; T: A, B, Enc(r2; k3)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T -&gt; B: A, B, Enc(r2+1; k3)</a:t>
            </a:r>
          </a:p>
          <a:p>
            <a:pPr marL="731520" lvl="1" indent="-457200">
              <a:buFont typeface="+mj-lt"/>
              <a:buAutoNum type="arabicPeriod" startAt="4"/>
            </a:pPr>
            <a:r>
              <a:rPr lang="en-US" dirty="0">
                <a:latin typeface="Courier" pitchFamily="2" charset="0"/>
              </a:rPr>
              <a:t>T -&gt; A: A, B, Enc(r2; k2)</a:t>
            </a:r>
          </a:p>
          <a:p>
            <a:pPr marL="731520" lvl="1" indent="-457200">
              <a:buFont typeface="+mj-lt"/>
              <a:buAutoNum type="arabicPeriod" startAt="4"/>
            </a:pPr>
            <a:r>
              <a:rPr lang="en-US" dirty="0">
                <a:latin typeface="Courier" pitchFamily="2" charset="0"/>
              </a:rPr>
              <a:t>A -&gt; T: A, B, Enc(r2+1; k2)</a:t>
            </a:r>
          </a:p>
          <a:p>
            <a:pPr marL="731520" lvl="1" indent="-457200">
              <a:buFont typeface="+mj-lt"/>
              <a:buAutoNum type="arabicPeriod" startAt="4"/>
            </a:pPr>
            <a:endParaRPr lang="en-US" dirty="0">
              <a:latin typeface="Courier" pitchFamily="2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D832FD-42E5-504A-880D-5F63292AD878}"/>
              </a:ext>
            </a:extLst>
          </p:cNvPr>
          <p:cNvSpPr/>
          <p:nvPr/>
        </p:nvSpPr>
        <p:spPr>
          <a:xfrm>
            <a:off x="2378015" y="3082146"/>
            <a:ext cx="1812985" cy="21026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DDF9E2-41F8-9D41-895E-6B5754EF3852}"/>
              </a:ext>
            </a:extLst>
          </p:cNvPr>
          <p:cNvSpPr/>
          <p:nvPr/>
        </p:nvSpPr>
        <p:spPr>
          <a:xfrm>
            <a:off x="4277264" y="5069097"/>
            <a:ext cx="2057400" cy="264903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0BEFAA-D663-404E-896C-A460CDF67864}"/>
              </a:ext>
            </a:extLst>
          </p:cNvPr>
          <p:cNvSpPr/>
          <p:nvPr/>
        </p:nvSpPr>
        <p:spPr>
          <a:xfrm>
            <a:off x="4429664" y="3815752"/>
            <a:ext cx="1524000" cy="222848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4B1876-63C4-1043-9E02-E841104B09E9}"/>
              </a:ext>
            </a:extLst>
          </p:cNvPr>
          <p:cNvSpPr/>
          <p:nvPr/>
        </p:nvSpPr>
        <p:spPr>
          <a:xfrm>
            <a:off x="2133600" y="5069097"/>
            <a:ext cx="2057400" cy="24171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F23D4-050C-294C-B6EE-53AA94C621B1}"/>
              </a:ext>
            </a:extLst>
          </p:cNvPr>
          <p:cNvSpPr/>
          <p:nvPr/>
        </p:nvSpPr>
        <p:spPr>
          <a:xfrm>
            <a:off x="2378015" y="3323865"/>
            <a:ext cx="1812985" cy="210269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054D71-CDA3-7A44-B301-B4FF04C0DF0B}"/>
              </a:ext>
            </a:extLst>
          </p:cNvPr>
          <p:cNvSpPr/>
          <p:nvPr/>
        </p:nvSpPr>
        <p:spPr>
          <a:xfrm>
            <a:off x="4277264" y="5410200"/>
            <a:ext cx="2057400" cy="241719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5787E6-1FB9-4440-9E57-34EE65837DCE}"/>
              </a:ext>
            </a:extLst>
          </p:cNvPr>
          <p:cNvSpPr/>
          <p:nvPr/>
        </p:nvSpPr>
        <p:spPr>
          <a:xfrm>
            <a:off x="4429664" y="4823425"/>
            <a:ext cx="1524000" cy="222848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D11013-EF01-EF43-86F7-67D6CEAE35D4}"/>
              </a:ext>
            </a:extLst>
          </p:cNvPr>
          <p:cNvSpPr/>
          <p:nvPr/>
        </p:nvSpPr>
        <p:spPr>
          <a:xfrm>
            <a:off x="2133600" y="5410200"/>
            <a:ext cx="2057400" cy="241719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A2C64B-F799-6377-83D9-33A62F685E52}"/>
              </a:ext>
            </a:extLst>
          </p:cNvPr>
          <p:cNvSpPr/>
          <p:nvPr/>
        </p:nvSpPr>
        <p:spPr>
          <a:xfrm>
            <a:off x="152400" y="2514600"/>
            <a:ext cx="8229600" cy="419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9AD9C-4A78-574C-A3CD-12641AF0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7: Needham-Schroeder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31ED8-1FC1-734F-BFDD-EA276C31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KDC: A, B, 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KDC -&gt; A: Enc(</a:t>
            </a:r>
            <a:r>
              <a:rPr lang="en-US" dirty="0" err="1">
                <a:latin typeface="Courier" pitchFamily="2" charset="0"/>
              </a:rPr>
              <a:t>A,B,k,r,Enc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A,B,k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);</a:t>
            </a:r>
            <a:r>
              <a:rPr lang="en-US" dirty="0" err="1">
                <a:latin typeface="Courier" pitchFamily="2" charset="0"/>
              </a:rPr>
              <a:t>k_A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B, Enc(</a:t>
            </a:r>
            <a:r>
              <a:rPr lang="en-US" dirty="0" err="1">
                <a:latin typeface="Courier" pitchFamily="2" charset="0"/>
              </a:rPr>
              <a:t>A,B,k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 -&gt; A: A, B, Enc(r2; k)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B, Enc(r2+1; 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9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9AD9C-4A78-574C-A3CD-12641AF0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#1: More random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31ED8-1FC1-734F-BFDD-EA276C31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9916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 -&gt; A: A, B, r3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KDC: A, B, r, r3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KDC -&gt; A: Enc(</a:t>
            </a:r>
            <a:r>
              <a:rPr lang="en-US" dirty="0" err="1">
                <a:latin typeface="Courier" pitchFamily="2" charset="0"/>
              </a:rPr>
              <a:t>A,B,k,r,Enc</a:t>
            </a:r>
            <a:r>
              <a:rPr lang="en-US" dirty="0">
                <a:latin typeface="Courier" pitchFamily="2" charset="0"/>
              </a:rPr>
              <a:t>(A,B,k,r3;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);</a:t>
            </a:r>
            <a:r>
              <a:rPr lang="en-US" dirty="0" err="1">
                <a:latin typeface="Courier" pitchFamily="2" charset="0"/>
              </a:rPr>
              <a:t>k_A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B, Enc(A,B,k,r3;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 -&gt; A: A, B, Enc(r2; k)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B, Enc(r2+1; 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9AD9C-4A78-574C-A3CD-12641AF0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#2: Timestamps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31ED8-1FC1-734F-BFDD-EA276C31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9916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KDC: A, B, r,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KDC -&gt; A: Enc(</a:t>
            </a:r>
            <a:r>
              <a:rPr lang="en-US" dirty="0" err="1">
                <a:latin typeface="Courier" pitchFamily="2" charset="0"/>
              </a:rPr>
              <a:t>A,B,k,r,Enc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A,B,k,t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);</a:t>
            </a:r>
            <a:r>
              <a:rPr lang="en-US" dirty="0" err="1">
                <a:latin typeface="Courier" pitchFamily="2" charset="0"/>
              </a:rPr>
              <a:t>k_A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B, Enc(</a:t>
            </a:r>
            <a:r>
              <a:rPr lang="en-US" dirty="0" err="1">
                <a:latin typeface="Courier" pitchFamily="2" charset="0"/>
              </a:rPr>
              <a:t>A,B,k,t</a:t>
            </a:r>
            <a:r>
              <a:rPr lang="en-US" dirty="0">
                <a:latin typeface="Courier" pitchFamily="2" charset="0"/>
              </a:rPr>
              <a:t>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 -&gt; A: A, B, Enc(r2; k)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B, Enc(r2+1; 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20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9AD9C-4A78-574C-A3CD-12641AF0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#3: Otway-Rees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31ED8-1FC1-734F-BFDD-EA276C31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9916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n, A, B, Enc(r1,n,A,B;k_A)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 -&gt; KDC: n, A, B, Enc(r1,n,A,B;k_A), 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               Enc(r2,n,A,B;k_B)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>
                <a:latin typeface="Courier" pitchFamily="2" charset="0"/>
              </a:rPr>
              <a:t>KDC -&gt; B: n, Enc(r1,k;k_A), 		  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               Enc(r2,k;k_B)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>
                <a:latin typeface="Courier" pitchFamily="2" charset="0"/>
              </a:rPr>
              <a:t>B -&gt; A: n, Enc(r1,k;k_A)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8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9AD9C-4A78-574C-A3CD-12641AF0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31ED8-1FC1-734F-BFDD-EA276C31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991600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n, A, B, Enc(r1,n,A,B;k_A)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 -&gt; KDC: n, A, B, Enc(r1,n,A,B;k_A), 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               Enc(r2,n,A,B;k_B)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>
                <a:latin typeface="Courier" pitchFamily="2" charset="0"/>
              </a:rPr>
              <a:t>T -&gt; B: n, Enc(r1,n,A,B;k_A), 		  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               Enc(r2,n,A,B;k_B)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>
                <a:latin typeface="Courier" pitchFamily="2" charset="0"/>
              </a:rPr>
              <a:t>B -&gt; A: n, Enc(r1,n,A,B;k_A)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CC3173-3781-3948-B687-181AA883C042}"/>
              </a:ext>
            </a:extLst>
          </p:cNvPr>
          <p:cNvSpPr/>
          <p:nvPr/>
        </p:nvSpPr>
        <p:spPr>
          <a:xfrm>
            <a:off x="4267200" y="2071777"/>
            <a:ext cx="3276600" cy="42053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E51250-8D85-314C-8AE0-83A64A546D5C}"/>
              </a:ext>
            </a:extLst>
          </p:cNvPr>
          <p:cNvSpPr/>
          <p:nvPr/>
        </p:nvSpPr>
        <p:spPr>
          <a:xfrm>
            <a:off x="2887866" y="2910336"/>
            <a:ext cx="3131934" cy="42053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95045C-FE78-EB41-B825-8DBBE58C265E}"/>
              </a:ext>
            </a:extLst>
          </p:cNvPr>
          <p:cNvSpPr/>
          <p:nvPr/>
        </p:nvSpPr>
        <p:spPr>
          <a:xfrm>
            <a:off x="4267200" y="2466256"/>
            <a:ext cx="3276600" cy="420538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D29CE9-919E-2840-818F-B714AACD1D75}"/>
              </a:ext>
            </a:extLst>
          </p:cNvPr>
          <p:cNvSpPr/>
          <p:nvPr/>
        </p:nvSpPr>
        <p:spPr>
          <a:xfrm>
            <a:off x="4262887" y="3390362"/>
            <a:ext cx="3131934" cy="420538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5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5AC05-FC7D-F74A-A0F7-37C89D08D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Type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21F04-42A0-9144-99D3-4E781FDE1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Consider the following variant of Otway-Rees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n, A, B, Enc(r1,n,A,B;k_A)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 -&gt; KDC: n, A, B, Enc(r1,n,A,B;k_A), 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               Enc(r2,n,A,B;k_B)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>
                <a:latin typeface="Courier" pitchFamily="2" charset="0"/>
              </a:rPr>
              <a:t>KDC -&gt; B: n, Enc(r1+1,k;k_A), 		  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                     Enc(r2+1, </a:t>
            </a:r>
            <a:r>
              <a:rPr lang="en-US" dirty="0" err="1">
                <a:latin typeface="Courier" pitchFamily="2" charset="0"/>
              </a:rPr>
              <a:t>k;k_B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>
                <a:latin typeface="Courier" pitchFamily="2" charset="0"/>
              </a:rPr>
              <a:t>B -&gt; A: n, Enc(r1+1,k;k_A)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Would this protocol be vulnerable to a type attack?</a:t>
            </a:r>
          </a:p>
        </p:txBody>
      </p:sp>
    </p:spTree>
    <p:extLst>
      <p:ext uri="{BB962C8B-B14F-4D97-AF65-F5344CB8AC3E}">
        <p14:creationId xmlns:p14="http://schemas.microsoft.com/office/powerpoint/2010/main" val="269645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A5D3A-4241-394A-91B6-E10C88B5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in Practice</a:t>
            </a:r>
          </a:p>
        </p:txBody>
      </p:sp>
      <p:pic>
        <p:nvPicPr>
          <p:cNvPr id="5" name="Content Placeholder 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CC9C9C32-3498-804C-974E-4EFEDF1BC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95909"/>
            <a:ext cx="3483750" cy="3647691"/>
          </a:xfrm>
        </p:spPr>
      </p:pic>
      <p:pic>
        <p:nvPicPr>
          <p:cNvPr id="7" name="Picture 6" descr="A close up of a screen&#10;&#10;Description automatically generated">
            <a:extLst>
              <a:ext uri="{FF2B5EF4-FFF2-40B4-BE49-F238E27FC236}">
                <a16:creationId xmlns:a16="http://schemas.microsoft.com/office/drawing/2014/main" id="{CC140E0F-86EA-1F48-B6F7-5B2231140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329" y="1727200"/>
            <a:ext cx="4249271" cy="20066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3AC95C-4A9E-CA4A-BF7B-A16ECD1DA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92600"/>
            <a:ext cx="3505200" cy="138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5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9E51E-8048-08E1-7D71-25EA7E45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Protocols</a:t>
            </a:r>
          </a:p>
        </p:txBody>
      </p:sp>
      <p:pic>
        <p:nvPicPr>
          <p:cNvPr id="4" name="Picture 3" descr="A cartoon of a person sitting in a chair and a desk&#10;&#10;AI-generated content may be incorrect.">
            <a:extLst>
              <a:ext uri="{FF2B5EF4-FFF2-40B4-BE49-F238E27FC236}">
                <a16:creationId xmlns:a16="http://schemas.microsoft.com/office/drawing/2014/main" id="{405A33F7-FC8D-E184-D54C-26FE19A38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54" y="1524000"/>
            <a:ext cx="3530692" cy="50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5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>
                <a:solidFill>
                  <a:schemeClr val="accent2"/>
                </a:solidFill>
              </a:rPr>
              <a:t>authentication protocol </a:t>
            </a:r>
            <a:r>
              <a:rPr lang="en-US" dirty="0"/>
              <a:t>allows a principal receiving a message to verify the identity of the principal that sent that message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0"/>
          <a:stretch/>
        </p:blipFill>
        <p:spPr>
          <a:xfrm>
            <a:off x="304800" y="3298371"/>
            <a:ext cx="2527300" cy="3254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Authentication Protocols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03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17"/>
          <a:stretch/>
        </p:blipFill>
        <p:spPr>
          <a:xfrm>
            <a:off x="6212180" y="3328424"/>
            <a:ext cx="2627020" cy="325845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D4B204D-F589-EB47-BC81-10B6331A2A96}"/>
              </a:ext>
            </a:extLst>
          </p:cNvPr>
          <p:cNvGrpSpPr/>
          <p:nvPr/>
        </p:nvGrpSpPr>
        <p:grpSpPr>
          <a:xfrm>
            <a:off x="2091094" y="3124200"/>
            <a:ext cx="2938106" cy="952468"/>
            <a:chOff x="2091094" y="3124200"/>
            <a:chExt cx="2938106" cy="952468"/>
          </a:xfrm>
        </p:grpSpPr>
        <p:sp>
          <p:nvSpPr>
            <p:cNvPr id="7" name="Triangle 6"/>
            <p:cNvSpPr/>
            <p:nvPr/>
          </p:nvSpPr>
          <p:spPr>
            <a:xfrm rot="13679502">
              <a:off x="2247930" y="3386493"/>
              <a:ext cx="533339" cy="84701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514600" y="3124200"/>
              <a:ext cx="2514600" cy="6858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It's sunny in New York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3C4D1D-491F-114E-9018-8A6599C37D40}"/>
              </a:ext>
            </a:extLst>
          </p:cNvPr>
          <p:cNvGrpSpPr/>
          <p:nvPr/>
        </p:nvGrpSpPr>
        <p:grpSpPr>
          <a:xfrm>
            <a:off x="3521929" y="3886200"/>
            <a:ext cx="2664734" cy="742724"/>
            <a:chOff x="3521929" y="3886200"/>
            <a:chExt cx="2664734" cy="742724"/>
          </a:xfrm>
        </p:grpSpPr>
        <p:sp>
          <p:nvSpPr>
            <p:cNvPr id="8" name="Triangle 7"/>
            <p:cNvSpPr/>
            <p:nvPr/>
          </p:nvSpPr>
          <p:spPr>
            <a:xfrm rot="6793197">
              <a:off x="5496487" y="3938749"/>
              <a:ext cx="533339" cy="847012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521929" y="3886200"/>
              <a:ext cx="2514600" cy="6858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 prefer rain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912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81FA-E61E-994E-ACF9-6D2F4D80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Authentication Protocols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B0CFC3-8A2F-9C49-BAF8-F0F31922A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 Keys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FF9D3A-4B47-A94A-ADBA-3F4DB1DF9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2438400"/>
            <a:ext cx="4800600" cy="39512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B-&gt;T: B, r </a:t>
            </a:r>
          </a:p>
          <a:p>
            <a:pPr marL="788670" lvl="1" indent="-51435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T-&gt;B: A, r</a:t>
            </a:r>
          </a:p>
          <a:p>
            <a:pPr marL="788670" lvl="1" indent="-51435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B-&gt;T: B, Enc(r; </a:t>
            </a:r>
            <a:r>
              <a:rPr lang="en-US" dirty="0" err="1">
                <a:latin typeface="Courier" pitchFamily="2" charset="0"/>
              </a:rPr>
              <a:t>k_BA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T-&gt;B: A, Enc(r; </a:t>
            </a:r>
            <a:r>
              <a:rPr lang="en-US" dirty="0" err="1">
                <a:latin typeface="Courier" pitchFamily="2" charset="0"/>
              </a:rPr>
              <a:t>k_BA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7F334F-2C6E-0E4E-95D0-D8892C506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Included Identity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7099D55-6BB7-5F43-B915-6FAE9E0EE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4541520" cy="39512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B-&gt;T: B, r </a:t>
            </a:r>
          </a:p>
          <a:p>
            <a:pPr marL="788670" lvl="1" indent="-51435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T-&gt;B: A, r</a:t>
            </a:r>
          </a:p>
          <a:p>
            <a:pPr marL="788670" lvl="1" indent="-514350">
              <a:buFont typeface="+mj-lt"/>
              <a:buAutoNum type="arabicParenR"/>
            </a:pPr>
            <a:r>
              <a:rPr lang="en-US" dirty="0">
                <a:latin typeface="Courier" pitchFamily="2" charset="0"/>
              </a:rPr>
              <a:t>B-&gt;T: B, Enc(B, r; 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T-&gt;B: A, Enc(B, r; k)</a:t>
            </a:r>
          </a:p>
          <a:p>
            <a:endParaRPr lang="en-US" dirty="0"/>
          </a:p>
        </p:txBody>
      </p:sp>
      <p:pic>
        <p:nvPicPr>
          <p:cNvPr id="15" name="Content Placeholder 11">
            <a:extLst>
              <a:ext uri="{FF2B5EF4-FFF2-40B4-BE49-F238E27FC236}">
                <a16:creationId xmlns:a16="http://schemas.microsoft.com/office/drawing/2014/main" id="{794B2DA5-8ADC-2241-8ACE-151FC2902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46" y="5029200"/>
            <a:ext cx="1683027" cy="1616212"/>
          </a:xfrm>
          <a:prstGeom prst="rect">
            <a:avLst/>
          </a:prstGeom>
        </p:spPr>
      </p:pic>
      <p:pic>
        <p:nvPicPr>
          <p:cNvPr id="16" name="Content Placeholder 11">
            <a:extLst>
              <a:ext uri="{FF2B5EF4-FFF2-40B4-BE49-F238E27FC236}">
                <a16:creationId xmlns:a16="http://schemas.microsoft.com/office/drawing/2014/main" id="{1F961DFB-7D2C-6F4E-AE77-F6FF79E9E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329" y="5029200"/>
            <a:ext cx="1683027" cy="161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A5C04-A84C-4B42-B807-8A2A3A4F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AA75C-8606-4743-A9FF-C341EFFCB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r>
              <a:rPr lang="en-US" dirty="0"/>
              <a:t>Assume Alice and Bob have a shared secret key k</a:t>
            </a:r>
          </a:p>
          <a:p>
            <a:r>
              <a:rPr lang="en-US" dirty="0"/>
              <a:t>Assume that symmetric-key crypto works</a:t>
            </a:r>
          </a:p>
          <a:p>
            <a:r>
              <a:rPr lang="en-US" dirty="0"/>
              <a:t>Assume there is a trusted </a:t>
            </a:r>
            <a:r>
              <a:rPr lang="en-US" b="1" dirty="0">
                <a:solidFill>
                  <a:schemeClr val="accent2"/>
                </a:solidFill>
              </a:rPr>
              <a:t>Key Distribution Center (KDC) </a:t>
            </a:r>
            <a:r>
              <a:rPr lang="en-US" dirty="0"/>
              <a:t>and that all principals have a shared key with the KDC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12B2B3-99F0-484D-B55F-14DB882BDBEA}"/>
              </a:ext>
            </a:extLst>
          </p:cNvPr>
          <p:cNvCxnSpPr/>
          <p:nvPr/>
        </p:nvCxnSpPr>
        <p:spPr>
          <a:xfrm>
            <a:off x="609600" y="1828800"/>
            <a:ext cx="7086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DB2E423-95FA-8F42-B869-71289677D98E}"/>
              </a:ext>
            </a:extLst>
          </p:cNvPr>
          <p:cNvGrpSpPr/>
          <p:nvPr/>
        </p:nvGrpSpPr>
        <p:grpSpPr>
          <a:xfrm>
            <a:off x="635479" y="3505200"/>
            <a:ext cx="7807975" cy="3238500"/>
            <a:chOff x="635479" y="3505200"/>
            <a:chExt cx="7807975" cy="32385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C6B428-A5BF-F943-9A9A-FD70284BF9A3}"/>
                </a:ext>
              </a:extLst>
            </p:cNvPr>
            <p:cNvSpPr/>
            <p:nvPr/>
          </p:nvSpPr>
          <p:spPr>
            <a:xfrm>
              <a:off x="3073879" y="3505200"/>
              <a:ext cx="2667000" cy="9906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Key Distribution Center</a:t>
              </a:r>
            </a:p>
            <a:p>
              <a:pPr algn="ctr"/>
              <a:r>
                <a:rPr lang="en-US" dirty="0"/>
                <a:t>(KDC)</a:t>
              </a:r>
            </a:p>
          </p:txBody>
        </p:sp>
        <p:pic>
          <p:nvPicPr>
            <p:cNvPr id="7" name="Picture 6" descr="Bob.gif">
              <a:extLst>
                <a:ext uri="{FF2B5EF4-FFF2-40B4-BE49-F238E27FC236}">
                  <a16:creationId xmlns:a16="http://schemas.microsoft.com/office/drawing/2014/main" id="{FB547BA4-95E1-6E46-B95D-E751AE5E0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1090" y="5490505"/>
              <a:ext cx="1120401" cy="11913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alice.jpg">
              <a:extLst>
                <a:ext uri="{FF2B5EF4-FFF2-40B4-BE49-F238E27FC236}">
                  <a16:creationId xmlns:a16="http://schemas.microsoft.com/office/drawing/2014/main" id="{67D8E80A-7FC8-C043-8755-FACA106E4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 flipH="1">
              <a:off x="635479" y="5490505"/>
              <a:ext cx="1026173" cy="11823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 descr="zelda.jpg">
              <a:extLst>
                <a:ext uri="{FF2B5EF4-FFF2-40B4-BE49-F238E27FC236}">
                  <a16:creationId xmlns:a16="http://schemas.microsoft.com/office/drawing/2014/main" id="{ED665715-D091-3B4C-AF7D-E38664475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86011" y="5490505"/>
              <a:ext cx="957443" cy="12531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 descr="Charlie,jpg.jpg">
              <a:extLst>
                <a:ext uri="{FF2B5EF4-FFF2-40B4-BE49-F238E27FC236}">
                  <a16:creationId xmlns:a16="http://schemas.microsoft.com/office/drawing/2014/main" id="{26994290-D8C1-8046-8946-133B6F79B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18132" y="5490505"/>
              <a:ext cx="939122" cy="1229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11E49C-38C2-474C-8429-4CECA2FF4056}"/>
                </a:ext>
              </a:extLst>
            </p:cNvPr>
            <p:cNvSpPr txBox="1"/>
            <p:nvPr/>
          </p:nvSpPr>
          <p:spPr>
            <a:xfrm>
              <a:off x="5564544" y="5666161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4800" dirty="0">
                  <a:solidFill>
                    <a:schemeClr val="accent2"/>
                  </a:solidFill>
                </a:rPr>
                <a:t>…</a:t>
              </a:r>
              <a:endParaRPr lang="en-US" sz="4800" dirty="0">
                <a:solidFill>
                  <a:schemeClr val="accent2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3B15B65-949B-4440-9049-CB7F252D7E2C}"/>
                </a:ext>
              </a:extLst>
            </p:cNvPr>
            <p:cNvCxnSpPr>
              <a:stCxn id="6" idx="2"/>
              <a:endCxn id="8" idx="0"/>
            </p:cNvCxnSpPr>
            <p:nvPr/>
          </p:nvCxnSpPr>
          <p:spPr>
            <a:xfrm flipH="1">
              <a:off x="1148565" y="4495800"/>
              <a:ext cx="3258814" cy="99470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D365B0C-ACD6-DC41-B0B8-C53B0CA103D6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 flipH="1">
              <a:off x="2631291" y="4495800"/>
              <a:ext cx="1776088" cy="99470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5B12E45-E884-154C-9124-59C3AE2B9179}"/>
                </a:ext>
              </a:extLst>
            </p:cNvPr>
            <p:cNvCxnSpPr>
              <a:stCxn id="6" idx="2"/>
              <a:endCxn id="10" idx="0"/>
            </p:cNvCxnSpPr>
            <p:nvPr/>
          </p:nvCxnSpPr>
          <p:spPr>
            <a:xfrm flipH="1">
              <a:off x="4087693" y="4495800"/>
              <a:ext cx="319686" cy="99470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C42B12E-5943-0A46-95BA-AD649E86F1EF}"/>
                </a:ext>
              </a:extLst>
            </p:cNvPr>
            <p:cNvCxnSpPr>
              <a:cxnSpLocks/>
              <a:stCxn id="6" idx="2"/>
              <a:endCxn id="9" idx="0"/>
            </p:cNvCxnSpPr>
            <p:nvPr/>
          </p:nvCxnSpPr>
          <p:spPr>
            <a:xfrm>
              <a:off x="4407379" y="4495800"/>
              <a:ext cx="3557354" cy="99470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92A597D-F2F2-054E-B1B5-B74FCF128CE2}"/>
                    </a:ext>
                  </a:extLst>
                </p:cNvPr>
                <p:cNvSpPr txBox="1"/>
                <p:nvPr/>
              </p:nvSpPr>
              <p:spPr>
                <a:xfrm>
                  <a:off x="1263334" y="4953000"/>
                  <a:ext cx="55797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𝐤</m:t>
                            </m:r>
                          </m:e>
                          <m:sub>
                            <m:r>
                              <a:rPr lang="en-US" sz="2000" b="1" i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𝐀</m:t>
                            </m:r>
                          </m:sub>
                        </m:sSub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92A597D-F2F2-054E-B1B5-B74FCF128C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334" y="4953000"/>
                  <a:ext cx="557973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F06C954-0BD4-9D4D-BE61-90700CA432B0}"/>
                    </a:ext>
                  </a:extLst>
                </p:cNvPr>
                <p:cNvSpPr txBox="1"/>
                <p:nvPr/>
              </p:nvSpPr>
              <p:spPr>
                <a:xfrm>
                  <a:off x="2548394" y="4953000"/>
                  <a:ext cx="55637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𝐤</m:t>
                            </m:r>
                          </m:e>
                          <m:sub>
                            <m:r>
                              <a:rPr lang="en-US" sz="2000" b="1" i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𝐁</m:t>
                            </m:r>
                          </m:sub>
                        </m:sSub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F06C954-0BD4-9D4D-BE61-90700CA432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8394" y="4953000"/>
                  <a:ext cx="556370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02ED853-5E48-2B49-B7D3-CF00EE042773}"/>
                    </a:ext>
                  </a:extLst>
                </p:cNvPr>
                <p:cNvSpPr txBox="1"/>
                <p:nvPr/>
              </p:nvSpPr>
              <p:spPr>
                <a:xfrm>
                  <a:off x="3725257" y="4953000"/>
                  <a:ext cx="54194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𝐤</m:t>
                            </m:r>
                          </m:e>
                          <m:sub>
                            <m:r>
                              <a:rPr lang="en-US" sz="2000" b="1" i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𝐂</m:t>
                            </m:r>
                          </m:sub>
                        </m:sSub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02ED853-5E48-2B49-B7D3-CF00EE0427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5257" y="4953000"/>
                  <a:ext cx="541943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E03CF9D-4339-F145-8D15-3B3E7F1C3BB0}"/>
                    </a:ext>
                  </a:extLst>
                </p:cNvPr>
                <p:cNvSpPr txBox="1"/>
                <p:nvPr/>
              </p:nvSpPr>
              <p:spPr>
                <a:xfrm>
                  <a:off x="7207024" y="4953000"/>
                  <a:ext cx="5403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𝐤</m:t>
                            </m:r>
                          </m:e>
                          <m:sub>
                            <m:r>
                              <a:rPr lang="en-US" sz="2000" b="1" i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𝐙</m:t>
                            </m:r>
                          </m:sub>
                        </m:sSub>
                      </m:oMath>
                    </m:oMathPara>
                  </a14:m>
                  <a:endParaRPr lang="en-US" sz="2000" b="1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E03CF9D-4339-F145-8D15-3B3E7F1C3B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7024" y="4953000"/>
                  <a:ext cx="540341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3782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7D4D8-1C94-154D-ABD7-951358591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C36D2-7EA3-6645-B99A-165A8E770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Alice should be convinced that she is talking to Bob</a:t>
            </a:r>
          </a:p>
          <a:p>
            <a:r>
              <a:rPr lang="en-US" dirty="0"/>
              <a:t>Bob should be convinced that he is talking to Alice</a:t>
            </a:r>
          </a:p>
          <a:p>
            <a:endParaRPr lang="en-US" dirty="0"/>
          </a:p>
          <a:p>
            <a:r>
              <a:rPr lang="en-US" dirty="0"/>
              <a:t>Alice and Bob should acquire a shared key that they can use to securely communicate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67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8EE47-1225-D44F-969E-C9D384B7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E4AB-79A4-8647-A553-AA8E4634B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KDC: A, 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KDC -&gt; A: A, B, Enc(k; </a:t>
            </a:r>
            <a:r>
              <a:rPr lang="en-US" dirty="0" err="1">
                <a:latin typeface="Courier" pitchFamily="2" charset="0"/>
              </a:rPr>
              <a:t>k_A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KDC -&gt; B: A, B, Enc(k;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1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9AD9C-4A78-574C-A3CD-12641AF09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31ED8-1FC1-734F-BFDD-EA276C31F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KDC: A, 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KDC -&gt; A: A, B, Enc(k; </a:t>
            </a:r>
            <a:r>
              <a:rPr lang="en-US" dirty="0" err="1">
                <a:latin typeface="Courier" pitchFamily="2" charset="0"/>
              </a:rPr>
              <a:t>k_A</a:t>
            </a:r>
            <a:r>
              <a:rPr lang="en-US" dirty="0">
                <a:latin typeface="Courier" pitchFamily="2" charset="0"/>
              </a:rPr>
              <a:t>), Enc(k;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Courier" pitchFamily="2" charset="0"/>
              </a:rPr>
              <a:t>A -&gt; B: A, B, Enc(k; </a:t>
            </a:r>
            <a:r>
              <a:rPr lang="en-US" dirty="0" err="1">
                <a:latin typeface="Courier" pitchFamily="2" charset="0"/>
              </a:rPr>
              <a:t>k_B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7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Dolev</a:t>
            </a:r>
            <a:r>
              <a:rPr lang="en-US" dirty="0"/>
              <a:t>-Yao attacker </a:t>
            </a:r>
          </a:p>
          <a:p>
            <a:pPr lvl="1"/>
            <a:r>
              <a:rPr lang="en-US" dirty="0"/>
              <a:t>controls the network, can read, modify, create packets</a:t>
            </a:r>
          </a:p>
          <a:p>
            <a:pPr lvl="1"/>
            <a:endParaRPr lang="en-US" dirty="0"/>
          </a:p>
          <a:p>
            <a:r>
              <a:rPr lang="en-US" dirty="0"/>
              <a:t>A </a:t>
            </a:r>
            <a:r>
              <a:rPr lang="en-US" b="1" dirty="0">
                <a:solidFill>
                  <a:schemeClr val="accent2"/>
                </a:solidFill>
              </a:rPr>
              <a:t>replay attack </a:t>
            </a:r>
            <a:r>
              <a:rPr lang="en-US" dirty="0"/>
              <a:t>occurs when an adversary repeats fragments of a previous protocol run</a:t>
            </a:r>
          </a:p>
          <a:p>
            <a:r>
              <a:rPr lang="en-US" dirty="0"/>
              <a:t> A </a:t>
            </a:r>
            <a:r>
              <a:rPr lang="en-US" b="1" dirty="0">
                <a:solidFill>
                  <a:schemeClr val="accent2"/>
                </a:solidFill>
              </a:rPr>
              <a:t>reflection attack </a:t>
            </a:r>
            <a:r>
              <a:rPr lang="en-US" dirty="0"/>
              <a:t>occurs when an adversary sends messages from an ongoing protocol back to the originator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chemeClr val="accent2"/>
                </a:solidFill>
              </a:rPr>
              <a:t>man-in-the-middle attack </a:t>
            </a:r>
            <a:r>
              <a:rPr lang="en-US" dirty="0"/>
              <a:t>occurs when an adversary secretly relays (and potentially changes) communications between two principals who believe they are communicating directly with </a:t>
            </a:r>
            <a:r>
              <a:rPr lang="en-US" dirty="0" err="1"/>
              <a:t>eachother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172BE2-C773-1843-A2C4-D9FEBD5660D3}"/>
              </a:ext>
            </a:extLst>
          </p:cNvPr>
          <p:cNvCxnSpPr>
            <a:cxnSpLocks/>
          </p:cNvCxnSpPr>
          <p:nvPr/>
        </p:nvCxnSpPr>
        <p:spPr>
          <a:xfrm>
            <a:off x="762000" y="3810000"/>
            <a:ext cx="7239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22F4F7-6BEF-104F-B35C-BC1D7A547E08}"/>
              </a:ext>
            </a:extLst>
          </p:cNvPr>
          <p:cNvCxnSpPr>
            <a:cxnSpLocks/>
          </p:cNvCxnSpPr>
          <p:nvPr/>
        </p:nvCxnSpPr>
        <p:spPr>
          <a:xfrm>
            <a:off x="762000" y="4191000"/>
            <a:ext cx="7772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97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10275</TotalTime>
  <Words>2412</Words>
  <Application>Microsoft Macintosh PowerPoint</Application>
  <PresentationFormat>On-screen Show (4:3)</PresentationFormat>
  <Paragraphs>212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 Math</vt:lpstr>
      <vt:lpstr>Courier</vt:lpstr>
      <vt:lpstr>Clarity</vt:lpstr>
      <vt:lpstr>Lecture 11: Authentication Protocols (cont'd)</vt:lpstr>
      <vt:lpstr>Review: Authentication</vt:lpstr>
      <vt:lpstr>Review: Authentication Protocols</vt:lpstr>
      <vt:lpstr>Secure Authentication Protocols</vt:lpstr>
      <vt:lpstr>Assumptions</vt:lpstr>
      <vt:lpstr>Goals</vt:lpstr>
      <vt:lpstr>Protocol 1</vt:lpstr>
      <vt:lpstr>Protocol 2</vt:lpstr>
      <vt:lpstr>Threat Model</vt:lpstr>
      <vt:lpstr>Exercise 1: Replay Attacks</vt:lpstr>
      <vt:lpstr>Protocol 3</vt:lpstr>
      <vt:lpstr>MITM Attack</vt:lpstr>
      <vt:lpstr>Protocol 4</vt:lpstr>
      <vt:lpstr>Attack on Protocol 4</vt:lpstr>
      <vt:lpstr>Protocol 5</vt:lpstr>
      <vt:lpstr>Attack on Protocol 5</vt:lpstr>
      <vt:lpstr>Protocol 6</vt:lpstr>
      <vt:lpstr>Protocol 7: Needham-Schroeder</vt:lpstr>
      <vt:lpstr>Exercise 2: MITM Attacks</vt:lpstr>
      <vt:lpstr>Exercise 2: MITM Attacks</vt:lpstr>
      <vt:lpstr>Protocol 7: Needham-Schroeder</vt:lpstr>
      <vt:lpstr>Solution #1: More random numbers</vt:lpstr>
      <vt:lpstr>Solution #2: Timestamps</vt:lpstr>
      <vt:lpstr>Solution #3: Otway-Rees</vt:lpstr>
      <vt:lpstr>Type Attack</vt:lpstr>
      <vt:lpstr>Exercise 3: Type Attacks</vt:lpstr>
      <vt:lpstr>Authentication in Practice</vt:lpstr>
      <vt:lpstr>Authentication Protocols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 Birrell</cp:lastModifiedBy>
  <cp:revision>188</cp:revision>
  <cp:lastPrinted>2018-10-04T00:05:03Z</cp:lastPrinted>
  <dcterms:created xsi:type="dcterms:W3CDTF">2018-01-05T20:19:03Z</dcterms:created>
  <dcterms:modified xsi:type="dcterms:W3CDTF">2026-02-25T22:45:12Z</dcterms:modified>
</cp:coreProperties>
</file>