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69" r:id="rId4"/>
    <p:sldId id="295" r:id="rId5"/>
    <p:sldId id="1293" r:id="rId6"/>
    <p:sldId id="315" r:id="rId7"/>
    <p:sldId id="1295" r:id="rId8"/>
    <p:sldId id="1296" r:id="rId9"/>
    <p:sldId id="1298" r:id="rId10"/>
    <p:sldId id="1301" r:id="rId11"/>
    <p:sldId id="1297" r:id="rId12"/>
    <p:sldId id="1305" r:id="rId13"/>
    <p:sldId id="1300" r:id="rId14"/>
    <p:sldId id="1302" r:id="rId15"/>
    <p:sldId id="1306" r:id="rId16"/>
    <p:sldId id="1315" r:id="rId17"/>
    <p:sldId id="1304" r:id="rId18"/>
    <p:sldId id="1308" r:id="rId19"/>
    <p:sldId id="1309" r:id="rId20"/>
    <p:sldId id="1316" r:id="rId21"/>
    <p:sldId id="1310" r:id="rId22"/>
    <p:sldId id="1312" r:id="rId23"/>
    <p:sldId id="1311" r:id="rId24"/>
    <p:sldId id="1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87877" autoAdjust="0"/>
  </p:normalViewPr>
  <p:slideViewPr>
    <p:cSldViewPr>
      <p:cViewPr varScale="1">
        <p:scale>
          <a:sx n="111" d="100"/>
          <a:sy n="111" d="100"/>
        </p:scale>
        <p:origin x="8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A00C-5051-FF1C-18A3-288E8702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FDD5E-EFE0-6A24-10CD-96175691D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D1239-A71F-B6B4-19B5-1C9A57CCE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 people often confuse</a:t>
            </a:r>
            <a:r>
              <a:rPr lang="en-US" baseline="0" dirty="0"/>
              <a:t> authorization and authentication!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Authentication:</a:t>
            </a:r>
            <a:r>
              <a:rPr lang="en-US" baseline="0" dirty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Audit:  log files, log browsers, intrusion detection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D56F0-52AD-5149-5F32-26B20009F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these</a:t>
            </a:r>
            <a:r>
              <a:rPr lang="en-US" baseline="0" dirty="0"/>
              <a:t> definitions are interwoven with a sequence of authentication protocols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these</a:t>
            </a:r>
            <a:r>
              <a:rPr lang="en-US" baseline="0" dirty="0"/>
              <a:t> definitions are interwoven with a sequence of authentication protocols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2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</a:t>
            </a:r>
            <a:r>
              <a:rPr lang="en-US" dirty="0" err="1"/>
              <a:t>overview?hl</a:t>
            </a:r>
            <a:r>
              <a:rPr lang="en-US" dirty="0"/>
              <a:t>=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10: Authentication Protocols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5" name="Picture 4" descr="A cartoon of a person holding a cell phone to a person&#10;&#10;AI-generated content may be incorrect.">
            <a:extLst>
              <a:ext uri="{FF2B5EF4-FFF2-40B4-BE49-F238E27FC236}">
                <a16:creationId xmlns:a16="http://schemas.microsoft.com/office/drawing/2014/main" id="{B12BEB9D-0B9E-3725-F5D6-32B01B324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26" y="3505200"/>
            <a:ext cx="2066748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B67F-CB5A-B64F-ABD2-EA1853FC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BBA6-8C81-7143-B0AA-0987A04E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H(k)</a:t>
            </a:r>
          </a:p>
        </p:txBody>
      </p:sp>
    </p:spTree>
    <p:extLst>
      <p:ext uri="{BB962C8B-B14F-4D97-AF65-F5344CB8AC3E}">
        <p14:creationId xmlns:p14="http://schemas.microsoft.com/office/powerpoint/2010/main" val="27734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Dolev</a:t>
            </a:r>
            <a:r>
              <a:rPr lang="en-US" dirty="0"/>
              <a:t>-Yao attacker </a:t>
            </a:r>
          </a:p>
          <a:p>
            <a:pPr lvl="1"/>
            <a:r>
              <a:rPr lang="en-US" dirty="0"/>
              <a:t>controls the network, can read, modify, create packets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replay attack </a:t>
            </a:r>
            <a:r>
              <a:rPr lang="en-US" dirty="0"/>
              <a:t>occurs when an adversary repeats (fragments of) a previous protocol run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H(k) 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 -&gt; T: B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B: A, H(k)</a:t>
            </a:r>
          </a:p>
        </p:txBody>
      </p:sp>
    </p:spTree>
    <p:extLst>
      <p:ext uri="{BB962C8B-B14F-4D97-AF65-F5344CB8AC3E}">
        <p14:creationId xmlns:p14="http://schemas.microsoft.com/office/powerpoint/2010/main" val="36358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3549-78EA-5343-A219-05298C2E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Replay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85DE-291A-2840-8531-4E0E1448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authentication protocol. Either demonstrate a replay attack against it or make an informal argument as to why it is secure against replay attacks.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Enc(A</a:t>
            </a:r>
            <a:r>
              <a:rPr lang="en-US" baseline="30000" dirty="0">
                <a:latin typeface="Courier" pitchFamily="2" charset="0"/>
              </a:rPr>
              <a:t>B</a:t>
            </a:r>
            <a:r>
              <a:rPr lang="en-US" dirty="0">
                <a:latin typeface="Courier" pitchFamily="2" charset="0"/>
              </a:rPr>
              <a:t>; k)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 -&gt; T: B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B: A, Enc(A</a:t>
            </a:r>
            <a:r>
              <a:rPr lang="en-US" baseline="30000" dirty="0">
                <a:latin typeface="Courier" pitchFamily="2" charset="0"/>
              </a:rPr>
              <a:t>B</a:t>
            </a:r>
            <a:r>
              <a:rPr lang="en-US" dirty="0">
                <a:latin typeface="Courier" pitchFamily="2" charset="0"/>
              </a:rPr>
              <a:t>; k)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622D2-B717-11E6-6C44-8DF61E426882}"/>
              </a:ext>
            </a:extLst>
          </p:cNvPr>
          <p:cNvSpPr/>
          <p:nvPr/>
        </p:nvSpPr>
        <p:spPr>
          <a:xfrm>
            <a:off x="609600" y="4114800"/>
            <a:ext cx="472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B67F-CB5A-B64F-ABD2-EA1853FC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BBA6-8C81-7143-B0AA-0987A04E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require Alice to authenticate with a different message every time 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</a:t>
            </a:r>
            <a:r>
              <a:rPr lang="en-US" dirty="0" err="1">
                <a:latin typeface="Courier" pitchFamily="2" charset="0"/>
              </a:rPr>
              <a:t>r;k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 -&gt; T: B, r2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B: A, Enc(r; k)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urier" pitchFamily="2" charset="0"/>
            </a:endParaRPr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196DAD17-D08D-037B-03EB-79659016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46" y="5029200"/>
            <a:ext cx="1683027" cy="1616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C14E0D-4DF8-8855-6209-97063EBF2840}"/>
              </a:ext>
            </a:extLst>
          </p:cNvPr>
          <p:cNvSpPr/>
          <p:nvPr/>
        </p:nvSpPr>
        <p:spPr>
          <a:xfrm>
            <a:off x="533400" y="3733800"/>
            <a:ext cx="4038600" cy="312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Dolev</a:t>
            </a:r>
            <a:r>
              <a:rPr lang="en-US" dirty="0"/>
              <a:t>-Yao attacker </a:t>
            </a:r>
          </a:p>
          <a:p>
            <a:pPr lvl="1"/>
            <a:r>
              <a:rPr lang="en-US" dirty="0"/>
              <a:t>controls the network, can read, modify, create packets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reflection attack </a:t>
            </a:r>
            <a:r>
              <a:rPr lang="en-US" dirty="0"/>
              <a:t>occurs when an adversary sends messages from an ongoing protocol back to the originator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T: B, r 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B: A,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 -&gt; T: B, Enc(</a:t>
            </a:r>
            <a:r>
              <a:rPr lang="en-US" dirty="0" err="1">
                <a:latin typeface="Courier" pitchFamily="2" charset="0"/>
              </a:rPr>
              <a:t>r;k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B: A, Enc(</a:t>
            </a:r>
            <a:r>
              <a:rPr lang="en-US" dirty="0" err="1">
                <a:latin typeface="Courier" pitchFamily="2" charset="0"/>
              </a:rPr>
              <a:t>r;k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81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3549-78EA-5343-A219-05298C2E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Exercise: Reflection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85DE-291A-2840-8531-4E0E1448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authentication protocol. Is this protocol vulnerable to a replay attack? Is this protocol vulnerable to a reflection attack? In each case, exhibit an attack or explain why it is not possible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Enc(A*</a:t>
            </a:r>
            <a:r>
              <a:rPr lang="en-US" dirty="0" err="1">
                <a:latin typeface="Courier" pitchFamily="2" charset="0"/>
              </a:rPr>
              <a:t>B+r</a:t>
            </a:r>
            <a:r>
              <a:rPr lang="en-US" dirty="0">
                <a:latin typeface="Courier" pitchFamily="2" charset="0"/>
              </a:rPr>
              <a:t>; 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3549-78EA-5343-A219-05298C2E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Reflection Attacks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08EAD-91CC-294F-A998-FF04C01A1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85DE-291A-2840-8531-4E0E14486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2465388"/>
            <a:ext cx="4526280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B-&gt;A: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A-&gt;B: A, Enc(A*</a:t>
            </a:r>
            <a:r>
              <a:rPr lang="en-US" dirty="0" err="1">
                <a:latin typeface="Courier" pitchFamily="2" charset="0"/>
              </a:rPr>
              <a:t>B+r;k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B-&gt;T: B, r2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T-&gt;B: A, Enc(A*</a:t>
            </a:r>
            <a:r>
              <a:rPr lang="en-US" dirty="0" err="1">
                <a:latin typeface="Courier" pitchFamily="2" charset="0"/>
              </a:rPr>
              <a:t>B+r;k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09C4C-8CC4-F141-A972-6A07B89B4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Reflection Attacks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C0D44-588A-EC49-897E-FD04200E1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389120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B-&gt;T: B,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T-&gt;B: A,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B-&gt;T: B, Enc(B*</a:t>
            </a:r>
            <a:r>
              <a:rPr lang="en-US" dirty="0" err="1">
                <a:latin typeface="Courier" pitchFamily="2" charset="0"/>
              </a:rPr>
              <a:t>A+r;k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T-&gt;B: </a:t>
            </a:r>
            <a:r>
              <a:rPr lang="en-US" dirty="0" err="1">
                <a:latin typeface="Courier" pitchFamily="2" charset="0"/>
              </a:rPr>
              <a:t>A,Enc</a:t>
            </a:r>
            <a:r>
              <a:rPr lang="en-US" dirty="0">
                <a:latin typeface="Courier" pitchFamily="2" charset="0"/>
              </a:rPr>
              <a:t>(B*</a:t>
            </a:r>
            <a:r>
              <a:rPr lang="en-US" dirty="0" err="1">
                <a:latin typeface="Courier" pitchFamily="2" charset="0"/>
              </a:rPr>
              <a:t>A+r;k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EF2EA3A9-C963-624C-A2BE-E5C203154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46" y="5029200"/>
            <a:ext cx="1683027" cy="16162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3D89F5-6B65-126B-13AC-EAB18B30D1E6}"/>
              </a:ext>
            </a:extLst>
          </p:cNvPr>
          <p:cNvSpPr/>
          <p:nvPr/>
        </p:nvSpPr>
        <p:spPr>
          <a:xfrm>
            <a:off x="4689157" y="2339975"/>
            <a:ext cx="4419600" cy="4235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7176F-81A7-3224-C292-F40CADD4A0B5}"/>
              </a:ext>
            </a:extLst>
          </p:cNvPr>
          <p:cNvSpPr/>
          <p:nvPr/>
        </p:nvSpPr>
        <p:spPr>
          <a:xfrm>
            <a:off x="96451" y="2424045"/>
            <a:ext cx="4419600" cy="4235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757A-4266-6D45-A292-DB214DB7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4: Multiple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48E5-B90D-9940-9254-2D32B0C5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have two different keys </a:t>
            </a:r>
            <a:r>
              <a:rPr lang="en-US" dirty="0" err="1"/>
              <a:t>k_AB</a:t>
            </a:r>
            <a:r>
              <a:rPr lang="en-US" dirty="0"/>
              <a:t> and </a:t>
            </a:r>
            <a:r>
              <a:rPr lang="en-US" dirty="0" err="1"/>
              <a:t>k_BA</a:t>
            </a:r>
            <a:r>
              <a:rPr lang="en-US" dirty="0"/>
              <a:t> for authenticating in the different directions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</a:t>
            </a:r>
            <a:r>
              <a:rPr lang="en-US" dirty="0" err="1">
                <a:latin typeface="Courier" pitchFamily="2" charset="0"/>
              </a:rPr>
              <a:t>r;k_AB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757A-4266-6D45-A292-DB214DB7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5: Included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48E5-B90D-9940-9254-2D32B0C5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include the identity of the sender in the encrypted ciphertext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Enc(A, r; 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81FA-E61E-994E-ACF9-6D2F4D80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Foiling Reflection Attacks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CFC3-8A2F-9C49-BAF8-F0F31922A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Keys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FF9D3A-4B47-A94A-ADBA-3F4DB1DF9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626" y="2462212"/>
            <a:ext cx="4800600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B-&gt;T: B, r 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T-&gt;B: A,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B-&gt;T: B, Enc(</a:t>
            </a:r>
            <a:r>
              <a:rPr lang="en-US" dirty="0" err="1">
                <a:latin typeface="Courier" pitchFamily="2" charset="0"/>
              </a:rPr>
              <a:t>r;k_BA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T-&gt;B: A, Enc(</a:t>
            </a:r>
            <a:r>
              <a:rPr lang="en-US" dirty="0" err="1">
                <a:latin typeface="Courier" pitchFamily="2" charset="0"/>
              </a:rPr>
              <a:t>r;k_BA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F334F-2C6E-0E4E-95D0-D8892C506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Included Identity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7099D55-6BB7-5F43-B915-6FAE9E0EE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541520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B-&gt;T: B, r 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T-&gt;B: A,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B-&gt;T: B, Enc(B, r; 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T-&gt;B: A, Enc(B, r; k)</a:t>
            </a:r>
          </a:p>
          <a:p>
            <a:endParaRPr lang="en-US" dirty="0"/>
          </a:p>
        </p:txBody>
      </p:sp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94B2DA5-8ADC-2241-8ACE-151FC290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46" y="5029200"/>
            <a:ext cx="1683027" cy="1616212"/>
          </a:xfrm>
          <a:prstGeom prst="rect">
            <a:avLst/>
          </a:prstGeom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1F961DFB-7D2C-6F4E-AE77-F6FF79E9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29" y="5029200"/>
            <a:ext cx="1683027" cy="16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0F4EB-9091-02D8-3A37-248ACC5E0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F854-D050-68FB-AC40-29C01E6F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F5BD-70BB-2D47-E88B-3D97D90D6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  <a:latin typeface="Cronos Pro" charset="0"/>
                <a:ea typeface="Cronos Pro" charset="0"/>
                <a:cs typeface="Cronos Pro" charset="0"/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  <a:latin typeface="Cronos Pro" charset="0"/>
                <a:ea typeface="Cronos Pro" charset="0"/>
                <a:cs typeface="Cronos Pro" charset="0"/>
              </a:rPr>
              <a:t>Authorization:  </a:t>
            </a:r>
            <a:r>
              <a:rPr lang="en-US" dirty="0">
                <a:solidFill>
                  <a:srgbClr val="000000"/>
                </a:solidFill>
              </a:rPr>
              <a:t>mechanisms that govern whether actions are permitted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  <a:latin typeface="Cronos Pro" charset="0"/>
                <a:ea typeface="Cronos Pro" charset="0"/>
                <a:cs typeface="Cronos Pro" charset="0"/>
              </a:rPr>
              <a:t>Audit:  </a:t>
            </a:r>
            <a:r>
              <a:rPr lang="en-US" dirty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>
            <a:extLst>
              <a:ext uri="{FF2B5EF4-FFF2-40B4-BE49-F238E27FC236}">
                <a16:creationId xmlns:a16="http://schemas.microsoft.com/office/drawing/2014/main" id="{10FAF083-A84A-0F1A-2D6C-7C7BFE64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56" y="3281552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>
            <a:extLst>
              <a:ext uri="{FF2B5EF4-FFF2-40B4-BE49-F238E27FC236}">
                <a16:creationId xmlns:a16="http://schemas.microsoft.com/office/drawing/2014/main" id="{DBFC03E4-94DB-9ABB-A6C7-921F75E57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47" y="2218219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>
            <a:extLst>
              <a:ext uri="{FF2B5EF4-FFF2-40B4-BE49-F238E27FC236}">
                <a16:creationId xmlns:a16="http://schemas.microsoft.com/office/drawing/2014/main" id="{A7573769-8068-FE17-D849-4319A12D3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1" y="4637144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CCED-7643-B318-87B2-39129FBF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Authentication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9040-2EB8-FD54-71DA-FA4A197D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the following authentication protocols. For each: Is it vulnerable to a replay attack? Is this protocol vulnerable to a reflection attack? In each case, exhibit an attack or explain why it is not possible</a:t>
            </a:r>
          </a:p>
          <a:p>
            <a:r>
              <a:rPr lang="en-US" dirty="0"/>
              <a:t>Protocol 1: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B, 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Enc(A^B; k) // </a:t>
            </a:r>
            <a:r>
              <a:rPr lang="en-US" dirty="0" err="1">
                <a:latin typeface="Courier" pitchFamily="2" charset="0"/>
              </a:rPr>
              <a:t>xor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Protocol 2: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B, 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Enc(A^B + r; k) // </a:t>
            </a:r>
            <a:r>
              <a:rPr lang="en-US" dirty="0" err="1">
                <a:latin typeface="Courier" pitchFamily="2" charset="0"/>
              </a:rPr>
              <a:t>xor</a:t>
            </a:r>
            <a:endParaRPr lang="en-US" dirty="0"/>
          </a:p>
          <a:p>
            <a:r>
              <a:rPr lang="en-US" dirty="0"/>
              <a:t>Protocol 3: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B, 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Enc(A</a:t>
            </a:r>
            <a:r>
              <a:rPr lang="en-US" baseline="30000" dirty="0">
                <a:latin typeface="Courier" pitchFamily="2" charset="0"/>
              </a:rPr>
              <a:t>B</a:t>
            </a:r>
            <a:r>
              <a:rPr lang="en-US" dirty="0">
                <a:latin typeface="Courier" pitchFamily="2" charset="0"/>
              </a:rPr>
              <a:t> + r; k) // exponentiation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6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US" dirty="0" err="1"/>
              <a:t>Dolev</a:t>
            </a:r>
            <a:r>
              <a:rPr lang="en-US" dirty="0"/>
              <a:t>-Yao attacker </a:t>
            </a:r>
          </a:p>
          <a:p>
            <a:pPr lvl="1"/>
            <a:r>
              <a:rPr lang="en-US" dirty="0"/>
              <a:t>controls the network, can read, modify, create packets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man-in-the-middle attack </a:t>
            </a:r>
            <a:r>
              <a:rPr lang="en-US" dirty="0"/>
              <a:t>occurs when an adversary secretly relays (and potentially changes) communications between two principals who believe they are communicating directly with </a:t>
            </a:r>
            <a:r>
              <a:rPr lang="en-US" dirty="0" err="1"/>
              <a:t>eachother</a:t>
            </a:r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T: B, r 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A: B,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A -&gt; T: A, Enc(A, r; 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B: A, Enc(A, </a:t>
            </a:r>
            <a:r>
              <a:rPr lang="en-US" dirty="0" err="1">
                <a:latin typeface="Courier" pitchFamily="2" charset="0"/>
              </a:rPr>
              <a:t>r;k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2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/>
              <a:t>Threat:</a:t>
            </a:r>
            <a:r>
              <a:rPr lang="en-US" dirty="0"/>
              <a:t>  attacker who controls the network</a:t>
            </a:r>
          </a:p>
          <a:p>
            <a:pPr lvl="1"/>
            <a:r>
              <a:rPr lang="en-US" dirty="0" err="1"/>
              <a:t>Dolev</a:t>
            </a:r>
            <a:r>
              <a:rPr lang="en-US" dirty="0"/>
              <a:t>-Yao model:  attacker can read, modify, delete messages</a:t>
            </a:r>
          </a:p>
          <a:p>
            <a:r>
              <a:rPr lang="en-US" b="1" dirty="0"/>
              <a:t>Vulnerability:</a:t>
            </a:r>
            <a:r>
              <a:rPr lang="en-US" dirty="0"/>
              <a:t>  communication channel between sender and receiver can be controlled by other principals</a:t>
            </a:r>
          </a:p>
          <a:p>
            <a:r>
              <a:rPr lang="en-US" b="1" dirty="0"/>
              <a:t>Harm:</a:t>
            </a:r>
            <a:r>
              <a:rPr lang="en-US" dirty="0"/>
              <a:t>  attacker can pretend to have attributes they don't actually have (violating security goals)</a:t>
            </a:r>
          </a:p>
          <a:p>
            <a:r>
              <a:rPr lang="en-US" b="1" dirty="0"/>
              <a:t>Countermeasure:  </a:t>
            </a:r>
            <a:r>
              <a:rPr lang="en-US" dirty="0">
                <a:solidFill>
                  <a:srgbClr val="4F81BD"/>
                </a:solidFill>
              </a:rPr>
              <a:t>authentication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135122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8815-6C7E-0D4C-93AB-04FD896A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Encrypt Everything</a:t>
            </a:r>
          </a:p>
        </p:txBody>
      </p:sp>
      <p:pic>
        <p:nvPicPr>
          <p:cNvPr id="6" name="Content Placeholder 5" descr="A graph of a graph&#10;&#10;AI-generated content may be incorrect.">
            <a:extLst>
              <a:ext uri="{FF2B5EF4-FFF2-40B4-BE49-F238E27FC236}">
                <a16:creationId xmlns:a16="http://schemas.microsoft.com/office/drawing/2014/main" id="{DF36FB76-E0B2-1A87-A810-A58FDFD05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5684"/>
            <a:ext cx="8229600" cy="4025831"/>
          </a:xfrm>
        </p:spPr>
      </p:pic>
    </p:spTree>
    <p:extLst>
      <p:ext uri="{BB962C8B-B14F-4D97-AF65-F5344CB8AC3E}">
        <p14:creationId xmlns:p14="http://schemas.microsoft.com/office/powerpoint/2010/main" val="394729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5F99-F84C-2BF0-B0C4-9103F8EE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Protocols</a:t>
            </a:r>
          </a:p>
        </p:txBody>
      </p:sp>
      <p:pic>
        <p:nvPicPr>
          <p:cNvPr id="4" name="Picture 3" descr="A cartoon of a person holding a cell phone to a person&#10;&#10;AI-generated content may be incorrect.">
            <a:extLst>
              <a:ext uri="{FF2B5EF4-FFF2-40B4-BE49-F238E27FC236}">
                <a16:creationId xmlns:a16="http://schemas.microsoft.com/office/drawing/2014/main" id="{2099F9B6-3037-F7B4-C9C6-F7780EF9C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49" y="1586345"/>
            <a:ext cx="3245502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74F9-8E2F-6EE9-0D43-DE4F4BAC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A59F-A663-9BC5-33C5-A8BAD411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156B-1403-F26E-DE6B-FDFEBB2F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02621" cy="5103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u="sng" dirty="0">
                <a:solidFill>
                  <a:srgbClr val="D4AF37"/>
                </a:solidFill>
                <a:latin typeface="Cronos Pro" charset="0"/>
                <a:ea typeface="Cronos Pro" charset="0"/>
                <a:cs typeface="Cronos Pro" charset="0"/>
              </a:rPr>
              <a:t>Au</a:t>
            </a:r>
            <a:r>
              <a:rPr lang="en-US" b="1" dirty="0">
                <a:solidFill>
                  <a:srgbClr val="000000"/>
                </a:solidFill>
                <a:latin typeface="Cronos Pro" charset="0"/>
                <a:ea typeface="Cronos Pro" charset="0"/>
                <a:cs typeface="Cronos Pro" charset="0"/>
              </a:rPr>
              <a:t>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endParaRPr lang="en-US" b="1" u="sng" dirty="0">
              <a:solidFill>
                <a:srgbClr val="D4AF37"/>
              </a:solidFill>
              <a:latin typeface="Cronos Pro" charset="0"/>
              <a:ea typeface="Cronos Pro" charset="0"/>
              <a:cs typeface="Cronos Pro" charset="0"/>
            </a:endParaRPr>
          </a:p>
          <a:p>
            <a:r>
              <a:rPr lang="en-US" b="1" u="sng" dirty="0">
                <a:solidFill>
                  <a:srgbClr val="D4AF37"/>
                </a:solidFill>
                <a:latin typeface="Cronos Pro" charset="0"/>
                <a:ea typeface="Cronos Pro" charset="0"/>
                <a:cs typeface="Cronos Pro" charset="0"/>
              </a:rPr>
              <a:t>Au</a:t>
            </a:r>
            <a:r>
              <a:rPr lang="en-US" b="1" dirty="0">
                <a:solidFill>
                  <a:srgbClr val="000000"/>
                </a:solidFill>
                <a:latin typeface="Cronos Pro" charset="0"/>
                <a:ea typeface="Cronos Pro" charset="0"/>
                <a:cs typeface="Cronos Pro" charset="0"/>
              </a:rPr>
              <a:t>thorization:  </a:t>
            </a:r>
            <a:r>
              <a:rPr lang="en-US" dirty="0">
                <a:solidFill>
                  <a:srgbClr val="000000"/>
                </a:solidFill>
              </a:rPr>
              <a:t>mechanisms that govern whether actions are permitted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u="sng" dirty="0">
                <a:solidFill>
                  <a:srgbClr val="D4AF37"/>
                </a:solidFill>
                <a:latin typeface="Cronos Pro" charset="0"/>
                <a:ea typeface="Cronos Pro" charset="0"/>
                <a:cs typeface="Cronos Pro" charset="0"/>
              </a:rPr>
              <a:t>Au</a:t>
            </a:r>
            <a:r>
              <a:rPr lang="en-US" b="1" dirty="0">
                <a:solidFill>
                  <a:srgbClr val="000000"/>
                </a:solidFill>
                <a:latin typeface="Cronos Pro" charset="0"/>
                <a:ea typeface="Cronos Pro" charset="0"/>
                <a:cs typeface="Cronos Pro" charset="0"/>
              </a:rPr>
              <a:t>dit:  </a:t>
            </a:r>
            <a:r>
              <a:rPr lang="en-US" dirty="0">
                <a:solidFill>
                  <a:srgbClr val="000000"/>
                </a:solidFill>
              </a:rPr>
              <a:t>mechanisms that record and review actions</a:t>
            </a:r>
          </a:p>
          <a:p>
            <a:pPr marL="0" indent="0">
              <a:buNone/>
            </a:pPr>
            <a:endParaRPr lang="en-US" dirty="0">
              <a:solidFill>
                <a:srgbClr val="D4AF3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D4AF37"/>
                </a:solidFill>
              </a:rPr>
              <a:t>	... Gold Standard </a:t>
            </a:r>
            <a:r>
              <a:rPr lang="en-US" dirty="0">
                <a:solidFill>
                  <a:srgbClr val="7F7F7F"/>
                </a:solidFill>
              </a:rPr>
              <a:t>[Lampson 2000]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gold-05.jpg">
            <a:extLst>
              <a:ext uri="{FF2B5EF4-FFF2-40B4-BE49-F238E27FC236}">
                <a16:creationId xmlns:a16="http://schemas.microsoft.com/office/drawing/2014/main" id="{9476192A-2622-CCDB-F177-492B1F4E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66" y="5452255"/>
            <a:ext cx="2106134" cy="1405745"/>
          </a:xfrm>
          <a:prstGeom prst="rect">
            <a:avLst/>
          </a:prstGeom>
        </p:spPr>
      </p:pic>
      <p:pic>
        <p:nvPicPr>
          <p:cNvPr id="14" name="Picture 13" descr="door locks.jpg">
            <a:extLst>
              <a:ext uri="{FF2B5EF4-FFF2-40B4-BE49-F238E27FC236}">
                <a16:creationId xmlns:a16="http://schemas.microsoft.com/office/drawing/2014/main" id="{397735C6-8DC4-776D-5B8F-9904046A0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56" y="3281552"/>
            <a:ext cx="868544" cy="868544"/>
          </a:xfrm>
          <a:prstGeom prst="rect">
            <a:avLst/>
          </a:prstGeom>
        </p:spPr>
      </p:pic>
      <p:pic>
        <p:nvPicPr>
          <p:cNvPr id="15" name="Picture 14" descr="L-SC-Everest29-Key.jpg">
            <a:extLst>
              <a:ext uri="{FF2B5EF4-FFF2-40B4-BE49-F238E27FC236}">
                <a16:creationId xmlns:a16="http://schemas.microsoft.com/office/drawing/2014/main" id="{5B04FB23-559E-E12E-69BD-BF408B01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47" y="2218219"/>
            <a:ext cx="897562" cy="448781"/>
          </a:xfrm>
          <a:prstGeom prst="rect">
            <a:avLst/>
          </a:prstGeom>
        </p:spPr>
      </p:pic>
      <p:pic>
        <p:nvPicPr>
          <p:cNvPr id="16" name="Picture 15" descr="Security-Camera.jpg">
            <a:extLst>
              <a:ext uri="{FF2B5EF4-FFF2-40B4-BE49-F238E27FC236}">
                <a16:creationId xmlns:a16="http://schemas.microsoft.com/office/drawing/2014/main" id="{453DB625-0F46-2AE2-7CB0-75D082A34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1" y="4637144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378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 lvl="1"/>
            <a:r>
              <a:rPr lang="en-US" dirty="0"/>
              <a:t>Authenticating Machines</a:t>
            </a:r>
          </a:p>
          <a:p>
            <a:pPr lvl="1"/>
            <a:r>
              <a:rPr lang="en-US" dirty="0"/>
              <a:t>Authenticating Programs</a:t>
            </a:r>
          </a:p>
          <a:p>
            <a:pPr lvl="1"/>
            <a:r>
              <a:rPr lang="en-US" dirty="0"/>
              <a:t>Authenticating Humans</a:t>
            </a:r>
          </a:p>
          <a:p>
            <a:pPr lvl="1"/>
            <a:endParaRPr lang="en-US" dirty="0"/>
          </a:p>
        </p:txBody>
      </p:sp>
      <p:pic>
        <p:nvPicPr>
          <p:cNvPr id="5" name="Picture 4" descr="L-SC-Everest29-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/>
              <a:t>Threat:</a:t>
            </a:r>
            <a:r>
              <a:rPr lang="en-US" dirty="0"/>
              <a:t>  attacker who controls the network</a:t>
            </a:r>
          </a:p>
          <a:p>
            <a:pPr lvl="1"/>
            <a:r>
              <a:rPr lang="en-US" dirty="0" err="1"/>
              <a:t>Dolev</a:t>
            </a:r>
            <a:r>
              <a:rPr lang="en-US" dirty="0"/>
              <a:t>-Yao model:  attacker can read, modify, delete messages</a:t>
            </a:r>
          </a:p>
          <a:p>
            <a:r>
              <a:rPr lang="en-US" b="1" dirty="0"/>
              <a:t>Vulnerability:</a:t>
            </a:r>
            <a:r>
              <a:rPr lang="en-US" dirty="0"/>
              <a:t>  communication channel between sender and receiver can be controlled by other principals</a:t>
            </a:r>
          </a:p>
          <a:p>
            <a:r>
              <a:rPr lang="en-US" b="1" dirty="0"/>
              <a:t>Harm:</a:t>
            </a:r>
            <a:r>
              <a:rPr lang="en-US" dirty="0"/>
              <a:t>  attacker can pretend to have attributes they don't actually have (violating security goals)</a:t>
            </a:r>
          </a:p>
          <a:p>
            <a:r>
              <a:rPr lang="en-US" b="1" dirty="0"/>
              <a:t>Countermeasure:  </a:t>
            </a:r>
            <a:r>
              <a:rPr lang="en-US" dirty="0">
                <a:solidFill>
                  <a:srgbClr val="4F81BD"/>
                </a:solidFill>
              </a:rPr>
              <a:t>authentication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27367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</a:rPr>
              <a:t>authentication protocol </a:t>
            </a:r>
            <a:r>
              <a:rPr lang="en-US" dirty="0"/>
              <a:t>allows a principal receiving a message to verify the identity of the principal that sent that message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>
          <a:xfrm>
            <a:off x="304800" y="3298371"/>
            <a:ext cx="2527300" cy="3254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Protocols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7"/>
          <a:stretch/>
        </p:blipFill>
        <p:spPr>
          <a:xfrm>
            <a:off x="6212180" y="3328424"/>
            <a:ext cx="2627020" cy="32584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4B204D-F589-EB47-BC81-10B6331A2A96}"/>
              </a:ext>
            </a:extLst>
          </p:cNvPr>
          <p:cNvGrpSpPr/>
          <p:nvPr/>
        </p:nvGrpSpPr>
        <p:grpSpPr>
          <a:xfrm>
            <a:off x="2091094" y="3124200"/>
            <a:ext cx="2938106" cy="952468"/>
            <a:chOff x="2091094" y="3124200"/>
            <a:chExt cx="2938106" cy="952468"/>
          </a:xfrm>
        </p:grpSpPr>
        <p:sp>
          <p:nvSpPr>
            <p:cNvPr id="7" name="Triangle 6"/>
            <p:cNvSpPr/>
            <p:nvPr/>
          </p:nvSpPr>
          <p:spPr>
            <a:xfrm rot="13679502">
              <a:off x="2247930" y="3386493"/>
              <a:ext cx="533339" cy="84701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14600" y="3124200"/>
              <a:ext cx="2514600" cy="685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It's sunny in New York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C4D1D-491F-114E-9018-8A6599C37D40}"/>
              </a:ext>
            </a:extLst>
          </p:cNvPr>
          <p:cNvGrpSpPr/>
          <p:nvPr/>
        </p:nvGrpSpPr>
        <p:grpSpPr>
          <a:xfrm>
            <a:off x="3521929" y="3886200"/>
            <a:ext cx="2664734" cy="742724"/>
            <a:chOff x="3521929" y="3886200"/>
            <a:chExt cx="2664734" cy="742724"/>
          </a:xfrm>
        </p:grpSpPr>
        <p:sp>
          <p:nvSpPr>
            <p:cNvPr id="8" name="Triangle 7"/>
            <p:cNvSpPr/>
            <p:nvPr/>
          </p:nvSpPr>
          <p:spPr>
            <a:xfrm rot="6793197">
              <a:off x="5496487" y="3938749"/>
              <a:ext cx="533339" cy="84701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21929" y="3886200"/>
              <a:ext cx="2514600" cy="685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 prefer 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8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5C04-A84C-4B42-B807-8A2A3A4F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AA75C-8606-4743-A9FF-C341EFFCB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Alice and Bob have a shared secret key k</a:t>
            </a:r>
          </a:p>
          <a:p>
            <a:r>
              <a:rPr lang="en-US" dirty="0"/>
              <a:t>Assume that symmetric-key crypto works</a:t>
            </a:r>
          </a:p>
        </p:txBody>
      </p:sp>
    </p:spTree>
    <p:extLst>
      <p:ext uri="{BB962C8B-B14F-4D97-AF65-F5344CB8AC3E}">
        <p14:creationId xmlns:p14="http://schemas.microsoft.com/office/powerpoint/2010/main" val="381601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B67F-CB5A-B64F-ABD2-EA1853FC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BBA6-8C81-7143-B0AA-0987A04E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k</a:t>
            </a:r>
          </a:p>
        </p:txBody>
      </p:sp>
    </p:spTree>
    <p:extLst>
      <p:ext uri="{BB962C8B-B14F-4D97-AF65-F5344CB8AC3E}">
        <p14:creationId xmlns:p14="http://schemas.microsoft.com/office/powerpoint/2010/main" val="8933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7B21-1437-434A-A8EA-A1B370CB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7C5A-3E1D-6F4E-9FCC-A34169F2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strong authentication protocol </a:t>
            </a:r>
            <a:r>
              <a:rPr lang="en-US" dirty="0"/>
              <a:t>demonstrates knowledge of the secret without revealing the secret itself</a:t>
            </a:r>
          </a:p>
        </p:txBody>
      </p:sp>
    </p:spTree>
    <p:extLst>
      <p:ext uri="{BB962C8B-B14F-4D97-AF65-F5344CB8AC3E}">
        <p14:creationId xmlns:p14="http://schemas.microsoft.com/office/powerpoint/2010/main" val="414142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8078</TotalTime>
  <Words>1188</Words>
  <Application>Microsoft Macintosh PowerPoint</Application>
  <PresentationFormat>On-screen Show (4:3)</PresentationFormat>
  <Paragraphs>161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</vt:lpstr>
      <vt:lpstr>Cronos Pro</vt:lpstr>
      <vt:lpstr>Clarity</vt:lpstr>
      <vt:lpstr>Lecture 10: Authentication Protocols</vt:lpstr>
      <vt:lpstr>Aspects of Security</vt:lpstr>
      <vt:lpstr>Aspects of Security</vt:lpstr>
      <vt:lpstr>Classes of Principals</vt:lpstr>
      <vt:lpstr>Authentication</vt:lpstr>
      <vt:lpstr>Authentication Protocols</vt:lpstr>
      <vt:lpstr>Assumptions</vt:lpstr>
      <vt:lpstr>Protocol 1</vt:lpstr>
      <vt:lpstr>Defining Authentication</vt:lpstr>
      <vt:lpstr>Protocol 2</vt:lpstr>
      <vt:lpstr>Threat Model</vt:lpstr>
      <vt:lpstr>Exercise: Replay Attacks</vt:lpstr>
      <vt:lpstr>Protocol 3</vt:lpstr>
      <vt:lpstr>Threat Model</vt:lpstr>
      <vt:lpstr>Exercise: Reflection Attacks</vt:lpstr>
      <vt:lpstr>Exercise: Reflection Attacks</vt:lpstr>
      <vt:lpstr>Protocol 4: Multiple Keys</vt:lpstr>
      <vt:lpstr>Protocol 5: Included Identity</vt:lpstr>
      <vt:lpstr>Foiling Reflection Attacks</vt:lpstr>
      <vt:lpstr>Exercise: Authentication Protocols</vt:lpstr>
      <vt:lpstr>Threat Model</vt:lpstr>
      <vt:lpstr>Authentication</vt:lpstr>
      <vt:lpstr>Solution: Encrypt Everything</vt:lpstr>
      <vt:lpstr>Authentication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161</cp:revision>
  <cp:lastPrinted>2018-10-04T00:05:03Z</cp:lastPrinted>
  <dcterms:created xsi:type="dcterms:W3CDTF">2018-01-05T20:19:03Z</dcterms:created>
  <dcterms:modified xsi:type="dcterms:W3CDTF">2026-02-23T22:17:57Z</dcterms:modified>
</cp:coreProperties>
</file>