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14" r:id="rId3"/>
    <p:sldId id="291" r:id="rId4"/>
    <p:sldId id="290" r:id="rId5"/>
    <p:sldId id="294" r:id="rId6"/>
    <p:sldId id="288" r:id="rId7"/>
    <p:sldId id="293" r:id="rId8"/>
    <p:sldId id="301" r:id="rId9"/>
    <p:sldId id="1295" r:id="rId10"/>
    <p:sldId id="318" r:id="rId11"/>
    <p:sldId id="262" r:id="rId12"/>
    <p:sldId id="300" r:id="rId13"/>
    <p:sldId id="313" r:id="rId14"/>
    <p:sldId id="304" r:id="rId15"/>
    <p:sldId id="1294" r:id="rId16"/>
    <p:sldId id="315" r:id="rId17"/>
    <p:sldId id="316" r:id="rId18"/>
    <p:sldId id="1296" r:id="rId19"/>
    <p:sldId id="295" r:id="rId20"/>
    <p:sldId id="275" r:id="rId21"/>
    <p:sldId id="276" r:id="rId22"/>
    <p:sldId id="277" r:id="rId23"/>
    <p:sldId id="299" r:id="rId24"/>
    <p:sldId id="308" r:id="rId25"/>
    <p:sldId id="310" r:id="rId26"/>
    <p:sldId id="311" r:id="rId27"/>
    <p:sldId id="312" r:id="rId28"/>
    <p:sldId id="1297" r:id="rId29"/>
    <p:sldId id="1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62" autoAdjust="0"/>
    <p:restoredTop sz="76027" autoAdjust="0"/>
  </p:normalViewPr>
  <p:slideViewPr>
    <p:cSldViewPr>
      <p:cViewPr>
        <p:scale>
          <a:sx n="85" d="100"/>
          <a:sy n="85" d="100"/>
        </p:scale>
        <p:origin x="-192" y="38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2/17/26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2/17/26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Transmission_Control_Protoco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n.wikipedia.org/wiki/Transport_Layer_Security#cite_note-register20130801-30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21</a:t>
            </a:fld>
            <a:endParaRPr lang="en-US"/>
          </a:p>
        </p:txBody>
      </p:sp>
    </p:spTree>
    <p:extLst>
      <p:ext uri="{BB962C8B-B14F-4D97-AF65-F5344CB8AC3E}">
        <p14:creationId xmlns:p14="http://schemas.microsoft.com/office/powerpoint/2010/main" val="196366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in SSL, sequence number is implicit (included in MAC)</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45848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Heartbleed was a vulnerability in the OpenSSL resulting from a missing bounds check (a buffer </a:t>
            </a:r>
            <a:r>
              <a:rPr lang="en-US" dirty="0" err="1"/>
              <a:t>overread</a:t>
            </a:r>
            <a:r>
              <a:rPr lang="en-US" dirty="0"/>
              <a:t> vulnerability) in its implementation of the TLS heartbeat extension; it was discovered in April 2014. Transport Layer Security (TLS) is the standard protocol for creating secure, encrypted communication channels. The TLS heartbeat extension is designed to keep the connection alive, avoiding the overhead of negotiating a new connection; it works by having one end of the connection send an arbitrary message which the other end echoes back, proving that the connection is OK. The heartbeat message, according to the RFC, has the following structure:\begin{verbatim}    </a:t>
            </a:r>
            <a:r>
              <a:rPr lang="en-US" dirty="0" err="1"/>
              <a:t>struct</a:t>
            </a:r>
            <a:r>
              <a:rPr lang="en-US" dirty="0"/>
              <a:t> {        </a:t>
            </a:r>
            <a:r>
              <a:rPr lang="en-US" dirty="0" err="1"/>
              <a:t>HeartbeatMessageType</a:t>
            </a:r>
            <a:r>
              <a:rPr lang="en-US" dirty="0"/>
              <a:t> type;        uint16 </a:t>
            </a:r>
            <a:r>
              <a:rPr lang="en-US" dirty="0" err="1"/>
              <a:t>payload_length</a:t>
            </a:r>
            <a:r>
              <a:rPr lang="en-US" dirty="0"/>
              <a:t>;        opaque payload[</a:t>
            </a:r>
            <a:r>
              <a:rPr lang="en-US" dirty="0" err="1"/>
              <a:t>HeartbeatMessage.payload_length</a:t>
            </a:r>
            <a:r>
              <a:rPr lang="en-US" dirty="0"/>
              <a:t>];        opaque padding[</a:t>
            </a:r>
            <a:r>
              <a:rPr lang="en-US" dirty="0" err="1"/>
              <a:t>padding_length</a:t>
            </a:r>
            <a:r>
              <a:rPr lang="en-US" dirty="0"/>
              <a:t>];    } </a:t>
            </a:r>
            <a:r>
              <a:rPr lang="en-US" dirty="0" err="1"/>
              <a:t>HeartbeatMessage</a:t>
            </a:r>
            <a:r>
              <a:rPr lang="en-US" dirty="0"/>
              <a:t>;\end{verbatim}Unfortunately, OpenSSL's implementation did not check the claimed {\verb </a:t>
            </a:r>
            <a:r>
              <a:rPr lang="en-US" dirty="0" err="1"/>
              <a:t>payload_length</a:t>
            </a:r>
            <a:r>
              <a:rPr lang="en-US" dirty="0"/>
              <a:t> } against the actual length of the TLS record sent. If the claimed length (which could be up to 64KB) exceeded the length of the actual payload (which could be just one byte), the ``echo'' message returned by the server would send back a copy of the one byte message as well as the next 64KB-1 bytes of memory. Because this memory often contains sensitive values, this approach allowed an attacker to access servers' private keys as well as users' session cookies and passwords. At the time it was disclosed, 17\% of secure web servers on the Internet were believed to be vulnerable. Experts estimate that as of January 2017, as many as 200,000 services remain vulnerable. </a:t>
            </a:r>
          </a:p>
        </p:txBody>
      </p:sp>
      <p:sp>
        <p:nvSpPr>
          <p:cNvPr id="4" name="Slide Number Placeholder 3"/>
          <p:cNvSpPr>
            <a:spLocks noGrp="1"/>
          </p:cNvSpPr>
          <p:nvPr>
            <p:ph type="sldNum" sz="quarter" idx="10"/>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204918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184503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TLS (logout) truncation attack blocks a victim's account logout requests so that the user unknowingly remains logged into a web service. When the request to sign out is sent, the attacker injects an unencrypted </a:t>
            </a:r>
            <a:r>
              <a:rPr lang="en-US" sz="1200" b="0" i="0" u="none" strike="noStrike" kern="1200" dirty="0">
                <a:solidFill>
                  <a:schemeClr val="tx1"/>
                </a:solidFill>
                <a:effectLst/>
                <a:latin typeface="+mn-lt"/>
                <a:ea typeface="+mn-ea"/>
                <a:cs typeface="+mn-cs"/>
                <a:hlinkClick r:id="rId3" tooltip="Transmission Control Protocol"/>
              </a:rPr>
              <a:t>TCP</a:t>
            </a:r>
            <a:r>
              <a:rPr lang="en-US" sz="1200" b="0" i="0" kern="1200" dirty="0">
                <a:solidFill>
                  <a:schemeClr val="tx1"/>
                </a:solidFill>
                <a:effectLst/>
                <a:latin typeface="+mn-lt"/>
                <a:ea typeface="+mn-ea"/>
                <a:cs typeface="+mn-cs"/>
              </a:rPr>
              <a:t> FIN message (no more data from sender) to close the connection. The server therefore doesn't receive the logout request and is unaware of the abnormal termination.</a:t>
            </a:r>
            <a:r>
              <a:rPr lang="en-US" sz="1200" b="0" i="0" u="none" strike="noStrike" kern="1200" baseline="30000" dirty="0">
                <a:solidFill>
                  <a:schemeClr val="tx1"/>
                </a:solidFill>
                <a:effectLst/>
                <a:latin typeface="+mn-lt"/>
                <a:ea typeface="+mn-ea"/>
                <a:cs typeface="+mn-cs"/>
                <a:hlinkClick r:id="rId4"/>
              </a:rPr>
              <a:t>[251]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Published in July 2013, the attack causes web services such as Gmail and Hotmail to display a page that informs the user that they have successfully signed-out, while ensuring that the user's browser maintains authorization with the service, allowing an attacker with subsequent access to the browser to access and take over control of the user's logged-in account. The attack does not rely on installing malware on the victim's computer; attackers need only place themselves between the victim and the web server (e.g., by setting up a rogue wireless hotspot).This vulnerability also requires access to the victim's computer. Another possibility is when using FTP the data connection can have a false FIN in the data stream, and if the protocol rules for exchanging </a:t>
            </a:r>
            <a:r>
              <a:rPr lang="en-US" sz="1200" b="0" i="0" kern="1200" dirty="0" err="1">
                <a:solidFill>
                  <a:schemeClr val="tx1"/>
                </a:solidFill>
                <a:effectLst/>
                <a:latin typeface="+mn-lt"/>
                <a:ea typeface="+mn-ea"/>
                <a:cs typeface="+mn-cs"/>
              </a:rPr>
              <a:t>close_notify</a:t>
            </a:r>
            <a:r>
              <a:rPr lang="en-US" sz="1200" b="0" i="0" kern="1200" dirty="0">
                <a:solidFill>
                  <a:schemeClr val="tx1"/>
                </a:solidFill>
                <a:effectLst/>
                <a:latin typeface="+mn-lt"/>
                <a:ea typeface="+mn-ea"/>
                <a:cs typeface="+mn-cs"/>
              </a:rPr>
              <a:t> alerts is not adhered to a file can be truncated.</a:t>
            </a:r>
          </a:p>
          <a:p>
            <a:br>
              <a:rPr lang="en-US" dirty="0"/>
            </a:b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118342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127921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Liger</a:t>
            </a:r>
            <a:r>
              <a:rPr lang="en-US" baseline="0" dirty="0"/>
              <a:t> cub:  cross between lion and tiger</a:t>
            </a:r>
          </a:p>
          <a:p>
            <a:r>
              <a:rPr lang="en-US" baseline="0" dirty="0"/>
              <a:t>ECDH has smaller keys and faster performance for same security</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8</a:t>
            </a:fld>
            <a:endParaRPr lang="en-US"/>
          </a:p>
        </p:txBody>
      </p:sp>
    </p:spTree>
    <p:extLst>
      <p:ext uri="{BB962C8B-B14F-4D97-AF65-F5344CB8AC3E}">
        <p14:creationId xmlns:p14="http://schemas.microsoft.com/office/powerpoint/2010/main" val="48091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y^2 = x^3 + </a:t>
            </a:r>
            <a:r>
              <a:rPr lang="en-US" dirty="0" err="1"/>
              <a:t>ax+b</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69831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a:t>
            </a:r>
            <a:r>
              <a:rPr lang="en-US" dirty="0"/>
              <a:t>to solve that last problem?  Use</a:t>
            </a:r>
            <a:r>
              <a:rPr lang="en-US" baseline="0" dirty="0"/>
              <a:t> it to seed PRNG and use that PRNG as input to Gen.</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11</a:t>
            </a:fld>
            <a:endParaRPr lang="en-US"/>
          </a:p>
        </p:txBody>
      </p:sp>
    </p:spTree>
    <p:extLst>
      <p:ext uri="{BB962C8B-B14F-4D97-AF65-F5344CB8AC3E}">
        <p14:creationId xmlns:p14="http://schemas.microsoft.com/office/powerpoint/2010/main" val="412859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TLS = Transport Layer Security</a:t>
            </a:r>
          </a:p>
        </p:txBody>
      </p:sp>
      <p:sp>
        <p:nvSpPr>
          <p:cNvPr id="4" name="Slide Number Placeholder 3"/>
          <p:cNvSpPr>
            <a:spLocks noGrp="1"/>
          </p:cNvSpPr>
          <p:nvPr>
            <p:ph type="sldNum" sz="quarter" idx="10"/>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159901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what you </a:t>
            </a:r>
            <a:r>
              <a:rPr lang="en-US"/>
              <a:t>have supported: https</a:t>
            </a:r>
            <a:r>
              <a:rPr lang="en-US" dirty="0"/>
              <a:t>://</a:t>
            </a:r>
            <a:r>
              <a:rPr lang="en-US" dirty="0" err="1"/>
              <a:t>browserleaks.com</a:t>
            </a:r>
            <a:r>
              <a:rPr lang="en-US" dirty="0"/>
              <a:t>/</a:t>
            </a:r>
            <a:r>
              <a:rPr lang="en-US" dirty="0" err="1"/>
              <a:t>tls</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110745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2CC8F-E29C-E471-6D4A-08289FC8C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79430-8762-11AE-7231-B909A8969A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982D8-E74F-DF19-0F15-89AFE180E8EC}"/>
              </a:ext>
            </a:extLst>
          </p:cNvPr>
          <p:cNvSpPr>
            <a:spLocks noGrp="1"/>
          </p:cNvSpPr>
          <p:nvPr>
            <p:ph type="body" idx="1"/>
          </p:nvPr>
        </p:nvSpPr>
        <p:spPr/>
        <p:txBody>
          <a:bodyPr/>
          <a:lstStyle/>
          <a:p>
            <a:r>
              <a:rPr lang="en-US" dirty="0"/>
              <a:t>Padding Oracle On Downgraded Legacy Encryption (POODLE)</a:t>
            </a:r>
            <a:br>
              <a:rPr lang="en-US" dirty="0"/>
            </a:br>
            <a:r>
              <a:rPr lang="en-US" dirty="0"/>
              <a:t>https://</a:t>
            </a:r>
            <a:r>
              <a:rPr lang="en-US" dirty="0" err="1"/>
              <a:t>blog.qualys.com</a:t>
            </a:r>
            <a:r>
              <a:rPr lang="en-US" dirty="0"/>
              <a:t>/product-tech/2014/12/08/poodle-bites-</a:t>
            </a:r>
            <a:r>
              <a:rPr lang="en-US" dirty="0" err="1"/>
              <a:t>tls</a:t>
            </a:r>
            <a:endParaRPr lang="en-US" dirty="0"/>
          </a:p>
          <a:p>
            <a:endParaRPr lang="en-US" dirty="0"/>
          </a:p>
          <a:p>
            <a:r>
              <a:rPr lang="en-US" dirty="0"/>
              <a:t>NOMORE</a:t>
            </a:r>
          </a:p>
          <a:p>
            <a:r>
              <a:rPr lang="en-US" dirty="0"/>
              <a:t>https://</a:t>
            </a:r>
            <a:r>
              <a:rPr lang="en-US" dirty="0" err="1"/>
              <a:t>www.usenix.org</a:t>
            </a:r>
            <a:r>
              <a:rPr lang="en-US" dirty="0"/>
              <a:t>/conference/usenixsecurity15/technical-sessions/presentation/</a:t>
            </a:r>
            <a:r>
              <a:rPr lang="en-US" dirty="0" err="1"/>
              <a:t>vanhoef</a:t>
            </a:r>
            <a:endParaRPr lang="en-US" dirty="0"/>
          </a:p>
          <a:p>
            <a:endParaRPr lang="en-US" dirty="0"/>
          </a:p>
          <a:p>
            <a:r>
              <a:rPr lang="en-US" dirty="0"/>
              <a:t>Security Losses from </a:t>
            </a:r>
            <a:r>
              <a:rPr lang="en-US" dirty="0" err="1"/>
              <a:t>Obsolute</a:t>
            </a:r>
            <a:r>
              <a:rPr lang="en-US" dirty="0"/>
              <a:t> and Truncated Transcript Hashes (SLOTH)</a:t>
            </a:r>
          </a:p>
          <a:p>
            <a:r>
              <a:rPr lang="en-US" dirty="0"/>
              <a:t>https://</a:t>
            </a:r>
            <a:r>
              <a:rPr lang="en-US" dirty="0" err="1"/>
              <a:t>www.mitls.org</a:t>
            </a:r>
            <a:r>
              <a:rPr lang="en-US" dirty="0"/>
              <a:t>/downloads/transcript-</a:t>
            </a:r>
            <a:r>
              <a:rPr lang="en-US" dirty="0" err="1"/>
              <a:t>collisions.pdf</a:t>
            </a:r>
            <a:br>
              <a:rPr lang="en-US" dirty="0"/>
            </a:br>
            <a:endParaRPr lang="en-US" dirty="0"/>
          </a:p>
          <a:p>
            <a:r>
              <a:rPr lang="en-US" dirty="0"/>
              <a:t>Decrypting RSA with Obsolete and Weakened </a:t>
            </a:r>
            <a:r>
              <a:rPr lang="en-US" dirty="0" err="1"/>
              <a:t>eNcryption</a:t>
            </a:r>
            <a:r>
              <a:rPr lang="en-US" dirty="0"/>
              <a:t> (DROWN)</a:t>
            </a:r>
          </a:p>
          <a:p>
            <a:r>
              <a:rPr lang="en-US" dirty="0"/>
              <a:t>https://</a:t>
            </a:r>
            <a:r>
              <a:rPr lang="en-US" dirty="0" err="1"/>
              <a:t>drownattack.com</a:t>
            </a:r>
            <a:endParaRPr lang="en-US" dirty="0"/>
          </a:p>
          <a:p>
            <a:endParaRPr lang="en-US" dirty="0"/>
          </a:p>
          <a:p>
            <a:r>
              <a:rPr lang="en-US" dirty="0"/>
              <a:t>Return of </a:t>
            </a:r>
            <a:r>
              <a:rPr lang="en-US" dirty="0" err="1"/>
              <a:t>Beichenbacker's</a:t>
            </a:r>
            <a:r>
              <a:rPr lang="en-US" dirty="0"/>
              <a:t> Oracle Threat (ROBOT)</a:t>
            </a:r>
          </a:p>
          <a:p>
            <a:r>
              <a:rPr lang="en-US" dirty="0"/>
              <a:t>https://</a:t>
            </a:r>
            <a:r>
              <a:rPr lang="en-US" dirty="0" err="1"/>
              <a:t>robotattack.org</a:t>
            </a:r>
            <a:endParaRPr lang="en-US" dirty="0"/>
          </a:p>
          <a:p>
            <a:endParaRPr lang="en-US" dirty="0"/>
          </a:p>
        </p:txBody>
      </p:sp>
      <p:sp>
        <p:nvSpPr>
          <p:cNvPr id="4" name="Slide Number Placeholder 3">
            <a:extLst>
              <a:ext uri="{FF2B5EF4-FFF2-40B4-BE49-F238E27FC236}">
                <a16:creationId xmlns:a16="http://schemas.microsoft.com/office/drawing/2014/main" id="{2EE90F74-69CA-AA42-8AA0-A39D5A64BF21}"/>
              </a:ext>
            </a:extLst>
          </p:cNvPr>
          <p:cNvSpPr>
            <a:spLocks noGrp="1"/>
          </p:cNvSpPr>
          <p:nvPr>
            <p:ph type="sldNum" sz="quarter" idx="5"/>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121085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Aka </a:t>
            </a:r>
            <a:r>
              <a:rPr lang="en-US" dirty="0">
                <a:solidFill>
                  <a:srgbClr val="4F81BD"/>
                </a:solidFill>
              </a:rPr>
              <a:t>sequence numbers</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326505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2/17/26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2/17/26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2/17/26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2/17/26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2/17/26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gif"/><Relationship Id="rId4" Type="http://schemas.openxmlformats.org/officeDocument/2006/relationships/image" Target="../media/image2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2"/>
            <a:ext cx="7848600" cy="631825"/>
          </a:xfrm>
        </p:spPr>
        <p:txBody>
          <a:bodyPr>
            <a:normAutofit fontScale="90000"/>
          </a:bodyPr>
          <a:lstStyle/>
          <a:p>
            <a:r>
              <a:rPr lang="en-US" dirty="0"/>
              <a:t>Lecture 9: Secure Channels</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5" name="Content Placeholder 3">
            <a:extLst>
              <a:ext uri="{FF2B5EF4-FFF2-40B4-BE49-F238E27FC236}">
                <a16:creationId xmlns:a16="http://schemas.microsoft.com/office/drawing/2014/main" id="{6F93AFBD-3E8F-9647-8BD3-B29EB9B336D8}"/>
              </a:ext>
            </a:extLst>
          </p:cNvPr>
          <p:cNvPicPr>
            <a:picLocks noChangeAspect="1"/>
          </p:cNvPicPr>
          <p:nvPr/>
        </p:nvPicPr>
        <p:blipFill rotWithShape="1">
          <a:blip r:embed="rId3">
            <a:extLst>
              <a:ext uri="{28A0092B-C50C-407E-A947-70E740481C1C}">
                <a14:useLocalDpi xmlns:a14="http://schemas.microsoft.com/office/drawing/2010/main" val="0"/>
              </a:ext>
            </a:extLst>
          </a:blip>
          <a:srcRect l="-1" t="2304" r="67" b="48438"/>
          <a:stretch>
            <a:fillRect/>
          </a:stretch>
        </p:blipFill>
        <p:spPr>
          <a:xfrm>
            <a:off x="1729910" y="3852530"/>
            <a:ext cx="2842090" cy="2984577"/>
          </a:xfrm>
          <a:prstGeom prst="rect">
            <a:avLst/>
          </a:prstGeom>
        </p:spPr>
      </p:pic>
      <p:pic>
        <p:nvPicPr>
          <p:cNvPr id="6" name="Content Placeholder 3">
            <a:extLst>
              <a:ext uri="{FF2B5EF4-FFF2-40B4-BE49-F238E27FC236}">
                <a16:creationId xmlns:a16="http://schemas.microsoft.com/office/drawing/2014/main" id="{CDF01A80-6AE4-D21D-969B-6EA727DD025C}"/>
              </a:ext>
            </a:extLst>
          </p:cNvPr>
          <p:cNvPicPr>
            <a:picLocks noChangeAspect="1"/>
          </p:cNvPicPr>
          <p:nvPr/>
        </p:nvPicPr>
        <p:blipFill rotWithShape="1">
          <a:blip r:embed="rId3">
            <a:extLst>
              <a:ext uri="{28A0092B-C50C-407E-A947-70E740481C1C}">
                <a14:useLocalDpi xmlns:a14="http://schemas.microsoft.com/office/drawing/2010/main" val="0"/>
              </a:ext>
            </a:extLst>
          </a:blip>
          <a:srcRect t="51514"/>
          <a:stretch/>
        </p:blipFill>
        <p:spPr>
          <a:xfrm>
            <a:off x="4572000" y="3854797"/>
            <a:ext cx="2833578" cy="2927003"/>
          </a:xfrm>
          <a:prstGeom prst="rect">
            <a:avLst/>
          </a:prstGeom>
        </p:spPr>
      </p:pic>
      <p:pic>
        <p:nvPicPr>
          <p:cNvPr id="7" name="Content Placeholder 3">
            <a:extLst>
              <a:ext uri="{FF2B5EF4-FFF2-40B4-BE49-F238E27FC236}">
                <a16:creationId xmlns:a16="http://schemas.microsoft.com/office/drawing/2014/main" id="{53109A6F-C6FB-A795-B431-F7CC62581523}"/>
              </a:ext>
            </a:extLst>
          </p:cNvPr>
          <p:cNvPicPr>
            <a:picLocks noChangeAspect="1"/>
          </p:cNvPicPr>
          <p:nvPr/>
        </p:nvPicPr>
        <p:blipFill rotWithShape="1">
          <a:blip r:embed="rId3">
            <a:extLst>
              <a:ext uri="{28A0092B-C50C-407E-A947-70E740481C1C}">
                <a14:useLocalDpi xmlns:a14="http://schemas.microsoft.com/office/drawing/2010/main" val="0"/>
              </a:ext>
            </a:extLst>
          </a:blip>
          <a:srcRect l="-1" r="67" b="97696"/>
          <a:stretch>
            <a:fillRect/>
          </a:stretch>
        </p:blipFill>
        <p:spPr>
          <a:xfrm>
            <a:off x="3126712" y="3670379"/>
            <a:ext cx="2842090" cy="139621"/>
          </a:xfrm>
          <a:prstGeom prst="rect">
            <a:avLst/>
          </a:prstGeom>
        </p:spPr>
      </p:pic>
      <p:sp>
        <p:nvSpPr>
          <p:cNvPr id="3" name="Subtitle 2"/>
          <p:cNvSpPr>
            <a:spLocks noGrp="1"/>
          </p:cNvSpPr>
          <p:nvPr>
            <p:ph type="subTitle" idx="1"/>
          </p:nvPr>
        </p:nvSpPr>
        <p:spPr>
          <a:xfrm>
            <a:off x="685800" y="3505200"/>
            <a:ext cx="7924800" cy="609600"/>
          </a:xfrm>
        </p:spPr>
        <p:txBody>
          <a:bodyPr>
            <a:normAutofit/>
          </a:bodyPr>
          <a:lstStyle/>
          <a:p>
            <a:r>
              <a:rPr lang="en-US" dirty="0"/>
              <a:t>CS 138		       			       Spring 2026</a:t>
            </a: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744A-5557-804D-ABE7-EA91A56BA664}"/>
              </a:ext>
            </a:extLst>
          </p:cNvPr>
          <p:cNvSpPr>
            <a:spLocks noGrp="1"/>
          </p:cNvSpPr>
          <p:nvPr>
            <p:ph type="title"/>
          </p:nvPr>
        </p:nvSpPr>
        <p:spPr/>
        <p:txBody>
          <a:bodyPr/>
          <a:lstStyle/>
          <a:p>
            <a:r>
              <a:rPr lang="en-US" dirty="0"/>
              <a:t>Elliptic Curves</a:t>
            </a:r>
          </a:p>
        </p:txBody>
      </p:sp>
      <p:pic>
        <p:nvPicPr>
          <p:cNvPr id="7" name="Picture 6" descr="A picture containing game&#10;&#10;Description automatically generated">
            <a:extLst>
              <a:ext uri="{FF2B5EF4-FFF2-40B4-BE49-F238E27FC236}">
                <a16:creationId xmlns:a16="http://schemas.microsoft.com/office/drawing/2014/main" id="{D091E799-9A67-D341-AD60-1D3F0DAB1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75" y="3812874"/>
            <a:ext cx="3045125" cy="3045125"/>
          </a:xfrm>
          <a:prstGeom prst="rect">
            <a:avLst/>
          </a:prstGeom>
        </p:spPr>
      </p:pic>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50C7ED80-9123-004D-A868-C89EF1AD86B8}"/>
                  </a:ext>
                </a:extLst>
              </p:cNvPr>
              <p:cNvSpPr>
                <a:spLocks noGrp="1"/>
              </p:cNvSpPr>
              <p:nvPr>
                <p:ph idx="1"/>
              </p:nvPr>
            </p:nvSpPr>
            <p:spPr>
              <a:xfrm>
                <a:off x="457200" y="1600200"/>
                <a:ext cx="8229600" cy="457200"/>
              </a:xfrm>
            </p:spPr>
            <p:txBody>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US" dirty="0"/>
              </a:p>
            </p:txBody>
          </p:sp>
        </mc:Choice>
        <mc:Fallback xmlns="">
          <p:sp>
            <p:nvSpPr>
              <p:cNvPr id="9" name="Content Placeholder 8">
                <a:extLst>
                  <a:ext uri="{FF2B5EF4-FFF2-40B4-BE49-F238E27FC236}">
                    <a16:creationId xmlns:a16="http://schemas.microsoft.com/office/drawing/2014/main" id="{50C7ED80-9123-004D-A868-C89EF1AD86B8}"/>
                  </a:ext>
                </a:extLst>
              </p:cNvPr>
              <p:cNvSpPr>
                <a:spLocks noGrp="1" noRot="1" noChangeAspect="1" noMove="1" noResize="1" noEditPoints="1" noAdjustHandles="1" noChangeArrowheads="1" noChangeShapeType="1" noTextEdit="1"/>
              </p:cNvSpPr>
              <p:nvPr>
                <p:ph idx="1"/>
              </p:nvPr>
            </p:nvSpPr>
            <p:spPr>
              <a:xfrm>
                <a:off x="457200" y="1600200"/>
                <a:ext cx="8229600" cy="457200"/>
              </a:xfrm>
              <a:blipFill>
                <a:blip r:embed="rId4"/>
                <a:stretch>
                  <a:fillRect l="-772" b="-16667"/>
                </a:stretch>
              </a:blipFill>
            </p:spPr>
            <p:txBody>
              <a:bodyPr/>
              <a:lstStyle/>
              <a:p>
                <a:r>
                  <a:rPr lang="en-US">
                    <a:noFill/>
                  </a:rPr>
                  <a:t> </a:t>
                </a:r>
              </a:p>
            </p:txBody>
          </p:sp>
        </mc:Fallback>
      </mc:AlternateContent>
      <p:pic>
        <p:nvPicPr>
          <p:cNvPr id="10" name="Content Placeholder 4">
            <a:extLst>
              <a:ext uri="{FF2B5EF4-FFF2-40B4-BE49-F238E27FC236}">
                <a16:creationId xmlns:a16="http://schemas.microsoft.com/office/drawing/2014/main" id="{77D7EB54-9E9E-404F-8374-EA3A12FD5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81" y="2057400"/>
            <a:ext cx="8002438" cy="1676400"/>
          </a:xfrm>
          <a:prstGeom prst="rect">
            <a:avLst/>
          </a:prstGeom>
        </p:spPr>
      </p:pic>
      <p:cxnSp>
        <p:nvCxnSpPr>
          <p:cNvPr id="12" name="Straight Connector 11">
            <a:extLst>
              <a:ext uri="{FF2B5EF4-FFF2-40B4-BE49-F238E27FC236}">
                <a16:creationId xmlns:a16="http://schemas.microsoft.com/office/drawing/2014/main" id="{F86713A9-4C7B-7F47-A1D7-8CE311A5E7C4}"/>
              </a:ext>
            </a:extLst>
          </p:cNvPr>
          <p:cNvCxnSpPr>
            <a:cxnSpLocks/>
          </p:cNvCxnSpPr>
          <p:nvPr/>
        </p:nvCxnSpPr>
        <p:spPr>
          <a:xfrm flipV="1">
            <a:off x="2931543" y="4191001"/>
            <a:ext cx="3164457" cy="812320"/>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a:extLst>
              <a:ext uri="{FF2B5EF4-FFF2-40B4-BE49-F238E27FC236}">
                <a16:creationId xmlns:a16="http://schemas.microsoft.com/office/drawing/2014/main" id="{097C2E53-87BF-F041-8CA4-100E4329363F}"/>
              </a:ext>
            </a:extLst>
          </p:cNvPr>
          <p:cNvGrpSpPr/>
          <p:nvPr/>
        </p:nvGrpSpPr>
        <p:grpSpPr>
          <a:xfrm>
            <a:off x="3276600" y="4507468"/>
            <a:ext cx="422695" cy="393773"/>
            <a:chOff x="914400" y="4507468"/>
            <a:chExt cx="422695" cy="393773"/>
          </a:xfrm>
        </p:grpSpPr>
        <p:sp>
          <p:nvSpPr>
            <p:cNvPr id="14" name="Oval 13">
              <a:extLst>
                <a:ext uri="{FF2B5EF4-FFF2-40B4-BE49-F238E27FC236}">
                  <a16:creationId xmlns:a16="http://schemas.microsoft.com/office/drawing/2014/main" id="{F20C148E-3DFE-6D48-9025-9926014B36BB}"/>
                </a:ext>
              </a:extLst>
            </p:cNvPr>
            <p:cNvSpPr/>
            <p:nvPr/>
          </p:nvSpPr>
          <p:spPr>
            <a:xfrm>
              <a:off x="1184695" y="4748841"/>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EEA8F2-513B-FA42-AAE5-6FCBB33DB2BD}"/>
                </a:ext>
              </a:extLst>
            </p:cNvPr>
            <p:cNvSpPr txBox="1"/>
            <p:nvPr/>
          </p:nvSpPr>
          <p:spPr>
            <a:xfrm>
              <a:off x="914400" y="4507468"/>
              <a:ext cx="338554" cy="369332"/>
            </a:xfrm>
            <a:prstGeom prst="rect">
              <a:avLst/>
            </a:prstGeom>
            <a:noFill/>
          </p:spPr>
          <p:txBody>
            <a:bodyPr wrap="none" rtlCol="0">
              <a:spAutoFit/>
            </a:bodyPr>
            <a:lstStyle/>
            <a:p>
              <a:r>
                <a:rPr lang="en-US" dirty="0"/>
                <a:t>A</a:t>
              </a:r>
            </a:p>
          </p:txBody>
        </p:sp>
      </p:grpSp>
      <p:grpSp>
        <p:nvGrpSpPr>
          <p:cNvPr id="30" name="Group 29">
            <a:extLst>
              <a:ext uri="{FF2B5EF4-FFF2-40B4-BE49-F238E27FC236}">
                <a16:creationId xmlns:a16="http://schemas.microsoft.com/office/drawing/2014/main" id="{66F8D4FF-5D8D-3548-86D7-6A730CB7FCF4}"/>
              </a:ext>
            </a:extLst>
          </p:cNvPr>
          <p:cNvGrpSpPr/>
          <p:nvPr/>
        </p:nvGrpSpPr>
        <p:grpSpPr>
          <a:xfrm>
            <a:off x="4419600" y="4114800"/>
            <a:ext cx="338554" cy="533400"/>
            <a:chOff x="2057400" y="4114800"/>
            <a:chExt cx="338554" cy="533400"/>
          </a:xfrm>
        </p:grpSpPr>
        <p:sp>
          <p:nvSpPr>
            <p:cNvPr id="13" name="Oval 12">
              <a:extLst>
                <a:ext uri="{FF2B5EF4-FFF2-40B4-BE49-F238E27FC236}">
                  <a16:creationId xmlns:a16="http://schemas.microsoft.com/office/drawing/2014/main" id="{9ADEEBD2-5FEC-0844-8990-6ABB7700A2ED}"/>
                </a:ext>
              </a:extLst>
            </p:cNvPr>
            <p:cNvSpPr/>
            <p:nvPr/>
          </p:nvSpPr>
          <p:spPr>
            <a:xfrm>
              <a:off x="2133600" y="44958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5093FCD-D431-FB40-82A7-9519870551F6}"/>
                </a:ext>
              </a:extLst>
            </p:cNvPr>
            <p:cNvSpPr txBox="1"/>
            <p:nvPr/>
          </p:nvSpPr>
          <p:spPr>
            <a:xfrm>
              <a:off x="2057400" y="4114800"/>
              <a:ext cx="338554" cy="369332"/>
            </a:xfrm>
            <a:prstGeom prst="rect">
              <a:avLst/>
            </a:prstGeom>
            <a:noFill/>
          </p:spPr>
          <p:txBody>
            <a:bodyPr wrap="none" rtlCol="0">
              <a:spAutoFit/>
            </a:bodyPr>
            <a:lstStyle/>
            <a:p>
              <a:r>
                <a:rPr lang="en-US" dirty="0"/>
                <a:t>B</a:t>
              </a:r>
            </a:p>
          </p:txBody>
        </p:sp>
      </p:grpSp>
      <p:cxnSp>
        <p:nvCxnSpPr>
          <p:cNvPr id="20" name="Straight Connector 19">
            <a:extLst>
              <a:ext uri="{FF2B5EF4-FFF2-40B4-BE49-F238E27FC236}">
                <a16:creationId xmlns:a16="http://schemas.microsoft.com/office/drawing/2014/main" id="{9C621D3C-CD52-664E-93FE-5A3D2DF539C7}"/>
              </a:ext>
            </a:extLst>
          </p:cNvPr>
          <p:cNvCxnSpPr>
            <a:cxnSpLocks/>
          </p:cNvCxnSpPr>
          <p:nvPr/>
        </p:nvCxnSpPr>
        <p:spPr>
          <a:xfrm flipV="1">
            <a:off x="5381445" y="4354821"/>
            <a:ext cx="28755" cy="1752681"/>
          </a:xfrm>
          <a:prstGeom prst="line">
            <a:avLst/>
          </a:prstGeom>
        </p:spPr>
        <p:style>
          <a:lnRef idx="2">
            <a:schemeClr val="dk1"/>
          </a:lnRef>
          <a:fillRef idx="0">
            <a:schemeClr val="dk1"/>
          </a:fillRef>
          <a:effectRef idx="1">
            <a:schemeClr val="dk1"/>
          </a:effectRef>
          <a:fontRef idx="minor">
            <a:schemeClr val="tx1"/>
          </a:fontRef>
        </p:style>
      </p:cxnSp>
      <p:grpSp>
        <p:nvGrpSpPr>
          <p:cNvPr id="31" name="Group 30">
            <a:extLst>
              <a:ext uri="{FF2B5EF4-FFF2-40B4-BE49-F238E27FC236}">
                <a16:creationId xmlns:a16="http://schemas.microsoft.com/office/drawing/2014/main" id="{64058852-C030-5240-A0E0-B632605BAB54}"/>
              </a:ext>
            </a:extLst>
          </p:cNvPr>
          <p:cNvGrpSpPr/>
          <p:nvPr/>
        </p:nvGrpSpPr>
        <p:grpSpPr>
          <a:xfrm>
            <a:off x="5297557" y="5829373"/>
            <a:ext cx="744084" cy="369332"/>
            <a:chOff x="2935357" y="5829373"/>
            <a:chExt cx="744084" cy="369332"/>
          </a:xfrm>
        </p:grpSpPr>
        <p:sp>
          <p:nvSpPr>
            <p:cNvPr id="27" name="Oval 26">
              <a:extLst>
                <a:ext uri="{FF2B5EF4-FFF2-40B4-BE49-F238E27FC236}">
                  <a16:creationId xmlns:a16="http://schemas.microsoft.com/office/drawing/2014/main" id="{2DB445E6-20E1-BA4C-AE0B-A2375E89270B}"/>
                </a:ext>
              </a:extLst>
            </p:cNvPr>
            <p:cNvSpPr/>
            <p:nvPr/>
          </p:nvSpPr>
          <p:spPr>
            <a:xfrm>
              <a:off x="2935357" y="6046305"/>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A05F65E-37F6-1745-82AC-5851B221AF60}"/>
                </a:ext>
              </a:extLst>
            </p:cNvPr>
            <p:cNvSpPr txBox="1"/>
            <p:nvPr/>
          </p:nvSpPr>
          <p:spPr>
            <a:xfrm>
              <a:off x="3052346" y="5829373"/>
              <a:ext cx="627095" cy="369332"/>
            </a:xfrm>
            <a:prstGeom prst="rect">
              <a:avLst/>
            </a:prstGeom>
            <a:noFill/>
          </p:spPr>
          <p:txBody>
            <a:bodyPr wrap="none" rtlCol="0">
              <a:spAutoFit/>
            </a:bodyPr>
            <a:lstStyle/>
            <a:p>
              <a:r>
                <a:rPr lang="en-US" dirty="0"/>
                <a:t>A+B</a:t>
              </a:r>
            </a:p>
          </p:txBody>
        </p:sp>
      </p:grpSp>
    </p:spTree>
    <p:extLst>
      <p:ext uri="{BB962C8B-B14F-4D97-AF65-F5344CB8AC3E}">
        <p14:creationId xmlns:p14="http://schemas.microsoft.com/office/powerpoint/2010/main" val="4344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reuse</a:t>
            </a:r>
          </a:p>
        </p:txBody>
      </p:sp>
      <p:sp>
        <p:nvSpPr>
          <p:cNvPr id="3" name="Content Placeholder 2"/>
          <p:cNvSpPr>
            <a:spLocks noGrp="1"/>
          </p:cNvSpPr>
          <p:nvPr>
            <p:ph idx="1"/>
          </p:nvPr>
        </p:nvSpPr>
        <p:spPr>
          <a:xfrm>
            <a:off x="457200" y="1600200"/>
            <a:ext cx="8534400" cy="5257800"/>
          </a:xfrm>
        </p:spPr>
        <p:txBody>
          <a:bodyPr>
            <a:normAutofit/>
          </a:bodyPr>
          <a:lstStyle/>
          <a:p>
            <a:r>
              <a:rPr lang="en-US" b="1" dirty="0"/>
              <a:t>Principle:  </a:t>
            </a:r>
            <a:r>
              <a:rPr lang="en-US" dirty="0"/>
              <a:t>every key in system should have unique purpose</a:t>
            </a:r>
          </a:p>
          <a:p>
            <a:endParaRPr lang="en-US" dirty="0"/>
          </a:p>
          <a:p>
            <a:r>
              <a:rPr lang="en-US" dirty="0"/>
              <a:t>generate a fresh session key for every connection (</a:t>
            </a:r>
            <a:r>
              <a:rPr lang="en-US" b="1" dirty="0">
                <a:solidFill>
                  <a:schemeClr val="accent2"/>
                </a:solidFill>
              </a:rPr>
              <a:t>ephemeral</a:t>
            </a:r>
            <a:r>
              <a:rPr lang="en-US" dirty="0"/>
              <a:t>)</a:t>
            </a:r>
          </a:p>
          <a:p>
            <a:endParaRPr lang="en-US" dirty="0"/>
          </a:p>
          <a:p>
            <a:r>
              <a:rPr lang="en-US" dirty="0"/>
              <a:t>Have one key:  </a:t>
            </a:r>
            <a:r>
              <a:rPr lang="en-US" dirty="0" err="1"/>
              <a:t>k_s</a:t>
            </a:r>
            <a:r>
              <a:rPr lang="en-US" dirty="0"/>
              <a:t>, Need 4 keys:</a:t>
            </a:r>
          </a:p>
          <a:p>
            <a:r>
              <a:rPr lang="en-US" dirty="0"/>
              <a:t>How to get many out of one:  use a cryptographic hash function H to derive</a:t>
            </a:r>
            <a:r>
              <a:rPr lang="en-US" dirty="0">
                <a:solidFill>
                  <a:schemeClr val="accent2"/>
                </a:solidFill>
              </a:rPr>
              <a:t> </a:t>
            </a:r>
            <a:r>
              <a:rPr lang="en-US" dirty="0"/>
              <a:t>keys...</a:t>
            </a:r>
          </a:p>
          <a:p>
            <a:pPr marL="971550" lvl="1" indent="-514350">
              <a:buFont typeface="+mj-lt"/>
              <a:buAutoNum type="arabicPeriod"/>
            </a:pPr>
            <a:r>
              <a:rPr lang="en-US" dirty="0"/>
              <a:t>kea = H(k, "Enc Alice to Bob")</a:t>
            </a:r>
          </a:p>
          <a:p>
            <a:pPr marL="971550" lvl="1" indent="-514350">
              <a:buFont typeface="+mj-lt"/>
              <a:buAutoNum type="arabicPeriod"/>
            </a:pPr>
            <a:r>
              <a:rPr lang="en-US" dirty="0" err="1"/>
              <a:t>keb</a:t>
            </a:r>
            <a:r>
              <a:rPr lang="en-US" dirty="0"/>
              <a:t> = H(k, "Enc Bob to Alice")</a:t>
            </a:r>
          </a:p>
          <a:p>
            <a:pPr marL="971550" lvl="1" indent="-514350">
              <a:buFont typeface="+mj-lt"/>
              <a:buAutoNum type="arabicPeriod"/>
            </a:pPr>
            <a:r>
              <a:rPr lang="en-US" dirty="0" err="1"/>
              <a:t>kma</a:t>
            </a:r>
            <a:r>
              <a:rPr lang="en-US" dirty="0"/>
              <a:t> = H(k, "MAC Alice to Bob")</a:t>
            </a:r>
          </a:p>
          <a:p>
            <a:pPr marL="971550" lvl="1" indent="-514350">
              <a:buFont typeface="+mj-lt"/>
              <a:buAutoNum type="arabicPeriod"/>
            </a:pPr>
            <a:r>
              <a:rPr lang="en-US" dirty="0" err="1"/>
              <a:t>kmb</a:t>
            </a:r>
            <a:r>
              <a:rPr lang="en-US" dirty="0"/>
              <a:t> = H(k, "MAC Bob to Alice")</a:t>
            </a:r>
          </a:p>
        </p:txBody>
      </p:sp>
    </p:spTree>
    <p:extLst>
      <p:ext uri="{BB962C8B-B14F-4D97-AF65-F5344CB8AC3E}">
        <p14:creationId xmlns:p14="http://schemas.microsoft.com/office/powerpoint/2010/main" val="13423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a:t>Requirements:</a:t>
            </a:r>
          </a:p>
          <a:p>
            <a:pPr marL="800100" lvl="1" indent="-342900">
              <a:buFont typeface="+mj-lt"/>
              <a:buAutoNum type="arabicParenR"/>
            </a:pPr>
            <a:r>
              <a:rPr lang="en-US" sz="2000" dirty="0"/>
              <a:t>Channel must provide both confidentiality and integrity</a:t>
            </a:r>
          </a:p>
          <a:p>
            <a:pPr marL="800100" lvl="1" indent="-342900">
              <a:buFont typeface="+mj-lt"/>
              <a:buAutoNum type="arabicParenR"/>
            </a:pPr>
            <a:r>
              <a:rPr lang="en-US" sz="2000" dirty="0"/>
              <a:t>A and B must agree on session key(s)</a:t>
            </a:r>
          </a:p>
          <a:p>
            <a:pPr marL="800100" lvl="1" indent="-342900">
              <a:buFont typeface="+mj-lt"/>
              <a:buAutoNum type="arabicParenR"/>
            </a:pPr>
            <a:r>
              <a:rPr lang="en-US" sz="2000" dirty="0"/>
              <a:t>A and B must agree on cipher suite (crypto protocols, encryption mode, key lengths)</a:t>
            </a:r>
          </a:p>
          <a:p>
            <a:pPr marL="800100" lvl="1" indent="-342900">
              <a:buFont typeface="+mj-lt"/>
              <a:buAutoNum type="arabicParenR"/>
            </a:pPr>
            <a:r>
              <a:rPr lang="en-US" sz="2000" dirty="0">
                <a:solidFill>
                  <a:schemeClr val="bg2"/>
                </a:solidFill>
              </a:rPr>
              <a:t>Must detecting missing messages &amp; repeated messages</a:t>
            </a:r>
            <a:endParaRPr lang="en-US" sz="2000" dirty="0"/>
          </a:p>
          <a:p>
            <a:pPr marL="800100" lvl="1" indent="-342900">
              <a:buFont typeface="+mj-lt"/>
              <a:buAutoNum type="arabicParenR"/>
            </a:pPr>
            <a:r>
              <a:rPr lang="en-US" sz="2000" dirty="0">
                <a:solidFill>
                  <a:schemeClr val="bg2"/>
                </a:solidFill>
              </a:rPr>
              <a:t>Must maintain connection (and be able to end it)</a:t>
            </a:r>
          </a:p>
        </p:txBody>
      </p:sp>
    </p:spTree>
    <p:extLst>
      <p:ext uri="{BB962C8B-B14F-4D97-AF65-F5344CB8AC3E}">
        <p14:creationId xmlns:p14="http://schemas.microsoft.com/office/powerpoint/2010/main" val="41120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Socket Layer (SSL)</a:t>
            </a:r>
          </a:p>
        </p:txBody>
      </p:sp>
      <p:sp>
        <p:nvSpPr>
          <p:cNvPr id="3" name="Content Placeholder 2"/>
          <p:cNvSpPr>
            <a:spLocks noGrp="1"/>
          </p:cNvSpPr>
          <p:nvPr>
            <p:ph idx="1"/>
          </p:nvPr>
        </p:nvSpPr>
        <p:spPr>
          <a:xfrm>
            <a:off x="457200" y="1600200"/>
            <a:ext cx="8534400" cy="4876800"/>
          </a:xfrm>
        </p:spPr>
        <p:txBody>
          <a:bodyPr/>
          <a:lstStyle/>
          <a:p>
            <a:r>
              <a:rPr lang="en-US" dirty="0"/>
              <a:t>SSL 2.0 (1995): designed by Netscape, contains a number of security flaws, prohibited since 2011</a:t>
            </a:r>
          </a:p>
          <a:p>
            <a:r>
              <a:rPr lang="en-US" dirty="0"/>
              <a:t>SSL 3.0 (1996): complete re-design, all accepted cipher suites now have known vulnerabilities, prohibited since 2015</a:t>
            </a:r>
          </a:p>
          <a:p>
            <a:r>
              <a:rPr lang="en-US" dirty="0"/>
              <a:t>TLS 1.0 (1999): contains known vulnerabilities, suggested migration by June 2018</a:t>
            </a:r>
          </a:p>
          <a:p>
            <a:r>
              <a:rPr lang="en-US" dirty="0"/>
              <a:t>TLS 1.1 (2006): update with significant changes in how IVs/padding are handled to prevent known attacks</a:t>
            </a:r>
          </a:p>
          <a:p>
            <a:r>
              <a:rPr lang="en-US" dirty="0"/>
              <a:t>TLS 1.2 (2008): update with modern cipher suites</a:t>
            </a:r>
          </a:p>
          <a:p>
            <a:r>
              <a:rPr lang="en-US" dirty="0"/>
              <a:t>TLS 1.3 (2018): drops insecure features and introduces additional cipher suites</a:t>
            </a:r>
          </a:p>
        </p:txBody>
      </p:sp>
    </p:spTree>
    <p:extLst>
      <p:ext uri="{BB962C8B-B14F-4D97-AF65-F5344CB8AC3E}">
        <p14:creationId xmlns:p14="http://schemas.microsoft.com/office/powerpoint/2010/main" val="33769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SSL/TLS Handshake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388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3886200"/>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300356" cy="369332"/>
            </a:xfrm>
            <a:prstGeom prst="rect">
              <a:avLst/>
            </a:prstGeom>
            <a:noFill/>
          </p:spPr>
          <p:txBody>
            <a:bodyPr wrap="none" rtlCol="0">
              <a:spAutoFit/>
            </a:bodyPr>
            <a:lstStyle/>
            <a:p>
              <a:r>
                <a:rPr lang="en-US">
                  <a:solidFill>
                    <a:schemeClr val="accent2"/>
                  </a:solidFill>
                </a:rPr>
                <a:t>ClientHello</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390124" cy="369332"/>
            </a:xfrm>
            <a:prstGeom prst="rect">
              <a:avLst/>
            </a:prstGeom>
            <a:noFill/>
          </p:spPr>
          <p:txBody>
            <a:bodyPr wrap="none" rtlCol="0">
              <a:spAutoFit/>
            </a:bodyPr>
            <a:lstStyle/>
            <a:p>
              <a:r>
                <a:rPr lang="en-US" dirty="0" err="1">
                  <a:solidFill>
                    <a:schemeClr val="accent2"/>
                  </a:solidFill>
                </a:rPr>
                <a:t>ServerHello</a:t>
              </a:r>
              <a:endParaRPr lang="en-US" dirty="0">
                <a:solidFill>
                  <a:schemeClr val="accent2"/>
                </a:solidFill>
              </a:endParaRPr>
            </a:p>
          </p:txBody>
        </p:sp>
      </p:grpSp>
      <p:grpSp>
        <p:nvGrpSpPr>
          <p:cNvPr id="25" name="Group 24"/>
          <p:cNvGrpSpPr/>
          <p:nvPr/>
        </p:nvGrpSpPr>
        <p:grpSpPr>
          <a:xfrm>
            <a:off x="2286000" y="3617433"/>
            <a:ext cx="4191000" cy="369332"/>
            <a:chOff x="2286000" y="3617433"/>
            <a:chExt cx="4191000" cy="369332"/>
          </a:xfrm>
        </p:grpSpPr>
        <p:cxnSp>
          <p:nvCxnSpPr>
            <p:cNvPr id="13" name="Straight Arrow Connector 12"/>
            <p:cNvCxnSpPr/>
            <p:nvPr/>
          </p:nvCxnSpPr>
          <p:spPr>
            <a:xfrm>
              <a:off x="2286000"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429000" y="3617433"/>
              <a:ext cx="2287806" cy="369332"/>
            </a:xfrm>
            <a:prstGeom prst="rect">
              <a:avLst/>
            </a:prstGeom>
            <a:noFill/>
          </p:spPr>
          <p:txBody>
            <a:bodyPr wrap="none" rtlCol="0">
              <a:spAutoFit/>
            </a:bodyPr>
            <a:lstStyle/>
            <a:p>
              <a:r>
                <a:rPr lang="en-US" dirty="0" err="1">
                  <a:solidFill>
                    <a:schemeClr val="accent2"/>
                  </a:solidFill>
                </a:rPr>
                <a:t>ServerKeyExchange</a:t>
              </a:r>
              <a:endParaRPr lang="en-US" dirty="0">
                <a:solidFill>
                  <a:schemeClr val="accent2"/>
                </a:solidFill>
              </a:endParaRPr>
            </a:p>
          </p:txBody>
        </p:sp>
      </p:grpSp>
      <p:grpSp>
        <p:nvGrpSpPr>
          <p:cNvPr id="26" name="Group 25"/>
          <p:cNvGrpSpPr/>
          <p:nvPr/>
        </p:nvGrpSpPr>
        <p:grpSpPr>
          <a:xfrm>
            <a:off x="2286000" y="4131248"/>
            <a:ext cx="4191000" cy="369332"/>
            <a:chOff x="2286000" y="4131248"/>
            <a:chExt cx="4191000" cy="369332"/>
          </a:xfrm>
        </p:grpSpPr>
        <p:cxnSp>
          <p:nvCxnSpPr>
            <p:cNvPr id="15" name="Straight Arrow Connector 14"/>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429000" y="4131248"/>
              <a:ext cx="2198038" cy="369332"/>
            </a:xfrm>
            <a:prstGeom prst="rect">
              <a:avLst/>
            </a:prstGeom>
            <a:noFill/>
          </p:spPr>
          <p:txBody>
            <a:bodyPr wrap="none" rtlCol="0">
              <a:spAutoFit/>
            </a:bodyPr>
            <a:lstStyle/>
            <a:p>
              <a:r>
                <a:rPr lang="en-US" dirty="0" err="1">
                  <a:solidFill>
                    <a:schemeClr val="accent2"/>
                  </a:solidFill>
                </a:rPr>
                <a:t>ClientKeyExchange</a:t>
              </a:r>
              <a:endParaRPr lang="en-US" dirty="0">
                <a:solidFill>
                  <a:schemeClr val="accent2"/>
                </a:solidFill>
              </a:endParaRPr>
            </a:p>
          </p:txBody>
        </p:sp>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Version, cipher suites, </a:t>
            </a:r>
            <a:r>
              <a:rPr lang="en-US" dirty="0" err="1"/>
              <a:t>rClient</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Version, cipher suite, </a:t>
            </a:r>
            <a:r>
              <a:rPr lang="en-US" dirty="0" err="1"/>
              <a:t>rServer</a:t>
            </a:r>
            <a:r>
              <a:rPr lang="en-US" dirty="0"/>
              <a:t>,</a:t>
            </a:r>
          </a:p>
          <a:p>
            <a:r>
              <a:rPr lang="en-US" dirty="0"/>
              <a:t>certificate</a:t>
            </a:r>
          </a:p>
        </p:txBody>
      </p:sp>
      <p:sp>
        <p:nvSpPr>
          <p:cNvPr id="19" name="TextBox 18"/>
          <p:cNvSpPr txBox="1"/>
          <p:nvPr/>
        </p:nvSpPr>
        <p:spPr>
          <a:xfrm>
            <a:off x="304800" y="4278551"/>
            <a:ext cx="18160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a:t>Enc_pks</a:t>
            </a:r>
            <a:r>
              <a:rPr lang="en-US" dirty="0"/>
              <a:t>(</a:t>
            </a:r>
            <a:r>
              <a:rPr lang="en-US" dirty="0" err="1"/>
              <a:t>ms_p</a:t>
            </a:r>
            <a:r>
              <a:rPr lang="en-US" dirty="0"/>
              <a:t>)</a:t>
            </a:r>
          </a:p>
        </p:txBody>
      </p:sp>
      <p:sp>
        <p:nvSpPr>
          <p:cNvPr id="20" name="TextBox 19"/>
          <p:cNvSpPr txBox="1"/>
          <p:nvPr/>
        </p:nvSpPr>
        <p:spPr>
          <a:xfrm>
            <a:off x="388163" y="4876800"/>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Compute master secret</a:t>
            </a:r>
          </a:p>
        </p:txBody>
      </p:sp>
      <p:sp>
        <p:nvSpPr>
          <p:cNvPr id="21" name="TextBox 20"/>
          <p:cNvSpPr txBox="1"/>
          <p:nvPr/>
        </p:nvSpPr>
        <p:spPr>
          <a:xfrm>
            <a:off x="6768082" y="4869543"/>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Compute master secret</a:t>
            </a:r>
          </a:p>
        </p:txBody>
      </p:sp>
      <p:sp>
        <p:nvSpPr>
          <p:cNvPr id="22" name="TextBox 21"/>
          <p:cNvSpPr txBox="1"/>
          <p:nvPr/>
        </p:nvSpPr>
        <p:spPr>
          <a:xfrm>
            <a:off x="6725506" y="3766644"/>
            <a:ext cx="173269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(optional)</a:t>
            </a:r>
          </a:p>
        </p:txBody>
      </p:sp>
      <p:grpSp>
        <p:nvGrpSpPr>
          <p:cNvPr id="27" name="Group 26"/>
          <p:cNvGrpSpPr/>
          <p:nvPr/>
        </p:nvGrpSpPr>
        <p:grpSpPr>
          <a:xfrm>
            <a:off x="2286000" y="5318183"/>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841972"/>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a:solidFill>
                    <a:schemeClr val="accent2"/>
                  </a:solidFill>
                </a:rPr>
                <a:t>ChangeCipherSpec</a:t>
              </a:r>
              <a:endParaRPr lang="en-US" dirty="0">
                <a:solidFill>
                  <a:schemeClr val="accent2"/>
                </a:solidFill>
              </a:endParaRPr>
            </a:p>
          </p:txBody>
        </p:sp>
      </p:grpSp>
    </p:spTree>
    <p:extLst>
      <p:ext uri="{BB962C8B-B14F-4D97-AF65-F5344CB8AC3E}">
        <p14:creationId xmlns:p14="http://schemas.microsoft.com/office/powerpoint/2010/main" val="6521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4666-2ECA-B64D-B39E-D93A0C0356EA}"/>
              </a:ext>
            </a:extLst>
          </p:cNvPr>
          <p:cNvSpPr>
            <a:spLocks noGrp="1"/>
          </p:cNvSpPr>
          <p:nvPr>
            <p:ph type="title"/>
          </p:nvPr>
        </p:nvSpPr>
        <p:spPr/>
        <p:txBody>
          <a:bodyPr/>
          <a:lstStyle/>
          <a:p>
            <a:r>
              <a:rPr lang="en-US" dirty="0"/>
              <a:t>Exercise 2: TLS Handshake</a:t>
            </a:r>
          </a:p>
        </p:txBody>
      </p:sp>
      <p:sp>
        <p:nvSpPr>
          <p:cNvPr id="5" name="Content Placeholder 4">
            <a:extLst>
              <a:ext uri="{FF2B5EF4-FFF2-40B4-BE49-F238E27FC236}">
                <a16:creationId xmlns:a16="http://schemas.microsoft.com/office/drawing/2014/main" id="{E2050DF9-1EFF-4942-ABBC-3FED4960E727}"/>
              </a:ext>
            </a:extLst>
          </p:cNvPr>
          <p:cNvSpPr>
            <a:spLocks noGrp="1"/>
          </p:cNvSpPr>
          <p:nvPr>
            <p:ph idx="1"/>
          </p:nvPr>
        </p:nvSpPr>
        <p:spPr/>
        <p:txBody>
          <a:bodyPr/>
          <a:lstStyle/>
          <a:p>
            <a:r>
              <a:rPr lang="en-US" dirty="0"/>
              <a:t>What messages would be exchanged in the initial three-way handshake if the principals elected to use DH instead of hybrid encryption to agree on a message?</a:t>
            </a:r>
          </a:p>
        </p:txBody>
      </p:sp>
      <p:pic>
        <p:nvPicPr>
          <p:cNvPr id="7" name="Picture 6" descr="A screenshot of a cell phone&#10;&#10;Description automatically generated">
            <a:extLst>
              <a:ext uri="{FF2B5EF4-FFF2-40B4-BE49-F238E27FC236}">
                <a16:creationId xmlns:a16="http://schemas.microsoft.com/office/drawing/2014/main" id="{EBF89FF1-DD0B-8547-B656-AC1D56832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077" y="3546455"/>
            <a:ext cx="3652072" cy="2244745"/>
          </a:xfrm>
          <a:prstGeom prst="rect">
            <a:avLst/>
          </a:prstGeom>
        </p:spPr>
      </p:pic>
      <p:pic>
        <p:nvPicPr>
          <p:cNvPr id="8" name="Picture 7">
            <a:extLst>
              <a:ext uri="{FF2B5EF4-FFF2-40B4-BE49-F238E27FC236}">
                <a16:creationId xmlns:a16="http://schemas.microsoft.com/office/drawing/2014/main" id="{35E29BB4-354A-BC48-97CE-5195C35C6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4" y="2882602"/>
            <a:ext cx="485416" cy="546398"/>
          </a:xfrm>
          <a:prstGeom prst="rect">
            <a:avLst/>
          </a:prstGeom>
        </p:spPr>
      </p:pic>
      <p:pic>
        <p:nvPicPr>
          <p:cNvPr id="9" name="Picture 8">
            <a:extLst>
              <a:ext uri="{FF2B5EF4-FFF2-40B4-BE49-F238E27FC236}">
                <a16:creationId xmlns:a16="http://schemas.microsoft.com/office/drawing/2014/main" id="{D201305C-3BEA-4748-93D7-4DA420DA1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218" y="2896289"/>
            <a:ext cx="493339" cy="523449"/>
          </a:xfrm>
          <a:prstGeom prst="rect">
            <a:avLst/>
          </a:prstGeom>
        </p:spPr>
      </p:pic>
      <p:cxnSp>
        <p:nvCxnSpPr>
          <p:cNvPr id="10" name="Straight Connector 9">
            <a:extLst>
              <a:ext uri="{FF2B5EF4-FFF2-40B4-BE49-F238E27FC236}">
                <a16:creationId xmlns:a16="http://schemas.microsoft.com/office/drawing/2014/main" id="{498E5729-7C23-1C45-9B39-4F8943CD7394}"/>
              </a:ext>
            </a:extLst>
          </p:cNvPr>
          <p:cNvCxnSpPr>
            <a:cxnSpLocks/>
          </p:cNvCxnSpPr>
          <p:nvPr/>
        </p:nvCxnSpPr>
        <p:spPr>
          <a:xfrm>
            <a:off x="685800" y="2912818"/>
            <a:ext cx="0" cy="388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8FA2316C-8430-544B-82A9-21204C3ED881}"/>
              </a:ext>
            </a:extLst>
          </p:cNvPr>
          <p:cNvCxnSpPr>
            <a:cxnSpLocks/>
          </p:cNvCxnSpPr>
          <p:nvPr/>
        </p:nvCxnSpPr>
        <p:spPr>
          <a:xfrm>
            <a:off x="5029200" y="2885649"/>
            <a:ext cx="0" cy="3886200"/>
          </a:xfrm>
          <a:prstGeom prst="line">
            <a:avLst/>
          </a:prstGeom>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55E003F3-7B89-D047-BA7B-181BA918AB29}"/>
              </a:ext>
            </a:extLst>
          </p:cNvPr>
          <p:cNvGrpSpPr/>
          <p:nvPr/>
        </p:nvGrpSpPr>
        <p:grpSpPr>
          <a:xfrm>
            <a:off x="762000" y="2846970"/>
            <a:ext cx="4191000" cy="370648"/>
            <a:chOff x="2286000" y="2524952"/>
            <a:chExt cx="4191000" cy="370648"/>
          </a:xfrm>
        </p:grpSpPr>
        <p:cxnSp>
          <p:nvCxnSpPr>
            <p:cNvPr id="13" name="Straight Arrow Connector 12">
              <a:extLst>
                <a:ext uri="{FF2B5EF4-FFF2-40B4-BE49-F238E27FC236}">
                  <a16:creationId xmlns:a16="http://schemas.microsoft.com/office/drawing/2014/main" id="{09DE562D-C7D4-D74A-BAA8-C5CBDE7EA239}"/>
                </a:ext>
              </a:extLst>
            </p:cNvPr>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11012FE7-506D-9F4B-AC08-4BE3283EB35B}"/>
                </a:ext>
              </a:extLst>
            </p:cNvPr>
            <p:cNvSpPr txBox="1"/>
            <p:nvPr/>
          </p:nvSpPr>
          <p:spPr>
            <a:xfrm>
              <a:off x="3026001" y="2524952"/>
              <a:ext cx="2659702" cy="369332"/>
            </a:xfrm>
            <a:prstGeom prst="rect">
              <a:avLst/>
            </a:prstGeom>
            <a:noFill/>
          </p:spPr>
          <p:txBody>
            <a:bodyPr wrap="none" rtlCol="0">
              <a:spAutoFit/>
            </a:bodyPr>
            <a:lstStyle/>
            <a:p>
              <a:r>
                <a:rPr lang="en-US" dirty="0">
                  <a:solidFill>
                    <a:schemeClr val="accent2"/>
                  </a:solidFill>
                </a:rPr>
                <a:t>TLS1.3, […,DHE,…], </a:t>
              </a:r>
              <a:r>
                <a:rPr lang="en-US" dirty="0" err="1">
                  <a:solidFill>
                    <a:schemeClr val="accent2"/>
                  </a:solidFill>
                </a:rPr>
                <a:t>rc</a:t>
              </a:r>
              <a:endParaRPr lang="en-US" dirty="0">
                <a:solidFill>
                  <a:schemeClr val="accent2"/>
                </a:solidFill>
              </a:endParaRPr>
            </a:p>
          </p:txBody>
        </p:sp>
      </p:grpSp>
      <p:grpSp>
        <p:nvGrpSpPr>
          <p:cNvPr id="15" name="Group 14">
            <a:extLst>
              <a:ext uri="{FF2B5EF4-FFF2-40B4-BE49-F238E27FC236}">
                <a16:creationId xmlns:a16="http://schemas.microsoft.com/office/drawing/2014/main" id="{E56CBA69-9B27-8449-9C7B-7ACBB429BAA6}"/>
              </a:ext>
            </a:extLst>
          </p:cNvPr>
          <p:cNvGrpSpPr/>
          <p:nvPr/>
        </p:nvGrpSpPr>
        <p:grpSpPr>
          <a:xfrm>
            <a:off x="762000" y="3395680"/>
            <a:ext cx="4191000" cy="369332"/>
            <a:chOff x="2286000" y="3073662"/>
            <a:chExt cx="4191000" cy="369332"/>
          </a:xfrm>
        </p:grpSpPr>
        <p:cxnSp>
          <p:nvCxnSpPr>
            <p:cNvPr id="16" name="Straight Arrow Connector 15">
              <a:extLst>
                <a:ext uri="{FF2B5EF4-FFF2-40B4-BE49-F238E27FC236}">
                  <a16:creationId xmlns:a16="http://schemas.microsoft.com/office/drawing/2014/main" id="{F347B4BC-D2C6-3743-93F2-E6558FB8E4FF}"/>
                </a:ext>
              </a:extLst>
            </p:cNvPr>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4EB8A1D6-0DA8-AE40-9EF7-03A32F937666}"/>
                </a:ext>
              </a:extLst>
            </p:cNvPr>
            <p:cNvSpPr txBox="1"/>
            <p:nvPr/>
          </p:nvSpPr>
          <p:spPr>
            <a:xfrm>
              <a:off x="3858707" y="3073662"/>
              <a:ext cx="992579" cy="369332"/>
            </a:xfrm>
            <a:prstGeom prst="rect">
              <a:avLst/>
            </a:prstGeom>
            <a:noFill/>
          </p:spPr>
          <p:txBody>
            <a:bodyPr wrap="none" rtlCol="0">
              <a:spAutoFit/>
            </a:bodyPr>
            <a:lstStyle/>
            <a:p>
              <a:r>
                <a:rPr lang="en-US" dirty="0">
                  <a:solidFill>
                    <a:schemeClr val="accent2"/>
                  </a:solidFill>
                </a:rPr>
                <a:t>DHE, </a:t>
              </a:r>
              <a:r>
                <a:rPr lang="en-US" dirty="0" err="1">
                  <a:solidFill>
                    <a:schemeClr val="accent2"/>
                  </a:solidFill>
                </a:rPr>
                <a:t>rs</a:t>
              </a:r>
              <a:endParaRPr lang="en-US" dirty="0">
                <a:solidFill>
                  <a:schemeClr val="accent2"/>
                </a:solidFill>
              </a:endParaRPr>
            </a:p>
          </p:txBody>
        </p:sp>
      </p:grpSp>
      <p:grpSp>
        <p:nvGrpSpPr>
          <p:cNvPr id="18" name="Group 17">
            <a:extLst>
              <a:ext uri="{FF2B5EF4-FFF2-40B4-BE49-F238E27FC236}">
                <a16:creationId xmlns:a16="http://schemas.microsoft.com/office/drawing/2014/main" id="{00153382-65BC-2A40-B474-717F9962DEA0}"/>
              </a:ext>
            </a:extLst>
          </p:cNvPr>
          <p:cNvGrpSpPr/>
          <p:nvPr/>
        </p:nvGrpSpPr>
        <p:grpSpPr>
          <a:xfrm>
            <a:off x="685800" y="3902088"/>
            <a:ext cx="4429418" cy="369332"/>
            <a:chOff x="2316622" y="3580070"/>
            <a:chExt cx="4429418" cy="369332"/>
          </a:xfrm>
        </p:grpSpPr>
        <p:cxnSp>
          <p:nvCxnSpPr>
            <p:cNvPr id="19" name="Straight Arrow Connector 18">
              <a:extLst>
                <a:ext uri="{FF2B5EF4-FFF2-40B4-BE49-F238E27FC236}">
                  <a16:creationId xmlns:a16="http://schemas.microsoft.com/office/drawing/2014/main" id="{91B4E878-7357-074F-9FF6-54A316B75509}"/>
                </a:ext>
              </a:extLst>
            </p:cNvPr>
            <p:cNvCxnSpPr/>
            <p:nvPr/>
          </p:nvCxnSpPr>
          <p:spPr>
            <a:xfrm>
              <a:off x="2392822"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EABB7375-631A-4645-BAEA-33AA17DC3135}"/>
                </a:ext>
              </a:extLst>
            </p:cNvPr>
            <p:cNvSpPr txBox="1"/>
            <p:nvPr/>
          </p:nvSpPr>
          <p:spPr>
            <a:xfrm>
              <a:off x="2316622" y="3580070"/>
              <a:ext cx="4429418" cy="369332"/>
            </a:xfrm>
            <a:prstGeom prst="rect">
              <a:avLst/>
            </a:prstGeom>
            <a:noFill/>
          </p:spPr>
          <p:txBody>
            <a:bodyPr wrap="none" rtlCol="0">
              <a:spAutoFit/>
            </a:bodyPr>
            <a:lstStyle/>
            <a:p>
              <a:r>
                <a:rPr lang="en-US" dirty="0">
                  <a:solidFill>
                    <a:schemeClr val="accent2"/>
                  </a:solidFill>
                </a:rPr>
                <a:t>rc, </a:t>
              </a:r>
              <a:r>
                <a:rPr lang="en-US" dirty="0" err="1">
                  <a:solidFill>
                    <a:schemeClr val="accent2"/>
                  </a:solidFill>
                </a:rPr>
                <a:t>rs</a:t>
              </a:r>
              <a:r>
                <a:rPr lang="en-US" dirty="0">
                  <a:solidFill>
                    <a:schemeClr val="accent2"/>
                  </a:solidFill>
                </a:rPr>
                <a:t>, p, g, </a:t>
              </a:r>
              <a:r>
                <a:rPr lang="en-US" dirty="0" err="1">
                  <a:solidFill>
                    <a:schemeClr val="accent2"/>
                  </a:solidFill>
                </a:rPr>
                <a:t>g^B</a:t>
              </a:r>
              <a:r>
                <a:rPr lang="en-US" dirty="0">
                  <a:solidFill>
                    <a:schemeClr val="accent2"/>
                  </a:solidFill>
                </a:rPr>
                <a:t>, sign(</a:t>
              </a:r>
              <a:r>
                <a:rPr lang="en-US" dirty="0" err="1">
                  <a:solidFill>
                    <a:schemeClr val="accent2"/>
                  </a:solidFill>
                </a:rPr>
                <a:t>rc</a:t>
              </a:r>
              <a:r>
                <a:rPr lang="en-US" dirty="0">
                  <a:solidFill>
                    <a:schemeClr val="accent2"/>
                  </a:solidFill>
                </a:rPr>
                <a:t>, </a:t>
              </a:r>
              <a:r>
                <a:rPr lang="en-US" dirty="0" err="1">
                  <a:solidFill>
                    <a:schemeClr val="accent2"/>
                  </a:solidFill>
                </a:rPr>
                <a:t>rs</a:t>
              </a:r>
              <a:r>
                <a:rPr lang="en-US" dirty="0">
                  <a:solidFill>
                    <a:schemeClr val="accent2"/>
                  </a:solidFill>
                </a:rPr>
                <a:t>, p, g, </a:t>
              </a:r>
              <a:r>
                <a:rPr lang="en-US" dirty="0" err="1">
                  <a:solidFill>
                    <a:schemeClr val="accent2"/>
                  </a:solidFill>
                </a:rPr>
                <a:t>g^B;skB</a:t>
              </a:r>
              <a:r>
                <a:rPr lang="en-US" dirty="0">
                  <a:solidFill>
                    <a:schemeClr val="accent2"/>
                  </a:solidFill>
                </a:rPr>
                <a:t>)</a:t>
              </a:r>
            </a:p>
          </p:txBody>
        </p:sp>
      </p:grpSp>
      <p:grpSp>
        <p:nvGrpSpPr>
          <p:cNvPr id="21" name="Group 20">
            <a:extLst>
              <a:ext uri="{FF2B5EF4-FFF2-40B4-BE49-F238E27FC236}">
                <a16:creationId xmlns:a16="http://schemas.microsoft.com/office/drawing/2014/main" id="{D0560AF5-ACEF-B34A-8D48-42F3B276F8BE}"/>
              </a:ext>
            </a:extLst>
          </p:cNvPr>
          <p:cNvGrpSpPr/>
          <p:nvPr/>
        </p:nvGrpSpPr>
        <p:grpSpPr>
          <a:xfrm>
            <a:off x="762000" y="4425445"/>
            <a:ext cx="4191000" cy="369332"/>
            <a:chOff x="2286000" y="4103427"/>
            <a:chExt cx="4191000" cy="369332"/>
          </a:xfrm>
        </p:grpSpPr>
        <p:cxnSp>
          <p:nvCxnSpPr>
            <p:cNvPr id="22" name="Straight Arrow Connector 21">
              <a:extLst>
                <a:ext uri="{FF2B5EF4-FFF2-40B4-BE49-F238E27FC236}">
                  <a16:creationId xmlns:a16="http://schemas.microsoft.com/office/drawing/2014/main" id="{75AF8D7A-02F1-C74D-8336-7151921F2F39}"/>
                </a:ext>
              </a:extLst>
            </p:cNvPr>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C4D1D59C-5AAB-F44F-BEE8-24FDD589F042}"/>
                </a:ext>
              </a:extLst>
            </p:cNvPr>
            <p:cNvSpPr txBox="1"/>
            <p:nvPr/>
          </p:nvSpPr>
          <p:spPr>
            <a:xfrm>
              <a:off x="4067096" y="4103427"/>
              <a:ext cx="575799" cy="369332"/>
            </a:xfrm>
            <a:prstGeom prst="rect">
              <a:avLst/>
            </a:prstGeom>
            <a:noFill/>
          </p:spPr>
          <p:txBody>
            <a:bodyPr wrap="none" rtlCol="0">
              <a:spAutoFit/>
            </a:bodyPr>
            <a:lstStyle/>
            <a:p>
              <a:r>
                <a:rPr lang="en-US" dirty="0" err="1">
                  <a:solidFill>
                    <a:schemeClr val="accent2"/>
                  </a:solidFill>
                </a:rPr>
                <a:t>g^A</a:t>
              </a:r>
              <a:endParaRPr lang="en-US" dirty="0">
                <a:solidFill>
                  <a:schemeClr val="accent2"/>
                </a:solidFill>
              </a:endParaRPr>
            </a:p>
          </p:txBody>
        </p:sp>
      </p:grpSp>
      <p:sp>
        <p:nvSpPr>
          <p:cNvPr id="3" name="Rectangle 2">
            <a:extLst>
              <a:ext uri="{FF2B5EF4-FFF2-40B4-BE49-F238E27FC236}">
                <a16:creationId xmlns:a16="http://schemas.microsoft.com/office/drawing/2014/main" id="{1138D9C0-ED82-F0E9-FF95-B5FBDE6F675A}"/>
              </a:ext>
            </a:extLst>
          </p:cNvPr>
          <p:cNvSpPr/>
          <p:nvPr/>
        </p:nvSpPr>
        <p:spPr>
          <a:xfrm>
            <a:off x="771817" y="2900325"/>
            <a:ext cx="4190999" cy="25860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950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Supported Cipher Suites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2203450"/>
            <a:ext cx="7797800" cy="3670300"/>
          </a:xfrm>
        </p:spPr>
      </p:pic>
    </p:spTree>
    <p:extLst>
      <p:ext uri="{BB962C8B-B14F-4D97-AF65-F5344CB8AC3E}">
        <p14:creationId xmlns:p14="http://schemas.microsoft.com/office/powerpoint/2010/main" val="25570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716218"/>
            <a:ext cx="7687461" cy="6134525"/>
          </a:xfrm>
        </p:spPr>
      </p:pic>
    </p:spTree>
    <p:extLst>
      <p:ext uri="{BB962C8B-B14F-4D97-AF65-F5344CB8AC3E}">
        <p14:creationId xmlns:p14="http://schemas.microsoft.com/office/powerpoint/2010/main" val="54250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38F2F-818B-3491-E84E-E2C78C4B8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4AB50-0426-2E50-C60E-99FE2AB214E3}"/>
              </a:ext>
            </a:extLst>
          </p:cNvPr>
          <p:cNvSpPr>
            <a:spLocks noGrp="1"/>
          </p:cNvSpPr>
          <p:nvPr>
            <p:ph type="title"/>
          </p:nvPr>
        </p:nvSpPr>
        <p:spPr/>
        <p:txBody>
          <a:bodyPr/>
          <a:lstStyle/>
          <a:p>
            <a:r>
              <a:rPr lang="en-US" dirty="0"/>
              <a:t>Attacks on Cipher Negotiation</a:t>
            </a:r>
          </a:p>
        </p:txBody>
      </p:sp>
      <p:sp>
        <p:nvSpPr>
          <p:cNvPr id="3" name="Content Placeholder 2">
            <a:extLst>
              <a:ext uri="{FF2B5EF4-FFF2-40B4-BE49-F238E27FC236}">
                <a16:creationId xmlns:a16="http://schemas.microsoft.com/office/drawing/2014/main" id="{CCCFA5A6-05C5-A4E7-7228-7B0C441E7749}"/>
              </a:ext>
            </a:extLst>
          </p:cNvPr>
          <p:cNvSpPr>
            <a:spLocks noGrp="1"/>
          </p:cNvSpPr>
          <p:nvPr>
            <p:ph idx="1"/>
          </p:nvPr>
        </p:nvSpPr>
        <p:spPr/>
        <p:txBody>
          <a:bodyPr/>
          <a:lstStyle/>
          <a:p>
            <a:pPr marL="457200" indent="-457200">
              <a:buFont typeface="+mj-lt"/>
              <a:buAutoNum type="arabicPeriod"/>
            </a:pPr>
            <a:r>
              <a:rPr lang="en-US" dirty="0"/>
              <a:t>POODLE (2014)</a:t>
            </a:r>
          </a:p>
          <a:p>
            <a:pPr marL="457200" indent="-457200">
              <a:buFont typeface="+mj-lt"/>
              <a:buAutoNum type="arabicPeriod"/>
            </a:pPr>
            <a:r>
              <a:rPr lang="en-US" dirty="0"/>
              <a:t>NOMORE (2015)</a:t>
            </a:r>
          </a:p>
          <a:p>
            <a:pPr marL="457200" indent="-457200">
              <a:buFont typeface="+mj-lt"/>
              <a:buAutoNum type="arabicPeriod"/>
            </a:pPr>
            <a:r>
              <a:rPr lang="en-US" dirty="0"/>
              <a:t>SLOTH (2016)</a:t>
            </a:r>
          </a:p>
          <a:p>
            <a:pPr marL="457200" indent="-457200">
              <a:buFont typeface="+mj-lt"/>
              <a:buAutoNum type="arabicPeriod"/>
            </a:pPr>
            <a:r>
              <a:rPr lang="en-US" dirty="0"/>
              <a:t>DROWN (2016)</a:t>
            </a:r>
          </a:p>
          <a:p>
            <a:pPr marL="457200" indent="-457200">
              <a:buFont typeface="+mj-lt"/>
              <a:buAutoNum type="arabicPeriod"/>
            </a:pPr>
            <a:r>
              <a:rPr lang="en-US" dirty="0"/>
              <a:t>ROBOT (2017)</a:t>
            </a:r>
          </a:p>
          <a:p>
            <a:endParaRPr lang="en-US" dirty="0"/>
          </a:p>
        </p:txBody>
      </p:sp>
      <p:pic>
        <p:nvPicPr>
          <p:cNvPr id="4" name="Content Placeholder 4">
            <a:extLst>
              <a:ext uri="{FF2B5EF4-FFF2-40B4-BE49-F238E27FC236}">
                <a16:creationId xmlns:a16="http://schemas.microsoft.com/office/drawing/2014/main" id="{7A460326-13AD-1760-A6F0-2716F82B0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39241"/>
            <a:ext cx="1828800" cy="2151530"/>
          </a:xfrm>
          <a:prstGeom prst="rect">
            <a:avLst/>
          </a:prstGeom>
        </p:spPr>
      </p:pic>
      <p:pic>
        <p:nvPicPr>
          <p:cNvPr id="5" name="Content Placeholder 3">
            <a:extLst>
              <a:ext uri="{FF2B5EF4-FFF2-40B4-BE49-F238E27FC236}">
                <a16:creationId xmlns:a16="http://schemas.microsoft.com/office/drawing/2014/main" id="{5E56BC2D-B457-F8E6-1130-BCA6DC3E9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3905631"/>
            <a:ext cx="2362200" cy="2409444"/>
          </a:xfrm>
          <a:prstGeom prst="rect">
            <a:avLst/>
          </a:prstGeom>
        </p:spPr>
      </p:pic>
    </p:spTree>
    <p:extLst>
      <p:ext uri="{BB962C8B-B14F-4D97-AF65-F5344CB8AC3E}">
        <p14:creationId xmlns:p14="http://schemas.microsoft.com/office/powerpoint/2010/main" val="178811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a:t>Requirements:</a:t>
            </a:r>
          </a:p>
          <a:p>
            <a:pPr marL="800100" lvl="1" indent="-342900">
              <a:buFont typeface="+mj-lt"/>
              <a:buAutoNum type="arabicParenR"/>
            </a:pPr>
            <a:r>
              <a:rPr lang="en-US" sz="2000" dirty="0"/>
              <a:t>Channel must provide both confidentiality and integrity</a:t>
            </a:r>
          </a:p>
          <a:p>
            <a:pPr marL="800100" lvl="1" indent="-342900">
              <a:buFont typeface="+mj-lt"/>
              <a:buAutoNum type="arabicParenR"/>
            </a:pPr>
            <a:r>
              <a:rPr lang="en-US" sz="2000" dirty="0"/>
              <a:t>A and B must agree on session key(s)</a:t>
            </a:r>
          </a:p>
          <a:p>
            <a:pPr marL="800100" lvl="1" indent="-342900">
              <a:buFont typeface="+mj-lt"/>
              <a:buAutoNum type="arabicParenR"/>
            </a:pPr>
            <a:r>
              <a:rPr lang="en-US" sz="2000" dirty="0"/>
              <a:t>A and B must agree on cipher suite (crypto protocols, encryption mode, key lengths)</a:t>
            </a:r>
          </a:p>
          <a:p>
            <a:pPr marL="800100" lvl="1" indent="-342900">
              <a:buFont typeface="+mj-lt"/>
              <a:buAutoNum type="arabicParenR"/>
            </a:pPr>
            <a:r>
              <a:rPr lang="en-US" sz="2000" dirty="0"/>
              <a:t>Must detecting missing messages &amp; repeated messages</a:t>
            </a:r>
          </a:p>
          <a:p>
            <a:pPr marL="800100" lvl="1" indent="-342900">
              <a:buFont typeface="+mj-lt"/>
              <a:buAutoNum type="arabicParenR"/>
            </a:pPr>
            <a:r>
              <a:rPr lang="en-US" sz="2000" dirty="0">
                <a:solidFill>
                  <a:schemeClr val="bg2"/>
                </a:solidFill>
              </a:rPr>
              <a:t>Must maintain connection (and be able to end it)</a:t>
            </a:r>
          </a:p>
        </p:txBody>
      </p:sp>
    </p:spTree>
    <p:extLst>
      <p:ext uri="{BB962C8B-B14F-4D97-AF65-F5344CB8AC3E}">
        <p14:creationId xmlns:p14="http://schemas.microsoft.com/office/powerpoint/2010/main" val="41761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3734"/>
          <a:stretch/>
        </p:blipFill>
        <p:spPr>
          <a:xfrm>
            <a:off x="-226955" y="3559290"/>
            <a:ext cx="2812435" cy="3140710"/>
          </a:xfrm>
          <a:prstGeom prst="rect">
            <a:avLst/>
          </a:prstGeom>
        </p:spPr>
      </p:pic>
      <p:sp>
        <p:nvSpPr>
          <p:cNvPr id="2" name="Title 1"/>
          <p:cNvSpPr>
            <a:spLocks noGrp="1"/>
          </p:cNvSpPr>
          <p:nvPr>
            <p:ph type="title"/>
          </p:nvPr>
        </p:nvSpPr>
        <p:spPr/>
        <p:txBody>
          <a:bodyPr/>
          <a:lstStyle/>
          <a:p>
            <a:r>
              <a:rPr lang="en-US" dirty="0"/>
              <a:t>Crypto Thus Far</a:t>
            </a:r>
            <a:r>
              <a:rPr lang="mr-IN" dirty="0"/>
              <a: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65" y="1659902"/>
            <a:ext cx="3493239" cy="14732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8529" t="671" r="14764" b="-671"/>
          <a:stretch/>
        </p:blipFill>
        <p:spPr>
          <a:xfrm>
            <a:off x="2851765" y="2117102"/>
            <a:ext cx="1371600" cy="136939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7958" y="5617344"/>
            <a:ext cx="2116808" cy="112455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3779695"/>
            <a:ext cx="2128280" cy="1103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4682" y="4770295"/>
            <a:ext cx="2360084" cy="873231"/>
          </a:xfrm>
          <a:prstGeom prst="rect">
            <a:avLst/>
          </a:prstGeom>
        </p:spPr>
      </p:pic>
      <p:pic>
        <p:nvPicPr>
          <p:cNvPr id="9" name="Picture 8" descr="800px-Standard-lock-key.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2228" y="1725917"/>
            <a:ext cx="2118928" cy="942923"/>
          </a:xfrm>
          <a:prstGeom prst="rect">
            <a:avLst/>
          </a:prstGeom>
        </p:spPr>
      </p:pic>
      <p:pic>
        <p:nvPicPr>
          <p:cNvPr id="10" name="Picture 9" descr="do-sharp.jpg"/>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36545" y="1676400"/>
            <a:ext cx="2255055" cy="1003499"/>
          </a:xfrm>
          <a:prstGeom prst="rect">
            <a:avLst/>
          </a:prstGeom>
          <a:scene3d>
            <a:camera prst="orthographicFront">
              <a:rot lat="0" lon="10800000" rev="0"/>
            </a:camera>
            <a:lightRig rig="threePt" dir="t"/>
          </a:scene3d>
        </p:spPr>
      </p:pic>
      <p:grpSp>
        <p:nvGrpSpPr>
          <p:cNvPr id="11" name="Group 10"/>
          <p:cNvGrpSpPr/>
          <p:nvPr/>
        </p:nvGrpSpPr>
        <p:grpSpPr>
          <a:xfrm>
            <a:off x="6933763" y="5540324"/>
            <a:ext cx="629507" cy="1012876"/>
            <a:chOff x="3885112" y="5044589"/>
            <a:chExt cx="1163010" cy="1400124"/>
          </a:xfrm>
        </p:grpSpPr>
        <p:grpSp>
          <p:nvGrpSpPr>
            <p:cNvPr id="12" name="Group 11"/>
            <p:cNvGrpSpPr/>
            <p:nvPr/>
          </p:nvGrpSpPr>
          <p:grpSpPr>
            <a:xfrm>
              <a:off x="3885112" y="5044589"/>
              <a:ext cx="1163010" cy="505625"/>
              <a:chOff x="3885112" y="5044589"/>
              <a:chExt cx="1163010" cy="505625"/>
            </a:xfrm>
          </p:grpSpPr>
          <p:cxnSp>
            <p:nvCxnSpPr>
              <p:cNvPr id="14" name="Straight Connector 13"/>
              <p:cNvCxnSpPr/>
              <p:nvPr/>
            </p:nvCxnSpPr>
            <p:spPr>
              <a:xfrm>
                <a:off x="3889882" y="5550214"/>
                <a:ext cx="1158240" cy="0"/>
              </a:xfrm>
              <a:prstGeom prst="line">
                <a:avLst/>
              </a:prstGeom>
              <a:ln w="444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85112" y="5044589"/>
                <a:ext cx="556563" cy="369331"/>
              </a:xfrm>
              <a:prstGeom prst="rect">
                <a:avLst/>
              </a:prstGeom>
              <a:noFill/>
            </p:spPr>
            <p:txBody>
              <a:bodyPr wrap="none" rtlCol="0">
                <a:spAutoFit/>
              </a:bodyPr>
              <a:lstStyle/>
              <a:p>
                <a:r>
                  <a:rPr lang="en-US" dirty="0">
                    <a:latin typeface="CronosPro-Regular"/>
                    <a:cs typeface="CronosPro-Regular"/>
                  </a:rPr>
                  <a:t>Sign</a:t>
                </a:r>
              </a:p>
            </p:txBody>
          </p:sp>
        </p:grpSp>
        <p:pic>
          <p:nvPicPr>
            <p:cNvPr id="13" name="Picture 12" descr="skeleton-key.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9882" y="5670521"/>
              <a:ext cx="1158240" cy="774192"/>
            </a:xfrm>
            <a:prstGeom prst="rect">
              <a:avLst/>
            </a:prstGeom>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4000" y="5176858"/>
            <a:ext cx="1305882" cy="1583292"/>
          </a:xfrm>
          <a:prstGeom prst="rect">
            <a:avLst/>
          </a:prstGeom>
        </p:spPr>
      </p:pic>
      <p:pic>
        <p:nvPicPr>
          <p:cNvPr id="17" name="Picture 16"/>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a:off x="7857151" y="5413363"/>
            <a:ext cx="940126" cy="1139837"/>
          </a:xfrm>
          <a:prstGeom prst="rect">
            <a:avLst/>
          </a:prstGeom>
        </p:spPr>
      </p:pic>
      <p:grpSp>
        <p:nvGrpSpPr>
          <p:cNvPr id="18" name="Group 17"/>
          <p:cNvGrpSpPr/>
          <p:nvPr/>
        </p:nvGrpSpPr>
        <p:grpSpPr>
          <a:xfrm>
            <a:off x="7595240" y="5670500"/>
            <a:ext cx="1548760" cy="654100"/>
            <a:chOff x="5638800" y="4419600"/>
            <a:chExt cx="2861323" cy="904178"/>
          </a:xfrm>
        </p:grpSpPr>
        <p:pic>
          <p:nvPicPr>
            <p:cNvPr id="19" name="Picture 18"/>
            <p:cNvPicPr>
              <a:picLocks noChangeAspect="1"/>
            </p:cNvPicPr>
            <p:nvPr/>
          </p:nvPicPr>
          <p:blipFill rotWithShape="1">
            <a:blip r:embed="rId13">
              <a:grayscl/>
              <a:extLst>
                <a:ext uri="{28A0092B-C50C-407E-A947-70E740481C1C}">
                  <a14:useLocalDpi xmlns:a14="http://schemas.microsoft.com/office/drawing/2010/main" val="0"/>
                </a:ext>
              </a:extLst>
            </a:blip>
            <a:srcRect b="49435"/>
            <a:stretch/>
          </p:blipFill>
          <p:spPr>
            <a:xfrm>
              <a:off x="5638800" y="4419600"/>
              <a:ext cx="2861323" cy="457200"/>
            </a:xfrm>
            <a:prstGeom prst="rect">
              <a:avLst/>
            </a:prstGeom>
          </p:spPr>
        </p:pic>
        <p:pic>
          <p:nvPicPr>
            <p:cNvPr id="20" name="Picture 19"/>
            <p:cNvPicPr>
              <a:picLocks noChangeAspect="1"/>
            </p:cNvPicPr>
            <p:nvPr/>
          </p:nvPicPr>
          <p:blipFill rotWithShape="1">
            <a:blip r:embed="rId13">
              <a:grayscl/>
              <a:extLst>
                <a:ext uri="{28A0092B-C50C-407E-A947-70E740481C1C}">
                  <a14:useLocalDpi xmlns:a14="http://schemas.microsoft.com/office/drawing/2010/main" val="0"/>
                </a:ext>
              </a:extLst>
            </a:blip>
            <a:srcRect r="51329"/>
            <a:stretch/>
          </p:blipFill>
          <p:spPr>
            <a:xfrm>
              <a:off x="5638800" y="4419600"/>
              <a:ext cx="1392636" cy="904178"/>
            </a:xfrm>
            <a:prstGeom prst="rect">
              <a:avLst/>
            </a:prstGeom>
          </p:spPr>
        </p:pic>
      </p:grpSp>
      <p:pic>
        <p:nvPicPr>
          <p:cNvPr id="21" name="Picture 20" descr="newborn-baby-liger-cub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17362" y="2827520"/>
            <a:ext cx="3245638" cy="2201680"/>
          </a:xfrm>
          <a:prstGeom prst="rect">
            <a:avLst/>
          </a:prstGeom>
        </p:spPr>
      </p:pic>
    </p:spTree>
    <p:extLst>
      <p:ext uri="{BB962C8B-B14F-4D97-AF65-F5344CB8AC3E}">
        <p14:creationId xmlns:p14="http://schemas.microsoft.com/office/powerpoint/2010/main" val="8429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numbers</a:t>
            </a:r>
          </a:p>
        </p:txBody>
      </p:sp>
      <p:sp>
        <p:nvSpPr>
          <p:cNvPr id="3" name="Content Placeholder 2"/>
          <p:cNvSpPr>
            <a:spLocks noGrp="1"/>
          </p:cNvSpPr>
          <p:nvPr>
            <p:ph idx="1"/>
          </p:nvPr>
        </p:nvSpPr>
        <p:spPr/>
        <p:txBody>
          <a:bodyPr>
            <a:normAutofit/>
          </a:bodyPr>
          <a:lstStyle/>
          <a:p>
            <a:r>
              <a:rPr lang="en-US" dirty="0"/>
              <a:t>Every message that Alice sends is numbered</a:t>
            </a:r>
          </a:p>
          <a:p>
            <a:pPr lvl="1"/>
            <a:r>
              <a:rPr lang="en-US" dirty="0"/>
              <a:t>1, 2, 3, ...</a:t>
            </a:r>
          </a:p>
          <a:p>
            <a:pPr lvl="1"/>
            <a:r>
              <a:rPr lang="en-US" dirty="0"/>
              <a:t>numbers increase monotonically</a:t>
            </a:r>
          </a:p>
          <a:p>
            <a:pPr lvl="1"/>
            <a:r>
              <a:rPr lang="en-US" dirty="0"/>
              <a:t>never reuse a number</a:t>
            </a:r>
          </a:p>
          <a:p>
            <a:r>
              <a:rPr lang="en-US" dirty="0"/>
              <a:t>Bob keeps state to remember last message number he received</a:t>
            </a:r>
          </a:p>
          <a:p>
            <a:r>
              <a:rPr lang="en-US" dirty="0"/>
              <a:t>Bob accepts only increasing message numbers</a:t>
            </a:r>
          </a:p>
          <a:p>
            <a:r>
              <a:rPr lang="en-US" dirty="0"/>
              <a:t>And ditto all the above, for Bob sending to Alice</a:t>
            </a:r>
          </a:p>
          <a:p>
            <a:pPr lvl="1"/>
            <a:r>
              <a:rPr lang="en-US" dirty="0"/>
              <a:t>so each principal keeps two independent counters:  messages sent, messages received</a:t>
            </a:r>
          </a:p>
        </p:txBody>
      </p:sp>
    </p:spTree>
    <p:extLst>
      <p:ext uri="{BB962C8B-B14F-4D97-AF65-F5344CB8AC3E}">
        <p14:creationId xmlns:p14="http://schemas.microsoft.com/office/powerpoint/2010/main" val="12732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numbers</a:t>
            </a:r>
          </a:p>
        </p:txBody>
      </p:sp>
      <p:sp>
        <p:nvSpPr>
          <p:cNvPr id="3" name="Content Placeholder 2"/>
          <p:cNvSpPr>
            <a:spLocks noGrp="1"/>
          </p:cNvSpPr>
          <p:nvPr>
            <p:ph idx="1"/>
          </p:nvPr>
        </p:nvSpPr>
        <p:spPr/>
        <p:txBody>
          <a:bodyPr>
            <a:normAutofit/>
          </a:bodyPr>
          <a:lstStyle/>
          <a:p>
            <a:pPr marL="0" indent="0">
              <a:buNone/>
            </a:pPr>
            <a:r>
              <a:rPr lang="en-US" dirty="0"/>
              <a:t>What if Bob detects a gap?  e.g. 1, 2, 5</a:t>
            </a:r>
          </a:p>
          <a:p>
            <a:r>
              <a:rPr lang="en-US" dirty="0"/>
              <a:t>Maybe Mallory deleted messages 3 and 4 from network</a:t>
            </a:r>
          </a:p>
          <a:p>
            <a:r>
              <a:rPr lang="en-US" dirty="0"/>
              <a:t>Maybe Mallory detectably changed 3 and 4, causing Bob to discard them</a:t>
            </a:r>
          </a:p>
          <a:p>
            <a:r>
              <a:rPr lang="en-US" dirty="0"/>
              <a:t>In either case, channel is under active attack</a:t>
            </a:r>
          </a:p>
          <a:p>
            <a:pPr lvl="1"/>
            <a:r>
              <a:rPr lang="en-US" dirty="0"/>
              <a:t>Absent availability goals, time to </a:t>
            </a:r>
            <a:r>
              <a:rPr lang="en-US" dirty="0">
                <a:solidFill>
                  <a:srgbClr val="FF0000"/>
                </a:solidFill>
              </a:rPr>
              <a:t>PANIC</a:t>
            </a:r>
            <a:r>
              <a:rPr lang="en-US" dirty="0"/>
              <a:t>:  abort protocol, produce appropriate information for later auditing, shut down channel</a:t>
            </a:r>
          </a:p>
          <a:p>
            <a:pPr lvl="1"/>
            <a:endParaRPr lang="en-US" dirty="0"/>
          </a:p>
          <a:p>
            <a:pPr marL="0" indent="0">
              <a:buNone/>
            </a:pPr>
            <a:r>
              <a:rPr lang="en-US" dirty="0"/>
              <a:t>What if network non-maliciously dropped messages or will deliver them later?</a:t>
            </a:r>
          </a:p>
          <a:p>
            <a:r>
              <a:rPr lang="en-US" dirty="0"/>
              <a:t>Let's assume underlying transport protocol guarantees that won't happen (e.g. TCP)</a:t>
            </a:r>
          </a:p>
        </p:txBody>
      </p:sp>
    </p:spTree>
    <p:extLst>
      <p:ext uri="{BB962C8B-B14F-4D97-AF65-F5344CB8AC3E}">
        <p14:creationId xmlns:p14="http://schemas.microsoft.com/office/powerpoint/2010/main" val="12858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numbers</a:t>
            </a:r>
          </a:p>
        </p:txBody>
      </p:sp>
      <p:sp>
        <p:nvSpPr>
          <p:cNvPr id="3" name="Content Placeholder 2"/>
          <p:cNvSpPr>
            <a:spLocks noGrp="1"/>
          </p:cNvSpPr>
          <p:nvPr>
            <p:ph idx="1"/>
          </p:nvPr>
        </p:nvSpPr>
        <p:spPr/>
        <p:txBody>
          <a:bodyPr>
            <a:normAutofit/>
          </a:bodyPr>
          <a:lstStyle/>
          <a:p>
            <a:r>
              <a:rPr lang="en-US" dirty="0"/>
              <a:t>Message number usually implemented as a fixed-size unsigned integer, e.g., 32 or 48 or 64 bits</a:t>
            </a:r>
          </a:p>
          <a:p>
            <a:r>
              <a:rPr lang="en-US" dirty="0"/>
              <a:t>What if that </a:t>
            </a:r>
            <a:r>
              <a:rPr lang="en-US" b="1" dirty="0" err="1">
                <a:latin typeface="Courier New"/>
                <a:cs typeface="Courier New"/>
              </a:rPr>
              <a:t>int</a:t>
            </a:r>
            <a:r>
              <a:rPr lang="en-US" dirty="0"/>
              <a:t> overflows and wraps back around to 0?</a:t>
            </a:r>
          </a:p>
          <a:p>
            <a:pPr lvl="1"/>
            <a:r>
              <a:rPr lang="en-US" dirty="0"/>
              <a:t>Message number </a:t>
            </a:r>
            <a:r>
              <a:rPr lang="en-US" b="1" dirty="0"/>
              <a:t>must</a:t>
            </a:r>
            <a:r>
              <a:rPr lang="en-US" dirty="0"/>
              <a:t> be unique within conversation to prevent Mallory from replaying old conversation</a:t>
            </a:r>
          </a:p>
          <a:p>
            <a:pPr lvl="1"/>
            <a:r>
              <a:rPr lang="en-US" dirty="0"/>
              <a:t>So conversation </a:t>
            </a:r>
            <a:r>
              <a:rPr lang="en-US" b="1" dirty="0"/>
              <a:t>must</a:t>
            </a:r>
            <a:r>
              <a:rPr lang="en-US" dirty="0"/>
              <a:t> stop at that point</a:t>
            </a:r>
          </a:p>
          <a:p>
            <a:pPr lvl="1"/>
            <a:r>
              <a:rPr lang="en-US" dirty="0"/>
              <a:t>Can start a new conversation with a new session key</a:t>
            </a:r>
          </a:p>
        </p:txBody>
      </p:sp>
    </p:spTree>
    <p:extLst>
      <p:ext uri="{BB962C8B-B14F-4D97-AF65-F5344CB8AC3E}">
        <p14:creationId xmlns:p14="http://schemas.microsoft.com/office/powerpoint/2010/main" val="7430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a:t>Requirements:</a:t>
            </a:r>
          </a:p>
          <a:p>
            <a:pPr marL="800100" lvl="1" indent="-342900">
              <a:buFont typeface="+mj-lt"/>
              <a:buAutoNum type="arabicParenR"/>
            </a:pPr>
            <a:r>
              <a:rPr lang="en-US" sz="2000" dirty="0"/>
              <a:t>Channel must provide both confidentiality and integrity</a:t>
            </a:r>
          </a:p>
          <a:p>
            <a:pPr marL="800100" lvl="1" indent="-342900">
              <a:buFont typeface="+mj-lt"/>
              <a:buAutoNum type="arabicParenR"/>
            </a:pPr>
            <a:r>
              <a:rPr lang="en-US" sz="2000" dirty="0"/>
              <a:t>A and B must agree on session key(s)</a:t>
            </a:r>
          </a:p>
          <a:p>
            <a:pPr marL="800100" lvl="1" indent="-342900">
              <a:buFont typeface="+mj-lt"/>
              <a:buAutoNum type="arabicParenR"/>
            </a:pPr>
            <a:r>
              <a:rPr lang="en-US" sz="2000" dirty="0"/>
              <a:t>A and B must agree on cipher suite (crypto protocols, encryption mode, key lengths)</a:t>
            </a:r>
          </a:p>
          <a:p>
            <a:pPr marL="800100" lvl="1" indent="-342900">
              <a:buFont typeface="+mj-lt"/>
              <a:buAutoNum type="arabicParenR"/>
            </a:pPr>
            <a:r>
              <a:rPr lang="en-US" sz="2000" dirty="0"/>
              <a:t>Must detecting missing messages &amp; repeated messages</a:t>
            </a:r>
          </a:p>
          <a:p>
            <a:pPr marL="800100" lvl="1" indent="-342900">
              <a:buFont typeface="+mj-lt"/>
              <a:buAutoNum type="arabicParenR"/>
            </a:pPr>
            <a:r>
              <a:rPr lang="en-US" sz="2000" dirty="0"/>
              <a:t>Must maintain connection (and be able to end it)</a:t>
            </a:r>
          </a:p>
        </p:txBody>
      </p:sp>
    </p:spTree>
    <p:extLst>
      <p:ext uri="{BB962C8B-B14F-4D97-AF65-F5344CB8AC3E}">
        <p14:creationId xmlns:p14="http://schemas.microsoft.com/office/powerpoint/2010/main" val="52843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 record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1986209"/>
            <a:ext cx="8229600" cy="2245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419600"/>
            <a:ext cx="2794000" cy="2222500"/>
          </a:xfrm>
          <a:prstGeom prst="rect">
            <a:avLst/>
          </a:prstGeom>
        </p:spPr>
      </p:pic>
    </p:spTree>
    <p:extLst>
      <p:ext uri="{BB962C8B-B14F-4D97-AF65-F5344CB8AC3E}">
        <p14:creationId xmlns:p14="http://schemas.microsoft.com/office/powerpoint/2010/main" val="11684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Heartbleed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657350"/>
            <a:ext cx="6350000" cy="4762500"/>
          </a:xfrm>
        </p:spPr>
      </p:pic>
    </p:spTree>
    <p:extLst>
      <p:ext uri="{BB962C8B-B14F-4D97-AF65-F5344CB8AC3E}">
        <p14:creationId xmlns:p14="http://schemas.microsoft.com/office/powerpoint/2010/main" val="169080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Heartbeat</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r="67" b="48438"/>
          <a:stretch/>
        </p:blipFill>
        <p:spPr>
          <a:xfrm>
            <a:off x="364801" y="1506414"/>
            <a:ext cx="4175155" cy="4589585"/>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51514"/>
          <a:stretch/>
        </p:blipFill>
        <p:spPr>
          <a:xfrm>
            <a:off x="4676549" y="1719904"/>
            <a:ext cx="4162651" cy="4299896"/>
          </a:xfrm>
          <a:prstGeom prst="rect">
            <a:avLst/>
          </a:prstGeom>
        </p:spPr>
      </p:pic>
    </p:spTree>
    <p:extLst>
      <p:ext uri="{BB962C8B-B14F-4D97-AF65-F5344CB8AC3E}">
        <p14:creationId xmlns:p14="http://schemas.microsoft.com/office/powerpoint/2010/main" val="18028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Truncation Attack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838325"/>
            <a:ext cx="6096000" cy="4400550"/>
          </a:xfrm>
        </p:spPr>
      </p:pic>
    </p:spTree>
    <p:extLst>
      <p:ext uri="{BB962C8B-B14F-4D97-AF65-F5344CB8AC3E}">
        <p14:creationId xmlns:p14="http://schemas.microsoft.com/office/powerpoint/2010/main" val="147928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EA788-78BF-C20B-BF22-A587EB6F9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7E3BC-144D-65CE-9F18-8863DE8E5FBF}"/>
              </a:ext>
            </a:extLst>
          </p:cNvPr>
          <p:cNvSpPr>
            <a:spLocks noGrp="1"/>
          </p:cNvSpPr>
          <p:nvPr>
            <p:ph type="title"/>
          </p:nvPr>
        </p:nvSpPr>
        <p:spPr/>
        <p:txBody>
          <a:bodyPr/>
          <a:lstStyle/>
          <a:p>
            <a:r>
              <a:rPr lang="en-US" dirty="0"/>
              <a:t>Today: Secure Channels</a:t>
            </a:r>
          </a:p>
        </p:txBody>
      </p:sp>
      <p:pic>
        <p:nvPicPr>
          <p:cNvPr id="3" name="Picture 2">
            <a:extLst>
              <a:ext uri="{FF2B5EF4-FFF2-40B4-BE49-F238E27FC236}">
                <a16:creationId xmlns:a16="http://schemas.microsoft.com/office/drawing/2014/main" id="{8CF4F300-592B-884A-36B0-B26FFE48F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a:extLst>
              <a:ext uri="{FF2B5EF4-FFF2-40B4-BE49-F238E27FC236}">
                <a16:creationId xmlns:a16="http://schemas.microsoft.com/office/drawing/2014/main" id="{583CBA03-5C97-47C7-1161-854904CE5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a:extLst>
              <a:ext uri="{FF2B5EF4-FFF2-40B4-BE49-F238E27FC236}">
                <a16:creationId xmlns:a16="http://schemas.microsoft.com/office/drawing/2014/main" id="{554D4AE1-BE71-3863-0CFC-5D2D449B84AC}"/>
              </a:ext>
            </a:extLst>
          </p:cNvPr>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DD6D5109-F8E3-E9AB-6B12-D849D725EA36}"/>
              </a:ext>
            </a:extLst>
          </p:cNvPr>
          <p:cNvSpPr txBox="1"/>
          <p:nvPr/>
        </p:nvSpPr>
        <p:spPr>
          <a:xfrm>
            <a:off x="620486" y="4495800"/>
            <a:ext cx="8066314" cy="2246769"/>
          </a:xfrm>
          <a:prstGeom prst="rect">
            <a:avLst/>
          </a:prstGeom>
          <a:noFill/>
        </p:spPr>
        <p:txBody>
          <a:bodyPr wrap="square" rtlCol="0">
            <a:spAutoFit/>
          </a:bodyPr>
          <a:lstStyle/>
          <a:p>
            <a:r>
              <a:rPr lang="en-US" sz="2000" dirty="0"/>
              <a:t>Requirements:</a:t>
            </a:r>
          </a:p>
          <a:p>
            <a:pPr marL="800100" lvl="1" indent="-342900">
              <a:buFont typeface="+mj-lt"/>
              <a:buAutoNum type="arabicParenR"/>
            </a:pPr>
            <a:r>
              <a:rPr lang="en-US" sz="2000" dirty="0"/>
              <a:t>Channel must provide both confidentiality and integrity</a:t>
            </a:r>
          </a:p>
          <a:p>
            <a:pPr marL="800100" lvl="1" indent="-342900">
              <a:buFont typeface="+mj-lt"/>
              <a:buAutoNum type="arabicParenR"/>
            </a:pPr>
            <a:r>
              <a:rPr lang="en-US" sz="2000" dirty="0"/>
              <a:t>A and B must agree on session key(s)</a:t>
            </a:r>
          </a:p>
          <a:p>
            <a:pPr marL="800100" lvl="1" indent="-342900">
              <a:buFont typeface="+mj-lt"/>
              <a:buAutoNum type="arabicParenR"/>
            </a:pPr>
            <a:r>
              <a:rPr lang="en-US" sz="2000" dirty="0"/>
              <a:t>A and B must agree on cipher suite (crypto protocols, encryption mode, key lengths)</a:t>
            </a:r>
          </a:p>
          <a:p>
            <a:pPr marL="800100" lvl="1" indent="-342900">
              <a:buFont typeface="+mj-lt"/>
              <a:buAutoNum type="arabicParenR"/>
            </a:pPr>
            <a:r>
              <a:rPr lang="en-US" sz="2000" dirty="0"/>
              <a:t>Must detecting missing messages &amp; repeated messages</a:t>
            </a:r>
          </a:p>
          <a:p>
            <a:pPr marL="800100" lvl="1" indent="-342900">
              <a:buFont typeface="+mj-lt"/>
              <a:buAutoNum type="arabicParenR"/>
            </a:pPr>
            <a:r>
              <a:rPr lang="en-US" sz="2000" dirty="0"/>
              <a:t>Must maintain connection (and be able to end it)</a:t>
            </a:r>
          </a:p>
        </p:txBody>
      </p:sp>
    </p:spTree>
    <p:extLst>
      <p:ext uri="{BB962C8B-B14F-4D97-AF65-F5344CB8AC3E}">
        <p14:creationId xmlns:p14="http://schemas.microsoft.com/office/powerpoint/2010/main" val="390049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5C45F-6CDC-9EA8-3848-FCD10833B8DA}"/>
              </a:ext>
            </a:extLst>
          </p:cNvPr>
          <p:cNvSpPr>
            <a:spLocks noGrp="1"/>
          </p:cNvSpPr>
          <p:nvPr>
            <p:ph type="title"/>
          </p:nvPr>
        </p:nvSpPr>
        <p:spPr/>
        <p:txBody>
          <a:bodyPr/>
          <a:lstStyle/>
          <a:p>
            <a:r>
              <a:rPr lang="en-US" dirty="0"/>
              <a:t>Secure Channels</a:t>
            </a:r>
          </a:p>
        </p:txBody>
      </p:sp>
      <p:pic>
        <p:nvPicPr>
          <p:cNvPr id="4" name="Content Placeholder 3">
            <a:extLst>
              <a:ext uri="{FF2B5EF4-FFF2-40B4-BE49-F238E27FC236}">
                <a16:creationId xmlns:a16="http://schemas.microsoft.com/office/drawing/2014/main" id="{89A2F3C4-FD91-457A-458F-0B97585F79D3}"/>
              </a:ext>
            </a:extLst>
          </p:cNvPr>
          <p:cNvPicPr>
            <a:picLocks noChangeAspect="1"/>
          </p:cNvPicPr>
          <p:nvPr/>
        </p:nvPicPr>
        <p:blipFill rotWithShape="1">
          <a:blip r:embed="rId2">
            <a:extLst>
              <a:ext uri="{28A0092B-C50C-407E-A947-70E740481C1C}">
                <a14:useLocalDpi xmlns:a14="http://schemas.microsoft.com/office/drawing/2010/main" val="0"/>
              </a:ext>
            </a:extLst>
          </a:blip>
          <a:srcRect l="-1" r="67" b="48438"/>
          <a:stretch/>
        </p:blipFill>
        <p:spPr>
          <a:xfrm>
            <a:off x="364801" y="1506414"/>
            <a:ext cx="4175155" cy="4589585"/>
          </a:xfrm>
          <a:prstGeom prst="rect">
            <a:avLst/>
          </a:prstGeom>
        </p:spPr>
      </p:pic>
      <p:pic>
        <p:nvPicPr>
          <p:cNvPr id="5" name="Content Placeholder 3">
            <a:extLst>
              <a:ext uri="{FF2B5EF4-FFF2-40B4-BE49-F238E27FC236}">
                <a16:creationId xmlns:a16="http://schemas.microsoft.com/office/drawing/2014/main" id="{7738F227-A9BE-E8FD-0E80-EAB0DB262BE8}"/>
              </a:ext>
            </a:extLst>
          </p:cNvPr>
          <p:cNvPicPr>
            <a:picLocks noChangeAspect="1"/>
          </p:cNvPicPr>
          <p:nvPr/>
        </p:nvPicPr>
        <p:blipFill rotWithShape="1">
          <a:blip r:embed="rId2">
            <a:extLst>
              <a:ext uri="{28A0092B-C50C-407E-A947-70E740481C1C}">
                <a14:useLocalDpi xmlns:a14="http://schemas.microsoft.com/office/drawing/2010/main" val="0"/>
              </a:ext>
            </a:extLst>
          </a:blip>
          <a:srcRect t="51514"/>
          <a:stretch/>
        </p:blipFill>
        <p:spPr>
          <a:xfrm>
            <a:off x="4676549" y="1719904"/>
            <a:ext cx="4162651" cy="4299896"/>
          </a:xfrm>
          <a:prstGeom prst="rect">
            <a:avLst/>
          </a:prstGeom>
        </p:spPr>
      </p:pic>
    </p:spTree>
    <p:extLst>
      <p:ext uri="{BB962C8B-B14F-4D97-AF65-F5344CB8AC3E}">
        <p14:creationId xmlns:p14="http://schemas.microsoft.com/office/powerpoint/2010/main" val="13824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sp>
        <p:nvSpPr>
          <p:cNvPr id="3" name="Content Placeholder 2"/>
          <p:cNvSpPr>
            <a:spLocks noGrp="1"/>
          </p:cNvSpPr>
          <p:nvPr>
            <p:ph idx="1"/>
          </p:nvPr>
        </p:nvSpPr>
        <p:spPr/>
        <p:txBody>
          <a:bodyPr>
            <a:normAutofit/>
          </a:bodyPr>
          <a:lstStyle/>
          <a:p>
            <a:r>
              <a:rPr lang="en-US" b="1" dirty="0"/>
              <a:t>Threat:</a:t>
            </a:r>
            <a:r>
              <a:rPr lang="en-US" dirty="0"/>
              <a:t>  attacker who controls the network</a:t>
            </a:r>
          </a:p>
          <a:p>
            <a:pPr lvl="1"/>
            <a:r>
              <a:rPr lang="en-US" dirty="0" err="1"/>
              <a:t>Dolev</a:t>
            </a:r>
            <a:r>
              <a:rPr lang="en-US" dirty="0"/>
              <a:t>-Yao model:  attacker can read, modify, delete messages</a:t>
            </a:r>
          </a:p>
          <a:p>
            <a:r>
              <a:rPr lang="en-US" b="1" dirty="0"/>
              <a:t>Vulnerability:</a:t>
            </a:r>
            <a:r>
              <a:rPr lang="en-US" dirty="0"/>
              <a:t>  communication channel between sender and receiver can be controlled by other principals</a:t>
            </a:r>
          </a:p>
          <a:p>
            <a:r>
              <a:rPr lang="en-US" b="1" dirty="0"/>
              <a:t>Harm:</a:t>
            </a:r>
            <a:r>
              <a:rPr lang="en-US" dirty="0"/>
              <a:t>  conversation can be learned (violating confidentiality) or changed (violating integrity) by attacker</a:t>
            </a:r>
          </a:p>
          <a:p>
            <a:r>
              <a:rPr lang="en-US" b="1" dirty="0"/>
              <a:t>Countermeasure:  </a:t>
            </a:r>
            <a:r>
              <a:rPr lang="en-US" dirty="0">
                <a:solidFill>
                  <a:srgbClr val="4F81BD"/>
                </a:solidFill>
              </a:rPr>
              <a:t>all the crypto</a:t>
            </a:r>
            <a:r>
              <a:rPr lang="mr-IN" dirty="0">
                <a:solidFill>
                  <a:srgbClr val="4F81BD"/>
                </a:solidFill>
              </a:rPr>
              <a:t>…</a:t>
            </a:r>
            <a:endParaRPr lang="en-US" dirty="0">
              <a:solidFill>
                <a:srgbClr val="4F81BD"/>
              </a:solidFill>
            </a:endParaRPr>
          </a:p>
        </p:txBody>
      </p:sp>
    </p:spTree>
    <p:extLst>
      <p:ext uri="{BB962C8B-B14F-4D97-AF65-F5344CB8AC3E}">
        <p14:creationId xmlns:p14="http://schemas.microsoft.com/office/powerpoint/2010/main" val="11900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853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a:t>Requirements:</a:t>
            </a:r>
          </a:p>
          <a:p>
            <a:pPr marL="800100" lvl="1" indent="-342900">
              <a:buFont typeface="+mj-lt"/>
              <a:buAutoNum type="arabicParenR"/>
            </a:pPr>
            <a:r>
              <a:rPr lang="en-US" sz="2000" dirty="0"/>
              <a:t>Channel must provide both confidentiality and integrity</a:t>
            </a:r>
          </a:p>
          <a:p>
            <a:pPr marL="800100" lvl="1" indent="-342900">
              <a:buFont typeface="+mj-lt"/>
              <a:buAutoNum type="arabicParenR"/>
            </a:pPr>
            <a:r>
              <a:rPr lang="en-US" sz="2000" dirty="0"/>
              <a:t>A and B must agree on session key(s)</a:t>
            </a:r>
          </a:p>
          <a:p>
            <a:pPr marL="800100" lvl="1" indent="-342900">
              <a:buFont typeface="+mj-lt"/>
              <a:buAutoNum type="arabicParenR"/>
            </a:pPr>
            <a:r>
              <a:rPr lang="en-US" sz="2000" dirty="0"/>
              <a:t>A and B must agree on cipher suite (crypto protocols, encryption mode, key lengths)</a:t>
            </a:r>
          </a:p>
          <a:p>
            <a:pPr marL="800100" lvl="1" indent="-342900">
              <a:buFont typeface="+mj-lt"/>
              <a:buAutoNum type="arabicParenR"/>
            </a:pPr>
            <a:r>
              <a:rPr lang="en-US" sz="2000" dirty="0"/>
              <a:t>Must detecting missing messages &amp; repeated messages</a:t>
            </a:r>
          </a:p>
          <a:p>
            <a:pPr marL="800100" lvl="1" indent="-342900">
              <a:buFont typeface="+mj-lt"/>
              <a:buAutoNum type="arabicParenR"/>
            </a:pPr>
            <a:r>
              <a:rPr lang="en-US" sz="2000" dirty="0"/>
              <a:t>Must maintain connection (and be able to end it)</a:t>
            </a:r>
          </a:p>
        </p:txBody>
      </p:sp>
    </p:spTree>
    <p:extLst>
      <p:ext uri="{BB962C8B-B14F-4D97-AF65-F5344CB8AC3E}">
        <p14:creationId xmlns:p14="http://schemas.microsoft.com/office/powerpoint/2010/main" val="8940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2" end="2"/>
                                            </p:txEl>
                                          </p:spTgt>
                                        </p:tgtEl>
                                        <p:attrNameLst>
                                          <p:attrName>style.opacity</p:attrName>
                                        </p:attrNameLst>
                                      </p:cBhvr>
                                      <p:to>
                                        <p:strVal val="0.5"/>
                                      </p:to>
                                    </p:set>
                                    <p:animEffect filter="image" prLst="opacity: 0.5">
                                      <p:cBhvr rctx="IE">
                                        <p:cTn id="27" dur="indefinite"/>
                                        <p:tgtEl>
                                          <p:spTgt spid="6">
                                            <p:txEl>
                                              <p:pRg st="2" end="2"/>
                                            </p:txEl>
                                          </p:spTgt>
                                        </p:tgtEl>
                                      </p:cBhvr>
                                    </p:animEffect>
                                  </p:childTnLst>
                                </p:cTn>
                              </p:par>
                              <p:par>
                                <p:cTn id="28" presetID="9" presetClass="emph" presetSubtype="0" nodeType="withEffect">
                                  <p:stCondLst>
                                    <p:cond delay="0"/>
                                  </p:stCondLst>
                                  <p:childTnLst>
                                    <p:set>
                                      <p:cBhvr rctx="PPT">
                                        <p:cTn id="29" dur="indefinite"/>
                                        <p:tgtEl>
                                          <p:spTgt spid="6">
                                            <p:txEl>
                                              <p:pRg st="3" end="3"/>
                                            </p:txEl>
                                          </p:spTgt>
                                        </p:tgtEl>
                                        <p:attrNameLst>
                                          <p:attrName>style.opacity</p:attrName>
                                        </p:attrNameLst>
                                      </p:cBhvr>
                                      <p:to>
                                        <p:strVal val="0.5"/>
                                      </p:to>
                                    </p:set>
                                    <p:animEffect filter="image" prLst="opacity: 0.5">
                                      <p:cBhvr rctx="IE">
                                        <p:cTn id="30" dur="indefinite"/>
                                        <p:tgtEl>
                                          <p:spTgt spid="6">
                                            <p:txEl>
                                              <p:pRg st="3" end="3"/>
                                            </p:txEl>
                                          </p:spTgt>
                                        </p:tgtEl>
                                      </p:cBhvr>
                                    </p:animEffect>
                                  </p:childTnLst>
                                </p:cTn>
                              </p:par>
                              <p:par>
                                <p:cTn id="31" presetID="9" presetClass="emph" presetSubtype="0" nodeType="withEffect">
                                  <p:stCondLst>
                                    <p:cond delay="0"/>
                                  </p:stCondLst>
                                  <p:childTnLst>
                                    <p:set>
                                      <p:cBhvr rctx="PPT">
                                        <p:cTn id="32" dur="indefinite"/>
                                        <p:tgtEl>
                                          <p:spTgt spid="6">
                                            <p:txEl>
                                              <p:pRg st="4" end="4"/>
                                            </p:txEl>
                                          </p:spTgt>
                                        </p:tgtEl>
                                        <p:attrNameLst>
                                          <p:attrName>style.opacity</p:attrName>
                                        </p:attrNameLst>
                                      </p:cBhvr>
                                      <p:to>
                                        <p:strVal val="0.5"/>
                                      </p:to>
                                    </p:set>
                                    <p:animEffect filter="image" prLst="opacity: 0.5">
                                      <p:cBhvr rctx="IE">
                                        <p:cTn id="33" dur="indefinite"/>
                                        <p:tgtEl>
                                          <p:spTgt spid="6">
                                            <p:txEl>
                                              <p:pRg st="4" end="4"/>
                                            </p:txEl>
                                          </p:spTgt>
                                        </p:tgtEl>
                                      </p:cBhvr>
                                    </p:animEffect>
                                  </p:childTnLst>
                                </p:cTn>
                              </p:par>
                              <p:par>
                                <p:cTn id="34" presetID="9" presetClass="emph" presetSubtype="0" nodeType="withEffect">
                                  <p:stCondLst>
                                    <p:cond delay="0"/>
                                  </p:stCondLst>
                                  <p:childTnLst>
                                    <p:set>
                                      <p:cBhvr rctx="PPT">
                                        <p:cTn id="35" dur="indefinite"/>
                                        <p:tgtEl>
                                          <p:spTgt spid="6">
                                            <p:txEl>
                                              <p:pRg st="5" end="5"/>
                                            </p:txEl>
                                          </p:spTgt>
                                        </p:tgtEl>
                                        <p:attrNameLst>
                                          <p:attrName>style.opacity</p:attrName>
                                        </p:attrNameLst>
                                      </p:cBhvr>
                                      <p:to>
                                        <p:strVal val="0.5"/>
                                      </p:to>
                                    </p:set>
                                    <p:animEffect filter="image" prLst="opacity: 0.5">
                                      <p:cBhvr rctx="IE">
                                        <p:cTn id="36" dur="indefinite"/>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Authenticated encryption</a:t>
            </a:r>
          </a:p>
        </p:txBody>
      </p:sp>
      <p:sp>
        <p:nvSpPr>
          <p:cNvPr id="3" name="Content Placeholder 2"/>
          <p:cNvSpPr>
            <a:spLocks noGrp="1"/>
          </p:cNvSpPr>
          <p:nvPr>
            <p:ph idx="1"/>
          </p:nvPr>
        </p:nvSpPr>
        <p:spPr/>
        <p:txBody>
          <a:bodyPr/>
          <a:lstStyle/>
          <a:p>
            <a:r>
              <a:rPr lang="en-US" dirty="0"/>
              <a:t>Traditionally: MAC-then-encrypt</a:t>
            </a:r>
          </a:p>
          <a:p>
            <a:r>
              <a:rPr lang="en-US" dirty="0"/>
              <a:t>Now:  block cipher modes designed to provide confidentiality and integrity (e.g., GCM)</a:t>
            </a:r>
          </a:p>
        </p:txBody>
      </p:sp>
    </p:spTree>
    <p:extLst>
      <p:ext uri="{BB962C8B-B14F-4D97-AF65-F5344CB8AC3E}">
        <p14:creationId xmlns:p14="http://schemas.microsoft.com/office/powerpoint/2010/main" val="34002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Secure Channels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a:t>Requirements:</a:t>
            </a:r>
          </a:p>
          <a:p>
            <a:pPr marL="800100" lvl="1" indent="-342900">
              <a:buFont typeface="+mj-lt"/>
              <a:buAutoNum type="arabicParenR"/>
            </a:pPr>
            <a:r>
              <a:rPr lang="en-US" sz="2000" dirty="0"/>
              <a:t>Channel must provide both confidentiality and integrity</a:t>
            </a:r>
          </a:p>
          <a:p>
            <a:pPr marL="800100" lvl="1" indent="-342900">
              <a:buFont typeface="+mj-lt"/>
              <a:buAutoNum type="arabicParenR"/>
            </a:pPr>
            <a:r>
              <a:rPr lang="en-US" sz="2000" dirty="0"/>
              <a:t>A and B must agree on session key(s)</a:t>
            </a:r>
          </a:p>
          <a:p>
            <a:pPr marL="800100" lvl="1" indent="-342900">
              <a:buFont typeface="+mj-lt"/>
              <a:buAutoNum type="arabicParenR"/>
            </a:pPr>
            <a:r>
              <a:rPr lang="en-US" sz="2000" dirty="0">
                <a:solidFill>
                  <a:schemeClr val="bg2"/>
                </a:solidFill>
              </a:rPr>
              <a:t>A and B must agree on cipher suite (crypto protocols, encryption mode, key lengths)</a:t>
            </a:r>
          </a:p>
          <a:p>
            <a:pPr marL="800100" lvl="1" indent="-342900">
              <a:buFont typeface="+mj-lt"/>
              <a:buAutoNum type="arabicParenR"/>
            </a:pPr>
            <a:r>
              <a:rPr lang="en-US" sz="2000" dirty="0">
                <a:solidFill>
                  <a:schemeClr val="bg2"/>
                </a:solidFill>
              </a:rPr>
              <a:t>Must detecting missing messages &amp; repeated messages</a:t>
            </a:r>
          </a:p>
          <a:p>
            <a:pPr marL="800100" lvl="1" indent="-342900">
              <a:buFont typeface="+mj-lt"/>
              <a:buAutoNum type="arabicParenR"/>
            </a:pPr>
            <a:r>
              <a:rPr lang="en-US" sz="2000" dirty="0">
                <a:solidFill>
                  <a:schemeClr val="bg2"/>
                </a:solidFill>
              </a:rPr>
              <a:t>Must maintain connection (and be able to end it)</a:t>
            </a:r>
          </a:p>
        </p:txBody>
      </p:sp>
    </p:spTree>
    <p:extLst>
      <p:ext uri="{BB962C8B-B14F-4D97-AF65-F5344CB8AC3E}">
        <p14:creationId xmlns:p14="http://schemas.microsoft.com/office/powerpoint/2010/main" val="96319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Agreeing on a session key</a:t>
            </a:r>
          </a:p>
        </p:txBody>
      </p:sp>
      <p:sp>
        <p:nvSpPr>
          <p:cNvPr id="8" name="Text Placeholder 7"/>
          <p:cNvSpPr>
            <a:spLocks noGrp="1"/>
          </p:cNvSpPr>
          <p:nvPr>
            <p:ph type="body" idx="1"/>
          </p:nvPr>
        </p:nvSpPr>
        <p:spPr/>
        <p:txBody>
          <a:bodyPr/>
          <a:lstStyle/>
          <a:p>
            <a:r>
              <a:rPr lang="en-US" dirty="0"/>
              <a:t>Hybrid Encryption (RSA)</a:t>
            </a:r>
          </a:p>
        </p:txBody>
      </p:sp>
      <p:sp>
        <p:nvSpPr>
          <p:cNvPr id="10" name="Text Placeholder 9"/>
          <p:cNvSpPr>
            <a:spLocks noGrp="1"/>
          </p:cNvSpPr>
          <p:nvPr>
            <p:ph type="body" sz="quarter" idx="3"/>
          </p:nvPr>
        </p:nvSpPr>
        <p:spPr/>
        <p:txBody>
          <a:bodyPr/>
          <a:lstStyle/>
          <a:p>
            <a:r>
              <a:rPr lang="en-US" dirty="0" err="1"/>
              <a:t>Diffie</a:t>
            </a:r>
            <a:r>
              <a:rPr lang="en-US" dirty="0"/>
              <a:t>-Hellman</a:t>
            </a:r>
          </a:p>
        </p:txBody>
      </p:sp>
      <p:sp>
        <p:nvSpPr>
          <p:cNvPr id="11" name="Content Placeholder 10"/>
          <p:cNvSpPr>
            <a:spLocks noGrp="1"/>
          </p:cNvSpPr>
          <p:nvPr>
            <p:ph sz="quarter" idx="4"/>
          </p:nvPr>
        </p:nvSpPr>
        <p:spPr>
          <a:xfrm>
            <a:off x="4754880" y="2438400"/>
            <a:ext cx="4389120" cy="3951288"/>
          </a:xfrm>
        </p:spPr>
        <p:txBody>
          <a:bodyPr/>
          <a:lstStyle/>
          <a:p>
            <a:r>
              <a:rPr lang="en-US" dirty="0">
                <a:latin typeface="Consolas" charset="0"/>
                <a:ea typeface="Consolas" charset="0"/>
                <a:cs typeface="Consolas" charset="0"/>
              </a:rPr>
              <a:t>A -&gt; B: g, p, </a:t>
            </a:r>
            <a:r>
              <a:rPr lang="en-US" dirty="0" err="1">
                <a:latin typeface="Consolas" charset="0"/>
                <a:ea typeface="Consolas" charset="0"/>
                <a:cs typeface="Consolas" charset="0"/>
              </a:rPr>
              <a:t>g^a</a:t>
            </a:r>
            <a:r>
              <a:rPr lang="en-US" dirty="0">
                <a:latin typeface="Consolas" charset="0"/>
                <a:ea typeface="Consolas" charset="0"/>
                <a:cs typeface="Consolas" charset="0"/>
              </a:rPr>
              <a:t> mod p</a:t>
            </a:r>
          </a:p>
          <a:p>
            <a:r>
              <a:rPr lang="en-US" dirty="0">
                <a:latin typeface="Consolas" charset="0"/>
                <a:ea typeface="Consolas" charset="0"/>
                <a:cs typeface="Consolas" charset="0"/>
              </a:rPr>
              <a:t>B -&gt; A: </a:t>
            </a:r>
            <a:r>
              <a:rPr lang="en-US" dirty="0" err="1">
                <a:latin typeface="Consolas" charset="0"/>
                <a:ea typeface="Consolas" charset="0"/>
                <a:cs typeface="Consolas" charset="0"/>
              </a:rPr>
              <a:t>g^b</a:t>
            </a:r>
            <a:r>
              <a:rPr lang="en-US" dirty="0">
                <a:latin typeface="Consolas" charset="0"/>
                <a:ea typeface="Consolas" charset="0"/>
                <a:cs typeface="Consolas" charset="0"/>
              </a:rPr>
              <a:t> mod p</a:t>
            </a:r>
          </a:p>
          <a:p>
            <a:r>
              <a:rPr lang="en-US" dirty="0">
                <a:latin typeface="Consolas" charset="0"/>
                <a:ea typeface="Consolas" charset="0"/>
                <a:cs typeface="Consolas" charset="0"/>
              </a:rPr>
              <a:t>B: </a:t>
            </a:r>
            <a:r>
              <a:rPr lang="en-US" dirty="0" err="1">
                <a:latin typeface="Consolas" charset="0"/>
                <a:ea typeface="Consolas" charset="0"/>
                <a:cs typeface="Consolas" charset="0"/>
              </a:rPr>
              <a:t>k_s</a:t>
            </a:r>
            <a:r>
              <a:rPr lang="en-US" dirty="0">
                <a:latin typeface="Consolas" charset="0"/>
                <a:ea typeface="Consolas" charset="0"/>
                <a:cs typeface="Consolas" charset="0"/>
              </a:rPr>
              <a:t> := (</a:t>
            </a:r>
            <a:r>
              <a:rPr lang="en-US" dirty="0" err="1">
                <a:latin typeface="Consolas" charset="0"/>
                <a:ea typeface="Consolas" charset="0"/>
                <a:cs typeface="Consolas" charset="0"/>
              </a:rPr>
              <a:t>g^a</a:t>
            </a:r>
            <a:r>
              <a:rPr lang="en-US" dirty="0">
                <a:latin typeface="Consolas" charset="0"/>
                <a:ea typeface="Consolas" charset="0"/>
                <a:cs typeface="Consolas" charset="0"/>
              </a:rPr>
              <a:t>)^b mod p</a:t>
            </a:r>
          </a:p>
          <a:p>
            <a:r>
              <a:rPr lang="en-US" dirty="0">
                <a:latin typeface="Consolas" charset="0"/>
                <a:ea typeface="Consolas" charset="0"/>
                <a:cs typeface="Consolas" charset="0"/>
              </a:rPr>
              <a:t>A: </a:t>
            </a:r>
            <a:r>
              <a:rPr lang="en-US" dirty="0" err="1">
                <a:latin typeface="Consolas" charset="0"/>
                <a:ea typeface="Consolas" charset="0"/>
                <a:cs typeface="Consolas" charset="0"/>
              </a:rPr>
              <a:t>k_s</a:t>
            </a:r>
            <a:r>
              <a:rPr lang="en-US" dirty="0">
                <a:latin typeface="Consolas" charset="0"/>
                <a:ea typeface="Consolas" charset="0"/>
                <a:cs typeface="Consolas" charset="0"/>
              </a:rPr>
              <a:t> := (</a:t>
            </a:r>
            <a:r>
              <a:rPr lang="en-US" dirty="0" err="1">
                <a:latin typeface="Consolas" charset="0"/>
                <a:ea typeface="Consolas" charset="0"/>
                <a:cs typeface="Consolas" charset="0"/>
              </a:rPr>
              <a:t>g^b</a:t>
            </a:r>
            <a:r>
              <a:rPr lang="en-US" dirty="0">
                <a:latin typeface="Consolas" charset="0"/>
                <a:ea typeface="Consolas" charset="0"/>
                <a:cs typeface="Consolas" charset="0"/>
              </a:rPr>
              <a:t>)^a mod p</a:t>
            </a:r>
          </a:p>
          <a:p>
            <a:endParaRPr lang="en-US" dirty="0"/>
          </a:p>
          <a:p>
            <a:r>
              <a:rPr lang="en-US" dirty="0"/>
              <a:t>DH, ECDH</a:t>
            </a:r>
          </a:p>
        </p:txBody>
      </p:sp>
      <p:pic>
        <p:nvPicPr>
          <p:cNvPr id="6" name="Picture 5" descr="newborn-baby-liger-cu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90" y="2514600"/>
            <a:ext cx="3369940" cy="2286000"/>
          </a:xfrm>
          <a:prstGeom prst="rect">
            <a:avLst/>
          </a:prstGeom>
        </p:spPr>
      </p:pic>
    </p:spTree>
    <p:extLst>
      <p:ext uri="{BB962C8B-B14F-4D97-AF65-F5344CB8AC3E}">
        <p14:creationId xmlns:p14="http://schemas.microsoft.com/office/powerpoint/2010/main" val="19724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DF56-F6FE-FE42-9B5E-80E0C0EA1EB8}"/>
              </a:ext>
            </a:extLst>
          </p:cNvPr>
          <p:cNvSpPr>
            <a:spLocks noGrp="1"/>
          </p:cNvSpPr>
          <p:nvPr>
            <p:ph type="title"/>
          </p:nvPr>
        </p:nvSpPr>
        <p:spPr/>
        <p:txBody>
          <a:bodyPr/>
          <a:lstStyle/>
          <a:p>
            <a:r>
              <a:rPr lang="en-US" dirty="0"/>
              <a:t>Exercise 1: DH Key Agreement</a:t>
            </a:r>
          </a:p>
        </p:txBody>
      </p:sp>
      <p:sp>
        <p:nvSpPr>
          <p:cNvPr id="7" name="Content Placeholder 6">
            <a:extLst>
              <a:ext uri="{FF2B5EF4-FFF2-40B4-BE49-F238E27FC236}">
                <a16:creationId xmlns:a16="http://schemas.microsoft.com/office/drawing/2014/main" id="{B01A0832-4AA6-EF42-9A96-CB366BC080B9}"/>
              </a:ext>
            </a:extLst>
          </p:cNvPr>
          <p:cNvSpPr>
            <a:spLocks noGrp="1"/>
          </p:cNvSpPr>
          <p:nvPr>
            <p:ph idx="1"/>
          </p:nvPr>
        </p:nvSpPr>
        <p:spPr/>
        <p:txBody>
          <a:bodyPr/>
          <a:lstStyle/>
          <a:p>
            <a:r>
              <a:rPr lang="en-US" dirty="0"/>
              <a:t>Assume that Alice chooses a=13 and sends Bob the message (5, 47, 43) </a:t>
            </a:r>
          </a:p>
          <a:p>
            <a:r>
              <a:rPr lang="en-US" dirty="0"/>
              <a:t>Assume that Bob then chooses b=21 </a:t>
            </a:r>
          </a:p>
          <a:p>
            <a:endParaRPr lang="en-US" dirty="0"/>
          </a:p>
          <a:p>
            <a:pPr marL="457200" indent="-457200">
              <a:buFont typeface="+mj-lt"/>
              <a:buAutoNum type="arabicPeriod"/>
            </a:pPr>
            <a:r>
              <a:rPr lang="en-US" dirty="0"/>
              <a:t>What message will Bob send to Alice?</a:t>
            </a:r>
            <a:br>
              <a:rPr lang="en-US" dirty="0"/>
            </a:br>
            <a:endParaRPr lang="en-US" dirty="0"/>
          </a:p>
          <a:p>
            <a:pPr marL="457200" indent="-457200">
              <a:buFont typeface="+mj-lt"/>
              <a:buAutoNum type="arabicPeriod"/>
            </a:pPr>
            <a:r>
              <a:rPr lang="en-US" dirty="0"/>
              <a:t>What secret key will be generated by Bob?</a:t>
            </a:r>
          </a:p>
          <a:p>
            <a:pPr marL="457200" indent="-457200">
              <a:buFont typeface="+mj-lt"/>
              <a:buAutoNum type="arabicPeriod"/>
            </a:pPr>
            <a:endParaRPr lang="en-US" dirty="0"/>
          </a:p>
          <a:p>
            <a:pPr marL="457200" indent="-457200">
              <a:buFont typeface="+mj-lt"/>
              <a:buAutoNum type="arabicPeriod"/>
            </a:pPr>
            <a:r>
              <a:rPr lang="en-US" dirty="0"/>
              <a:t>What secret key will be generated by Alice?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8387BB-ED3D-BE47-B5B4-81C4121DB350}"/>
                  </a:ext>
                </a:extLst>
              </p:cNvPr>
              <p:cNvSpPr txBox="1"/>
              <p:nvPr/>
            </p:nvSpPr>
            <p:spPr>
              <a:xfrm>
                <a:off x="1415941" y="4600501"/>
                <a:ext cx="2675669" cy="470000"/>
              </a:xfrm>
              <a:prstGeom prst="rect">
                <a:avLst/>
              </a:prstGeom>
              <a:noFill/>
            </p:spPr>
            <p:txBody>
              <a:bodyPr wrap="none" rtlCol="0">
                <a:spAutoFit/>
              </a:bodyPr>
              <a:lstStyle/>
              <a:p>
                <a14:m>
                  <m:oMath xmlns:m="http://schemas.openxmlformats.org/officeDocument/2006/math">
                    <m:r>
                      <a:rPr lang="en-US" sz="2400" b="1" i="1" dirty="0" smtClean="0">
                        <a:solidFill>
                          <a:schemeClr val="accent2"/>
                        </a:solidFill>
                        <a:latin typeface="Cambria Math" panose="02040503050406030204" pitchFamily="18" charset="0"/>
                      </a:rPr>
                      <m:t>𝟒</m:t>
                    </m:r>
                    <m:sSup>
                      <m:sSupPr>
                        <m:ctrlPr>
                          <a:rPr lang="en-US" sz="2400" b="1" i="1" dirty="0" smtClean="0">
                            <a:solidFill>
                              <a:schemeClr val="accent2"/>
                            </a:solidFill>
                            <a:latin typeface="Cambria Math" panose="02040503050406030204" pitchFamily="18" charset="0"/>
                          </a:rPr>
                        </m:ctrlPr>
                      </m:sSupPr>
                      <m:e>
                        <m:r>
                          <a:rPr lang="en-US" sz="2400" b="1" i="1" dirty="0" smtClean="0">
                            <a:solidFill>
                              <a:schemeClr val="accent2"/>
                            </a:solidFill>
                            <a:latin typeface="Cambria Math" panose="02040503050406030204" pitchFamily="18" charset="0"/>
                          </a:rPr>
                          <m:t>𝟑</m:t>
                        </m:r>
                      </m:e>
                      <m:sup>
                        <m:r>
                          <a:rPr lang="en-US" sz="2400" b="1" i="1" dirty="0" smtClean="0">
                            <a:solidFill>
                              <a:schemeClr val="accent2"/>
                            </a:solidFill>
                            <a:latin typeface="Cambria Math" panose="02040503050406030204" pitchFamily="18" charset="0"/>
                          </a:rPr>
                          <m:t>𝟐𝟏</m:t>
                        </m:r>
                      </m:sup>
                    </m:sSup>
                    <m:r>
                      <a:rPr lang="en-US" sz="2400" b="1" i="1" dirty="0" smtClean="0">
                        <a:solidFill>
                          <a:schemeClr val="accent2"/>
                        </a:solidFill>
                        <a:latin typeface="Cambria Math" panose="02040503050406030204" pitchFamily="18" charset="0"/>
                      </a:rPr>
                      <m:t> </m:t>
                    </m:r>
                    <m:r>
                      <a:rPr lang="en-US" sz="2400" b="1" i="0" dirty="0" smtClean="0">
                        <a:solidFill>
                          <a:schemeClr val="accent2"/>
                        </a:solidFill>
                        <a:latin typeface="Cambria Math" panose="02040503050406030204" pitchFamily="18" charset="0"/>
                      </a:rPr>
                      <m:t>𝐦𝐨𝐝</m:t>
                    </m:r>
                    <m:r>
                      <a:rPr lang="en-US" sz="2400" b="1" i="1" dirty="0" smtClean="0">
                        <a:solidFill>
                          <a:schemeClr val="accent2"/>
                        </a:solidFill>
                        <a:latin typeface="Cambria Math" panose="02040503050406030204" pitchFamily="18" charset="0"/>
                      </a:rPr>
                      <m:t> </m:t>
                    </m:r>
                    <m:r>
                      <a:rPr lang="en-US" sz="2400" b="1" i="1" dirty="0" smtClean="0">
                        <a:solidFill>
                          <a:schemeClr val="accent2"/>
                        </a:solidFill>
                        <a:latin typeface="Cambria Math" panose="02040503050406030204" pitchFamily="18" charset="0"/>
                      </a:rPr>
                      <m:t>𝟒𝟕</m:t>
                    </m:r>
                    <m:r>
                      <a:rPr lang="en-US" sz="2400" b="1" i="1" dirty="0" smtClean="0">
                        <a:solidFill>
                          <a:schemeClr val="accent2"/>
                        </a:solidFill>
                        <a:latin typeface="Cambria Math" panose="02040503050406030204" pitchFamily="18" charset="0"/>
                      </a:rPr>
                      <m:t> </m:t>
                    </m:r>
                  </m:oMath>
                </a14:m>
                <a:r>
                  <a:rPr lang="en-US" sz="2400" b="1" dirty="0">
                    <a:solidFill>
                      <a:schemeClr val="accent2"/>
                    </a:solidFill>
                  </a:rPr>
                  <a:t>= 44</a:t>
                </a:r>
              </a:p>
            </p:txBody>
          </p:sp>
        </mc:Choice>
        <mc:Fallback xmlns="">
          <p:sp>
            <p:nvSpPr>
              <p:cNvPr id="8" name="TextBox 7">
                <a:extLst>
                  <a:ext uri="{FF2B5EF4-FFF2-40B4-BE49-F238E27FC236}">
                    <a16:creationId xmlns:a16="http://schemas.microsoft.com/office/drawing/2014/main" id="{B38387BB-ED3D-BE47-B5B4-81C4121DB350}"/>
                  </a:ext>
                </a:extLst>
              </p:cNvPr>
              <p:cNvSpPr txBox="1">
                <a:spLocks noRot="1" noChangeAspect="1" noMove="1" noResize="1" noEditPoints="1" noAdjustHandles="1" noChangeArrowheads="1" noChangeShapeType="1" noTextEdit="1"/>
              </p:cNvSpPr>
              <p:nvPr/>
            </p:nvSpPr>
            <p:spPr>
              <a:xfrm>
                <a:off x="1415941" y="4600501"/>
                <a:ext cx="2675669" cy="470000"/>
              </a:xfrm>
              <a:prstGeom prst="rect">
                <a:avLst/>
              </a:prstGeom>
              <a:blipFill>
                <a:blip r:embed="rId2"/>
                <a:stretch>
                  <a:fillRect l="-472" t="-7895" r="-1887"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CDE1EF-6BC9-4943-93C3-99E5B387F4FD}"/>
                  </a:ext>
                </a:extLst>
              </p:cNvPr>
              <p:cNvSpPr txBox="1"/>
              <p:nvPr/>
            </p:nvSpPr>
            <p:spPr>
              <a:xfrm>
                <a:off x="1415940" y="5508204"/>
                <a:ext cx="2659639" cy="470000"/>
              </a:xfrm>
              <a:prstGeom prst="rect">
                <a:avLst/>
              </a:prstGeom>
              <a:noFill/>
            </p:spPr>
            <p:txBody>
              <a:bodyPr wrap="none" rtlCol="0">
                <a:spAutoFit/>
              </a:bodyPr>
              <a:lstStyle/>
              <a:p>
                <a14:m>
                  <m:oMath xmlns:m="http://schemas.openxmlformats.org/officeDocument/2006/math">
                    <m:sSup>
                      <m:sSupPr>
                        <m:ctrlPr>
                          <a:rPr lang="en-US" sz="2400" b="1" i="1" dirty="0" smtClean="0">
                            <a:solidFill>
                              <a:schemeClr val="accent2"/>
                            </a:solidFill>
                            <a:latin typeface="Cambria Math" panose="02040503050406030204" pitchFamily="18" charset="0"/>
                          </a:rPr>
                        </m:ctrlPr>
                      </m:sSupPr>
                      <m:e>
                        <m:r>
                          <a:rPr lang="en-US" sz="2400" b="1" i="1" dirty="0" smtClean="0">
                            <a:solidFill>
                              <a:schemeClr val="accent2"/>
                            </a:solidFill>
                            <a:latin typeface="Cambria Math" panose="02040503050406030204" pitchFamily="18" charset="0"/>
                          </a:rPr>
                          <m:t>𝟏𝟓</m:t>
                        </m:r>
                      </m:e>
                      <m:sup>
                        <m:r>
                          <a:rPr lang="en-US" sz="2400" b="1" i="1" dirty="0" smtClean="0">
                            <a:solidFill>
                              <a:schemeClr val="accent2"/>
                            </a:solidFill>
                            <a:latin typeface="Cambria Math" panose="02040503050406030204" pitchFamily="18" charset="0"/>
                          </a:rPr>
                          <m:t>𝟏𝟑</m:t>
                        </m:r>
                      </m:sup>
                    </m:sSup>
                    <m:r>
                      <a:rPr lang="en-US" sz="2400" b="1" i="1" dirty="0" smtClean="0">
                        <a:solidFill>
                          <a:schemeClr val="accent2"/>
                        </a:solidFill>
                        <a:latin typeface="Cambria Math" panose="02040503050406030204" pitchFamily="18" charset="0"/>
                      </a:rPr>
                      <m:t> </m:t>
                    </m:r>
                    <m:r>
                      <a:rPr lang="en-US" sz="2400" b="1" i="0" dirty="0" smtClean="0">
                        <a:solidFill>
                          <a:schemeClr val="accent2"/>
                        </a:solidFill>
                        <a:latin typeface="Cambria Math" panose="02040503050406030204" pitchFamily="18" charset="0"/>
                      </a:rPr>
                      <m:t>𝐦𝐨𝐝</m:t>
                    </m:r>
                    <m:r>
                      <a:rPr lang="en-US" sz="2400" b="1" i="1" dirty="0" smtClean="0">
                        <a:solidFill>
                          <a:schemeClr val="accent2"/>
                        </a:solidFill>
                        <a:latin typeface="Cambria Math" panose="02040503050406030204" pitchFamily="18" charset="0"/>
                      </a:rPr>
                      <m:t> </m:t>
                    </m:r>
                    <m:r>
                      <a:rPr lang="en-US" sz="2400" b="1" i="1" dirty="0" smtClean="0">
                        <a:solidFill>
                          <a:schemeClr val="accent2"/>
                        </a:solidFill>
                        <a:latin typeface="Cambria Math" panose="02040503050406030204" pitchFamily="18" charset="0"/>
                      </a:rPr>
                      <m:t>𝟒𝟕</m:t>
                    </m:r>
                    <m:r>
                      <a:rPr lang="en-US" sz="2400" b="1" i="1" dirty="0" smtClean="0">
                        <a:solidFill>
                          <a:schemeClr val="accent2"/>
                        </a:solidFill>
                        <a:latin typeface="Cambria Math" panose="02040503050406030204" pitchFamily="18" charset="0"/>
                      </a:rPr>
                      <m:t> </m:t>
                    </m:r>
                  </m:oMath>
                </a14:m>
                <a:r>
                  <a:rPr lang="en-US" sz="2400" b="1" dirty="0">
                    <a:solidFill>
                      <a:schemeClr val="accent2"/>
                    </a:solidFill>
                  </a:rPr>
                  <a:t>= 44</a:t>
                </a:r>
              </a:p>
            </p:txBody>
          </p:sp>
        </mc:Choice>
        <mc:Fallback xmlns="">
          <p:sp>
            <p:nvSpPr>
              <p:cNvPr id="10" name="TextBox 9">
                <a:extLst>
                  <a:ext uri="{FF2B5EF4-FFF2-40B4-BE49-F238E27FC236}">
                    <a16:creationId xmlns:a16="http://schemas.microsoft.com/office/drawing/2014/main" id="{63CDE1EF-6BC9-4943-93C3-99E5B387F4FD}"/>
                  </a:ext>
                </a:extLst>
              </p:cNvPr>
              <p:cNvSpPr txBox="1">
                <a:spLocks noRot="1" noChangeAspect="1" noMove="1" noResize="1" noEditPoints="1" noAdjustHandles="1" noChangeArrowheads="1" noChangeShapeType="1" noTextEdit="1"/>
              </p:cNvSpPr>
              <p:nvPr/>
            </p:nvSpPr>
            <p:spPr>
              <a:xfrm>
                <a:off x="1415940" y="5508204"/>
                <a:ext cx="2659639" cy="470000"/>
              </a:xfrm>
              <a:prstGeom prst="rect">
                <a:avLst/>
              </a:prstGeom>
              <a:blipFill>
                <a:blip r:embed="rId3"/>
                <a:stretch>
                  <a:fillRect l="-948" t="-5263" r="-2370" b="-2631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9272309-7B6C-8229-F6CF-9A7A418606EC}"/>
              </a:ext>
            </a:extLst>
          </p:cNvPr>
          <p:cNvSpPr/>
          <p:nvPr/>
        </p:nvSpPr>
        <p:spPr>
          <a:xfrm>
            <a:off x="1415940" y="4600501"/>
            <a:ext cx="2872410" cy="47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BF97E0C-CAEB-5ADF-90AC-600F0A3E41A6}"/>
              </a:ext>
            </a:extLst>
          </p:cNvPr>
          <p:cNvSpPr/>
          <p:nvPr/>
        </p:nvSpPr>
        <p:spPr>
          <a:xfrm>
            <a:off x="1415940" y="5508204"/>
            <a:ext cx="2872410" cy="47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D72123-93ED-7E41-10B8-1A06F09BDE3B}"/>
                  </a:ext>
                </a:extLst>
              </p:cNvPr>
              <p:cNvSpPr txBox="1"/>
              <p:nvPr/>
            </p:nvSpPr>
            <p:spPr>
              <a:xfrm>
                <a:off x="1415941" y="3676650"/>
                <a:ext cx="2475293" cy="470000"/>
              </a:xfrm>
              <a:prstGeom prst="rect">
                <a:avLst/>
              </a:prstGeom>
              <a:noFill/>
            </p:spPr>
            <p:txBody>
              <a:bodyPr wrap="none" rtlCol="0">
                <a:spAutoFit/>
              </a:bodyPr>
              <a:lstStyle/>
              <a:p>
                <a14:m>
                  <m:oMath xmlns:m="http://schemas.openxmlformats.org/officeDocument/2006/math">
                    <m:sSup>
                      <m:sSupPr>
                        <m:ctrlPr>
                          <a:rPr lang="en-US" sz="2400" b="1" i="1" dirty="0" smtClean="0">
                            <a:solidFill>
                              <a:schemeClr val="accent2"/>
                            </a:solidFill>
                            <a:latin typeface="Cambria Math" panose="02040503050406030204" pitchFamily="18" charset="0"/>
                          </a:rPr>
                        </m:ctrlPr>
                      </m:sSupPr>
                      <m:e>
                        <m:r>
                          <a:rPr lang="en-US" sz="2400" b="1" i="1" dirty="0" smtClean="0">
                            <a:solidFill>
                              <a:schemeClr val="accent2"/>
                            </a:solidFill>
                            <a:latin typeface="Cambria Math" panose="02040503050406030204" pitchFamily="18" charset="0"/>
                          </a:rPr>
                          <m:t>𝟓</m:t>
                        </m:r>
                      </m:e>
                      <m:sup>
                        <m:r>
                          <a:rPr lang="en-US" sz="2400" b="1" i="1" dirty="0" smtClean="0">
                            <a:solidFill>
                              <a:schemeClr val="accent2"/>
                            </a:solidFill>
                            <a:latin typeface="Cambria Math" panose="02040503050406030204" pitchFamily="18" charset="0"/>
                          </a:rPr>
                          <m:t>𝟐𝟏</m:t>
                        </m:r>
                      </m:sup>
                    </m:sSup>
                    <m:r>
                      <a:rPr lang="en-US" sz="2400" b="1" i="1" dirty="0" smtClean="0">
                        <a:solidFill>
                          <a:schemeClr val="accent2"/>
                        </a:solidFill>
                        <a:latin typeface="Cambria Math" panose="02040503050406030204" pitchFamily="18" charset="0"/>
                      </a:rPr>
                      <m:t> </m:t>
                    </m:r>
                    <m:r>
                      <a:rPr lang="en-US" sz="2400" b="1" i="0" dirty="0" smtClean="0">
                        <a:solidFill>
                          <a:schemeClr val="accent2"/>
                        </a:solidFill>
                        <a:latin typeface="Cambria Math" panose="02040503050406030204" pitchFamily="18" charset="0"/>
                      </a:rPr>
                      <m:t>𝐦𝐨𝐝</m:t>
                    </m:r>
                    <m:r>
                      <a:rPr lang="en-US" sz="2400" b="1" i="1" dirty="0" smtClean="0">
                        <a:solidFill>
                          <a:schemeClr val="accent2"/>
                        </a:solidFill>
                        <a:latin typeface="Cambria Math" panose="02040503050406030204" pitchFamily="18" charset="0"/>
                      </a:rPr>
                      <m:t> </m:t>
                    </m:r>
                    <m:r>
                      <a:rPr lang="en-US" sz="2400" b="1" i="1" dirty="0" smtClean="0">
                        <a:solidFill>
                          <a:schemeClr val="accent2"/>
                        </a:solidFill>
                        <a:latin typeface="Cambria Math" panose="02040503050406030204" pitchFamily="18" charset="0"/>
                      </a:rPr>
                      <m:t>𝟒𝟕</m:t>
                    </m:r>
                    <m:r>
                      <a:rPr lang="en-US" sz="2400" b="1" i="1" dirty="0" smtClean="0">
                        <a:solidFill>
                          <a:schemeClr val="accent2"/>
                        </a:solidFill>
                        <a:latin typeface="Cambria Math" panose="02040503050406030204" pitchFamily="18" charset="0"/>
                      </a:rPr>
                      <m:t> </m:t>
                    </m:r>
                  </m:oMath>
                </a14:m>
                <a:r>
                  <a:rPr lang="en-US" sz="2400" b="1" dirty="0">
                    <a:solidFill>
                      <a:schemeClr val="accent2"/>
                    </a:solidFill>
                  </a:rPr>
                  <a:t>= 15</a:t>
                </a:r>
              </a:p>
            </p:txBody>
          </p:sp>
        </mc:Choice>
        <mc:Fallback xmlns="">
          <p:sp>
            <p:nvSpPr>
              <p:cNvPr id="5" name="TextBox 4">
                <a:extLst>
                  <a:ext uri="{FF2B5EF4-FFF2-40B4-BE49-F238E27FC236}">
                    <a16:creationId xmlns:a16="http://schemas.microsoft.com/office/drawing/2014/main" id="{9CD72123-93ED-7E41-10B8-1A06F09BDE3B}"/>
                  </a:ext>
                </a:extLst>
              </p:cNvPr>
              <p:cNvSpPr txBox="1">
                <a:spLocks noRot="1" noChangeAspect="1" noMove="1" noResize="1" noEditPoints="1" noAdjustHandles="1" noChangeArrowheads="1" noChangeShapeType="1" noTextEdit="1"/>
              </p:cNvSpPr>
              <p:nvPr/>
            </p:nvSpPr>
            <p:spPr>
              <a:xfrm>
                <a:off x="1415941" y="3676650"/>
                <a:ext cx="2475293" cy="470000"/>
              </a:xfrm>
              <a:prstGeom prst="rect">
                <a:avLst/>
              </a:prstGeom>
              <a:blipFill>
                <a:blip r:embed="rId4"/>
                <a:stretch>
                  <a:fillRect l="-1020" t="-7895" r="-2551" b="-2631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62157598-7332-D17F-495D-E23F3E0EAEF5}"/>
              </a:ext>
            </a:extLst>
          </p:cNvPr>
          <p:cNvSpPr/>
          <p:nvPr/>
        </p:nvSpPr>
        <p:spPr>
          <a:xfrm>
            <a:off x="1219200" y="3733800"/>
            <a:ext cx="2872410" cy="47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18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animBg="1"/>
      <p:bldP spid="4" grpId="0" animBg="1"/>
      <p:bldP spid="5" grpId="0"/>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13747</TotalTime>
  <Words>1915</Words>
  <Application>Microsoft Macintosh PowerPoint</Application>
  <PresentationFormat>On-screen Show (4:3)</PresentationFormat>
  <Paragraphs>193</Paragraphs>
  <Slides>29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 Math</vt:lpstr>
      <vt:lpstr>Consolas</vt:lpstr>
      <vt:lpstr>Courier New</vt:lpstr>
      <vt:lpstr>CronosPro-Regular</vt:lpstr>
      <vt:lpstr>Clarity</vt:lpstr>
      <vt:lpstr>Lecture 9: Secure Channels</vt:lpstr>
      <vt:lpstr>Crypto Thus Far…</vt:lpstr>
      <vt:lpstr>Today: Secure Channels</vt:lpstr>
      <vt:lpstr>Today: Secure Channels</vt:lpstr>
      <vt:lpstr>Today: Secure Channels</vt:lpstr>
      <vt:lpstr>Authenticated encryption</vt:lpstr>
      <vt:lpstr>Today: Secure Channels</vt:lpstr>
      <vt:lpstr>Agreeing on a session key</vt:lpstr>
      <vt:lpstr>Exercise 1: DH Key Agreement</vt:lpstr>
      <vt:lpstr>Elliptic Curves</vt:lpstr>
      <vt:lpstr>Key reuse</vt:lpstr>
      <vt:lpstr>Today: Secure Channels</vt:lpstr>
      <vt:lpstr>Secure Socket Layer (SSL)</vt:lpstr>
      <vt:lpstr>SSL/TLS Handshake</vt:lpstr>
      <vt:lpstr>Exercise 2: TLS Handshake</vt:lpstr>
      <vt:lpstr>Supported Cipher Suites</vt:lpstr>
      <vt:lpstr>PowerPoint Presentation</vt:lpstr>
      <vt:lpstr>Attacks on Cipher Negotiation</vt:lpstr>
      <vt:lpstr>Today: Secure Channels</vt:lpstr>
      <vt:lpstr>Message numbers</vt:lpstr>
      <vt:lpstr>Message numbers</vt:lpstr>
      <vt:lpstr>Message numbers</vt:lpstr>
      <vt:lpstr>Today: Secure Channels</vt:lpstr>
      <vt:lpstr>TLS record</vt:lpstr>
      <vt:lpstr>Heartbleed</vt:lpstr>
      <vt:lpstr>Heartbeat</vt:lpstr>
      <vt:lpstr>Truncation Attack</vt:lpstr>
      <vt:lpstr>Today: Secure Channels</vt:lpstr>
      <vt:lpstr>Secure Channels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140</cp:revision>
  <dcterms:created xsi:type="dcterms:W3CDTF">2018-01-05T20:19:03Z</dcterms:created>
  <dcterms:modified xsi:type="dcterms:W3CDTF">2026-02-18T20:57:33Z</dcterms:modified>
</cp:coreProperties>
</file>