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5" r:id="rId3"/>
    <p:sldId id="286" r:id="rId4"/>
    <p:sldId id="287" r:id="rId5"/>
    <p:sldId id="315" r:id="rId6"/>
    <p:sldId id="288" r:id="rId7"/>
    <p:sldId id="289" r:id="rId8"/>
    <p:sldId id="290" r:id="rId9"/>
    <p:sldId id="291" r:id="rId10"/>
    <p:sldId id="1293" r:id="rId11"/>
    <p:sldId id="292" r:id="rId12"/>
    <p:sldId id="293" r:id="rId13"/>
    <p:sldId id="294" r:id="rId14"/>
    <p:sldId id="295" r:id="rId15"/>
    <p:sldId id="297" r:id="rId16"/>
    <p:sldId id="298" r:id="rId17"/>
    <p:sldId id="299" r:id="rId18"/>
    <p:sldId id="300" r:id="rId19"/>
    <p:sldId id="296" r:id="rId20"/>
    <p:sldId id="302" r:id="rId21"/>
    <p:sldId id="1296" r:id="rId22"/>
    <p:sldId id="274" r:id="rId23"/>
    <p:sldId id="275" r:id="rId24"/>
    <p:sldId id="276" r:id="rId25"/>
    <p:sldId id="1294" r:id="rId26"/>
    <p:sldId id="282" r:id="rId27"/>
    <p:sldId id="317" r:id="rId28"/>
    <p:sldId id="316" r:id="rId29"/>
    <p:sldId id="279" r:id="rId30"/>
    <p:sldId id="283" r:id="rId31"/>
    <p:sldId id="313" r:id="rId32"/>
    <p:sldId id="314" r:id="rId33"/>
    <p:sldId id="129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8" autoAdjust="0"/>
    <p:restoredTop sz="93677" autoAdjust="0"/>
  </p:normalViewPr>
  <p:slideViewPr>
    <p:cSldViewPr>
      <p:cViewPr>
        <p:scale>
          <a:sx n="112" d="100"/>
          <a:sy n="112" d="100"/>
        </p:scale>
        <p:origin x="144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2/16/26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2/16/26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8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DSA</a:t>
            </a:r>
            <a:r>
              <a:rPr lang="en-US" baseline="0" dirty="0"/>
              <a:t> </a:t>
            </a:r>
            <a:r>
              <a:rPr lang="en-US" dirty="0"/>
              <a:t>patent credits </a:t>
            </a:r>
            <a:r>
              <a:rPr lang="en-US" dirty="0" err="1"/>
              <a:t>Kravitz</a:t>
            </a:r>
            <a:r>
              <a:rPr lang="en-US" dirty="0"/>
              <a:t>;</a:t>
            </a:r>
            <a:r>
              <a:rPr lang="en-US" baseline="0" dirty="0"/>
              <a:t> </a:t>
            </a:r>
            <a:r>
              <a:rPr lang="en-US" dirty="0"/>
              <a:t>NIST is who introduced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7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 </a:t>
            </a:r>
            <a:r>
              <a:rPr lang="en-US" dirty="0" err="1"/>
              <a:t>ssh_config</a:t>
            </a:r>
            <a:r>
              <a:rPr lang="en-US" dirty="0"/>
              <a:t> CIPHERS and MACS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79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man </a:t>
            </a:r>
            <a:r>
              <a:rPr lang="en-US" dirty="0" err="1"/>
              <a:t>ssh_config</a:t>
            </a:r>
            <a:r>
              <a:rPr lang="en-US" dirty="0"/>
              <a:t> CIPHERS and MACS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media.defense.gov</a:t>
            </a:r>
            <a:r>
              <a:rPr lang="en-US" dirty="0"/>
              <a:t>/2021/Sep/16/2002855928/-1/-1/0/CONFIGURING_IPSEC_VIRTUAL_PRIVATE_NETWORKS_2020_07_01_FINAL_RELEASE.PDF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27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developers.cloudflare.com</a:t>
            </a:r>
            <a:r>
              <a:rPr lang="en-US" dirty="0"/>
              <a:t>/</a:t>
            </a:r>
            <a:r>
              <a:rPr lang="en-US" dirty="0" err="1"/>
              <a:t>ssl</a:t>
            </a:r>
            <a:r>
              <a:rPr lang="en-US" dirty="0"/>
              <a:t>/reference/cipher-suites/recommendations/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73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GF(2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128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field used is defined by the polynomial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effectLst/>
              </a:rPr>
              <a:t>x^128+x^7+x^2+x+1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02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= Authenticated (but not encrypted) data (e.g., message headers)</a:t>
            </a:r>
          </a:p>
          <a:p>
            <a:r>
              <a:rPr lang="en-US" dirty="0" err="1"/>
              <a:t>Mult_H</a:t>
            </a:r>
            <a:r>
              <a:rPr lang="en-US" dirty="0"/>
              <a:t> is multiplication in a Galois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60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DSA</a:t>
            </a:r>
            <a:r>
              <a:rPr lang="en-US" baseline="0" dirty="0"/>
              <a:t> </a:t>
            </a:r>
            <a:r>
              <a:rPr lang="en-US" dirty="0"/>
              <a:t>patent credits </a:t>
            </a:r>
            <a:r>
              <a:rPr lang="en-US" dirty="0" err="1"/>
              <a:t>Kravitz</a:t>
            </a:r>
            <a:r>
              <a:rPr lang="en-US" dirty="0"/>
              <a:t>;</a:t>
            </a:r>
            <a:r>
              <a:rPr lang="en-US" baseline="0" dirty="0"/>
              <a:t> </a:t>
            </a:r>
            <a:r>
              <a:rPr lang="en-US" dirty="0"/>
              <a:t>NIST is who introduced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53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MGF = “mask generation function” (basically hash w/ fixed bitlength output)</a:t>
            </a:r>
          </a:p>
          <a:p>
            <a:r>
              <a:rPr lang="en-US" dirty="0" err="1"/>
              <a:t>bc</a:t>
            </a:r>
            <a:r>
              <a:rPr lang="en-US" dirty="0"/>
              <a:t> is fix byte 0xbc</a:t>
            </a:r>
          </a:p>
          <a:p>
            <a:r>
              <a:rPr lang="en-US" dirty="0"/>
              <a:t>padding is all zeros</a:t>
            </a:r>
          </a:p>
          <a:p>
            <a:r>
              <a:rPr lang="en-US" dirty="0"/>
              <a:t>salt is unique and random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53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So common a practice that I won't bother to write the hashing from now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2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2/16/26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2/16/26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2/16/26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2/16/26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2/16/26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g"/><Relationship Id="rId7" Type="http://schemas.microsoft.com/office/2007/relationships/hdphoto" Target="../media/hdphoto8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33.png"/><Relationship Id="rId5" Type="http://schemas.microsoft.com/office/2007/relationships/hdphoto" Target="../media/hdphoto7.wdp"/><Relationship Id="rId10" Type="http://schemas.openxmlformats.org/officeDocument/2006/relationships/image" Target="../media/image9.jpg"/><Relationship Id="rId4" Type="http://schemas.openxmlformats.org/officeDocument/2006/relationships/image" Target="../media/image32.png"/><Relationship Id="rId9" Type="http://schemas.microsoft.com/office/2007/relationships/hdphoto" Target="../media/hdphoto9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138		       		    	       Spring 2026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 fontScale="90000"/>
          </a:bodyPr>
          <a:lstStyle/>
          <a:p>
            <a:r>
              <a:rPr lang="en-US" dirty="0"/>
              <a:t>Crypto for Integrity</a:t>
            </a:r>
          </a:p>
        </p:txBody>
      </p:sp>
      <p:pic>
        <p:nvPicPr>
          <p:cNvPr id="5" name="Picture 4" descr="Cartoon of a person standing at a desk with a sign in front of a person&#10;&#10;AI-generated content may be incorrect.">
            <a:extLst>
              <a:ext uri="{FF2B5EF4-FFF2-40B4-BE49-F238E27FC236}">
                <a16:creationId xmlns:a16="http://schemas.microsoft.com/office/drawing/2014/main" id="{D9AC1A6B-3E82-DFFB-1A22-C9B5B5A2D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9"/>
          <a:stretch>
            <a:fillRect/>
          </a:stretch>
        </p:blipFill>
        <p:spPr>
          <a:xfrm>
            <a:off x="3019425" y="3416278"/>
            <a:ext cx="3105150" cy="344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CF07-53ED-C34E-841A-E33A52284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MACs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A0C54-346A-454E-A6F5-D4012C344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hash function f that breaks a value into 4-byte blocks and returns the </a:t>
            </a:r>
            <a:r>
              <a:rPr lang="en-US" dirty="0" err="1"/>
              <a:t>xor</a:t>
            </a:r>
            <a:r>
              <a:rPr lang="en-US" dirty="0"/>
              <a:t> of these blocks. Would this function make a good HMAC? Why or why not? 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4F81BD"/>
                </a:solidFill>
              </a:rPr>
              <a:t>compression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4F81BD"/>
                </a:solidFill>
              </a:rPr>
              <a:t>diffusion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4F81BD"/>
                </a:solidFill>
              </a:rPr>
              <a:t>collision-resistant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4F81BD"/>
                </a:solidFill>
              </a:rPr>
              <a:t>one-way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C3D09461-FDC5-F94A-9BBB-0D7FBC449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44" l="10000" r="90000">
                        <a14:foregroundMark x1="38111" y1="7031" x2="57444" y2="8438"/>
                        <a14:foregroundMark x1="37667" y1="94219" x2="67111" y2="89219"/>
                        <a14:foregroundMark x1="46778" y1="9219" x2="46333" y2="156"/>
                        <a14:foregroundMark x1="50000" y1="89688" x2="49556" y2="9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03" y="3206757"/>
            <a:ext cx="494281" cy="351489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127E5BB-1F95-C94C-86BE-1EFD8CAA5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91" b="94811" l="9664" r="89916">
                        <a14:foregroundMark x1="39496" y1="8962" x2="55882" y2="10849"/>
                        <a14:foregroundMark x1="34034" y1="86792" x2="63866" y2="88679"/>
                        <a14:foregroundMark x1="46639" y1="90566" x2="47059" y2="94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03" y="4114800"/>
            <a:ext cx="430198" cy="383201"/>
          </a:xfrm>
          <a:prstGeom prst="rect">
            <a:avLst/>
          </a:prstGeom>
        </p:spPr>
      </p:pic>
      <p:pic>
        <p:nvPicPr>
          <p:cNvPr id="6" name="Picture 5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3C282277-9992-6544-BDDA-F331606B0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44" l="10000" r="90000">
                        <a14:foregroundMark x1="38111" y1="7031" x2="57444" y2="8438"/>
                        <a14:foregroundMark x1="37667" y1="94219" x2="67111" y2="89219"/>
                        <a14:foregroundMark x1="46778" y1="9219" x2="46333" y2="156"/>
                        <a14:foregroundMark x1="50000" y1="89688" x2="49556" y2="9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03" y="3687111"/>
            <a:ext cx="494281" cy="351489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3A071C0-861E-7742-993F-473949E44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91" b="94811" l="9664" r="89916">
                        <a14:foregroundMark x1="39496" y1="8962" x2="55882" y2="10849"/>
                        <a14:foregroundMark x1="34034" y1="86792" x2="63866" y2="88679"/>
                        <a14:foregroundMark x1="46639" y1="90566" x2="47059" y2="94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03" y="4569799"/>
            <a:ext cx="430198" cy="3832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0E528C-EDB6-ACEB-BDF2-85627ACD1A53}"/>
              </a:ext>
            </a:extLst>
          </p:cNvPr>
          <p:cNvSpPr/>
          <p:nvPr/>
        </p:nvSpPr>
        <p:spPr>
          <a:xfrm>
            <a:off x="3804961" y="3086100"/>
            <a:ext cx="494281" cy="1905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6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hash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MD5:  </a:t>
            </a:r>
            <a:r>
              <a:rPr lang="en-US" dirty="0"/>
              <a:t>Ron </a:t>
            </a:r>
            <a:r>
              <a:rPr lang="en-US" dirty="0" err="1"/>
              <a:t>Rivest</a:t>
            </a:r>
            <a:r>
              <a:rPr lang="en-US" dirty="0"/>
              <a:t> (1991)</a:t>
            </a:r>
          </a:p>
          <a:p>
            <a:pPr lvl="1"/>
            <a:r>
              <a:rPr lang="en-US" dirty="0"/>
              <a:t>128 bit output</a:t>
            </a:r>
          </a:p>
          <a:p>
            <a:pPr lvl="1"/>
            <a:r>
              <a:rPr lang="en-US" dirty="0"/>
              <a:t>Collision resistance broken 2004-8</a:t>
            </a:r>
          </a:p>
          <a:p>
            <a:pPr lvl="1"/>
            <a:r>
              <a:rPr lang="en-US" dirty="0"/>
              <a:t>Can now find collisions in seconds</a:t>
            </a:r>
          </a:p>
          <a:p>
            <a:pPr lvl="1"/>
            <a:r>
              <a:rPr lang="en-US" dirty="0"/>
              <a:t>Don't use it</a:t>
            </a:r>
          </a:p>
          <a:p>
            <a:pPr lvl="1"/>
            <a:endParaRPr lang="en-US" dirty="0"/>
          </a:p>
          <a:p>
            <a:r>
              <a:rPr lang="en-US" b="1" dirty="0"/>
              <a:t>SHA-1:  </a:t>
            </a:r>
            <a:r>
              <a:rPr lang="en-US" dirty="0"/>
              <a:t>NSA (1995)</a:t>
            </a:r>
          </a:p>
          <a:p>
            <a:pPr lvl="1"/>
            <a:r>
              <a:rPr lang="en-US" dirty="0"/>
              <a:t>160 bit output</a:t>
            </a:r>
          </a:p>
          <a:p>
            <a:pPr lvl="1"/>
            <a:r>
              <a:rPr lang="en-US" dirty="0"/>
              <a:t>Theoretical attacks that reduce strength to less than 80 bits</a:t>
            </a:r>
          </a:p>
          <a:p>
            <a:pPr lvl="1"/>
            <a:r>
              <a:rPr lang="en-US" dirty="0"/>
              <a:t>As of 2017, “practical attack” on PDFs:  https://</a:t>
            </a:r>
            <a:r>
              <a:rPr lang="en-US" dirty="0" err="1"/>
              <a:t>shattered.io</a:t>
            </a:r>
            <a:r>
              <a:rPr lang="en-US" dirty="0"/>
              <a:t>/</a:t>
            </a:r>
          </a:p>
          <a:p>
            <a:pPr lvl="1"/>
            <a:r>
              <a:rPr lang="en-US" dirty="0"/>
              <a:t>Don't use it</a:t>
            </a:r>
          </a:p>
        </p:txBody>
      </p:sp>
    </p:spTree>
    <p:extLst>
      <p:ext uri="{BB962C8B-B14F-4D97-AF65-F5344CB8AC3E}">
        <p14:creationId xmlns:p14="http://schemas.microsoft.com/office/powerpoint/2010/main" val="40917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hash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b="1" dirty="0"/>
              <a:t>SHA-2:  </a:t>
            </a:r>
            <a:r>
              <a:rPr lang="en-US" dirty="0"/>
              <a:t>NSA (2001)</a:t>
            </a:r>
          </a:p>
          <a:p>
            <a:pPr lvl="1"/>
            <a:r>
              <a:rPr lang="en-US" dirty="0"/>
              <a:t>Family of algorithms with output sizes {224, 256, 385, 512}</a:t>
            </a:r>
          </a:p>
          <a:p>
            <a:pPr lvl="1"/>
            <a:r>
              <a:rPr lang="en-US" dirty="0"/>
              <a:t>In principle, could one day be vulnerable to similar attacks as SHA-1</a:t>
            </a:r>
          </a:p>
          <a:p>
            <a:pPr lvl="1"/>
            <a:endParaRPr lang="en-US" dirty="0"/>
          </a:p>
          <a:p>
            <a:r>
              <a:rPr lang="en-US" b="1" dirty="0"/>
              <a:t>SHA-3:  </a:t>
            </a:r>
            <a:r>
              <a:rPr lang="en-US" dirty="0"/>
              <a:t>public competition (won in 2012, standardized by NIST in 2015)</a:t>
            </a:r>
          </a:p>
          <a:p>
            <a:pPr lvl="1"/>
            <a:r>
              <a:rPr lang="en-US" dirty="0"/>
              <a:t>Same output sizes as SHA-2</a:t>
            </a:r>
          </a:p>
          <a:p>
            <a:pPr lvl="1"/>
            <a:r>
              <a:rPr lang="en-US" dirty="0"/>
              <a:t>Plus a variable-length output option called SHAKE</a:t>
            </a:r>
          </a:p>
        </p:txBody>
      </p:sp>
    </p:spTree>
    <p:extLst>
      <p:ext uri="{BB962C8B-B14F-4D97-AF65-F5344CB8AC3E}">
        <p14:creationId xmlns:p14="http://schemas.microsoft.com/office/powerpoint/2010/main" val="369813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 and MAC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0. </a:t>
            </a:r>
            <a:r>
              <a:rPr lang="en-US" b="1" dirty="0" err="1">
                <a:latin typeface="Courier New"/>
                <a:cs typeface="Courier New"/>
              </a:rPr>
              <a:t>k_E</a:t>
            </a:r>
            <a:r>
              <a:rPr lang="en-US" b="1" dirty="0">
                <a:latin typeface="Courier New"/>
                <a:cs typeface="Courier New"/>
              </a:rPr>
              <a:t> = </a:t>
            </a:r>
            <a:r>
              <a:rPr lang="en-US" b="1" dirty="0" err="1">
                <a:latin typeface="Courier New"/>
                <a:cs typeface="Courier New"/>
              </a:rPr>
              <a:t>Gen_E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len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</a:t>
            </a:r>
            <a:r>
              <a:rPr lang="en-US" b="1" dirty="0" err="1">
                <a:latin typeface="Courier New"/>
                <a:cs typeface="Courier New"/>
              </a:rPr>
              <a:t>k_M</a:t>
            </a:r>
            <a:r>
              <a:rPr lang="en-US" b="1" dirty="0">
                <a:latin typeface="Courier New"/>
                <a:cs typeface="Courier New"/>
              </a:rPr>
              <a:t> = </a:t>
            </a:r>
            <a:r>
              <a:rPr lang="en-US" b="1" dirty="0" err="1">
                <a:latin typeface="Courier New"/>
                <a:cs typeface="Courier New"/>
              </a:rPr>
              <a:t>Gen_M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len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1. A: c = </a:t>
            </a:r>
            <a:r>
              <a:rPr lang="en-US" b="1" dirty="0" err="1">
                <a:latin typeface="Courier New"/>
                <a:cs typeface="Courier New"/>
              </a:rPr>
              <a:t>Enc</a:t>
            </a:r>
            <a:r>
              <a:rPr lang="en-US" b="1" dirty="0">
                <a:latin typeface="Courier New"/>
                <a:cs typeface="Courier New"/>
              </a:rPr>
              <a:t>(m; </a:t>
            </a:r>
            <a:r>
              <a:rPr lang="en-US" b="1" dirty="0" err="1">
                <a:latin typeface="Courier New"/>
                <a:cs typeface="Courier New"/>
              </a:rPr>
              <a:t>k_E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t = MAC(m; </a:t>
            </a:r>
            <a:r>
              <a:rPr lang="en-US" b="1" dirty="0" err="1">
                <a:latin typeface="Courier New"/>
                <a:cs typeface="Courier New"/>
              </a:rPr>
              <a:t>k_M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2. A -&gt; B: c, t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3. B: m' = Dec(c; </a:t>
            </a:r>
            <a:r>
              <a:rPr lang="en-US" b="1" dirty="0" err="1">
                <a:latin typeface="Courier New"/>
                <a:cs typeface="Courier New"/>
              </a:rPr>
              <a:t>k_E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t' = MAC(m'; </a:t>
            </a:r>
            <a:r>
              <a:rPr lang="en-US" b="1" dirty="0" err="1">
                <a:latin typeface="Courier New"/>
                <a:cs typeface="Courier New"/>
              </a:rPr>
              <a:t>k_M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if t = t'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 then output m' 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 else abort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FA220B-5A94-ACE8-6C48-BCEEDA7A72E2}"/>
              </a:ext>
            </a:extLst>
          </p:cNvPr>
          <p:cNvGrpSpPr/>
          <p:nvPr/>
        </p:nvGrpSpPr>
        <p:grpSpPr>
          <a:xfrm>
            <a:off x="6428100" y="2614954"/>
            <a:ext cx="1804404" cy="1366075"/>
            <a:chOff x="6428100" y="2614954"/>
            <a:chExt cx="1804404" cy="1366075"/>
          </a:xfrm>
        </p:grpSpPr>
        <p:grpSp>
          <p:nvGrpSpPr>
            <p:cNvPr id="13" name="Group 12"/>
            <p:cNvGrpSpPr/>
            <p:nvPr/>
          </p:nvGrpSpPr>
          <p:grpSpPr>
            <a:xfrm>
              <a:off x="6428100" y="2614954"/>
              <a:ext cx="1804404" cy="1366075"/>
              <a:chOff x="6428100" y="2614954"/>
              <a:chExt cx="1804404" cy="1366075"/>
            </a:xfrm>
          </p:grpSpPr>
          <p:pic>
            <p:nvPicPr>
              <p:cNvPr id="5" name="Picture 4" descr="tag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1962" y="2614954"/>
                <a:ext cx="1040542" cy="1366075"/>
              </a:xfrm>
              <a:prstGeom prst="rect">
                <a:avLst/>
              </a:prstGeom>
            </p:spPr>
          </p:pic>
          <p:pic>
            <p:nvPicPr>
              <p:cNvPr id="6" name="Picture 5" descr="oOSFW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8100" y="2984286"/>
                <a:ext cx="747558" cy="996743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6428100" y="2614954"/>
                <a:ext cx="287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ronosPro-Regular"/>
                    <a:cs typeface="CronosPro-Regular"/>
                  </a:rPr>
                  <a:t>c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191962" y="2614954"/>
                <a:ext cx="262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ronosPro-Regular"/>
                    <a:cs typeface="CronosPro-Regular"/>
                  </a:rPr>
                  <a:t>t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1883428-F5D1-E3BD-9C3A-0757A7B04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54"/>
            <a:stretch>
              <a:fillRect/>
            </a:stretch>
          </p:blipFill>
          <p:spPr>
            <a:xfrm>
              <a:off x="6552996" y="3153794"/>
              <a:ext cx="533603" cy="64695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67B5B72-1ECC-C5A9-C0BE-AEB8C3EDC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54"/>
            <a:stretch>
              <a:fillRect/>
            </a:stretch>
          </p:blipFill>
          <p:spPr>
            <a:xfrm>
              <a:off x="7454417" y="3153794"/>
              <a:ext cx="528762" cy="64108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05668A-0D7F-5F14-3FF0-369B4284C9EF}"/>
              </a:ext>
            </a:extLst>
          </p:cNvPr>
          <p:cNvGrpSpPr/>
          <p:nvPr/>
        </p:nvGrpSpPr>
        <p:grpSpPr>
          <a:xfrm>
            <a:off x="6428100" y="1027361"/>
            <a:ext cx="847545" cy="1318705"/>
            <a:chOff x="6428100" y="1027361"/>
            <a:chExt cx="847545" cy="1318705"/>
          </a:xfrm>
        </p:grpSpPr>
        <p:sp>
          <p:nvSpPr>
            <p:cNvPr id="7" name="TextBox 6"/>
            <p:cNvSpPr txBox="1"/>
            <p:nvPr/>
          </p:nvSpPr>
          <p:spPr>
            <a:xfrm>
              <a:off x="6428100" y="1027361"/>
              <a:ext cx="366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ronosPro-Regular"/>
                  <a:cs typeface="CronosPro-Regular"/>
                </a:rPr>
                <a:t>m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D8994D9-D191-9A5F-447C-AF55E9021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54"/>
            <a:stretch>
              <a:fillRect/>
            </a:stretch>
          </p:blipFill>
          <p:spPr>
            <a:xfrm>
              <a:off x="6528087" y="1439705"/>
              <a:ext cx="747558" cy="906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418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 and MAC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Pro:  </a:t>
            </a:r>
            <a:r>
              <a:rPr lang="en-US" dirty="0"/>
              <a:t>can compute </a:t>
            </a:r>
            <a:r>
              <a:rPr lang="en-US" dirty="0" err="1"/>
              <a:t>Enc</a:t>
            </a:r>
            <a:r>
              <a:rPr lang="en-US" dirty="0"/>
              <a:t> and MAC in parallel</a:t>
            </a:r>
          </a:p>
          <a:p>
            <a:r>
              <a:rPr lang="en-US" b="1" dirty="0"/>
              <a:t>Con:  </a:t>
            </a:r>
            <a:r>
              <a:rPr lang="en-US" dirty="0"/>
              <a:t>MAC must protect confidentiality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9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 then MAC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1. A: c = </a:t>
            </a:r>
            <a:r>
              <a:rPr lang="en-US" sz="2700" b="1" dirty="0" err="1">
                <a:latin typeface="Courier New"/>
                <a:cs typeface="Courier New"/>
              </a:rPr>
              <a:t>Enc</a:t>
            </a:r>
            <a:r>
              <a:rPr lang="en-US" sz="2700" b="1" dirty="0">
                <a:latin typeface="Courier New"/>
                <a:cs typeface="Courier New"/>
              </a:rPr>
              <a:t>(m; </a:t>
            </a:r>
            <a:r>
              <a:rPr lang="en-US" sz="2700" b="1" dirty="0" err="1">
                <a:latin typeface="Courier New"/>
                <a:cs typeface="Courier New"/>
              </a:rPr>
              <a:t>k_E</a:t>
            </a:r>
            <a:r>
              <a:rPr lang="en-US" sz="2700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      t = MAC(c; </a:t>
            </a:r>
            <a:r>
              <a:rPr lang="en-US" sz="2700" b="1" dirty="0" err="1">
                <a:latin typeface="Courier New"/>
                <a:cs typeface="Courier New"/>
              </a:rPr>
              <a:t>k_M</a:t>
            </a:r>
            <a:r>
              <a:rPr lang="en-US" sz="2700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2. A -&gt; B: c, t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3. B: t' = MAC(c; </a:t>
            </a:r>
            <a:r>
              <a:rPr lang="en-US" sz="2700" b="1" dirty="0" err="1">
                <a:latin typeface="Courier New"/>
                <a:cs typeface="Courier New"/>
              </a:rPr>
              <a:t>k_M</a:t>
            </a:r>
            <a:r>
              <a:rPr lang="en-US" sz="2700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      if t = t'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        then output Dec(c; </a:t>
            </a:r>
            <a:r>
              <a:rPr lang="en-US" sz="2700" b="1" dirty="0" err="1">
                <a:latin typeface="Courier New"/>
                <a:cs typeface="Courier New"/>
              </a:rPr>
              <a:t>k_E</a:t>
            </a:r>
            <a:r>
              <a:rPr lang="en-US" sz="2700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        else abort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F1F659-0145-CB1D-69C8-E541A0E8EDA0}"/>
              </a:ext>
            </a:extLst>
          </p:cNvPr>
          <p:cNvGrpSpPr/>
          <p:nvPr/>
        </p:nvGrpSpPr>
        <p:grpSpPr>
          <a:xfrm>
            <a:off x="6428100" y="1027361"/>
            <a:ext cx="893525" cy="1278528"/>
            <a:chOff x="6428100" y="1027361"/>
            <a:chExt cx="893525" cy="1278528"/>
          </a:xfrm>
        </p:grpSpPr>
        <p:sp>
          <p:nvSpPr>
            <p:cNvPr id="13" name="TextBox 12"/>
            <p:cNvSpPr txBox="1"/>
            <p:nvPr/>
          </p:nvSpPr>
          <p:spPr>
            <a:xfrm>
              <a:off x="6428100" y="1027361"/>
              <a:ext cx="366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ronosPro-Regular"/>
                  <a:cs typeface="CronosPro-Regular"/>
                </a:rPr>
                <a:t>m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3AB143C-0166-217A-5912-504C2B7B6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54"/>
            <a:stretch>
              <a:fillRect/>
            </a:stretch>
          </p:blipFill>
          <p:spPr>
            <a:xfrm>
              <a:off x="6571729" y="1396693"/>
              <a:ext cx="749896" cy="90919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89EF4F-C325-F3F5-63B8-BCCB51B03791}"/>
              </a:ext>
            </a:extLst>
          </p:cNvPr>
          <p:cNvGrpSpPr/>
          <p:nvPr/>
        </p:nvGrpSpPr>
        <p:grpSpPr>
          <a:xfrm>
            <a:off x="6428100" y="2614954"/>
            <a:ext cx="1804404" cy="1366075"/>
            <a:chOff x="6428100" y="2614954"/>
            <a:chExt cx="1804404" cy="1366075"/>
          </a:xfrm>
        </p:grpSpPr>
        <p:pic>
          <p:nvPicPr>
            <p:cNvPr id="11" name="Picture 10" descr="ta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962" y="2614954"/>
              <a:ext cx="1040542" cy="1366075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6428100" y="2614954"/>
              <a:ext cx="1456397" cy="1366075"/>
              <a:chOff x="6428100" y="2614954"/>
              <a:chExt cx="1456397" cy="1366075"/>
            </a:xfrm>
          </p:grpSpPr>
          <p:pic>
            <p:nvPicPr>
              <p:cNvPr id="12" name="Picture 11" descr="oOSFW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8100" y="2984286"/>
                <a:ext cx="747558" cy="996743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6428100" y="2614954"/>
                <a:ext cx="287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ronosPro-Regular"/>
                    <a:cs typeface="CronosPro-Regular"/>
                  </a:rPr>
                  <a:t>c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191962" y="2614954"/>
                <a:ext cx="262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ronosPro-Regular"/>
                    <a:cs typeface="CronosPro-Regular"/>
                  </a:rPr>
                  <a:t>t</a:t>
                </a:r>
              </a:p>
            </p:txBody>
          </p:sp>
          <p:pic>
            <p:nvPicPr>
              <p:cNvPr id="17" name="Picture 16" descr="oOSFW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54416" y="3206199"/>
                <a:ext cx="430081" cy="573441"/>
              </a:xfrm>
              <a:prstGeom prst="rect">
                <a:avLst/>
              </a:prstGeom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3350330-F49A-2A9F-5157-4DA16D11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54"/>
            <a:stretch>
              <a:fillRect/>
            </a:stretch>
          </p:blipFill>
          <p:spPr>
            <a:xfrm>
              <a:off x="6545679" y="3169182"/>
              <a:ext cx="542487" cy="65772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882779-BFB4-7934-DF35-1B97B9FB9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54"/>
            <a:stretch>
              <a:fillRect/>
            </a:stretch>
          </p:blipFill>
          <p:spPr>
            <a:xfrm>
              <a:off x="7521155" y="3321243"/>
              <a:ext cx="296602" cy="359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381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 then MAC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Pro:  </a:t>
            </a:r>
            <a:r>
              <a:rPr lang="en-US" dirty="0"/>
              <a:t>provably most secure of three options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Bellare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&amp;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Namprepre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2001]</a:t>
            </a:r>
          </a:p>
          <a:p>
            <a:r>
              <a:rPr lang="en-US" b="1" dirty="0"/>
              <a:t>Pro:  </a:t>
            </a:r>
            <a:r>
              <a:rPr lang="en-US" dirty="0"/>
              <a:t>don't have to decrypt if MAC fails </a:t>
            </a:r>
          </a:p>
          <a:p>
            <a:pPr lvl="1"/>
            <a:r>
              <a:rPr lang="en-US" dirty="0"/>
              <a:t>resist </a:t>
            </a:r>
            <a:r>
              <a:rPr lang="en-US" dirty="0" err="1"/>
              <a:t>DoS</a:t>
            </a:r>
            <a:endParaRPr lang="en-US" dirty="0"/>
          </a:p>
          <a:p>
            <a:endParaRPr lang="en-US" dirty="0"/>
          </a:p>
          <a:p>
            <a:r>
              <a:rPr lang="en-US" dirty="0"/>
              <a:t>Example,  </a:t>
            </a:r>
            <a:r>
              <a:rPr lang="en-US" b="1" dirty="0" err="1">
                <a:latin typeface="Courier New"/>
                <a:cs typeface="Courier New"/>
              </a:rPr>
              <a:t>ssh</a:t>
            </a:r>
            <a:r>
              <a:rPr lang="en-US" dirty="0"/>
              <a:t> (Secure Shell) protocol used this</a:t>
            </a:r>
          </a:p>
          <a:p>
            <a:pPr lvl="1"/>
            <a:r>
              <a:rPr lang="en-US" dirty="0"/>
              <a:t>default encryption is chacha20</a:t>
            </a:r>
          </a:p>
          <a:p>
            <a:pPr lvl="1"/>
            <a:r>
              <a:rPr lang="en-US" dirty="0"/>
              <a:t>default MAC is </a:t>
            </a:r>
            <a:r>
              <a:rPr lang="en-US" dirty="0" err="1"/>
              <a:t>umac</a:t>
            </a:r>
            <a:r>
              <a:rPr lang="en-US" dirty="0"/>
              <a:t>, recommends HMAC-SHA2-512 or 256</a:t>
            </a:r>
          </a:p>
          <a:p>
            <a:endParaRPr lang="en-US" dirty="0"/>
          </a:p>
          <a:p>
            <a:r>
              <a:rPr lang="en-US" dirty="0"/>
              <a:t>Example:  </a:t>
            </a:r>
            <a:r>
              <a:rPr lang="en-US" dirty="0" err="1"/>
              <a:t>IPsec</a:t>
            </a:r>
            <a:r>
              <a:rPr lang="en-US" dirty="0"/>
              <a:t> (Internet Protocol Security)</a:t>
            </a:r>
          </a:p>
          <a:p>
            <a:pPr lvl="1"/>
            <a:r>
              <a:rPr lang="en-US" dirty="0"/>
              <a:t>recommends  AES-CBC for encryption and HMAC-SHA2-384 for MAC, among others</a:t>
            </a:r>
          </a:p>
          <a:p>
            <a:pPr lvl="1"/>
            <a:r>
              <a:rPr lang="en-US" dirty="0"/>
              <a:t>or AES-GCM</a:t>
            </a:r>
          </a:p>
        </p:txBody>
      </p:sp>
    </p:spTree>
    <p:extLst>
      <p:ext uri="{BB962C8B-B14F-4D97-AF65-F5344CB8AC3E}">
        <p14:creationId xmlns:p14="http://schemas.microsoft.com/office/powerpoint/2010/main" val="94160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then encrypt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1. A: t = MAC(m; </a:t>
            </a:r>
            <a:r>
              <a:rPr lang="en-US" sz="2700" b="1" dirty="0" err="1">
                <a:latin typeface="Courier New"/>
                <a:cs typeface="Courier New"/>
              </a:rPr>
              <a:t>k_M</a:t>
            </a:r>
            <a:r>
              <a:rPr lang="en-US" sz="2700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      c = </a:t>
            </a:r>
            <a:r>
              <a:rPr lang="en-US" sz="2700" b="1" dirty="0" err="1">
                <a:latin typeface="Courier New"/>
                <a:cs typeface="Courier New"/>
              </a:rPr>
              <a:t>Enc</a:t>
            </a:r>
            <a:r>
              <a:rPr lang="en-US" sz="2700" b="1" dirty="0">
                <a:latin typeface="Courier New"/>
                <a:cs typeface="Courier New"/>
              </a:rPr>
              <a:t>(</a:t>
            </a:r>
            <a:r>
              <a:rPr lang="en-US" sz="2700" b="1" dirty="0" err="1">
                <a:latin typeface="Courier New"/>
                <a:cs typeface="Courier New"/>
              </a:rPr>
              <a:t>m,t</a:t>
            </a:r>
            <a:r>
              <a:rPr lang="en-US" sz="2700" b="1" dirty="0">
                <a:latin typeface="Courier New"/>
                <a:cs typeface="Courier New"/>
              </a:rPr>
              <a:t>; </a:t>
            </a:r>
            <a:r>
              <a:rPr lang="en-US" sz="2700" b="1" dirty="0" err="1">
                <a:latin typeface="Courier New"/>
                <a:cs typeface="Courier New"/>
              </a:rPr>
              <a:t>k_E</a:t>
            </a:r>
            <a:r>
              <a:rPr lang="en-US" sz="2700" b="1" dirty="0">
                <a:latin typeface="Courier New"/>
                <a:cs typeface="Courier New"/>
              </a:rPr>
              <a:t>)      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2. A -&gt; B: c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3. B: </a:t>
            </a:r>
            <a:r>
              <a:rPr lang="en-US" sz="2700" b="1" dirty="0" err="1">
                <a:latin typeface="Courier New"/>
                <a:cs typeface="Courier New"/>
              </a:rPr>
              <a:t>m',t</a:t>
            </a:r>
            <a:r>
              <a:rPr lang="en-US" sz="2700" b="1" dirty="0">
                <a:latin typeface="Courier New"/>
                <a:cs typeface="Courier New"/>
              </a:rPr>
              <a:t>' = Dec(c; </a:t>
            </a:r>
            <a:r>
              <a:rPr lang="en-US" sz="2700" b="1" dirty="0" err="1">
                <a:latin typeface="Courier New"/>
                <a:cs typeface="Courier New"/>
              </a:rPr>
              <a:t>k_E</a:t>
            </a:r>
            <a:r>
              <a:rPr lang="en-US" sz="2700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      if t' = MAC(m'; </a:t>
            </a:r>
            <a:r>
              <a:rPr lang="en-US" sz="2700" b="1" dirty="0" err="1">
                <a:latin typeface="Courier New"/>
                <a:cs typeface="Courier New"/>
              </a:rPr>
              <a:t>k_M</a:t>
            </a:r>
            <a:r>
              <a:rPr lang="en-US" sz="2700" b="1" dirty="0">
                <a:latin typeface="Courier New"/>
                <a:cs typeface="Courier New"/>
              </a:rPr>
              <a:t>) 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        then output m'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        else abort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B4EFD6-76BB-FD40-9BF1-8E298F995D32}"/>
              </a:ext>
            </a:extLst>
          </p:cNvPr>
          <p:cNvGrpSpPr/>
          <p:nvPr/>
        </p:nvGrpSpPr>
        <p:grpSpPr>
          <a:xfrm>
            <a:off x="6428100" y="1027361"/>
            <a:ext cx="1527134" cy="1402948"/>
            <a:chOff x="6428100" y="1027361"/>
            <a:chExt cx="1527134" cy="1402948"/>
          </a:xfrm>
        </p:grpSpPr>
        <p:sp>
          <p:nvSpPr>
            <p:cNvPr id="7" name="TextBox 6"/>
            <p:cNvSpPr txBox="1"/>
            <p:nvPr/>
          </p:nvSpPr>
          <p:spPr>
            <a:xfrm>
              <a:off x="6428100" y="1027361"/>
              <a:ext cx="366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ronosPro-Regular"/>
                  <a:cs typeface="CronosPro-Regular"/>
                </a:rPr>
                <a:t>m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BDE65D-4EF4-549D-6460-EC0C6BF7C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54"/>
            <a:stretch>
              <a:fillRect/>
            </a:stretch>
          </p:blipFill>
          <p:spPr>
            <a:xfrm>
              <a:off x="6891190" y="1140230"/>
              <a:ext cx="1064044" cy="1290079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576181-3CE5-E746-EC4D-FB712866649E}"/>
              </a:ext>
            </a:extLst>
          </p:cNvPr>
          <p:cNvGrpSpPr/>
          <p:nvPr/>
        </p:nvGrpSpPr>
        <p:grpSpPr>
          <a:xfrm>
            <a:off x="6428099" y="2614954"/>
            <a:ext cx="1791867" cy="1737752"/>
            <a:chOff x="6428099" y="2614954"/>
            <a:chExt cx="1791867" cy="1737752"/>
          </a:xfrm>
        </p:grpSpPr>
        <p:grpSp>
          <p:nvGrpSpPr>
            <p:cNvPr id="13" name="Group 12"/>
            <p:cNvGrpSpPr/>
            <p:nvPr/>
          </p:nvGrpSpPr>
          <p:grpSpPr>
            <a:xfrm>
              <a:off x="6428099" y="2614954"/>
              <a:ext cx="1791867" cy="1737752"/>
              <a:chOff x="6428099" y="2614954"/>
              <a:chExt cx="1791867" cy="1737752"/>
            </a:xfrm>
          </p:grpSpPr>
          <p:pic>
            <p:nvPicPr>
              <p:cNvPr id="6" name="Picture 5" descr="oOSFW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8099" y="2984286"/>
                <a:ext cx="1791867" cy="1368420"/>
              </a:xfrm>
              <a:prstGeom prst="rect">
                <a:avLst/>
              </a:prstGeom>
            </p:spPr>
          </p:pic>
          <p:pic>
            <p:nvPicPr>
              <p:cNvPr id="5" name="Picture 4" descr="tag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61390" y="3237496"/>
                <a:ext cx="692536" cy="909196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6428100" y="2614954"/>
                <a:ext cx="287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ronosPro-Regular"/>
                    <a:cs typeface="CronosPro-Regular"/>
                  </a:rPr>
                  <a:t>c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E389180-6F53-2C88-DF6D-A380F88A3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54"/>
            <a:stretch>
              <a:fillRect/>
            </a:stretch>
          </p:blipFill>
          <p:spPr>
            <a:xfrm>
              <a:off x="6611494" y="3237496"/>
              <a:ext cx="749896" cy="90919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C674AC2-6CC4-C576-EAAC-8F0A59BCA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54"/>
            <a:stretch>
              <a:fillRect/>
            </a:stretch>
          </p:blipFill>
          <p:spPr>
            <a:xfrm>
              <a:off x="7552405" y="3623895"/>
              <a:ext cx="31424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723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then encrypt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Pro:  </a:t>
            </a:r>
            <a:r>
              <a:rPr lang="en-US" dirty="0"/>
              <a:t>provably next most secure</a:t>
            </a:r>
          </a:p>
          <a:p>
            <a:pPr lvl="1"/>
            <a:r>
              <a:rPr lang="en-US" dirty="0"/>
              <a:t>and just as secure as Encrypt-then-MAC for strong enough MAC schemes</a:t>
            </a:r>
          </a:p>
          <a:p>
            <a:pPr lvl="1"/>
            <a:r>
              <a:rPr lang="en-US" dirty="0"/>
              <a:t>HMAC and CBC-MAC are strong enough</a:t>
            </a:r>
          </a:p>
          <a:p>
            <a:endParaRPr lang="en-US" dirty="0"/>
          </a:p>
          <a:p>
            <a:r>
              <a:rPr lang="en-US" dirty="0"/>
              <a:t>Example:  SSL (Secure Sockets Layer)</a:t>
            </a:r>
          </a:p>
          <a:p>
            <a:pPr lvl="1"/>
            <a:r>
              <a:rPr lang="en-US" dirty="0"/>
              <a:t>Many options for encryption, e.g. CHACHA20, AES-256</a:t>
            </a:r>
          </a:p>
          <a:p>
            <a:pPr lvl="1"/>
            <a:r>
              <a:rPr lang="en-US" dirty="0"/>
              <a:t>For MAC, standard is HMAC with many options for hash, e.g. SHA-256, SHA-384</a:t>
            </a:r>
          </a:p>
        </p:txBody>
      </p:sp>
    </p:spTree>
    <p:extLst>
      <p:ext uri="{BB962C8B-B14F-4D97-AF65-F5344CB8AC3E}">
        <p14:creationId xmlns:p14="http://schemas.microsoft.com/office/powerpoint/2010/main" val="13274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 Key reuse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Never use same key for both encryption and MAC schemes</a:t>
            </a:r>
          </a:p>
          <a:p>
            <a:r>
              <a:rPr lang="en-US" b="1" dirty="0"/>
              <a:t>Principle:  </a:t>
            </a:r>
            <a:r>
              <a:rPr lang="en-US" dirty="0"/>
              <a:t>every key in system should have unique purpose</a:t>
            </a:r>
          </a:p>
        </p:txBody>
      </p:sp>
    </p:spTree>
    <p:extLst>
      <p:ext uri="{BB962C8B-B14F-4D97-AF65-F5344CB8AC3E}">
        <p14:creationId xmlns:p14="http://schemas.microsoft.com/office/powerpoint/2010/main" val="692847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of integrity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r>
              <a:rPr lang="en-US" b="1" dirty="0"/>
              <a:t>Threat:</a:t>
            </a:r>
            <a:r>
              <a:rPr lang="en-US" dirty="0"/>
              <a:t>  attacker who controls the network</a:t>
            </a:r>
          </a:p>
          <a:p>
            <a:pPr lvl="1"/>
            <a:r>
              <a:rPr lang="en-US" dirty="0" err="1"/>
              <a:t>Dolev</a:t>
            </a:r>
            <a:r>
              <a:rPr lang="en-US" dirty="0"/>
              <a:t>-Yao model:  attacker can read, modify, delete messages</a:t>
            </a:r>
          </a:p>
          <a:p>
            <a:r>
              <a:rPr lang="en-US" b="1" dirty="0"/>
              <a:t>Vulnerability:</a:t>
            </a:r>
            <a:r>
              <a:rPr lang="en-US" dirty="0"/>
              <a:t>  communication channel between sender and receiver can be controlled by other principals</a:t>
            </a:r>
          </a:p>
          <a:p>
            <a:r>
              <a:rPr lang="en-US" b="1" dirty="0"/>
              <a:t>Harm:</a:t>
            </a:r>
            <a:r>
              <a:rPr lang="en-US" dirty="0"/>
              <a:t>  information contained in messages can be changed by attacker (violating integrity)</a:t>
            </a:r>
          </a:p>
          <a:p>
            <a:r>
              <a:rPr lang="en-US" b="1" dirty="0"/>
              <a:t>Countermeasure:  </a:t>
            </a:r>
            <a:r>
              <a:rPr lang="en-US" dirty="0">
                <a:solidFill>
                  <a:srgbClr val="4F81BD"/>
                </a:solidFill>
              </a:rPr>
              <a:t>more crypto</a:t>
            </a:r>
          </a:p>
        </p:txBody>
      </p:sp>
    </p:spTree>
    <p:extLst>
      <p:ext uri="{BB962C8B-B14F-4D97-AF65-F5344CB8AC3E}">
        <p14:creationId xmlns:p14="http://schemas.microsoft.com/office/powerpoint/2010/main" val="295033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Newer block cipher modes designed to provide confidentiality and integrity</a:t>
            </a:r>
          </a:p>
          <a:p>
            <a:pPr lvl="1"/>
            <a:r>
              <a:rPr lang="en-US" b="1" dirty="0"/>
              <a:t>OCB:  </a:t>
            </a:r>
            <a:r>
              <a:rPr lang="en-US" dirty="0"/>
              <a:t>Offset Codebook Mode</a:t>
            </a:r>
          </a:p>
          <a:p>
            <a:pPr lvl="1"/>
            <a:r>
              <a:rPr lang="en-US" b="1" dirty="0"/>
              <a:t>CCM:  </a:t>
            </a:r>
            <a:r>
              <a:rPr lang="en-US" dirty="0"/>
              <a:t>Counter with CBC-MAC Mode</a:t>
            </a:r>
            <a:endParaRPr lang="en-US" b="1" dirty="0"/>
          </a:p>
          <a:p>
            <a:pPr lvl="1"/>
            <a:r>
              <a:rPr lang="en-US" b="1" dirty="0"/>
              <a:t>GCM:  </a:t>
            </a:r>
            <a:r>
              <a:rPr lang="en-US" dirty="0"/>
              <a:t>Galois Counter Mode</a:t>
            </a:r>
          </a:p>
        </p:txBody>
      </p:sp>
    </p:spTree>
    <p:extLst>
      <p:ext uri="{BB962C8B-B14F-4D97-AF65-F5344CB8AC3E}">
        <p14:creationId xmlns:p14="http://schemas.microsoft.com/office/powerpoint/2010/main" val="668478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A2E9-27B6-72DB-5D2A-5EE45A35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Galois Counter Mode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BBE5FC7-4B9D-07B2-F85B-0ABCBA31C49B}"/>
                  </a:ext>
                </a:extLst>
              </p:cNvPr>
              <p:cNvSpPr/>
              <p:nvPr/>
            </p:nvSpPr>
            <p:spPr>
              <a:xfrm>
                <a:off x="5568325" y="946314"/>
                <a:ext cx="914400" cy="27493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BBE5FC7-4B9D-07B2-F85B-0ABCBA31C4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325" y="946314"/>
                <a:ext cx="914400" cy="274930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1AF3835-D2E2-A2AC-D738-E86040567558}"/>
                  </a:ext>
                </a:extLst>
              </p:cNvPr>
              <p:cNvSpPr/>
              <p:nvPr/>
            </p:nvSpPr>
            <p:spPr>
              <a:xfrm>
                <a:off x="6482725" y="946314"/>
                <a:ext cx="914400" cy="27493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1AF3835-D2E2-A2AC-D738-E860405675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725" y="946314"/>
                <a:ext cx="914400" cy="27493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A5506-FC56-7A0E-7431-045FEA779FD0}"/>
                  </a:ext>
                </a:extLst>
              </p:cNvPr>
              <p:cNvSpPr/>
              <p:nvPr/>
            </p:nvSpPr>
            <p:spPr>
              <a:xfrm>
                <a:off x="7854325" y="946314"/>
                <a:ext cx="914400" cy="27493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A5506-FC56-7A0E-7431-045FEA779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325" y="946314"/>
                <a:ext cx="914400" cy="274930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668B9266-A0BD-FC1C-56C4-67329BBC79B1}"/>
              </a:ext>
            </a:extLst>
          </p:cNvPr>
          <p:cNvSpPr txBox="1"/>
          <p:nvPr/>
        </p:nvSpPr>
        <p:spPr>
          <a:xfrm>
            <a:off x="7417976" y="838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18D2363-E620-6ACB-ADA0-5BBDDEB32E38}"/>
              </a:ext>
            </a:extLst>
          </p:cNvPr>
          <p:cNvGrpSpPr/>
          <p:nvPr/>
        </p:nvGrpSpPr>
        <p:grpSpPr>
          <a:xfrm>
            <a:off x="3124200" y="1618739"/>
            <a:ext cx="914400" cy="1533262"/>
            <a:chOff x="3124200" y="1923539"/>
            <a:chExt cx="914400" cy="153326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1C3F44A-AA2C-0D8E-E01B-80B1ED2D348F}"/>
                </a:ext>
              </a:extLst>
            </p:cNvPr>
            <p:cNvSpPr/>
            <p:nvPr/>
          </p:nvSpPr>
          <p:spPr>
            <a:xfrm>
              <a:off x="3124200" y="1923539"/>
              <a:ext cx="457200" cy="2749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IV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7DEB50-DE0B-3EF8-F238-1D432A1F7473}"/>
                </a:ext>
              </a:extLst>
            </p:cNvPr>
            <p:cNvSpPr/>
            <p:nvPr/>
          </p:nvSpPr>
          <p:spPr>
            <a:xfrm>
              <a:off x="3581400" y="1923539"/>
              <a:ext cx="457200" cy="27493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02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A4D399C-AB9C-26AF-F522-A3C97572F679}"/>
                </a:ext>
              </a:extLst>
            </p:cNvPr>
            <p:cNvSpPr/>
            <p:nvPr/>
          </p:nvSpPr>
          <p:spPr>
            <a:xfrm>
              <a:off x="3124200" y="2550746"/>
              <a:ext cx="914400" cy="4323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Enc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87C8EC5-8DCB-7AA9-529C-3CAF3EBBC652}"/>
                </a:ext>
              </a:extLst>
            </p:cNvPr>
            <p:cNvCxnSpPr>
              <a:stCxn id="30" idx="2"/>
              <a:endCxn id="31" idx="0"/>
            </p:cNvCxnSpPr>
            <p:nvPr/>
          </p:nvCxnSpPr>
          <p:spPr>
            <a:xfrm>
              <a:off x="3581400" y="2983132"/>
              <a:ext cx="0" cy="4736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FCF914A-1410-B5C5-BBD7-117CA2D20F0E}"/>
                </a:ext>
              </a:extLst>
            </p:cNvPr>
            <p:cNvCxnSpPr>
              <a:endCxn id="30" idx="0"/>
            </p:cNvCxnSpPr>
            <p:nvPr/>
          </p:nvCxnSpPr>
          <p:spPr>
            <a:xfrm>
              <a:off x="3575675" y="2198469"/>
              <a:ext cx="5725" cy="3522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F23A0CA-6AAF-D580-A66B-652E7A072873}"/>
              </a:ext>
            </a:extLst>
          </p:cNvPr>
          <p:cNvGrpSpPr/>
          <p:nvPr/>
        </p:nvGrpSpPr>
        <p:grpSpPr>
          <a:xfrm>
            <a:off x="4343400" y="1618739"/>
            <a:ext cx="1828800" cy="2310263"/>
            <a:chOff x="4343400" y="1923539"/>
            <a:chExt cx="1828800" cy="231026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8036EC1D-DED0-7AE8-0B09-68E4C89576B0}"/>
                    </a:ext>
                  </a:extLst>
                </p:cNvPr>
                <p:cNvSpPr/>
                <p:nvPr/>
              </p:nvSpPr>
              <p:spPr>
                <a:xfrm>
                  <a:off x="4343400" y="3461183"/>
                  <a:ext cx="914400" cy="27493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8036EC1D-DED0-7AE8-0B09-68E4C89576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3400" y="3461183"/>
                  <a:ext cx="914400" cy="274930"/>
                </a:xfrm>
                <a:prstGeom prst="rect">
                  <a:avLst/>
                </a:prstGeom>
                <a:blipFill>
                  <a:blip r:embed="rId6"/>
                  <a:stretch>
                    <a:fillRect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CA8804A-925F-B409-0BD8-36C52F65DE2C}"/>
                </a:ext>
              </a:extLst>
            </p:cNvPr>
            <p:cNvSpPr/>
            <p:nvPr/>
          </p:nvSpPr>
          <p:spPr>
            <a:xfrm>
              <a:off x="5257800" y="1923539"/>
              <a:ext cx="457200" cy="2749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IV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E088C04-C3E7-CCEE-FD78-9E5E4D645E80}"/>
                </a:ext>
              </a:extLst>
            </p:cNvPr>
            <p:cNvSpPr/>
            <p:nvPr/>
          </p:nvSpPr>
          <p:spPr>
            <a:xfrm>
              <a:off x="5715000" y="1923539"/>
              <a:ext cx="457200" cy="27493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03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6216DE2-F5F0-5B77-B0F4-D6259BF0C4F3}"/>
                </a:ext>
              </a:extLst>
            </p:cNvPr>
            <p:cNvSpPr/>
            <p:nvPr/>
          </p:nvSpPr>
          <p:spPr>
            <a:xfrm>
              <a:off x="5257800" y="2550746"/>
              <a:ext cx="914400" cy="4323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Enc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2E4ECE71-E55C-1BA9-8CE9-BFA6D91F4006}"/>
                    </a:ext>
                  </a:extLst>
                </p:cNvPr>
                <p:cNvSpPr txBox="1"/>
                <p:nvPr/>
              </p:nvSpPr>
              <p:spPr>
                <a:xfrm>
                  <a:off x="5568325" y="3456801"/>
                  <a:ext cx="29335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2E4ECE71-E55C-1BA9-8CE9-BFA6D91F40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8325" y="3456801"/>
                  <a:ext cx="29335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0833" r="-20833" b="-217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EF48C14C-51D5-9ED8-3125-0E6907FBF7DB}"/>
                    </a:ext>
                  </a:extLst>
                </p:cNvPr>
                <p:cNvSpPr/>
                <p:nvPr/>
              </p:nvSpPr>
              <p:spPr>
                <a:xfrm>
                  <a:off x="5243488" y="3958872"/>
                  <a:ext cx="914400" cy="27493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EF48C14C-51D5-9ED8-3125-0E6907FBF7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3488" y="3958872"/>
                  <a:ext cx="914400" cy="274930"/>
                </a:xfrm>
                <a:prstGeom prst="rect">
                  <a:avLst/>
                </a:prstGeom>
                <a:blipFill>
                  <a:blip r:embed="rId8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6CF2346-AD88-F156-FA2C-A77535B46D68}"/>
                </a:ext>
              </a:extLst>
            </p:cNvPr>
            <p:cNvCxnSpPr>
              <a:cxnSpLocks/>
              <a:stCxn id="50" idx="3"/>
              <a:endCxn id="54" idx="1"/>
            </p:cNvCxnSpPr>
            <p:nvPr/>
          </p:nvCxnSpPr>
          <p:spPr>
            <a:xfrm flipV="1">
              <a:off x="5257800" y="3595301"/>
              <a:ext cx="310525" cy="33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E4D37A88-0CDF-8B2B-C60C-21ACEDABFE7A}"/>
                </a:ext>
              </a:extLst>
            </p:cNvPr>
            <p:cNvCxnSpPr>
              <a:cxnSpLocks/>
              <a:stCxn id="54" idx="2"/>
              <a:endCxn id="55" idx="0"/>
            </p:cNvCxnSpPr>
            <p:nvPr/>
          </p:nvCxnSpPr>
          <p:spPr>
            <a:xfrm flipH="1">
              <a:off x="5700688" y="3733800"/>
              <a:ext cx="14312" cy="2250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1292C6D-C629-CD89-D826-877C8FC6A66E}"/>
                </a:ext>
              </a:extLst>
            </p:cNvPr>
            <p:cNvCxnSpPr>
              <a:stCxn id="53" idx="2"/>
              <a:endCxn id="54" idx="0"/>
            </p:cNvCxnSpPr>
            <p:nvPr/>
          </p:nvCxnSpPr>
          <p:spPr>
            <a:xfrm>
              <a:off x="5715000" y="2983132"/>
              <a:ext cx="0" cy="4736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0AC2904-CAB9-5C53-F948-D314E78E75CD}"/>
                </a:ext>
              </a:extLst>
            </p:cNvPr>
            <p:cNvCxnSpPr>
              <a:endCxn id="53" idx="0"/>
            </p:cNvCxnSpPr>
            <p:nvPr/>
          </p:nvCxnSpPr>
          <p:spPr>
            <a:xfrm>
              <a:off x="5709275" y="2198469"/>
              <a:ext cx="5725" cy="3522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20B5D60-4EB8-AC23-1808-1BEB77598861}"/>
              </a:ext>
            </a:extLst>
          </p:cNvPr>
          <p:cNvGrpSpPr/>
          <p:nvPr/>
        </p:nvGrpSpPr>
        <p:grpSpPr>
          <a:xfrm>
            <a:off x="3118475" y="4191000"/>
            <a:ext cx="914400" cy="965786"/>
            <a:chOff x="3118475" y="4495800"/>
            <a:chExt cx="914400" cy="96578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B6E12D0-8203-B21A-BE14-5F57AAA06F43}"/>
                </a:ext>
              </a:extLst>
            </p:cNvPr>
            <p:cNvSpPr/>
            <p:nvPr/>
          </p:nvSpPr>
          <p:spPr>
            <a:xfrm>
              <a:off x="3118475" y="5029200"/>
              <a:ext cx="914400" cy="4323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2"/>
                  </a:solidFill>
                </a:rPr>
                <a:t>Mult</a:t>
              </a:r>
              <a:r>
                <a:rPr lang="en-US" i="1" baseline="-25000" dirty="0" err="1">
                  <a:solidFill>
                    <a:schemeClr val="tx2"/>
                  </a:solidFill>
                </a:rPr>
                <a:t>H</a:t>
              </a:r>
              <a:endParaRPr lang="en-US" i="1" baseline="-25000" dirty="0">
                <a:solidFill>
                  <a:schemeClr val="tx2"/>
                </a:solidFill>
              </a:endParaRP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37F5931-72C7-8DC3-FED5-6A3F583F38FE}"/>
                </a:ext>
              </a:extLst>
            </p:cNvPr>
            <p:cNvCxnSpPr>
              <a:cxnSpLocks/>
              <a:endCxn id="33" idx="0"/>
            </p:cNvCxnSpPr>
            <p:nvPr/>
          </p:nvCxnSpPr>
          <p:spPr>
            <a:xfrm>
              <a:off x="3575675" y="4553365"/>
              <a:ext cx="0" cy="4758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07C1966D-3C76-8D4A-193C-D42E9BFAA8FD}"/>
                    </a:ext>
                  </a:extLst>
                </p:cNvPr>
                <p:cNvSpPr txBox="1"/>
                <p:nvPr/>
              </p:nvSpPr>
              <p:spPr>
                <a:xfrm>
                  <a:off x="3429000" y="4495800"/>
                  <a:ext cx="29335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07C1966D-3C76-8D4A-193C-D42E9BFAA8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4495800"/>
                  <a:ext cx="293350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5000" r="-20833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9A5D352-F19F-1DF8-C289-3B9E532BE800}"/>
              </a:ext>
            </a:extLst>
          </p:cNvPr>
          <p:cNvGrpSpPr/>
          <p:nvPr/>
        </p:nvGrpSpPr>
        <p:grpSpPr>
          <a:xfrm>
            <a:off x="2209800" y="3152001"/>
            <a:ext cx="1823073" cy="962799"/>
            <a:chOff x="2209800" y="3456801"/>
            <a:chExt cx="1823073" cy="96279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F089BCDE-D1DE-5752-4E47-15ACB7B34E79}"/>
                    </a:ext>
                  </a:extLst>
                </p:cNvPr>
                <p:cNvSpPr/>
                <p:nvPr/>
              </p:nvSpPr>
              <p:spPr>
                <a:xfrm>
                  <a:off x="2209800" y="3461183"/>
                  <a:ext cx="914400" cy="27493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F089BCDE-D1DE-5752-4E47-15ACB7B34E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3461183"/>
                  <a:ext cx="914400" cy="274930"/>
                </a:xfrm>
                <a:prstGeom prst="rect">
                  <a:avLst/>
                </a:prstGeom>
                <a:blipFill>
                  <a:blip r:embed="rId10"/>
                  <a:stretch>
                    <a:fillRect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4C1958F-935D-CD3E-7042-44D4E455B2DF}"/>
                    </a:ext>
                  </a:extLst>
                </p:cNvPr>
                <p:cNvSpPr txBox="1"/>
                <p:nvPr/>
              </p:nvSpPr>
              <p:spPr>
                <a:xfrm>
                  <a:off x="3434725" y="3456801"/>
                  <a:ext cx="29335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4C1958F-935D-CD3E-7042-44D4E455B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4725" y="3456801"/>
                  <a:ext cx="29335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0833" r="-20833" b="-217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9FBA99A-3A86-06F5-B8E3-DCFF14B23338}"/>
                    </a:ext>
                  </a:extLst>
                </p:cNvPr>
                <p:cNvSpPr/>
                <p:nvPr/>
              </p:nvSpPr>
              <p:spPr>
                <a:xfrm>
                  <a:off x="3118474" y="3958872"/>
                  <a:ext cx="914399" cy="27493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9FBA99A-3A86-06F5-B8E3-DCFF14B233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474" y="3958872"/>
                  <a:ext cx="914399" cy="274930"/>
                </a:xfrm>
                <a:prstGeom prst="rect">
                  <a:avLst/>
                </a:prstGeom>
                <a:blipFill>
                  <a:blip r:embed="rId11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A462A98-E26C-A28A-6E43-44F489B61B70}"/>
                </a:ext>
              </a:extLst>
            </p:cNvPr>
            <p:cNvCxnSpPr>
              <a:cxnSpLocks/>
              <a:stCxn id="27" idx="3"/>
              <a:endCxn id="31" idx="1"/>
            </p:cNvCxnSpPr>
            <p:nvPr/>
          </p:nvCxnSpPr>
          <p:spPr>
            <a:xfrm flipV="1">
              <a:off x="3124200" y="3595301"/>
              <a:ext cx="310525" cy="33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415F040-A03A-1121-3A62-402D8A3C06BB}"/>
                </a:ext>
              </a:extLst>
            </p:cNvPr>
            <p:cNvCxnSpPr>
              <a:cxnSpLocks/>
              <a:stCxn id="31" idx="2"/>
              <a:endCxn id="32" idx="0"/>
            </p:cNvCxnSpPr>
            <p:nvPr/>
          </p:nvCxnSpPr>
          <p:spPr>
            <a:xfrm flipH="1">
              <a:off x="3575674" y="3733800"/>
              <a:ext cx="5726" cy="2250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AA49BB7-2D1E-60BF-F8E8-5D734F4DEDA4}"/>
                </a:ext>
              </a:extLst>
            </p:cNvPr>
            <p:cNvCxnSpPr>
              <a:cxnSpLocks/>
              <a:stCxn id="32" idx="2"/>
              <a:endCxn id="62" idx="0"/>
            </p:cNvCxnSpPr>
            <p:nvPr/>
          </p:nvCxnSpPr>
          <p:spPr>
            <a:xfrm>
              <a:off x="3575674" y="4233802"/>
              <a:ext cx="1" cy="1857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CBDC92D-1DA5-CAC6-B23B-0B54865525A2}"/>
              </a:ext>
            </a:extLst>
          </p:cNvPr>
          <p:cNvGrpSpPr/>
          <p:nvPr/>
        </p:nvGrpSpPr>
        <p:grpSpPr>
          <a:xfrm>
            <a:off x="4032875" y="3929002"/>
            <a:ext cx="3053725" cy="1532584"/>
            <a:chOff x="4032875" y="3929002"/>
            <a:chExt cx="3053725" cy="1532584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D517D5B-558A-482D-2D19-1D1B3BA2C41F}"/>
                </a:ext>
              </a:extLst>
            </p:cNvPr>
            <p:cNvSpPr/>
            <p:nvPr/>
          </p:nvSpPr>
          <p:spPr>
            <a:xfrm>
              <a:off x="5252075" y="5029200"/>
              <a:ext cx="914400" cy="4323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2"/>
                  </a:solidFill>
                </a:rPr>
                <a:t>Mult</a:t>
              </a:r>
              <a:r>
                <a:rPr lang="en-US" i="1" baseline="-25000" dirty="0" err="1">
                  <a:solidFill>
                    <a:schemeClr val="tx2"/>
                  </a:solidFill>
                </a:rPr>
                <a:t>H</a:t>
              </a:r>
              <a:endParaRPr lang="en-US" i="1" baseline="-25000" dirty="0">
                <a:solidFill>
                  <a:schemeClr val="tx2"/>
                </a:solidFill>
              </a:endParaRP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98D9D926-D01C-4F82-6646-F774EF359159}"/>
                </a:ext>
              </a:extLst>
            </p:cNvPr>
            <p:cNvCxnSpPr>
              <a:cxnSpLocks/>
              <a:endCxn id="56" idx="0"/>
            </p:cNvCxnSpPr>
            <p:nvPr/>
          </p:nvCxnSpPr>
          <p:spPr>
            <a:xfrm>
              <a:off x="5709275" y="4553365"/>
              <a:ext cx="0" cy="4758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427637B2-9757-75FB-66DD-4769661B957E}"/>
                    </a:ext>
                  </a:extLst>
                </p:cNvPr>
                <p:cNvSpPr txBox="1"/>
                <p:nvPr/>
              </p:nvSpPr>
              <p:spPr>
                <a:xfrm>
                  <a:off x="5562600" y="4495800"/>
                  <a:ext cx="29335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427637B2-9757-75FB-66DD-4769661B95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600" y="4495800"/>
                  <a:ext cx="293350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5000" r="-20833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EA5088C9-72ED-CD5E-EA9C-26E0A15EA933}"/>
                </a:ext>
              </a:extLst>
            </p:cNvPr>
            <p:cNvCxnSpPr>
              <a:cxnSpLocks/>
              <a:stCxn id="55" idx="2"/>
              <a:endCxn id="63" idx="0"/>
            </p:cNvCxnSpPr>
            <p:nvPr/>
          </p:nvCxnSpPr>
          <p:spPr>
            <a:xfrm>
              <a:off x="5700688" y="3929002"/>
              <a:ext cx="8587" cy="5667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Elbow Connector 70">
              <a:extLst>
                <a:ext uri="{FF2B5EF4-FFF2-40B4-BE49-F238E27FC236}">
                  <a16:creationId xmlns:a16="http://schemas.microsoft.com/office/drawing/2014/main" id="{310A337E-37E4-067B-0146-580A7BFA426D}"/>
                </a:ext>
              </a:extLst>
            </p:cNvPr>
            <p:cNvCxnSpPr>
              <a:stCxn id="33" idx="3"/>
              <a:endCxn id="63" idx="1"/>
            </p:cNvCxnSpPr>
            <p:nvPr/>
          </p:nvCxnSpPr>
          <p:spPr>
            <a:xfrm flipV="1">
              <a:off x="4032875" y="4634300"/>
              <a:ext cx="1529725" cy="306293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lbow Connector 71">
              <a:extLst>
                <a:ext uri="{FF2B5EF4-FFF2-40B4-BE49-F238E27FC236}">
                  <a16:creationId xmlns:a16="http://schemas.microsoft.com/office/drawing/2014/main" id="{A275BBE1-D4D8-C0D5-D2E2-D36517775052}"/>
                </a:ext>
              </a:extLst>
            </p:cNvPr>
            <p:cNvCxnSpPr>
              <a:cxnSpLocks/>
              <a:stCxn id="56" idx="3"/>
            </p:cNvCxnSpPr>
            <p:nvPr/>
          </p:nvCxnSpPr>
          <p:spPr>
            <a:xfrm flipV="1">
              <a:off x="6166475" y="4634299"/>
              <a:ext cx="920125" cy="61109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0FF2115-DC36-0BA8-3F74-44CC6E08C334}"/>
              </a:ext>
            </a:extLst>
          </p:cNvPr>
          <p:cNvGrpSpPr/>
          <p:nvPr/>
        </p:nvGrpSpPr>
        <p:grpSpPr>
          <a:xfrm>
            <a:off x="7233275" y="1618739"/>
            <a:ext cx="1828800" cy="3538047"/>
            <a:chOff x="7233275" y="1923539"/>
            <a:chExt cx="1828800" cy="3538047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AE59691-8D29-078F-8F0F-88D6749FADBF}"/>
                </a:ext>
              </a:extLst>
            </p:cNvPr>
            <p:cNvSpPr/>
            <p:nvPr/>
          </p:nvSpPr>
          <p:spPr>
            <a:xfrm>
              <a:off x="8141950" y="5029200"/>
              <a:ext cx="914400" cy="4323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2"/>
                  </a:solidFill>
                </a:rPr>
                <a:t>Mult</a:t>
              </a:r>
              <a:r>
                <a:rPr lang="en-US" i="1" baseline="-25000" dirty="0" err="1">
                  <a:solidFill>
                    <a:schemeClr val="tx2"/>
                  </a:solidFill>
                </a:rPr>
                <a:t>H</a:t>
              </a:r>
              <a:endParaRPr lang="en-US" i="1" baseline="-25000" dirty="0">
                <a:solidFill>
                  <a:schemeClr val="tx2"/>
                </a:solidFill>
              </a:endParaRP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136A0197-6B6D-6C43-45D4-0C7F7B49F719}"/>
                </a:ext>
              </a:extLst>
            </p:cNvPr>
            <p:cNvCxnSpPr>
              <a:cxnSpLocks/>
              <a:stCxn id="79" idx="2"/>
              <a:endCxn id="86" idx="0"/>
            </p:cNvCxnSpPr>
            <p:nvPr/>
          </p:nvCxnSpPr>
          <p:spPr>
            <a:xfrm>
              <a:off x="8599150" y="4233802"/>
              <a:ext cx="0" cy="2619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92A0B967-5FB4-D054-9006-77B52AC6C43A}"/>
                </a:ext>
              </a:extLst>
            </p:cNvPr>
            <p:cNvGrpSpPr/>
            <p:nvPr/>
          </p:nvGrpSpPr>
          <p:grpSpPr>
            <a:xfrm>
              <a:off x="7233275" y="1923539"/>
              <a:ext cx="1828800" cy="3321854"/>
              <a:chOff x="7233275" y="1923539"/>
              <a:chExt cx="1828800" cy="3321854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42C85CD2-02CA-7132-2616-36C071EF010E}"/>
                      </a:ext>
                    </a:extLst>
                  </p:cNvPr>
                  <p:cNvSpPr/>
                  <p:nvPr/>
                </p:nvSpPr>
                <p:spPr>
                  <a:xfrm>
                    <a:off x="7233275" y="3461183"/>
                    <a:ext cx="914400" cy="274930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42C85CD2-02CA-7132-2616-36C071EF010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3275" y="3461183"/>
                    <a:ext cx="914400" cy="27493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17E5CCD-A623-CAFA-6CA2-8F4DB4840326}"/>
                  </a:ext>
                </a:extLst>
              </p:cNvPr>
              <p:cNvSpPr/>
              <p:nvPr/>
            </p:nvSpPr>
            <p:spPr>
              <a:xfrm>
                <a:off x="8147675" y="1923539"/>
                <a:ext cx="457200" cy="27493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IV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65E3A62-1D16-1BCD-3429-DDF72F79BD3A}"/>
                  </a:ext>
                </a:extLst>
              </p:cNvPr>
              <p:cNvSpPr/>
              <p:nvPr/>
            </p:nvSpPr>
            <p:spPr>
              <a:xfrm>
                <a:off x="8604875" y="1923539"/>
                <a:ext cx="457200" cy="27493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n+1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A429B376-321B-B838-E924-C6BB2BCB1168}"/>
                  </a:ext>
                </a:extLst>
              </p:cNvPr>
              <p:cNvSpPr/>
              <p:nvPr/>
            </p:nvSpPr>
            <p:spPr>
              <a:xfrm>
                <a:off x="8147675" y="2550746"/>
                <a:ext cx="914400" cy="43238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</a:rPr>
                  <a:t>Enc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7DDA9356-D07A-25F8-0CCE-67557C753E46}"/>
                      </a:ext>
                    </a:extLst>
                  </p:cNvPr>
                  <p:cNvSpPr txBox="1"/>
                  <p:nvPr/>
                </p:nvSpPr>
                <p:spPr>
                  <a:xfrm>
                    <a:off x="8458200" y="3456801"/>
                    <a:ext cx="29335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7DDA9356-D07A-25F8-0CCE-67557C753E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58200" y="3456801"/>
                    <a:ext cx="293350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5000" r="-20833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9D46A7EE-C8C2-D8DA-4B2C-848A8478BD22}"/>
                      </a:ext>
                    </a:extLst>
                  </p:cNvPr>
                  <p:cNvSpPr/>
                  <p:nvPr/>
                </p:nvSpPr>
                <p:spPr>
                  <a:xfrm>
                    <a:off x="8141950" y="3958872"/>
                    <a:ext cx="914400" cy="274930"/>
                  </a:xfrm>
                  <a:prstGeom prst="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9D46A7EE-C8C2-D8DA-4B2C-848A8478BD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41950" y="3958872"/>
                    <a:ext cx="914400" cy="27493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9107104C-9B93-F8C6-DE98-526B3D01C940}"/>
                  </a:ext>
                </a:extLst>
              </p:cNvPr>
              <p:cNvCxnSpPr>
                <a:cxnSpLocks/>
                <a:stCxn id="74" idx="3"/>
                <a:endCxn id="78" idx="1"/>
              </p:cNvCxnSpPr>
              <p:nvPr/>
            </p:nvCxnSpPr>
            <p:spPr>
              <a:xfrm flipV="1">
                <a:off x="8147675" y="3595301"/>
                <a:ext cx="310525" cy="334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98104EE6-ACA5-10EA-654C-34CCBEF1E6B7}"/>
                  </a:ext>
                </a:extLst>
              </p:cNvPr>
              <p:cNvCxnSpPr>
                <a:cxnSpLocks/>
                <a:stCxn id="78" idx="2"/>
                <a:endCxn id="79" idx="0"/>
              </p:cNvCxnSpPr>
              <p:nvPr/>
            </p:nvCxnSpPr>
            <p:spPr>
              <a:xfrm flipH="1">
                <a:off x="8599150" y="3733800"/>
                <a:ext cx="5725" cy="2250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50CBEC90-C21D-2F89-16FE-A8ADB412FD09}"/>
                  </a:ext>
                </a:extLst>
              </p:cNvPr>
              <p:cNvCxnSpPr>
                <a:stCxn id="77" idx="2"/>
                <a:endCxn id="78" idx="0"/>
              </p:cNvCxnSpPr>
              <p:nvPr/>
            </p:nvCxnSpPr>
            <p:spPr>
              <a:xfrm>
                <a:off x="8604875" y="2983132"/>
                <a:ext cx="0" cy="47366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26863ABD-DBC8-61B9-1DFE-BAF3309C3F4F}"/>
                  </a:ext>
                </a:extLst>
              </p:cNvPr>
              <p:cNvCxnSpPr>
                <a:endCxn id="77" idx="0"/>
              </p:cNvCxnSpPr>
              <p:nvPr/>
            </p:nvCxnSpPr>
            <p:spPr>
              <a:xfrm>
                <a:off x="8599150" y="2198469"/>
                <a:ext cx="5725" cy="35227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56B46822-C1F5-97E3-5DDC-6318A9E3818A}"/>
                  </a:ext>
                </a:extLst>
              </p:cNvPr>
              <p:cNvCxnSpPr>
                <a:cxnSpLocks/>
                <a:stCxn id="86" idx="2"/>
                <a:endCxn id="80" idx="0"/>
              </p:cNvCxnSpPr>
              <p:nvPr/>
            </p:nvCxnSpPr>
            <p:spPr>
              <a:xfrm>
                <a:off x="8599150" y="4772799"/>
                <a:ext cx="0" cy="2564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465A9ED0-B1C8-3876-E587-DEA6DC4C55C0}"/>
                      </a:ext>
                    </a:extLst>
                  </p:cNvPr>
                  <p:cNvSpPr txBox="1"/>
                  <p:nvPr/>
                </p:nvSpPr>
                <p:spPr>
                  <a:xfrm>
                    <a:off x="8452475" y="4495800"/>
                    <a:ext cx="29335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465A9ED0-B1C8-3876-E587-DEA6DC4C55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52475" y="4495800"/>
                    <a:ext cx="293350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0833" r="-20833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8" name="Elbow Connector 87">
                <a:extLst>
                  <a:ext uri="{FF2B5EF4-FFF2-40B4-BE49-F238E27FC236}">
                    <a16:creationId xmlns:a16="http://schemas.microsoft.com/office/drawing/2014/main" id="{2BD7F68D-CB9B-969C-C418-EF373D012238}"/>
                  </a:ext>
                </a:extLst>
              </p:cNvPr>
              <p:cNvCxnSpPr>
                <a:cxnSpLocks/>
                <a:endCxn id="86" idx="1"/>
              </p:cNvCxnSpPr>
              <p:nvPr/>
            </p:nvCxnSpPr>
            <p:spPr>
              <a:xfrm flipV="1">
                <a:off x="7621430" y="4634300"/>
                <a:ext cx="831045" cy="611093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BCE86A63-DCCB-273F-D6E5-B468493B6732}"/>
              </a:ext>
            </a:extLst>
          </p:cNvPr>
          <p:cNvSpPr txBox="1"/>
          <p:nvPr/>
        </p:nvSpPr>
        <p:spPr>
          <a:xfrm>
            <a:off x="6515839" y="3059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864D061-4A37-E51D-01CD-5046D1E145B5}"/>
              </a:ext>
            </a:extLst>
          </p:cNvPr>
          <p:cNvGrpSpPr/>
          <p:nvPr/>
        </p:nvGrpSpPr>
        <p:grpSpPr>
          <a:xfrm>
            <a:off x="6633125" y="5156786"/>
            <a:ext cx="2118425" cy="454213"/>
            <a:chOff x="6633125" y="5461586"/>
            <a:chExt cx="2118425" cy="45421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8E693BF4-7433-5901-0D96-F066E45562E0}"/>
                    </a:ext>
                  </a:extLst>
                </p:cNvPr>
                <p:cNvSpPr txBox="1"/>
                <p:nvPr/>
              </p:nvSpPr>
              <p:spPr>
                <a:xfrm>
                  <a:off x="8458200" y="5638800"/>
                  <a:ext cx="29335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8E693BF4-7433-5901-0D96-F066E45562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200" y="5638800"/>
                  <a:ext cx="293350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5000" r="-20833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62A5D27-42D5-063C-9822-B89E787B3F5E}"/>
                </a:ext>
              </a:extLst>
            </p:cNvPr>
            <p:cNvSpPr/>
            <p:nvPr/>
          </p:nvSpPr>
          <p:spPr>
            <a:xfrm>
              <a:off x="6633125" y="5638800"/>
              <a:ext cx="603877" cy="2749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/>
                <a:t>len</a:t>
              </a:r>
              <a:r>
                <a:rPr lang="en-US" sz="1200" dirty="0"/>
                <a:t>(A)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C264C04-8E2C-A6F4-F505-6CB599D5CD84}"/>
                </a:ext>
              </a:extLst>
            </p:cNvPr>
            <p:cNvSpPr/>
            <p:nvPr/>
          </p:nvSpPr>
          <p:spPr>
            <a:xfrm>
              <a:off x="7237001" y="5638800"/>
              <a:ext cx="603877" cy="27493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/>
                <a:t>len</a:t>
              </a:r>
              <a:r>
                <a:rPr lang="en-US" sz="1200" dirty="0"/>
                <a:t>(C)</a:t>
              </a: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151DFDF1-CD07-B454-9A05-46D628431DA5}"/>
                </a:ext>
              </a:extLst>
            </p:cNvPr>
            <p:cNvCxnSpPr>
              <a:cxnSpLocks/>
              <a:stCxn id="96" idx="3"/>
              <a:endCxn id="91" idx="1"/>
            </p:cNvCxnSpPr>
            <p:nvPr/>
          </p:nvCxnSpPr>
          <p:spPr>
            <a:xfrm>
              <a:off x="7840878" y="5776265"/>
              <a:ext cx="617322" cy="10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145C77ED-B05B-C763-4F3A-6488541B675E}"/>
                </a:ext>
              </a:extLst>
            </p:cNvPr>
            <p:cNvCxnSpPr>
              <a:cxnSpLocks/>
              <a:endCxn id="111" idx="0"/>
            </p:cNvCxnSpPr>
            <p:nvPr/>
          </p:nvCxnSpPr>
          <p:spPr>
            <a:xfrm>
              <a:off x="8599150" y="5608930"/>
              <a:ext cx="0" cy="1822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7344FAEA-EE51-BD78-3061-BCC60F9AB19E}"/>
                </a:ext>
              </a:extLst>
            </p:cNvPr>
            <p:cNvCxnSpPr>
              <a:cxnSpLocks/>
              <a:endCxn id="91" idx="0"/>
            </p:cNvCxnSpPr>
            <p:nvPr/>
          </p:nvCxnSpPr>
          <p:spPr>
            <a:xfrm>
              <a:off x="8599150" y="5461586"/>
              <a:ext cx="5725" cy="1772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Elbow Connector 117">
            <a:extLst>
              <a:ext uri="{FF2B5EF4-FFF2-40B4-BE49-F238E27FC236}">
                <a16:creationId xmlns:a16="http://schemas.microsoft.com/office/drawing/2014/main" id="{BBDB9BD6-686F-1C65-A10C-0EECAE77C1B8}"/>
              </a:ext>
            </a:extLst>
          </p:cNvPr>
          <p:cNvCxnSpPr>
            <a:cxnSpLocks/>
            <a:stCxn id="23" idx="2"/>
            <a:endCxn id="112" idx="1"/>
          </p:cNvCxnSpPr>
          <p:nvPr/>
        </p:nvCxnSpPr>
        <p:spPr>
          <a:xfrm rot="16200000" flipH="1">
            <a:off x="1379586" y="2765086"/>
            <a:ext cx="3336829" cy="32004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16CC023-96EA-21F0-2BA6-C659CD0E87DF}"/>
              </a:ext>
            </a:extLst>
          </p:cNvPr>
          <p:cNvGrpSpPr/>
          <p:nvPr/>
        </p:nvGrpSpPr>
        <p:grpSpPr>
          <a:xfrm>
            <a:off x="3962400" y="5791200"/>
            <a:ext cx="5093950" cy="762000"/>
            <a:chOff x="3962400" y="6096000"/>
            <a:chExt cx="5093950" cy="762000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150A0D6-E54B-D796-1778-0AE80E013C17}"/>
                </a:ext>
              </a:extLst>
            </p:cNvPr>
            <p:cNvSpPr/>
            <p:nvPr/>
          </p:nvSpPr>
          <p:spPr>
            <a:xfrm>
              <a:off x="8141950" y="6096000"/>
              <a:ext cx="914400" cy="4323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2"/>
                  </a:solidFill>
                </a:rPr>
                <a:t>Mult</a:t>
              </a:r>
              <a:r>
                <a:rPr lang="en-US" i="1" baseline="-25000" dirty="0" err="1">
                  <a:solidFill>
                    <a:schemeClr val="tx2"/>
                  </a:solidFill>
                </a:rPr>
                <a:t>H</a:t>
              </a:r>
              <a:endParaRPr lang="en-US" i="1" baseline="-25000" dirty="0">
                <a:solidFill>
                  <a:schemeClr val="tx2"/>
                </a:solidFill>
              </a:endParaRPr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799DDD06-5881-4270-F2AF-10F1D1C76317}"/>
                </a:ext>
              </a:extLst>
            </p:cNvPr>
            <p:cNvGrpSpPr/>
            <p:nvPr/>
          </p:nvGrpSpPr>
          <p:grpSpPr>
            <a:xfrm>
              <a:off x="3962400" y="6200001"/>
              <a:ext cx="4179550" cy="657999"/>
              <a:chOff x="3962400" y="6200001"/>
              <a:chExt cx="4179550" cy="657999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6E777EC5-DD2C-B5D6-1F77-FA35E100F6A1}"/>
                      </a:ext>
                    </a:extLst>
                  </p:cNvPr>
                  <p:cNvSpPr txBox="1"/>
                  <p:nvPr/>
                </p:nvSpPr>
                <p:spPr>
                  <a:xfrm>
                    <a:off x="4648200" y="6200001"/>
                    <a:ext cx="29335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6E777EC5-DD2C-B5D6-1F77-FA35E100F6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48200" y="6200001"/>
                    <a:ext cx="293350" cy="2769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5000" r="-20833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E9F70CA2-E7FA-F15F-D072-381E792BA9D1}"/>
                  </a:ext>
                </a:extLst>
              </p:cNvPr>
              <p:cNvSpPr/>
              <p:nvPr/>
            </p:nvSpPr>
            <p:spPr>
              <a:xfrm>
                <a:off x="3962400" y="6583070"/>
                <a:ext cx="1680332" cy="27493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Auth Tag</a:t>
                </a:r>
              </a:p>
            </p:txBody>
          </p: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90787BD8-EAE9-BA75-EE52-87414F795329}"/>
                  </a:ext>
                </a:extLst>
              </p:cNvPr>
              <p:cNvCxnSpPr>
                <a:cxnSpLocks/>
                <a:stCxn id="111" idx="1"/>
                <a:endCxn id="112" idx="3"/>
              </p:cNvCxnSpPr>
              <p:nvPr/>
            </p:nvCxnSpPr>
            <p:spPr>
              <a:xfrm flipH="1">
                <a:off x="4941550" y="6312193"/>
                <a:ext cx="3200400" cy="263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9AEE1BE7-9AD9-B776-FA3B-A9811E950DE3}"/>
                  </a:ext>
                </a:extLst>
              </p:cNvPr>
              <p:cNvCxnSpPr>
                <a:cxnSpLocks/>
                <a:stCxn id="112" idx="2"/>
                <a:endCxn id="113" idx="0"/>
              </p:cNvCxnSpPr>
              <p:nvPr/>
            </p:nvCxnSpPr>
            <p:spPr>
              <a:xfrm>
                <a:off x="4794875" y="6477000"/>
                <a:ext cx="7691" cy="10607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FBDE9EC-5E9A-C9C2-5A6F-C4ADD75FD4A4}"/>
              </a:ext>
            </a:extLst>
          </p:cNvPr>
          <p:cNvGrpSpPr/>
          <p:nvPr/>
        </p:nvGrpSpPr>
        <p:grpSpPr>
          <a:xfrm>
            <a:off x="990600" y="1600200"/>
            <a:ext cx="914400" cy="1096672"/>
            <a:chOff x="990600" y="1905000"/>
            <a:chExt cx="914400" cy="109667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247B1C3-7CA7-F44E-5CD1-081F8CB5A063}"/>
                </a:ext>
              </a:extLst>
            </p:cNvPr>
            <p:cNvSpPr/>
            <p:nvPr/>
          </p:nvSpPr>
          <p:spPr>
            <a:xfrm>
              <a:off x="990600" y="1905000"/>
              <a:ext cx="457200" cy="2749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IV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B5BF963-A3E2-0DAE-2ED9-B34E0CF4ED29}"/>
                </a:ext>
              </a:extLst>
            </p:cNvPr>
            <p:cNvSpPr/>
            <p:nvPr/>
          </p:nvSpPr>
          <p:spPr>
            <a:xfrm>
              <a:off x="1447800" y="1905000"/>
              <a:ext cx="457200" cy="27493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F3475A-0E2A-9685-4B88-097319D86D2F}"/>
                </a:ext>
              </a:extLst>
            </p:cNvPr>
            <p:cNvSpPr/>
            <p:nvPr/>
          </p:nvSpPr>
          <p:spPr>
            <a:xfrm>
              <a:off x="990600" y="2569286"/>
              <a:ext cx="914400" cy="4323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Enc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CAFCE151-64FF-FFFE-0735-6B580F9AACFF}"/>
                </a:ext>
              </a:extLst>
            </p:cNvPr>
            <p:cNvCxnSpPr/>
            <p:nvPr/>
          </p:nvCxnSpPr>
          <p:spPr>
            <a:xfrm>
              <a:off x="1447800" y="2198469"/>
              <a:ext cx="5725" cy="3522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450974D-CFE1-94DB-ECCC-043B9659BA2C}"/>
              </a:ext>
            </a:extLst>
          </p:cNvPr>
          <p:cNvGrpSpPr/>
          <p:nvPr/>
        </p:nvGrpSpPr>
        <p:grpSpPr>
          <a:xfrm>
            <a:off x="1855450" y="4329500"/>
            <a:ext cx="1573550" cy="1660430"/>
            <a:chOff x="1855450" y="4329500"/>
            <a:chExt cx="1573550" cy="1660430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526A766-D971-3FEB-9C8C-93E2B756B21C}"/>
                </a:ext>
              </a:extLst>
            </p:cNvPr>
            <p:cNvSpPr/>
            <p:nvPr/>
          </p:nvSpPr>
          <p:spPr>
            <a:xfrm>
              <a:off x="1855450" y="5715000"/>
              <a:ext cx="914400" cy="2749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Data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930427E-B9F1-EF5B-BB34-E62BAAB9E31A}"/>
                </a:ext>
              </a:extLst>
            </p:cNvPr>
            <p:cNvSpPr/>
            <p:nvPr/>
          </p:nvSpPr>
          <p:spPr>
            <a:xfrm>
              <a:off x="1855450" y="5029200"/>
              <a:ext cx="914400" cy="4323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2"/>
                  </a:solidFill>
                </a:rPr>
                <a:t>Mult</a:t>
              </a:r>
              <a:r>
                <a:rPr lang="en-US" i="1" baseline="-25000" dirty="0" err="1">
                  <a:solidFill>
                    <a:schemeClr val="tx2"/>
                  </a:solidFill>
                </a:rPr>
                <a:t>H</a:t>
              </a:r>
              <a:endParaRPr lang="en-US" i="1" baseline="-25000" dirty="0">
                <a:solidFill>
                  <a:schemeClr val="tx2"/>
                </a:solidFill>
              </a:endParaRPr>
            </a:p>
          </p:txBody>
        </p:sp>
        <p:cxnSp>
          <p:nvCxnSpPr>
            <p:cNvPr id="101" name="Elbow Connector 100">
              <a:extLst>
                <a:ext uri="{FF2B5EF4-FFF2-40B4-BE49-F238E27FC236}">
                  <a16:creationId xmlns:a16="http://schemas.microsoft.com/office/drawing/2014/main" id="{D8D8209C-2735-43AD-2D5F-C8A8A6BDD552}"/>
                </a:ext>
              </a:extLst>
            </p:cNvPr>
            <p:cNvCxnSpPr>
              <a:cxnSpLocks/>
              <a:stCxn id="100" idx="0"/>
              <a:endCxn id="62" idx="1"/>
            </p:cNvCxnSpPr>
            <p:nvPr/>
          </p:nvCxnSpPr>
          <p:spPr>
            <a:xfrm rot="5400000" flipH="1" flipV="1">
              <a:off x="2520975" y="4121175"/>
              <a:ext cx="699700" cy="111635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3B2B1098-B680-7141-C09C-12E7FB4B325C}"/>
                </a:ext>
              </a:extLst>
            </p:cNvPr>
            <p:cNvCxnSpPr>
              <a:cxnSpLocks/>
              <a:stCxn id="99" idx="0"/>
              <a:endCxn id="100" idx="2"/>
            </p:cNvCxnSpPr>
            <p:nvPr/>
          </p:nvCxnSpPr>
          <p:spPr>
            <a:xfrm flipV="1">
              <a:off x="2312650" y="5461586"/>
              <a:ext cx="0" cy="2534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DFFC9532-9A9C-4B9F-2053-0BF208BE8DCB}"/>
                  </a:ext>
                </a:extLst>
              </p:cNvPr>
              <p:cNvSpPr txBox="1"/>
              <p:nvPr/>
            </p:nvSpPr>
            <p:spPr>
              <a:xfrm>
                <a:off x="2965832" y="5355561"/>
                <a:ext cx="33883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/>
                        <m:t>Mul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+mj-lt"/>
                            </a:rPr>
                            <m:t>t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DFFC9532-9A9C-4B9F-2053-0BF208BE8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832" y="5355561"/>
                <a:ext cx="3388300" cy="369332"/>
              </a:xfrm>
              <a:prstGeom prst="rect">
                <a:avLst/>
              </a:prstGeom>
              <a:blipFill>
                <a:blip r:embed="rId1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1B859261-8FD4-AB89-559A-38616CF3F7CA}"/>
              </a:ext>
            </a:extLst>
          </p:cNvPr>
          <p:cNvGrpSpPr/>
          <p:nvPr/>
        </p:nvGrpSpPr>
        <p:grpSpPr>
          <a:xfrm>
            <a:off x="233182" y="6170156"/>
            <a:ext cx="3729218" cy="383044"/>
            <a:chOff x="233182" y="6474956"/>
            <a:chExt cx="3729218" cy="383044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FC3B65AA-4EE7-A8C3-EDA2-6454E6703CFE}"/>
                </a:ext>
              </a:extLst>
            </p:cNvPr>
            <p:cNvSpPr/>
            <p:nvPr/>
          </p:nvSpPr>
          <p:spPr>
            <a:xfrm>
              <a:off x="233182" y="6575550"/>
              <a:ext cx="457200" cy="2749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IV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7E847B12-87E4-05F7-143D-4226CC735267}"/>
                </a:ext>
              </a:extLst>
            </p:cNvPr>
            <p:cNvSpPr/>
            <p:nvPr/>
          </p:nvSpPr>
          <p:spPr>
            <a:xfrm>
              <a:off x="690382" y="6575550"/>
              <a:ext cx="914400" cy="2749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Data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490EC39C-A816-8346-27AB-1758413487AA}"/>
                    </a:ext>
                  </a:extLst>
                </p:cNvPr>
                <p:cNvSpPr/>
                <p:nvPr/>
              </p:nvSpPr>
              <p:spPr>
                <a:xfrm>
                  <a:off x="1604782" y="6577629"/>
                  <a:ext cx="639654" cy="27493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490EC39C-A816-8346-27AB-1758413487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782" y="6577629"/>
                  <a:ext cx="639654" cy="274930"/>
                </a:xfrm>
                <a:prstGeom prst="rect">
                  <a:avLst/>
                </a:prstGeom>
                <a:blipFill>
                  <a:blip r:embed="rId16"/>
                  <a:stretch>
                    <a:fillRect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605AE788-71C7-C184-E0C0-693DDC525854}"/>
                    </a:ext>
                  </a:extLst>
                </p:cNvPr>
                <p:cNvSpPr/>
                <p:nvPr/>
              </p:nvSpPr>
              <p:spPr>
                <a:xfrm>
                  <a:off x="2235753" y="6579021"/>
                  <a:ext cx="639654" cy="27493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605AE788-71C7-C184-E0C0-693DDC5258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5753" y="6579021"/>
                  <a:ext cx="639654" cy="274930"/>
                </a:xfrm>
                <a:prstGeom prst="rect">
                  <a:avLst/>
                </a:prstGeom>
                <a:blipFill>
                  <a:blip r:embed="rId17"/>
                  <a:stretch>
                    <a:fillRect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C958BCE4-AC94-D47B-D2A3-A2052F87771C}"/>
                    </a:ext>
                  </a:extLst>
                </p:cNvPr>
                <p:cNvSpPr/>
                <p:nvPr/>
              </p:nvSpPr>
              <p:spPr>
                <a:xfrm>
                  <a:off x="3322746" y="6583070"/>
                  <a:ext cx="639654" cy="27493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C958BCE4-AC94-D47B-D2A3-A2052F8777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746" y="6583070"/>
                  <a:ext cx="639654" cy="274930"/>
                </a:xfrm>
                <a:prstGeom prst="rect">
                  <a:avLst/>
                </a:prstGeom>
                <a:blipFill>
                  <a:blip r:embed="rId18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544C2D9A-45B7-C0B3-54E6-4390B710F07F}"/>
                </a:ext>
              </a:extLst>
            </p:cNvPr>
            <p:cNvSpPr txBox="1"/>
            <p:nvPr/>
          </p:nvSpPr>
          <p:spPr>
            <a:xfrm>
              <a:off x="2886397" y="6474956"/>
              <a:ext cx="41549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3A16338-425B-D0A7-F5C2-06212A32E595}"/>
              </a:ext>
            </a:extLst>
          </p:cNvPr>
          <p:cNvSpPr/>
          <p:nvPr/>
        </p:nvSpPr>
        <p:spPr>
          <a:xfrm>
            <a:off x="5568325" y="946314"/>
            <a:ext cx="3200400" cy="2749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Plaintext</a:t>
            </a:r>
          </a:p>
        </p:txBody>
      </p:sp>
    </p:spTree>
    <p:extLst>
      <p:ext uri="{BB962C8B-B14F-4D97-AF65-F5344CB8AC3E}">
        <p14:creationId xmlns:p14="http://schemas.microsoft.com/office/powerpoint/2010/main" val="80518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32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Signatures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87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 Key pairs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Instead of sharing a key between pairs of principals...</a:t>
            </a:r>
          </a:p>
          <a:p>
            <a:r>
              <a:rPr lang="en-US" dirty="0"/>
              <a:t>...every principal has a pair of keys</a:t>
            </a:r>
          </a:p>
          <a:p>
            <a:pPr lvl="1"/>
            <a:r>
              <a:rPr lang="en-US" b="1" dirty="0"/>
              <a:t>public key:</a:t>
            </a:r>
            <a:r>
              <a:rPr lang="en-US" dirty="0"/>
              <a:t>  published for the world to see</a:t>
            </a:r>
          </a:p>
          <a:p>
            <a:pPr lvl="1"/>
            <a:r>
              <a:rPr lang="en-US" b="1" dirty="0"/>
              <a:t>private key:</a:t>
            </a:r>
            <a:r>
              <a:rPr lang="en-US" dirty="0"/>
              <a:t>  kept secret and never shared</a:t>
            </a:r>
          </a:p>
        </p:txBody>
      </p:sp>
      <p:pic>
        <p:nvPicPr>
          <p:cNvPr id="2" name="Picture 1" descr="800px-Standard-lock-k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39" y="4714360"/>
            <a:ext cx="2797072" cy="1244697"/>
          </a:xfrm>
          <a:prstGeom prst="rect">
            <a:avLst/>
          </a:prstGeom>
        </p:spPr>
      </p:pic>
      <p:pic>
        <p:nvPicPr>
          <p:cNvPr id="3" name="Picture 2" descr="do-sharp.jp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12" y="4714360"/>
            <a:ext cx="3172592" cy="141180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32104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pair terminology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42418"/>
          <a:ext cx="8229599" cy="2473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178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3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7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582">
                <a:tc>
                  <a:txBody>
                    <a:bodyPr/>
                    <a:lstStyle/>
                    <a:p>
                      <a:endParaRPr lang="en-US" sz="2800" dirty="0">
                        <a:latin typeface="CronosPro-Regular"/>
                        <a:cs typeface="CronosPro-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Encryption</a:t>
                      </a:r>
                      <a:endParaRPr lang="en-US" sz="2800" dirty="0">
                        <a:latin typeface="CronosPro-Regular"/>
                        <a:cs typeface="CronosPro-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Digital Signatures</a:t>
                      </a:r>
                      <a:endParaRPr lang="en-US" sz="2800" dirty="0">
                        <a:latin typeface="CronosPro-Regular"/>
                        <a:cs typeface="CronosPro-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349">
                <a:tc>
                  <a:txBody>
                    <a:bodyPr/>
                    <a:lstStyle/>
                    <a:p>
                      <a:r>
                        <a:rPr lang="en-US" sz="2800" dirty="0"/>
                        <a:t>Public</a:t>
                      </a:r>
                      <a:r>
                        <a:rPr lang="en-US" sz="2800" baseline="0" dirty="0"/>
                        <a:t> key</a:t>
                      </a:r>
                      <a:endParaRPr lang="en-US" sz="2800" dirty="0">
                        <a:latin typeface="CronosPro-Regular"/>
                        <a:cs typeface="CronosPro-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Encryption key</a:t>
                      </a:r>
                      <a:endParaRPr lang="en-US" sz="2800" dirty="0">
                        <a:latin typeface="CronosPro-Regular"/>
                        <a:cs typeface="CronosPro-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Verification key</a:t>
                      </a:r>
                      <a:endParaRPr lang="en-US" sz="2800" dirty="0">
                        <a:latin typeface="CronosPro-Regular"/>
                        <a:cs typeface="CronosPro-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349">
                <a:tc>
                  <a:txBody>
                    <a:bodyPr/>
                    <a:lstStyle/>
                    <a:p>
                      <a:r>
                        <a:rPr lang="en-US" sz="2800" dirty="0"/>
                        <a:t>Private key</a:t>
                      </a:r>
                      <a:endParaRPr lang="en-US" sz="2800" dirty="0">
                        <a:latin typeface="CronosPro-Regular"/>
                        <a:cs typeface="CronosPro-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Decryption</a:t>
                      </a:r>
                      <a:r>
                        <a:rPr lang="en-US" sz="2800" baseline="0" dirty="0"/>
                        <a:t> key</a:t>
                      </a:r>
                      <a:endParaRPr lang="en-US" sz="2800" dirty="0">
                        <a:latin typeface="CronosPro-Regular"/>
                        <a:cs typeface="CronosPro-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Signing key</a:t>
                      </a:r>
                      <a:endParaRPr lang="en-US" sz="2800" dirty="0">
                        <a:latin typeface="CronosPro-Regular"/>
                        <a:cs typeface="CronosPro-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78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Signatures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52578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</a:rPr>
                      <m:t>Gen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 generate a </a:t>
                </a:r>
                <a:r>
                  <a:rPr lang="en-US" b="1" dirty="0">
                    <a:solidFill>
                      <a:srgbClr val="4F81BD"/>
                    </a:solidFill>
                  </a:rPr>
                  <a:t>keypair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ign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produce a </a:t>
                </a:r>
                <a:r>
                  <a:rPr lang="en-US" b="1" dirty="0">
                    <a:solidFill>
                      <a:srgbClr val="4F81BD"/>
                    </a:solidFill>
                  </a:rPr>
                  <a:t>signature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for message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Verify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: returns 1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was the message used to generate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and 0 otherwise</a:t>
                </a: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A digital signature scheme is </a:t>
                </a:r>
                <a:r>
                  <a:rPr lang="en-US" b="1" dirty="0">
                    <a:solidFill>
                      <a:schemeClr val="accent2"/>
                    </a:solidFill>
                  </a:rPr>
                  <a:t>correct</a:t>
                </a:r>
                <a:r>
                  <a:rPr lang="en-US" dirty="0">
                    <a:solidFill>
                      <a:srgbClr val="000000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Verify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Sign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evaluates to 1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A digital signature is </a:t>
                </a:r>
                <a:r>
                  <a:rPr lang="en-US" b="1" dirty="0">
                    <a:solidFill>
                      <a:schemeClr val="accent2"/>
                    </a:solidFill>
                  </a:rPr>
                  <a:t>secure</a:t>
                </a:r>
                <a:r>
                  <a:rPr lang="en-US" dirty="0">
                    <a:solidFill>
                      <a:srgbClr val="000000"/>
                    </a:solidFill>
                  </a:rPr>
                  <a:t> if it is hard for a PPT algorithm to forge a valid signature without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endParaRPr lang="en-US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5257800"/>
              </a:xfrm>
              <a:blipFill>
                <a:blip r:embed="rId2"/>
                <a:stretch>
                  <a:fillRect l="-750" t="-1208" r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768930" y="3978925"/>
            <a:ext cx="1158240" cy="0"/>
          </a:xfrm>
          <a:prstGeom prst="line">
            <a:avLst/>
          </a:prstGeom>
          <a:ln w="444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863409" y="3569209"/>
            <a:ext cx="816239" cy="1002791"/>
            <a:chOff x="3984361" y="4441321"/>
            <a:chExt cx="816239" cy="1002791"/>
          </a:xfrm>
        </p:grpSpPr>
        <p:pic>
          <p:nvPicPr>
            <p:cNvPr id="5" name="Picture 4" descr="skeleton-key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361" y="4898521"/>
              <a:ext cx="816239" cy="54559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079321" y="444132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ronosPro-Regular"/>
                  <a:cs typeface="CronosPro-Regular"/>
                </a:rPr>
                <a:t>MAC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F53F35-9B16-0A41-8ECC-4FDFC83035F6}"/>
              </a:ext>
            </a:extLst>
          </p:cNvPr>
          <p:cNvCxnSpPr/>
          <p:nvPr/>
        </p:nvCxnSpPr>
        <p:spPr>
          <a:xfrm>
            <a:off x="5347979" y="3991116"/>
            <a:ext cx="1158240" cy="0"/>
          </a:xfrm>
          <a:prstGeom prst="line">
            <a:avLst/>
          </a:prstGeom>
          <a:ln w="444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11AFF0-CEF9-5644-B06B-1D2BAF9026D3}"/>
              </a:ext>
            </a:extLst>
          </p:cNvPr>
          <p:cNvGrpSpPr/>
          <p:nvPr/>
        </p:nvGrpSpPr>
        <p:grpSpPr>
          <a:xfrm>
            <a:off x="5442458" y="3581400"/>
            <a:ext cx="816239" cy="1002791"/>
            <a:chOff x="3984361" y="4441321"/>
            <a:chExt cx="816239" cy="1002791"/>
          </a:xfrm>
        </p:grpSpPr>
        <p:pic>
          <p:nvPicPr>
            <p:cNvPr id="14" name="Picture 13" descr="skeleton-key.jpg">
              <a:extLst>
                <a:ext uri="{FF2B5EF4-FFF2-40B4-BE49-F238E27FC236}">
                  <a16:creationId xmlns:a16="http://schemas.microsoft.com/office/drawing/2014/main" id="{45337361-95EE-D342-9502-122D73E26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361" y="4898521"/>
              <a:ext cx="816239" cy="54559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5B0B74-165D-C748-A670-F1DEB50FF602}"/>
                </a:ext>
              </a:extLst>
            </p:cNvPr>
            <p:cNvSpPr txBox="1"/>
            <p:nvPr/>
          </p:nvSpPr>
          <p:spPr>
            <a:xfrm>
              <a:off x="4079321" y="444132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ronosPro-Regular"/>
                  <a:cs typeface="CronosPro-Regular"/>
                </a:rPr>
                <a:t>MAC</a:t>
              </a:r>
            </a:p>
          </p:txBody>
        </p:sp>
      </p:grpSp>
      <p:pic>
        <p:nvPicPr>
          <p:cNvPr id="9" name="Picture 8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C3D6D158-1654-6242-858F-0F3FB90728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44" l="10000" r="90000">
                        <a14:foregroundMark x1="38111" y1="7031" x2="57444" y2="8438"/>
                        <a14:foregroundMark x1="37667" y1="94219" x2="67111" y2="89219"/>
                        <a14:foregroundMark x1="46778" y1="9219" x2="46333" y2="156"/>
                        <a14:foregroundMark x1="50000" y1="89688" x2="49556" y2="9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244" y="3392791"/>
            <a:ext cx="792929" cy="563861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06FBC605-50B4-BE48-9CC1-7C833CB052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91" b="94811" l="9664" r="89916">
                        <a14:foregroundMark x1="39496" y1="8962" x2="55882" y2="10849"/>
                        <a14:foregroundMark x1="34034" y1="86792" x2="63866" y2="88679"/>
                        <a14:foregroundMark x1="46639" y1="90566" x2="47059" y2="94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44" y="4170626"/>
            <a:ext cx="690127" cy="6147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618D98-1E7E-BB4D-A1F2-B82B4E972D2D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923" y="3399991"/>
            <a:ext cx="1064044" cy="129007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3FFBBD6-254C-394E-A3B9-99D823F50322}"/>
              </a:ext>
            </a:extLst>
          </p:cNvPr>
          <p:cNvGrpSpPr/>
          <p:nvPr/>
        </p:nvGrpSpPr>
        <p:grpSpPr>
          <a:xfrm rot="19926514">
            <a:off x="3449343" y="3955919"/>
            <a:ext cx="2344473" cy="369319"/>
            <a:chOff x="5638800" y="4419600"/>
            <a:chExt cx="2861323" cy="90417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98CE12B-6C59-8343-B844-2772A02185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435"/>
            <a:stretch/>
          </p:blipFill>
          <p:spPr>
            <a:xfrm>
              <a:off x="5638800" y="4419600"/>
              <a:ext cx="2861323" cy="4572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D3BDF2E-06CE-AC47-818D-95950FF5DA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329"/>
            <a:stretch/>
          </p:blipFill>
          <p:spPr>
            <a:xfrm>
              <a:off x="5638800" y="4419600"/>
              <a:ext cx="1392636" cy="90417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ADB6E99-C1A1-5292-4487-5101A4E262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4"/>
          <a:stretch>
            <a:fillRect/>
          </a:stretch>
        </p:blipFill>
        <p:spPr>
          <a:xfrm>
            <a:off x="1592142" y="3399990"/>
            <a:ext cx="1064044" cy="129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Core ideas are the same as RSA encryption, but backward</a:t>
                </a:r>
              </a:p>
              <a:p>
                <a:r>
                  <a:rPr lang="en-US" dirty="0"/>
                  <a:t>Intuition:  “RSA sign = encrypt with private key”</a:t>
                </a:r>
              </a:p>
              <a:p>
                <a:r>
                  <a:rPr lang="en-US" dirty="0"/>
                  <a:t>Gen(</a:t>
                </a:r>
                <a:r>
                  <a:rPr lang="en-US" dirty="0" err="1"/>
                  <a:t>len</a:t>
                </a:r>
                <a:r>
                  <a:rPr lang="en-US" dirty="0"/>
                  <a:t>): </a:t>
                </a:r>
              </a:p>
              <a:p>
                <a:pPr lvl="1"/>
                <a:r>
                  <a:rPr lang="en-US" dirty="0"/>
                  <a:t>Pick primes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𝑝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dirty="0"/>
                  <a:t>, 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𝑒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𝑒𝑑</m:t>
                    </m:r>
                    <m:r>
                      <a:rPr lang="en-US" i="1">
                        <a:latin typeface="Cambria Math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mod</m:t>
                    </m:r>
                    <m:r>
                      <a:rPr lang="en-US" i="1">
                        <a:latin typeface="Cambria Math" charset="0"/>
                      </a:rPr>
                      <m:t> (</m:t>
                    </m:r>
                    <m:r>
                      <a:rPr lang="en-US" i="1">
                        <a:latin typeface="Cambria Math" charset="0"/>
                      </a:rPr>
                      <m:t>𝑝</m:t>
                    </m:r>
                    <m:r>
                      <a:rPr lang="en-US" i="1">
                        <a:latin typeface="Cambria Math" charset="0"/>
                      </a:rPr>
                      <m:t>−1)(</m:t>
                    </m:r>
                    <m:r>
                      <a:rPr lang="en-US" i="1">
                        <a:latin typeface="Cambria Math" charset="0"/>
                      </a:rPr>
                      <m:t>𝑞</m:t>
                    </m:r>
                    <m:r>
                      <a:rPr lang="en-US" i="1">
                        <a:latin typeface="Cambria Math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𝑝𝑘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  <m:r>
                          <a:rPr lang="en-US" i="1">
                            <a:latin typeface="Cambria Math" charset="0"/>
                          </a:rPr>
                          <m:t>, </m:t>
                        </m:r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e>
                    </m:d>
                    <m:r>
                      <a:rPr lang="en-US">
                        <a:latin typeface="Cambria Math" charset="0"/>
                      </a:rPr>
                      <m:t>, </m:t>
                    </m:r>
                    <m:r>
                      <a:rPr lang="en-US" i="1">
                        <a:latin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</a:rPr>
                      <m:t>𝑠𝑘</m:t>
                    </m:r>
                    <m:r>
                      <a:rPr lang="en-US" i="1">
                        <a:latin typeface="Cambria Math" charset="0"/>
                      </a:rPr>
                      <m:t>=(</m:t>
                    </m:r>
                    <m:r>
                      <a:rPr lang="en-US" i="1">
                        <a:latin typeface="Cambria Math" charset="0"/>
                      </a:rPr>
                      <m:t>𝑝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𝑞</m:t>
                    </m:r>
                    <m:r>
                      <a:rPr lang="en-US" i="1">
                        <a:latin typeface="Cambria Math" charset="0"/>
                      </a:rPr>
                      <m:t>, </m:t>
                    </m:r>
                    <m:r>
                      <a:rPr lang="en-US" i="1">
                        <a:latin typeface="Cambria Math" charset="0"/>
                      </a:rPr>
                      <m:t>𝑑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Sign(m; </a:t>
                </a:r>
                <a:r>
                  <a:rPr lang="en-US" dirty="0" err="1"/>
                  <a:t>sk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Verify(m,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; pk):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BA9FBD-5708-164E-ABE2-229736F1FD21}"/>
                  </a:ext>
                </a:extLst>
              </p:cNvPr>
              <p:cNvSpPr txBox="1"/>
              <p:nvPr/>
            </p:nvSpPr>
            <p:spPr>
              <a:xfrm>
                <a:off x="1161162" y="5632456"/>
                <a:ext cx="25960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</a:rPr>
                            <m:t>𝑒</m:t>
                          </m:r>
                        </m:sup>
                      </m:sSup>
                      <m:r>
                        <a:rPr lang="en-US" sz="28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charset="0"/>
                        </a:rPr>
                        <m:t>mod</m:t>
                      </m:r>
                      <m:r>
                        <a:rPr lang="en-US" sz="2800">
                          <a:latin typeface="Cambria Math" charset="0"/>
                        </a:rPr>
                        <m:t> </m:t>
                      </m:r>
                      <m:r>
                        <a:rPr lang="en-US" sz="2800" i="1"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BA9FBD-5708-164E-ABE2-229736F1F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162" y="5632456"/>
                <a:ext cx="2596095" cy="430887"/>
              </a:xfrm>
              <a:prstGeom prst="rect">
                <a:avLst/>
              </a:prstGeom>
              <a:blipFill>
                <a:blip r:embed="rId4"/>
                <a:stretch>
                  <a:fillRect l="-980" t="-5882" r="-980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BE1405-17C4-A943-984F-C3789AF39261}"/>
                  </a:ext>
                </a:extLst>
              </p:cNvPr>
              <p:cNvSpPr txBox="1"/>
              <p:nvPr/>
            </p:nvSpPr>
            <p:spPr>
              <a:xfrm>
                <a:off x="1182933" y="4800600"/>
                <a:ext cx="2342116" cy="438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𝑑</m:t>
                          </m:r>
                        </m:sup>
                      </m:sSup>
                      <m:r>
                        <a:rPr lang="en-US" sz="28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charset="0"/>
                        </a:rPr>
                        <m:t>mod</m:t>
                      </m:r>
                      <m:r>
                        <a:rPr lang="en-US" sz="2800">
                          <a:latin typeface="Cambria Math" charset="0"/>
                        </a:rPr>
                        <m:t> </m:t>
                      </m:r>
                      <m:r>
                        <a:rPr lang="en-US" sz="2800" i="1"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BE1405-17C4-A943-984F-C3789AF39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933" y="4800600"/>
                <a:ext cx="2342116" cy="438582"/>
              </a:xfrm>
              <a:prstGeom prst="rect">
                <a:avLst/>
              </a:prstGeom>
              <a:blipFill>
                <a:blip r:embed="rId5"/>
                <a:stretch>
                  <a:fillRect l="-1087" t="-5882" r="-543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62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0B175-EE1C-BE42-BE15-4925CEEBC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Forging Signatures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5D25DA-C7B7-A04D-AFEF-7EC0E87C94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that an adversary convinces Alice to sign two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with the same key, producing signatures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 How could this adversary forge a signed message with the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5D25DA-C7B7-A04D-AFEF-7EC0E87C94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5FEE38-265C-974C-8203-249A1805E4F7}"/>
                  </a:ext>
                </a:extLst>
              </p:cNvPr>
              <p:cNvSpPr txBox="1"/>
              <p:nvPr/>
            </p:nvSpPr>
            <p:spPr>
              <a:xfrm>
                <a:off x="1219200" y="3448594"/>
                <a:ext cx="351647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5FEE38-265C-974C-8203-249A1805E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448594"/>
                <a:ext cx="3516475" cy="313291"/>
              </a:xfrm>
              <a:prstGeom prst="rect">
                <a:avLst/>
              </a:prstGeom>
              <a:blipFill>
                <a:blip r:embed="rId3"/>
                <a:stretch>
                  <a:fillRect l="-1812" t="-4000" r="-362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25FC74-5327-434F-9A58-2EC60EE42ECC}"/>
                  </a:ext>
                </a:extLst>
              </p:cNvPr>
              <p:cNvSpPr txBox="1"/>
              <p:nvPr/>
            </p:nvSpPr>
            <p:spPr>
              <a:xfrm>
                <a:off x="2644249" y="3894618"/>
                <a:ext cx="1802288" cy="319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25FC74-5327-434F-9A58-2EC60EE42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249" y="3894618"/>
                <a:ext cx="1802288" cy="319959"/>
              </a:xfrm>
              <a:prstGeom prst="rect">
                <a:avLst/>
              </a:prstGeom>
              <a:blipFill>
                <a:blip r:embed="rId4"/>
                <a:stretch>
                  <a:fillRect l="-709" t="-4000" r="-1418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7FE3FC-80A3-DA41-BAFC-ADDD4B96220E}"/>
                  </a:ext>
                </a:extLst>
              </p:cNvPr>
              <p:cNvSpPr txBox="1"/>
              <p:nvPr/>
            </p:nvSpPr>
            <p:spPr>
              <a:xfrm>
                <a:off x="2644249" y="4285744"/>
                <a:ext cx="3737818" cy="319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7FE3FC-80A3-DA41-BAFC-ADDD4B962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249" y="4285744"/>
                <a:ext cx="3737818" cy="319959"/>
              </a:xfrm>
              <a:prstGeom prst="rect">
                <a:avLst/>
              </a:prstGeom>
              <a:blipFill>
                <a:blip r:embed="rId5"/>
                <a:stretch>
                  <a:fillRect t="-4000" r="-34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739CD6-9F4B-C148-9FBF-1114803111B2}"/>
                  </a:ext>
                </a:extLst>
              </p:cNvPr>
              <p:cNvSpPr txBox="1"/>
              <p:nvPr/>
            </p:nvSpPr>
            <p:spPr>
              <a:xfrm>
                <a:off x="2644249" y="4676870"/>
                <a:ext cx="15899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739CD6-9F4B-C148-9FBF-111480311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249" y="4676870"/>
                <a:ext cx="1589987" cy="307777"/>
              </a:xfrm>
              <a:prstGeom prst="rect">
                <a:avLst/>
              </a:prstGeom>
              <a:blipFill>
                <a:blip r:embed="rId6"/>
                <a:stretch>
                  <a:fillRect l="-800" t="-8333" r="-160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A0A646C-3193-76FF-528B-C88C4660FC77}"/>
              </a:ext>
            </a:extLst>
          </p:cNvPr>
          <p:cNvSpPr/>
          <p:nvPr/>
        </p:nvSpPr>
        <p:spPr>
          <a:xfrm>
            <a:off x="762000" y="3429000"/>
            <a:ext cx="6096000" cy="1676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3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753358"/>
            <a:ext cx="3581400" cy="3121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Core ideas are the same as RSA encryption</a:t>
            </a:r>
          </a:p>
          <a:p>
            <a:r>
              <a:rPr lang="en-US" dirty="0"/>
              <a:t>Intuition:  “RSA sign = encrypt with private key”</a:t>
            </a:r>
          </a:p>
          <a:p>
            <a:r>
              <a:rPr lang="en-US" dirty="0"/>
              <a:t>Truth (in real world, outside of textbooks):</a:t>
            </a:r>
          </a:p>
          <a:p>
            <a:pPr lvl="1"/>
            <a:r>
              <a:rPr lang="en-US" dirty="0"/>
              <a:t>there's a core RSA function R that works with either </a:t>
            </a:r>
            <a:r>
              <a:rPr lang="en-US" dirty="0" err="1"/>
              <a:t>pk</a:t>
            </a:r>
            <a:r>
              <a:rPr lang="en-US" dirty="0"/>
              <a:t> or </a:t>
            </a:r>
            <a:r>
              <a:rPr lang="en-US" dirty="0" err="1"/>
              <a:t>sk</a:t>
            </a:r>
            <a:endParaRPr lang="en-US" dirty="0"/>
          </a:p>
          <a:p>
            <a:pPr lvl="1"/>
            <a:r>
              <a:rPr lang="en-US" dirty="0"/>
              <a:t>RSA encrypt = do some prep work on m then call R with </a:t>
            </a:r>
            <a:r>
              <a:rPr lang="en-US" dirty="0" err="1"/>
              <a:t>pk</a:t>
            </a:r>
            <a:endParaRPr lang="en-US" dirty="0"/>
          </a:p>
          <a:p>
            <a:pPr lvl="1"/>
            <a:r>
              <a:rPr lang="en-US" dirty="0"/>
              <a:t>RSA sign = do </a:t>
            </a:r>
            <a:r>
              <a:rPr lang="en-US" b="1" dirty="0"/>
              <a:t>different</a:t>
            </a:r>
            <a:r>
              <a:rPr lang="en-US" dirty="0"/>
              <a:t> prep work on m then call R with </a:t>
            </a:r>
            <a:r>
              <a:rPr lang="en-US" dirty="0" err="1"/>
              <a:t>sk</a:t>
            </a:r>
            <a:endParaRPr lang="en-US" dirty="0"/>
          </a:p>
          <a:p>
            <a:pPr lvl="1"/>
            <a:r>
              <a:rPr lang="en-US" dirty="0"/>
              <a:t>Prep work:  recall “textbook RSA is insecure”</a:t>
            </a:r>
          </a:p>
          <a:p>
            <a:pPr lvl="2"/>
            <a:r>
              <a:rPr lang="en-US" dirty="0"/>
              <a:t>(For encryption:  OAEP)</a:t>
            </a:r>
          </a:p>
          <a:p>
            <a:pPr lvl="2"/>
            <a:r>
              <a:rPr lang="en-US" dirty="0"/>
              <a:t>For signatures:  PSS (probabilistic signature scheme)</a:t>
            </a:r>
          </a:p>
          <a:p>
            <a:pPr lvl="1"/>
            <a:r>
              <a:rPr lang="en-US" dirty="0"/>
              <a:t>Also need to handle long messages</a:t>
            </a:r>
            <a:r>
              <a:rPr lang="mr-I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7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Signatures with hashing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1. A: s = Sign(H(m); </a:t>
            </a:r>
            <a:r>
              <a:rPr lang="en-US" sz="2700" b="1" dirty="0" err="1">
                <a:latin typeface="Courier New"/>
                <a:cs typeface="Courier New"/>
              </a:rPr>
              <a:t>k_A</a:t>
            </a:r>
            <a:r>
              <a:rPr lang="en-US" sz="2700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2. A -&gt; B: m, s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3. B: accept if </a:t>
            </a:r>
            <a:r>
              <a:rPr lang="en-US" sz="2700" b="1" dirty="0" err="1">
                <a:latin typeface="Courier New"/>
                <a:cs typeface="Courier New"/>
              </a:rPr>
              <a:t>Ver</a:t>
            </a:r>
            <a:r>
              <a:rPr lang="en-US" sz="2700" b="1" dirty="0">
                <a:latin typeface="Courier New"/>
                <a:cs typeface="Courier New"/>
              </a:rPr>
              <a:t>(H(m); s; K_A)</a:t>
            </a:r>
          </a:p>
          <a:p>
            <a:pPr marL="0" indent="0">
              <a:buNone/>
            </a:pPr>
            <a:endParaRPr lang="en-US" sz="27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00545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and integrity</a:t>
            </a:r>
          </a:p>
        </p:txBody>
      </p:sp>
      <p:pic>
        <p:nvPicPr>
          <p:cNvPr id="4" name="Picture 3" descr="44562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92" y="16002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77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DSA: </a:t>
            </a:r>
            <a:r>
              <a:rPr lang="en-US" dirty="0"/>
              <a:t>Digital Signature Algorithm [</a:t>
            </a:r>
            <a:r>
              <a:rPr lang="en-US" dirty="0" err="1"/>
              <a:t>Kravitz</a:t>
            </a:r>
            <a:r>
              <a:rPr lang="en-US" dirty="0"/>
              <a:t> 1991]</a:t>
            </a:r>
          </a:p>
          <a:p>
            <a:r>
              <a:rPr lang="en-US" dirty="0"/>
              <a:t>Standardized by NIST and made available royalty-free in 1991/1993</a:t>
            </a:r>
          </a:p>
          <a:p>
            <a:r>
              <a:rPr lang="en-US" dirty="0"/>
              <a:t>Used for decades without any serious attacks</a:t>
            </a:r>
          </a:p>
          <a:p>
            <a:r>
              <a:rPr lang="en-US" dirty="0"/>
              <a:t>Closely related to </a:t>
            </a:r>
            <a:r>
              <a:rPr lang="en-US" dirty="0" err="1"/>
              <a:t>Elgamal</a:t>
            </a:r>
            <a:r>
              <a:rPr lang="en-US" dirty="0"/>
              <a:t> encryption</a:t>
            </a:r>
          </a:p>
          <a:p>
            <a:r>
              <a:rPr lang="en-US" dirty="0"/>
              <a:t>Usual implemented with elliptic curve (ECDSA, Ed25519)</a:t>
            </a:r>
          </a:p>
        </p:txBody>
      </p:sp>
    </p:spTree>
    <p:extLst>
      <p:ext uri="{BB962C8B-B14F-4D97-AF65-F5344CB8AC3E}">
        <p14:creationId xmlns:p14="http://schemas.microsoft.com/office/powerpoint/2010/main" val="3799710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Blind signatures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Chaum</a:t>
            </a:r>
            <a:r>
              <a:rPr lang="en-US" dirty="0"/>
              <a:t> 1983]</a:t>
            </a:r>
          </a:p>
          <a:p>
            <a:r>
              <a:rPr lang="en-US" dirty="0"/>
              <a:t>Purpose:  signer doesn’t know what they are signing</a:t>
            </a:r>
          </a:p>
          <a:p>
            <a:r>
              <a:rPr lang="en-US" dirty="0"/>
              <a:t>Two additional algorithms:  Blind and </a:t>
            </a:r>
            <a:r>
              <a:rPr lang="en-US" dirty="0" err="1"/>
              <a:t>Unblind</a:t>
            </a:r>
            <a:endParaRPr lang="en-US" dirty="0"/>
          </a:p>
          <a:p>
            <a:r>
              <a:rPr lang="en-US" dirty="0" err="1"/>
              <a:t>Unblind</a:t>
            </a:r>
            <a:r>
              <a:rPr lang="en-US" dirty="0"/>
              <a:t>(Sign(Blind(m); k)) = Sign(m; k)</a:t>
            </a:r>
          </a:p>
          <a:p>
            <a:r>
              <a:rPr lang="en-US" dirty="0"/>
              <a:t>Uses:  e-cash, e-voting</a:t>
            </a:r>
          </a:p>
        </p:txBody>
      </p:sp>
    </p:spTree>
    <p:extLst>
      <p:ext uri="{BB962C8B-B14F-4D97-AF65-F5344CB8AC3E}">
        <p14:creationId xmlns:p14="http://schemas.microsoft.com/office/powerpoint/2010/main" val="98928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signatures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Chaum</a:t>
            </a:r>
            <a:r>
              <a:rPr lang="en-US" dirty="0"/>
              <a:t> and van </a:t>
            </a:r>
            <a:r>
              <a:rPr lang="en-US" dirty="0" err="1"/>
              <a:t>Heyst</a:t>
            </a:r>
            <a:r>
              <a:rPr lang="en-US" dirty="0"/>
              <a:t> 1991]</a:t>
            </a:r>
          </a:p>
          <a:p>
            <a:r>
              <a:rPr lang="en-US" dirty="0"/>
              <a:t>Purpose:  one member of group signs anonymously on behalf of group</a:t>
            </a:r>
          </a:p>
          <a:p>
            <a:r>
              <a:rPr lang="en-US" dirty="0"/>
              <a:t>Introduces a </a:t>
            </a:r>
            <a:r>
              <a:rPr lang="en-US" i="1" dirty="0"/>
              <a:t>group manager</a:t>
            </a:r>
            <a:r>
              <a:rPr lang="en-US" dirty="0"/>
              <a:t> who controls membership</a:t>
            </a:r>
          </a:p>
          <a:p>
            <a:r>
              <a:rPr lang="en-US" dirty="0"/>
              <a:t>Two new protocols:  Join and Revoke, to manage membership</a:t>
            </a:r>
          </a:p>
          <a:p>
            <a:r>
              <a:rPr lang="en-US" dirty="0"/>
              <a:t>One new algorithm:  Open, which manager can run to reveal who signed a message</a:t>
            </a:r>
          </a:p>
        </p:txBody>
      </p:sp>
    </p:spTree>
    <p:extLst>
      <p:ext uri="{BB962C8B-B14F-4D97-AF65-F5344CB8AC3E}">
        <p14:creationId xmlns:p14="http://schemas.microsoft.com/office/powerpoint/2010/main" val="78586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05C1B-1FDD-C014-5226-DAF9EB23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 for Integrity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F72E38-6B5E-DE29-85AA-07D959D02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"/>
          <a:stretch>
            <a:fillRect/>
          </a:stretch>
        </p:blipFill>
        <p:spPr>
          <a:xfrm>
            <a:off x="2146300" y="1415724"/>
            <a:ext cx="4851400" cy="544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2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and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200" b="1" dirty="0"/>
              <a:t>NO!</a:t>
            </a:r>
          </a:p>
          <a:p>
            <a:r>
              <a:rPr lang="en-US" dirty="0"/>
              <a:t>Plaintext block might be random number, and recipient has no way to detect change in random number</a:t>
            </a:r>
          </a:p>
          <a:p>
            <a:r>
              <a:rPr lang="en-US" dirty="0"/>
              <a:t>Attacker might substitute ciphertext from another execution of same protocol (replay)</a:t>
            </a:r>
          </a:p>
          <a:p>
            <a:r>
              <a:rPr lang="en-US" dirty="0"/>
              <a:t>Adversary can modify encrypted plaintext in predictable ways (malleability)</a:t>
            </a:r>
            <a:r>
              <a:rPr lang="en-US" dirty="0">
                <a:solidFill>
                  <a:schemeClr val="accent6"/>
                </a:solidFill>
              </a:rPr>
              <a:t>get integrity solely from encryption</a:t>
            </a:r>
          </a:p>
        </p:txBody>
      </p:sp>
    </p:spTree>
    <p:extLst>
      <p:ext uri="{BB962C8B-B14F-4D97-AF65-F5344CB8AC3E}">
        <p14:creationId xmlns:p14="http://schemas.microsoft.com/office/powerpoint/2010/main" val="104787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3E511-5553-1C4E-A738-488B7BA38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Malleable Ciphertexts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1E4BE-A26A-2446-8221-A283EAD78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AES-CBC</a:t>
            </a:r>
          </a:p>
          <a:p>
            <a:pPr lvl="1"/>
            <a:r>
              <a:rPr lang="en-US" dirty="0"/>
              <a:t>Adversary can truncate blocks from end of message</a:t>
            </a:r>
          </a:p>
          <a:p>
            <a:r>
              <a:rPr lang="en-US" dirty="0"/>
              <a:t>AES-CTR</a:t>
            </a:r>
          </a:p>
          <a:p>
            <a:pPr lvl="1"/>
            <a:r>
              <a:rPr lang="en-US" dirty="0"/>
              <a:t>Flipping bits of plaintext flips bits of ciphertext</a:t>
            </a:r>
          </a:p>
          <a:p>
            <a:r>
              <a:rPr lang="en-US" dirty="0"/>
              <a:t>RSA</a:t>
            </a:r>
          </a:p>
          <a:p>
            <a:pPr lvl="1"/>
            <a:r>
              <a:rPr lang="en-US" dirty="0"/>
              <a:t>Adversary can multiply message</a:t>
            </a:r>
          </a:p>
        </p:txBody>
      </p:sp>
    </p:spTree>
    <p:extLst>
      <p:ext uri="{BB962C8B-B14F-4D97-AF65-F5344CB8AC3E}">
        <p14:creationId xmlns:p14="http://schemas.microsoft.com/office/powerpoint/2010/main" val="888435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05800" cy="54102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</a:rPr>
                      <m:t>Gen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 generate a </a:t>
                </a:r>
                <a:r>
                  <a:rPr lang="en-US" b="1" dirty="0">
                    <a:solidFill>
                      <a:srgbClr val="4F81BD"/>
                    </a:solidFill>
                  </a:rPr>
                  <a:t>key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AC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produce a </a:t>
                </a:r>
                <a:r>
                  <a:rPr lang="en-US" b="1" dirty="0">
                    <a:solidFill>
                      <a:srgbClr val="4F81BD"/>
                    </a:solidFill>
                  </a:rPr>
                  <a:t>tag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for message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Verify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: returns 1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was the message used to generate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0 otherwise</a:t>
                </a:r>
              </a:p>
              <a:p>
                <a:endParaRPr lang="en-US" dirty="0"/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A MAC is </a:t>
                </a:r>
                <a:r>
                  <a:rPr lang="en-US" b="1" dirty="0">
                    <a:solidFill>
                      <a:schemeClr val="accent2"/>
                    </a:solidFill>
                  </a:rPr>
                  <a:t>correct</a:t>
                </a:r>
                <a:r>
                  <a:rPr lang="en-US" dirty="0">
                    <a:solidFill>
                      <a:srgbClr val="000000"/>
                    </a:solidFill>
                  </a:rPr>
                  <a:t> if the tags produced by MAC are valid, </a:t>
                </a:r>
                <a:r>
                  <a:rPr lang="en-US" dirty="0" err="1">
                    <a:solidFill>
                      <a:srgbClr val="000000"/>
                    </a:solidFill>
                  </a:rPr>
                  <a:t>ie</a:t>
                </a:r>
                <a:r>
                  <a:rPr lang="en-US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Verify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evaluates to 1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A MAC is </a:t>
                </a:r>
                <a:r>
                  <a:rPr lang="en-US" b="1" dirty="0">
                    <a:solidFill>
                      <a:schemeClr val="accent2"/>
                    </a:solidFill>
                  </a:rPr>
                  <a:t>secure</a:t>
                </a:r>
                <a:r>
                  <a:rPr lang="en-US" dirty="0">
                    <a:solidFill>
                      <a:srgbClr val="000000"/>
                    </a:solidFill>
                  </a:rPr>
                  <a:t> if it is hard for a PPT algorithm to forge a valid tag without the key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05800" cy="5410200"/>
              </a:xfrm>
              <a:blipFill>
                <a:blip r:embed="rId2"/>
                <a:stretch>
                  <a:fillRect l="-763" t="-1174" r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768930" y="4070365"/>
            <a:ext cx="1158240" cy="0"/>
          </a:xfrm>
          <a:prstGeom prst="line">
            <a:avLst/>
          </a:prstGeom>
          <a:ln w="444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863409" y="3660649"/>
            <a:ext cx="816239" cy="1002791"/>
            <a:chOff x="3984361" y="4441321"/>
            <a:chExt cx="816239" cy="1002791"/>
          </a:xfrm>
        </p:grpSpPr>
        <p:pic>
          <p:nvPicPr>
            <p:cNvPr id="5" name="Picture 4" descr="skeleton-key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361" y="4898521"/>
              <a:ext cx="816239" cy="54559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079321" y="444132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ronosPro-Regular"/>
                  <a:cs typeface="CronosPro-Regular"/>
                </a:rPr>
                <a:t>MAC</a:t>
              </a:r>
            </a:p>
          </p:txBody>
        </p:sp>
      </p:grpSp>
      <p:pic>
        <p:nvPicPr>
          <p:cNvPr id="10" name="Picture 9" descr="ta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45" y="3444240"/>
            <a:ext cx="1091184" cy="143256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F53F35-9B16-0A41-8ECC-4FDFC83035F6}"/>
              </a:ext>
            </a:extLst>
          </p:cNvPr>
          <p:cNvCxnSpPr/>
          <p:nvPr/>
        </p:nvCxnSpPr>
        <p:spPr>
          <a:xfrm>
            <a:off x="5347979" y="4082556"/>
            <a:ext cx="1158240" cy="0"/>
          </a:xfrm>
          <a:prstGeom prst="line">
            <a:avLst/>
          </a:prstGeom>
          <a:ln w="444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11AFF0-CEF9-5644-B06B-1D2BAF9026D3}"/>
              </a:ext>
            </a:extLst>
          </p:cNvPr>
          <p:cNvGrpSpPr/>
          <p:nvPr/>
        </p:nvGrpSpPr>
        <p:grpSpPr>
          <a:xfrm>
            <a:off x="5442458" y="3672840"/>
            <a:ext cx="816239" cy="1002791"/>
            <a:chOff x="3984361" y="4441321"/>
            <a:chExt cx="816239" cy="1002791"/>
          </a:xfrm>
        </p:grpSpPr>
        <p:pic>
          <p:nvPicPr>
            <p:cNvPr id="14" name="Picture 13" descr="skeleton-key.jpg">
              <a:extLst>
                <a:ext uri="{FF2B5EF4-FFF2-40B4-BE49-F238E27FC236}">
                  <a16:creationId xmlns:a16="http://schemas.microsoft.com/office/drawing/2014/main" id="{45337361-95EE-D342-9502-122D73E26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361" y="4898521"/>
              <a:ext cx="816239" cy="54559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5B0B74-165D-C748-A670-F1DEB50FF602}"/>
                </a:ext>
              </a:extLst>
            </p:cNvPr>
            <p:cNvSpPr txBox="1"/>
            <p:nvPr/>
          </p:nvSpPr>
          <p:spPr>
            <a:xfrm>
              <a:off x="4079321" y="444132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ronosPro-Regular"/>
                  <a:cs typeface="CronosPro-Regular"/>
                </a:rPr>
                <a:t>MAC</a:t>
              </a:r>
            </a:p>
          </p:txBody>
        </p:sp>
      </p:grpSp>
      <p:pic>
        <p:nvPicPr>
          <p:cNvPr id="9" name="Picture 8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C3D6D158-1654-6242-858F-0F3FB90728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44" l="10000" r="90000">
                        <a14:foregroundMark x1="38111" y1="7031" x2="57444" y2="8438"/>
                        <a14:foregroundMark x1="37667" y1="94219" x2="67111" y2="89219"/>
                        <a14:foregroundMark x1="46778" y1="9219" x2="46333" y2="156"/>
                        <a14:foregroundMark x1="50000" y1="89688" x2="49556" y2="9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244" y="3484231"/>
            <a:ext cx="792929" cy="563861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06FBC605-50B4-BE48-9CC1-7C833CB052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491" b="94811" l="9664" r="89916">
                        <a14:foregroundMark x1="39496" y1="8962" x2="55882" y2="10849"/>
                        <a14:foregroundMark x1="34034" y1="86792" x2="63866" y2="88679"/>
                        <a14:foregroundMark x1="46639" y1="90566" x2="47059" y2="94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44" y="4262066"/>
            <a:ext cx="690127" cy="6147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7DFBD8-B081-E4A0-DF7C-07FB430CAD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4"/>
          <a:stretch>
            <a:fillRect/>
          </a:stretch>
        </p:blipFill>
        <p:spPr>
          <a:xfrm>
            <a:off x="4490230" y="4029981"/>
            <a:ext cx="533603" cy="6469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4973239-D07B-4037-96C7-470F522CBD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4"/>
          <a:stretch>
            <a:fillRect/>
          </a:stretch>
        </p:blipFill>
        <p:spPr>
          <a:xfrm>
            <a:off x="1362494" y="3450899"/>
            <a:ext cx="1120297" cy="135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7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MACs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CBC-MAC</a:t>
            </a:r>
          </a:p>
          <a:p>
            <a:pPr lvl="1"/>
            <a:r>
              <a:rPr lang="en-US" dirty="0"/>
              <a:t>Parameterized on a block cipher</a:t>
            </a:r>
          </a:p>
          <a:p>
            <a:pPr lvl="1"/>
            <a:r>
              <a:rPr lang="en-US" dirty="0"/>
              <a:t>Core idea:  encrypt message with block cipher in CBC mode, use very last ciphertext block as the tag</a:t>
            </a:r>
          </a:p>
          <a:p>
            <a:pPr lvl="1"/>
            <a:endParaRPr lang="en-US" dirty="0"/>
          </a:p>
          <a:p>
            <a:r>
              <a:rPr lang="en-US" dirty="0"/>
              <a:t>HMAC</a:t>
            </a:r>
          </a:p>
          <a:p>
            <a:pPr lvl="1"/>
            <a:r>
              <a:rPr lang="en-US" dirty="0"/>
              <a:t>Parameterized on a </a:t>
            </a:r>
            <a:r>
              <a:rPr lang="en-US" b="1" dirty="0">
                <a:solidFill>
                  <a:schemeClr val="accent2"/>
                </a:solidFill>
              </a:rPr>
              <a:t>hash function</a:t>
            </a:r>
          </a:p>
          <a:p>
            <a:pPr lvl="1"/>
            <a:r>
              <a:rPr lang="en-US" dirty="0"/>
              <a:t>Core idea:  hash message together with key</a:t>
            </a:r>
          </a:p>
          <a:p>
            <a:pPr lvl="1"/>
            <a:r>
              <a:rPr lang="en-US" dirty="0"/>
              <a:t>Your everyday hash function isn't good enough...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3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r>
              <a:rPr lang="en-US" dirty="0"/>
              <a:t>Input:  arbitrary size bit string</a:t>
            </a:r>
          </a:p>
          <a:p>
            <a:r>
              <a:rPr lang="en-US" dirty="0"/>
              <a:t>Output:  fixed size bit string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compression</a:t>
            </a:r>
            <a:r>
              <a:rPr lang="en-US" dirty="0">
                <a:solidFill>
                  <a:schemeClr val="accent2"/>
                </a:solidFill>
              </a:rPr>
              <a:t>:  </a:t>
            </a:r>
            <a:r>
              <a:rPr lang="en-US" dirty="0"/>
              <a:t>size of the output is smaller than the input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diffusion</a:t>
            </a:r>
            <a:r>
              <a:rPr lang="en-US" b="1" dirty="0">
                <a:solidFill>
                  <a:srgbClr val="4F81BD"/>
                </a:solidFill>
              </a:rPr>
              <a:t>:</a:t>
            </a:r>
            <a:r>
              <a:rPr lang="en-US" b="1" dirty="0"/>
              <a:t>  </a:t>
            </a:r>
            <a:r>
              <a:rPr lang="en-US" dirty="0"/>
              <a:t>minimize collisions (and clustering)</a:t>
            </a:r>
          </a:p>
        </p:txBody>
      </p:sp>
      <p:pic>
        <p:nvPicPr>
          <p:cNvPr id="4" name="Picture 3" descr="2000px-Hash_table_5_0_1_1_1_1_1_LL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00400"/>
            <a:ext cx="5323382" cy="366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2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Cryptographic hash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02400" cy="5106193"/>
          </a:xfrm>
        </p:spPr>
        <p:txBody>
          <a:bodyPr>
            <a:normAutofit/>
          </a:bodyPr>
          <a:lstStyle/>
          <a:p>
            <a:r>
              <a:rPr lang="en-US" dirty="0"/>
              <a:t>Stronger requirements than (plain old) hash functions</a:t>
            </a:r>
          </a:p>
          <a:p>
            <a:r>
              <a:rPr lang="en-US" b="1" dirty="0"/>
              <a:t>Goal:  </a:t>
            </a:r>
            <a:r>
              <a:rPr lang="en-US" dirty="0"/>
              <a:t>hash is compact representation of original like a </a:t>
            </a:r>
            <a:r>
              <a:rPr lang="en-US" dirty="0">
                <a:solidFill>
                  <a:schemeClr val="accent6"/>
                </a:solidFill>
              </a:rPr>
              <a:t>fingerprint</a:t>
            </a:r>
          </a:p>
          <a:p>
            <a:pPr lvl="1"/>
            <a:r>
              <a:rPr lang="en-US" dirty="0"/>
              <a:t>Hard to find 2 people with same fingerprint</a:t>
            </a:r>
          </a:p>
          <a:p>
            <a:pPr lvl="1"/>
            <a:r>
              <a:rPr lang="en-US" dirty="0"/>
              <a:t>Whether you get to pick pairs of people, or whether you start with one person and find another</a:t>
            </a:r>
          </a:p>
          <a:p>
            <a:pPr marL="457200" lvl="1" indent="0">
              <a:buNone/>
            </a:pPr>
            <a:r>
              <a:rPr lang="en-US" dirty="0"/>
              <a:t>	...</a:t>
            </a:r>
            <a:r>
              <a:rPr lang="en-US" b="1" dirty="0">
                <a:solidFill>
                  <a:schemeClr val="accent2"/>
                </a:solidFill>
              </a:rPr>
              <a:t>collision-resistant</a:t>
            </a:r>
          </a:p>
          <a:p>
            <a:pPr lvl="1"/>
            <a:r>
              <a:rPr lang="en-US" dirty="0"/>
              <a:t>Given person easy to get fingerprint</a:t>
            </a:r>
          </a:p>
          <a:p>
            <a:pPr lvl="1"/>
            <a:r>
              <a:rPr lang="en-US" dirty="0"/>
              <a:t>Given fingerprint hard to find person</a:t>
            </a:r>
          </a:p>
          <a:p>
            <a:pPr marL="457200" lvl="1" indent="0">
              <a:buNone/>
            </a:pPr>
            <a:r>
              <a:rPr lang="en-US" dirty="0"/>
              <a:t>	...</a:t>
            </a:r>
            <a:r>
              <a:rPr lang="en-US" b="1" dirty="0">
                <a:solidFill>
                  <a:schemeClr val="accent2"/>
                </a:solidFill>
              </a:rPr>
              <a:t>one-way</a:t>
            </a: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80" y="2347510"/>
            <a:ext cx="21844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7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F9AE612-8F4D-544C-934A-789C3BE20728}" vid="{0D605405-7188-4A44-87AC-4E6DD928D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9779</TotalTime>
  <Words>1887</Words>
  <Application>Microsoft Macintosh PowerPoint</Application>
  <PresentationFormat>On-screen Show (4:3)</PresentationFormat>
  <Paragraphs>300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Courier New</vt:lpstr>
      <vt:lpstr>CronosPro-Regular</vt:lpstr>
      <vt:lpstr>Clarity</vt:lpstr>
      <vt:lpstr>Crypto for Integrity</vt:lpstr>
      <vt:lpstr>Protection of integrity</vt:lpstr>
      <vt:lpstr>Encryption and integrity</vt:lpstr>
      <vt:lpstr>Encryption and integrity</vt:lpstr>
      <vt:lpstr>Malleable Ciphertexts</vt:lpstr>
      <vt:lpstr>MAC algorithms</vt:lpstr>
      <vt:lpstr>Real-world MACs</vt:lpstr>
      <vt:lpstr>Hash functions</vt:lpstr>
      <vt:lpstr>Cryptographic hash functions</vt:lpstr>
      <vt:lpstr>Exercise: MACs </vt:lpstr>
      <vt:lpstr>Historical hash functions</vt:lpstr>
      <vt:lpstr>Real world hash functions</vt:lpstr>
      <vt:lpstr>Encrypt and MAC</vt:lpstr>
      <vt:lpstr>Encrypt and MAC</vt:lpstr>
      <vt:lpstr>Encrypt then MAC</vt:lpstr>
      <vt:lpstr>Encrypt then MAC</vt:lpstr>
      <vt:lpstr>MAC then encrypt</vt:lpstr>
      <vt:lpstr>MAC then encrypt</vt:lpstr>
      <vt:lpstr>Aside:  Key reuse</vt:lpstr>
      <vt:lpstr>Authenticated encryption</vt:lpstr>
      <vt:lpstr>Galois Counter Mode</vt:lpstr>
      <vt:lpstr>Digital Signatures</vt:lpstr>
      <vt:lpstr>Recall:  Key pairs</vt:lpstr>
      <vt:lpstr>Key pair terminology</vt:lpstr>
      <vt:lpstr>Digital Signatures</vt:lpstr>
      <vt:lpstr>RSA</vt:lpstr>
      <vt:lpstr>Exercise: Forging Signatures</vt:lpstr>
      <vt:lpstr>RSA</vt:lpstr>
      <vt:lpstr>Signatures with hashing</vt:lpstr>
      <vt:lpstr>DSA</vt:lpstr>
      <vt:lpstr>Blind signatures</vt:lpstr>
      <vt:lpstr>Group signatures</vt:lpstr>
      <vt:lpstr>Crypto for Integrity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Eleanor Birrell</dc:creator>
  <cp:lastModifiedBy>Eleanor Birrell</cp:lastModifiedBy>
  <cp:revision>47</cp:revision>
  <dcterms:created xsi:type="dcterms:W3CDTF">2020-09-07T21:50:03Z</dcterms:created>
  <dcterms:modified xsi:type="dcterms:W3CDTF">2026-02-16T23:25:23Z</dcterms:modified>
</cp:coreProperties>
</file>