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0" r:id="rId3"/>
    <p:sldId id="257" r:id="rId4"/>
    <p:sldId id="265" r:id="rId5"/>
    <p:sldId id="291" r:id="rId6"/>
    <p:sldId id="1298" r:id="rId7"/>
    <p:sldId id="297" r:id="rId8"/>
    <p:sldId id="298" r:id="rId9"/>
    <p:sldId id="1310" r:id="rId10"/>
    <p:sldId id="1309" r:id="rId11"/>
    <p:sldId id="293" r:id="rId12"/>
    <p:sldId id="1300" r:id="rId13"/>
    <p:sldId id="1308" r:id="rId14"/>
    <p:sldId id="269" r:id="rId15"/>
    <p:sldId id="270" r:id="rId16"/>
    <p:sldId id="271" r:id="rId17"/>
    <p:sldId id="1307" r:id="rId18"/>
    <p:sldId id="294" r:id="rId19"/>
    <p:sldId id="1297" r:id="rId20"/>
    <p:sldId id="295" r:id="rId21"/>
    <p:sldId id="296" r:id="rId22"/>
    <p:sldId id="1305" r:id="rId23"/>
    <p:sldId id="300" r:id="rId24"/>
    <p:sldId id="385" r:id="rId25"/>
    <p:sldId id="387" r:id="rId26"/>
    <p:sldId id="1306" r:id="rId27"/>
    <p:sldId id="388" r:id="rId28"/>
    <p:sldId id="131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594" autoAdjust="0"/>
    <p:restoredTop sz="83699" autoAdjust="0"/>
  </p:normalViewPr>
  <p:slideViewPr>
    <p:cSldViewPr>
      <p:cViewPr varScale="1">
        <p:scale>
          <a:sx n="105" d="100"/>
          <a:sy n="105" d="100"/>
        </p:scale>
        <p:origin x="3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2/10/26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2/10/26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ylength.com/e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ylength.com/e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Liger</a:t>
            </a:r>
            <a:r>
              <a:rPr lang="en-US" baseline="0" dirty="0"/>
              <a:t> cub:  cross between lion and tiger</a:t>
            </a:r>
          </a:p>
          <a:p>
            <a:endParaRPr lang="en-US" baseline="0" dirty="0"/>
          </a:p>
          <a:p>
            <a:r>
              <a:rPr lang="en-US" dirty="0"/>
              <a:t>Asymmetric encryption uses big integers, not byte arrays</a:t>
            </a:r>
          </a:p>
          <a:p>
            <a:r>
              <a:rPr lang="en-US" dirty="0"/>
              <a:t>in theory could use block modes like with symmetric encryption</a:t>
            </a:r>
            <a:r>
              <a:rPr lang="en-US" baseline="0" dirty="0"/>
              <a:t> </a:t>
            </a:r>
            <a:r>
              <a:rPr lang="en-US" dirty="0"/>
              <a:t>in practice, that's too inefficient...</a:t>
            </a:r>
          </a:p>
          <a:p>
            <a:r>
              <a:rPr lang="en-US" dirty="0"/>
              <a:t>big integer operations are slow,</a:t>
            </a:r>
            <a:r>
              <a:rPr lang="en-US" baseline="0" dirty="0"/>
              <a:t> </a:t>
            </a:r>
            <a:r>
              <a:rPr lang="en-US" dirty="0"/>
              <a:t>say, </a:t>
            </a:r>
            <a:r>
              <a:rPr lang="en-US" b="1" dirty="0"/>
              <a:t>1 to 3 orders of magnitude slower </a:t>
            </a:r>
            <a:r>
              <a:rPr lang="en-US" dirty="0"/>
              <a:t>than block ciphers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size of modulus bounds size</a:t>
            </a:r>
            <a:r>
              <a:rPr lang="en-US" baseline="0" dirty="0"/>
              <a:t> of keys and methods: usually 2048 bit (note: much bigger than AES keys!!!)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recommendations for strength summarized at </a:t>
            </a:r>
            <a:r>
              <a:rPr lang="en-US" dirty="0">
                <a:hlinkClick r:id="rId3"/>
              </a:rPr>
              <a:t>https://www.keylength.com/en/</a:t>
            </a:r>
            <a:endParaRPr lang="en-US" dirty="0"/>
          </a:p>
          <a:p>
            <a:endParaRPr lang="en-US" baseline="0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factoring n would break RSA (assumed to be hard) </a:t>
            </a:r>
            <a:r>
              <a:rPr lang="en-US" dirty="0"/>
              <a:t>Largest challenge broken so far is 768-bit modulus [2010]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Shor's algorithm factors in polynomial time on a quantum computer:</a:t>
            </a:r>
            <a:r>
              <a:rPr lang="en-US" baseline="0" dirty="0"/>
              <a:t> </a:t>
            </a:r>
            <a:r>
              <a:rPr lang="en-US" dirty="0"/>
              <a:t>largest factorization so far is of the number 56153 (i.e., 16 bits);</a:t>
            </a:r>
            <a:r>
              <a:rPr lang="en-US" baseline="0" dirty="0"/>
              <a:t> </a:t>
            </a:r>
            <a:r>
              <a:rPr lang="en-US" dirty="0"/>
              <a:t>motivates work on </a:t>
            </a:r>
            <a:r>
              <a:rPr lang="en-US" i="1" dirty="0"/>
              <a:t>post-quantum cryptography</a:t>
            </a: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2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72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457200"/>
            <a:r>
              <a:rPr lang="en-US" dirty="0"/>
              <a:t>Could use to </a:t>
            </a:r>
            <a:r>
              <a:rPr lang="en-US" dirty="0">
                <a:solidFill>
                  <a:schemeClr val="accent2"/>
                </a:solidFill>
              </a:rPr>
              <a:t>store passwords </a:t>
            </a:r>
          </a:p>
          <a:p>
            <a:pPr marL="514350" indent="-457200"/>
            <a:r>
              <a:rPr lang="en-US" dirty="0"/>
              <a:t>F(p,s,c,1) is essentially what we agreed to store for salted and iterated-hash protected passwords</a:t>
            </a:r>
          </a:p>
          <a:p>
            <a:r>
              <a:rPr lang="en-US" dirty="0"/>
              <a:t>But easier to attack</a:t>
            </a:r>
            <a:r>
              <a:rPr lang="en-US" baseline="0" dirty="0"/>
              <a:t> speed than </a:t>
            </a:r>
            <a:r>
              <a:rPr lang="en-US" baseline="0" dirty="0" err="1"/>
              <a:t>scrypt</a:t>
            </a:r>
            <a:r>
              <a:rPr lang="en-US" baseline="0" dirty="0"/>
              <a:t>/</a:t>
            </a:r>
            <a:r>
              <a:rPr lang="en-US" baseline="0" dirty="0" err="1"/>
              <a:t>bcrypt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Note: Argon2 also key derivation, but less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0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problem: too many keys (n^2), no good transportation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68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2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86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size of modulus bounds size</a:t>
            </a:r>
            <a:r>
              <a:rPr lang="en-US" baseline="0" dirty="0"/>
              <a:t> of keys and methods: usually 2048 bit (note: much bigger than AES keys!!!)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recommendations for strength summarized at </a:t>
            </a:r>
            <a:r>
              <a:rPr lang="en-US" dirty="0">
                <a:hlinkClick r:id="rId3"/>
              </a:rPr>
              <a:t>https://www.keylength.com/en/</a:t>
            </a:r>
            <a:endParaRPr lang="en-US" dirty="0"/>
          </a:p>
          <a:p>
            <a:endParaRPr lang="en-US" baseline="0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factoring n would break RSA (assumed to be hard) </a:t>
            </a:r>
            <a:r>
              <a:rPr lang="en-US" dirty="0"/>
              <a:t>Largest challenge broken so far is 768-bit modulus [2010]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Shor's algorithm factors in polynomial time on a quantum computer:</a:t>
            </a:r>
            <a:r>
              <a:rPr lang="en-US" baseline="0" dirty="0"/>
              <a:t> </a:t>
            </a:r>
            <a:r>
              <a:rPr lang="en-US" dirty="0"/>
              <a:t>largest factorization so far is of the number 56153 (i.e., 16 bits);</a:t>
            </a:r>
            <a:r>
              <a:rPr lang="en-US" baseline="0" dirty="0"/>
              <a:t> </a:t>
            </a:r>
            <a:r>
              <a:rPr lang="en-US" dirty="0"/>
              <a:t>motivates work on </a:t>
            </a:r>
            <a:r>
              <a:rPr lang="en-US" i="1" dirty="0"/>
              <a:t>post-quantum cryptography</a:t>
            </a: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88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8. Fermat's Little Theorem (Pierre de Fermat asserted, 1640, proof by Gottfried Leibniz, 1683, published by Leonhard Euler, 1736)</a:t>
            </a:r>
          </a:p>
          <a:p>
            <a:r>
              <a:rPr lang="en-US" dirty="0"/>
              <a:t>- note: technically this assumes that m is not a multiple of p or q, but if it is, both sides are 0</a:t>
            </a:r>
          </a:p>
          <a:p>
            <a:endParaRPr lang="en-US" dirty="0"/>
          </a:p>
          <a:p>
            <a:r>
              <a:rPr lang="en-US" dirty="0"/>
              <a:t>11. Chinese Remainder Theorem 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Sun-tzu, 3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century AD)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29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www.sjoerdlangkemper.nl</a:t>
            </a:r>
            <a:r>
              <a:rPr lang="en-US" dirty="0"/>
              <a:t>/2019/06/19/attacking-</a:t>
            </a:r>
            <a:r>
              <a:rPr lang="en-US" dirty="0" err="1"/>
              <a:t>rsa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97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Liger</a:t>
            </a:r>
            <a:r>
              <a:rPr lang="en-US" baseline="0" dirty="0"/>
              <a:t> cub:  cross between lion and tiger</a:t>
            </a:r>
          </a:p>
          <a:p>
            <a:endParaRPr lang="en-US" baseline="0" dirty="0"/>
          </a:p>
          <a:p>
            <a:r>
              <a:rPr lang="en-US" dirty="0"/>
              <a:t>Asymmetric encryption uses big integers, not byte arrays</a:t>
            </a:r>
          </a:p>
          <a:p>
            <a:r>
              <a:rPr lang="en-US" dirty="0"/>
              <a:t>in theory could use block modes like with symmetric encryption</a:t>
            </a:r>
            <a:r>
              <a:rPr lang="en-US" baseline="0" dirty="0"/>
              <a:t> </a:t>
            </a:r>
            <a:r>
              <a:rPr lang="en-US" dirty="0"/>
              <a:t>in practice, that's too inefficient...</a:t>
            </a:r>
          </a:p>
          <a:p>
            <a:r>
              <a:rPr lang="en-US" dirty="0"/>
              <a:t>big integer operations are slow,</a:t>
            </a:r>
            <a:r>
              <a:rPr lang="en-US" baseline="0" dirty="0"/>
              <a:t> </a:t>
            </a:r>
            <a:r>
              <a:rPr lang="en-US" dirty="0"/>
              <a:t>say, </a:t>
            </a:r>
            <a:r>
              <a:rPr lang="en-US" b="1" dirty="0"/>
              <a:t>1 to 3 orders of magnitude slower </a:t>
            </a:r>
            <a:r>
              <a:rPr lang="en-US" dirty="0"/>
              <a:t>than block ciphers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74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only one way? A chose the key, not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60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2/10/26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2/10/26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2/10/26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801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A cartoon of two people&#10;&#10;AI-generated content may be incorrect.">
            <a:extLst>
              <a:ext uri="{FF2B5EF4-FFF2-40B4-BE49-F238E27FC236}">
                <a16:creationId xmlns:a16="http://schemas.microsoft.com/office/drawing/2014/main" id="{D059FCB6-E076-D926-C9B6-8F0B3952E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6" y="3810000"/>
            <a:ext cx="4904847" cy="299402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138		       		    	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7: Public-Key Encryption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9ECF4-ADCC-92FB-4013-7F1359159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74F60-C94E-543D-2758-A4CB7716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Textbook RSA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D4298-F8A3-024D-F334-AA63536A4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Insecure keys: </a:t>
            </a:r>
            <a:r>
              <a:rPr lang="en-US" dirty="0"/>
              <a:t>There are known efficient attacks for some choices of e, d, p, q</a:t>
            </a:r>
            <a:endParaRPr lang="en-US" i="1" dirty="0"/>
          </a:p>
          <a:p>
            <a:endParaRPr lang="en-US" i="1" dirty="0"/>
          </a:p>
          <a:p>
            <a:r>
              <a:rPr lang="en-US" i="1" dirty="0"/>
              <a:t>Deterministic</a:t>
            </a:r>
            <a:r>
              <a:rPr lang="en-US" dirty="0"/>
              <a:t>:  given same plaintext and key, always produces the same ciphertext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617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1: Padding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r>
              <a:rPr lang="en-US" dirty="0"/>
              <a:t>PKCS#1 v1.5: 0x00 0x02 [non-zero bytes] 0x00 [message]</a:t>
            </a:r>
          </a:p>
          <a:p>
            <a:pPr lvl="1"/>
            <a:r>
              <a:rPr lang="en-US" dirty="0"/>
              <a:t>Vulnerable to a padding oracle attack!</a:t>
            </a:r>
          </a:p>
          <a:p>
            <a:r>
              <a:rPr lang="en-US" dirty="0"/>
              <a:t>OAEP (Optimal Asymmetric Encryption Padding)</a:t>
            </a:r>
          </a:p>
          <a:p>
            <a:pPr lvl="1"/>
            <a:r>
              <a:rPr lang="en-US" dirty="0"/>
              <a:t>Security proof (with assumptions)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970679"/>
            <a:ext cx="3886200" cy="391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756D5-D104-7D43-8239-38004673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OAEP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BA1EA-75EA-2E4A-AF06-DA869DCC8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a function in C to compute m given values X and Y, bitlengths k0 and k1, and hash functions G and 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1073D5-7DA5-424C-81E4-106BD8C3F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0" y="2380833"/>
            <a:ext cx="3886200" cy="391023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09015E-E8AF-B746-A98F-5B20F316FC41}"/>
              </a:ext>
            </a:extLst>
          </p:cNvPr>
          <p:cNvSpPr txBox="1">
            <a:spLocks/>
          </p:cNvSpPr>
          <p:nvPr/>
        </p:nvSpPr>
        <p:spPr>
          <a:xfrm>
            <a:off x="457200" y="2659725"/>
            <a:ext cx="4145280" cy="3910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>
                <a:latin typeface="Courier" pitchFamily="2" charset="0"/>
                <a:ea typeface="American Typewriter" charset="0"/>
                <a:cs typeface="American Typewriter" charset="0"/>
              </a:rPr>
              <a:t>extract_m</a:t>
            </a:r>
            <a:r>
              <a:rPr lang="en-US" dirty="0">
                <a:latin typeface="Courier" pitchFamily="2" charset="0"/>
                <a:ea typeface="American Typewriter" charset="0"/>
                <a:cs typeface="American Typewriter" charset="0"/>
              </a:rPr>
              <a:t>(X, Y){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ourier" pitchFamily="2" charset="0"/>
                <a:ea typeface="American Typewriter" charset="0"/>
                <a:cs typeface="American Typewriter" charset="0"/>
              </a:rPr>
              <a:t>  r = H(X)^Y;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ourier" pitchFamily="2" charset="0"/>
                <a:ea typeface="American Typewriter" charset="0"/>
                <a:cs typeface="American Typewriter" charset="0"/>
              </a:rPr>
              <a:t>  m' = X^G(r);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ourier" pitchFamily="2" charset="0"/>
                <a:ea typeface="American Typewriter" charset="0"/>
                <a:cs typeface="American Typewriter" charset="0"/>
              </a:rPr>
              <a:t>  m = m' &gt;&gt; k1;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latin typeface="Courier" pitchFamily="2" charset="0"/>
              <a:ea typeface="American Typewriter" charset="0"/>
              <a:cs typeface="American Typewriter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ourier" pitchFamily="2" charset="0"/>
                <a:ea typeface="American Typewriter" charset="0"/>
                <a:cs typeface="American Typewriter" charset="0"/>
              </a:rPr>
              <a:t>  return m;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ourier" pitchFamily="2" charset="0"/>
                <a:ea typeface="American Typewriter" charset="0"/>
                <a:cs typeface="American Typewriter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1A254C-CE90-E873-5273-93305C09602D}"/>
              </a:ext>
            </a:extLst>
          </p:cNvPr>
          <p:cNvSpPr/>
          <p:nvPr/>
        </p:nvSpPr>
        <p:spPr>
          <a:xfrm>
            <a:off x="457200" y="2659725"/>
            <a:ext cx="3581400" cy="3283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4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664B1-359C-0109-CC44-3A3D334BB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E233-B800-7C9E-802A-89B4CD3A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Textbook RSA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093C4-0E5D-CFD6-8DE4-E31DF3A1B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Insecure keys: </a:t>
            </a:r>
            <a:r>
              <a:rPr lang="en-US" dirty="0"/>
              <a:t>There are known efficient attacks for some choices of e, d, p, q</a:t>
            </a:r>
            <a:endParaRPr lang="en-US" i="1" dirty="0"/>
          </a:p>
          <a:p>
            <a:endParaRPr lang="en-US" i="1" dirty="0"/>
          </a:p>
          <a:p>
            <a:r>
              <a:rPr lang="en-US" i="1" dirty="0"/>
              <a:t>Deterministic</a:t>
            </a:r>
            <a:r>
              <a:rPr lang="en-US" dirty="0"/>
              <a:t>:  given same plaintext and key, always produces the same ciphertext</a:t>
            </a:r>
          </a:p>
          <a:p>
            <a:endParaRPr lang="en-US" dirty="0"/>
          </a:p>
          <a:p>
            <a:r>
              <a:rPr lang="en-US" i="1" dirty="0"/>
              <a:t>Big numbers</a:t>
            </a:r>
            <a:r>
              <a:rPr lang="en-US" dirty="0"/>
              <a:t>: if m &gt; n, can't compute do math mod 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4270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2: Hybrid encryption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/>
              <a:t>Assume:</a:t>
            </a:r>
          </a:p>
          <a:p>
            <a:pPr lvl="1"/>
            <a:r>
              <a:rPr lang="en-US" dirty="0"/>
              <a:t>Symmetric encryption scheme (</a:t>
            </a:r>
            <a:r>
              <a:rPr lang="en-US" dirty="0" err="1"/>
              <a:t>Gen_SE</a:t>
            </a:r>
            <a:r>
              <a:rPr lang="en-US" dirty="0"/>
              <a:t>, </a:t>
            </a:r>
            <a:r>
              <a:rPr lang="en-US" dirty="0" err="1"/>
              <a:t>Enc_SE</a:t>
            </a:r>
            <a:r>
              <a:rPr lang="en-US" dirty="0"/>
              <a:t>, </a:t>
            </a:r>
            <a:r>
              <a:rPr lang="en-US" dirty="0" err="1"/>
              <a:t>Dec_SE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Public-key encryption scheme (</a:t>
            </a:r>
            <a:r>
              <a:rPr lang="en-US" dirty="0" err="1"/>
              <a:t>Gen_PKE</a:t>
            </a:r>
            <a:r>
              <a:rPr lang="en-US" dirty="0"/>
              <a:t>, </a:t>
            </a:r>
            <a:r>
              <a:rPr lang="en-US" dirty="0" err="1"/>
              <a:t>Enc_PKE</a:t>
            </a:r>
            <a:r>
              <a:rPr lang="en-US" dirty="0"/>
              <a:t>, </a:t>
            </a:r>
            <a:r>
              <a:rPr lang="en-US" dirty="0" err="1"/>
              <a:t>Dec_PKE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Use public-key encryption to establish a shared session key</a:t>
            </a:r>
          </a:p>
          <a:p>
            <a:pPr lvl="1"/>
            <a:r>
              <a:rPr lang="en-US" dirty="0"/>
              <a:t>Avoids quadratic problem, assuming existence of phonebook</a:t>
            </a:r>
          </a:p>
          <a:p>
            <a:pPr lvl="1"/>
            <a:r>
              <a:rPr lang="en-US" dirty="0"/>
              <a:t>Avoids problem of key distribution</a:t>
            </a:r>
          </a:p>
          <a:p>
            <a:pPr lvl="1"/>
            <a:endParaRPr lang="en-US" dirty="0"/>
          </a:p>
          <a:p>
            <a:r>
              <a:rPr lang="en-US" dirty="0"/>
              <a:t>Use symmetric encryption to exchange long plaintext encrypted under session key</a:t>
            </a:r>
          </a:p>
          <a:p>
            <a:pPr lvl="1"/>
            <a:r>
              <a:rPr lang="en-US" dirty="0"/>
              <a:t>Gain efficiency of block cipher and mode</a:t>
            </a:r>
          </a:p>
        </p:txBody>
      </p:sp>
      <p:pic>
        <p:nvPicPr>
          <p:cNvPr id="2" name="Picture 1" descr="newborn-baby-liger-cub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37029"/>
            <a:ext cx="2209800" cy="149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7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Protocol to exchange encrypted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276600"/>
            <a:ext cx="7391400" cy="320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0.  B: (</a:t>
            </a:r>
            <a:r>
              <a:rPr lang="en-US" b="1" dirty="0" err="1">
                <a:latin typeface="Courier New"/>
                <a:cs typeface="Courier New"/>
              </a:rPr>
              <a:t>pk_B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sk_B</a:t>
            </a:r>
            <a:r>
              <a:rPr lang="en-US" b="1" dirty="0">
                <a:latin typeface="Courier New"/>
                <a:cs typeface="Courier New"/>
              </a:rPr>
              <a:t>) = </a:t>
            </a:r>
            <a:r>
              <a:rPr lang="en-US" b="1" dirty="0" err="1">
                <a:latin typeface="Courier New"/>
                <a:cs typeface="Courier New"/>
              </a:rPr>
              <a:t>Gen_PKE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len_PKE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	  publish (B, </a:t>
            </a:r>
            <a:r>
              <a:rPr lang="en-US" b="1" dirty="0" err="1">
                <a:latin typeface="Courier New"/>
                <a:cs typeface="Courier New"/>
              </a:rPr>
              <a:t>pk_B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1.  A: </a:t>
            </a:r>
            <a:r>
              <a:rPr lang="en-US" b="1" dirty="0" err="1">
                <a:latin typeface="Courier New"/>
                <a:cs typeface="Courier New"/>
              </a:rPr>
              <a:t>k_s</a:t>
            </a:r>
            <a:r>
              <a:rPr lang="en-US" b="1" dirty="0">
                <a:latin typeface="Courier New"/>
                <a:cs typeface="Courier New"/>
              </a:rPr>
              <a:t> = </a:t>
            </a:r>
            <a:r>
              <a:rPr lang="en-US" b="1" dirty="0" err="1">
                <a:latin typeface="Courier New"/>
                <a:cs typeface="Courier New"/>
              </a:rPr>
              <a:t>Gen_SE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len_SE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c1 = </a:t>
            </a:r>
            <a:r>
              <a:rPr lang="en-US" b="1" dirty="0" err="1">
                <a:latin typeface="Courier New"/>
                <a:cs typeface="Courier New"/>
              </a:rPr>
              <a:t>Enc_PKE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k_s</a:t>
            </a:r>
            <a:r>
              <a:rPr lang="en-US" b="1" dirty="0">
                <a:latin typeface="Courier New"/>
                <a:cs typeface="Courier New"/>
              </a:rPr>
              <a:t>; </a:t>
            </a:r>
            <a:r>
              <a:rPr lang="en-US" b="1" dirty="0" err="1">
                <a:latin typeface="Courier New"/>
                <a:cs typeface="Courier New"/>
              </a:rPr>
              <a:t>pk_B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c2 = </a:t>
            </a:r>
            <a:r>
              <a:rPr lang="en-US" b="1" dirty="0" err="1">
                <a:latin typeface="Courier New"/>
                <a:cs typeface="Courier New"/>
              </a:rPr>
              <a:t>Enc_SE</a:t>
            </a:r>
            <a:r>
              <a:rPr lang="en-US" b="1" dirty="0">
                <a:latin typeface="Courier New"/>
                <a:cs typeface="Courier New"/>
              </a:rPr>
              <a:t>(m; </a:t>
            </a:r>
            <a:r>
              <a:rPr lang="en-US" b="1" dirty="0" err="1">
                <a:latin typeface="Courier New"/>
                <a:cs typeface="Courier New"/>
              </a:rPr>
              <a:t>k_s</a:t>
            </a:r>
            <a:r>
              <a:rPr lang="en-US" b="1" dirty="0">
                <a:latin typeface="Courier New"/>
                <a:cs typeface="Courier New"/>
              </a:rPr>
              <a:t>) 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2.  A -&gt; B: c1, c2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3.  B: </a:t>
            </a:r>
            <a:r>
              <a:rPr lang="en-US" b="1" dirty="0" err="1">
                <a:latin typeface="Courier New"/>
                <a:cs typeface="Courier New"/>
              </a:rPr>
              <a:t>k_s</a:t>
            </a:r>
            <a:r>
              <a:rPr lang="en-US" b="1" dirty="0">
                <a:latin typeface="Courier New"/>
                <a:cs typeface="Courier New"/>
              </a:rPr>
              <a:t> = </a:t>
            </a:r>
            <a:r>
              <a:rPr lang="en-US" b="1" dirty="0" err="1">
                <a:latin typeface="Courier New"/>
                <a:cs typeface="Courier New"/>
              </a:rPr>
              <a:t>Dec_PKE</a:t>
            </a:r>
            <a:r>
              <a:rPr lang="en-US" b="1" dirty="0">
                <a:latin typeface="Courier New"/>
                <a:cs typeface="Courier New"/>
              </a:rPr>
              <a:t>(c1; </a:t>
            </a:r>
            <a:r>
              <a:rPr lang="en-US" b="1" dirty="0" err="1">
                <a:latin typeface="Courier New"/>
                <a:cs typeface="Courier New"/>
              </a:rPr>
              <a:t>sk_B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 m = </a:t>
            </a:r>
            <a:r>
              <a:rPr lang="en-US" b="1" dirty="0" err="1">
                <a:latin typeface="Courier New"/>
                <a:cs typeface="Courier New"/>
              </a:rPr>
              <a:t>Dec_SE</a:t>
            </a:r>
            <a:r>
              <a:rPr lang="en-US" b="1" dirty="0">
                <a:latin typeface="Courier New"/>
                <a:cs typeface="Courier New"/>
              </a:rPr>
              <a:t>(c2; </a:t>
            </a:r>
            <a:r>
              <a:rPr lang="en-US" b="1" dirty="0" err="1">
                <a:latin typeface="Courier New"/>
                <a:cs typeface="Courier New"/>
              </a:rPr>
              <a:t>k_s</a:t>
            </a:r>
            <a:r>
              <a:rPr lang="en-US" b="1" dirty="0">
                <a:latin typeface="Courier New"/>
                <a:cs typeface="Courier New"/>
              </a:rPr>
              <a:t>)</a:t>
            </a:r>
            <a:endParaRPr lang="en-US" dirty="0"/>
          </a:p>
        </p:txBody>
      </p:sp>
      <p:pic>
        <p:nvPicPr>
          <p:cNvPr id="4" name="Picture 3" descr="Bo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1650997"/>
            <a:ext cx="1120401" cy="1191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li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1295400" y="1655533"/>
            <a:ext cx="1026173" cy="11823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ight Arrow 5"/>
          <p:cNvSpPr/>
          <p:nvPr/>
        </p:nvSpPr>
        <p:spPr>
          <a:xfrm>
            <a:off x="2971800" y="1981200"/>
            <a:ext cx="3352800" cy="609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47020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key compromised, only those messages encrypted under it are disclosed</a:t>
            </a:r>
          </a:p>
          <a:p>
            <a:r>
              <a:rPr lang="en-US" dirty="0"/>
              <a:t>Used for a brief period then discarded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</a:rPr>
              <a:t>cryptoperiod</a:t>
            </a:r>
            <a:r>
              <a:rPr lang="en-US" i="1" dirty="0"/>
              <a:t>:  </a:t>
            </a:r>
            <a:r>
              <a:rPr lang="en-US" dirty="0"/>
              <a:t>length of time for which key is valid</a:t>
            </a:r>
          </a:p>
          <a:p>
            <a:pPr lvl="1"/>
            <a:r>
              <a:rPr lang="en-US" dirty="0"/>
              <a:t>in this case, for a single (long) message</a:t>
            </a:r>
          </a:p>
          <a:p>
            <a:pPr lvl="1"/>
            <a:r>
              <a:rPr lang="en-US" dirty="0"/>
              <a:t>not intended for reuse in future messages</a:t>
            </a:r>
          </a:p>
          <a:p>
            <a:r>
              <a:rPr lang="en-US" dirty="0"/>
              <a:t>only intended for unidirectional usage:  </a:t>
            </a:r>
          </a:p>
          <a:p>
            <a:pPr lvl="2"/>
            <a:r>
              <a:rPr lang="en-US" dirty="0"/>
              <a:t>A-&gt;B, not B-&gt;A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9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CBAC5-F160-E285-C02A-050FF0594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1BCCF-9FCB-72CB-CCED-D9BD6B2B3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Textbook RSA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CB10D-C7D1-894A-E9BE-3FEFAF69E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Insecure keys: </a:t>
            </a:r>
            <a:r>
              <a:rPr lang="en-US" dirty="0"/>
              <a:t>There are known efficient attacks for some choices of e, d, p, q</a:t>
            </a:r>
            <a:endParaRPr lang="en-US" i="1" dirty="0"/>
          </a:p>
          <a:p>
            <a:endParaRPr lang="en-US" i="1" dirty="0"/>
          </a:p>
          <a:p>
            <a:r>
              <a:rPr lang="en-US" i="1" dirty="0"/>
              <a:t>Deterministic</a:t>
            </a:r>
            <a:r>
              <a:rPr lang="en-US" dirty="0"/>
              <a:t>:  given same plaintext and key, always produces the same ciphertext</a:t>
            </a:r>
          </a:p>
          <a:p>
            <a:endParaRPr lang="en-US" dirty="0"/>
          </a:p>
          <a:p>
            <a:r>
              <a:rPr lang="en-US" i="1" dirty="0"/>
              <a:t>Big numbers</a:t>
            </a:r>
            <a:r>
              <a:rPr lang="en-US" dirty="0"/>
              <a:t>: if m &gt; n, can't compute do math mod n</a:t>
            </a:r>
          </a:p>
          <a:p>
            <a:endParaRPr lang="en-US" dirty="0"/>
          </a:p>
          <a:p>
            <a:r>
              <a:rPr lang="en-US" i="1" dirty="0"/>
              <a:t>Side channel attacks</a:t>
            </a:r>
            <a:r>
              <a:rPr lang="en-US" dirty="0"/>
              <a:t>: interfaces can leak information about secret key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8623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Square-and-Multiply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  <a:ea typeface="American Typewriter" charset="0"/>
                <a:cs typeface="American Typewriter" charset="0"/>
              </a:rPr>
              <a:t>int </a:t>
            </a:r>
            <a:r>
              <a:rPr lang="en-US" dirty="0" err="1">
                <a:latin typeface="Courier" pitchFamily="2" charset="0"/>
                <a:ea typeface="American Typewriter" charset="0"/>
                <a:cs typeface="American Typewriter" charset="0"/>
              </a:rPr>
              <a:t>modular_exp</a:t>
            </a:r>
            <a:r>
              <a:rPr lang="en-US" dirty="0">
                <a:latin typeface="Courier" pitchFamily="2" charset="0"/>
                <a:ea typeface="American Typewriter" charset="0"/>
                <a:cs typeface="American Typewriter" charset="0"/>
              </a:rPr>
              <a:t>(x, n, p){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ea typeface="American Typewriter" charset="0"/>
                <a:cs typeface="American Typewriter" charset="0"/>
              </a:rPr>
              <a:t>   res = 1;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ea typeface="American Typewriter" charset="0"/>
                <a:cs typeface="American Typewriter" charset="0"/>
              </a:rPr>
              <a:t>   while (n &gt; 0) {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ea typeface="American Typewriter" charset="0"/>
                <a:cs typeface="American Typewriter" charset="0"/>
              </a:rPr>
              <a:t>	 if (n % 2 == 1){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ea typeface="American Typewriter" charset="0"/>
                <a:cs typeface="American Typewriter" charset="0"/>
              </a:rPr>
              <a:t>	    res = res * x % p;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ea typeface="American Typewriter" charset="0"/>
                <a:cs typeface="American Typewriter" charset="0"/>
              </a:rPr>
              <a:t>	 }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ea typeface="American Typewriter" charset="0"/>
                <a:cs typeface="American Typewriter" charset="0"/>
              </a:rPr>
              <a:t>	 x = x^2 % p;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ea typeface="American Typewriter" charset="0"/>
                <a:cs typeface="American Typewriter" charset="0"/>
              </a:rPr>
              <a:t>	 n &gt;&gt; 1;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ea typeface="American Typewriter" charset="0"/>
                <a:cs typeface="American Typewriter" charset="0"/>
              </a:rPr>
              <a:t>   }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ea typeface="American Typewriter" charset="0"/>
                <a:cs typeface="American Typewriter" charset="0"/>
              </a:rPr>
              <a:t>   return res;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ea typeface="American Typewriter" charset="0"/>
                <a:cs typeface="American Typewriter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28694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2ACE-6900-D142-908F-281C2630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Square-and Multiply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3B4F19-5EA2-3B48-81C1-5EA1EEB3F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21</m:t>
                    </m:r>
                  </m:oMath>
                </a14:m>
                <a:r>
                  <a:rPr lang="en-US" dirty="0"/>
                  <a:t> using square and multiply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3B4F19-5EA2-3B48-81C1-5EA1EEB3F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FF93AD4-5559-5142-BC10-BCC24E97EAD1}"/>
              </a:ext>
            </a:extLst>
          </p:cNvPr>
          <p:cNvSpPr/>
          <p:nvPr/>
        </p:nvSpPr>
        <p:spPr>
          <a:xfrm>
            <a:off x="102495" y="2767053"/>
            <a:ext cx="4647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ourier" pitchFamily="2" charset="0"/>
                <a:ea typeface="American Typewriter" charset="0"/>
                <a:cs typeface="American Typewriter" charset="0"/>
              </a:rPr>
              <a:t>res = 1	x = 3		n =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DA9B42-98B6-924F-87D4-50674681BDAF}"/>
              </a:ext>
            </a:extLst>
          </p:cNvPr>
          <p:cNvSpPr/>
          <p:nvPr/>
        </p:nvSpPr>
        <p:spPr>
          <a:xfrm>
            <a:off x="102495" y="3457836"/>
            <a:ext cx="4647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ourier" pitchFamily="2" charset="0"/>
                <a:ea typeface="American Typewriter" charset="0"/>
                <a:cs typeface="American Typewriter" charset="0"/>
              </a:rPr>
              <a:t>res = 3	x = 9		n =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4B9E27-38EE-4A4E-9D99-39257B113811}"/>
              </a:ext>
            </a:extLst>
          </p:cNvPr>
          <p:cNvSpPr/>
          <p:nvPr/>
        </p:nvSpPr>
        <p:spPr>
          <a:xfrm>
            <a:off x="102495" y="4839402"/>
            <a:ext cx="4647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ourier" pitchFamily="2" charset="0"/>
                <a:ea typeface="American Typewriter" charset="0"/>
                <a:cs typeface="American Typewriter" charset="0"/>
              </a:rPr>
              <a:t>res = 12	x = 9		n =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35DDB0-C9DF-9B4A-9DCF-6281E33BDB88}"/>
              </a:ext>
            </a:extLst>
          </p:cNvPr>
          <p:cNvSpPr/>
          <p:nvPr/>
        </p:nvSpPr>
        <p:spPr>
          <a:xfrm>
            <a:off x="102495" y="4148619"/>
            <a:ext cx="4647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ourier" pitchFamily="2" charset="0"/>
                <a:ea typeface="American Typewriter" charset="0"/>
                <a:cs typeface="American Typewriter" charset="0"/>
              </a:rPr>
              <a:t>res = 3	x = 18	n = 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59A70A-3BFE-D649-A23D-487D08640DDA}"/>
              </a:ext>
            </a:extLst>
          </p:cNvPr>
          <p:cNvSpPr txBox="1">
            <a:spLocks/>
          </p:cNvSpPr>
          <p:nvPr/>
        </p:nvSpPr>
        <p:spPr>
          <a:xfrm>
            <a:off x="4749921" y="2401002"/>
            <a:ext cx="4800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>
                <a:latin typeface="Courier" pitchFamily="2" charset="0"/>
                <a:ea typeface="American Typewriter" charset="0"/>
                <a:cs typeface="American Typewriter" charset="0"/>
              </a:rPr>
              <a:t>int </a:t>
            </a:r>
            <a:r>
              <a:rPr lang="en-US" sz="2000" dirty="0" err="1">
                <a:latin typeface="Courier" pitchFamily="2" charset="0"/>
                <a:ea typeface="American Typewriter" charset="0"/>
                <a:cs typeface="American Typewriter" charset="0"/>
              </a:rPr>
              <a:t>modular_exp</a:t>
            </a:r>
            <a:r>
              <a:rPr lang="en-US" sz="2000" dirty="0">
                <a:latin typeface="Courier" pitchFamily="2" charset="0"/>
                <a:ea typeface="American Typewriter" charset="0"/>
                <a:cs typeface="American Typewriter" charset="0"/>
              </a:rPr>
              <a:t>(x, n, p){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latin typeface="Courier" pitchFamily="2" charset="0"/>
                <a:ea typeface="American Typewriter" charset="0"/>
                <a:cs typeface="American Typewriter" charset="0"/>
              </a:rPr>
              <a:t>   res = 1;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latin typeface="Courier" pitchFamily="2" charset="0"/>
                <a:ea typeface="American Typewriter" charset="0"/>
                <a:cs typeface="American Typewriter" charset="0"/>
              </a:rPr>
              <a:t>   while (n &gt; 0) {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latin typeface="Courier" pitchFamily="2" charset="0"/>
                <a:ea typeface="American Typewriter" charset="0"/>
                <a:cs typeface="American Typewriter" charset="0"/>
              </a:rPr>
              <a:t>	 if (n % 2 == 1){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latin typeface="Courier" pitchFamily="2" charset="0"/>
                <a:ea typeface="American Typewriter" charset="0"/>
                <a:cs typeface="American Typewriter" charset="0"/>
              </a:rPr>
              <a:t>	    res = res * x % p;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latin typeface="Courier" pitchFamily="2" charset="0"/>
                <a:ea typeface="American Typewriter" charset="0"/>
                <a:cs typeface="American Typewriter" charset="0"/>
              </a:rPr>
              <a:t>	 }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latin typeface="Courier" pitchFamily="2" charset="0"/>
                <a:ea typeface="American Typewriter" charset="0"/>
                <a:cs typeface="American Typewriter" charset="0"/>
              </a:rPr>
              <a:t>	 x = x^2 % p;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latin typeface="Courier" pitchFamily="2" charset="0"/>
                <a:ea typeface="American Typewriter" charset="0"/>
                <a:cs typeface="American Typewriter" charset="0"/>
              </a:rPr>
              <a:t>	 n &gt;&gt; 1;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latin typeface="Courier" pitchFamily="2" charset="0"/>
                <a:ea typeface="American Typewriter" charset="0"/>
                <a:cs typeface="American Typewriter" charset="0"/>
              </a:rPr>
              <a:t>   }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latin typeface="Courier" pitchFamily="2" charset="0"/>
                <a:ea typeface="American Typewriter" charset="0"/>
                <a:cs typeface="American Typewriter" charset="0"/>
              </a:rPr>
              <a:t>   return res;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latin typeface="Courier" pitchFamily="2" charset="0"/>
                <a:ea typeface="American Typewriter" charset="0"/>
                <a:cs typeface="American Typewriter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154602-71BA-BE78-ED7D-2486A0B051D6}"/>
              </a:ext>
            </a:extLst>
          </p:cNvPr>
          <p:cNvSpPr/>
          <p:nvPr/>
        </p:nvSpPr>
        <p:spPr>
          <a:xfrm>
            <a:off x="102495" y="2590800"/>
            <a:ext cx="4647426" cy="2819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7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4"/>
          <a:stretch/>
        </p:blipFill>
        <p:spPr>
          <a:xfrm>
            <a:off x="4197965" y="2438400"/>
            <a:ext cx="2812435" cy="3140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 Thus Far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8" y="3023254"/>
            <a:ext cx="3493239" cy="147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t="671" r="14764" b="-671"/>
          <a:stretch/>
        </p:blipFill>
        <p:spPr>
          <a:xfrm>
            <a:off x="2844508" y="3480454"/>
            <a:ext cx="1371600" cy="1369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78" y="4496454"/>
            <a:ext cx="2116808" cy="1124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20" y="2658805"/>
            <a:ext cx="2128280" cy="1103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602" y="3649405"/>
            <a:ext cx="2360084" cy="87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14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86000"/>
          </a:xfrm>
        </p:spPr>
        <p:txBody>
          <a:bodyPr/>
          <a:lstStyle/>
          <a:p>
            <a:r>
              <a:rPr lang="en-US" dirty="0"/>
              <a:t>Power</a:t>
            </a:r>
          </a:p>
          <a:p>
            <a:r>
              <a:rPr lang="en-US" dirty="0"/>
              <a:t>Timing</a:t>
            </a:r>
          </a:p>
          <a:p>
            <a:r>
              <a:rPr lang="en-US" dirty="0"/>
              <a:t>EM Radiation</a:t>
            </a:r>
          </a:p>
          <a:p>
            <a:r>
              <a:rPr lang="en-US" dirty="0"/>
              <a:t>Acoustics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229600" cy="196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74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3: Blinded 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[</a:t>
                </a:r>
                <a:r>
                  <a:rPr lang="en-US" b="1" dirty="0" err="1"/>
                  <a:t>Rivest</a:t>
                </a:r>
                <a:r>
                  <a:rPr lang="en-US" b="1" dirty="0"/>
                  <a:t>, Shamir, </a:t>
                </a:r>
                <a:r>
                  <a:rPr lang="en-US" b="1" dirty="0" err="1"/>
                  <a:t>Adleman</a:t>
                </a:r>
                <a:r>
                  <a:rPr lang="en-US" b="1" dirty="0"/>
                  <a:t> 1977]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Shared Turing Award in 2002:  </a:t>
                </a:r>
                <a:r>
                  <a:rPr lang="en-US" sz="2000" i="1" dirty="0"/>
                  <a:t>ingenious 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contribution to making public-key crypto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Gen(</a:t>
                </a:r>
                <a:r>
                  <a:rPr lang="en-US" dirty="0" err="1"/>
                  <a:t>len</a:t>
                </a:r>
                <a:r>
                  <a:rPr lang="en-US" dirty="0"/>
                  <a:t>): </a:t>
                </a:r>
              </a:p>
              <a:p>
                <a:pPr lvl="1"/>
                <a:r>
                  <a:rPr lang="en-US" dirty="0"/>
                  <a:t>Pick primes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𝑒𝑑</m:t>
                    </m:r>
                    <m:r>
                      <a:rPr lang="en-US" b="0" i="1" smtClean="0">
                        <a:latin typeface="Cambria Math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mod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lcm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−1, 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𝑝𝑘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𝑠𝑘</m:t>
                    </m:r>
                    <m:r>
                      <a:rPr lang="en-US" b="0" i="1" smtClean="0">
                        <a:latin typeface="Cambria Math" charset="0"/>
                      </a:rPr>
                      <m:t>=(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0" i="0" dirty="0" err="1"/>
                  <a:t>Enc</a:t>
                </a:r>
                <a:r>
                  <a:rPr lang="en-US" b="0" i="0" dirty="0"/>
                  <a:t>(m, </a:t>
                </a:r>
                <a:r>
                  <a:rPr lang="en-US" b="0" i="0" dirty="0" err="1"/>
                  <a:t>pk</a:t>
                </a:r>
                <a:r>
                  <a:rPr lang="en-US" b="0" i="0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Dec(c, </a:t>
                </a:r>
                <a:r>
                  <a:rPr lang="en-US" dirty="0" err="1"/>
                  <a:t>sk</a:t>
                </a:r>
                <a:r>
                  <a:rPr lang="en-US" dirty="0"/>
                  <a:t>):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1162" y="5181600"/>
                <a:ext cx="22738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charset="0"/>
                        </a:rPr>
                        <m:t>𝑐</m:t>
                      </m:r>
                      <m:r>
                        <a:rPr lang="en-US" sz="280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</m:sup>
                      </m:sSup>
                      <m:r>
                        <a:rPr lang="en-US" sz="28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</a:rPr>
                        <m:t>mod</m:t>
                      </m:r>
                      <m:r>
                        <a:rPr lang="en-US" sz="2800">
                          <a:latin typeface="Cambria Math" charset="0"/>
                        </a:rPr>
                        <m:t> </m:t>
                      </m:r>
                      <m:r>
                        <a:rPr lang="en-US" sz="2800" i="1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62" y="5181600"/>
                <a:ext cx="2273892" cy="430887"/>
              </a:xfrm>
              <a:prstGeom prst="rect">
                <a:avLst/>
              </a:prstGeom>
              <a:blipFill>
                <a:blip r:embed="rId4"/>
                <a:stretch>
                  <a:fillRect l="-1117" t="-5882" r="-1117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93819" y="6140426"/>
                <a:ext cx="3895938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𝑚</m:t>
                      </m:r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((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𝑑</m:t>
                          </m:r>
                        </m:sup>
                      </m:sSup>
                      <m:r>
                        <a:rPr lang="en-US" sz="28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</a:rPr>
                        <m:t>mod</m:t>
                      </m:r>
                      <m:r>
                        <a:rPr lang="en-US" sz="2800">
                          <a:latin typeface="Cambria Math" charset="0"/>
                        </a:rPr>
                        <m:t> </m:t>
                      </m:r>
                      <m:r>
                        <a:rPr lang="en-US" sz="2800" i="1">
                          <a:latin typeface="Cambria Math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19" y="6140426"/>
                <a:ext cx="3895938" cy="438582"/>
              </a:xfrm>
              <a:prstGeom prst="rect">
                <a:avLst/>
              </a:prstGeom>
              <a:blipFill>
                <a:blip r:embed="rId5"/>
                <a:stretch>
                  <a:fillRect l="-654" t="-2941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134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D4BE5-15B5-F371-2BF9-A52DAAEEC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71576-61B2-61D3-5C95-5B0308FD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Textbook RSA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A3A9F-EFB2-D402-1232-CD08F78E4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Insecure keys: </a:t>
            </a:r>
            <a:r>
              <a:rPr lang="en-US" dirty="0"/>
              <a:t>There are known efficient attacks for some choices of e, d, p, q</a:t>
            </a:r>
            <a:endParaRPr lang="en-US" i="1" dirty="0"/>
          </a:p>
          <a:p>
            <a:endParaRPr lang="en-US" i="1" dirty="0"/>
          </a:p>
          <a:p>
            <a:r>
              <a:rPr lang="en-US" i="1" dirty="0"/>
              <a:t>Deterministic</a:t>
            </a:r>
            <a:r>
              <a:rPr lang="en-US" dirty="0"/>
              <a:t>:  given same plaintext and key, always produces the same ciphertext</a:t>
            </a:r>
          </a:p>
          <a:p>
            <a:endParaRPr lang="en-US" dirty="0"/>
          </a:p>
          <a:p>
            <a:r>
              <a:rPr lang="en-US" i="1" dirty="0"/>
              <a:t>Big numbers</a:t>
            </a:r>
            <a:r>
              <a:rPr lang="en-US" dirty="0"/>
              <a:t>: if m &gt; n, can't compute do math mod n</a:t>
            </a:r>
          </a:p>
          <a:p>
            <a:endParaRPr lang="en-US" dirty="0"/>
          </a:p>
          <a:p>
            <a:r>
              <a:rPr lang="en-US" i="1" dirty="0"/>
              <a:t>Side channel attacks</a:t>
            </a:r>
            <a:r>
              <a:rPr lang="en-US" dirty="0"/>
              <a:t>: interfaces can leak information about secret key</a:t>
            </a:r>
          </a:p>
          <a:p>
            <a:endParaRPr lang="en-US" dirty="0"/>
          </a:p>
          <a:p>
            <a:r>
              <a:rPr lang="en-US" i="1" dirty="0"/>
              <a:t>Key Management: </a:t>
            </a:r>
            <a:r>
              <a:rPr lang="en-US" dirty="0"/>
              <a:t>secure storage and authentication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3967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4EE1-7A0E-6745-B939-421C981C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4: Key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78D49-0A4B-D342-A9EF-6308A6532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private keys offline</a:t>
            </a:r>
          </a:p>
          <a:p>
            <a:r>
              <a:rPr lang="en-US" dirty="0"/>
              <a:t>Store private keys in protected files</a:t>
            </a:r>
          </a:p>
          <a:p>
            <a:endParaRPr lang="en-US" dirty="0"/>
          </a:p>
          <a:p>
            <a:r>
              <a:rPr lang="en-US" dirty="0"/>
              <a:t>PKI infrastructure to authenticate public keys</a:t>
            </a:r>
          </a:p>
          <a:p>
            <a:endParaRPr lang="en-US" dirty="0"/>
          </a:p>
          <a:p>
            <a:r>
              <a:rPr lang="en-US" dirty="0"/>
              <a:t>Use another solution</a:t>
            </a:r>
          </a:p>
          <a:p>
            <a:pPr lvl="1"/>
            <a:r>
              <a:rPr lang="en-US" dirty="0"/>
              <a:t>PBE: Memorize the keys (sort of)</a:t>
            </a:r>
          </a:p>
          <a:p>
            <a:pPr lvl="1"/>
            <a:r>
              <a:rPr lang="en-US" dirty="0"/>
              <a:t>DH: Generate shared keys on the fly</a:t>
            </a:r>
          </a:p>
        </p:txBody>
      </p:sp>
    </p:spTree>
    <p:extLst>
      <p:ext uri="{BB962C8B-B14F-4D97-AF65-F5344CB8AC3E}">
        <p14:creationId xmlns:p14="http://schemas.microsoft.com/office/powerpoint/2010/main" val="299305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Password-Based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PBKDF2: Password-based key derivation function [</a:t>
            </a:r>
            <a:r>
              <a:rPr lang="en-US" dirty="0">
                <a:hlinkClick r:id="rId3"/>
              </a:rPr>
              <a:t>RFC 8018</a:t>
            </a:r>
            <a:r>
              <a:rPr lang="en-US" dirty="0"/>
              <a:t>]</a:t>
            </a:r>
          </a:p>
          <a:p>
            <a:r>
              <a:rPr lang="en-US" b="1" dirty="0"/>
              <a:t>Output:  </a:t>
            </a:r>
            <a:r>
              <a:rPr lang="en-US" dirty="0"/>
              <a:t>derived key k</a:t>
            </a:r>
          </a:p>
          <a:p>
            <a:r>
              <a:rPr lang="en-US" b="1" dirty="0"/>
              <a:t>Input:</a:t>
            </a:r>
          </a:p>
          <a:p>
            <a:pPr lvl="1"/>
            <a:r>
              <a:rPr lang="en-US" dirty="0"/>
              <a:t>Password p</a:t>
            </a:r>
          </a:p>
          <a:p>
            <a:pPr lvl="1"/>
            <a:r>
              <a:rPr lang="en-US" dirty="0"/>
              <a:t>Salt s</a:t>
            </a:r>
          </a:p>
          <a:p>
            <a:pPr lvl="1"/>
            <a:r>
              <a:rPr lang="en-US" dirty="0"/>
              <a:t>Iteration count c</a:t>
            </a:r>
          </a:p>
          <a:p>
            <a:pPr lvl="1"/>
            <a:r>
              <a:rPr lang="en-US" dirty="0"/>
              <a:t>Key length </a:t>
            </a:r>
            <a:r>
              <a:rPr lang="en-US" dirty="0" err="1"/>
              <a:t>len</a:t>
            </a:r>
            <a:endParaRPr lang="en-US" dirty="0"/>
          </a:p>
          <a:p>
            <a:pPr lvl="1"/>
            <a:r>
              <a:rPr lang="en-US" dirty="0">
                <a:solidFill>
                  <a:schemeClr val="accent2"/>
                </a:solidFill>
              </a:rPr>
              <a:t>Pseudorandom function (PRF):  </a:t>
            </a:r>
            <a:r>
              <a:rPr lang="en-US" dirty="0"/>
              <a:t>"looks random" to an adversary that doesn't know an input called the </a:t>
            </a:r>
            <a:r>
              <a:rPr lang="en-US" i="1" dirty="0"/>
              <a:t>seed </a:t>
            </a:r>
            <a:r>
              <a:rPr lang="en-US" dirty="0"/>
              <a:t>(</a:t>
            </a:r>
            <a:r>
              <a:rPr lang="en-US" dirty="0" err="1"/>
              <a:t>commony</a:t>
            </a:r>
            <a:r>
              <a:rPr lang="en-US" dirty="0"/>
              <a:t> instantiated with an HMAC)</a:t>
            </a:r>
          </a:p>
        </p:txBody>
      </p:sp>
    </p:spTree>
    <p:extLst>
      <p:ext uri="{BB962C8B-B14F-4D97-AF65-F5344CB8AC3E}">
        <p14:creationId xmlns:p14="http://schemas.microsoft.com/office/powerpoint/2010/main" val="96669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PBKDF2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Algorithm:</a:t>
            </a:r>
          </a:p>
          <a:p>
            <a:r>
              <a:rPr lang="en-US" dirty="0"/>
              <a:t>F(p, s, </a:t>
            </a:r>
            <a:r>
              <a:rPr lang="en-US" dirty="0" err="1"/>
              <a:t>i</a:t>
            </a:r>
            <a:r>
              <a:rPr lang="en-US" dirty="0"/>
              <a:t>, c) = U(1) XOR ... XOR U(c)</a:t>
            </a:r>
          </a:p>
          <a:p>
            <a:pPr lvl="1"/>
            <a:r>
              <a:rPr lang="en-US" dirty="0"/>
              <a:t>U(1) = PRF(s, </a:t>
            </a:r>
            <a:r>
              <a:rPr lang="en-US" dirty="0" err="1"/>
              <a:t>i</a:t>
            </a:r>
            <a:r>
              <a:rPr lang="en-US" dirty="0"/>
              <a:t>; p)</a:t>
            </a:r>
          </a:p>
          <a:p>
            <a:pPr lvl="1"/>
            <a:r>
              <a:rPr lang="en-US" dirty="0"/>
              <a:t>U(j) = PRF(U(j-1); p)</a:t>
            </a:r>
          </a:p>
          <a:p>
            <a:pPr lvl="1"/>
            <a:r>
              <a:rPr lang="en-US" dirty="0"/>
              <a:t>F is in essence a salted iterated hash...</a:t>
            </a:r>
          </a:p>
          <a:p>
            <a:r>
              <a:rPr lang="en-US" dirty="0"/>
              <a:t>k = F(p, s, 1, c) || F(p, s, 2, c) || ... || F(p, s, n, c) </a:t>
            </a:r>
          </a:p>
          <a:p>
            <a:pPr lvl="1"/>
            <a:r>
              <a:rPr lang="en-US" dirty="0"/>
              <a:t>enough copies to reach </a:t>
            </a:r>
            <a:r>
              <a:rPr lang="en-US" dirty="0" err="1"/>
              <a:t>keylen</a:t>
            </a:r>
            <a:endParaRPr lang="en-US" dirty="0"/>
          </a:p>
          <a:p>
            <a:pPr lvl="1"/>
            <a:r>
              <a:rPr lang="en-US" dirty="0"/>
              <a:t>|| denotes bit concatenation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73" y="4114800"/>
            <a:ext cx="438842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0FF34-B7E0-7CBD-4D91-AC98E96FB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984B-A813-4FAA-B704-0F10C379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Textbook RSA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EF862-309E-ABDD-677F-FE0825EDA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Insecure keys: </a:t>
            </a:r>
            <a:r>
              <a:rPr lang="en-US" dirty="0"/>
              <a:t>There are known efficient attacks for some choices of e, d, p, q</a:t>
            </a:r>
            <a:endParaRPr lang="en-US" i="1" dirty="0"/>
          </a:p>
          <a:p>
            <a:endParaRPr lang="en-US" i="1" dirty="0"/>
          </a:p>
          <a:p>
            <a:r>
              <a:rPr lang="en-US" i="1" dirty="0"/>
              <a:t>Deterministic</a:t>
            </a:r>
            <a:r>
              <a:rPr lang="en-US" dirty="0"/>
              <a:t>:  given same plaintext and key, always produces the same ciphertext</a:t>
            </a:r>
          </a:p>
          <a:p>
            <a:endParaRPr lang="en-US" dirty="0"/>
          </a:p>
          <a:p>
            <a:r>
              <a:rPr lang="en-US" i="1" dirty="0"/>
              <a:t>Big numbers</a:t>
            </a:r>
            <a:r>
              <a:rPr lang="en-US" dirty="0"/>
              <a:t>: if m &gt; n, can't compute do math mod n</a:t>
            </a:r>
          </a:p>
          <a:p>
            <a:endParaRPr lang="en-US" dirty="0"/>
          </a:p>
          <a:p>
            <a:r>
              <a:rPr lang="en-US" i="1" dirty="0"/>
              <a:t>Side channel attacks</a:t>
            </a:r>
            <a:r>
              <a:rPr lang="en-US" dirty="0"/>
              <a:t>: interfaces can leak information about secret key</a:t>
            </a:r>
          </a:p>
          <a:p>
            <a:endParaRPr lang="en-US" dirty="0"/>
          </a:p>
          <a:p>
            <a:r>
              <a:rPr lang="en-US" i="1" dirty="0"/>
              <a:t>Key Management: </a:t>
            </a:r>
            <a:r>
              <a:rPr lang="en-US" dirty="0"/>
              <a:t>key storage and authentication</a:t>
            </a:r>
          </a:p>
          <a:p>
            <a:endParaRPr lang="en-US" dirty="0"/>
          </a:p>
          <a:p>
            <a:r>
              <a:rPr lang="en-US" i="1" dirty="0"/>
              <a:t>Quantum Computers</a:t>
            </a:r>
            <a:r>
              <a:rPr lang="en-US" dirty="0"/>
              <a:t>: provably breakable with different hardware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27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041DC-6B27-B344-A0BE-AA78C24F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sz="3700"/>
              <a:t>Solution 5: Post-Quantum Cryptography</a:t>
            </a:r>
          </a:p>
        </p:txBody>
      </p:sp>
      <p:pic>
        <p:nvPicPr>
          <p:cNvPr id="5" name="Content Placeholder 4" descr="A picture containing mower, transport, light, air&#10;&#10;Description automatically generated">
            <a:extLst>
              <a:ext uri="{FF2B5EF4-FFF2-40B4-BE49-F238E27FC236}">
                <a16:creationId xmlns:a16="http://schemas.microsoft.com/office/drawing/2014/main" id="{A2A32238-A26D-8748-829B-135830747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7" y="1600200"/>
            <a:ext cx="7605485" cy="4876800"/>
          </a:xfrm>
          <a:noFill/>
        </p:spPr>
      </p:pic>
    </p:spTree>
    <p:extLst>
      <p:ext uri="{BB962C8B-B14F-4D97-AF65-F5344CB8AC3E}">
        <p14:creationId xmlns:p14="http://schemas.microsoft.com/office/powerpoint/2010/main" val="3656933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DE46A-074B-6355-398E-A9DBAA1C9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Encryption</a:t>
            </a:r>
          </a:p>
        </p:txBody>
      </p:sp>
      <p:pic>
        <p:nvPicPr>
          <p:cNvPr id="4" name="Content Placeholder 3" descr="A cartoon of two people&#10;&#10;AI-generated content may be incorrect.">
            <a:extLst>
              <a:ext uri="{FF2B5EF4-FFF2-40B4-BE49-F238E27FC236}">
                <a16:creationId xmlns:a16="http://schemas.microsoft.com/office/drawing/2014/main" id="{80823641-78F0-2EBD-5C07-CD50BEF74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12" y="1852435"/>
            <a:ext cx="7076688" cy="431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9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pairs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Instead of sharing a key between pairs of principals...</a:t>
            </a:r>
          </a:p>
          <a:p>
            <a:r>
              <a:rPr lang="en-US" dirty="0"/>
              <a:t>...every principal has a pair of keys</a:t>
            </a:r>
          </a:p>
          <a:p>
            <a:pPr lvl="1"/>
            <a:r>
              <a:rPr lang="en-US" b="1" dirty="0"/>
              <a:t>public key:</a:t>
            </a:r>
            <a:r>
              <a:rPr lang="en-US" dirty="0"/>
              <a:t>  published for the world to see</a:t>
            </a:r>
          </a:p>
          <a:p>
            <a:pPr lvl="1"/>
            <a:r>
              <a:rPr lang="en-US" b="1" dirty="0"/>
              <a:t>private key:</a:t>
            </a:r>
            <a:r>
              <a:rPr lang="en-US" dirty="0"/>
              <a:t>  kept secret and never shared</a:t>
            </a:r>
          </a:p>
        </p:txBody>
      </p:sp>
      <p:pic>
        <p:nvPicPr>
          <p:cNvPr id="2" name="Picture 1" descr="800px-Standard-lock-k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39" y="4714360"/>
            <a:ext cx="2797072" cy="1244697"/>
          </a:xfrm>
          <a:prstGeom prst="rect">
            <a:avLst/>
          </a:prstGeom>
        </p:spPr>
      </p:pic>
      <p:pic>
        <p:nvPicPr>
          <p:cNvPr id="3" name="Picture 2" descr="do-sharp.jpg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12" y="4714360"/>
            <a:ext cx="3172592" cy="141180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6211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(Public-Key) Encryption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Gen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 generate a </a:t>
                </a:r>
                <a:r>
                  <a:rPr lang="en-US" b="1" dirty="0">
                    <a:solidFill>
                      <a:srgbClr val="4F81BD"/>
                    </a:solidFill>
                  </a:rPr>
                  <a:t>keypair</a:t>
                </a:r>
                <a:r>
                  <a:rPr lang="en-US" dirty="0"/>
                  <a:t> (pk, </a:t>
                </a:r>
                <a:r>
                  <a:rPr lang="en-US" dirty="0" err="1"/>
                  <a:t>sk</a:t>
                </a:r>
                <a:r>
                  <a:rPr lang="en-US" dirty="0"/>
                  <a:t>) of length n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Enc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encrypt </a:t>
                </a:r>
                <a:r>
                  <a:rPr lang="en-US" b="1" dirty="0">
                    <a:solidFill>
                      <a:srgbClr val="4F81BD"/>
                    </a:solidFill>
                  </a:rPr>
                  <a:t>message</a:t>
                </a:r>
                <a:r>
                  <a:rPr lang="en-US" dirty="0"/>
                  <a:t> under public key pk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</m:d>
                  </m:oMath>
                </a14:m>
                <a:r>
                  <a:rPr lang="en-US" dirty="0"/>
                  <a:t>: decrypt </a:t>
                </a:r>
                <a:r>
                  <a:rPr lang="en-US" b="1" dirty="0">
                    <a:solidFill>
                      <a:srgbClr val="4F81BD"/>
                    </a:solidFill>
                  </a:rPr>
                  <a:t>ciphertext</a:t>
                </a:r>
                <a:r>
                  <a:rPr lang="en-US" dirty="0">
                    <a:solidFill>
                      <a:srgbClr val="4F81BD"/>
                    </a:solidFill>
                  </a:rPr>
                  <a:t> </a:t>
                </a:r>
                <a:r>
                  <a:rPr lang="en-US" dirty="0"/>
                  <a:t>c with secret key </a:t>
                </a:r>
                <a:r>
                  <a:rPr lang="en-US" dirty="0" err="1"/>
                  <a:t>sk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oOSF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18" y="3887831"/>
            <a:ext cx="1502511" cy="2003347"/>
          </a:xfrm>
          <a:prstGeom prst="rect">
            <a:avLst/>
          </a:prstGeom>
        </p:spPr>
      </p:pic>
      <p:pic>
        <p:nvPicPr>
          <p:cNvPr id="7" name="Picture 6" descr="skeleton-key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07" y="3849248"/>
            <a:ext cx="566564" cy="37870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713536" y="4257557"/>
            <a:ext cx="1158240" cy="0"/>
          </a:xfrm>
          <a:prstGeom prst="line">
            <a:avLst/>
          </a:prstGeom>
          <a:ln w="4445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13536" y="5503058"/>
            <a:ext cx="1158240" cy="0"/>
          </a:xfrm>
          <a:prstGeom prst="line">
            <a:avLst/>
          </a:prstGeom>
          <a:ln w="44450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13536" y="3847841"/>
            <a:ext cx="82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ronosPro-Regular"/>
                <a:cs typeface="CronosPro-Regular"/>
              </a:rPr>
              <a:t>Enc</a:t>
            </a:r>
            <a:endParaRPr lang="en-US" dirty="0">
              <a:latin typeface="CronosPro-Regular"/>
              <a:cs typeface="CronosPro-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51054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ronosPro-Regular"/>
                <a:cs typeface="CronosPro-Regular"/>
              </a:rPr>
              <a:t>Dec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57200" y="5998742"/>
                <a:ext cx="8229600" cy="7830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Gen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</m:d>
                  </m:oMath>
                </a14:m>
                <a:r>
                  <a:rPr lang="en-US" dirty="0"/>
                  <a:t> is a public-key </a:t>
                </a:r>
                <a:r>
                  <a:rPr lang="en-US" b="1" dirty="0">
                    <a:solidFill>
                      <a:schemeClr val="accent2"/>
                    </a:solidFill>
                  </a:rPr>
                  <a:t>encryption scheme</a:t>
                </a:r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aka </a:t>
                </a:r>
                <a:r>
                  <a:rPr lang="en-US" b="1" dirty="0">
                    <a:solidFill>
                      <a:srgbClr val="4F81BD"/>
                    </a:solidFill>
                  </a:rPr>
                  <a:t>cryptosystem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998742"/>
                <a:ext cx="8229600" cy="783058"/>
              </a:xfrm>
              <a:prstGeom prst="rect">
                <a:avLst/>
              </a:prstGeom>
              <a:blipFill>
                <a:blip r:embed="rId7"/>
                <a:stretch>
                  <a:fillRect l="-1235" t="-11290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46" y="3873662"/>
            <a:ext cx="1471011" cy="1989492"/>
          </a:xfrm>
          <a:prstGeom prst="rect">
            <a:avLst/>
          </a:prstGeom>
        </p:spPr>
      </p:pic>
      <p:pic>
        <p:nvPicPr>
          <p:cNvPr id="14" name="Picture 13" descr="skeleton-key.jpg">
            <a:extLst>
              <a:ext uri="{FF2B5EF4-FFF2-40B4-BE49-F238E27FC236}">
                <a16:creationId xmlns:a16="http://schemas.microsoft.com/office/drawing/2014/main" id="{FD35FF6C-45A7-3445-B754-87FEC1D9D4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45" y="5114623"/>
            <a:ext cx="566564" cy="37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6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[</a:t>
                </a:r>
                <a:r>
                  <a:rPr lang="en-US" b="1" dirty="0" err="1"/>
                  <a:t>Rivest</a:t>
                </a:r>
                <a:r>
                  <a:rPr lang="en-US" b="1" dirty="0"/>
                  <a:t>, Shamir, </a:t>
                </a:r>
                <a:r>
                  <a:rPr lang="en-US" b="1" dirty="0" err="1"/>
                  <a:t>Adleman</a:t>
                </a:r>
                <a:r>
                  <a:rPr lang="en-US" b="1" dirty="0"/>
                  <a:t> 1977]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Shared Turing Award in 2002:  </a:t>
                </a:r>
                <a:r>
                  <a:rPr lang="en-US" sz="2000" i="1" dirty="0"/>
                  <a:t>ingenious 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contribution to making public-key crypto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Gen(</a:t>
                </a:r>
                <a:r>
                  <a:rPr lang="en-US" dirty="0" err="1"/>
                  <a:t>len</a:t>
                </a:r>
                <a:r>
                  <a:rPr lang="en-US" dirty="0"/>
                  <a:t>): </a:t>
                </a:r>
              </a:p>
              <a:p>
                <a:pPr lvl="1"/>
                <a:r>
                  <a:rPr lang="en-US" dirty="0"/>
                  <a:t>Pick primes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dirty="0"/>
                  <a:t>,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𝑒𝑑</m:t>
                    </m:r>
                    <m:r>
                      <a:rPr lang="en-US" b="0" i="1" smtClean="0">
                        <a:latin typeface="Cambria Math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mod</m:t>
                    </m:r>
                    <m:r>
                      <a:rPr lang="en-US" b="0" i="1" smtClean="0">
                        <a:latin typeface="Cambria Math" charset="0"/>
                      </a:rPr>
                      <m:t> (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−1)(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𝑝𝑘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𝑠𝑘</m:t>
                    </m:r>
                    <m:r>
                      <a:rPr lang="en-US" b="0" i="1" smtClean="0">
                        <a:latin typeface="Cambria Math" charset="0"/>
                      </a:rPr>
                      <m:t>=(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0" i="0" dirty="0" err="1"/>
                  <a:t>Enc</a:t>
                </a:r>
                <a:r>
                  <a:rPr lang="en-US" b="0" i="0" dirty="0"/>
                  <a:t>(m, </a:t>
                </a:r>
                <a:r>
                  <a:rPr lang="en-US" b="0" i="0" dirty="0" err="1"/>
                  <a:t>pk</a:t>
                </a:r>
                <a:r>
                  <a:rPr lang="en-US" b="0" i="0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Dec(c, </a:t>
                </a:r>
                <a:r>
                  <a:rPr lang="en-US" dirty="0" err="1"/>
                  <a:t>sk</a:t>
                </a:r>
                <a:r>
                  <a:rPr lang="en-US" dirty="0"/>
                  <a:t>):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35" t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1162" y="5181600"/>
                <a:ext cx="22738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𝑐</m:t>
                      </m:r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</m:sup>
                      </m:sSup>
                      <m:r>
                        <a:rPr lang="en-US" sz="28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</a:rPr>
                        <m:t>mod</m:t>
                      </m:r>
                      <m:r>
                        <a:rPr lang="en-US" sz="2800">
                          <a:latin typeface="Cambria Math" charset="0"/>
                        </a:rPr>
                        <m:t> </m:t>
                      </m:r>
                      <m:r>
                        <a:rPr lang="en-US" sz="2800" i="1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62" y="5181600"/>
                <a:ext cx="2273892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93819" y="6140426"/>
                <a:ext cx="2306016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𝑚</m:t>
                      </m:r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𝑑</m:t>
                          </m:r>
                        </m:sup>
                      </m:sSup>
                      <m:r>
                        <a:rPr lang="en-US" sz="28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</a:rPr>
                        <m:t>mod</m:t>
                      </m:r>
                      <m:r>
                        <a:rPr lang="en-US" sz="2800">
                          <a:latin typeface="Cambria Math" charset="0"/>
                        </a:rPr>
                        <m:t> </m:t>
                      </m:r>
                      <m:r>
                        <a:rPr lang="en-US" sz="2800" i="1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19" y="6140426"/>
                <a:ext cx="2306016" cy="4385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rsa-photo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48" y="4427700"/>
            <a:ext cx="3435053" cy="24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2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4E965-F95A-8742-8338-3BE01C091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RSA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5DEFA9-57F5-CF4B-BC96-F51B3EA2B9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(21, 5)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=(3, 7, 5)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=5⋅5=25=1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12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Enc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(17;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Dec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5DEFA9-57F5-CF4B-BC96-F51B3EA2B9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>
                <a:blip r:embed="rId2"/>
                <a:stretch>
                  <a:fillRect l="-772" t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6F4B30-F60D-7240-B1A4-9598AEB0E2E0}"/>
                  </a:ext>
                </a:extLst>
              </p:cNvPr>
              <p:cNvSpPr txBox="1"/>
              <p:nvPr/>
            </p:nvSpPr>
            <p:spPr>
              <a:xfrm>
                <a:off x="1066800" y="3657600"/>
                <a:ext cx="6128922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17;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21, 5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21=1419857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21=5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6F4B30-F60D-7240-B1A4-9598AEB0E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657600"/>
                <a:ext cx="6128922" cy="312650"/>
              </a:xfrm>
              <a:prstGeom prst="rect">
                <a:avLst/>
              </a:prstGeom>
              <a:blipFill>
                <a:blip r:embed="rId3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E113A3-1A4A-904A-B13F-2B441BEF0EE0}"/>
                  </a:ext>
                </a:extLst>
              </p:cNvPr>
              <p:cNvSpPr txBox="1"/>
              <p:nvPr/>
            </p:nvSpPr>
            <p:spPr>
              <a:xfrm>
                <a:off x="1045464" y="5101475"/>
                <a:ext cx="657731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5;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3,7,5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21=3125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21= 17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7E113A3-1A4A-904A-B13F-2B441BEF0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464" y="5101475"/>
                <a:ext cx="6577313" cy="312650"/>
              </a:xfrm>
              <a:prstGeom prst="rect">
                <a:avLst/>
              </a:prstGeom>
              <a:blipFill>
                <a:blip r:embed="rId4"/>
                <a:stretch>
                  <a:fillRect r="-19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92A5C01-66EE-13F8-6403-173C43592593}"/>
              </a:ext>
            </a:extLst>
          </p:cNvPr>
          <p:cNvSpPr/>
          <p:nvPr/>
        </p:nvSpPr>
        <p:spPr>
          <a:xfrm>
            <a:off x="228600" y="3429000"/>
            <a:ext cx="71628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7B7BA-71EA-0D55-5799-7C644E1FF993}"/>
              </a:ext>
            </a:extLst>
          </p:cNvPr>
          <p:cNvSpPr/>
          <p:nvPr/>
        </p:nvSpPr>
        <p:spPr>
          <a:xfrm>
            <a:off x="457200" y="4758575"/>
            <a:ext cx="71628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6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5B465-0629-CB46-97D5-E084B9F37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C38EA8-5FC4-474A-8EC6-A07017B05C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078231"/>
              </a:xfrm>
            </p:spPr>
            <p:txBody>
              <a:bodyPr/>
              <a:lstStyle/>
              <a:p>
                <a:r>
                  <a:rPr lang="en-US" dirty="0"/>
                  <a:t>Theorem: RSA is a correct public-key encryption scheme.</a:t>
                </a:r>
              </a:p>
              <a:p>
                <a:r>
                  <a:rPr lang="en-US" dirty="0"/>
                  <a:t>Theorem: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𝑝𝑞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C38EA8-5FC4-474A-8EC6-A07017B05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078231"/>
              </a:xfrm>
              <a:blipFill>
                <a:blip r:embed="rId3"/>
                <a:stretch>
                  <a:fillRect l="-772" t="-5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DD2E47-6D32-7E4D-809F-0F4F1DC34BDC}"/>
                  </a:ext>
                </a:extLst>
              </p:cNvPr>
              <p:cNvSpPr txBox="1"/>
              <p:nvPr/>
            </p:nvSpPr>
            <p:spPr>
              <a:xfrm>
                <a:off x="838200" y="2895600"/>
                <a:ext cx="4655184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Dec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𝑝𝑞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DD2E47-6D32-7E4D-809F-0F4F1DC34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600"/>
                <a:ext cx="4655184" cy="281937"/>
              </a:xfrm>
              <a:prstGeom prst="rect">
                <a:avLst/>
              </a:prstGeom>
              <a:blipFill>
                <a:blip r:embed="rId4"/>
                <a:stretch>
                  <a:fillRect l="-820" t="-4545" r="-546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F294E-1511-DF48-978A-0C7CA05CC741}"/>
                  </a:ext>
                </a:extLst>
              </p:cNvPr>
              <p:cNvSpPr txBox="1"/>
              <p:nvPr/>
            </p:nvSpPr>
            <p:spPr>
              <a:xfrm>
                <a:off x="2895600" y="3317745"/>
                <a:ext cx="1839863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F294E-1511-DF48-978A-0C7CA05CC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317745"/>
                <a:ext cx="1839863" cy="281937"/>
              </a:xfrm>
              <a:prstGeom prst="rect">
                <a:avLst/>
              </a:prstGeom>
              <a:blipFill>
                <a:blip r:embed="rId5"/>
                <a:stretch>
                  <a:fillRect l="-694" t="-4545" r="-2083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724061-ED9B-5841-BDFD-7C8B1E03E969}"/>
                  </a:ext>
                </a:extLst>
              </p:cNvPr>
              <p:cNvSpPr txBox="1"/>
              <p:nvPr/>
            </p:nvSpPr>
            <p:spPr>
              <a:xfrm>
                <a:off x="2895600" y="3758944"/>
                <a:ext cx="1569532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𝑒𝑑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724061-ED9B-5841-BDFD-7C8B1E03E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758944"/>
                <a:ext cx="1569532" cy="281937"/>
              </a:xfrm>
              <a:prstGeom prst="rect">
                <a:avLst/>
              </a:prstGeom>
              <a:blipFill>
                <a:blip r:embed="rId6"/>
                <a:stretch>
                  <a:fillRect l="-813" t="-4545" r="-243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985742-967F-1948-87C5-42438BF0DD68}"/>
                  </a:ext>
                </a:extLst>
              </p:cNvPr>
              <p:cNvSpPr txBox="1"/>
              <p:nvPr/>
            </p:nvSpPr>
            <p:spPr>
              <a:xfrm>
                <a:off x="76200" y="4816393"/>
                <a:ext cx="3594189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𝑒𝑑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985742-967F-1948-87C5-42438BF0D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816393"/>
                <a:ext cx="3594189" cy="288477"/>
              </a:xfrm>
              <a:prstGeom prst="rect">
                <a:avLst/>
              </a:prstGeom>
              <a:blipFill>
                <a:blip r:embed="rId7"/>
                <a:stretch>
                  <a:fillRect l="-355" t="-9091" r="-1064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ED9971-C784-8443-9400-C7141057098D}"/>
                  </a:ext>
                </a:extLst>
              </p:cNvPr>
              <p:cNvSpPr txBox="1"/>
              <p:nvPr/>
            </p:nvSpPr>
            <p:spPr>
              <a:xfrm>
                <a:off x="1235500" y="5202726"/>
                <a:ext cx="2846998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ED9971-C784-8443-9400-C71410570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500" y="5202726"/>
                <a:ext cx="2846998" cy="288477"/>
              </a:xfrm>
              <a:prstGeom prst="rect">
                <a:avLst/>
              </a:prstGeom>
              <a:blipFill>
                <a:blip r:embed="rId8"/>
                <a:stretch>
                  <a:fillRect l="-444" t="-4167" r="-1333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075890-E4BB-964E-8D6E-F4955E118E30}"/>
                  </a:ext>
                </a:extLst>
              </p:cNvPr>
              <p:cNvSpPr txBox="1"/>
              <p:nvPr/>
            </p:nvSpPr>
            <p:spPr>
              <a:xfrm>
                <a:off x="1143000" y="5600432"/>
                <a:ext cx="3598614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075890-E4BB-964E-8D6E-F4955E118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600432"/>
                <a:ext cx="3598614" cy="288477"/>
              </a:xfrm>
              <a:prstGeom prst="rect">
                <a:avLst/>
              </a:prstGeom>
              <a:blipFill>
                <a:blip r:embed="rId9"/>
                <a:stretch>
                  <a:fillRect t="-9091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007D71-8410-1647-A6ED-EF6C9C29EB51}"/>
                  </a:ext>
                </a:extLst>
              </p:cNvPr>
              <p:cNvSpPr txBox="1"/>
              <p:nvPr/>
            </p:nvSpPr>
            <p:spPr>
              <a:xfrm>
                <a:off x="1235500" y="6056807"/>
                <a:ext cx="2348785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007D71-8410-1647-A6ED-EF6C9C29E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500" y="6056807"/>
                <a:ext cx="2348785" cy="295594"/>
              </a:xfrm>
              <a:prstGeom prst="rect">
                <a:avLst/>
              </a:prstGeom>
              <a:blipFill>
                <a:blip r:embed="rId10"/>
                <a:stretch>
                  <a:fillRect l="-541" r="-1622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E0F161-4191-444B-84F8-0F6FE2B29C22}"/>
                  </a:ext>
                </a:extLst>
              </p:cNvPr>
              <p:cNvSpPr txBox="1"/>
              <p:nvPr/>
            </p:nvSpPr>
            <p:spPr>
              <a:xfrm>
                <a:off x="1229399" y="6428601"/>
                <a:ext cx="11753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E0F161-4191-444B-84F8-0F6FE2B29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399" y="6428601"/>
                <a:ext cx="1175385" cy="276999"/>
              </a:xfrm>
              <a:prstGeom prst="rect">
                <a:avLst/>
              </a:prstGeom>
              <a:blipFill>
                <a:blip r:embed="rId11"/>
                <a:stretch>
                  <a:fillRect l="-1075" t="-4545" r="-3226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598612-D381-EA47-88E7-9909F773322A}"/>
                  </a:ext>
                </a:extLst>
              </p:cNvPr>
              <p:cNvSpPr txBox="1"/>
              <p:nvPr/>
            </p:nvSpPr>
            <p:spPr>
              <a:xfrm>
                <a:off x="4487730" y="4816393"/>
                <a:ext cx="3594189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𝑒𝑑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598612-D381-EA47-88E7-9909F773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730" y="4816393"/>
                <a:ext cx="3594189" cy="288477"/>
              </a:xfrm>
              <a:prstGeom prst="rect">
                <a:avLst/>
              </a:prstGeom>
              <a:blipFill>
                <a:blip r:embed="rId12"/>
                <a:stretch>
                  <a:fillRect l="-353" t="-9091" r="-707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CE3028-46AC-064C-9387-6C23F2EA3FEC}"/>
                  </a:ext>
                </a:extLst>
              </p:cNvPr>
              <p:cNvSpPr txBox="1"/>
              <p:nvPr/>
            </p:nvSpPr>
            <p:spPr>
              <a:xfrm>
                <a:off x="5647030" y="5202726"/>
                <a:ext cx="2847959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CE3028-46AC-064C-9387-6C23F2EA3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030" y="5202726"/>
                <a:ext cx="2847959" cy="288477"/>
              </a:xfrm>
              <a:prstGeom prst="rect">
                <a:avLst/>
              </a:prstGeom>
              <a:blipFill>
                <a:blip r:embed="rId13"/>
                <a:stretch>
                  <a:fillRect t="-4167" r="-885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F87CD5-6254-6343-B609-8D0AFBC9A13F}"/>
                  </a:ext>
                </a:extLst>
              </p:cNvPr>
              <p:cNvSpPr txBox="1"/>
              <p:nvPr/>
            </p:nvSpPr>
            <p:spPr>
              <a:xfrm>
                <a:off x="5554530" y="5600432"/>
                <a:ext cx="3485762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F87CD5-6254-6343-B609-8D0AFBC9A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530" y="5600432"/>
                <a:ext cx="3485762" cy="288477"/>
              </a:xfrm>
              <a:prstGeom prst="rect">
                <a:avLst/>
              </a:prstGeom>
              <a:blipFill>
                <a:blip r:embed="rId14"/>
                <a:stretch>
                  <a:fillRect l="-365" t="-9091" r="-1095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0D56B1-CA34-B44E-BA35-B10CA851EBF8}"/>
                  </a:ext>
                </a:extLst>
              </p:cNvPr>
              <p:cNvSpPr txBox="1"/>
              <p:nvPr/>
            </p:nvSpPr>
            <p:spPr>
              <a:xfrm>
                <a:off x="5647030" y="6056807"/>
                <a:ext cx="2351541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0D56B1-CA34-B44E-BA35-B10CA851E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030" y="6056807"/>
                <a:ext cx="2351541" cy="295594"/>
              </a:xfrm>
              <a:prstGeom prst="rect">
                <a:avLst/>
              </a:prstGeom>
              <a:blipFill>
                <a:blip r:embed="rId15"/>
                <a:stretch>
                  <a:fillRect r="-1622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AF7177-6410-884B-8C58-2313AFF5973B}"/>
                  </a:ext>
                </a:extLst>
              </p:cNvPr>
              <p:cNvSpPr txBox="1"/>
              <p:nvPr/>
            </p:nvSpPr>
            <p:spPr>
              <a:xfrm>
                <a:off x="5640929" y="6428601"/>
                <a:ext cx="11763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AF7177-6410-884B-8C58-2313AFF59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929" y="6428601"/>
                <a:ext cx="1176348" cy="276999"/>
              </a:xfrm>
              <a:prstGeom prst="rect">
                <a:avLst/>
              </a:prstGeom>
              <a:blipFill>
                <a:blip r:embed="rId16"/>
                <a:stretch>
                  <a:fillRect l="-1087" t="-4545" r="-4348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DBD792-B301-1940-90AF-261825649B47}"/>
                  </a:ext>
                </a:extLst>
              </p:cNvPr>
              <p:cNvSpPr txBox="1"/>
              <p:nvPr/>
            </p:nvSpPr>
            <p:spPr>
              <a:xfrm>
                <a:off x="2895600" y="4200143"/>
                <a:ext cx="13045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DBD792-B301-1940-90AF-261825649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200143"/>
                <a:ext cx="1304588" cy="276999"/>
              </a:xfrm>
              <a:prstGeom prst="rect">
                <a:avLst/>
              </a:prstGeom>
              <a:blipFill>
                <a:blip r:embed="rId17"/>
                <a:stretch>
                  <a:fillRect l="-1961" t="-4545" r="-3922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6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5B465-0629-CB46-97D5-E084B9F37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38EA8-5FC4-474A-8EC6-A07017B05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86400"/>
          </a:xfrm>
        </p:spPr>
        <p:txBody>
          <a:bodyPr>
            <a:normAutofit/>
          </a:bodyPr>
          <a:lstStyle/>
          <a:p>
            <a:r>
              <a:rPr lang="en-US" b="1" dirty="0"/>
              <a:t>Theorem: </a:t>
            </a:r>
            <a:r>
              <a:rPr lang="en-US" dirty="0"/>
              <a:t>RSA is a secure public-key encryption scheme.</a:t>
            </a:r>
          </a:p>
          <a:p>
            <a:r>
              <a:rPr lang="en-US" b="1" dirty="0"/>
              <a:t>Theorem: </a:t>
            </a:r>
            <a:r>
              <a:rPr lang="en-US" dirty="0"/>
              <a:t>If factoring is hard, then RSA is a secure public-key encryption scheme.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471A62-8ED0-BD4D-ACA2-FF8949614568}"/>
              </a:ext>
            </a:extLst>
          </p:cNvPr>
          <p:cNvCxnSpPr>
            <a:cxnSpLocks/>
          </p:cNvCxnSpPr>
          <p:nvPr/>
        </p:nvCxnSpPr>
        <p:spPr>
          <a:xfrm>
            <a:off x="609600" y="1828800"/>
            <a:ext cx="807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0DF895-8FBE-2F8E-6874-2C9475879BF8}"/>
              </a:ext>
            </a:extLst>
          </p:cNvPr>
          <p:cNvCxnSpPr>
            <a:cxnSpLocks/>
          </p:cNvCxnSpPr>
          <p:nvPr/>
        </p:nvCxnSpPr>
        <p:spPr>
          <a:xfrm>
            <a:off x="609600" y="2286000"/>
            <a:ext cx="7239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FC927B-FDE0-8710-D76D-8C755427C5C8}"/>
              </a:ext>
            </a:extLst>
          </p:cNvPr>
          <p:cNvCxnSpPr>
            <a:cxnSpLocks/>
          </p:cNvCxnSpPr>
          <p:nvPr/>
        </p:nvCxnSpPr>
        <p:spPr>
          <a:xfrm>
            <a:off x="609600" y="2667000"/>
            <a:ext cx="4191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7BC66B-9239-E43B-EA6C-0C36B21C2974}"/>
              </a:ext>
            </a:extLst>
          </p:cNvPr>
          <p:cNvGrpSpPr/>
          <p:nvPr/>
        </p:nvGrpSpPr>
        <p:grpSpPr>
          <a:xfrm>
            <a:off x="2421878" y="3301241"/>
            <a:ext cx="4300243" cy="3226068"/>
            <a:chOff x="1981200" y="3290660"/>
            <a:chExt cx="4300243" cy="3226068"/>
          </a:xfrm>
        </p:grpSpPr>
        <p:pic>
          <p:nvPicPr>
            <p:cNvPr id="11" name="Picture 10" descr="A close-up of a security device&#10;&#10;Description automatically generated">
              <a:extLst>
                <a:ext uri="{FF2B5EF4-FFF2-40B4-BE49-F238E27FC236}">
                  <a16:creationId xmlns:a16="http://schemas.microsoft.com/office/drawing/2014/main" id="{22143D44-52F3-D047-B528-63C89BA38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3290660"/>
              <a:ext cx="4300243" cy="322606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B64A75-0F32-43F1-A891-F0BAF2E38642}"/>
                </a:ext>
              </a:extLst>
            </p:cNvPr>
            <p:cNvSpPr txBox="1"/>
            <p:nvPr/>
          </p:nvSpPr>
          <p:spPr>
            <a:xfrm>
              <a:off x="2484075" y="5685731"/>
              <a:ext cx="32944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SEEMS LEGIT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68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997C0-0484-155B-DF2E-24057AB06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99DF-7C56-6C01-F2EB-7B6FF559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Textbook RSA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290B-998D-37DE-F257-EC9209EC8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Insecure keys: </a:t>
            </a:r>
            <a:r>
              <a:rPr lang="en-US" dirty="0"/>
              <a:t>There are known efficient attacks for some choices of e, d, p, q</a:t>
            </a:r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E066DC-8EAD-2195-FB25-2D088C6859A0}"/>
              </a:ext>
            </a:extLst>
          </p:cNvPr>
          <p:cNvSpPr txBox="1">
            <a:spLocks/>
          </p:cNvSpPr>
          <p:nvPr/>
        </p:nvSpPr>
        <p:spPr>
          <a:xfrm>
            <a:off x="457200" y="2542082"/>
            <a:ext cx="82296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/>
              <a:t> 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/>
              <a:t> 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43F39ED-C898-102B-9A2E-FF96707B5D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2286000"/>
                <a:ext cx="8001000" cy="457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/>
                  <a:t>pq is too small: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can be factored</a:t>
                </a:r>
                <a:r>
                  <a:rPr lang="en-US" i="1" dirty="0"/>
                  <a:t> </a:t>
                </a:r>
              </a:p>
              <a:p>
                <a:endParaRPr lang="en-US" i="1" dirty="0"/>
              </a:p>
              <a:p>
                <a:r>
                  <a:rPr lang="en-US" i="1" dirty="0"/>
                  <a:t>small values of e: </a:t>
                </a:r>
                <a:r>
                  <a:rPr lang="en-US" dirty="0"/>
                  <a:t>if you send the same message with multiple keys, plaintext message can be recovered</a:t>
                </a:r>
                <a:endParaRPr lang="en-US" i="1" dirty="0"/>
              </a:p>
              <a:p>
                <a:r>
                  <a:rPr lang="en-US" i="1" dirty="0"/>
                  <a:t>small values of e: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can compute log efficiently</a:t>
                </a:r>
                <a:endParaRPr lang="en-US" i="1" dirty="0"/>
              </a:p>
              <a:p>
                <a:r>
                  <a:rPr lang="en-US" i="1" dirty="0"/>
                  <a:t>small values of d: </a:t>
                </a:r>
                <a:r>
                  <a:rPr lang="en-US" dirty="0" err="1"/>
                  <a:t>Boneh</a:t>
                </a:r>
                <a:r>
                  <a:rPr lang="en-US" dirty="0"/>
                  <a:t>-Durfee attack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0.292</m:t>
                        </m:r>
                      </m:sup>
                    </m:sSup>
                  </m:oMath>
                </a14:m>
                <a:endParaRPr lang="en-US" i="1" dirty="0"/>
              </a:p>
              <a:p>
                <a:endParaRPr lang="en-US" i="1" dirty="0"/>
              </a:p>
              <a:p>
                <a:r>
                  <a:rPr lang="en-US" i="1" dirty="0"/>
                  <a:t>p or q is shared with other key: </a:t>
                </a:r>
                <a:r>
                  <a:rPr lang="en-US" dirty="0"/>
                  <a:t>can compute </a:t>
                </a:r>
                <a:r>
                  <a:rPr lang="en-US" dirty="0" err="1"/>
                  <a:t>gcd</a:t>
                </a:r>
                <a:r>
                  <a:rPr lang="en-US" dirty="0"/>
                  <a:t> to factor</a:t>
                </a:r>
              </a:p>
              <a:p>
                <a:endParaRPr lang="en-US" i="1" dirty="0"/>
              </a:p>
              <a:p>
                <a:r>
                  <a:rPr lang="en-US" i="1" dirty="0"/>
                  <a:t>p similar to q: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can be efficiently factored</a:t>
                </a:r>
                <a:r>
                  <a:rPr lang="en-US" i="1" dirty="0"/>
                  <a:t> </a:t>
                </a:r>
              </a:p>
              <a:p>
                <a:r>
                  <a:rPr lang="en-US" i="1" dirty="0"/>
                  <a:t>p or q are bad primes: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can be efficiently factored</a:t>
                </a:r>
              </a:p>
              <a:p>
                <a:r>
                  <a:rPr lang="en-US" i="1" dirty="0" err="1"/>
                  <a:t>gcd</a:t>
                </a:r>
                <a:r>
                  <a:rPr lang="en-US" i="1" dirty="0"/>
                  <a:t>(e, lcm(p-1,q-1)) &gt; 1</a:t>
                </a:r>
                <a:r>
                  <a:rPr lang="en-US" dirty="0"/>
                  <a:t>: </a:t>
                </a:r>
                <a:br>
                  <a:rPr lang="en-US" i="1" dirty="0"/>
                </a:br>
                <a:r>
                  <a:rPr lang="en-US" i="1" dirty="0"/>
                  <a:t> </a:t>
                </a:r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43F39ED-C898-102B-9A2E-FF96707B5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86000"/>
                <a:ext cx="8001000" cy="4572000"/>
              </a:xfrm>
              <a:prstGeom prst="rect">
                <a:avLst/>
              </a:prstGeom>
              <a:blipFill>
                <a:blip r:embed="rId3"/>
                <a:stretch>
                  <a:fillRect l="-635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83F41BD-42DE-C51B-8E5E-65A91ABE0C15}"/>
              </a:ext>
            </a:extLst>
          </p:cNvPr>
          <p:cNvSpPr txBox="1"/>
          <p:nvPr/>
        </p:nvSpPr>
        <p:spPr>
          <a:xfrm>
            <a:off x="1291652" y="4132328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e = </a:t>
            </a:r>
            <a:r>
              <a:rPr lang="en-US" sz="2400" b="1" i="0" u="none" strike="noStrike" dirty="0">
                <a:solidFill>
                  <a:schemeClr val="accent2"/>
                </a:solidFill>
                <a:effectLst/>
              </a:rPr>
              <a:t>65537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81147B-22B7-433E-5402-DE200B6ED2DB}"/>
              </a:ext>
            </a:extLst>
          </p:cNvPr>
          <p:cNvSpPr txBox="1"/>
          <p:nvPr/>
        </p:nvSpPr>
        <p:spPr>
          <a:xfrm>
            <a:off x="1291652" y="2543067"/>
            <a:ext cx="3725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make sure n is 2048 bits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569FCC-EB53-98F3-B73C-45AA7D89EB30}"/>
              </a:ext>
            </a:extLst>
          </p:cNvPr>
          <p:cNvSpPr txBox="1"/>
          <p:nvPr/>
        </p:nvSpPr>
        <p:spPr>
          <a:xfrm>
            <a:off x="1291652" y="6159824"/>
            <a:ext cx="7452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use a good library, don't implement RSA yourself!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84400-5794-8E96-F8B2-CA961054FC76}"/>
              </a:ext>
            </a:extLst>
          </p:cNvPr>
          <p:cNvSpPr txBox="1"/>
          <p:nvPr/>
        </p:nvSpPr>
        <p:spPr>
          <a:xfrm>
            <a:off x="1291652" y="4801396"/>
            <a:ext cx="4456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use high-quality randomness</a:t>
            </a:r>
          </a:p>
        </p:txBody>
      </p:sp>
    </p:spTree>
    <p:extLst>
      <p:ext uri="{BB962C8B-B14F-4D97-AF65-F5344CB8AC3E}">
        <p14:creationId xmlns:p14="http://schemas.microsoft.com/office/powerpoint/2010/main" val="153630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</TotalTime>
  <Words>2191</Words>
  <Application>Microsoft Macintosh PowerPoint</Application>
  <PresentationFormat>On-screen Show (4:3)</PresentationFormat>
  <Paragraphs>337</Paragraphs>
  <Slides>28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Courier</vt:lpstr>
      <vt:lpstr>Courier New</vt:lpstr>
      <vt:lpstr>CronosPro-Regular</vt:lpstr>
      <vt:lpstr>Impact</vt:lpstr>
      <vt:lpstr>Clarity</vt:lpstr>
      <vt:lpstr>Lecture 7: Public-Key Encryption</vt:lpstr>
      <vt:lpstr>Crypto Thus Far…</vt:lpstr>
      <vt:lpstr>Key pairs</vt:lpstr>
      <vt:lpstr>(Public-Key) Encryption algorithms</vt:lpstr>
      <vt:lpstr>RSA</vt:lpstr>
      <vt:lpstr>Exercise 1: RSA </vt:lpstr>
      <vt:lpstr>RSA</vt:lpstr>
      <vt:lpstr>RSA</vt:lpstr>
      <vt:lpstr>Problems with Textbook RSA</vt:lpstr>
      <vt:lpstr>Problems with Textbook RSA</vt:lpstr>
      <vt:lpstr>Solution 1: Padding</vt:lpstr>
      <vt:lpstr>Exercise 2: OAEP</vt:lpstr>
      <vt:lpstr>Problems with Textbook RSA</vt:lpstr>
      <vt:lpstr>Solution 2: Hybrid encryption</vt:lpstr>
      <vt:lpstr>Protocol to exchange encrypted message</vt:lpstr>
      <vt:lpstr>Session keys</vt:lpstr>
      <vt:lpstr>Problems with Textbook RSA</vt:lpstr>
      <vt:lpstr>Square-and-Multiply</vt:lpstr>
      <vt:lpstr>Exercise 3: Square-and Multiply</vt:lpstr>
      <vt:lpstr>Side Channels</vt:lpstr>
      <vt:lpstr>Solution 3: Blinded RSA</vt:lpstr>
      <vt:lpstr>Problems with Textbook RSA</vt:lpstr>
      <vt:lpstr>Solution 4: Key Management</vt:lpstr>
      <vt:lpstr>Password-Based Encryption</vt:lpstr>
      <vt:lpstr>PBKDF2</vt:lpstr>
      <vt:lpstr>Problems with Textbook RSA</vt:lpstr>
      <vt:lpstr>Solution 5: Post-Quantum Cryptography</vt:lpstr>
      <vt:lpstr>Public Key Encryption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9: Public-Key Cryptography</dc:title>
  <dc:creator>Eleanor Birrell</dc:creator>
  <cp:lastModifiedBy>Eleanor Birrell</cp:lastModifiedBy>
  <cp:revision>39</cp:revision>
  <dcterms:created xsi:type="dcterms:W3CDTF">2020-09-12T01:44:35Z</dcterms:created>
  <dcterms:modified xsi:type="dcterms:W3CDTF">2026-02-11T21:10:31Z</dcterms:modified>
</cp:coreProperties>
</file>