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1302" r:id="rId4"/>
    <p:sldId id="260" r:id="rId5"/>
    <p:sldId id="265" r:id="rId6"/>
    <p:sldId id="261" r:id="rId7"/>
    <p:sldId id="305" r:id="rId8"/>
    <p:sldId id="308" r:id="rId9"/>
    <p:sldId id="307" r:id="rId10"/>
    <p:sldId id="319" r:id="rId11"/>
    <p:sldId id="271" r:id="rId12"/>
    <p:sldId id="311" r:id="rId13"/>
    <p:sldId id="312" r:id="rId14"/>
    <p:sldId id="313" r:id="rId15"/>
    <p:sldId id="314" r:id="rId16"/>
    <p:sldId id="315" r:id="rId17"/>
    <p:sldId id="316" r:id="rId18"/>
    <p:sldId id="318" r:id="rId19"/>
    <p:sldId id="317" r:id="rId20"/>
    <p:sldId id="321" r:id="rId21"/>
    <p:sldId id="1329" r:id="rId22"/>
    <p:sldId id="281" r:id="rId23"/>
    <p:sldId id="279" r:id="rId24"/>
    <p:sldId id="133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0" autoAdjust="0"/>
    <p:restoredTop sz="88129" autoAdjust="0"/>
  </p:normalViewPr>
  <p:slideViewPr>
    <p:cSldViewPr>
      <p:cViewPr varScale="1">
        <p:scale>
          <a:sx n="119" d="100"/>
          <a:sy n="119" d="100"/>
        </p:scale>
        <p:origin x="7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2/8/26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.S._Arm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One-time_pad#cite_note-36" TargetMode="External"/><Relationship Id="rId4" Type="http://schemas.openxmlformats.org/officeDocument/2006/relationships/hyperlink" Target="https://en.wikipedia.org/wiki/Signals_Intelligence_Servic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owasp.org</a:t>
            </a:r>
            <a:r>
              <a:rPr lang="en-US" dirty="0"/>
              <a:t>/www-community/</a:t>
            </a:r>
            <a:r>
              <a:rPr lang="en-US" dirty="0" err="1"/>
              <a:t>Threat_Modeling_Process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5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Caesar Cipher:</a:t>
            </a:r>
          </a:p>
          <a:p>
            <a:pPr marL="171450" indent="-171450">
              <a:buFontTx/>
              <a:buChar char="-"/>
            </a:pPr>
            <a:r>
              <a:rPr lang="en-US" dirty="0"/>
              <a:t>simple</a:t>
            </a:r>
            <a:r>
              <a:rPr lang="en-US" baseline="0" dirty="0"/>
              <a:t> substitution cipher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first recorded use: </a:t>
            </a:r>
            <a:r>
              <a:rPr lang="en-US" baseline="0" dirty="0" err="1"/>
              <a:t>caesar</a:t>
            </a:r>
            <a:r>
              <a:rPr lang="en-US" baseline="0" dirty="0"/>
              <a:t> used shift of 3 to record military secrets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no real security now </a:t>
            </a:r>
            <a:endParaRPr lang="en-US" dirty="0"/>
          </a:p>
          <a:p>
            <a:endParaRPr lang="en-US" dirty="0"/>
          </a:p>
          <a:p>
            <a:r>
              <a:rPr lang="en-US" dirty="0"/>
              <a:t>Classical vs modern: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Enigma machine</a:t>
            </a:r>
            <a:r>
              <a:rPr lang="en-US" baseline="0" dirty="0"/>
              <a:t> from WW2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RSA algorithm for encryption</a:t>
            </a:r>
          </a:p>
          <a:p>
            <a:pPr marL="171450" indent="-171450">
              <a:buFont typeface="Arial"/>
              <a:buChar char="•"/>
            </a:pPr>
            <a:endParaRPr lang="en-US" baseline="0" dirty="0"/>
          </a:p>
          <a:p>
            <a:pPr marL="171450" indent="-171450">
              <a:buFont typeface="Arial"/>
              <a:buChar char="•"/>
            </a:pPr>
            <a:endParaRPr lang="en-US" baseline="0" dirty="0"/>
          </a:p>
          <a:p>
            <a:pPr marL="0" indent="0">
              <a:buFont typeface="Arial"/>
              <a:buNone/>
            </a:pPr>
            <a:r>
              <a:rPr lang="en-US" baseline="0" dirty="0"/>
              <a:t>Latex source: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\begin{tabular}{c}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$P$ and $Q$ prime \\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$N = PQ$ \\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$ED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\mod (P-1)(Q-1)$ \\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$C = M^E \mod N$ \\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$M = C^D \mod N$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\end{tabular}</a:t>
            </a:r>
            <a:endParaRPr lang="en-US" baseline="0" dirty="0"/>
          </a:p>
          <a:p>
            <a:pPr marL="0" indent="0">
              <a:buFont typeface="Arial"/>
              <a:buNone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1944–1945,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U.S. Army"/>
              </a:rPr>
              <a:t>U.S. Army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ignals Intelligence Service"/>
              </a:rPr>
              <a:t>Signals Intelligence Service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was able to solve a one-time pad system used by the German Foreign Office for its high-level traffic, codenamed GEE.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[34]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GEE was insecure because the pads were not sufficiently random—the machine used to generate the pads produced predictable output.</a:t>
            </a:r>
          </a:p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68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1E1EA-9536-C38E-02A1-DB5F6A365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7FECC-162D-584E-9F2C-FFAE3F07B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D81F2E-2A3F-55C5-5C9E-EC2275374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odd rounds: scramble columns</a:t>
            </a:r>
          </a:p>
          <a:p>
            <a:r>
              <a:rPr lang="en-US" dirty="0"/>
              <a:t>even rounds: scramble diagonals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EEB0E-3A74-10C4-AD5B-043B3A703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8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</a:t>
            </a:r>
            <a:r>
              <a:rPr lang="mr-IN" dirty="0"/>
              <a:t>’</a:t>
            </a:r>
            <a:r>
              <a:rPr lang="en-US" dirty="0"/>
              <a:t>t spend</a:t>
            </a:r>
            <a:r>
              <a:rPr lang="en-US" baseline="0" dirty="0"/>
              <a:t> too much time on PKCS#5!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3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both:</a:t>
            </a:r>
          </a:p>
          <a:p>
            <a:pPr lvl="1"/>
            <a:r>
              <a:rPr lang="en-US" dirty="0"/>
              <a:t>every ciphertext block depends in some way upon previous plaintext or ciphertext blocks</a:t>
            </a:r>
          </a:p>
          <a:p>
            <a:pPr lvl="1"/>
            <a:r>
              <a:rPr lang="en-US" dirty="0"/>
              <a:t>so even if plaintext blocks repeat, ciphertext blocks don't</a:t>
            </a:r>
          </a:p>
          <a:p>
            <a:pPr lvl="1"/>
            <a:r>
              <a:rPr lang="en-US" dirty="0"/>
              <a:t>so </a:t>
            </a:r>
            <a:r>
              <a:rPr lang="en-US" i="1" dirty="0"/>
              <a:t>intra-message</a:t>
            </a:r>
            <a:r>
              <a:rPr lang="en-US" dirty="0"/>
              <a:t> repetition doesn't disclose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9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KC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138		       		    	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Lecture 6: Symmetric Cryptography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7" name="Picture 6" descr="A cartoon of a person speaking to a person&#10;&#10;AI-generated content may be incorrect.">
            <a:extLst>
              <a:ext uri="{FF2B5EF4-FFF2-40B4-BE49-F238E27FC236}">
                <a16:creationId xmlns:a16="http://schemas.microsoft.com/office/drawing/2014/main" id="{AD6ADE0A-AC16-13F0-94AD-3FE25711C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09668"/>
            <a:ext cx="4267200" cy="33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6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106AA-BED0-8107-0058-540CC2D19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074E-80DC-B63C-2931-6E6DEABE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Ciphers: ChaCha20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4BB6D1-85F1-6779-6EA9-1EA6F7B2A5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8229600" cy="5257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/>
                  <a:t> generate a random bitstring of length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use that to initialize pseudorandom sequence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4BB6D1-85F1-6779-6EA9-1EA6F7B2A5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8229600" cy="5257800"/>
              </a:xfrm>
              <a:blipFill>
                <a:blip r:embed="rId3"/>
                <a:stretch>
                  <a:fillRect l="-772"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D3BA91-27F9-BCE7-F8C2-66CCD5FAA4A2}"/>
                  </a:ext>
                </a:extLst>
              </p:cNvPr>
              <p:cNvSpPr txBox="1"/>
              <p:nvPr/>
            </p:nvSpPr>
            <p:spPr>
              <a:xfrm>
                <a:off x="7391400" y="1808083"/>
                <a:ext cx="7534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b="1" dirty="0">
                    <a:solidFill>
                      <a:schemeClr val="accent2"/>
                    </a:solidFill>
                  </a:rPr>
                  <a:t>n =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𝟐𝟓𝟔</m:t>
                    </m:r>
                  </m:oMath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D3BA91-27F9-BCE7-F8C2-66CCD5FAA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808083"/>
                <a:ext cx="753411" cy="276999"/>
              </a:xfrm>
              <a:prstGeom prst="rect">
                <a:avLst/>
              </a:prstGeom>
              <a:blipFill>
                <a:blip r:embed="rId4"/>
                <a:stretch>
                  <a:fillRect l="-20000" t="-26087" r="-10000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1E39ED-C829-B252-29C6-96542CEEB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0820"/>
              </p:ext>
            </p:extLst>
          </p:nvPr>
        </p:nvGraphicFramePr>
        <p:xfrm>
          <a:off x="1290818" y="2687320"/>
          <a:ext cx="3810000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67589762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0721762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704339806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939536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</a:t>
                      </a:r>
                      <a:r>
                        <a:rPr lang="en-US" dirty="0" err="1"/>
                        <a:t>expa</a:t>
                      </a:r>
                      <a:r>
                        <a:rPr lang="en-US" dirty="0"/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</a:t>
                      </a:r>
                      <a:r>
                        <a:rPr lang="en-US" dirty="0" err="1"/>
                        <a:t>nd</a:t>
                      </a:r>
                      <a:r>
                        <a:rPr lang="en-US" dirty="0"/>
                        <a:t> 3”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“2-by”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</a:t>
                      </a:r>
                      <a:r>
                        <a:rPr lang="en-US" dirty="0" err="1"/>
                        <a:t>te</a:t>
                      </a:r>
                      <a:r>
                        <a:rPr lang="en-US" dirty="0"/>
                        <a:t> k”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46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99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51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976460"/>
                  </a:ext>
                </a:extLst>
              </a:tr>
            </a:tbl>
          </a:graphicData>
        </a:graphic>
      </p:graphicFrame>
      <p:pic>
        <p:nvPicPr>
          <p:cNvPr id="8" name="Picture 7" descr="A computer screen shot of a diagram&#10;&#10;AI-generated content may be incorrect.">
            <a:extLst>
              <a:ext uri="{FF2B5EF4-FFF2-40B4-BE49-F238E27FC236}">
                <a16:creationId xmlns:a16="http://schemas.microsoft.com/office/drawing/2014/main" id="{70583992-92D4-FBA0-03C9-54287224C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81" y="2687320"/>
            <a:ext cx="2090919" cy="265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8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Ciphers: AES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30051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Encryption schemes that operate on fixed-size messages called </a:t>
                </a:r>
                <a:r>
                  <a:rPr lang="en-US" b="1" dirty="0">
                    <a:solidFill>
                      <a:schemeClr val="accent2"/>
                    </a:solidFill>
                  </a:rPr>
                  <a:t>blocks</a:t>
                </a:r>
              </a:p>
              <a:p>
                <a:r>
                  <a:rPr lang="en-US" dirty="0"/>
                  <a:t>Advanced Encryption Standard (AES) result of 2001 NIST competition</a:t>
                </a:r>
              </a:p>
              <a:p>
                <a:r>
                  <a:rPr lang="en-US" dirty="0"/>
                  <a:t>Currently no known practical attacks, approved by NSA for top-secret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/>
                  <a:t> generate a random </a:t>
                </a:r>
                <a:r>
                  <a:rPr lang="en-US" dirty="0" err="1"/>
                  <a:t>bitstring</a:t>
                </a:r>
                <a:r>
                  <a:rPr lang="en-US" dirty="0"/>
                  <a:t> of length 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300513"/>
              </a:xfrm>
              <a:blipFill>
                <a:blip r:embed="rId2"/>
                <a:stretch>
                  <a:fillRect l="-617" t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2B21768-BF0F-F445-BBEE-CC1FAA00C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4"/>
          <a:stretch/>
        </p:blipFill>
        <p:spPr>
          <a:xfrm>
            <a:off x="962839" y="3680308"/>
            <a:ext cx="2812435" cy="3140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276C2-E21B-594B-9618-A1B1C1FA4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92" y="4055828"/>
            <a:ext cx="2116808" cy="1124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9537BE-A36F-8546-9E9B-B249B86AC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94" y="4129313"/>
            <a:ext cx="2128280" cy="1103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A6326B-E5A1-7F48-88E4-0B6D5CCF95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76" y="5146569"/>
            <a:ext cx="2360084" cy="873231"/>
          </a:xfrm>
          <a:prstGeom prst="rect">
            <a:avLst/>
          </a:prstGeom>
        </p:spPr>
      </p:pic>
      <p:pic>
        <p:nvPicPr>
          <p:cNvPr id="10" name="Picture 9" descr="A close up of a clock&#10;&#10;Description automatically generated">
            <a:extLst>
              <a:ext uri="{FF2B5EF4-FFF2-40B4-BE49-F238E27FC236}">
                <a16:creationId xmlns:a16="http://schemas.microsoft.com/office/drawing/2014/main" id="{DCD87F7C-286E-8145-991C-E111E6D3E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92" y="5160502"/>
            <a:ext cx="2083596" cy="16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9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F166-1D62-8BF9-F10D-5FC716AC4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AES: Pre-processing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EF966-F00C-E775-0ABD-F8001F028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 </a:t>
            </a:r>
            <a:r>
              <a:rPr lang="en-US" sz="2000" dirty="0">
                <a:solidFill>
                  <a:srgbClr val="000000"/>
                </a:solidFill>
                <a:latin typeface="Menlo" panose="020B0609030804020204" pitchFamily="49" charset="0"/>
              </a:rPr>
              <a:t>can't recall the last time that we talked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A4CAB7-8F37-FD56-8E6B-827493DD272E}"/>
              </a:ext>
            </a:extLst>
          </p:cNvPr>
          <p:cNvSpPr txBox="1"/>
          <p:nvPr/>
        </p:nvSpPr>
        <p:spPr>
          <a:xfrm>
            <a:off x="304800" y="2362200"/>
            <a:ext cx="6542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TODO: Generate ASCII encoding of each of these bytes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71A1CA-C5D9-27E3-A480-965728AE5449}"/>
              </a:ext>
            </a:extLst>
          </p:cNvPr>
          <p:cNvSpPr/>
          <p:nvPr/>
        </p:nvSpPr>
        <p:spPr>
          <a:xfrm>
            <a:off x="2841585" y="1644134"/>
            <a:ext cx="6172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725CC9-C8E7-424E-5155-892CA1C50265}"/>
              </a:ext>
            </a:extLst>
          </p:cNvPr>
          <p:cNvSpPr/>
          <p:nvPr/>
        </p:nvSpPr>
        <p:spPr>
          <a:xfrm>
            <a:off x="381000" y="1644134"/>
            <a:ext cx="2438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89117F-E0D1-8051-7FF6-F088A585C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424212"/>
              </p:ext>
            </p:extLst>
          </p:nvPr>
        </p:nvGraphicFramePr>
        <p:xfrm>
          <a:off x="2893422" y="2876703"/>
          <a:ext cx="194854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15409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F84CE3-197A-9C83-913E-3F6570D8F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13729"/>
              </p:ext>
            </p:extLst>
          </p:nvPr>
        </p:nvGraphicFramePr>
        <p:xfrm>
          <a:off x="4841964" y="2876703"/>
          <a:ext cx="194854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3804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07322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73187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`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18913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38BEA-5B99-0622-CF9D-2E579619AD7F}"/>
              </a:ext>
            </a:extLst>
          </p:cNvPr>
          <p:cNvCxnSpPr>
            <a:cxnSpLocks/>
          </p:cNvCxnSpPr>
          <p:nvPr/>
        </p:nvCxnSpPr>
        <p:spPr>
          <a:xfrm flipH="1">
            <a:off x="2367644" y="2876703"/>
            <a:ext cx="19049" cy="3845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925309-A3CB-D1D4-6CE6-EC22C8934A7B}"/>
              </a:ext>
            </a:extLst>
          </p:cNvPr>
          <p:cNvCxnSpPr>
            <a:cxnSpLocks/>
          </p:cNvCxnSpPr>
          <p:nvPr/>
        </p:nvCxnSpPr>
        <p:spPr>
          <a:xfrm>
            <a:off x="2893422" y="2876703"/>
            <a:ext cx="0" cy="3840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604892-5FD7-CCEC-F9A4-3D20BF1E24F8}"/>
              </a:ext>
            </a:extLst>
          </p:cNvPr>
          <p:cNvCxnSpPr>
            <a:cxnSpLocks/>
          </p:cNvCxnSpPr>
          <p:nvPr/>
        </p:nvCxnSpPr>
        <p:spPr>
          <a:xfrm flipH="1">
            <a:off x="4841964" y="2876703"/>
            <a:ext cx="5444" cy="3840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DCF22AC-FDA6-5F6E-C2E2-D1DA3D271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70037"/>
              </p:ext>
            </p:extLst>
          </p:nvPr>
        </p:nvGraphicFramePr>
        <p:xfrm>
          <a:off x="6781800" y="2876703"/>
          <a:ext cx="194854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01110000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01110001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6074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01110010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99504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01110011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93355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01110100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11371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01110101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34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01110110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173513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136F03-A744-38BD-79F1-366F965CB0A8}"/>
              </a:ext>
            </a:extLst>
          </p:cNvPr>
          <p:cNvCxnSpPr>
            <a:cxnSpLocks/>
          </p:cNvCxnSpPr>
          <p:nvPr/>
        </p:nvCxnSpPr>
        <p:spPr>
          <a:xfrm flipH="1">
            <a:off x="6776356" y="2908969"/>
            <a:ext cx="5444" cy="3840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C361CB-EA69-9985-78D6-E7C98724110C}"/>
              </a:ext>
            </a:extLst>
          </p:cNvPr>
          <p:cNvCxnSpPr>
            <a:cxnSpLocks/>
          </p:cNvCxnSpPr>
          <p:nvPr/>
        </p:nvCxnSpPr>
        <p:spPr>
          <a:xfrm flipH="1">
            <a:off x="8710748" y="2876703"/>
            <a:ext cx="5444" cy="3840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5BAA638-C01D-EB5E-1D8C-7D6880663A6F}"/>
              </a:ext>
            </a:extLst>
          </p:cNvPr>
          <p:cNvSpPr txBox="1"/>
          <p:nvPr/>
        </p:nvSpPr>
        <p:spPr>
          <a:xfrm>
            <a:off x="-43542" y="461444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835922-E695-F1D8-6BA4-4920D95E0604}"/>
              </a:ext>
            </a:extLst>
          </p:cNvPr>
          <p:cNvSpPr txBox="1"/>
          <p:nvPr/>
        </p:nvSpPr>
        <p:spPr>
          <a:xfrm>
            <a:off x="2392137" y="461236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05C86B-BB02-0B3D-CD1B-6A7E298DE4E4}"/>
              </a:ext>
            </a:extLst>
          </p:cNvPr>
          <p:cNvSpPr txBox="1"/>
          <p:nvPr/>
        </p:nvSpPr>
        <p:spPr>
          <a:xfrm>
            <a:off x="8696594" y="46141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…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92EED7B-3269-D99D-A7B0-A97AE1314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8748"/>
              </p:ext>
            </p:extLst>
          </p:nvPr>
        </p:nvGraphicFramePr>
        <p:xfrm>
          <a:off x="457200" y="2882146"/>
          <a:ext cx="194854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168307831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3785568201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3618185367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5753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0784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2596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65729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4583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57280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4305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06181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7860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117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5872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30335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794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05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4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 animBg="1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487D-1C43-B76D-E4B0-126254BC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AES: Step 0 (Expand key)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95AEB-E84B-0920-B7FA-9796D6DD1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AES key: random 256-bits</a:t>
            </a:r>
          </a:p>
          <a:p>
            <a:r>
              <a:rPr lang="en-US" dirty="0"/>
              <a:t>Expand key to 240 bytes (1920 bits)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287CA-4F2B-B180-27B2-8F7A4E5F72A8}"/>
              </a:ext>
            </a:extLst>
          </p:cNvPr>
          <p:cNvSpPr txBox="1"/>
          <p:nvPr/>
        </p:nvSpPr>
        <p:spPr>
          <a:xfrm>
            <a:off x="457200" y="1339334"/>
            <a:ext cx="8256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a3d39ac91855c571b1ebe3894d5c4f47d7b8f762493f052d97f7ce8aeaf4c438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181F15-DFA9-4D87-0CB8-828598AB66B6}"/>
              </a:ext>
            </a:extLst>
          </p:cNvPr>
          <p:cNvSpPr txBox="1"/>
          <p:nvPr/>
        </p:nvSpPr>
        <p:spPr>
          <a:xfrm>
            <a:off x="737259" y="2389287"/>
            <a:ext cx="7696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void </a:t>
            </a:r>
            <a:r>
              <a:rPr lang="en-US" sz="1600" dirty="0" err="1"/>
              <a:t>expand_key</a:t>
            </a:r>
            <a:r>
              <a:rPr lang="en-US" sz="1600" dirty="0"/>
              <a:t>(unsigned char *in) { </a:t>
            </a:r>
          </a:p>
          <a:p>
            <a:r>
              <a:rPr lang="en-US" sz="1600" dirty="0"/>
              <a:t>    unsigned char t[4]; </a:t>
            </a:r>
          </a:p>
          <a:p>
            <a:r>
              <a:rPr lang="en-US" sz="1600" dirty="0"/>
              <a:t>    unsigned char c = 32; </a:t>
            </a:r>
          </a:p>
          <a:p>
            <a:r>
              <a:rPr lang="en-US" sz="1600" dirty="0"/>
              <a:t>    unsigned char </a:t>
            </a:r>
            <a:r>
              <a:rPr lang="en-US" sz="1600" dirty="0" err="1"/>
              <a:t>i</a:t>
            </a:r>
            <a:r>
              <a:rPr lang="en-US" sz="1600" dirty="0"/>
              <a:t> = 1; </a:t>
            </a:r>
          </a:p>
          <a:p>
            <a:r>
              <a:rPr lang="en-US" sz="1600" dirty="0"/>
              <a:t>    unsigned char a; </a:t>
            </a:r>
          </a:p>
          <a:p>
            <a:r>
              <a:rPr lang="en-US" sz="1600" dirty="0"/>
              <a:t>    while(c &lt; 240) { </a:t>
            </a:r>
          </a:p>
          <a:p>
            <a:r>
              <a:rPr lang="en-US" sz="1600" dirty="0"/>
              <a:t>        for(a = 0; a &lt; 4; a++) /* Copy the temporary variable over */</a:t>
            </a:r>
          </a:p>
          <a:p>
            <a:r>
              <a:rPr lang="en-US" sz="1600" dirty="0"/>
              <a:t>            t[a] = in[a + c - 4]; </a:t>
            </a:r>
          </a:p>
          <a:p>
            <a:r>
              <a:rPr lang="en-US" sz="1600" dirty="0"/>
              <a:t>        if(c % 32 == 0) {/* Every eight sets, do a complex calculation */ 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schedule_core</a:t>
            </a:r>
            <a:r>
              <a:rPr lang="en-US" sz="1600" dirty="0"/>
              <a:t>(</a:t>
            </a:r>
            <a:r>
              <a:rPr lang="en-US" sz="1600" dirty="0" err="1"/>
              <a:t>t,i</a:t>
            </a:r>
            <a:r>
              <a:rPr lang="en-US" sz="1600" dirty="0"/>
              <a:t>); 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i</a:t>
            </a:r>
            <a:r>
              <a:rPr lang="en-US" sz="1600" dirty="0"/>
              <a:t>++; } </a:t>
            </a:r>
          </a:p>
          <a:p>
            <a:r>
              <a:rPr lang="en-US" sz="1600" dirty="0"/>
              <a:t>        if(c % 32 == 16) { </a:t>
            </a:r>
          </a:p>
          <a:p>
            <a:r>
              <a:rPr lang="en-US" sz="1600" dirty="0"/>
              <a:t>            for(a = 0; a &lt; 4; a++) </a:t>
            </a:r>
          </a:p>
          <a:p>
            <a:r>
              <a:rPr lang="en-US" sz="1600" dirty="0"/>
              <a:t>                t[a] = </a:t>
            </a:r>
            <a:r>
              <a:rPr lang="en-US" sz="1600" dirty="0" err="1"/>
              <a:t>sbox</a:t>
            </a:r>
            <a:r>
              <a:rPr lang="en-US" sz="1600" dirty="0"/>
              <a:t>(t[a]); } </a:t>
            </a:r>
          </a:p>
          <a:p>
            <a:r>
              <a:rPr lang="en-US" sz="1600" dirty="0"/>
              <a:t>        for(a = 0; a &lt; 4; a++) {</a:t>
            </a:r>
          </a:p>
          <a:p>
            <a:r>
              <a:rPr lang="en-US" sz="1600" dirty="0"/>
              <a:t>            in[c] = in[c - 32] ^ t[a]; 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c++</a:t>
            </a:r>
            <a:r>
              <a:rPr lang="en-US" sz="1600" dirty="0"/>
              <a:t>; </a:t>
            </a:r>
          </a:p>
          <a:p>
            <a:r>
              <a:rPr lang="en-US" sz="1600" dirty="0"/>
              <a:t>        } </a:t>
            </a:r>
          </a:p>
          <a:p>
            <a:r>
              <a:rPr lang="en-US" sz="1600" dirty="0"/>
              <a:t>    } </a:t>
            </a:r>
          </a:p>
          <a:p>
            <a:r>
              <a:rPr lang="en-US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118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2386-CEA0-0851-8BE2-A2A64B5D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AES: Step 0 (Add round key)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81FD4-E926-4FD8-9B0A-BD2EA8BEA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XOR 128 bits of message with first 128 bits of expanded key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BCF9B-C5A7-3959-D481-8CCBAEE4BC20}"/>
              </a:ext>
            </a:extLst>
          </p:cNvPr>
          <p:cNvSpPr txBox="1"/>
          <p:nvPr/>
        </p:nvSpPr>
        <p:spPr>
          <a:xfrm>
            <a:off x="685800" y="2514600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a3 d3 9a c9 18 55 c5 71 b1 eb e3 89 4d 5c 4f 47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A0F47-641A-E462-A139-458C04336D6B}"/>
              </a:ext>
            </a:extLst>
          </p:cNvPr>
          <p:cNvSpPr txBox="1"/>
          <p:nvPr/>
        </p:nvSpPr>
        <p:spPr>
          <a:xfrm>
            <a:off x="762000" y="2253734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cs typeface="Consolas" panose="020B0609020204030204" pitchFamily="49" charset="0"/>
              </a:rPr>
              <a:t>0    1    2    3    4    5   6    7    8    9   10  11  12  13  14  15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CAC7E-3EBF-F62D-098D-153DF41F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AES: Step 1 (Substitute Bytes)</a:t>
            </a:r>
          </a:p>
        </p:txBody>
      </p:sp>
      <p:pic>
        <p:nvPicPr>
          <p:cNvPr id="7" name="Content Placeholder 6" descr="A white rectangular grid with black numbers&#10;&#10;Description automatically generated">
            <a:extLst>
              <a:ext uri="{FF2B5EF4-FFF2-40B4-BE49-F238E27FC236}">
                <a16:creationId xmlns:a16="http://schemas.microsoft.com/office/drawing/2014/main" id="{9F4A3F0B-0E8F-06A6-C402-F2FE0C95A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4707801" cy="48768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D3F9EA-5756-1D54-04EB-B99C16A41B33}"/>
              </a:ext>
            </a:extLst>
          </p:cNvPr>
          <p:cNvSpPr txBox="1"/>
          <p:nvPr/>
        </p:nvSpPr>
        <p:spPr>
          <a:xfrm>
            <a:off x="457200" y="6312725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example, 0x9a substitutes to 0xb8</a:t>
            </a:r>
          </a:p>
        </p:txBody>
      </p:sp>
    </p:spTree>
    <p:extLst>
      <p:ext uri="{BB962C8B-B14F-4D97-AF65-F5344CB8AC3E}">
        <p14:creationId xmlns:p14="http://schemas.microsoft.com/office/powerpoint/2010/main" val="229161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C384-350C-806A-B539-589A9012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AES: Step 2 (Shift rows)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FBCC-8535-5ADB-531D-3E0D0AABF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row unchanged</a:t>
            </a:r>
          </a:p>
          <a:p>
            <a:r>
              <a:rPr lang="en-US" dirty="0"/>
              <a:t>Second row shifts left by 1</a:t>
            </a:r>
          </a:p>
          <a:p>
            <a:r>
              <a:rPr lang="en-US" dirty="0"/>
              <a:t>Third row shifts left by 2</a:t>
            </a:r>
          </a:p>
          <a:p>
            <a:r>
              <a:rPr lang="en-US" dirty="0"/>
              <a:t>Fourth row shifts left by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CB838-DBD7-3F0A-F136-3AED31D0C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60470"/>
            <a:ext cx="659027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2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5CA5-2C0D-9516-37B2-778C1245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AES: Step 3 (Mix Columns)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0D328-0AD0-98FF-757E-61F0C67E0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4-element column is mixed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FD492-9149-30A7-319C-87243A1A5F54}"/>
              </a:ext>
            </a:extLst>
          </p:cNvPr>
          <p:cNvSpPr txBox="1"/>
          <p:nvPr/>
        </p:nvSpPr>
        <p:spPr>
          <a:xfrm>
            <a:off x="609600" y="1981200"/>
            <a:ext cx="8229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dirty="0">
                <a:solidFill>
                  <a:srgbClr val="B00040"/>
                </a:solidFill>
                <a:effectLst/>
              </a:rPr>
            </a:br>
            <a:r>
              <a:rPr lang="en-US" dirty="0">
                <a:solidFill>
                  <a:srgbClr val="B00040"/>
                </a:solidFill>
                <a:effectLst/>
              </a:rPr>
              <a:t>void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mix_columns</a:t>
            </a:r>
            <a:r>
              <a:rPr lang="en-US" dirty="0"/>
              <a:t>(</a:t>
            </a:r>
            <a:r>
              <a:rPr lang="en-US" dirty="0">
                <a:solidFill>
                  <a:srgbClr val="B00040"/>
                </a:solidFill>
                <a:effectLst/>
              </a:rPr>
              <a:t>unsigned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B00040"/>
                </a:solidFill>
                <a:effectLst/>
              </a:rPr>
              <a:t>char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*</a:t>
            </a:r>
            <a:r>
              <a:rPr lang="en-US" dirty="0"/>
              <a:t>r)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{ /* input is array of 4 bytes = 1 column */</a:t>
            </a:r>
          </a:p>
          <a:p>
            <a:r>
              <a:rPr lang="en-US" dirty="0">
                <a:solidFill>
                  <a:srgbClr val="B00040"/>
                </a:solidFill>
                <a:effectLst/>
              </a:rPr>
              <a:t>    unsigned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B00040"/>
                </a:solidFill>
                <a:effectLst/>
              </a:rPr>
              <a:t>char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a[</a:t>
            </a:r>
            <a:r>
              <a:rPr lang="en-US" dirty="0">
                <a:solidFill>
                  <a:srgbClr val="666666"/>
                </a:solidFill>
                <a:effectLst/>
              </a:rPr>
              <a:t>4</a:t>
            </a:r>
            <a:r>
              <a:rPr lang="en-US" dirty="0"/>
              <a:t>]; </a:t>
            </a:r>
          </a:p>
          <a:p>
            <a:r>
              <a:rPr lang="en-US" dirty="0">
                <a:solidFill>
                  <a:srgbClr val="B00040"/>
                </a:solidFill>
                <a:effectLst/>
              </a:rPr>
              <a:t>    unsigned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B00040"/>
                </a:solidFill>
                <a:effectLst/>
              </a:rPr>
              <a:t>char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b[</a:t>
            </a:r>
            <a:r>
              <a:rPr lang="en-US" dirty="0">
                <a:solidFill>
                  <a:srgbClr val="666666"/>
                </a:solidFill>
                <a:effectLst/>
              </a:rPr>
              <a:t>4</a:t>
            </a:r>
            <a:r>
              <a:rPr lang="en-US" dirty="0"/>
              <a:t>]; </a:t>
            </a:r>
          </a:p>
          <a:p>
            <a:r>
              <a:rPr lang="en-US" b="1" dirty="0">
                <a:solidFill>
                  <a:srgbClr val="008000"/>
                </a:solidFill>
                <a:effectLst/>
              </a:rPr>
              <a:t>    for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(unsigned char c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=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0</a:t>
            </a:r>
            <a:r>
              <a:rPr lang="en-US" dirty="0"/>
              <a:t>;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c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&lt;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4</a:t>
            </a:r>
            <a:r>
              <a:rPr lang="en-US" dirty="0"/>
              <a:t>;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 err="1"/>
              <a:t>c</a:t>
            </a:r>
            <a:r>
              <a:rPr lang="en-US" dirty="0" err="1">
                <a:solidFill>
                  <a:srgbClr val="666666"/>
                </a:solidFill>
                <a:effectLst/>
              </a:rPr>
              <a:t>++</a:t>
            </a:r>
            <a:r>
              <a:rPr lang="en-US" dirty="0"/>
              <a:t>)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{ </a:t>
            </a:r>
          </a:p>
          <a:p>
            <a:r>
              <a:rPr lang="en-US" dirty="0"/>
              <a:t>        a[c]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=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r[c]; </a:t>
            </a:r>
            <a:r>
              <a:rPr lang="en-US" i="1" dirty="0">
                <a:solidFill>
                  <a:srgbClr val="3D7B7B"/>
                </a:solidFill>
                <a:effectLst/>
              </a:rPr>
              <a:t>/* copy of input */</a:t>
            </a:r>
            <a:r>
              <a:rPr lang="en-US" dirty="0"/>
              <a:t> </a:t>
            </a:r>
          </a:p>
          <a:p>
            <a:r>
              <a:rPr lang="en-US" dirty="0"/>
              <a:t>        b[c]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=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r[c]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&lt;&lt;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1</a:t>
            </a:r>
            <a:r>
              <a:rPr lang="en-US" dirty="0"/>
              <a:t>;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</a:p>
          <a:p>
            <a:r>
              <a:rPr lang="en-US" dirty="0">
                <a:solidFill>
                  <a:srgbClr val="BBBBBB"/>
                </a:solidFill>
              </a:rPr>
              <a:t>        </a:t>
            </a:r>
            <a:r>
              <a:rPr lang="en-US" dirty="0"/>
              <a:t>unsigned char h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=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r[c]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&gt;&gt;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7</a:t>
            </a:r>
            <a:r>
              <a:rPr lang="en-US" dirty="0"/>
              <a:t>;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i="1" dirty="0">
                <a:solidFill>
                  <a:srgbClr val="3D7B7B"/>
                </a:solidFill>
                <a:effectLst/>
              </a:rPr>
              <a:t>/* logical right shift, h is 0x01 or 0x00 */</a:t>
            </a:r>
            <a:r>
              <a:rPr lang="en-US" dirty="0"/>
              <a:t> </a:t>
            </a:r>
          </a:p>
          <a:p>
            <a:r>
              <a:rPr lang="en-US" dirty="0"/>
              <a:t>        b[c]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=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b[c]</a:t>
            </a:r>
            <a:r>
              <a:rPr lang="en-US" dirty="0">
                <a:solidFill>
                  <a:srgbClr val="BBBBBB"/>
                </a:solidFill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 (</a:t>
            </a:r>
            <a:r>
              <a:rPr lang="en-US" dirty="0"/>
              <a:t>h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*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0x1B)</a:t>
            </a:r>
            <a:r>
              <a:rPr lang="en-US" dirty="0"/>
              <a:t>;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i="1" dirty="0">
                <a:solidFill>
                  <a:srgbClr val="3D7B7B"/>
                </a:solidFill>
                <a:effectLst/>
              </a:rPr>
              <a:t>/* Rijndael's Galois field */</a:t>
            </a:r>
            <a:r>
              <a:rPr lang="en-US" dirty="0"/>
              <a:t> </a:t>
            </a:r>
          </a:p>
          <a:p>
            <a:r>
              <a:rPr lang="en-US" dirty="0"/>
              <a:t>    } </a:t>
            </a:r>
          </a:p>
          <a:p>
            <a:r>
              <a:rPr lang="en-US" dirty="0"/>
              <a:t>    r[</a:t>
            </a:r>
            <a:r>
              <a:rPr lang="en-US" dirty="0">
                <a:solidFill>
                  <a:srgbClr val="666666"/>
                </a:solidFill>
                <a:effectLst/>
              </a:rPr>
              <a:t>0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=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b[</a:t>
            </a:r>
            <a:r>
              <a:rPr lang="en-US" dirty="0">
                <a:solidFill>
                  <a:srgbClr val="666666"/>
                </a:solidFill>
                <a:effectLst/>
              </a:rPr>
              <a:t>0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a[</a:t>
            </a:r>
            <a:r>
              <a:rPr lang="en-US" dirty="0">
                <a:solidFill>
                  <a:srgbClr val="666666"/>
                </a:solidFill>
                <a:effectLst/>
              </a:rPr>
              <a:t>3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a[</a:t>
            </a:r>
            <a:r>
              <a:rPr lang="en-US" dirty="0">
                <a:solidFill>
                  <a:srgbClr val="666666"/>
                </a:solidFill>
                <a:effectLst/>
              </a:rPr>
              <a:t>2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b[</a:t>
            </a:r>
            <a:r>
              <a:rPr lang="en-US" dirty="0">
                <a:solidFill>
                  <a:srgbClr val="666666"/>
                </a:solidFill>
                <a:effectLst/>
              </a:rPr>
              <a:t>1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a[</a:t>
            </a:r>
            <a:r>
              <a:rPr lang="en-US" dirty="0">
                <a:solidFill>
                  <a:srgbClr val="666666"/>
                </a:solidFill>
                <a:effectLst/>
              </a:rPr>
              <a:t>1</a:t>
            </a:r>
            <a:r>
              <a:rPr lang="en-US" dirty="0"/>
              <a:t>];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i="1" dirty="0">
                <a:solidFill>
                  <a:srgbClr val="3D7B7B"/>
                </a:solidFill>
                <a:effectLst/>
              </a:rPr>
              <a:t>/* 2 * a0 + a3 + a2 + 3 * a1 */</a:t>
            </a:r>
            <a:r>
              <a:rPr lang="en-US" dirty="0"/>
              <a:t> </a:t>
            </a:r>
          </a:p>
          <a:p>
            <a:r>
              <a:rPr lang="en-US" dirty="0"/>
              <a:t>    r[</a:t>
            </a:r>
            <a:r>
              <a:rPr lang="en-US" dirty="0">
                <a:solidFill>
                  <a:srgbClr val="666666"/>
                </a:solidFill>
                <a:effectLst/>
              </a:rPr>
              <a:t>1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=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b[</a:t>
            </a:r>
            <a:r>
              <a:rPr lang="en-US" dirty="0">
                <a:solidFill>
                  <a:srgbClr val="666666"/>
                </a:solidFill>
                <a:effectLst/>
              </a:rPr>
              <a:t>1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a[</a:t>
            </a:r>
            <a:r>
              <a:rPr lang="en-US" dirty="0">
                <a:solidFill>
                  <a:srgbClr val="666666"/>
                </a:solidFill>
                <a:effectLst/>
              </a:rPr>
              <a:t>0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a[</a:t>
            </a:r>
            <a:r>
              <a:rPr lang="en-US" dirty="0">
                <a:solidFill>
                  <a:srgbClr val="666666"/>
                </a:solidFill>
                <a:effectLst/>
              </a:rPr>
              <a:t>3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b[</a:t>
            </a:r>
            <a:r>
              <a:rPr lang="en-US" dirty="0">
                <a:solidFill>
                  <a:srgbClr val="666666"/>
                </a:solidFill>
                <a:effectLst/>
              </a:rPr>
              <a:t>2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a[</a:t>
            </a:r>
            <a:r>
              <a:rPr lang="en-US" dirty="0">
                <a:solidFill>
                  <a:srgbClr val="666666"/>
                </a:solidFill>
                <a:effectLst/>
              </a:rPr>
              <a:t>2</a:t>
            </a:r>
            <a:r>
              <a:rPr lang="en-US" dirty="0"/>
              <a:t>];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i="1" dirty="0">
                <a:solidFill>
                  <a:srgbClr val="3D7B7B"/>
                </a:solidFill>
                <a:effectLst/>
              </a:rPr>
              <a:t>/* 2 * a1 + a0 + a3 + 3 * a2 */</a:t>
            </a:r>
            <a:r>
              <a:rPr lang="en-US" dirty="0"/>
              <a:t> </a:t>
            </a:r>
          </a:p>
          <a:p>
            <a:r>
              <a:rPr lang="en-US" dirty="0"/>
              <a:t>    r[</a:t>
            </a:r>
            <a:r>
              <a:rPr lang="en-US" dirty="0">
                <a:solidFill>
                  <a:srgbClr val="666666"/>
                </a:solidFill>
                <a:effectLst/>
              </a:rPr>
              <a:t>2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=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b[</a:t>
            </a:r>
            <a:r>
              <a:rPr lang="en-US" dirty="0">
                <a:solidFill>
                  <a:srgbClr val="666666"/>
                </a:solidFill>
                <a:effectLst/>
              </a:rPr>
              <a:t>2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a[</a:t>
            </a:r>
            <a:r>
              <a:rPr lang="en-US" dirty="0">
                <a:solidFill>
                  <a:srgbClr val="666666"/>
                </a:solidFill>
                <a:effectLst/>
              </a:rPr>
              <a:t>1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a[</a:t>
            </a:r>
            <a:r>
              <a:rPr lang="en-US" dirty="0">
                <a:solidFill>
                  <a:srgbClr val="666666"/>
                </a:solidFill>
                <a:effectLst/>
              </a:rPr>
              <a:t>0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b[</a:t>
            </a:r>
            <a:r>
              <a:rPr lang="en-US" dirty="0">
                <a:solidFill>
                  <a:srgbClr val="666666"/>
                </a:solidFill>
                <a:effectLst/>
              </a:rPr>
              <a:t>3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a[</a:t>
            </a:r>
            <a:r>
              <a:rPr lang="en-US" dirty="0">
                <a:solidFill>
                  <a:srgbClr val="666666"/>
                </a:solidFill>
                <a:effectLst/>
              </a:rPr>
              <a:t>3</a:t>
            </a:r>
            <a:r>
              <a:rPr lang="en-US" dirty="0"/>
              <a:t>];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i="1" dirty="0">
                <a:solidFill>
                  <a:srgbClr val="3D7B7B"/>
                </a:solidFill>
                <a:effectLst/>
              </a:rPr>
              <a:t>/* 2 * a2 + a1 + a0 + 3 * a3 */</a:t>
            </a:r>
            <a:r>
              <a:rPr lang="en-US" dirty="0"/>
              <a:t> </a:t>
            </a:r>
          </a:p>
          <a:p>
            <a:r>
              <a:rPr lang="en-US" dirty="0"/>
              <a:t>    r[</a:t>
            </a:r>
            <a:r>
              <a:rPr lang="en-US" dirty="0">
                <a:solidFill>
                  <a:srgbClr val="666666"/>
                </a:solidFill>
                <a:effectLst/>
              </a:rPr>
              <a:t>3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=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b[</a:t>
            </a:r>
            <a:r>
              <a:rPr lang="en-US" dirty="0">
                <a:solidFill>
                  <a:srgbClr val="666666"/>
                </a:solidFill>
                <a:effectLst/>
              </a:rPr>
              <a:t>3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a[</a:t>
            </a:r>
            <a:r>
              <a:rPr lang="en-US" dirty="0">
                <a:solidFill>
                  <a:srgbClr val="666666"/>
                </a:solidFill>
                <a:effectLst/>
              </a:rPr>
              <a:t>2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a[</a:t>
            </a:r>
            <a:r>
              <a:rPr lang="en-US" dirty="0">
                <a:solidFill>
                  <a:srgbClr val="666666"/>
                </a:solidFill>
                <a:effectLst/>
              </a:rPr>
              <a:t>1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b[</a:t>
            </a:r>
            <a:r>
              <a:rPr lang="en-US" dirty="0">
                <a:solidFill>
                  <a:srgbClr val="666666"/>
                </a:solidFill>
                <a:effectLst/>
              </a:rPr>
              <a:t>0</a:t>
            </a:r>
            <a:r>
              <a:rPr lang="en-US" dirty="0"/>
              <a:t>]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>
                <a:solidFill>
                  <a:srgbClr val="666666"/>
                </a:solidFill>
                <a:effectLst/>
              </a:rPr>
              <a:t>^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dirty="0"/>
              <a:t>a[</a:t>
            </a:r>
            <a:r>
              <a:rPr lang="en-US" dirty="0">
                <a:solidFill>
                  <a:srgbClr val="666666"/>
                </a:solidFill>
                <a:effectLst/>
              </a:rPr>
              <a:t>0</a:t>
            </a:r>
            <a:r>
              <a:rPr lang="en-US" dirty="0"/>
              <a:t>];</a:t>
            </a:r>
            <a:r>
              <a:rPr lang="en-US" dirty="0">
                <a:solidFill>
                  <a:srgbClr val="BBBBBB"/>
                </a:solidFill>
                <a:effectLst/>
              </a:rPr>
              <a:t> </a:t>
            </a:r>
            <a:r>
              <a:rPr lang="en-US" i="1" dirty="0">
                <a:solidFill>
                  <a:srgbClr val="3D7B7B"/>
                </a:solidFill>
                <a:effectLst/>
              </a:rPr>
              <a:t>/* 2 * a3 + a2 + a1 + 3 * a0 */</a:t>
            </a:r>
            <a:r>
              <a:rPr lang="en-US" dirty="0"/>
              <a:t> 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46254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DBD4F-84F8-A656-BFB1-2A8DB4DB1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AC27-4E12-9C9A-2A2C-9FB03E42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AES: Step 4 (Add round key)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D56D8-1D4F-3071-7F66-AD16A7DFA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XOR 128 bits of message with next 128 bits of expanded key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E2329-6ECD-CF99-5584-C089063A6324}"/>
              </a:ext>
            </a:extLst>
          </p:cNvPr>
          <p:cNvSpPr txBox="1"/>
          <p:nvPr/>
        </p:nvSpPr>
        <p:spPr>
          <a:xfrm>
            <a:off x="685800" y="2514600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d7 b8 f7 62 49 3f 05 2d 97 f7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8a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f4 c4 38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C51F8-AE34-833F-8E34-8CA98F76850B}"/>
              </a:ext>
            </a:extLst>
          </p:cNvPr>
          <p:cNvSpPr txBox="1"/>
          <p:nvPr/>
        </p:nvSpPr>
        <p:spPr>
          <a:xfrm>
            <a:off x="762000" y="2253734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cs typeface="Consolas" panose="020B0609020204030204" pitchFamily="49" charset="0"/>
              </a:rPr>
              <a:t>0    1    2    3    4    5   6    7    8    9   10  11  12  13  14  15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F768-D574-1A20-49B9-8FE63819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AES: Repeat 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9FE4F-735C-33FC-13D8-922AF043F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Steps 1-4 14 total times</a:t>
            </a:r>
          </a:p>
          <a:p>
            <a:r>
              <a:rPr lang="en-US" dirty="0"/>
              <a:t>Except skip Mix columns in last round</a:t>
            </a:r>
          </a:p>
        </p:txBody>
      </p:sp>
    </p:spTree>
    <p:extLst>
      <p:ext uri="{BB962C8B-B14F-4D97-AF65-F5344CB8AC3E}">
        <p14:creationId xmlns:p14="http://schemas.microsoft.com/office/powerpoint/2010/main" val="195940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 Thus Far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Attacks </a:t>
            </a:r>
            <a:br>
              <a:rPr lang="en-US" dirty="0"/>
            </a:br>
            <a:r>
              <a:rPr lang="en-US" dirty="0"/>
              <a:t>are perpetrated by </a:t>
            </a:r>
            <a:br>
              <a:rPr lang="en-US" dirty="0"/>
            </a:br>
            <a:r>
              <a:rPr lang="en-US" dirty="0">
                <a:solidFill>
                  <a:srgbClr val="4F81BD"/>
                </a:solidFill>
              </a:rPr>
              <a:t>threats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inflict </a:t>
            </a:r>
            <a:br>
              <a:rPr lang="en-US" dirty="0"/>
            </a:br>
            <a:r>
              <a:rPr lang="en-US" dirty="0">
                <a:solidFill>
                  <a:srgbClr val="4F81BD"/>
                </a:solidFill>
              </a:rPr>
              <a:t>harm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 exploiting</a:t>
            </a:r>
            <a:br>
              <a:rPr lang="en-US" dirty="0"/>
            </a:br>
            <a:r>
              <a:rPr lang="en-US" dirty="0">
                <a:solidFill>
                  <a:srgbClr val="4F81BD"/>
                </a:solidFill>
              </a:rPr>
              <a:t>vulnerabilities</a:t>
            </a:r>
            <a:br>
              <a:rPr lang="en-US" dirty="0"/>
            </a:br>
            <a:r>
              <a:rPr lang="en-US" dirty="0"/>
              <a:t>which are controlled by </a:t>
            </a:r>
            <a:br>
              <a:rPr lang="en-US" dirty="0"/>
            </a:br>
            <a:r>
              <a:rPr lang="en-US" dirty="0">
                <a:solidFill>
                  <a:srgbClr val="4F81BD"/>
                </a:solidFill>
              </a:rPr>
              <a:t>countermeasures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3592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the message length isn't </a:t>
            </a:r>
            <a:r>
              <a:rPr lang="en-US" i="1" dirty="0"/>
              <a:t>exactly</a:t>
            </a:r>
            <a:r>
              <a:rPr lang="en-US" dirty="0"/>
              <a:t> a multiple of block length?  End up with final block that isn't full: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Non-solution:  </a:t>
            </a:r>
            <a:r>
              <a:rPr lang="en-US" dirty="0"/>
              <a:t>pad out final block with 0's (not reversible)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Solution:  </a:t>
            </a:r>
            <a:r>
              <a:rPr lang="en-US" dirty="0"/>
              <a:t>Let B be the number of bytes that need to be added to final plaintext block to reach block length.  Pad with B copies of the byte representing B. Called </a:t>
            </a:r>
            <a:r>
              <a:rPr lang="en-US" i="1" dirty="0">
                <a:hlinkClick r:id="rId3"/>
              </a:rPr>
              <a:t>PKCS</a:t>
            </a:r>
            <a:r>
              <a:rPr lang="en-US" i="1" dirty="0"/>
              <a:t> #5 or #7 padding.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Padding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61895" y="2523082"/>
            <a:ext cx="2620209" cy="626925"/>
            <a:chOff x="1446962" y="2923298"/>
            <a:chExt cx="2620209" cy="626925"/>
          </a:xfrm>
        </p:grpSpPr>
        <p:sp>
          <p:nvSpPr>
            <p:cNvPr id="5" name="Rectangle 4"/>
            <p:cNvSpPr/>
            <p:nvPr/>
          </p:nvSpPr>
          <p:spPr>
            <a:xfrm>
              <a:off x="1446962" y="2923298"/>
              <a:ext cx="2620209" cy="6269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453202" y="2923298"/>
              <a:ext cx="1543427" cy="626925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25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5C9C-2C45-BEBA-2C6A-8F7D9DE7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arbitrary length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6B3FF-7399-11E2-9862-09D08E83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obvious idea (</a:t>
            </a:r>
            <a:r>
              <a:rPr lang="en-US" dirty="0">
                <a:latin typeface="CronosPro-Regular"/>
                <a:cs typeface="CronosPro-Regular"/>
              </a:rPr>
              <a:t>Called </a:t>
            </a:r>
            <a:r>
              <a:rPr lang="en-US" b="1" dirty="0">
                <a:solidFill>
                  <a:schemeClr val="accent2"/>
                </a:solidFill>
                <a:latin typeface="CronosPro-Regular"/>
                <a:cs typeface="CronosPro-Regular"/>
              </a:rPr>
              <a:t>electronic code book (ECB) </a:t>
            </a:r>
            <a:r>
              <a:rPr lang="en-US" dirty="0">
                <a:latin typeface="CronosPro-Regular"/>
                <a:cs typeface="CronosPro-Regular"/>
              </a:rPr>
              <a:t>mode)</a:t>
            </a:r>
            <a:endParaRPr lang="en-US" dirty="0"/>
          </a:p>
          <a:p>
            <a:pPr lvl="1"/>
            <a:r>
              <a:rPr lang="en-US" dirty="0"/>
              <a:t>Divide long message into short chunks, each the size of a block</a:t>
            </a:r>
          </a:p>
          <a:p>
            <a:pPr lvl="1"/>
            <a:r>
              <a:rPr lang="en-US" dirty="0"/>
              <a:t>Encrypt each block with the block cipher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ECB is insecure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76909D-00D4-33E2-E9DF-C01B51E9E3E7}"/>
              </a:ext>
            </a:extLst>
          </p:cNvPr>
          <p:cNvSpPr/>
          <p:nvPr/>
        </p:nvSpPr>
        <p:spPr>
          <a:xfrm>
            <a:off x="721532" y="2802075"/>
            <a:ext cx="7717135" cy="62692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01D0DE-FC83-E481-523F-688A863FD372}"/>
              </a:ext>
            </a:extLst>
          </p:cNvPr>
          <p:cNvGrpSpPr/>
          <p:nvPr/>
        </p:nvGrpSpPr>
        <p:grpSpPr>
          <a:xfrm>
            <a:off x="721531" y="2800636"/>
            <a:ext cx="7717135" cy="626925"/>
            <a:chOff x="675249" y="3793702"/>
            <a:chExt cx="7717135" cy="6269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703E4A-85F4-BCBB-4CD9-AA5B9559A1BC}"/>
                </a:ext>
              </a:extLst>
            </p:cNvPr>
            <p:cNvSpPr/>
            <p:nvPr/>
          </p:nvSpPr>
          <p:spPr>
            <a:xfrm>
              <a:off x="675249" y="3793702"/>
              <a:ext cx="1543427" cy="626925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937835-FA70-7EC5-336F-AFC3A19C5C5E}"/>
                </a:ext>
              </a:extLst>
            </p:cNvPr>
            <p:cNvSpPr/>
            <p:nvPr/>
          </p:nvSpPr>
          <p:spPr>
            <a:xfrm>
              <a:off x="2218676" y="3793702"/>
              <a:ext cx="1543427" cy="626925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4ABF73-D547-1BD7-43EB-9E05F36C2D69}"/>
                </a:ext>
              </a:extLst>
            </p:cNvPr>
            <p:cNvSpPr/>
            <p:nvPr/>
          </p:nvSpPr>
          <p:spPr>
            <a:xfrm>
              <a:off x="3762103" y="3793702"/>
              <a:ext cx="1543427" cy="626925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A0794E-85EF-EF74-F15F-60C7EE01D2DF}"/>
                </a:ext>
              </a:extLst>
            </p:cNvPr>
            <p:cNvSpPr/>
            <p:nvPr/>
          </p:nvSpPr>
          <p:spPr>
            <a:xfrm>
              <a:off x="5305530" y="3793702"/>
              <a:ext cx="1543427" cy="626925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FA7015-6091-000E-8E33-AA765E0E5DF8}"/>
                </a:ext>
              </a:extLst>
            </p:cNvPr>
            <p:cNvSpPr/>
            <p:nvPr/>
          </p:nvSpPr>
          <p:spPr>
            <a:xfrm>
              <a:off x="6848957" y="3793702"/>
              <a:ext cx="1543427" cy="626925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A317F-5262-6832-AF80-B996FFD600A0}"/>
              </a:ext>
            </a:extLst>
          </p:cNvPr>
          <p:cNvGrpSpPr/>
          <p:nvPr/>
        </p:nvGrpSpPr>
        <p:grpSpPr>
          <a:xfrm>
            <a:off x="0" y="3435724"/>
            <a:ext cx="8438667" cy="990600"/>
            <a:chOff x="-46283" y="4498557"/>
            <a:chExt cx="8438667" cy="12640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59BB50-D44A-35B4-D209-8D8208B5D282}"/>
                </a:ext>
              </a:extLst>
            </p:cNvPr>
            <p:cNvSpPr/>
            <p:nvPr/>
          </p:nvSpPr>
          <p:spPr>
            <a:xfrm>
              <a:off x="675249" y="5135653"/>
              <a:ext cx="1543427" cy="626925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12C7AD-02C6-AFD6-A770-1212FDD0958A}"/>
                </a:ext>
              </a:extLst>
            </p:cNvPr>
            <p:cNvSpPr/>
            <p:nvPr/>
          </p:nvSpPr>
          <p:spPr>
            <a:xfrm>
              <a:off x="2218676" y="5135653"/>
              <a:ext cx="1543427" cy="626925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6FE8FE-AAA1-80BC-5F7C-C5AD9719D693}"/>
                </a:ext>
              </a:extLst>
            </p:cNvPr>
            <p:cNvSpPr/>
            <p:nvPr/>
          </p:nvSpPr>
          <p:spPr>
            <a:xfrm>
              <a:off x="3762103" y="5135653"/>
              <a:ext cx="1543427" cy="626925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4BB943A-4AAE-480E-6D6A-6FCBA0F8D593}"/>
                </a:ext>
              </a:extLst>
            </p:cNvPr>
            <p:cNvSpPr/>
            <p:nvPr/>
          </p:nvSpPr>
          <p:spPr>
            <a:xfrm>
              <a:off x="5305530" y="5135653"/>
              <a:ext cx="1543427" cy="626925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1F4B9C-196E-7176-0FA7-9E2D44DD97B4}"/>
                </a:ext>
              </a:extLst>
            </p:cNvPr>
            <p:cNvSpPr/>
            <p:nvPr/>
          </p:nvSpPr>
          <p:spPr>
            <a:xfrm>
              <a:off x="6848957" y="5135653"/>
              <a:ext cx="1543427" cy="626925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c5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A7FB84-5B70-8B02-C9FE-D51FE579D0E5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1446963" y="4498557"/>
              <a:ext cx="0" cy="63709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2DF5B0D-9BCB-E109-37BB-03E2878E5E70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2990390" y="4498557"/>
              <a:ext cx="0" cy="63709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E13DFC8-D3B0-06E7-4299-D187E54439F8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525717" y="4498557"/>
              <a:ext cx="8100" cy="63709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AA1C94E-6926-D8F2-DCE6-82F05A8E724A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6061045" y="4498557"/>
              <a:ext cx="16199" cy="63709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06051BB-EC3E-3B8B-2A71-1DBC7307E117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7604471" y="4498557"/>
              <a:ext cx="16200" cy="63709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8526D40-5AFF-B9D1-F175-A133445F6399}"/>
                    </a:ext>
                  </a:extLst>
                </p:cNvPr>
                <p:cNvSpPr txBox="1"/>
                <p:nvPr/>
              </p:nvSpPr>
              <p:spPr>
                <a:xfrm>
                  <a:off x="-46283" y="4587209"/>
                  <a:ext cx="1404552" cy="471273"/>
                </a:xfrm>
                <a:prstGeom prst="rect">
                  <a:avLst/>
                </a:prstGeom>
                <a:noFill/>
                <a:ln w="28575"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ronosPro-Regular"/>
                          </a:rPr>
                          <m:t>𝑬𝒏𝒄</m:t>
                        </m:r>
                        <m:r>
                          <a:rPr lang="en-US" b="1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ronosPro-Regular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ronosPro-Regular"/>
                          </a:rPr>
                          <m:t>𝒎</m:t>
                        </m:r>
                        <m:r>
                          <a:rPr lang="en-US" b="1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ronosPro-Regular"/>
                          </a:rPr>
                          <m:t> ; </m:t>
                        </m:r>
                        <m:r>
                          <a:rPr lang="en-US" b="1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ronosPro-Regular"/>
                          </a:rPr>
                          <m:t>𝒌</m:t>
                        </m:r>
                        <m:r>
                          <a:rPr lang="en-US" b="1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ronosPro-Regular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ysClr val="windowText" lastClr="000000"/>
                    </a:solidFill>
                    <a:latin typeface="CronosPro-Regular"/>
                    <a:cs typeface="CronosPro-Regular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8526D40-5AFF-B9D1-F175-A133445F63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6283" y="4587209"/>
                  <a:ext cx="1404552" cy="471273"/>
                </a:xfrm>
                <a:prstGeom prst="rect">
                  <a:avLst/>
                </a:prstGeom>
                <a:blipFill>
                  <a:blip r:embed="rId2"/>
                  <a:stretch>
                    <a:fillRect b="-9375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9" name="Picture 28" descr="Tux.jpg">
            <a:extLst>
              <a:ext uri="{FF2B5EF4-FFF2-40B4-BE49-F238E27FC236}">
                <a16:creationId xmlns:a16="http://schemas.microsoft.com/office/drawing/2014/main" id="{2A68D304-CEA8-36EA-C311-21DF1F449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050370"/>
            <a:ext cx="1640257" cy="18076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 descr="Tux_ecb.jpg">
            <a:extLst>
              <a:ext uri="{FF2B5EF4-FFF2-40B4-BE49-F238E27FC236}">
                <a16:creationId xmlns:a16="http://schemas.microsoft.com/office/drawing/2014/main" id="{9E954B4E-217A-8178-9548-A6E4869DD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050370"/>
            <a:ext cx="1640257" cy="180763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A8D9D6B-0BEF-516C-5DAF-B3A06B2F8BA2}"/>
              </a:ext>
            </a:extLst>
          </p:cNvPr>
          <p:cNvGrpSpPr/>
          <p:nvPr/>
        </p:nvGrpSpPr>
        <p:grpSpPr>
          <a:xfrm>
            <a:off x="3621457" y="5584899"/>
            <a:ext cx="1941143" cy="369286"/>
            <a:chOff x="-23259" y="4106429"/>
            <a:chExt cx="8714828" cy="104833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8C7A90-2D86-8337-B9A9-DB153BB0FDC7}"/>
                </a:ext>
              </a:extLst>
            </p:cNvPr>
            <p:cNvSpPr txBox="1"/>
            <p:nvPr/>
          </p:nvSpPr>
          <p:spPr>
            <a:xfrm>
              <a:off x="823211" y="4106429"/>
              <a:ext cx="1613718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ronosPro-Regular"/>
                  <a:cs typeface="CronosPro-Regular"/>
                </a:rPr>
                <a:t>Enc</a:t>
              </a:r>
              <a:r>
                <a:rPr lang="en-US" dirty="0">
                  <a:latin typeface="CronosPro-Regular"/>
                  <a:cs typeface="CronosPro-Regular"/>
                </a:rPr>
                <a:t>-ECB(Tux; k)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51056BA-F535-9D05-7E63-1F6886D4F8B5}"/>
                </a:ext>
              </a:extLst>
            </p:cNvPr>
            <p:cNvCxnSpPr>
              <a:cxnSpLocks/>
              <a:stCxn id="29" idx="3"/>
              <a:endCxn id="30" idx="1"/>
            </p:cNvCxnSpPr>
            <p:nvPr/>
          </p:nvCxnSpPr>
          <p:spPr>
            <a:xfrm>
              <a:off x="-23259" y="5154767"/>
              <a:ext cx="87148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0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problem…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 block ciphers are </a:t>
            </a:r>
            <a:r>
              <a:rPr lang="en-US" i="1" dirty="0"/>
              <a:t>deterministic</a:t>
            </a:r>
            <a:r>
              <a:rPr lang="en-US" dirty="0"/>
              <a:t>:  inter-message repetition is visible to attacker</a:t>
            </a:r>
          </a:p>
          <a:p>
            <a:r>
              <a:rPr lang="en-US" dirty="0"/>
              <a:t>To make AES secure, need to incorporate randomness</a:t>
            </a:r>
          </a:p>
          <a:p>
            <a:pPr lvl="1"/>
            <a:r>
              <a:rPr lang="en-US" dirty="0"/>
              <a:t>Enc(m; r; k)</a:t>
            </a:r>
          </a:p>
          <a:p>
            <a:pPr lvl="1"/>
            <a:r>
              <a:rPr lang="en-US" dirty="0"/>
              <a:t>Dec(c; r; k)</a:t>
            </a:r>
          </a:p>
          <a:p>
            <a:r>
              <a:rPr lang="en-US" dirty="0"/>
              <a:t>Randomness must be:</a:t>
            </a:r>
          </a:p>
          <a:p>
            <a:pPr lvl="1"/>
            <a:r>
              <a:rPr lang="en-US" b="1" dirty="0"/>
              <a:t>unique:  </a:t>
            </a:r>
            <a:r>
              <a:rPr lang="en-US" dirty="0"/>
              <a:t>never used before in lifetime of system and/or</a:t>
            </a:r>
          </a:p>
          <a:p>
            <a:pPr lvl="1"/>
            <a:r>
              <a:rPr lang="en-US" b="1" dirty="0"/>
              <a:t>unpredictable:  </a:t>
            </a:r>
            <a:r>
              <a:rPr lang="en-US" dirty="0"/>
              <a:t>attacker can't guess next next random value (even given all previous randomness in lifetime of system)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9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Cipher Block Chaining (CBC) mode</a:t>
            </a:r>
          </a:p>
          <a:p>
            <a:pPr lvl="1"/>
            <a:r>
              <a:rPr lang="en-US" dirty="0"/>
              <a:t>idea:  XOR previous ciphertext block into current plaintext block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sz="1200" dirty="0"/>
          </a:p>
          <a:p>
            <a:r>
              <a:rPr lang="en-US" dirty="0"/>
              <a:t>Counter (CTR) mode</a:t>
            </a:r>
          </a:p>
          <a:p>
            <a:pPr lvl="1"/>
            <a:r>
              <a:rPr lang="en-US" dirty="0"/>
              <a:t>idea:  derive one-time pad from increasing counter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66BB92-1807-6B49-9838-80B642586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33400"/>
            <a:ext cx="3505200" cy="1541986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4ED529B-3A01-AEA7-9625-E2EDD53664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0"/>
          <a:stretch/>
        </p:blipFill>
        <p:spPr>
          <a:xfrm>
            <a:off x="997922" y="2286000"/>
            <a:ext cx="5958639" cy="19294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F8105F2-46C5-1382-8CA2-0AD6693CF83F}"/>
              </a:ext>
            </a:extLst>
          </p:cNvPr>
          <p:cNvGrpSpPr/>
          <p:nvPr/>
        </p:nvGrpSpPr>
        <p:grpSpPr>
          <a:xfrm>
            <a:off x="1071623" y="4785161"/>
            <a:ext cx="6324600" cy="2072839"/>
            <a:chOff x="457200" y="4434852"/>
            <a:chExt cx="7162800" cy="2420602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EAACAC02-42F1-A785-FFF5-B77C19302F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07"/>
            <a:stretch/>
          </p:blipFill>
          <p:spPr>
            <a:xfrm>
              <a:off x="457200" y="4434852"/>
              <a:ext cx="7162800" cy="242060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8E38D1-1E18-C455-364B-B2AA3B564473}"/>
                </a:ext>
              </a:extLst>
            </p:cNvPr>
            <p:cNvSpPr txBox="1"/>
            <p:nvPr/>
          </p:nvSpPr>
          <p:spPr>
            <a:xfrm>
              <a:off x="1219200" y="449580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 Rand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CA4E5F-6F5C-29EE-2D6D-2D15ABEEF510}"/>
                </a:ext>
              </a:extLst>
            </p:cNvPr>
            <p:cNvSpPr txBox="1"/>
            <p:nvPr/>
          </p:nvSpPr>
          <p:spPr>
            <a:xfrm>
              <a:off x="3429000" y="449580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 Rand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250360-FB76-1665-9BEA-A89EB7A72F26}"/>
                </a:ext>
              </a:extLst>
            </p:cNvPr>
            <p:cNvSpPr txBox="1"/>
            <p:nvPr/>
          </p:nvSpPr>
          <p:spPr>
            <a:xfrm>
              <a:off x="5562600" y="449580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 Rand</a:t>
              </a:r>
            </a:p>
          </p:txBody>
        </p:sp>
      </p:grpSp>
      <p:sp>
        <p:nvSpPr>
          <p:cNvPr id="11" name="&quot;No&quot; Symbol 10">
            <a:extLst>
              <a:ext uri="{FF2B5EF4-FFF2-40B4-BE49-F238E27FC236}">
                <a16:creationId xmlns:a16="http://schemas.microsoft.com/office/drawing/2014/main" id="{B03A7905-24CB-6310-AF49-FA7AAED90F03}"/>
              </a:ext>
            </a:extLst>
          </p:cNvPr>
          <p:cNvSpPr/>
          <p:nvPr/>
        </p:nvSpPr>
        <p:spPr>
          <a:xfrm>
            <a:off x="7380219" y="2604667"/>
            <a:ext cx="1447800" cy="132876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7A20555D-281C-07F7-AB14-4F56EC79AC9C}"/>
              </a:ext>
            </a:extLst>
          </p:cNvPr>
          <p:cNvSpPr/>
          <p:nvPr/>
        </p:nvSpPr>
        <p:spPr>
          <a:xfrm>
            <a:off x="7512126" y="5410200"/>
            <a:ext cx="1145737" cy="603247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8BCF2D-8F44-7EB7-CEEB-6BA19A5A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</a:t>
            </a:r>
          </a:p>
        </p:txBody>
      </p:sp>
      <p:pic>
        <p:nvPicPr>
          <p:cNvPr id="10" name="Content Placeholder 9" descr="A cartoon of a person speaking to a person&#10;&#10;AI-generated content may be incorrect.">
            <a:extLst>
              <a:ext uri="{FF2B5EF4-FFF2-40B4-BE49-F238E27FC236}">
                <a16:creationId xmlns:a16="http://schemas.microsoft.com/office/drawing/2014/main" id="{A3FA7B7C-CF15-C673-47CC-6B849A0B6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18" y="1600200"/>
            <a:ext cx="6155764" cy="4876800"/>
          </a:xfrm>
        </p:spPr>
      </p:pic>
    </p:spTree>
    <p:extLst>
      <p:ext uri="{BB962C8B-B14F-4D97-AF65-F5344CB8AC3E}">
        <p14:creationId xmlns:p14="http://schemas.microsoft.com/office/powerpoint/2010/main" val="368695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1CB14-04DD-889F-A97F-EAB409A3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766014-B643-7FE1-21B6-CFD58B1162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346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457392939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8399978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34289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S</a:t>
                      </a:r>
                      <a:r>
                        <a:rPr lang="en-US" sz="1600" dirty="0">
                          <a:effectLst/>
                        </a:rPr>
                        <a:t>poofing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Accessing and using another user’s credentials, such as username and password.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Authentication</a:t>
                      </a:r>
                    </a:p>
                  </a:txBody>
                  <a:tcPr marL="142875" marR="142875" marT="142875" marB="142875" anchor="ctr"/>
                </a:tc>
                <a:extLst>
                  <a:ext uri="{0D108BD9-81ED-4DB2-BD59-A6C34878D82A}">
                    <a16:rowId xmlns:a16="http://schemas.microsoft.com/office/drawing/2014/main" val="1886875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ampering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Changing or modifying persistent data, such as records in a database, or </a:t>
                      </a:r>
                      <a:r>
                        <a:rPr lang="en-US" sz="1600" dirty="0" err="1">
                          <a:effectLst/>
                        </a:rPr>
                        <a:t>alterating</a:t>
                      </a:r>
                      <a:r>
                        <a:rPr lang="en-US" sz="1600" dirty="0">
                          <a:effectLst/>
                        </a:rPr>
                        <a:t> of data in transit over an network, such as the Internet.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Integrity</a:t>
                      </a:r>
                    </a:p>
                  </a:txBody>
                  <a:tcPr marL="142875" marR="142875" marT="142875" marB="142875" anchor="ctr"/>
                </a:tc>
                <a:extLst>
                  <a:ext uri="{0D108BD9-81ED-4DB2-BD59-A6C34878D82A}">
                    <a16:rowId xmlns:a16="http://schemas.microsoft.com/office/drawing/2014/main" val="1879927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R</a:t>
                      </a:r>
                      <a:r>
                        <a:rPr lang="en-US" sz="1600" dirty="0">
                          <a:effectLst/>
                        </a:rPr>
                        <a:t>epudiation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Performing prohibited operations in a system that lacks the ability to trace the operations.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Audit</a:t>
                      </a:r>
                    </a:p>
                  </a:txBody>
                  <a:tcPr marL="142875" marR="142875" marT="142875" marB="142875" anchor="ctr"/>
                </a:tc>
                <a:extLst>
                  <a:ext uri="{0D108BD9-81ED-4DB2-BD59-A6C34878D82A}">
                    <a16:rowId xmlns:a16="http://schemas.microsoft.com/office/drawing/2014/main" val="28847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nformation disclosure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Reading a file that one was not granted access to, or reading data in transit.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Confidentiality</a:t>
                      </a:r>
                    </a:p>
                  </a:txBody>
                  <a:tcPr marL="142875" marR="142875" marT="142875" marB="142875" anchor="ctr"/>
                </a:tc>
                <a:extLst>
                  <a:ext uri="{0D108BD9-81ED-4DB2-BD59-A6C34878D82A}">
                    <a16:rowId xmlns:a16="http://schemas.microsoft.com/office/drawing/2014/main" val="314849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enial of service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Denying access to valid users, such as making a web server temporarily unavailable or unusable.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Availability</a:t>
                      </a:r>
                    </a:p>
                  </a:txBody>
                  <a:tcPr marL="142875" marR="142875" marT="142875" marB="142875" anchor="ctr"/>
                </a:tc>
                <a:extLst>
                  <a:ext uri="{0D108BD9-81ED-4DB2-BD59-A6C34878D82A}">
                    <a16:rowId xmlns:a16="http://schemas.microsoft.com/office/drawing/2014/main" val="428429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levation of privilege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Gaining privileged access to resources in order to gain unauthorized access to information or to compromise a system.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Authorization</a:t>
                      </a:r>
                    </a:p>
                  </a:txBody>
                  <a:tcPr marL="142875" marR="142875" marT="142875" marB="142875" anchor="ctr"/>
                </a:tc>
                <a:extLst>
                  <a:ext uri="{0D108BD9-81ED-4DB2-BD59-A6C34878D82A}">
                    <a16:rowId xmlns:a16="http://schemas.microsoft.com/office/drawing/2014/main" val="2968909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52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encryption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Threat:</a:t>
            </a:r>
            <a:r>
              <a:rPr lang="en-US" dirty="0"/>
              <a:t> Dolev-Yao attacker</a:t>
            </a:r>
          </a:p>
          <a:p>
            <a:pPr lvl="1"/>
            <a:r>
              <a:rPr lang="en-US" dirty="0"/>
              <a:t>Can read all messages on the network</a:t>
            </a:r>
          </a:p>
          <a:p>
            <a:pPr lvl="1"/>
            <a:r>
              <a:rPr lang="en-US" dirty="0"/>
              <a:t>Can write messages to the network</a:t>
            </a:r>
          </a:p>
          <a:p>
            <a:pPr lvl="1"/>
            <a:r>
              <a:rPr lang="en-US" dirty="0"/>
              <a:t>Can block any messages sent over the network (i.e., cause them to be dropped)</a:t>
            </a:r>
          </a:p>
          <a:p>
            <a:endParaRPr lang="en-US" dirty="0"/>
          </a:p>
          <a:p>
            <a:r>
              <a:rPr lang="en-US" b="1" dirty="0"/>
              <a:t>Vulnerability:</a:t>
            </a:r>
            <a:r>
              <a:rPr lang="en-US" dirty="0"/>
              <a:t>  communication channel between sender and receiver can be read by other principals</a:t>
            </a:r>
          </a:p>
          <a:p>
            <a:r>
              <a:rPr lang="en-US" b="1" dirty="0"/>
              <a:t>Harm:</a:t>
            </a:r>
            <a:r>
              <a:rPr lang="en-US" dirty="0"/>
              <a:t>  messages containing secret information disclosed to attacker (violating confidentiality)</a:t>
            </a:r>
          </a:p>
          <a:p>
            <a:r>
              <a:rPr lang="en-US" b="1" dirty="0"/>
              <a:t>Countermeasure:  </a:t>
            </a:r>
            <a:r>
              <a:rPr lang="en-US" b="1" dirty="0">
                <a:solidFill>
                  <a:srgbClr val="4F81BD"/>
                </a:solidFill>
              </a:rPr>
              <a:t>encryption</a:t>
            </a:r>
          </a:p>
        </p:txBody>
      </p:sp>
    </p:spTree>
    <p:extLst>
      <p:ext uri="{BB962C8B-B14F-4D97-AF65-F5344CB8AC3E}">
        <p14:creationId xmlns:p14="http://schemas.microsoft.com/office/powerpoint/2010/main" val="21951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(Symmetric) Encryption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Gen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 generate a </a:t>
                </a:r>
                <a:r>
                  <a:rPr lang="en-US" b="1" dirty="0">
                    <a:solidFill>
                      <a:srgbClr val="4F81BD"/>
                    </a:solidFill>
                  </a:rPr>
                  <a:t>key</a:t>
                </a:r>
                <a:r>
                  <a:rPr lang="en-US" dirty="0"/>
                  <a:t> of length 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encrypt </a:t>
                </a:r>
                <a:r>
                  <a:rPr lang="en-US" b="1" dirty="0">
                    <a:solidFill>
                      <a:srgbClr val="4F81BD"/>
                    </a:solidFill>
                  </a:rPr>
                  <a:t>message</a:t>
                </a:r>
                <a:r>
                  <a:rPr lang="en-US" dirty="0"/>
                  <a:t> under key k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: decrypt </a:t>
                </a:r>
                <a:r>
                  <a:rPr lang="en-US" b="1" dirty="0">
                    <a:solidFill>
                      <a:srgbClr val="4F81BD"/>
                    </a:solidFill>
                  </a:rPr>
                  <a:t>ciphertext</a:t>
                </a:r>
                <a:r>
                  <a:rPr lang="en-US" dirty="0">
                    <a:solidFill>
                      <a:srgbClr val="4F81BD"/>
                    </a:solidFill>
                  </a:rPr>
                  <a:t> </a:t>
                </a:r>
                <a:r>
                  <a:rPr lang="en-US" dirty="0"/>
                  <a:t>c with key 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oOSF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18" y="3887831"/>
            <a:ext cx="1502511" cy="2003347"/>
          </a:xfrm>
          <a:prstGeom prst="rect">
            <a:avLst/>
          </a:prstGeom>
        </p:spPr>
      </p:pic>
      <p:pic>
        <p:nvPicPr>
          <p:cNvPr id="7" name="Picture 6" descr="skeleton-ke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36" y="4481312"/>
            <a:ext cx="1158240" cy="77419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713536" y="4257557"/>
            <a:ext cx="1158240" cy="0"/>
          </a:xfrm>
          <a:prstGeom prst="line">
            <a:avLst/>
          </a:prstGeom>
          <a:ln w="444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13536" y="5503058"/>
            <a:ext cx="1158240" cy="0"/>
          </a:xfrm>
          <a:prstGeom prst="line">
            <a:avLst/>
          </a:prstGeom>
          <a:ln w="44450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31412" y="38478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ronosPro-Regular"/>
                <a:cs typeface="CronosPro-Regular"/>
              </a:rPr>
              <a:t>Enc</a:t>
            </a:r>
            <a:endParaRPr lang="en-US" dirty="0">
              <a:latin typeface="CronosPro-Regular"/>
              <a:cs typeface="CronosPro-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8588" y="555337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ronosPro-Regular"/>
                <a:cs typeface="CronosPro-Regular"/>
              </a:rPr>
              <a:t>Dec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57200" y="5998742"/>
                <a:ext cx="8229600" cy="7830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Gen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</m:d>
                  </m:oMath>
                </a14:m>
                <a:r>
                  <a:rPr lang="en-US" dirty="0"/>
                  <a:t> is a symmetric-key </a:t>
                </a:r>
                <a:r>
                  <a:rPr lang="en-US" b="1" dirty="0">
                    <a:solidFill>
                      <a:schemeClr val="accent2"/>
                    </a:solidFill>
                  </a:rPr>
                  <a:t>encryption scheme</a:t>
                </a:r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aka </a:t>
                </a:r>
                <a:r>
                  <a:rPr lang="en-US" b="1" dirty="0">
                    <a:solidFill>
                      <a:srgbClr val="4F81BD"/>
                    </a:solidFill>
                  </a:rPr>
                  <a:t>cryptosystem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998742"/>
                <a:ext cx="8229600" cy="783058"/>
              </a:xfrm>
              <a:prstGeom prst="rect">
                <a:avLst/>
              </a:prstGeom>
              <a:blipFill>
                <a:blip r:embed="rId6"/>
                <a:stretch>
                  <a:fillRect l="-1235" t="-11290" r="-1543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46" y="3873662"/>
            <a:ext cx="1471011" cy="19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Crypto: Substitution Ciphers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3006"/>
            <a:ext cx="3493239" cy="147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3314700" cy="2207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37AB7D-027B-7D4B-842A-23D8A03984B9}"/>
              </a:ext>
            </a:extLst>
          </p:cNvPr>
          <p:cNvSpPr txBox="1"/>
          <p:nvPr/>
        </p:nvSpPr>
        <p:spPr>
          <a:xfrm>
            <a:off x="5105400" y="2707557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THIS IS NOT SO SECURE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3804F4-D5A4-5B44-B863-6C4F257A76C9}"/>
              </a:ext>
            </a:extLst>
          </p:cNvPr>
          <p:cNvSpPr txBox="1"/>
          <p:nvPr/>
        </p:nvSpPr>
        <p:spPr>
          <a:xfrm>
            <a:off x="5105400" y="2360348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WKLV LV QRW VR VHFXUH</a:t>
            </a:r>
          </a:p>
        </p:txBody>
      </p:sp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3B959C8B-FDB9-E94D-8065-734BC9184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3581400" cy="248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B692-A6AE-464F-8CD1-D971A972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Crypto: </a:t>
            </a:r>
            <a:r>
              <a:rPr lang="en-US" dirty="0" err="1"/>
              <a:t>Vigenere</a:t>
            </a:r>
            <a:r>
              <a:rPr lang="en-US" dirty="0"/>
              <a:t> Cipher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BC050-3437-9E40-A7B1-967A64BC83F1}"/>
              </a:ext>
            </a:extLst>
          </p:cNvPr>
          <p:cNvSpPr txBox="1"/>
          <p:nvPr/>
        </p:nvSpPr>
        <p:spPr>
          <a:xfrm>
            <a:off x="2743200" y="1629697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THIS IS NOT SO SECURE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54AD0-FBDA-0642-B46F-413978EF5506}"/>
              </a:ext>
            </a:extLst>
          </p:cNvPr>
          <p:cNvSpPr txBox="1"/>
          <p:nvPr/>
        </p:nvSpPr>
        <p:spPr>
          <a:xfrm>
            <a:off x="2743200" y="1933545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KEYK EY KEY KE YKEYKE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762B4-6D3F-CA4A-A827-94643EF1C4FD}"/>
              </a:ext>
            </a:extLst>
          </p:cNvPr>
          <p:cNvSpPr txBox="1"/>
          <p:nvPr/>
        </p:nvSpPr>
        <p:spPr>
          <a:xfrm>
            <a:off x="2743200" y="2293729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EMHD NR YTS DT RPHTCJ</a:t>
            </a:r>
          </a:p>
        </p:txBody>
      </p:sp>
      <p:pic>
        <p:nvPicPr>
          <p:cNvPr id="8" name="Picture 7" descr="An old typewriter with many buttons&#10;&#10;AI-generated content may be incorrect.">
            <a:extLst>
              <a:ext uri="{FF2B5EF4-FFF2-40B4-BE49-F238E27FC236}">
                <a16:creationId xmlns:a16="http://schemas.microsoft.com/office/drawing/2014/main" id="{B5859FAD-FFF8-3CB6-3A58-3AB546897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20" y="3600242"/>
            <a:ext cx="2984480" cy="32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8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3E36-1D19-2F48-A9FA-A84E4AA3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C638E-6866-864D-9952-28A92CD4C4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crypto system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secure</a:t>
                </a:r>
                <a:r>
                  <a:rPr lang="en-US" dirty="0"/>
                  <a:t> if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PPT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𝐸𝑛𝑐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𝐸𝑛𝑐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C638E-6866-864D-9952-28A92CD4C4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86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B692-A6AE-464F-8CD1-D971A972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One-Time Pad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BC0F7-E3EA-2B46-928B-1FC7A16DCE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1"/>
                <a:ext cx="8229600" cy="495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/>
                  <a:t> generate a random </a:t>
                </a:r>
                <a:r>
                  <a:rPr lang="en-US" dirty="0" err="1"/>
                  <a:t>bitstring</a:t>
                </a:r>
                <a:r>
                  <a:rPr lang="en-US" dirty="0"/>
                  <a:t> of length 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len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BC0F7-E3EA-2B46-928B-1FC7A16DCE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1"/>
                <a:ext cx="8229600" cy="4953000"/>
              </a:xfrm>
              <a:blipFill>
                <a:blip r:embed="rId3"/>
                <a:stretch>
                  <a:fillRect l="-772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F3BC050-3437-9E40-A7B1-967A64BC83F1}"/>
              </a:ext>
            </a:extLst>
          </p:cNvPr>
          <p:cNvSpPr txBox="1"/>
          <p:nvPr/>
        </p:nvSpPr>
        <p:spPr>
          <a:xfrm>
            <a:off x="2743200" y="2743200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THIS IS SECURE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54AD0-FBDA-0642-B46F-413978EF5506}"/>
              </a:ext>
            </a:extLst>
          </p:cNvPr>
          <p:cNvSpPr txBox="1"/>
          <p:nvPr/>
        </p:nvSpPr>
        <p:spPr>
          <a:xfrm>
            <a:off x="2743200" y="3150684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01010100010010000100100101010011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762B4-6D3F-CA4A-A827-94643EF1C4FD}"/>
              </a:ext>
            </a:extLst>
          </p:cNvPr>
          <p:cNvSpPr txBox="1"/>
          <p:nvPr/>
        </p:nvSpPr>
        <p:spPr>
          <a:xfrm>
            <a:off x="2743200" y="3510868"/>
            <a:ext cx="5416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01101010100101010100101000010110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50864-62FE-A944-8BE0-01CC00FA8F96}"/>
              </a:ext>
            </a:extLst>
          </p:cNvPr>
          <p:cNvSpPr txBox="1"/>
          <p:nvPr/>
        </p:nvSpPr>
        <p:spPr>
          <a:xfrm>
            <a:off x="2743200" y="3908998"/>
            <a:ext cx="5416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00111110110111010000001101000101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02748-F579-FB43-B877-2683C7F6B80F}"/>
              </a:ext>
            </a:extLst>
          </p:cNvPr>
          <p:cNvSpPr txBox="1"/>
          <p:nvPr/>
        </p:nvSpPr>
        <p:spPr>
          <a:xfrm>
            <a:off x="1436327" y="277107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49095-6D42-E543-9715-D08CBAA5EEB8}"/>
              </a:ext>
            </a:extLst>
          </p:cNvPr>
          <p:cNvSpPr txBox="1"/>
          <p:nvPr/>
        </p:nvSpPr>
        <p:spPr>
          <a:xfrm>
            <a:off x="1436327" y="315494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DF53A-D63C-374A-857B-ACEA748DEB27}"/>
              </a:ext>
            </a:extLst>
          </p:cNvPr>
          <p:cNvSpPr txBox="1"/>
          <p:nvPr/>
        </p:nvSpPr>
        <p:spPr>
          <a:xfrm>
            <a:off x="1436327" y="353966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BFD192-10BB-064F-8759-04463D5ACD41}"/>
              </a:ext>
            </a:extLst>
          </p:cNvPr>
          <p:cNvSpPr txBox="1"/>
          <p:nvPr/>
        </p:nvSpPr>
        <p:spPr>
          <a:xfrm>
            <a:off x="1436327" y="392438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ciphertext</a:t>
            </a:r>
          </a:p>
        </p:txBody>
      </p:sp>
      <p:pic>
        <p:nvPicPr>
          <p:cNvPr id="13" name="Picture 12" descr="A picture containing table, sitting, people, large&#10;&#10;Description automatically generated">
            <a:extLst>
              <a:ext uri="{FF2B5EF4-FFF2-40B4-BE49-F238E27FC236}">
                <a16:creationId xmlns:a16="http://schemas.microsoft.com/office/drawing/2014/main" id="{896BB593-86D7-584F-81EA-6F53A9A6E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46" y="4887782"/>
            <a:ext cx="1859830" cy="1859830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D9FF5AD9-45DE-774B-AF6B-1F6AACD4F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38" y="4876800"/>
            <a:ext cx="1589218" cy="191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9AE612-8F4D-544C-934A-789C3BE20728}" vid="{0D605405-7188-4A44-87AC-4E6DD928D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EB-red</Template>
  <TotalTime>6383</TotalTime>
  <Words>1920</Words>
  <Application>Microsoft Macintosh PowerPoint</Application>
  <PresentationFormat>On-screen Show (4:3)</PresentationFormat>
  <Paragraphs>427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Consolas</vt:lpstr>
      <vt:lpstr>Courier</vt:lpstr>
      <vt:lpstr>CronosPro-Regular</vt:lpstr>
      <vt:lpstr>Menlo</vt:lpstr>
      <vt:lpstr>Clarity</vt:lpstr>
      <vt:lpstr>Lecture 6: Symmetric Cryptography</vt:lpstr>
      <vt:lpstr>The Big Picture Thus Far…</vt:lpstr>
      <vt:lpstr>Threats</vt:lpstr>
      <vt:lpstr>Purpose of encryption</vt:lpstr>
      <vt:lpstr>(Symmetric) Encryption algorithms</vt:lpstr>
      <vt:lpstr>Classical Crypto: Substitution Ciphers</vt:lpstr>
      <vt:lpstr>Classical Crypto: Vigenere Cipher </vt:lpstr>
      <vt:lpstr>Defining Security</vt:lpstr>
      <vt:lpstr>One-Time Pad</vt:lpstr>
      <vt:lpstr>Stream Ciphers: ChaCha20</vt:lpstr>
      <vt:lpstr>Block Ciphers: AES</vt:lpstr>
      <vt:lpstr>AES: Pre-processing</vt:lpstr>
      <vt:lpstr>AES: Step 0 (Expand key)</vt:lpstr>
      <vt:lpstr>AES: Step 0 (Add round key)</vt:lpstr>
      <vt:lpstr>AES: Step 1 (Substitute Bytes)</vt:lpstr>
      <vt:lpstr>AES: Step 2 (Shift rows)</vt:lpstr>
      <vt:lpstr>AES: Step 3 (Mix Columns)</vt:lpstr>
      <vt:lpstr>AES: Step 4 (Add round key)</vt:lpstr>
      <vt:lpstr>AES: Repeat Rounds</vt:lpstr>
      <vt:lpstr>Padding</vt:lpstr>
      <vt:lpstr>Handling arbitrary length data</vt:lpstr>
      <vt:lpstr>One more problem…</vt:lpstr>
      <vt:lpstr>Better modes</vt:lpstr>
      <vt:lpstr>Encryption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6: Symmetric Cryptography</dc:title>
  <dc:creator>Microsoft Office User</dc:creator>
  <cp:lastModifiedBy>Eleanor Birrell</cp:lastModifiedBy>
  <cp:revision>71</cp:revision>
  <dcterms:created xsi:type="dcterms:W3CDTF">2018-09-26T16:46:43Z</dcterms:created>
  <dcterms:modified xsi:type="dcterms:W3CDTF">2026-02-09T22:31:19Z</dcterms:modified>
</cp:coreProperties>
</file>