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277" r:id="rId3"/>
    <p:sldId id="257" r:id="rId4"/>
    <p:sldId id="292" r:id="rId5"/>
    <p:sldId id="1309" r:id="rId6"/>
    <p:sldId id="1310" r:id="rId7"/>
    <p:sldId id="1316" r:id="rId8"/>
    <p:sldId id="1317" r:id="rId9"/>
    <p:sldId id="1318" r:id="rId10"/>
    <p:sldId id="1319" r:id="rId11"/>
    <p:sldId id="340" r:id="rId12"/>
    <p:sldId id="1320" r:id="rId13"/>
    <p:sldId id="1311" r:id="rId14"/>
    <p:sldId id="1304" r:id="rId15"/>
    <p:sldId id="1321" r:id="rId16"/>
    <p:sldId id="1322" r:id="rId17"/>
    <p:sldId id="1323" r:id="rId18"/>
    <p:sldId id="1315" r:id="rId19"/>
    <p:sldId id="1312" r:id="rId20"/>
    <p:sldId id="1324" r:id="rId21"/>
    <p:sldId id="1325" r:id="rId22"/>
    <p:sldId id="1326" r:id="rId23"/>
    <p:sldId id="1327" r:id="rId24"/>
    <p:sldId id="1328" r:id="rId25"/>
    <p:sldId id="1329" r:id="rId26"/>
    <p:sldId id="1330" r:id="rId27"/>
    <p:sldId id="1331" r:id="rId28"/>
    <p:sldId id="258" r:id="rId29"/>
    <p:sldId id="1332" r:id="rId30"/>
    <p:sldId id="1333" r:id="rId31"/>
    <p:sldId id="1334" r:id="rId32"/>
    <p:sldId id="1335" r:id="rId33"/>
    <p:sldId id="265" r:id="rId34"/>
    <p:sldId id="1336" r:id="rId35"/>
    <p:sldId id="388" r:id="rId36"/>
    <p:sldId id="261" r:id="rId37"/>
    <p:sldId id="262" r:id="rId38"/>
    <p:sldId id="26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0007"/>
    <a:srgbClr val="696969"/>
    <a:srgbClr val="33333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1" autoAdjust="0"/>
    <p:restoredTop sz="86387" autoAdjust="0"/>
  </p:normalViewPr>
  <p:slideViewPr>
    <p:cSldViewPr>
      <p:cViewPr varScale="1">
        <p:scale>
          <a:sx n="116" d="100"/>
          <a:sy n="116" d="100"/>
        </p:scale>
        <p:origin x="7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690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ACC616-3F87-4654-A279-5A9383A87A81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51187BD-E496-48F4-86B1-0D9830255AB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How challenging do you want your project to be?</a:t>
          </a:r>
        </a:p>
      </dgm:t>
    </dgm:pt>
    <dgm:pt modelId="{0578D971-559C-4EFA-92BD-1BA4500F86E2}" type="parTrans" cxnId="{52571640-BB0C-4664-A561-8ECEF9CE3913}">
      <dgm:prSet/>
      <dgm:spPr/>
      <dgm:t>
        <a:bodyPr/>
        <a:lstStyle/>
        <a:p>
          <a:endParaRPr lang="en-US"/>
        </a:p>
      </dgm:t>
    </dgm:pt>
    <dgm:pt modelId="{B9936DC1-0D21-461B-804B-0E5DF2682D20}" type="sibTrans" cxnId="{52571640-BB0C-4664-A561-8ECEF9CE391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91B3F81-74FA-4A22-B4D1-75037E8613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What system(s) are you exciting about building? </a:t>
          </a:r>
        </a:p>
      </dgm:t>
    </dgm:pt>
    <dgm:pt modelId="{F8964416-BE6E-4D28-9028-9450C8BF19E0}" type="parTrans" cxnId="{D9520EAF-EBE5-4538-8FBE-E7CAA319A023}">
      <dgm:prSet/>
      <dgm:spPr/>
      <dgm:t>
        <a:bodyPr/>
        <a:lstStyle/>
        <a:p>
          <a:endParaRPr lang="en-US"/>
        </a:p>
      </dgm:t>
    </dgm:pt>
    <dgm:pt modelId="{475E5155-4790-48EA-A970-5F2E4E56F2FF}" type="sibTrans" cxnId="{D9520EAF-EBE5-4538-8FBE-E7CAA319A02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B56C38A-D3A7-CA4E-9A53-08C9007C49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What programming language do you want to use?</a:t>
          </a:r>
        </a:p>
      </dgm:t>
    </dgm:pt>
    <dgm:pt modelId="{13CB8085-588A-444C-93CA-FA5B974FDE36}" type="parTrans" cxnId="{BE4D167E-196A-B24F-B484-1E7A85F30ECF}">
      <dgm:prSet/>
      <dgm:spPr/>
      <dgm:t>
        <a:bodyPr/>
        <a:lstStyle/>
        <a:p>
          <a:endParaRPr lang="en-US"/>
        </a:p>
      </dgm:t>
    </dgm:pt>
    <dgm:pt modelId="{DE1455EE-D04A-4C49-A5E3-8D73D7AA060C}" type="sibTrans" cxnId="{BE4D167E-196A-B24F-B484-1E7A85F30ECF}">
      <dgm:prSet/>
      <dgm:spPr/>
      <dgm:t>
        <a:bodyPr/>
        <a:lstStyle/>
        <a:p>
          <a:endParaRPr lang="en-US"/>
        </a:p>
      </dgm:t>
    </dgm:pt>
    <dgm:pt modelId="{A9D039C0-EE75-0940-A2D5-71C362FD7D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How often/when are you available to meet?</a:t>
          </a:r>
        </a:p>
      </dgm:t>
    </dgm:pt>
    <dgm:pt modelId="{63439285-0B68-9045-B7A9-BEB8ABA7C7A9}" type="parTrans" cxnId="{15858812-0D6F-D44D-A1A6-E1F5644CC48F}">
      <dgm:prSet/>
      <dgm:spPr/>
      <dgm:t>
        <a:bodyPr/>
        <a:lstStyle/>
        <a:p>
          <a:endParaRPr lang="en-US"/>
        </a:p>
      </dgm:t>
    </dgm:pt>
    <dgm:pt modelId="{68CCA611-9FDE-6C40-98E7-20DAB76507EA}" type="sibTrans" cxnId="{15858812-0D6F-D44D-A1A6-E1F5644CC48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DFC9661-AAE8-EB45-90AC-8784485FA90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What skills/ experience do you bring to a group?</a:t>
          </a:r>
        </a:p>
      </dgm:t>
    </dgm:pt>
    <dgm:pt modelId="{621D1D33-7A36-9444-AF41-ABA693D10653}" type="parTrans" cxnId="{39949C30-8726-AA46-BF52-90492CA26FA6}">
      <dgm:prSet/>
      <dgm:spPr/>
      <dgm:t>
        <a:bodyPr/>
        <a:lstStyle/>
        <a:p>
          <a:endParaRPr lang="en-US"/>
        </a:p>
      </dgm:t>
    </dgm:pt>
    <dgm:pt modelId="{C0C20CD2-1047-834E-AB09-9AABD56C8EBC}" type="sibTrans" cxnId="{39949C30-8726-AA46-BF52-90492CA26FA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D24B610-F9D6-4760-B46F-98619D00FDC8}" type="pres">
      <dgm:prSet presAssocID="{F7ACC616-3F87-4654-A279-5A9383A87A81}" presName="root" presStyleCnt="0">
        <dgm:presLayoutVars>
          <dgm:dir/>
          <dgm:resizeHandles val="exact"/>
        </dgm:presLayoutVars>
      </dgm:prSet>
      <dgm:spPr/>
    </dgm:pt>
    <dgm:pt modelId="{A321D1E8-99B3-4580-B791-0791A28DBBB5}" type="pres">
      <dgm:prSet presAssocID="{F7ACC616-3F87-4654-A279-5A9383A87A81}" presName="container" presStyleCnt="0">
        <dgm:presLayoutVars>
          <dgm:dir/>
          <dgm:resizeHandles val="exact"/>
        </dgm:presLayoutVars>
      </dgm:prSet>
      <dgm:spPr/>
    </dgm:pt>
    <dgm:pt modelId="{B50CCD80-F16B-4593-8DC0-52CB985311D8}" type="pres">
      <dgm:prSet presAssocID="{091B3F81-74FA-4A22-B4D1-75037E8613F3}" presName="compNode" presStyleCnt="0"/>
      <dgm:spPr/>
    </dgm:pt>
    <dgm:pt modelId="{47001BCA-C3DD-4D51-985C-DFACE7820A00}" type="pres">
      <dgm:prSet presAssocID="{091B3F81-74FA-4A22-B4D1-75037E8613F3}" presName="iconBgRect" presStyleLbl="bgShp" presStyleIdx="0" presStyleCnt="5"/>
      <dgm:spPr/>
    </dgm:pt>
    <dgm:pt modelId="{8775D9F3-6132-4C17-A1A3-9BD67BFCA8B3}" type="pres">
      <dgm:prSet presAssocID="{091B3F81-74FA-4A22-B4D1-75037E8613F3}" presName="iconRect" presStyleLbl="node1" presStyleIdx="0" presStyleCnt="5" custScaleX="134699" custScaleY="143089" custLinFactNeighborY="-1275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2A37CBA6-EE1A-4E37-B2E2-C8B6CA0A8EAC}" type="pres">
      <dgm:prSet presAssocID="{091B3F81-74FA-4A22-B4D1-75037E8613F3}" presName="spaceRect" presStyleCnt="0"/>
      <dgm:spPr/>
    </dgm:pt>
    <dgm:pt modelId="{8A3F202C-8904-4BA3-A54A-9984BABE6DD0}" type="pres">
      <dgm:prSet presAssocID="{091B3F81-74FA-4A22-B4D1-75037E8613F3}" presName="textRect" presStyleLbl="revTx" presStyleIdx="0" presStyleCnt="5">
        <dgm:presLayoutVars>
          <dgm:chMax val="1"/>
          <dgm:chPref val="1"/>
        </dgm:presLayoutVars>
      </dgm:prSet>
      <dgm:spPr/>
    </dgm:pt>
    <dgm:pt modelId="{E295C693-961A-7246-A151-519ED554F1C8}" type="pres">
      <dgm:prSet presAssocID="{475E5155-4790-48EA-A970-5F2E4E56F2FF}" presName="sibTrans" presStyleLbl="sibTrans2D1" presStyleIdx="0" presStyleCnt="0"/>
      <dgm:spPr/>
    </dgm:pt>
    <dgm:pt modelId="{BB173EA0-9951-7E49-9E61-1BF4BC1188E8}" type="pres">
      <dgm:prSet presAssocID="{2DFC9661-AAE8-EB45-90AC-8784485FA902}" presName="compNode" presStyleCnt="0"/>
      <dgm:spPr/>
    </dgm:pt>
    <dgm:pt modelId="{D7BC2D08-6554-7C42-9C75-F09B74A6F8B0}" type="pres">
      <dgm:prSet presAssocID="{2DFC9661-AAE8-EB45-90AC-8784485FA902}" presName="iconBgRect" presStyleLbl="bgShp" presStyleIdx="1" presStyleCnt="5"/>
      <dgm:spPr>
        <a:ln>
          <a:noFill/>
        </a:ln>
      </dgm:spPr>
    </dgm:pt>
    <dgm:pt modelId="{DEE82E1C-F550-F743-9478-F3654C915B99}" type="pres">
      <dgm:prSet presAssocID="{2DFC9661-AAE8-EB45-90AC-8784485FA90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fic Thought with solid fill"/>
        </a:ext>
      </dgm:extLst>
    </dgm:pt>
    <dgm:pt modelId="{E7F136F3-FDFA-5843-AFC6-BB200119D795}" type="pres">
      <dgm:prSet presAssocID="{2DFC9661-AAE8-EB45-90AC-8784485FA902}" presName="spaceRect" presStyleCnt="0"/>
      <dgm:spPr/>
    </dgm:pt>
    <dgm:pt modelId="{C2EFD48F-55A0-F145-9EE6-73BA56D50809}" type="pres">
      <dgm:prSet presAssocID="{2DFC9661-AAE8-EB45-90AC-8784485FA902}" presName="textRect" presStyleLbl="revTx" presStyleIdx="1" presStyleCnt="5" custScaleX="94785">
        <dgm:presLayoutVars>
          <dgm:chMax val="1"/>
          <dgm:chPref val="1"/>
        </dgm:presLayoutVars>
      </dgm:prSet>
      <dgm:spPr/>
    </dgm:pt>
    <dgm:pt modelId="{5E42E125-3C2A-8C48-A274-53F70FCB3A55}" type="pres">
      <dgm:prSet presAssocID="{C0C20CD2-1047-834E-AB09-9AABD56C8EBC}" presName="sibTrans" presStyleLbl="sibTrans2D1" presStyleIdx="0" presStyleCnt="0"/>
      <dgm:spPr/>
    </dgm:pt>
    <dgm:pt modelId="{CB0FA3D2-8238-4B8F-B6E4-7F885D2000AF}" type="pres">
      <dgm:prSet presAssocID="{851187BD-E496-48F4-86B1-0D9830255ABC}" presName="compNode" presStyleCnt="0"/>
      <dgm:spPr/>
    </dgm:pt>
    <dgm:pt modelId="{2532780D-FFDE-4D0D-A641-ABAEF617A577}" type="pres">
      <dgm:prSet presAssocID="{851187BD-E496-48F4-86B1-0D9830255ABC}" presName="iconBgRect" presStyleLbl="bgShp" presStyleIdx="2" presStyleCnt="5"/>
      <dgm:spPr/>
    </dgm:pt>
    <dgm:pt modelId="{E18FF613-C287-46C6-A8E0-7A99F3CE2AE3}" type="pres">
      <dgm:prSet presAssocID="{851187BD-E496-48F4-86B1-0D9830255AB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A2A712C7-9B84-4FC5-A04D-E3D95EE174AA}" type="pres">
      <dgm:prSet presAssocID="{851187BD-E496-48F4-86B1-0D9830255ABC}" presName="spaceRect" presStyleCnt="0"/>
      <dgm:spPr/>
    </dgm:pt>
    <dgm:pt modelId="{12EBC3EC-F5C7-40F7-8A23-F7DF4D05A4B5}" type="pres">
      <dgm:prSet presAssocID="{851187BD-E496-48F4-86B1-0D9830255ABC}" presName="textRect" presStyleLbl="revTx" presStyleIdx="2" presStyleCnt="5">
        <dgm:presLayoutVars>
          <dgm:chMax val="1"/>
          <dgm:chPref val="1"/>
        </dgm:presLayoutVars>
      </dgm:prSet>
      <dgm:spPr/>
    </dgm:pt>
    <dgm:pt modelId="{6E9C5ED5-A7F6-45AD-A2A7-AD8A35C69D14}" type="pres">
      <dgm:prSet presAssocID="{B9936DC1-0D21-461B-804B-0E5DF2682D20}" presName="sibTrans" presStyleLbl="sibTrans2D1" presStyleIdx="0" presStyleCnt="0"/>
      <dgm:spPr/>
    </dgm:pt>
    <dgm:pt modelId="{59C2A0BF-94F1-A049-8F8C-CFF30EE9BE9A}" type="pres">
      <dgm:prSet presAssocID="{A9D039C0-EE75-0940-A2D5-71C362FD7D7B}" presName="compNode" presStyleCnt="0"/>
      <dgm:spPr/>
    </dgm:pt>
    <dgm:pt modelId="{D136BC38-39DB-B64C-B091-98D2930A0282}" type="pres">
      <dgm:prSet presAssocID="{A9D039C0-EE75-0940-A2D5-71C362FD7D7B}" presName="iconBgRect" presStyleLbl="bgShp" presStyleIdx="3" presStyleCnt="5"/>
      <dgm:spPr/>
    </dgm:pt>
    <dgm:pt modelId="{5BDAABE9-4273-5841-BDE9-B520EC375A9F}" type="pres">
      <dgm:prSet presAssocID="{A9D039C0-EE75-0940-A2D5-71C362FD7D7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 with solid fill"/>
        </a:ext>
      </dgm:extLst>
    </dgm:pt>
    <dgm:pt modelId="{F4DDF02D-1A2D-204E-A7A1-1F6FD3925A2E}" type="pres">
      <dgm:prSet presAssocID="{A9D039C0-EE75-0940-A2D5-71C362FD7D7B}" presName="spaceRect" presStyleCnt="0"/>
      <dgm:spPr/>
    </dgm:pt>
    <dgm:pt modelId="{01467E45-1BDC-CE40-9B11-7B13EAB7AC3B}" type="pres">
      <dgm:prSet presAssocID="{A9D039C0-EE75-0940-A2D5-71C362FD7D7B}" presName="textRect" presStyleLbl="revTx" presStyleIdx="3" presStyleCnt="5">
        <dgm:presLayoutVars>
          <dgm:chMax val="1"/>
          <dgm:chPref val="1"/>
        </dgm:presLayoutVars>
      </dgm:prSet>
      <dgm:spPr/>
    </dgm:pt>
    <dgm:pt modelId="{DC10C777-2BF5-5A47-AD91-4DAA2CE12FA6}" type="pres">
      <dgm:prSet presAssocID="{68CCA611-9FDE-6C40-98E7-20DAB76507EA}" presName="sibTrans" presStyleLbl="sibTrans2D1" presStyleIdx="0" presStyleCnt="0"/>
      <dgm:spPr/>
    </dgm:pt>
    <dgm:pt modelId="{53AE528D-F96E-964A-B2C1-98B376793868}" type="pres">
      <dgm:prSet presAssocID="{3B56C38A-D3A7-CA4E-9A53-08C9007C4963}" presName="compNode" presStyleCnt="0"/>
      <dgm:spPr/>
    </dgm:pt>
    <dgm:pt modelId="{B9229044-8025-B24F-8A77-515DE73A5D3D}" type="pres">
      <dgm:prSet presAssocID="{3B56C38A-D3A7-CA4E-9A53-08C9007C4963}" presName="iconBgRect" presStyleLbl="bgShp" presStyleIdx="4" presStyleCnt="5"/>
      <dgm:spPr/>
    </dgm:pt>
    <dgm:pt modelId="{3D4DEFAE-F5BE-3941-B7CC-1288CC2BD080}" type="pres">
      <dgm:prSet presAssocID="{3B56C38A-D3A7-CA4E-9A53-08C9007C496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md Terminal with solid fill"/>
        </a:ext>
      </dgm:extLst>
    </dgm:pt>
    <dgm:pt modelId="{158E2128-B1BD-2845-A4DC-42F62BB097C2}" type="pres">
      <dgm:prSet presAssocID="{3B56C38A-D3A7-CA4E-9A53-08C9007C4963}" presName="spaceRect" presStyleCnt="0"/>
      <dgm:spPr/>
    </dgm:pt>
    <dgm:pt modelId="{520644CA-BDE2-5D41-BAFC-8DF0B67B39AE}" type="pres">
      <dgm:prSet presAssocID="{3B56C38A-D3A7-CA4E-9A53-08C9007C496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A274EC0E-8728-6148-B408-CB54D70233BC}" type="presOf" srcId="{68CCA611-9FDE-6C40-98E7-20DAB76507EA}" destId="{DC10C777-2BF5-5A47-AD91-4DAA2CE12FA6}" srcOrd="0" destOrd="0" presId="urn:microsoft.com/office/officeart/2018/2/layout/IconCircleList"/>
    <dgm:cxn modelId="{15858812-0D6F-D44D-A1A6-E1F5644CC48F}" srcId="{F7ACC616-3F87-4654-A279-5A9383A87A81}" destId="{A9D039C0-EE75-0940-A2D5-71C362FD7D7B}" srcOrd="3" destOrd="0" parTransId="{63439285-0B68-9045-B7A9-BEB8ABA7C7A9}" sibTransId="{68CCA611-9FDE-6C40-98E7-20DAB76507EA}"/>
    <dgm:cxn modelId="{A4EC501E-78FC-0245-A18C-C0441BC71272}" type="presOf" srcId="{851187BD-E496-48F4-86B1-0D9830255ABC}" destId="{12EBC3EC-F5C7-40F7-8A23-F7DF4D05A4B5}" srcOrd="0" destOrd="0" presId="urn:microsoft.com/office/officeart/2018/2/layout/IconCircleList"/>
    <dgm:cxn modelId="{39949C30-8726-AA46-BF52-90492CA26FA6}" srcId="{F7ACC616-3F87-4654-A279-5A9383A87A81}" destId="{2DFC9661-AAE8-EB45-90AC-8784485FA902}" srcOrd="1" destOrd="0" parTransId="{621D1D33-7A36-9444-AF41-ABA693D10653}" sibTransId="{C0C20CD2-1047-834E-AB09-9AABD56C8EBC}"/>
    <dgm:cxn modelId="{52571640-BB0C-4664-A561-8ECEF9CE3913}" srcId="{F7ACC616-3F87-4654-A279-5A9383A87A81}" destId="{851187BD-E496-48F4-86B1-0D9830255ABC}" srcOrd="2" destOrd="0" parTransId="{0578D971-559C-4EFA-92BD-1BA4500F86E2}" sibTransId="{B9936DC1-0D21-461B-804B-0E5DF2682D20}"/>
    <dgm:cxn modelId="{97D6D26A-AFCE-C140-ADF1-45629D265C1E}" type="presOf" srcId="{091B3F81-74FA-4A22-B4D1-75037E8613F3}" destId="{8A3F202C-8904-4BA3-A54A-9984BABE6DD0}" srcOrd="0" destOrd="0" presId="urn:microsoft.com/office/officeart/2018/2/layout/IconCircleList"/>
    <dgm:cxn modelId="{DFB25F71-8000-374B-9501-5BC853CDFE8B}" type="presOf" srcId="{2DFC9661-AAE8-EB45-90AC-8784485FA902}" destId="{C2EFD48F-55A0-F145-9EE6-73BA56D50809}" srcOrd="0" destOrd="0" presId="urn:microsoft.com/office/officeart/2018/2/layout/IconCircleList"/>
    <dgm:cxn modelId="{BE4D167E-196A-B24F-B484-1E7A85F30ECF}" srcId="{F7ACC616-3F87-4654-A279-5A9383A87A81}" destId="{3B56C38A-D3A7-CA4E-9A53-08C9007C4963}" srcOrd="4" destOrd="0" parTransId="{13CB8085-588A-444C-93CA-FA5B974FDE36}" sibTransId="{DE1455EE-D04A-4C49-A5E3-8D73D7AA060C}"/>
    <dgm:cxn modelId="{28A77E8E-4BDA-F143-A31A-4EE9415BE613}" type="presOf" srcId="{A9D039C0-EE75-0940-A2D5-71C362FD7D7B}" destId="{01467E45-1BDC-CE40-9B11-7B13EAB7AC3B}" srcOrd="0" destOrd="0" presId="urn:microsoft.com/office/officeart/2018/2/layout/IconCircleList"/>
    <dgm:cxn modelId="{D9520EAF-EBE5-4538-8FBE-E7CAA319A023}" srcId="{F7ACC616-3F87-4654-A279-5A9383A87A81}" destId="{091B3F81-74FA-4A22-B4D1-75037E8613F3}" srcOrd="0" destOrd="0" parTransId="{F8964416-BE6E-4D28-9028-9450C8BF19E0}" sibTransId="{475E5155-4790-48EA-A970-5F2E4E56F2FF}"/>
    <dgm:cxn modelId="{31366FB4-94C6-BE41-9315-40218B750E12}" type="presOf" srcId="{B9936DC1-0D21-461B-804B-0E5DF2682D20}" destId="{6E9C5ED5-A7F6-45AD-A2A7-AD8A35C69D14}" srcOrd="0" destOrd="0" presId="urn:microsoft.com/office/officeart/2018/2/layout/IconCircleList"/>
    <dgm:cxn modelId="{D0EF57BD-1A31-B648-ACF2-6A6DD3AEC9F3}" type="presOf" srcId="{C0C20CD2-1047-834E-AB09-9AABD56C8EBC}" destId="{5E42E125-3C2A-8C48-A274-53F70FCB3A55}" srcOrd="0" destOrd="0" presId="urn:microsoft.com/office/officeart/2018/2/layout/IconCircleList"/>
    <dgm:cxn modelId="{CBC17ED4-89B7-4762-9A54-C3247516E45D}" type="presOf" srcId="{F7ACC616-3F87-4654-A279-5A9383A87A81}" destId="{2D24B610-F9D6-4760-B46F-98619D00FDC8}" srcOrd="0" destOrd="0" presId="urn:microsoft.com/office/officeart/2018/2/layout/IconCircleList"/>
    <dgm:cxn modelId="{D65651DB-45F5-8C4E-99CA-0F225E943E78}" type="presOf" srcId="{3B56C38A-D3A7-CA4E-9A53-08C9007C4963}" destId="{520644CA-BDE2-5D41-BAFC-8DF0B67B39AE}" srcOrd="0" destOrd="0" presId="urn:microsoft.com/office/officeart/2018/2/layout/IconCircleList"/>
    <dgm:cxn modelId="{D3B184FD-B437-5840-BA24-D5C37689D927}" type="presOf" srcId="{475E5155-4790-48EA-A970-5F2E4E56F2FF}" destId="{E295C693-961A-7246-A151-519ED554F1C8}" srcOrd="0" destOrd="0" presId="urn:microsoft.com/office/officeart/2018/2/layout/IconCircleList"/>
    <dgm:cxn modelId="{39C0E625-BFDF-3E45-938C-903ED7DD60B9}" type="presParOf" srcId="{2D24B610-F9D6-4760-B46F-98619D00FDC8}" destId="{A321D1E8-99B3-4580-B791-0791A28DBBB5}" srcOrd="0" destOrd="0" presId="urn:microsoft.com/office/officeart/2018/2/layout/IconCircleList"/>
    <dgm:cxn modelId="{18D1223B-F07F-954C-BCEE-76CFCC286445}" type="presParOf" srcId="{A321D1E8-99B3-4580-B791-0791A28DBBB5}" destId="{B50CCD80-F16B-4593-8DC0-52CB985311D8}" srcOrd="0" destOrd="0" presId="urn:microsoft.com/office/officeart/2018/2/layout/IconCircleList"/>
    <dgm:cxn modelId="{F90CAAA8-42E8-344D-B2BA-807C0EA6A164}" type="presParOf" srcId="{B50CCD80-F16B-4593-8DC0-52CB985311D8}" destId="{47001BCA-C3DD-4D51-985C-DFACE7820A00}" srcOrd="0" destOrd="0" presId="urn:microsoft.com/office/officeart/2018/2/layout/IconCircleList"/>
    <dgm:cxn modelId="{A19B2295-2EF4-CD47-96DE-720ECE3F07DA}" type="presParOf" srcId="{B50CCD80-F16B-4593-8DC0-52CB985311D8}" destId="{8775D9F3-6132-4C17-A1A3-9BD67BFCA8B3}" srcOrd="1" destOrd="0" presId="urn:microsoft.com/office/officeart/2018/2/layout/IconCircleList"/>
    <dgm:cxn modelId="{07D5B728-5F98-C54B-9588-61D4625C3634}" type="presParOf" srcId="{B50CCD80-F16B-4593-8DC0-52CB985311D8}" destId="{2A37CBA6-EE1A-4E37-B2E2-C8B6CA0A8EAC}" srcOrd="2" destOrd="0" presId="urn:microsoft.com/office/officeart/2018/2/layout/IconCircleList"/>
    <dgm:cxn modelId="{0682FAFB-3D20-E342-9F08-C1E836B01C77}" type="presParOf" srcId="{B50CCD80-F16B-4593-8DC0-52CB985311D8}" destId="{8A3F202C-8904-4BA3-A54A-9984BABE6DD0}" srcOrd="3" destOrd="0" presId="urn:microsoft.com/office/officeart/2018/2/layout/IconCircleList"/>
    <dgm:cxn modelId="{85EA0735-C005-ED42-81C7-061651FD7E8E}" type="presParOf" srcId="{A321D1E8-99B3-4580-B791-0791A28DBBB5}" destId="{E295C693-961A-7246-A151-519ED554F1C8}" srcOrd="1" destOrd="0" presId="urn:microsoft.com/office/officeart/2018/2/layout/IconCircleList"/>
    <dgm:cxn modelId="{08F9013A-AC04-0442-86CB-C27A9D7FD68F}" type="presParOf" srcId="{A321D1E8-99B3-4580-B791-0791A28DBBB5}" destId="{BB173EA0-9951-7E49-9E61-1BF4BC1188E8}" srcOrd="2" destOrd="0" presId="urn:microsoft.com/office/officeart/2018/2/layout/IconCircleList"/>
    <dgm:cxn modelId="{56293C00-3456-C940-93B5-6F62D71C855A}" type="presParOf" srcId="{BB173EA0-9951-7E49-9E61-1BF4BC1188E8}" destId="{D7BC2D08-6554-7C42-9C75-F09B74A6F8B0}" srcOrd="0" destOrd="0" presId="urn:microsoft.com/office/officeart/2018/2/layout/IconCircleList"/>
    <dgm:cxn modelId="{9AF78B7B-76F1-9F4C-954D-8B14A639F64B}" type="presParOf" srcId="{BB173EA0-9951-7E49-9E61-1BF4BC1188E8}" destId="{DEE82E1C-F550-F743-9478-F3654C915B99}" srcOrd="1" destOrd="0" presId="urn:microsoft.com/office/officeart/2018/2/layout/IconCircleList"/>
    <dgm:cxn modelId="{B7549365-C644-C14B-BD96-F25E342ADF08}" type="presParOf" srcId="{BB173EA0-9951-7E49-9E61-1BF4BC1188E8}" destId="{E7F136F3-FDFA-5843-AFC6-BB200119D795}" srcOrd="2" destOrd="0" presId="urn:microsoft.com/office/officeart/2018/2/layout/IconCircleList"/>
    <dgm:cxn modelId="{295D703D-9C92-2342-B265-274CFF2BD7D8}" type="presParOf" srcId="{BB173EA0-9951-7E49-9E61-1BF4BC1188E8}" destId="{C2EFD48F-55A0-F145-9EE6-73BA56D50809}" srcOrd="3" destOrd="0" presId="urn:microsoft.com/office/officeart/2018/2/layout/IconCircleList"/>
    <dgm:cxn modelId="{255BD42B-AC81-2947-B355-E6F00058ADAD}" type="presParOf" srcId="{A321D1E8-99B3-4580-B791-0791A28DBBB5}" destId="{5E42E125-3C2A-8C48-A274-53F70FCB3A55}" srcOrd="3" destOrd="0" presId="urn:microsoft.com/office/officeart/2018/2/layout/IconCircleList"/>
    <dgm:cxn modelId="{F823C34D-4ED3-8B49-8013-7298A5280BE0}" type="presParOf" srcId="{A321D1E8-99B3-4580-B791-0791A28DBBB5}" destId="{CB0FA3D2-8238-4B8F-B6E4-7F885D2000AF}" srcOrd="4" destOrd="0" presId="urn:microsoft.com/office/officeart/2018/2/layout/IconCircleList"/>
    <dgm:cxn modelId="{7BC88D0C-3621-A14F-A7F9-DCF1785D558B}" type="presParOf" srcId="{CB0FA3D2-8238-4B8F-B6E4-7F885D2000AF}" destId="{2532780D-FFDE-4D0D-A641-ABAEF617A577}" srcOrd="0" destOrd="0" presId="urn:microsoft.com/office/officeart/2018/2/layout/IconCircleList"/>
    <dgm:cxn modelId="{F60AE0B5-C29B-C748-B62D-CEEA99FEEFFA}" type="presParOf" srcId="{CB0FA3D2-8238-4B8F-B6E4-7F885D2000AF}" destId="{E18FF613-C287-46C6-A8E0-7A99F3CE2AE3}" srcOrd="1" destOrd="0" presId="urn:microsoft.com/office/officeart/2018/2/layout/IconCircleList"/>
    <dgm:cxn modelId="{129509E7-1258-8F43-96D9-C4F039BFBB72}" type="presParOf" srcId="{CB0FA3D2-8238-4B8F-B6E4-7F885D2000AF}" destId="{A2A712C7-9B84-4FC5-A04D-E3D95EE174AA}" srcOrd="2" destOrd="0" presId="urn:microsoft.com/office/officeart/2018/2/layout/IconCircleList"/>
    <dgm:cxn modelId="{FF6754B7-20F1-6144-B250-0735386890F2}" type="presParOf" srcId="{CB0FA3D2-8238-4B8F-B6E4-7F885D2000AF}" destId="{12EBC3EC-F5C7-40F7-8A23-F7DF4D05A4B5}" srcOrd="3" destOrd="0" presId="urn:microsoft.com/office/officeart/2018/2/layout/IconCircleList"/>
    <dgm:cxn modelId="{F67A8C79-C9AC-D640-8C49-11F2E1346E4C}" type="presParOf" srcId="{A321D1E8-99B3-4580-B791-0791A28DBBB5}" destId="{6E9C5ED5-A7F6-45AD-A2A7-AD8A35C69D14}" srcOrd="5" destOrd="0" presId="urn:microsoft.com/office/officeart/2018/2/layout/IconCircleList"/>
    <dgm:cxn modelId="{7DB67D12-070E-4C41-B0FD-29C4D8BCC996}" type="presParOf" srcId="{A321D1E8-99B3-4580-B791-0791A28DBBB5}" destId="{59C2A0BF-94F1-A049-8F8C-CFF30EE9BE9A}" srcOrd="6" destOrd="0" presId="urn:microsoft.com/office/officeart/2018/2/layout/IconCircleList"/>
    <dgm:cxn modelId="{B3E3CBD1-8012-574F-ACCD-DC047CD2F1F1}" type="presParOf" srcId="{59C2A0BF-94F1-A049-8F8C-CFF30EE9BE9A}" destId="{D136BC38-39DB-B64C-B091-98D2930A0282}" srcOrd="0" destOrd="0" presId="urn:microsoft.com/office/officeart/2018/2/layout/IconCircleList"/>
    <dgm:cxn modelId="{850BC377-C79F-7A4B-9ED6-2A343EF66CAB}" type="presParOf" srcId="{59C2A0BF-94F1-A049-8F8C-CFF30EE9BE9A}" destId="{5BDAABE9-4273-5841-BDE9-B520EC375A9F}" srcOrd="1" destOrd="0" presId="urn:microsoft.com/office/officeart/2018/2/layout/IconCircleList"/>
    <dgm:cxn modelId="{9772E9A0-C7E5-1F4E-A18D-DBA957425CAC}" type="presParOf" srcId="{59C2A0BF-94F1-A049-8F8C-CFF30EE9BE9A}" destId="{F4DDF02D-1A2D-204E-A7A1-1F6FD3925A2E}" srcOrd="2" destOrd="0" presId="urn:microsoft.com/office/officeart/2018/2/layout/IconCircleList"/>
    <dgm:cxn modelId="{4AB075E4-0211-5E4F-9EFE-4FF0FE040912}" type="presParOf" srcId="{59C2A0BF-94F1-A049-8F8C-CFF30EE9BE9A}" destId="{01467E45-1BDC-CE40-9B11-7B13EAB7AC3B}" srcOrd="3" destOrd="0" presId="urn:microsoft.com/office/officeart/2018/2/layout/IconCircleList"/>
    <dgm:cxn modelId="{8404C623-9E03-2A4C-AA8B-5CA86D546A94}" type="presParOf" srcId="{A321D1E8-99B3-4580-B791-0791A28DBBB5}" destId="{DC10C777-2BF5-5A47-AD91-4DAA2CE12FA6}" srcOrd="7" destOrd="0" presId="urn:microsoft.com/office/officeart/2018/2/layout/IconCircleList"/>
    <dgm:cxn modelId="{C27C987E-F641-D249-A471-D36096BE0A13}" type="presParOf" srcId="{A321D1E8-99B3-4580-B791-0791A28DBBB5}" destId="{53AE528D-F96E-964A-B2C1-98B376793868}" srcOrd="8" destOrd="0" presId="urn:microsoft.com/office/officeart/2018/2/layout/IconCircleList"/>
    <dgm:cxn modelId="{0D7D9D0C-7388-3141-A8DF-8078EAFD66F1}" type="presParOf" srcId="{53AE528D-F96E-964A-B2C1-98B376793868}" destId="{B9229044-8025-B24F-8A77-515DE73A5D3D}" srcOrd="0" destOrd="0" presId="urn:microsoft.com/office/officeart/2018/2/layout/IconCircleList"/>
    <dgm:cxn modelId="{A02D8CD6-A950-8D40-9C0F-D5D6F9B5056B}" type="presParOf" srcId="{53AE528D-F96E-964A-B2C1-98B376793868}" destId="{3D4DEFAE-F5BE-3941-B7CC-1288CC2BD080}" srcOrd="1" destOrd="0" presId="urn:microsoft.com/office/officeart/2018/2/layout/IconCircleList"/>
    <dgm:cxn modelId="{71828C3E-E01B-7B43-AC41-E36A12BD88E1}" type="presParOf" srcId="{53AE528D-F96E-964A-B2C1-98B376793868}" destId="{158E2128-B1BD-2845-A4DC-42F62BB097C2}" srcOrd="2" destOrd="0" presId="urn:microsoft.com/office/officeart/2018/2/layout/IconCircleList"/>
    <dgm:cxn modelId="{EF36E592-E64C-EF42-A063-467776F15E1E}" type="presParOf" srcId="{53AE528D-F96E-964A-B2C1-98B376793868}" destId="{520644CA-BDE2-5D41-BAFC-8DF0B67B39A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01BCA-C3DD-4D51-985C-DFACE7820A00}">
      <dsp:nvSpPr>
        <dsp:cNvPr id="0" name=""/>
        <dsp:cNvSpPr/>
      </dsp:nvSpPr>
      <dsp:spPr>
        <a:xfrm>
          <a:off x="225949" y="64835"/>
          <a:ext cx="1029672" cy="102967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5D9F3-6132-4C17-A1A3-9BD67BFCA8B3}">
      <dsp:nvSpPr>
        <dsp:cNvPr id="0" name=""/>
        <dsp:cNvSpPr/>
      </dsp:nvSpPr>
      <dsp:spPr>
        <a:xfrm>
          <a:off x="338567" y="76203"/>
          <a:ext cx="804435" cy="8545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F202C-8904-4BA3-A54A-9984BABE6DD0}">
      <dsp:nvSpPr>
        <dsp:cNvPr id="0" name=""/>
        <dsp:cNvSpPr/>
      </dsp:nvSpPr>
      <dsp:spPr>
        <a:xfrm>
          <a:off x="1476265" y="64835"/>
          <a:ext cx="2427084" cy="1029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What system(s) are you exciting about building? </a:t>
          </a:r>
        </a:p>
      </dsp:txBody>
      <dsp:txXfrm>
        <a:off x="1476265" y="64835"/>
        <a:ext cx="2427084" cy="1029672"/>
      </dsp:txXfrm>
    </dsp:sp>
    <dsp:sp modelId="{D7BC2D08-6554-7C42-9C75-F09B74A6F8B0}">
      <dsp:nvSpPr>
        <dsp:cNvPr id="0" name=""/>
        <dsp:cNvSpPr/>
      </dsp:nvSpPr>
      <dsp:spPr>
        <a:xfrm>
          <a:off x="4326250" y="64835"/>
          <a:ext cx="1029672" cy="102967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82E1C-F550-F743-9478-F3654C915B99}">
      <dsp:nvSpPr>
        <dsp:cNvPr id="0" name=""/>
        <dsp:cNvSpPr/>
      </dsp:nvSpPr>
      <dsp:spPr>
        <a:xfrm>
          <a:off x="4542481" y="281067"/>
          <a:ext cx="597209" cy="5972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FD48F-55A0-F145-9EE6-73BA56D50809}">
      <dsp:nvSpPr>
        <dsp:cNvPr id="0" name=""/>
        <dsp:cNvSpPr/>
      </dsp:nvSpPr>
      <dsp:spPr>
        <a:xfrm>
          <a:off x="5639852" y="64835"/>
          <a:ext cx="2300511" cy="1029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What skills/ experience do you bring to a group?</a:t>
          </a:r>
        </a:p>
      </dsp:txBody>
      <dsp:txXfrm>
        <a:off x="5639852" y="64835"/>
        <a:ext cx="2300511" cy="1029672"/>
      </dsp:txXfrm>
    </dsp:sp>
    <dsp:sp modelId="{2532780D-FFDE-4D0D-A641-ABAEF617A577}">
      <dsp:nvSpPr>
        <dsp:cNvPr id="0" name=""/>
        <dsp:cNvSpPr/>
      </dsp:nvSpPr>
      <dsp:spPr>
        <a:xfrm>
          <a:off x="225949" y="1923563"/>
          <a:ext cx="1029672" cy="102967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FF613-C287-46C6-A8E0-7A99F3CE2AE3}">
      <dsp:nvSpPr>
        <dsp:cNvPr id="0" name=""/>
        <dsp:cNvSpPr/>
      </dsp:nvSpPr>
      <dsp:spPr>
        <a:xfrm>
          <a:off x="442180" y="2139795"/>
          <a:ext cx="597209" cy="5972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EBC3EC-F5C7-40F7-8A23-F7DF4D05A4B5}">
      <dsp:nvSpPr>
        <dsp:cNvPr id="0" name=""/>
        <dsp:cNvSpPr/>
      </dsp:nvSpPr>
      <dsp:spPr>
        <a:xfrm>
          <a:off x="1476265" y="1923563"/>
          <a:ext cx="2427084" cy="1029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How challenging do you want your project to be?</a:t>
          </a:r>
        </a:p>
      </dsp:txBody>
      <dsp:txXfrm>
        <a:off x="1476265" y="1923563"/>
        <a:ext cx="2427084" cy="1029672"/>
      </dsp:txXfrm>
    </dsp:sp>
    <dsp:sp modelId="{D136BC38-39DB-B64C-B091-98D2930A0282}">
      <dsp:nvSpPr>
        <dsp:cNvPr id="0" name=""/>
        <dsp:cNvSpPr/>
      </dsp:nvSpPr>
      <dsp:spPr>
        <a:xfrm>
          <a:off x="4326250" y="1923563"/>
          <a:ext cx="1029672" cy="102967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AABE9-4273-5841-BDE9-B520EC375A9F}">
      <dsp:nvSpPr>
        <dsp:cNvPr id="0" name=""/>
        <dsp:cNvSpPr/>
      </dsp:nvSpPr>
      <dsp:spPr>
        <a:xfrm>
          <a:off x="4542481" y="2139795"/>
          <a:ext cx="597209" cy="5972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467E45-1BDC-CE40-9B11-7B13EAB7AC3B}">
      <dsp:nvSpPr>
        <dsp:cNvPr id="0" name=""/>
        <dsp:cNvSpPr/>
      </dsp:nvSpPr>
      <dsp:spPr>
        <a:xfrm>
          <a:off x="5576566" y="1923563"/>
          <a:ext cx="2427084" cy="1029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How often/when are you available to meet?</a:t>
          </a:r>
        </a:p>
      </dsp:txBody>
      <dsp:txXfrm>
        <a:off x="5576566" y="1923563"/>
        <a:ext cx="2427084" cy="1029672"/>
      </dsp:txXfrm>
    </dsp:sp>
    <dsp:sp modelId="{B9229044-8025-B24F-8A77-515DE73A5D3D}">
      <dsp:nvSpPr>
        <dsp:cNvPr id="0" name=""/>
        <dsp:cNvSpPr/>
      </dsp:nvSpPr>
      <dsp:spPr>
        <a:xfrm>
          <a:off x="225949" y="3782292"/>
          <a:ext cx="1029672" cy="102967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DEFAE-F5BE-3941-B7CC-1288CC2BD080}">
      <dsp:nvSpPr>
        <dsp:cNvPr id="0" name=""/>
        <dsp:cNvSpPr/>
      </dsp:nvSpPr>
      <dsp:spPr>
        <a:xfrm>
          <a:off x="442180" y="3998523"/>
          <a:ext cx="597209" cy="5972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0644CA-BDE2-5D41-BAFC-8DF0B67B39AE}">
      <dsp:nvSpPr>
        <dsp:cNvPr id="0" name=""/>
        <dsp:cNvSpPr/>
      </dsp:nvSpPr>
      <dsp:spPr>
        <a:xfrm>
          <a:off x="1476265" y="3782292"/>
          <a:ext cx="2427084" cy="1029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What programming language do you want to use?</a:t>
          </a:r>
        </a:p>
      </dsp:txBody>
      <dsp:txXfrm>
        <a:off x="1476265" y="3782292"/>
        <a:ext cx="2427084" cy="1029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F19EE-4C14-416B-9A28-3D9B2AE65E04}" type="datetimeFigureOut">
              <a:rPr lang="en-US" smtClean="0"/>
              <a:t>2/3/26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7E2B7-019C-47AA-8287-AB4BD184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64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7EBD1-2546-431F-B565-95BCA5604CC4}" type="datetimeFigureOut">
              <a:rPr lang="en-US" smtClean="0"/>
              <a:t>2/3/26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31AF-CC19-4E5A-831F-2BAAD17F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8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sti/ieconomy/oecdguidelinesontheprotectionofprivacyandtransborderflowsofpersonaldata.htm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78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073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Informant wire: United States v. White (1971)</a:t>
            </a:r>
          </a:p>
          <a:p>
            <a:r>
              <a:rPr lang="en-US" dirty="0"/>
              <a:t>Wiretaps: Olmstead v. US (1928) -&gt; Katz v US (1967)</a:t>
            </a:r>
          </a:p>
          <a:p>
            <a:r>
              <a:rPr lang="en-US" dirty="0"/>
              <a:t>Phone records: Smith v. Maryland (1979) -&gt; “third party doctrine”</a:t>
            </a:r>
          </a:p>
          <a:p>
            <a:r>
              <a:rPr lang="en-US" dirty="0"/>
              <a:t>Emails: US v </a:t>
            </a:r>
            <a:r>
              <a:rPr lang="en-US" dirty="0" err="1"/>
              <a:t>Warshak</a:t>
            </a:r>
            <a:r>
              <a:rPr lang="en-US" dirty="0"/>
              <a:t> (2010), subsequent laws</a:t>
            </a:r>
          </a:p>
          <a:p>
            <a:r>
              <a:rPr lang="en-US" dirty="0"/>
              <a:t>Bank Records: US v Miller (1976) -&gt; “third party doctrine”</a:t>
            </a:r>
          </a:p>
          <a:p>
            <a:r>
              <a:rPr lang="en-US" dirty="0"/>
              <a:t>Trash: California v Greenwood (1988) -&gt; “discarded” </a:t>
            </a:r>
          </a:p>
          <a:p>
            <a:r>
              <a:rPr lang="en-US" dirty="0"/>
              <a:t>DNA: Lots of state cases, Minnesota v. </a:t>
            </a:r>
            <a:r>
              <a:rPr lang="en-US" dirty="0" err="1"/>
              <a:t>Westrom</a:t>
            </a:r>
            <a:r>
              <a:rPr lang="en-US" dirty="0"/>
              <a:t> (??)</a:t>
            </a:r>
          </a:p>
          <a:p>
            <a:r>
              <a:rPr lang="en-US" dirty="0"/>
              <a:t>GPS: Carpenter v. US (2018)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8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Notice and consent</a:t>
            </a:r>
            <a:endParaRPr dirty="0"/>
          </a:p>
        </p:txBody>
      </p:sp>
      <p:sp>
        <p:nvSpPr>
          <p:cNvPr id="1136" name="Google Shape;1136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1636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Nissenbaum, H., 2009. Privacy in context: Technology, policy, and the integrity of social life. Stanford University Press.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3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Exercise drawn from the 2nd Contextual Integrity Workshop (2018), developed by Yan </a:t>
            </a:r>
            <a:r>
              <a:rPr lang="en-US" dirty="0" err="1"/>
              <a:t>Shvartzshnaider</a:t>
            </a:r>
            <a:r>
              <a:rPr lang="en-US" dirty="0"/>
              <a:t>.</a:t>
            </a:r>
          </a:p>
          <a:p>
            <a:r>
              <a:rPr lang="en-US" dirty="0"/>
              <a:t>https://freedom-to-</a:t>
            </a:r>
            <a:r>
              <a:rPr lang="en-US" dirty="0" err="1"/>
              <a:t>tinker.com</a:t>
            </a:r>
            <a:r>
              <a:rPr lang="en-US" dirty="0"/>
              <a:t>/2018/09/27/</a:t>
            </a:r>
            <a:r>
              <a:rPr lang="en-US" dirty="0" err="1"/>
              <a:t>privaci</a:t>
            </a:r>
            <a:r>
              <a:rPr lang="en-US" dirty="0"/>
              <a:t>-challenge-context-matters/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51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Nora McDonald and Andrea Forte. The Politics of Privacy Theories: Moving from Norms to Vulnerabilities</a:t>
            </a:r>
          </a:p>
          <a:p>
            <a:r>
              <a:rPr lang="en-US" dirty="0"/>
              <a:t>https://</a:t>
            </a:r>
            <a:r>
              <a:rPr lang="en-US" dirty="0" err="1"/>
              <a:t>dl.acm.org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/abs/10.1145/3313831.3376167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46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:notes"/>
          <p:cNvSpPr txBox="1">
            <a:spLocks noGrp="1"/>
          </p:cNvSpPr>
          <p:nvPr>
            <p:ph type="sldNum" idx="12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70412" cy="3427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9" name="Google Shape;359;p5:notes"/>
          <p:cNvSpPr txBox="1">
            <a:spLocks noGrp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550" tIns="45775" rIns="91550" bIns="45775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solidFill>
                  <a:schemeClr val="hlink"/>
                </a:solidFill>
                <a:hlinkClick r:id="rId3"/>
              </a:rPr>
              <a:t>http://www.oecd.org/sti/ieconomy/oecdguidelinesontheprotectionofprivacyandtransborderflowsofpersonaldata.htm</a:t>
            </a:r>
            <a:endParaRPr lang="en-US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75FD5-AB21-4C45-BFE8-1D3F02B463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9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75A2C260-8F26-71A7-EC99-9FF564EBB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:notes">
            <a:extLst>
              <a:ext uri="{FF2B5EF4-FFF2-40B4-BE49-F238E27FC236}">
                <a16:creationId xmlns:a16="http://schemas.microsoft.com/office/drawing/2014/main" id="{DF5A6367-3E0F-3394-2032-86384D123D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:notes">
            <a:extLst>
              <a:ext uri="{FF2B5EF4-FFF2-40B4-BE49-F238E27FC236}">
                <a16:creationId xmlns:a16="http://schemas.microsoft.com/office/drawing/2014/main" id="{1CEFB5EA-05EF-EB88-D36D-263C787C17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68825" cy="3427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2" name="Google Shape;352;p4:notes">
            <a:extLst>
              <a:ext uri="{FF2B5EF4-FFF2-40B4-BE49-F238E27FC236}">
                <a16:creationId xmlns:a16="http://schemas.microsoft.com/office/drawing/2014/main" id="{AFFA7A6B-DC22-6F73-4699-9554825589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550" tIns="45775" rIns="91550" bIns="457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132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>
          <a:extLst>
            <a:ext uri="{FF2B5EF4-FFF2-40B4-BE49-F238E27FC236}">
              <a16:creationId xmlns:a16="http://schemas.microsoft.com/office/drawing/2014/main" id="{12E9A8A4-34E0-6AB7-ABF1-8C58726DE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:notes">
            <a:extLst>
              <a:ext uri="{FF2B5EF4-FFF2-40B4-BE49-F238E27FC236}">
                <a16:creationId xmlns:a16="http://schemas.microsoft.com/office/drawing/2014/main" id="{B1473AE2-EAEF-2E30-084F-3C4ABA31B1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6:notes">
            <a:extLst>
              <a:ext uri="{FF2B5EF4-FFF2-40B4-BE49-F238E27FC236}">
                <a16:creationId xmlns:a16="http://schemas.microsoft.com/office/drawing/2014/main" id="{0F5709B1-E337-7C13-F747-DE660DF0E6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7782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4575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discuss</a:t>
            </a:r>
          </a:p>
          <a:p>
            <a:pPr marL="171450" indent="-171450">
              <a:buFontTx/>
              <a:buChar char="-"/>
            </a:pPr>
            <a:r>
              <a:rPr lang="en-US" dirty="0"/>
              <a:t>Privacy as confidentiality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Nissenbaum</a:t>
            </a:r>
            <a:r>
              <a:rPr lang="en-US" baseline="0" dirty="0"/>
              <a:t> (contextual integrity)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56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activity + the example drawings &amp; related slides (through the Westin quote) are based on Lorrie </a:t>
            </a:r>
            <a:r>
              <a:rPr lang="en-US" dirty="0" err="1"/>
              <a:t>Cranor's</a:t>
            </a:r>
            <a:r>
              <a:rPr lang="en-US" dirty="0"/>
              <a:t> UPS course from Spring 2022 </a:t>
            </a:r>
            <a:r>
              <a:rPr lang="en-US"/>
              <a:t>(Lecture 3: Intro to Privacy).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houses, doors, bathrooms are common imagery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67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>
          <a:extLst>
            <a:ext uri="{FF2B5EF4-FFF2-40B4-BE49-F238E27FC236}">
              <a16:creationId xmlns:a16="http://schemas.microsoft.com/office/drawing/2014/main" id="{7F18B8B2-8FAE-1EE9-07C4-C90874419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1:notes">
            <a:extLst>
              <a:ext uri="{FF2B5EF4-FFF2-40B4-BE49-F238E27FC236}">
                <a16:creationId xmlns:a16="http://schemas.microsoft.com/office/drawing/2014/main" id="{DD7524A0-60B2-5B4A-8A00-D51C8FC542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51:notes">
            <a:extLst>
              <a:ext uri="{FF2B5EF4-FFF2-40B4-BE49-F238E27FC236}">
                <a16:creationId xmlns:a16="http://schemas.microsoft.com/office/drawing/2014/main" id="{325A8270-AB76-B6B1-8499-B690E870F2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007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Louis Brandeis was an American</a:t>
            </a:r>
            <a:r>
              <a:rPr lang="en-US" baseline="0" dirty="0"/>
              <a:t> lawyer and Supreme Court justice, also a leader of the progressive party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With his law partner </a:t>
            </a:r>
            <a:r>
              <a:rPr lang="en-US" baseline="0" dirty="0" err="1"/>
              <a:t>Samual</a:t>
            </a:r>
            <a:r>
              <a:rPr lang="en-US" baseline="0" dirty="0"/>
              <a:t> Warren, influential early writer on privacy law, including "The Right to Privacy" [Harvard Law Review, 1890], which developed the idea of a right to be left alone, and a right to control private data.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John Harlan (supreme court justice) outlined a two-prong test for a "reasonable expectation of privacy" in his concurrence to Katz v. United States (1967) to identify when laws or behaviors violated fourth amendment protections.</a:t>
            </a:r>
            <a:endParaRPr lang="en-US" dirty="0"/>
          </a:p>
          <a:p>
            <a:endParaRPr lang="en-US" dirty="0"/>
          </a:p>
          <a:p>
            <a:r>
              <a:rPr lang="en-US" dirty="0"/>
              <a:t>Update: Carpenter</a:t>
            </a:r>
            <a:r>
              <a:rPr lang="en-US" baseline="0" dirty="0"/>
              <a:t> v. United States http://</a:t>
            </a:r>
            <a:r>
              <a:rPr lang="en-US" baseline="0" dirty="0" err="1"/>
              <a:t>www.scotusblog.com</a:t>
            </a:r>
            <a:r>
              <a:rPr lang="en-US" baseline="0" dirty="0"/>
              <a:t>/2018/06/opinion-analysis-court-holds-that-police-will-generally-need-a-warrant-for-cellphone-location-information/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96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3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33B9-1154-ED40-9E4F-030EDF95445C}" type="datetime1">
              <a:rPr lang="en-US" smtClean="0"/>
              <a:t>2/3/26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3F1-9888-A047-B727-E034AACB38D2}" type="datetime1">
              <a:rPr lang="en-US" smtClean="0"/>
              <a:t>2/3/26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9C69-E71A-2C41-B82D-1995996590F3}" type="datetime1">
              <a:rPr lang="en-US" smtClean="0"/>
              <a:t>2/3/26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939A-4483-6149-88E2-2FBC7F37A8DF}" type="datetime1">
              <a:rPr lang="en-US" smtClean="0"/>
              <a:t>2/3/26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1"/>
          <p:cNvSpPr txBox="1">
            <a:spLocks noGrp="1"/>
          </p:cNvSpPr>
          <p:nvPr>
            <p:ph type="title"/>
          </p:nvPr>
        </p:nvSpPr>
        <p:spPr>
          <a:xfrm>
            <a:off x="4837382" y="242376"/>
            <a:ext cx="3945517" cy="6069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28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A2A-84B4-2D4B-BFB1-981D3CD934F5}" type="datetime1">
              <a:rPr lang="en-US" smtClean="0"/>
              <a:t>2/3/26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5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D17-E711-5749-A781-E1DB3655F739}" type="datetime1">
              <a:rPr lang="en-US" smtClean="0"/>
              <a:t>2/3/26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6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2628-5DC0-A046-B55B-89EFDC337748}" type="datetime1">
              <a:rPr lang="en-US" smtClean="0"/>
              <a:t>2/3/26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0"/>
            <a:ext cx="9144000" cy="419100"/>
          </a:xfrm>
          <a:prstGeom prst="rect">
            <a:avLst/>
          </a:prstGeom>
          <a:gradFill flip="none" rotWithShape="1">
            <a:gsLst>
              <a:gs pos="0">
                <a:sysClr val="windowText" lastClr="000000"/>
              </a:gs>
              <a:gs pos="80000">
                <a:sysClr val="windowText" lastClr="000000">
                  <a:lumMod val="75000"/>
                  <a:lumOff val="25000"/>
                </a:sysClr>
              </a:gs>
              <a:gs pos="100000">
                <a:sysClr val="windowText" lastClr="000000">
                  <a:lumMod val="75000"/>
                  <a:lumOff val="25000"/>
                </a:sysClr>
              </a:gs>
            </a:gsLst>
            <a:lin ang="13500000" scaled="1"/>
            <a:tileRect/>
          </a:gradFill>
          <a:ln w="264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BFAE-68A6-584D-9816-A10473A63C90}" type="datetime1">
              <a:rPr lang="en-US" smtClean="0"/>
              <a:t>2/3/26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18288"/>
            <a:ext cx="70866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4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5620-AED0-CD4B-A082-5C21FCC9A97A}" type="datetime1">
              <a:rPr lang="en-US" smtClean="0"/>
              <a:t>2/3/26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4E7F-C795-DD40-B5B5-B00D2F753F77}" type="datetime1">
              <a:rPr lang="en-US" smtClean="0"/>
              <a:t>2/3/26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4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BBEE3-0555-B348-8BD1-778781790006}" type="datetime1">
              <a:rPr lang="en-US" smtClean="0"/>
              <a:t>2/3/26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7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2250"/>
            <a:ext cx="9144000" cy="31115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7F0007">
                  <a:alpha val="67059"/>
                </a:srgbClr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80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542AF7F-C040-EE45-9D25-BD05A3EFEB62}" type="datetime1">
              <a:rPr lang="en-US" smtClean="0"/>
              <a:t>2/3/26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1lbG2kCw4eKsauIZ_10woVPN0G5A6_SO9AnZQ0xzkdY/edit?usp=sharin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924800" cy="609600"/>
          </a:xfrm>
        </p:spPr>
        <p:txBody>
          <a:bodyPr>
            <a:normAutofit/>
          </a:bodyPr>
          <a:lstStyle/>
          <a:p>
            <a:r>
              <a:rPr lang="en-US" dirty="0"/>
              <a:t>CS 138		       		     	       Spring 2026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7002"/>
            <a:ext cx="7848600" cy="631825"/>
          </a:xfrm>
        </p:spPr>
        <p:txBody>
          <a:bodyPr>
            <a:normAutofit/>
          </a:bodyPr>
          <a:lstStyle/>
          <a:p>
            <a:r>
              <a:rPr lang="en-US" sz="3400" dirty="0"/>
              <a:t>Lecture 5: Privacy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4643183"/>
            <a:ext cx="7848600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444D81C-0A09-6905-0EFF-D338FCFBC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"/>
          <a:stretch>
            <a:fillRect/>
          </a:stretch>
        </p:blipFill>
        <p:spPr>
          <a:xfrm>
            <a:off x="2521633" y="3541589"/>
            <a:ext cx="4100734" cy="331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A065-162A-8A55-B4C1-636B95AA6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Sensitive Data Today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41846D-7275-C855-2D9F-985FA9AC0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GDPR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7F483-54A5-CC0A-82E7-997F2C771E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algn="l" fontAlgn="base">
              <a:spcAft>
                <a:spcPts val="1500"/>
              </a:spcAft>
            </a:pPr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“personally-identifiable data”</a:t>
            </a:r>
          </a:p>
          <a:p>
            <a:pPr algn="l" fontAlgn="base">
              <a:spcAft>
                <a:spcPts val="1500"/>
              </a:spcAft>
            </a:pPr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sensitive data is a specific set of “special categories”: </a:t>
            </a:r>
          </a:p>
          <a:p>
            <a:pPr lvl="1" fontAlgn="base"/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Genetic data</a:t>
            </a:r>
          </a:p>
          <a:p>
            <a:pPr lvl="1" fontAlgn="base"/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Political opinions</a:t>
            </a:r>
          </a:p>
          <a:p>
            <a:pPr lvl="1" fontAlgn="base"/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Racial or ethnic origin</a:t>
            </a:r>
          </a:p>
          <a:p>
            <a:pPr lvl="1" fontAlgn="base"/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Data concerning health</a:t>
            </a:r>
          </a:p>
          <a:p>
            <a:pPr lvl="1" fontAlgn="base"/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Trade union membership</a:t>
            </a:r>
          </a:p>
          <a:p>
            <a:pPr lvl="1" fontAlgn="base"/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Religious or philosophical beliefs</a:t>
            </a:r>
          </a:p>
          <a:p>
            <a:pPr lvl="1" fontAlgn="base"/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Data concerning sex life or sexual orientation</a:t>
            </a:r>
          </a:p>
          <a:p>
            <a:pPr lvl="1" fontAlgn="base"/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Biometric data</a:t>
            </a:r>
          </a:p>
          <a:p>
            <a:pPr lvl="1" fontAlgn="base"/>
            <a:endParaRPr lang="en-US" b="0" i="0" u="none" strike="noStrike" dirty="0">
              <a:solidFill>
                <a:srgbClr val="444444"/>
              </a:solidFill>
              <a:effectLst/>
            </a:endParaRPr>
          </a:p>
          <a:p>
            <a:pPr fontAlgn="base"/>
            <a:r>
              <a:rPr lang="en-US" dirty="0">
                <a:solidFill>
                  <a:srgbClr val="444444"/>
                </a:solidFill>
              </a:rPr>
              <a:t>Extra restrictions on processing</a:t>
            </a:r>
            <a:endParaRPr lang="en-US" b="0" i="0" u="none" strike="noStrike" dirty="0">
              <a:solidFill>
                <a:srgbClr val="444444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CA3E80-22D6-51B6-DAF9-841B58C85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CCPA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BE7146-042A-78E0-B27A-BC11346A6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4236720" cy="4419600"/>
          </a:xfrm>
        </p:spPr>
        <p:txBody>
          <a:bodyPr>
            <a:normAutofit fontScale="77500" lnSpcReduction="20000"/>
          </a:bodyPr>
          <a:lstStyle/>
          <a:p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“Personal information”</a:t>
            </a:r>
          </a:p>
          <a:p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“Sensitive personal information” means:</a:t>
            </a:r>
          </a:p>
          <a:p>
            <a:pPr lvl="1" fontAlgn="base"/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ID numbers (SSN, license number, </a:t>
            </a:r>
            <a:r>
              <a:rPr lang="en-US" b="0" i="0" u="none" strike="noStrike" dirty="0" err="1">
                <a:solidFill>
                  <a:srgbClr val="333333"/>
                </a:solidFill>
                <a:effectLst/>
              </a:rPr>
              <a:t>etc</a:t>
            </a:r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)</a:t>
            </a:r>
          </a:p>
          <a:p>
            <a:pPr lvl="1" fontAlgn="base"/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financial info or credentials.</a:t>
            </a:r>
          </a:p>
          <a:p>
            <a:pPr lvl="1" fontAlgn="base"/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precise geolocation.</a:t>
            </a:r>
          </a:p>
          <a:p>
            <a:pPr lvl="1" fontAlgn="base"/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racial or ethnic origin, citizenship or immigration status, religious or philosophical beliefs, or union membership.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</a:rPr>
              <a:t>contents of </a:t>
            </a:r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mail, email, and text messages </a:t>
            </a:r>
          </a:p>
          <a:p>
            <a:pPr lvl="1" fontAlgn="base"/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genetic data.</a:t>
            </a:r>
          </a:p>
          <a:p>
            <a:pPr lvl="1" fontAlgn="base"/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neural data.</a:t>
            </a:r>
          </a:p>
          <a:p>
            <a:pPr lvl="1" fontAlgn="base"/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biometric information </a:t>
            </a:r>
          </a:p>
          <a:p>
            <a:pPr lvl="1" fontAlgn="base"/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health data</a:t>
            </a:r>
          </a:p>
          <a:p>
            <a:pPr lvl="1" fontAlgn="base"/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data </a:t>
            </a:r>
            <a:r>
              <a:rPr lang="en-US" dirty="0">
                <a:solidFill>
                  <a:srgbClr val="333333"/>
                </a:solidFill>
              </a:rPr>
              <a:t>about </a:t>
            </a:r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sex life or sexual orientation.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482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" name="Google Shape;926;p85" descr="Drawing of many pairs of eyes and a person in a bubble with a sign that shows a slash through the eye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7381" y="1999314"/>
            <a:ext cx="3813702" cy="333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85" descr="Drawing of a brick wall with holes in it and eyes peaking through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732" y="1906348"/>
            <a:ext cx="4406468" cy="32011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71EB5A-20F3-AAFF-C17C-EA712D083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 from Surveillance</a:t>
            </a:r>
          </a:p>
        </p:txBody>
      </p:sp>
      <p:sp>
        <p:nvSpPr>
          <p:cNvPr id="6" name="Google Shape;925;p85">
            <a:extLst>
              <a:ext uri="{FF2B5EF4-FFF2-40B4-BE49-F238E27FC236}">
                <a16:creationId xmlns:a16="http://schemas.microsoft.com/office/drawing/2014/main" id="{EF800A82-A20C-C101-5505-3BCA391B9E92}"/>
              </a:ext>
            </a:extLst>
          </p:cNvPr>
          <p:cNvSpPr txBox="1">
            <a:spLocks/>
          </p:cNvSpPr>
          <p:nvPr/>
        </p:nvSpPr>
        <p:spPr>
          <a:xfrm>
            <a:off x="4837381" y="5518404"/>
            <a:ext cx="4038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“To me privacy means being able to get away from unwanted eyes.”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112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2E075-A6A4-A6CE-F19E-5C6201A3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Katz v. United States (1967)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AFEB3-6AC0-1314-34E1-32B7A2DA6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>
            <a:normAutofit/>
          </a:bodyPr>
          <a:lstStyle/>
          <a:p>
            <a:r>
              <a:rPr lang="en-US" sz="2600" dirty="0"/>
              <a:t>“Because the Fourth Amendment protects people, rather than places, its reach cannot turn on the presence or absence of a physical intrusion into any given enclosure”</a:t>
            </a:r>
          </a:p>
          <a:p>
            <a:endParaRPr lang="en-US" sz="2600" dirty="0"/>
          </a:p>
          <a:p>
            <a:r>
              <a:rPr lang="en-US" sz="2600" b="0" i="0" u="none" strike="noStrike" dirty="0">
                <a:effectLst/>
              </a:rPr>
              <a:t>“reasonable expectation of privacy”</a:t>
            </a:r>
            <a:endParaRPr lang="en-US" sz="2600" dirty="0"/>
          </a:p>
        </p:txBody>
      </p:sp>
      <p:pic>
        <p:nvPicPr>
          <p:cNvPr id="6" name="Content Placeholder 5" descr="A group of men in black robes&#10;&#10;AI-generated content may be incorrect.">
            <a:extLst>
              <a:ext uri="{FF2B5EF4-FFF2-40B4-BE49-F238E27FC236}">
                <a16:creationId xmlns:a16="http://schemas.microsoft.com/office/drawing/2014/main" id="{3C2A9584-A465-6ECE-54E0-3142BBB0AE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r="29118"/>
          <a:stretch/>
        </p:blipFill>
        <p:spPr>
          <a:xfrm>
            <a:off x="4648200" y="1673352"/>
            <a:ext cx="4038600" cy="4718304"/>
          </a:xfrm>
          <a:noFill/>
        </p:spPr>
      </p:pic>
    </p:spTree>
    <p:extLst>
      <p:ext uri="{BB962C8B-B14F-4D97-AF65-F5344CB8AC3E}">
        <p14:creationId xmlns:p14="http://schemas.microsoft.com/office/powerpoint/2010/main" val="2944454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68A20-3342-1607-11E4-BDDBA719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915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Exercise: Reasonable expectation of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CE7E2-9FFA-2502-76AC-46B7C7564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In-person conversations</a:t>
            </a:r>
          </a:p>
          <a:p>
            <a:endParaRPr lang="en-US" dirty="0"/>
          </a:p>
          <a:p>
            <a:r>
              <a:rPr lang="en-US" dirty="0"/>
              <a:t>Phone records (who you talk to, for how long,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Phone conversations (actual content)</a:t>
            </a:r>
          </a:p>
          <a:p>
            <a:endParaRPr lang="en-US" dirty="0"/>
          </a:p>
          <a:p>
            <a:r>
              <a:rPr lang="en-US" dirty="0"/>
              <a:t>Emails/DMs</a:t>
            </a:r>
          </a:p>
          <a:p>
            <a:endParaRPr lang="en-US" dirty="0"/>
          </a:p>
          <a:p>
            <a:r>
              <a:rPr lang="en-US" dirty="0"/>
              <a:t>Bank Records</a:t>
            </a:r>
          </a:p>
          <a:p>
            <a:endParaRPr lang="en-US" dirty="0"/>
          </a:p>
          <a:p>
            <a:r>
              <a:rPr lang="en-US" dirty="0"/>
              <a:t>Things you put out in the trash/recycling</a:t>
            </a:r>
          </a:p>
          <a:p>
            <a:endParaRPr lang="en-US" dirty="0"/>
          </a:p>
          <a:p>
            <a:r>
              <a:rPr lang="en-US" dirty="0"/>
              <a:t>Your DNA</a:t>
            </a:r>
          </a:p>
          <a:p>
            <a:endParaRPr lang="en-US" dirty="0"/>
          </a:p>
          <a:p>
            <a:r>
              <a:rPr lang="en-US" dirty="0"/>
              <a:t>Your GPS location</a:t>
            </a:r>
          </a:p>
        </p:txBody>
      </p:sp>
    </p:spTree>
    <p:extLst>
      <p:ext uri="{BB962C8B-B14F-4D97-AF65-F5344CB8AC3E}">
        <p14:creationId xmlns:p14="http://schemas.microsoft.com/office/powerpoint/2010/main" val="4049166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43;p72" descr="DSCF6681.jpg">
            <a:extLst>
              <a:ext uri="{FF2B5EF4-FFF2-40B4-BE49-F238E27FC236}">
                <a16:creationId xmlns:a16="http://schemas.microsoft.com/office/drawing/2014/main" id="{E641ED12-EA85-6EA4-9FCB-1B096169061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69" y="1279037"/>
            <a:ext cx="3368326" cy="26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78;p78" descr="A drawing of a house behind a white fence with clouds in the sky.">
            <a:extLst>
              <a:ext uri="{FF2B5EF4-FFF2-40B4-BE49-F238E27FC236}">
                <a16:creationId xmlns:a16="http://schemas.microsoft.com/office/drawing/2014/main" id="{76223705-0750-D7F6-1318-0485161E69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799" y="3920686"/>
            <a:ext cx="3962401" cy="29571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0385BA-EE95-8EB0-90B3-36AE1E16D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Locks and Barriers</a:t>
            </a:r>
          </a:p>
        </p:txBody>
      </p:sp>
      <p:pic>
        <p:nvPicPr>
          <p:cNvPr id="6" name="Google Shape;820;p69" descr="A drawing of an oyster with a pearl inside. The text says &quot;Pearl oysters have something of value to protect, the pearl. They can do so by simply slosing the lid. If only safegarding the date in my laptop were that simple!">
            <a:extLst>
              <a:ext uri="{FF2B5EF4-FFF2-40B4-BE49-F238E27FC236}">
                <a16:creationId xmlns:a16="http://schemas.microsoft.com/office/drawing/2014/main" id="{EAEAAD15-6CA4-5C91-91E8-404F6D8233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0" y="3047999"/>
            <a:ext cx="3810000" cy="372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65;p76" descr="A drawing of a smart phone with a chain and pad lock around it. ">
            <a:extLst>
              <a:ext uri="{FF2B5EF4-FFF2-40B4-BE49-F238E27FC236}">
                <a16:creationId xmlns:a16="http://schemas.microsoft.com/office/drawing/2014/main" id="{54E173DE-E398-F285-C06F-3ECD09533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93915" y="598268"/>
            <a:ext cx="2407920" cy="325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68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56;p120" descr="A drawing of four stick figures in separate blue bubbles. Green and red lines connect them in a network. ">
            <a:extLst>
              <a:ext uri="{FF2B5EF4-FFF2-40B4-BE49-F238E27FC236}">
                <a16:creationId xmlns:a16="http://schemas.microsoft.com/office/drawing/2014/main" id="{77526BBE-C622-C63C-AE8B-63AA1374BA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1091" y="3962400"/>
            <a:ext cx="3727309" cy="33354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57;p120">
            <a:extLst>
              <a:ext uri="{FF2B5EF4-FFF2-40B4-BE49-F238E27FC236}">
                <a16:creationId xmlns:a16="http://schemas.microsoft.com/office/drawing/2014/main" id="{DDE95D58-E8C0-F022-78FA-4328842E1A85}"/>
              </a:ext>
            </a:extLst>
          </p:cNvPr>
          <p:cNvSpPr txBox="1">
            <a:spLocks/>
          </p:cNvSpPr>
          <p:nvPr/>
        </p:nvSpPr>
        <p:spPr>
          <a:xfrm>
            <a:off x="6139602" y="3296798"/>
            <a:ext cx="3004398" cy="45518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kern="1200" spc="-100" baseline="0">
                <a:solidFill>
                  <a:schemeClr val="tx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Privacy is a network: I share what I want with whom I want and trust and what matches with those in the network…. </a:t>
            </a:r>
            <a:br>
              <a:rPr lang="en-US" dirty="0">
                <a:latin typeface="+mn-lt"/>
              </a:rPr>
            </a:br>
            <a:br>
              <a:rPr lang="en-US" sz="1200" dirty="0">
                <a:latin typeface="+mn-lt"/>
              </a:rPr>
            </a:br>
            <a:r>
              <a:rPr lang="en-US" dirty="0">
                <a:latin typeface="+mn-lt"/>
              </a:rPr>
              <a:t>Green = share.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Red = don't. 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9A39F4-7801-6825-FBC8-F1E2BE25D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as Control</a:t>
            </a:r>
          </a:p>
        </p:txBody>
      </p:sp>
      <p:pic>
        <p:nvPicPr>
          <p:cNvPr id="8" name="Google Shape;1220;p131" descr="A drawing of a woman's head and shoulders. We see a red brain and a red heart with purple arrows coming out of them.">
            <a:extLst>
              <a:ext uri="{FF2B5EF4-FFF2-40B4-BE49-F238E27FC236}">
                <a16:creationId xmlns:a16="http://schemas.microsoft.com/office/drawing/2014/main" id="{1F7ED544-E02F-9219-1D1F-F019224D80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091" y="1524001"/>
            <a:ext cx="3201909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21;p131">
            <a:extLst>
              <a:ext uri="{FF2B5EF4-FFF2-40B4-BE49-F238E27FC236}">
                <a16:creationId xmlns:a16="http://schemas.microsoft.com/office/drawing/2014/main" id="{4D7D72D0-3486-083E-25FE-D763401D7DAF}"/>
              </a:ext>
            </a:extLst>
          </p:cNvPr>
          <p:cNvSpPr txBox="1">
            <a:spLocks/>
          </p:cNvSpPr>
          <p:nvPr/>
        </p:nvSpPr>
        <p:spPr>
          <a:xfrm>
            <a:off x="3527466" y="1022350"/>
            <a:ext cx="5540333" cy="2178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Privacy is about control – controlling what is shared about your thoughts and preferences, the things that make you you. </a:t>
            </a:r>
            <a:br>
              <a:rPr lang="en-US" sz="2400" dirty="0">
                <a:latin typeface="+mn-lt"/>
              </a:rPr>
            </a:br>
            <a:br>
              <a:rPr lang="en-US" sz="1200" dirty="0">
                <a:latin typeface="+mn-lt"/>
              </a:rPr>
            </a:br>
            <a:r>
              <a:rPr lang="en-US" sz="2400" dirty="0">
                <a:latin typeface="+mn-lt"/>
              </a:rPr>
              <a:t>– KRB, age 39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1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 </a:t>
            </a:r>
            <a:endParaRPr/>
          </a:p>
        </p:txBody>
      </p:sp>
      <p:sp>
        <p:nvSpPr>
          <p:cNvPr id="1139" name="Google Shape;1139;p117"/>
          <p:cNvSpPr txBox="1">
            <a:spLocks noGrp="1"/>
          </p:cNvSpPr>
          <p:nvPr>
            <p:ph sz="half" idx="1"/>
          </p:nvPr>
        </p:nvSpPr>
        <p:spPr>
          <a:xfrm>
            <a:off x="4631375" y="1987296"/>
            <a:ext cx="4038600" cy="47183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  <a:buSzPts val="3200"/>
              <a:buNone/>
            </a:pPr>
            <a:r>
              <a:rPr lang="en-US" dirty="0"/>
              <a:t>Privacy is the claim of individuals, groups or institutions to determine for themselves when, how, and to what extent information about them is communicated to others.</a:t>
            </a:r>
            <a:endParaRPr dirty="0"/>
          </a:p>
          <a:p>
            <a:pPr marL="0" indent="0" algn="r">
              <a:spcBef>
                <a:spcPts val="1800"/>
              </a:spcBef>
              <a:buSzPts val="3200"/>
              <a:buNone/>
            </a:pPr>
            <a:r>
              <a:rPr lang="en-US" dirty="0"/>
              <a:t>– Alan Westin </a:t>
            </a:r>
            <a:br>
              <a:rPr lang="en-US" dirty="0"/>
            </a:br>
            <a:endParaRPr dirty="0"/>
          </a:p>
        </p:txBody>
      </p:sp>
      <p:pic>
        <p:nvPicPr>
          <p:cNvPr id="5" name="Content Placeholder 4" descr="A person in a suit and tie&#10;&#10;Description automatically generated">
            <a:extLst>
              <a:ext uri="{FF2B5EF4-FFF2-40B4-BE49-F238E27FC236}">
                <a16:creationId xmlns:a16="http://schemas.microsoft.com/office/drawing/2014/main" id="{2254C655-0D79-6055-6DC3-46A38EF97D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3" b="7873"/>
          <a:stretch/>
        </p:blipFill>
        <p:spPr>
          <a:xfrm>
            <a:off x="781917" y="1895856"/>
            <a:ext cx="3463009" cy="4197096"/>
          </a:xfr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E6EFEDC-B5D5-EF41-2774-2372ECEE6EA0}"/>
              </a:ext>
            </a:extLst>
          </p:cNvPr>
          <p:cNvSpPr txBox="1">
            <a:spLocks/>
          </p:cNvSpPr>
          <p:nvPr/>
        </p:nvSpPr>
        <p:spPr>
          <a:xfrm>
            <a:off x="457199" y="762193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Privacy and Freedom (1967)</a:t>
            </a:r>
          </a:p>
        </p:txBody>
      </p:sp>
    </p:spTree>
    <p:extLst>
      <p:ext uri="{BB962C8B-B14F-4D97-AF65-F5344CB8AC3E}">
        <p14:creationId xmlns:p14="http://schemas.microsoft.com/office/powerpoint/2010/main" val="275532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10984-1AD2-A867-E8A7-6A3BB8887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BB70D-B718-9BB7-5DAF-E38A66BD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Rights to Control Today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16E59-CD98-003A-AB3F-E1ABABA8E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GDPR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C38234-EBFE-B58C-E7D0-6A2A6EAD4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236720" cy="4419600"/>
          </a:xfrm>
        </p:spPr>
        <p:txBody>
          <a:bodyPr>
            <a:normAutofit/>
          </a:bodyPr>
          <a:lstStyle/>
          <a:p>
            <a:pPr algn="l" fontAlgn="base">
              <a:spcAft>
                <a:spcPts val="1500"/>
              </a:spcAft>
            </a:pPr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Right to Access</a:t>
            </a:r>
          </a:p>
          <a:p>
            <a:pPr algn="l" fontAlgn="base">
              <a:spcAft>
                <a:spcPts val="1500"/>
              </a:spcAft>
            </a:pPr>
            <a:r>
              <a:rPr lang="en-US" dirty="0">
                <a:solidFill>
                  <a:srgbClr val="444444"/>
                </a:solidFill>
              </a:rPr>
              <a:t>Right to Rectification</a:t>
            </a:r>
          </a:p>
          <a:p>
            <a:pPr algn="l" fontAlgn="base">
              <a:spcAft>
                <a:spcPts val="1500"/>
              </a:spcAft>
            </a:pPr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Right to Erasure</a:t>
            </a:r>
          </a:p>
          <a:p>
            <a:pPr algn="l" fontAlgn="base">
              <a:spcAft>
                <a:spcPts val="1500"/>
              </a:spcAft>
            </a:pPr>
            <a:r>
              <a:rPr lang="en-US" dirty="0">
                <a:solidFill>
                  <a:srgbClr val="444444"/>
                </a:solidFill>
              </a:rPr>
              <a:t>Right to Data Portability</a:t>
            </a:r>
          </a:p>
          <a:p>
            <a:pPr algn="l" fontAlgn="base">
              <a:spcAft>
                <a:spcPts val="1500"/>
              </a:spcAft>
            </a:pPr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Right to Object </a:t>
            </a:r>
            <a:r>
              <a:rPr lang="en-US" dirty="0">
                <a:solidFill>
                  <a:srgbClr val="444444"/>
                </a:solidFill>
              </a:rPr>
              <a:t>to Automated Decision Making</a:t>
            </a:r>
            <a:endParaRPr lang="en-US" b="0" i="0" u="none" strike="noStrike" dirty="0">
              <a:solidFill>
                <a:srgbClr val="444444"/>
              </a:solidFill>
              <a:effectLst/>
            </a:endParaRPr>
          </a:p>
          <a:p>
            <a:r>
              <a:rPr lang="en-US" b="0" i="0" u="none" strike="noStrike" dirty="0">
                <a:solidFill>
                  <a:srgbClr val="444444"/>
                </a:solidFill>
                <a:effectLst/>
              </a:rPr>
              <a:t>Consent as basis for processing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44D445-1359-267F-C491-542A673B1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CCPA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26AE2A-582A-CE74-3B3A-249F26A3B4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4236720" cy="4419600"/>
          </a:xfrm>
        </p:spPr>
        <p:txBody>
          <a:bodyPr>
            <a:normAutofit/>
          </a:bodyPr>
          <a:lstStyle/>
          <a:p>
            <a:pPr algn="l">
              <a:spcAft>
                <a:spcPts val="788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</a:rPr>
              <a:t>Right to Know</a:t>
            </a:r>
          </a:p>
          <a:p>
            <a:pPr algn="l">
              <a:spcAft>
                <a:spcPts val="788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</a:rPr>
              <a:t>Right to Correct</a:t>
            </a:r>
          </a:p>
          <a:p>
            <a:pPr algn="l">
              <a:spcAft>
                <a:spcPts val="788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</a:rPr>
              <a:t>Right to Delete</a:t>
            </a:r>
          </a:p>
          <a:p>
            <a:pPr algn="l">
              <a:spcAft>
                <a:spcPts val="788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</a:rPr>
              <a:t>Right to Opt-out of Sale or Sharing</a:t>
            </a:r>
          </a:p>
          <a:p>
            <a:pPr algn="l">
              <a:spcAft>
                <a:spcPts val="788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</a:rPr>
              <a:t>Right to Limit Use of Sensitive </a:t>
            </a:r>
            <a:r>
              <a:rPr lang="en-US" dirty="0">
                <a:solidFill>
                  <a:srgbClr val="222222"/>
                </a:solidFill>
              </a:rPr>
              <a:t>Personal Info</a:t>
            </a:r>
          </a:p>
          <a:p>
            <a:pPr algn="l">
              <a:spcAft>
                <a:spcPts val="788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</a:rPr>
              <a:t>Right to non-discrimination for exercising CCPA Rights</a:t>
            </a:r>
          </a:p>
        </p:txBody>
      </p:sp>
    </p:spTree>
    <p:extLst>
      <p:ext uri="{BB962C8B-B14F-4D97-AF65-F5344CB8AC3E}">
        <p14:creationId xmlns:p14="http://schemas.microsoft.com/office/powerpoint/2010/main" val="4206454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1F863-97B4-0EE1-9EA3-6831BC4D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to Consent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72D787D-65C4-859D-A626-C38CDFA4F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7772400" cy="5426882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A943830-3065-1BC4-9E56-B98976842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57745"/>
            <a:ext cx="7772400" cy="542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39D5-977A-A80B-BD11-7D0A34F71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to Consent</a:t>
            </a:r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03030BEB-4C0D-6E49-DE78-38D2561E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0" y="1416312"/>
            <a:ext cx="2390854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6C39ADFB-4D3E-19D0-A9CC-132D2F712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13" y="1416312"/>
            <a:ext cx="2390854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phone&#10;&#10;AI-generated content may be incorrect.">
            <a:extLst>
              <a:ext uri="{FF2B5EF4-FFF2-40B4-BE49-F238E27FC236}">
                <a16:creationId xmlns:a16="http://schemas.microsoft.com/office/drawing/2014/main" id="{6CAE41CF-927F-A5B5-C4D3-2D426A9A4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76" y="1416312"/>
            <a:ext cx="2390854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screenshot of a phone&#10;&#10;AI-generated content may be incorrect.">
            <a:extLst>
              <a:ext uri="{FF2B5EF4-FFF2-40B4-BE49-F238E27FC236}">
                <a16:creationId xmlns:a16="http://schemas.microsoft.com/office/drawing/2014/main" id="{7B5F7CFB-9509-77BC-9926-1E9B42AB2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41" y="1416312"/>
            <a:ext cx="2390854" cy="5181600"/>
          </a:xfrm>
          <a:prstGeom prst="rect">
            <a:avLst/>
          </a:prstGeom>
        </p:spPr>
      </p:pic>
      <p:pic>
        <p:nvPicPr>
          <p:cNvPr id="14" name="Picture 13" descr="A screenshot of a phone&#10;&#10;AI-generated content may be incorrect.">
            <a:extLst>
              <a:ext uri="{FF2B5EF4-FFF2-40B4-BE49-F238E27FC236}">
                <a16:creationId xmlns:a16="http://schemas.microsoft.com/office/drawing/2014/main" id="{6469AE0B-1AD0-AE3D-F284-E28CD0BBD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48" y="1416312"/>
            <a:ext cx="2390854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close-up of a document&#10;&#10;AI-generated content may be incorrect.">
            <a:extLst>
              <a:ext uri="{FF2B5EF4-FFF2-40B4-BE49-F238E27FC236}">
                <a16:creationId xmlns:a16="http://schemas.microsoft.com/office/drawing/2014/main" id="{08A1B56C-1769-0E9A-219A-A0A877D76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23" y="1416312"/>
            <a:ext cx="2390854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A1783E54-CCAE-6C71-F970-C30DF182E5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32" y="1416312"/>
            <a:ext cx="2390854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34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351" y="1456009"/>
            <a:ext cx="682725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900" dirty="0">
                <a:solidFill>
                  <a:schemeClr val="bg1">
                    <a:lumMod val="85000"/>
                  </a:schemeClr>
                </a:solidFill>
                <a:latin typeface="CronosPro-Regular"/>
                <a:cs typeface="CronosPro-Regular"/>
              </a:rPr>
              <a:t>C I 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3007" y="1632980"/>
            <a:ext cx="577594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latin typeface="CronosPro-Regular"/>
                <a:cs typeface="CronosPro-Regular"/>
              </a:rPr>
              <a:t>Confidentiality</a:t>
            </a:r>
          </a:p>
          <a:p>
            <a:pPr algn="ctr"/>
            <a:r>
              <a:rPr lang="en-US" sz="7200" dirty="0">
                <a:latin typeface="CronosPro-Regular"/>
                <a:cs typeface="CronosPro-Regular"/>
              </a:rPr>
              <a:t>Integrity</a:t>
            </a:r>
          </a:p>
          <a:p>
            <a:pPr algn="ctr"/>
            <a:r>
              <a:rPr lang="en-US" sz="7200" dirty="0">
                <a:latin typeface="CronosPro-Regular"/>
                <a:cs typeface="CronosPro-Regular"/>
              </a:rPr>
              <a:t>Availability</a:t>
            </a:r>
          </a:p>
        </p:txBody>
      </p:sp>
    </p:spTree>
    <p:extLst>
      <p:ext uri="{BB962C8B-B14F-4D97-AF65-F5344CB8AC3E}">
        <p14:creationId xmlns:p14="http://schemas.microsoft.com/office/powerpoint/2010/main" val="1805547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5906-E83F-2CA2-697D-1AE2FEEF1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Transparency…</a:t>
            </a:r>
          </a:p>
        </p:txBody>
      </p:sp>
      <p:pic>
        <p:nvPicPr>
          <p:cNvPr id="3" name="Content Placeholder 80" descr="A blurry image of a computer screen&#10;&#10;AI-generated content may be incorrect.">
            <a:extLst>
              <a:ext uri="{FF2B5EF4-FFF2-40B4-BE49-F238E27FC236}">
                <a16:creationId xmlns:a16="http://schemas.microsoft.com/office/drawing/2014/main" id="{1B37A03C-E164-2DC7-CB66-D4B980400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6" y="2209800"/>
            <a:ext cx="842682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44;p118">
            <a:extLst>
              <a:ext uri="{FF2B5EF4-FFF2-40B4-BE49-F238E27FC236}">
                <a16:creationId xmlns:a16="http://schemas.microsoft.com/office/drawing/2014/main" id="{C167D87B-1B29-7C97-E589-E23B05134208}"/>
              </a:ext>
            </a:extLst>
          </p:cNvPr>
          <p:cNvSpPr txBox="1">
            <a:spLocks/>
          </p:cNvSpPr>
          <p:nvPr/>
        </p:nvSpPr>
        <p:spPr>
          <a:xfrm>
            <a:off x="5163184" y="2572680"/>
            <a:ext cx="3008631" cy="23899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</a:rPr>
              <a:t>Privacy is a value that is very important to have in a society to work and progress </a:t>
            </a: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– Pedro, age 35</a:t>
            </a:r>
          </a:p>
        </p:txBody>
      </p:sp>
      <p:pic>
        <p:nvPicPr>
          <p:cNvPr id="7" name="Google Shape;1145;p118" descr="A drawinig of three people with a venn diagram above their heads.">
            <a:extLst>
              <a:ext uri="{FF2B5EF4-FFF2-40B4-BE49-F238E27FC236}">
                <a16:creationId xmlns:a16="http://schemas.microsoft.com/office/drawing/2014/main" id="{87D9956E-295F-EA7D-6F06-5D47159968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6013"/>
          <a:stretch/>
        </p:blipFill>
        <p:spPr>
          <a:xfrm>
            <a:off x="398364" y="2133600"/>
            <a:ext cx="4038599" cy="3563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27AE47-9F88-F06E-3867-F34B920DE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Societal Values</a:t>
            </a:r>
          </a:p>
        </p:txBody>
      </p:sp>
    </p:spTree>
    <p:extLst>
      <p:ext uri="{BB962C8B-B14F-4D97-AF65-F5344CB8AC3E}">
        <p14:creationId xmlns:p14="http://schemas.microsoft.com/office/powerpoint/2010/main" val="3286038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Contextual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defines privacy relative to appropriate context</a:t>
            </a:r>
          </a:p>
          <a:p>
            <a:r>
              <a:rPr lang="en-US" dirty="0"/>
              <a:t>considers information type, time, location, purpose, principals involved (subject, sender, receiver)</a:t>
            </a:r>
          </a:p>
          <a:p>
            <a:r>
              <a:rPr lang="en-US" dirty="0"/>
              <a:t>dependent on social norms </a:t>
            </a:r>
          </a:p>
          <a:p>
            <a:r>
              <a:rPr lang="en-US" dirty="0"/>
              <a:t>norms can change over time</a:t>
            </a:r>
          </a:p>
        </p:txBody>
      </p:sp>
      <p:pic>
        <p:nvPicPr>
          <p:cNvPr id="9" name="Content Placeholder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6C845E2-4E29-A7B3-2F3A-3897165252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3225"/>
            <a:ext cx="3134155" cy="4703110"/>
          </a:xfrm>
        </p:spPr>
      </p:pic>
    </p:spTree>
    <p:extLst>
      <p:ext uri="{BB962C8B-B14F-4D97-AF65-F5344CB8AC3E}">
        <p14:creationId xmlns:p14="http://schemas.microsoft.com/office/powerpoint/2010/main" val="3430420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71F96-DB35-12DA-0A1F-A745F449C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Contextual Integrity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5842F6-C557-785E-9A66-F59EB84C3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CI says a context can be defined by: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Data Type: </a:t>
            </a:r>
            <a:r>
              <a:rPr lang="en-US" dirty="0"/>
              <a:t>what sort of information is being shared?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Subject: </a:t>
            </a:r>
            <a:r>
              <a:rPr lang="en-US" dirty="0"/>
              <a:t>who is the information about?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Sender: </a:t>
            </a:r>
            <a:r>
              <a:rPr lang="en-US" dirty="0"/>
              <a:t>who is sharing the information?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Recipient:</a:t>
            </a:r>
            <a:r>
              <a:rPr lang="en-US" dirty="0"/>
              <a:t> who is receiving the information?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Transmission Principle: </a:t>
            </a:r>
            <a:r>
              <a:rPr lang="en-US" dirty="0"/>
              <a:t>constraints on data flow</a:t>
            </a:r>
          </a:p>
          <a:p>
            <a:pPr lvl="1"/>
            <a:r>
              <a:rPr lang="en-US" sz="1800" dirty="0">
                <a:effectLst/>
                <a:latin typeface="ArnoPro"/>
              </a:rPr>
              <a:t>with subject’s consent</a:t>
            </a:r>
          </a:p>
          <a:p>
            <a:pPr lvl="1"/>
            <a:r>
              <a:rPr lang="en-US" sz="1800" dirty="0">
                <a:effectLst/>
                <a:latin typeface="ArnoPro"/>
              </a:rPr>
              <a:t>with notice (some sort of advance announcement or disclosure) </a:t>
            </a:r>
          </a:p>
          <a:p>
            <a:pPr lvl="1"/>
            <a:r>
              <a:rPr lang="en-US" sz="1800" dirty="0">
                <a:effectLst/>
                <a:latin typeface="ArnoPro"/>
              </a:rPr>
              <a:t>reciprocity (“I’ll show you mine if you show me yours”) </a:t>
            </a:r>
          </a:p>
          <a:p>
            <a:pPr lvl="1"/>
            <a:r>
              <a:rPr lang="en-US" sz="1800" dirty="0">
                <a:effectLst/>
                <a:latin typeface="ArnoPro"/>
              </a:rPr>
              <a:t>subject to legal requirements </a:t>
            </a:r>
          </a:p>
          <a:p>
            <a:pPr lvl="1"/>
            <a:r>
              <a:rPr lang="en-US" sz="1800" dirty="0">
                <a:effectLst/>
                <a:latin typeface="ArnoPro"/>
              </a:rPr>
              <a:t>the Chatham House Rule (information can be reshared only without attribution)</a:t>
            </a:r>
          </a:p>
          <a:p>
            <a:pPr lvl="1"/>
            <a:endParaRPr lang="en-US" sz="1800" dirty="0">
              <a:latin typeface="ArnoPro"/>
            </a:endParaRPr>
          </a:p>
          <a:p>
            <a:pPr marL="0" indent="0">
              <a:buNone/>
            </a:pPr>
            <a:r>
              <a:rPr lang="en-US" dirty="0">
                <a:effectLst/>
                <a:latin typeface="ArnoPro"/>
              </a:rPr>
              <a:t>Norms are identified and flows are evaluated within this context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09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257A-4446-D07F-F583-7B6C1CBD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Contextual Integrity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5C49F-3CB7-345A-96BF-2925A4B0A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Anyone can track a Venmo user’s purchase history and glean a detailed profile – including their drug deals, eating habits and arguments – because the payment app lacks default privacy protections. 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Relevant Norm: </a:t>
            </a:r>
            <a:r>
              <a:rPr lang="en-US" dirty="0"/>
              <a:t>My transaction only visible to me and the receiver by default. 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Example flow violating norm:</a:t>
            </a:r>
          </a:p>
          <a:p>
            <a:pPr marL="0" indent="0">
              <a:buNone/>
            </a:pPr>
            <a:r>
              <a:rPr lang="en-US" dirty="0"/>
              <a:t>	data type = transaction information</a:t>
            </a:r>
          </a:p>
          <a:p>
            <a:pPr marL="0" indent="0">
              <a:buNone/>
            </a:pPr>
            <a:r>
              <a:rPr lang="en-US" dirty="0"/>
              <a:t>	sender=me, receiver=friend, subject=me</a:t>
            </a:r>
          </a:p>
          <a:p>
            <a:pPr marL="0" indent="0">
              <a:buNone/>
            </a:pPr>
            <a:r>
              <a:rPr lang="en-US" dirty="0"/>
              <a:t>	transmission principle = public/no constraints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Privacy-preserving solution: </a:t>
            </a:r>
            <a:r>
              <a:rPr lang="en-US" dirty="0"/>
              <a:t>make app setting private by default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1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C3C34-7AE0-A45A-2B36-23908495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Exercise: Contextual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11231-7093-ABAA-8FAD-D6E527165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An Uber driver has put a video of hundreds of his passengers online without letting them know.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Pomona puts Amazon Echo devices in all dorm rooms.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Google tracks your movements even if you set the settings to prevent it.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Meta asked large U.S. banks to share financial information on their customers.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California decides to post all public records in an online, searchable database, which can also be downloaded.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>
                <a:hlinkClick r:id="rId3"/>
              </a:rPr>
              <a:t>https://docs.google.com/spreadsheets/d/11lbG2kCw4eKsauIZ_10woVPN0G5A6_SO9AnZQ0xzkdY/edit?usp=sharing</a:t>
            </a:r>
            <a:r>
              <a:rPr lang="en-US" dirty="0"/>
              <a:t> </a:t>
            </a:r>
          </a:p>
        </p:txBody>
      </p: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19D2609-454C-611D-15E3-895E3D3DF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334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3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CC5A6-E05B-DC5C-6091-3928AEB0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as Vulnerabilities</a:t>
            </a:r>
          </a:p>
        </p:txBody>
      </p:sp>
      <p:pic>
        <p:nvPicPr>
          <p:cNvPr id="6" name="Content Placeholder 5" descr="A picture containing person, glasses, indoor&#10;&#10;Description automatically generated">
            <a:extLst>
              <a:ext uri="{FF2B5EF4-FFF2-40B4-BE49-F238E27FC236}">
                <a16:creationId xmlns:a16="http://schemas.microsoft.com/office/drawing/2014/main" id="{B01463B6-4FC3-B429-0F9D-32D28FEE22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7" y="4026709"/>
            <a:ext cx="2384323" cy="2365248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975BB73-F20D-236E-D411-46D19596F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2800" y="1673352"/>
            <a:ext cx="5638800" cy="4718304"/>
          </a:xfrm>
        </p:spPr>
        <p:txBody>
          <a:bodyPr/>
          <a:lstStyle/>
          <a:p>
            <a:r>
              <a:rPr lang="en-US" dirty="0"/>
              <a:t>limitations of norms for protecting privacy</a:t>
            </a:r>
          </a:p>
          <a:p>
            <a:endParaRPr lang="en-US" dirty="0"/>
          </a:p>
          <a:p>
            <a:r>
              <a:rPr lang="en-US" dirty="0"/>
              <a:t>vulnerable populations </a:t>
            </a:r>
          </a:p>
          <a:p>
            <a:pPr lvl="1"/>
            <a:r>
              <a:rPr lang="en-US" dirty="0"/>
              <a:t>more likely to be susceptible to violations</a:t>
            </a:r>
          </a:p>
          <a:p>
            <a:pPr lvl="1"/>
            <a:r>
              <a:rPr lang="en-US" dirty="0"/>
              <a:t>harms are higher impact</a:t>
            </a:r>
          </a:p>
          <a:p>
            <a:endParaRPr lang="en-US" dirty="0"/>
          </a:p>
          <a:p>
            <a:r>
              <a:rPr lang="en-US" dirty="0"/>
              <a:t>draws on feminist and queer theory</a:t>
            </a:r>
          </a:p>
        </p:txBody>
      </p:sp>
      <p:pic>
        <p:nvPicPr>
          <p:cNvPr id="11" name="Content Placeholder 7" descr="A person standing in front of a bush&#10;&#10;Description automatically generated with medium confidence">
            <a:extLst>
              <a:ext uri="{FF2B5EF4-FFF2-40B4-BE49-F238E27FC236}">
                <a16:creationId xmlns:a16="http://schemas.microsoft.com/office/drawing/2014/main" id="{F966C461-CDA7-2E1E-CF74-96874FF6D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7" y="1673352"/>
            <a:ext cx="2384323" cy="23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22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How privacy is protected</a:t>
            </a:r>
            <a:endParaRPr/>
          </a:p>
        </p:txBody>
      </p:sp>
      <p:sp>
        <p:nvSpPr>
          <p:cNvPr id="348" name="Google Shape;348;p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>
              <a:spcBef>
                <a:spcPts val="0"/>
              </a:spcBef>
              <a:buSzPts val="2400"/>
            </a:pPr>
            <a:r>
              <a:rPr lang="en-US" dirty="0"/>
              <a:t>Self regulation</a:t>
            </a:r>
            <a:endParaRPr dirty="0"/>
          </a:p>
          <a:p>
            <a:pPr marL="342900">
              <a:spcBef>
                <a:spcPts val="1800"/>
              </a:spcBef>
              <a:buSzPts val="2400"/>
            </a:pPr>
            <a:r>
              <a:rPr lang="en-US" dirty="0"/>
              <a:t>Laws</a:t>
            </a:r>
            <a:endParaRPr dirty="0"/>
          </a:p>
          <a:p>
            <a:pPr marL="342900">
              <a:spcBef>
                <a:spcPts val="1800"/>
              </a:spcBef>
              <a:buSzPts val="2400"/>
            </a:pPr>
            <a:r>
              <a:rPr lang="en-US" dirty="0"/>
              <a:t>Technology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FIPPs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305800" cy="47183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FTC's Fair Information Practice Principals (FIPPs) are the most </a:t>
            </a:r>
            <a:r>
              <a:rPr lang="en-US"/>
              <a:t>broadly recognized guidelines </a:t>
            </a:r>
            <a:r>
              <a:rPr lang="en-US" dirty="0"/>
              <a:t>for handling private data in information systems</a:t>
            </a:r>
          </a:p>
          <a:p>
            <a:pPr lvl="1"/>
            <a:r>
              <a:rPr lang="en-US" dirty="0"/>
              <a:t>Seek consent</a:t>
            </a:r>
          </a:p>
          <a:p>
            <a:pPr lvl="1"/>
            <a:r>
              <a:rPr lang="en-US" dirty="0"/>
              <a:t>Minimize data use</a:t>
            </a:r>
          </a:p>
          <a:p>
            <a:pPr lvl="1"/>
            <a:r>
              <a:rPr lang="en-US" dirty="0"/>
              <a:t>Limit storage</a:t>
            </a:r>
          </a:p>
          <a:p>
            <a:pPr lvl="1"/>
            <a:r>
              <a:rPr lang="en-US" dirty="0"/>
              <a:t>Avoid linking</a:t>
            </a:r>
          </a:p>
        </p:txBody>
      </p:sp>
    </p:spTree>
    <p:extLst>
      <p:ext uri="{BB962C8B-B14F-4D97-AF65-F5344CB8AC3E}">
        <p14:creationId xmlns:p14="http://schemas.microsoft.com/office/powerpoint/2010/main" val="1945859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/>
              <a:t>OECD fair information principles</a:t>
            </a:r>
            <a:endParaRPr/>
          </a:p>
        </p:txBody>
      </p:sp>
      <p:sp>
        <p:nvSpPr>
          <p:cNvPr id="362" name="Google Shape;362;p5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ts val="2400"/>
              <a:buChar char="▪"/>
            </a:pPr>
            <a:r>
              <a:rPr lang="en-US" dirty="0"/>
              <a:t>Collection limitation</a:t>
            </a:r>
            <a:endParaRPr dirty="0"/>
          </a:p>
          <a:p>
            <a:pPr marL="342900" indent="-342900">
              <a:spcBef>
                <a:spcPts val="1800"/>
              </a:spcBef>
              <a:buClr>
                <a:schemeClr val="dk1"/>
              </a:buClr>
              <a:buSzPts val="2400"/>
              <a:buChar char="▪"/>
            </a:pPr>
            <a:r>
              <a:rPr lang="en-US" dirty="0"/>
              <a:t>Data quality</a:t>
            </a:r>
            <a:endParaRPr dirty="0"/>
          </a:p>
          <a:p>
            <a:pPr marL="342900" indent="-342900">
              <a:spcBef>
                <a:spcPts val="1800"/>
              </a:spcBef>
              <a:buClr>
                <a:schemeClr val="dk1"/>
              </a:buClr>
              <a:buSzPts val="2400"/>
              <a:buChar char="▪"/>
            </a:pPr>
            <a:r>
              <a:rPr lang="en-US" dirty="0"/>
              <a:t>Purpose specification</a:t>
            </a:r>
            <a:endParaRPr dirty="0"/>
          </a:p>
          <a:p>
            <a:pPr marL="342900" indent="-342900">
              <a:spcBef>
                <a:spcPts val="1800"/>
              </a:spcBef>
              <a:buClr>
                <a:schemeClr val="dk1"/>
              </a:buClr>
              <a:buSzPts val="2400"/>
              <a:buChar char="▪"/>
            </a:pPr>
            <a:r>
              <a:rPr lang="en-US" dirty="0"/>
              <a:t>Use limitation</a:t>
            </a:r>
            <a:endParaRPr dirty="0"/>
          </a:p>
          <a:p>
            <a:pPr marL="342900" indent="-342900">
              <a:spcBef>
                <a:spcPts val="1800"/>
              </a:spcBef>
              <a:buClr>
                <a:schemeClr val="dk1"/>
              </a:buClr>
              <a:buSzPts val="2400"/>
              <a:buChar char="▪"/>
            </a:pPr>
            <a:r>
              <a:rPr lang="en-US" dirty="0"/>
              <a:t>Security safeguards</a:t>
            </a:r>
            <a:endParaRPr dirty="0"/>
          </a:p>
          <a:p>
            <a:pPr marL="342900" indent="-190500">
              <a:spcBef>
                <a:spcPts val="1800"/>
              </a:spcBef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363" name="Google Shape;363;p5"/>
          <p:cNvSpPr txBox="1">
            <a:spLocks noGrp="1"/>
          </p:cNvSpPr>
          <p:nvPr>
            <p:ph sz="half" idx="2"/>
          </p:nvPr>
        </p:nvSpPr>
        <p:spPr>
          <a:xfrm>
            <a:off x="4648200" y="1673352"/>
            <a:ext cx="4267200" cy="47183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ts val="2400"/>
              <a:buChar char="▪"/>
            </a:pPr>
            <a:r>
              <a:rPr lang="en-US" dirty="0"/>
              <a:t>Openness</a:t>
            </a:r>
            <a:endParaRPr dirty="0"/>
          </a:p>
          <a:p>
            <a:pPr marL="342900" indent="-342900">
              <a:spcBef>
                <a:spcPts val="1800"/>
              </a:spcBef>
              <a:buClr>
                <a:schemeClr val="dk1"/>
              </a:buClr>
              <a:buSzPts val="2400"/>
              <a:buChar char="▪"/>
            </a:pPr>
            <a:r>
              <a:rPr lang="en-US" dirty="0"/>
              <a:t>Individual participation</a:t>
            </a:r>
            <a:endParaRPr dirty="0"/>
          </a:p>
          <a:p>
            <a:pPr marL="342900" indent="-342900">
              <a:spcBef>
                <a:spcPts val="1800"/>
              </a:spcBef>
              <a:buClr>
                <a:schemeClr val="dk1"/>
              </a:buClr>
              <a:buSzPts val="2400"/>
              <a:buChar char="▪"/>
            </a:pPr>
            <a:r>
              <a:rPr lang="en-US" dirty="0"/>
              <a:t>Accountability</a:t>
            </a:r>
            <a:endParaRPr dirty="0"/>
          </a:p>
          <a:p>
            <a:pPr marL="342900" indent="-190500">
              <a:spcBef>
                <a:spcPts val="1800"/>
              </a:spcBef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Privacy?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600200"/>
            <a:ext cx="7802880" cy="4876800"/>
          </a:xfrm>
        </p:spPr>
      </p:pic>
    </p:spTree>
    <p:extLst>
      <p:ext uri="{BB962C8B-B14F-4D97-AF65-F5344CB8AC3E}">
        <p14:creationId xmlns:p14="http://schemas.microsoft.com/office/powerpoint/2010/main" val="1426365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>
          <a:extLst>
            <a:ext uri="{FF2B5EF4-FFF2-40B4-BE49-F238E27FC236}">
              <a16:creationId xmlns:a16="http://schemas.microsoft.com/office/drawing/2014/main" id="{D08D78E1-2A7C-3BC5-020C-4C666931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">
            <a:extLst>
              <a:ext uri="{FF2B5EF4-FFF2-40B4-BE49-F238E27FC236}">
                <a16:creationId xmlns:a16="http://schemas.microsoft.com/office/drawing/2014/main" id="{F1C51CC5-7E83-A016-EFF6-FDECE35FA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Privacy laws around the world</a:t>
            </a:r>
            <a:endParaRPr/>
          </a:p>
        </p:txBody>
      </p:sp>
      <p:sp>
        <p:nvSpPr>
          <p:cNvPr id="355" name="Google Shape;355;p4">
            <a:extLst>
              <a:ext uri="{FF2B5EF4-FFF2-40B4-BE49-F238E27FC236}">
                <a16:creationId xmlns:a16="http://schemas.microsoft.com/office/drawing/2014/main" id="{127114F1-9FEB-29CF-DB10-7727EA909F7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>
              <a:buSzPts val="2000"/>
            </a:pPr>
            <a:r>
              <a:rPr lang="en-US" dirty="0"/>
              <a:t>Europe has comprehensive privacy laws (GDPR) and data protection commissioners in every country</a:t>
            </a:r>
          </a:p>
          <a:p>
            <a:pPr marL="342900">
              <a:buSzPts val="2000"/>
            </a:pPr>
            <a:endParaRPr lang="en-US" dirty="0"/>
          </a:p>
          <a:p>
            <a:pPr marL="342900">
              <a:buSzPts val="2000"/>
            </a:pPr>
            <a:r>
              <a:rPr lang="en-US" dirty="0"/>
              <a:t>162 countries have privacy or data protection laws</a:t>
            </a:r>
          </a:p>
          <a:p>
            <a:pPr marL="342900">
              <a:buSzPts val="2000"/>
            </a:pPr>
            <a:endParaRPr lang="en-US" dirty="0"/>
          </a:p>
          <a:p>
            <a:pPr marL="342900">
              <a:buSzPts val="2000"/>
            </a:pPr>
            <a:r>
              <a:rPr lang="en-US" dirty="0"/>
              <a:t>US has mostly sector-specific laws, minimal protections, often referred to as “patchwork quilt”</a:t>
            </a:r>
            <a:endParaRPr dirty="0"/>
          </a:p>
          <a:p>
            <a:pPr marL="742950" lvl="1" indent="-285750"/>
            <a:r>
              <a:rPr lang="en-US" sz="1800" dirty="0"/>
              <a:t>No explicit constitutional right to privacy or general privacy law</a:t>
            </a:r>
            <a:endParaRPr dirty="0"/>
          </a:p>
          <a:p>
            <a:pPr marL="742950" lvl="1" indent="-285750">
              <a:spcBef>
                <a:spcPts val="600"/>
              </a:spcBef>
            </a:pPr>
            <a:r>
              <a:rPr lang="en-US" sz="1800" dirty="0"/>
              <a:t>Narrow regulations for health, financial, education, children, etc.</a:t>
            </a:r>
            <a:endParaRPr dirty="0"/>
          </a:p>
          <a:p>
            <a:pPr marL="742950" lvl="1" indent="-285750">
              <a:spcBef>
                <a:spcPts val="600"/>
              </a:spcBef>
            </a:pPr>
            <a:r>
              <a:rPr lang="en-US" sz="1800" dirty="0"/>
              <a:t>Federal Trade Commission jurisdiction over fraud + deceptive practices</a:t>
            </a:r>
            <a:endParaRPr dirty="0"/>
          </a:p>
          <a:p>
            <a:pPr marL="742950" lvl="1" indent="-285750">
              <a:spcBef>
                <a:spcPts val="600"/>
              </a:spcBef>
            </a:pPr>
            <a:r>
              <a:rPr lang="en-US" sz="1800" dirty="0"/>
              <a:t>19 states have comprehensive privacy laws</a:t>
            </a:r>
            <a:endParaRPr dirty="0"/>
          </a:p>
          <a:p>
            <a:pPr marL="1143000" lvl="2" indent="-228600">
              <a:spcBef>
                <a:spcPts val="920"/>
              </a:spcBef>
              <a:buSzPts val="1600"/>
            </a:pPr>
            <a:r>
              <a:rPr lang="en-US" sz="1600" dirty="0"/>
              <a:t>California laws: CCPA and CPRA</a:t>
            </a:r>
            <a:endParaRPr dirty="0"/>
          </a:p>
          <a:p>
            <a:pPr marL="457200" lvl="1" indent="0"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986235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E0DB-A108-F07E-7DC4-45D487759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Privacy-Enhancing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CED34-48FC-4C1E-1C09-A6EB73C6F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Cryptography</a:t>
            </a:r>
          </a:p>
          <a:p>
            <a:pPr lvl="1"/>
            <a:r>
              <a:rPr lang="en-US" dirty="0"/>
              <a:t>encryption</a:t>
            </a:r>
          </a:p>
          <a:p>
            <a:pPr lvl="1"/>
            <a:r>
              <a:rPr lang="en-US" dirty="0"/>
              <a:t>homomorphic encryption</a:t>
            </a:r>
          </a:p>
          <a:p>
            <a:pPr lvl="1"/>
            <a:r>
              <a:rPr lang="en-US" dirty="0"/>
              <a:t>blinded signatures</a:t>
            </a:r>
          </a:p>
          <a:p>
            <a:pPr lvl="1"/>
            <a:r>
              <a:rPr lang="en-US" dirty="0"/>
              <a:t>zero-knowledge proofs</a:t>
            </a:r>
          </a:p>
          <a:p>
            <a:pPr lvl="1"/>
            <a:r>
              <a:rPr lang="en-US" dirty="0"/>
              <a:t>anonymous credentials</a:t>
            </a:r>
          </a:p>
          <a:p>
            <a:pPr lvl="1"/>
            <a:endParaRPr lang="en-US" dirty="0"/>
          </a:p>
          <a:p>
            <a:r>
              <a:rPr lang="en-US" dirty="0"/>
              <a:t>Differential Privacy</a:t>
            </a:r>
          </a:p>
          <a:p>
            <a:endParaRPr lang="en-US" dirty="0"/>
          </a:p>
          <a:p>
            <a:r>
              <a:rPr lang="en-US" dirty="0"/>
              <a:t>Onion Routing, VPNs</a:t>
            </a:r>
          </a:p>
          <a:p>
            <a:endParaRPr lang="en-US" dirty="0"/>
          </a:p>
          <a:p>
            <a:r>
              <a:rPr lang="en-US" dirty="0"/>
              <a:t>Privacy-preserving advertising</a:t>
            </a:r>
          </a:p>
          <a:p>
            <a:endParaRPr lang="en-US" dirty="0"/>
          </a:p>
          <a:p>
            <a:r>
              <a:rPr lang="en-US" dirty="0"/>
              <a:t>Privacy-preserving machine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26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>
          <a:extLst>
            <a:ext uri="{FF2B5EF4-FFF2-40B4-BE49-F238E27FC236}">
              <a16:creationId xmlns:a16="http://schemas.microsoft.com/office/drawing/2014/main" id="{577EDEC7-4E3A-DFC7-069F-7E692C0FF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">
            <a:extLst>
              <a:ext uri="{FF2B5EF4-FFF2-40B4-BE49-F238E27FC236}">
                <a16:creationId xmlns:a16="http://schemas.microsoft.com/office/drawing/2014/main" id="{B13DE059-F930-B24F-7799-94A3A254A4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Privacy mechanisms require usability</a:t>
            </a:r>
            <a:endParaRPr dirty="0"/>
          </a:p>
        </p:txBody>
      </p:sp>
      <p:sp>
        <p:nvSpPr>
          <p:cNvPr id="369" name="Google Shape;369;p6">
            <a:extLst>
              <a:ext uri="{FF2B5EF4-FFF2-40B4-BE49-F238E27FC236}">
                <a16:creationId xmlns:a16="http://schemas.microsoft.com/office/drawing/2014/main" id="{402F9551-624D-75F0-CC96-9313207FE0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2057400"/>
            <a:ext cx="82296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>
              <a:spcBef>
                <a:spcPts val="0"/>
              </a:spcBef>
              <a:buSzPts val="2400"/>
            </a:pPr>
            <a:r>
              <a:rPr lang="en-US" dirty="0"/>
              <a:t>Clear and plain language</a:t>
            </a:r>
            <a:endParaRPr dirty="0"/>
          </a:p>
          <a:p>
            <a:pPr marL="342900">
              <a:spcBef>
                <a:spcPts val="1800"/>
              </a:spcBef>
              <a:buSzPts val="2400"/>
            </a:pPr>
            <a:r>
              <a:rPr lang="en-US" dirty="0"/>
              <a:t>Concise, transparent, intelligible and easily accessible</a:t>
            </a:r>
            <a:endParaRPr dirty="0"/>
          </a:p>
          <a:p>
            <a:pPr marL="342900">
              <a:spcBef>
                <a:spcPts val="1800"/>
              </a:spcBef>
              <a:buSzPts val="2400"/>
            </a:pPr>
            <a:r>
              <a:rPr lang="en-US" dirty="0"/>
              <a:t>Clear and conspicuous</a:t>
            </a:r>
            <a:endParaRPr dirty="0"/>
          </a:p>
          <a:p>
            <a:pPr marL="342900">
              <a:spcBef>
                <a:spcPts val="1800"/>
              </a:spcBef>
              <a:buSzPts val="2400"/>
            </a:pPr>
            <a:r>
              <a:rPr lang="en-US" dirty="0"/>
              <a:t>Easy to find, read, and use</a:t>
            </a:r>
            <a:endParaRPr dirty="0"/>
          </a:p>
          <a:p>
            <a:pPr marL="742950" lvl="1" indent="-285750">
              <a:buSzPts val="2000"/>
            </a:pPr>
            <a:r>
              <a:rPr lang="en-US" dirty="0"/>
              <a:t>Use of data</a:t>
            </a:r>
            <a:endParaRPr dirty="0"/>
          </a:p>
          <a:p>
            <a:pPr marL="742950" lvl="1" indent="-285750">
              <a:spcBef>
                <a:spcPts val="600"/>
              </a:spcBef>
              <a:buSzPts val="2000"/>
            </a:pPr>
            <a:r>
              <a:rPr lang="en-US" dirty="0"/>
              <a:t>Access data that organization has collected</a:t>
            </a:r>
            <a:endParaRPr dirty="0"/>
          </a:p>
          <a:p>
            <a:pPr marL="742950" lvl="1" indent="-285750">
              <a:spcBef>
                <a:spcPts val="600"/>
              </a:spcBef>
              <a:buSzPts val="2000"/>
            </a:pPr>
            <a:r>
              <a:rPr lang="en-US" dirty="0"/>
              <a:t>Request data deletion</a:t>
            </a:r>
          </a:p>
          <a:p>
            <a:pPr marL="742950" lvl="1" indent="-285750">
              <a:spcBef>
                <a:spcPts val="600"/>
              </a:spcBef>
              <a:buSzPts val="2000"/>
            </a:pPr>
            <a:r>
              <a:rPr lang="en-US" dirty="0"/>
              <a:t>privacy-enhancing technologies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6376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Privacy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65" y="1600200"/>
            <a:ext cx="5915469" cy="4876800"/>
          </a:xfrm>
        </p:spPr>
      </p:pic>
    </p:spTree>
    <p:extLst>
      <p:ext uri="{BB962C8B-B14F-4D97-AF65-F5344CB8AC3E}">
        <p14:creationId xmlns:p14="http://schemas.microsoft.com/office/powerpoint/2010/main" val="1898583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7D348-BAC2-77E7-83A4-157B8F314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2FBF-EF7C-DB02-7E4F-FFD68D51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Privacy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355160-D487-2BB8-FF45-356A05085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63700"/>
            <a:ext cx="7620000" cy="4749800"/>
          </a:xfrm>
        </p:spPr>
      </p:pic>
    </p:spTree>
    <p:extLst>
      <p:ext uri="{BB962C8B-B14F-4D97-AF65-F5344CB8AC3E}">
        <p14:creationId xmlns:p14="http://schemas.microsoft.com/office/powerpoint/2010/main" val="1790295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33"/>
          <p:cNvSpPr txBox="1">
            <a:spLocks noGrp="1"/>
          </p:cNvSpPr>
          <p:nvPr>
            <p:ph type="title"/>
          </p:nvPr>
        </p:nvSpPr>
        <p:spPr>
          <a:xfrm>
            <a:off x="4837382" y="1039032"/>
            <a:ext cx="3945517" cy="45518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That's a private drawing and my idea is my privacy. :) 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– XCY age 23</a:t>
            </a:r>
            <a:endParaRPr dirty="0">
              <a:latin typeface="+mn-lt"/>
            </a:endParaRPr>
          </a:p>
        </p:txBody>
      </p:sp>
      <p:pic>
        <p:nvPicPr>
          <p:cNvPr id="1233" name="Google Shape;1233;p133" descr="A drawing of the words &quot;404 drawing not found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8" y="1662873"/>
            <a:ext cx="4494683" cy="3368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248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in a suit&#10;&#10;Description automatically generated">
            <a:extLst>
              <a:ext uri="{FF2B5EF4-FFF2-40B4-BE49-F238E27FC236}">
                <a16:creationId xmlns:a16="http://schemas.microsoft.com/office/drawing/2014/main" id="{BAB4E0B7-1B94-BE9F-CA09-2D513E266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54" y="1600200"/>
            <a:ext cx="4652292" cy="4876800"/>
          </a:xfrm>
        </p:spPr>
      </p:pic>
    </p:spTree>
    <p:extLst>
      <p:ext uri="{BB962C8B-B14F-4D97-AF65-F5344CB8AC3E}">
        <p14:creationId xmlns:p14="http://schemas.microsoft.com/office/powerpoint/2010/main" val="987529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Projects</a:t>
            </a:r>
          </a:p>
        </p:txBody>
      </p:sp>
      <p:pic>
        <p:nvPicPr>
          <p:cNvPr id="5" name="Picture 4" descr="A screenshot of a software program&#10;&#10;AI-generated content may be incorrect.">
            <a:extLst>
              <a:ext uri="{FF2B5EF4-FFF2-40B4-BE49-F238E27FC236}">
                <a16:creationId xmlns:a16="http://schemas.microsoft.com/office/drawing/2014/main" id="{BFB172C5-A8CE-938F-294F-2F5B044DB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828800"/>
            <a:ext cx="9067800" cy="41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87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Forming a group…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A0BC0EB-AE2C-E020-DE87-E13149FDAB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4156322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2521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7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Exercise: What does Privacy Mean to You?</a:t>
            </a:r>
            <a:endParaRPr dirty="0"/>
          </a:p>
        </p:txBody>
      </p:sp>
      <p:sp>
        <p:nvSpPr>
          <p:cNvPr id="429" name="Google Shape;429;p37"/>
          <p:cNvSpPr txBox="1">
            <a:spLocks noGrp="1"/>
          </p:cNvSpPr>
          <p:nvPr>
            <p:ph idx="1"/>
          </p:nvPr>
        </p:nvSpPr>
        <p:spPr>
          <a:xfrm>
            <a:off x="457200" y="1676400"/>
            <a:ext cx="82296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accent2"/>
              </a:buClr>
              <a:buSzPts val="1400"/>
              <a:buNone/>
            </a:pPr>
            <a:endParaRPr dirty="0"/>
          </a:p>
          <a:p>
            <a:pPr marL="342900" indent="-342900">
              <a:spcBef>
                <a:spcPts val="1800"/>
              </a:spcBef>
              <a:buClr>
                <a:schemeClr val="dk1"/>
              </a:buClr>
              <a:buSzPts val="1400"/>
              <a:buChar char="▪"/>
            </a:pPr>
            <a:r>
              <a:rPr lang="en-US" sz="1400" dirty="0"/>
              <a:t>Draw a picture that represent privacy to you</a:t>
            </a:r>
            <a:endParaRPr dirty="0"/>
          </a:p>
          <a:p>
            <a:pPr marL="342900" indent="-342900">
              <a:spcBef>
                <a:spcPts val="1800"/>
              </a:spcBef>
              <a:buClr>
                <a:schemeClr val="dk1"/>
              </a:buClr>
              <a:buSzPts val="1400"/>
              <a:buChar char="▪"/>
            </a:pPr>
            <a:r>
              <a:rPr lang="en-US" sz="1400" dirty="0"/>
              <a:t>Or feel free to jot down some words, phrases, or a poem</a:t>
            </a:r>
            <a:endParaRPr dirty="0"/>
          </a:p>
        </p:txBody>
      </p:sp>
      <p:pic>
        <p:nvPicPr>
          <p:cNvPr id="431" name="Google Shape;431;p37" descr="Photo of 10 Crayola fine-tipped mark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2180" y="2093342"/>
            <a:ext cx="4450640" cy="2990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24" descr="Screenshot of Privacy Illustrated websi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7461" y="971550"/>
            <a:ext cx="6122728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29;p27">
            <a:extLst>
              <a:ext uri="{FF2B5EF4-FFF2-40B4-BE49-F238E27FC236}">
                <a16:creationId xmlns:a16="http://schemas.microsoft.com/office/drawing/2014/main" id="{9DE3F314-79A8-DD2B-892B-F8ADFF6B1882}"/>
              </a:ext>
            </a:extLst>
          </p:cNvPr>
          <p:cNvSpPr/>
          <p:nvPr/>
        </p:nvSpPr>
        <p:spPr>
          <a:xfrm>
            <a:off x="2895600" y="6172200"/>
            <a:ext cx="6021092" cy="46166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http://</a:t>
            </a:r>
            <a:r>
              <a:rPr lang="en-US" sz="24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cups.cs.cmu.edu</a:t>
            </a:r>
            <a:r>
              <a:rPr lang="en-US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privacyillustrated</a:t>
            </a:r>
            <a:r>
              <a:rPr lang="en-US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97;p36">
            <a:extLst>
              <a:ext uri="{FF2B5EF4-FFF2-40B4-BE49-F238E27FC236}">
                <a16:creationId xmlns:a16="http://schemas.microsoft.com/office/drawing/2014/main" id="{24145252-1C34-6ABC-D095-918277276A85}"/>
              </a:ext>
            </a:extLst>
          </p:cNvPr>
          <p:cNvSpPr txBox="1">
            <a:spLocks/>
          </p:cNvSpPr>
          <p:nvPr/>
        </p:nvSpPr>
        <p:spPr>
          <a:xfrm>
            <a:off x="6705600" y="4495800"/>
            <a:ext cx="2209800" cy="2178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/>
              <a:t>Privacy is the right to be by yourself. Privacy is isolation.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– Kevin, age 28</a:t>
            </a:r>
          </a:p>
        </p:txBody>
      </p:sp>
      <p:pic>
        <p:nvPicPr>
          <p:cNvPr id="4" name="Google Shape;598;p36" descr="Drawing of a house with flowers in the garden and a sign that says &quot;population only yourself.&quot;">
            <a:extLst>
              <a:ext uri="{FF2B5EF4-FFF2-40B4-BE49-F238E27FC236}">
                <a16:creationId xmlns:a16="http://schemas.microsoft.com/office/drawing/2014/main" id="{1D704C21-AEFC-1CF4-B701-DCD7874ECC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1" y="3187446"/>
            <a:ext cx="4000087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86;p34">
            <a:extLst>
              <a:ext uri="{FF2B5EF4-FFF2-40B4-BE49-F238E27FC236}">
                <a16:creationId xmlns:a16="http://schemas.microsoft.com/office/drawing/2014/main" id="{E537CDEE-0DB1-D79D-CA98-FDB5121C8CC8}"/>
              </a:ext>
            </a:extLst>
          </p:cNvPr>
          <p:cNvSpPr txBox="1">
            <a:spLocks/>
          </p:cNvSpPr>
          <p:nvPr/>
        </p:nvSpPr>
        <p:spPr>
          <a:xfrm>
            <a:off x="3815349" y="1549400"/>
            <a:ext cx="2204451" cy="2178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/>
              <a:t>Privacy is being by myself.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– Emma, age 5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1AC77E-F8D8-298E-8595-3396043B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left alone</a:t>
            </a:r>
          </a:p>
        </p:txBody>
      </p:sp>
      <p:pic>
        <p:nvPicPr>
          <p:cNvPr id="2" name="Google Shape;585;p34" descr="Photograph of 5-year-old girl holding her privacy drawing in front of her face in her classroom. The drawing shows herself with the words &quot;Emma 5&quot; and &quot;Privacy is being by myself.&quot;">
            <a:extLst>
              <a:ext uri="{FF2B5EF4-FFF2-40B4-BE49-F238E27FC236}">
                <a16:creationId xmlns:a16="http://schemas.microsoft.com/office/drawing/2014/main" id="{A82B5667-5655-D9F4-18AB-C84DECF786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4"/>
          <a:stretch/>
        </p:blipFill>
        <p:spPr>
          <a:xfrm>
            <a:off x="304800" y="1466850"/>
            <a:ext cx="3352800" cy="23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77;p33">
            <a:extLst>
              <a:ext uri="{FF2B5EF4-FFF2-40B4-BE49-F238E27FC236}">
                <a16:creationId xmlns:a16="http://schemas.microsoft.com/office/drawing/2014/main" id="{637F0574-CEF3-9D9B-18D1-9E5356898592}"/>
              </a:ext>
            </a:extLst>
          </p:cNvPr>
          <p:cNvSpPr txBox="1">
            <a:spLocks/>
          </p:cNvSpPr>
          <p:nvPr/>
        </p:nvSpPr>
        <p:spPr>
          <a:xfrm>
            <a:off x="5105400" y="190319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Clr>
                <a:schemeClr val="dk1"/>
              </a:buClr>
              <a:buSzPts val="2800"/>
              <a:buFont typeface="Arial" pitchFamily="34" charset="0"/>
              <a:buNone/>
            </a:pPr>
            <a:br>
              <a:rPr lang="en-US" dirty="0"/>
            </a:br>
            <a:r>
              <a:rPr lang="en-US" dirty="0"/>
              <a:t>   “Being alone.”</a:t>
            </a:r>
          </a:p>
          <a:p>
            <a:pPr marL="0" indent="0">
              <a:spcBef>
                <a:spcPts val="1800"/>
              </a:spcBef>
              <a:buClr>
                <a:schemeClr val="dk1"/>
              </a:buClr>
              <a:buSzPts val="2800"/>
              <a:buFont typeface="Arial" pitchFamily="34" charset="0"/>
              <a:buNone/>
            </a:pPr>
            <a:r>
              <a:rPr lang="en-US" sz="2000" dirty="0"/>
              <a:t> 		– Shane, age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174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>
          <a:extLst>
            <a:ext uri="{FF2B5EF4-FFF2-40B4-BE49-F238E27FC236}">
              <a16:creationId xmlns:a16="http://schemas.microsoft.com/office/drawing/2014/main" id="{F254D2B7-C66D-0DA6-436B-0F61AE267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51" descr="A pencil drawing of a girl in a bubble labelled &quot;personal bubble&quot;">
            <a:extLst>
              <a:ext uri="{FF2B5EF4-FFF2-40B4-BE49-F238E27FC236}">
                <a16:creationId xmlns:a16="http://schemas.microsoft.com/office/drawing/2014/main" id="{BDB7246F-2944-EAF1-C34E-41A68695EB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676399"/>
            <a:ext cx="397335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51" descr="A drawing of someone sunbathing outside surrounded by a brick wall and a clear bubble.">
            <a:extLst>
              <a:ext uri="{FF2B5EF4-FFF2-40B4-BE49-F238E27FC236}">
                <a16:creationId xmlns:a16="http://schemas.microsoft.com/office/drawing/2014/main" id="{BB31104C-7289-DAC6-028B-2D5C2BE95E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5855" y="1697180"/>
            <a:ext cx="4100945" cy="31034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353E6F-A5DE-7F61-A299-4CDE4F98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Bubble</a:t>
            </a:r>
          </a:p>
        </p:txBody>
      </p:sp>
      <p:sp>
        <p:nvSpPr>
          <p:cNvPr id="4" name="Google Shape;690;p51">
            <a:extLst>
              <a:ext uri="{FF2B5EF4-FFF2-40B4-BE49-F238E27FC236}">
                <a16:creationId xmlns:a16="http://schemas.microsoft.com/office/drawing/2014/main" id="{B234195C-62E9-B847-F173-C569D936A558}"/>
              </a:ext>
            </a:extLst>
          </p:cNvPr>
          <p:cNvSpPr txBox="1">
            <a:spLocks/>
          </p:cNvSpPr>
          <p:nvPr/>
        </p:nvSpPr>
        <p:spPr>
          <a:xfrm>
            <a:off x="4541117" y="5829300"/>
            <a:ext cx="4270374" cy="99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Privacy for me is like a place with a one-sided mirror. I can see outside but no one can see in unless I open the door. Also an extra wall on the outside just in case. </a:t>
            </a:r>
            <a:endParaRPr lang="en-US" sz="1000" dirty="0"/>
          </a:p>
          <a:p>
            <a:br>
              <a:rPr lang="en-US" sz="1000" dirty="0"/>
            </a:br>
            <a:r>
              <a:rPr lang="en-US" sz="1800" dirty="0"/>
              <a:t>– Kim, age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743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22;p40">
            <a:extLst>
              <a:ext uri="{FF2B5EF4-FFF2-40B4-BE49-F238E27FC236}">
                <a16:creationId xmlns:a16="http://schemas.microsoft.com/office/drawing/2014/main" id="{DCCC6C7C-210E-546C-ACEE-231327003A23}"/>
              </a:ext>
            </a:extLst>
          </p:cNvPr>
          <p:cNvSpPr txBox="1">
            <a:spLocks/>
          </p:cNvSpPr>
          <p:nvPr/>
        </p:nvSpPr>
        <p:spPr>
          <a:xfrm>
            <a:off x="3429000" y="2895600"/>
            <a:ext cx="2133600" cy="15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/>
              <a:t>Your room is private.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– Alexia, age 11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Google Shape;623;p40" descr="A drawing of a child's room showing a bed, two windows, framed picture of a rabit, pink carpet, and small table.">
            <a:extLst>
              <a:ext uri="{FF2B5EF4-FFF2-40B4-BE49-F238E27FC236}">
                <a16:creationId xmlns:a16="http://schemas.microsoft.com/office/drawing/2014/main" id="{4B5C0147-9B29-9E48-4755-ED614D9EBB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98600"/>
            <a:ext cx="3429000" cy="31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A350D92-5D8E-7783-EB32-2F1737B1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Spaces</a:t>
            </a:r>
          </a:p>
        </p:txBody>
      </p:sp>
      <p:pic>
        <p:nvPicPr>
          <p:cNvPr id="8" name="Google Shape;658;p46" descr="Child's drawing of a girl sitting on a toilet and a door with a large lock.">
            <a:extLst>
              <a:ext uri="{FF2B5EF4-FFF2-40B4-BE49-F238E27FC236}">
                <a16:creationId xmlns:a16="http://schemas.microsoft.com/office/drawing/2014/main" id="{2E00C0DD-8F20-DF2F-488E-C4338D214E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09" t="13086"/>
          <a:stretch/>
        </p:blipFill>
        <p:spPr>
          <a:xfrm>
            <a:off x="5562600" y="2514600"/>
            <a:ext cx="3429000" cy="29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59;p46">
            <a:extLst>
              <a:ext uri="{FF2B5EF4-FFF2-40B4-BE49-F238E27FC236}">
                <a16:creationId xmlns:a16="http://schemas.microsoft.com/office/drawing/2014/main" id="{798F1C85-70FA-A86E-EE35-C97F8EEDFE5D}"/>
              </a:ext>
            </a:extLst>
          </p:cNvPr>
          <p:cNvSpPr txBox="1">
            <a:spLocks/>
          </p:cNvSpPr>
          <p:nvPr/>
        </p:nvSpPr>
        <p:spPr>
          <a:xfrm>
            <a:off x="4625696" y="4651375"/>
            <a:ext cx="4495800" cy="2178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400" dirty="0"/>
              <a:t>No one come in when I am in the bathroom!</a:t>
            </a:r>
          </a:p>
          <a:p>
            <a:pPr algn="r">
              <a:spcBef>
                <a:spcPts val="0"/>
              </a:spcBef>
            </a:pPr>
            <a:r>
              <a:rPr lang="en-US" sz="2400" dirty="0"/>
              <a:t> </a:t>
            </a:r>
            <a:br>
              <a:rPr lang="en-US" dirty="0"/>
            </a:br>
            <a:r>
              <a:rPr lang="en-US" sz="2000" dirty="0"/>
              <a:t>– Sydney, age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"The Right to Privacy" (1890)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3225"/>
            <a:ext cx="2957474" cy="392752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46" y="1673225"/>
            <a:ext cx="3110601" cy="392752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3907E-91C0-70EA-1DC6-9DB7D8756E30}"/>
              </a:ext>
            </a:extLst>
          </p:cNvPr>
          <p:cNvSpPr txBox="1">
            <a:spLocks/>
          </p:cNvSpPr>
          <p:nvPr/>
        </p:nvSpPr>
        <p:spPr>
          <a:xfrm>
            <a:off x="457200" y="5749977"/>
            <a:ext cx="8686800" cy="1203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Right to be left alone</a:t>
            </a:r>
          </a:p>
          <a:p>
            <a:r>
              <a:rPr lang="en-US" dirty="0"/>
              <a:t>Some data is private</a:t>
            </a:r>
          </a:p>
        </p:txBody>
      </p:sp>
    </p:spTree>
    <p:extLst>
      <p:ext uri="{BB962C8B-B14F-4D97-AF65-F5344CB8AC3E}">
        <p14:creationId xmlns:p14="http://schemas.microsoft.com/office/powerpoint/2010/main" val="391167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Clarity">
  <a:themeElements>
    <a:clrScheme name="AExam">
      <a:dk1>
        <a:sysClr val="windowText" lastClr="000000"/>
      </a:dk1>
      <a:lt1>
        <a:sysClr val="window" lastClr="FFFFFF"/>
      </a:lt1>
      <a:dk2>
        <a:srgbClr val="000000"/>
      </a:dk2>
      <a:lt2>
        <a:srgbClr val="A5A5A5"/>
      </a:lt2>
      <a:accent1>
        <a:srgbClr val="A5A5A5"/>
      </a:accent1>
      <a:accent2>
        <a:srgbClr val="0070C0"/>
      </a:accent2>
      <a:accent3>
        <a:srgbClr val="00B050"/>
      </a:accent3>
      <a:accent4>
        <a:srgbClr val="FF0000"/>
      </a:accent4>
      <a:accent5>
        <a:srgbClr val="FFFFFF"/>
      </a:accent5>
      <a:accent6>
        <a:srgbClr val="FFFFFF"/>
      </a:accent6>
      <a:hlink>
        <a:srgbClr val="0070C0"/>
      </a:hlink>
      <a:folHlink>
        <a:srgbClr val="002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495FFB3-5D92-074E-B89D-542AE82BF1BE}" vid="{19B8E867-9DEE-184C-A40C-B4D7506C62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</TotalTime>
  <Words>1721</Words>
  <Application>Microsoft Macintosh PowerPoint</Application>
  <PresentationFormat>On-screen Show (4:3)</PresentationFormat>
  <Paragraphs>256</Paragraphs>
  <Slides>38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ArnoPro</vt:lpstr>
      <vt:lpstr>Calibri</vt:lpstr>
      <vt:lpstr>CronosPro-Regular</vt:lpstr>
      <vt:lpstr>Open Sans</vt:lpstr>
      <vt:lpstr>Open Sans Light</vt:lpstr>
      <vt:lpstr>Clarity</vt:lpstr>
      <vt:lpstr>Lecture 5: Privacy</vt:lpstr>
      <vt:lpstr>PowerPoint Presentation</vt:lpstr>
      <vt:lpstr>What is Privacy?</vt:lpstr>
      <vt:lpstr>Exercise: What does Privacy Mean to You?</vt:lpstr>
      <vt:lpstr>PowerPoint Presentation</vt:lpstr>
      <vt:lpstr>Being left alone</vt:lpstr>
      <vt:lpstr>Personal Bubble</vt:lpstr>
      <vt:lpstr>Private Spaces</vt:lpstr>
      <vt:lpstr>"The Right to Privacy" (1890)</vt:lpstr>
      <vt:lpstr>Sensitive Data Today</vt:lpstr>
      <vt:lpstr>Freedom from Surveillance</vt:lpstr>
      <vt:lpstr>Katz v. United States (1967)</vt:lpstr>
      <vt:lpstr>Exercise: Reasonable expectation of privacy</vt:lpstr>
      <vt:lpstr>Locks and Barriers</vt:lpstr>
      <vt:lpstr>Privacy as Control</vt:lpstr>
      <vt:lpstr> </vt:lpstr>
      <vt:lpstr>Rights to Control Today</vt:lpstr>
      <vt:lpstr>Right to Consent</vt:lpstr>
      <vt:lpstr>Right to Consent</vt:lpstr>
      <vt:lpstr>What about Transparency…</vt:lpstr>
      <vt:lpstr>Societal Values</vt:lpstr>
      <vt:lpstr>Contextual Integrity</vt:lpstr>
      <vt:lpstr>Contextual Integrity</vt:lpstr>
      <vt:lpstr>Contextual Integrity Example</vt:lpstr>
      <vt:lpstr>Exercise: Contextual Integrity</vt:lpstr>
      <vt:lpstr>Privacy as Vulnerabilities</vt:lpstr>
      <vt:lpstr>How privacy is protected</vt:lpstr>
      <vt:lpstr>FIPPs</vt:lpstr>
      <vt:lpstr>OECD fair information principles</vt:lpstr>
      <vt:lpstr>Privacy laws around the world</vt:lpstr>
      <vt:lpstr>Privacy-Enhancing Tools</vt:lpstr>
      <vt:lpstr>Privacy mechanisms require usability</vt:lpstr>
      <vt:lpstr>Internet Privacy</vt:lpstr>
      <vt:lpstr>Internet Privacy</vt:lpstr>
      <vt:lpstr>        That's a private drawing and my idea is my privacy. :)   – XCY age 23</vt:lpstr>
      <vt:lpstr>PowerPoint Presentation</vt:lpstr>
      <vt:lpstr>Course Projects</vt:lpstr>
      <vt:lpstr>Forming a group…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5: Privacy</dc:title>
  <dc:creator>Eleanor Birrell</dc:creator>
  <cp:lastModifiedBy>Eleanor Birrell</cp:lastModifiedBy>
  <cp:revision>29</cp:revision>
  <dcterms:created xsi:type="dcterms:W3CDTF">2020-09-02T14:23:21Z</dcterms:created>
  <dcterms:modified xsi:type="dcterms:W3CDTF">2026-02-04T22:41:01Z</dcterms:modified>
</cp:coreProperties>
</file>