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256" r:id="rId2"/>
    <p:sldId id="288" r:id="rId3"/>
    <p:sldId id="265" r:id="rId4"/>
    <p:sldId id="293" r:id="rId5"/>
    <p:sldId id="1296" r:id="rId6"/>
    <p:sldId id="290" r:id="rId7"/>
    <p:sldId id="294" r:id="rId8"/>
    <p:sldId id="301" r:id="rId9"/>
    <p:sldId id="295" r:id="rId10"/>
    <p:sldId id="296" r:id="rId11"/>
    <p:sldId id="297" r:id="rId12"/>
    <p:sldId id="298" r:id="rId13"/>
    <p:sldId id="299" r:id="rId14"/>
    <p:sldId id="302" r:id="rId15"/>
    <p:sldId id="300" r:id="rId16"/>
    <p:sldId id="470" r:id="rId17"/>
    <p:sldId id="471" r:id="rId18"/>
    <p:sldId id="472" r:id="rId19"/>
    <p:sldId id="473" r:id="rId20"/>
    <p:sldId id="1267" r:id="rId21"/>
    <p:sldId id="304" r:id="rId22"/>
    <p:sldId id="305" r:id="rId23"/>
    <p:sldId id="310" r:id="rId24"/>
    <p:sldId id="306" r:id="rId25"/>
    <p:sldId id="311" r:id="rId26"/>
    <p:sldId id="309" r:id="rId27"/>
    <p:sldId id="307" r:id="rId28"/>
    <p:sldId id="278" r:id="rId29"/>
    <p:sldId id="279" r:id="rId30"/>
    <p:sldId id="287" r:id="rId31"/>
    <p:sldId id="281" r:id="rId32"/>
    <p:sldId id="282" r:id="rId33"/>
    <p:sldId id="283" r:id="rId34"/>
    <p:sldId id="1295" r:id="rId35"/>
    <p:sldId id="291" r:id="rId36"/>
    <p:sldId id="1294"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7F0007"/>
    <a:srgbClr val="FFFFFF"/>
    <a:srgbClr val="696969"/>
    <a:srgbClr val="33333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8" autoAdjust="0"/>
    <p:restoredTop sz="80959" autoAdjust="0"/>
  </p:normalViewPr>
  <p:slideViewPr>
    <p:cSldViewPr>
      <p:cViewPr varScale="1">
        <p:scale>
          <a:sx n="102" d="100"/>
          <a:sy n="102" d="100"/>
        </p:scale>
        <p:origin x="504" y="168"/>
      </p:cViewPr>
      <p:guideLst>
        <p:guide orient="horz" pos="2160"/>
        <p:guide pos="2880"/>
      </p:guideLst>
    </p:cSldViewPr>
  </p:slideViewPr>
  <p:outlineViewPr>
    <p:cViewPr>
      <p:scale>
        <a:sx n="33" d="100"/>
        <a:sy n="33" d="100"/>
      </p:scale>
      <p:origin x="36" y="16902"/>
    </p:cViewPr>
  </p:outlin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7F19EE-4C14-416B-9A28-3D9B2AE65E04}" type="datetimeFigureOut">
              <a:rPr lang="en-US" smtClean="0"/>
              <a:t>2/1/26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47E2B7-019C-47AA-8287-AB4BD1848ED5}" type="slidenum">
              <a:rPr lang="en-US" smtClean="0"/>
              <a:t>‹#›</a:t>
            </a:fld>
            <a:endParaRPr lang="en-US"/>
          </a:p>
        </p:txBody>
      </p:sp>
    </p:spTree>
    <p:extLst>
      <p:ext uri="{BB962C8B-B14F-4D97-AF65-F5344CB8AC3E}">
        <p14:creationId xmlns:p14="http://schemas.microsoft.com/office/powerpoint/2010/main" val="3895164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B7EBD1-2546-431F-B565-95BCA5604CC4}" type="datetimeFigureOut">
              <a:rPr lang="en-US" smtClean="0"/>
              <a:t>2/1/26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E031AF-CC19-4E5A-831F-2BAAD17F6D1A}" type="slidenum">
              <a:rPr lang="en-US" smtClean="0"/>
              <a:t>‹#›</a:t>
            </a:fld>
            <a:endParaRPr lang="en-US"/>
          </a:p>
        </p:txBody>
      </p:sp>
    </p:spTree>
    <p:extLst>
      <p:ext uri="{BB962C8B-B14F-4D97-AF65-F5344CB8AC3E}">
        <p14:creationId xmlns:p14="http://schemas.microsoft.com/office/powerpoint/2010/main" val="1035186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E031AF-CC19-4E5A-831F-2BAAD17F6D1A}" type="slidenum">
              <a:rPr lang="en-US" smtClean="0"/>
              <a:t>1</a:t>
            </a:fld>
            <a:endParaRPr lang="en-US"/>
          </a:p>
        </p:txBody>
      </p:sp>
    </p:spTree>
    <p:extLst>
      <p:ext uri="{BB962C8B-B14F-4D97-AF65-F5344CB8AC3E}">
        <p14:creationId xmlns:p14="http://schemas.microsoft.com/office/powerpoint/2010/main" val="967978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a:t>
            </a:r>
          </a:p>
          <a:p>
            <a:pPr marL="171450" indent="-171450">
              <a:buFont typeface="Arial"/>
              <a:buChar char="•"/>
            </a:pPr>
            <a:r>
              <a:rPr lang="en-US" dirty="0"/>
              <a:t>Valet key</a:t>
            </a:r>
          </a:p>
          <a:p>
            <a:pPr marL="171450" indent="-171450">
              <a:buFont typeface="Arial"/>
              <a:buChar char="•"/>
            </a:pPr>
            <a:r>
              <a:rPr lang="en-US" dirty="0"/>
              <a:t>Normal users can't</a:t>
            </a:r>
            <a:r>
              <a:rPr lang="en-US" baseline="0" dirty="0"/>
              <a:t> write to most system files, but root can</a:t>
            </a:r>
          </a:p>
          <a:p>
            <a:pPr marL="171450" indent="-171450">
              <a:buFont typeface="Arial"/>
              <a:buChar char="•"/>
            </a:pPr>
            <a:r>
              <a:rPr lang="en-US" baseline="0" dirty="0"/>
              <a:t>Web server can read files only from certain directories, not others</a:t>
            </a:r>
          </a:p>
          <a:p>
            <a:pPr marL="171450" indent="-171450">
              <a:buFont typeface="Arial"/>
              <a:buChar char="•"/>
            </a:pPr>
            <a:endParaRPr lang="en-US" dirty="0"/>
          </a:p>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24</a:t>
            </a:fld>
            <a:endParaRPr lang="en-US"/>
          </a:p>
        </p:txBody>
      </p:sp>
    </p:spTree>
    <p:extLst>
      <p:ext uri="{BB962C8B-B14F-4D97-AF65-F5344CB8AC3E}">
        <p14:creationId xmlns:p14="http://schemas.microsoft.com/office/powerpoint/2010/main" val="2843607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a:t>
            </a:r>
          </a:p>
          <a:p>
            <a:pPr marL="171450" indent="-171450">
              <a:buFont typeface="Arial"/>
              <a:buChar char="•"/>
            </a:pPr>
            <a:r>
              <a:rPr lang="en-US" dirty="0" err="1"/>
              <a:t>r,w,x</a:t>
            </a:r>
            <a:r>
              <a:rPr lang="en-US" baseline="0" dirty="0"/>
              <a:t> are separate privileges on Unix file systems</a:t>
            </a:r>
            <a:endParaRPr lang="en-US" dirty="0"/>
          </a:p>
          <a:p>
            <a:endParaRPr lang="en-US" dirty="0"/>
          </a:p>
          <a:p>
            <a:r>
              <a:rPr lang="en-US" dirty="0"/>
              <a:t>Examples:</a:t>
            </a:r>
          </a:p>
          <a:p>
            <a:pPr marL="171450" indent="-171450">
              <a:buFont typeface="Arial"/>
              <a:buChar char="•"/>
            </a:pPr>
            <a:r>
              <a:rPr lang="en-US" dirty="0"/>
              <a:t>Company checks that must be counter-signed by two officers</a:t>
            </a:r>
          </a:p>
          <a:p>
            <a:pPr marL="171450" indent="-171450">
              <a:buFont typeface="Arial"/>
              <a:buChar char="•"/>
            </a:pPr>
            <a:r>
              <a:rPr lang="en-US" dirty="0"/>
              <a:t>Missile</a:t>
            </a:r>
            <a:r>
              <a:rPr lang="en-US" baseline="0" dirty="0"/>
              <a:t> launch systems that require two keys</a:t>
            </a:r>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26</a:t>
            </a:fld>
            <a:endParaRPr lang="en-US"/>
          </a:p>
        </p:txBody>
      </p:sp>
    </p:spTree>
    <p:extLst>
      <p:ext uri="{BB962C8B-B14F-4D97-AF65-F5344CB8AC3E}">
        <p14:creationId xmlns:p14="http://schemas.microsoft.com/office/powerpoint/2010/main" val="2842874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a:t>
            </a:r>
          </a:p>
          <a:p>
            <a:pPr marL="171450" indent="-171450">
              <a:buFont typeface="Arial"/>
              <a:buChar char="•"/>
            </a:pPr>
            <a:r>
              <a:rPr lang="en-US" dirty="0"/>
              <a:t>Your bank might use both a password and a hardware token to authenticate customers. </a:t>
            </a:r>
          </a:p>
          <a:p>
            <a:pPr marL="171450" indent="-171450">
              <a:buFont typeface="Arial"/>
              <a:buChar char="•"/>
            </a:pPr>
            <a:r>
              <a:rPr lang="en-US" dirty="0"/>
              <a:t>Your apartment building might have multiple door locks and an electronic security system. </a:t>
            </a:r>
          </a:p>
          <a:p>
            <a:pPr marL="171450" indent="-171450">
              <a:buFont typeface="Arial"/>
              <a:buChar char="•"/>
            </a:pPr>
            <a:r>
              <a:rPr lang="en-US"/>
              <a:t>Your </a:t>
            </a:r>
            <a:r>
              <a:rPr lang="en-US" dirty="0"/>
              <a:t>university IT department might use firewalls and virus scanners to prevent spread of malware.</a:t>
            </a:r>
          </a:p>
        </p:txBody>
      </p:sp>
      <p:sp>
        <p:nvSpPr>
          <p:cNvPr id="4" name="Slide Number Placeholder 3"/>
          <p:cNvSpPr>
            <a:spLocks noGrp="1"/>
          </p:cNvSpPr>
          <p:nvPr>
            <p:ph type="sldNum" sz="quarter" idx="10"/>
          </p:nvPr>
        </p:nvSpPr>
        <p:spPr/>
        <p:txBody>
          <a:bodyPr/>
          <a:lstStyle/>
          <a:p>
            <a:fld id="{B7975FD5-AB21-4C45-BFE8-1D3F02B463E2}" type="slidenum">
              <a:rPr lang="en-US" smtClean="0"/>
              <a:t>28</a:t>
            </a:fld>
            <a:endParaRPr lang="en-US"/>
          </a:p>
        </p:txBody>
      </p:sp>
    </p:spTree>
    <p:extLst>
      <p:ext uri="{BB962C8B-B14F-4D97-AF65-F5344CB8AC3E}">
        <p14:creationId xmlns:p14="http://schemas.microsoft.com/office/powerpoint/2010/main" val="1411408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29</a:t>
            </a:fld>
            <a:endParaRPr lang="en-US"/>
          </a:p>
        </p:txBody>
      </p:sp>
    </p:spTree>
    <p:extLst>
      <p:ext uri="{BB962C8B-B14F-4D97-AF65-F5344CB8AC3E}">
        <p14:creationId xmlns:p14="http://schemas.microsoft.com/office/powerpoint/2010/main" val="965698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DVDs</a:t>
            </a:r>
            <a:r>
              <a:rPr lang="en-US" baseline="0" dirty="0"/>
              <a:t> were protected by the Content Scrambling System (CSS), a proprietary encryption scheme meant to protect DVDs from copying.  Details of the algorithm were kept secret and revealed only to licensees (who paid money, signed contracts, hence could be held legally responsible).  But in 1999 a group in Norway reverse engineered the algorithm.  The code here is shortest known C decryption algorithm for it.  These days </a:t>
            </a:r>
            <a:r>
              <a:rPr lang="en-US" baseline="0" dirty="0" err="1"/>
              <a:t>Blu</a:t>
            </a:r>
            <a:r>
              <a:rPr lang="en-US" baseline="0" dirty="0"/>
              <a:t> Ray is protected by AES, an openly designed algorithm.</a:t>
            </a:r>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31</a:t>
            </a:fld>
            <a:endParaRPr lang="en-US"/>
          </a:p>
        </p:txBody>
      </p:sp>
    </p:spTree>
    <p:extLst>
      <p:ext uri="{BB962C8B-B14F-4D97-AF65-F5344CB8AC3E}">
        <p14:creationId xmlns:p14="http://schemas.microsoft.com/office/powerpoint/2010/main" val="1565577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32</a:t>
            </a:fld>
            <a:endParaRPr lang="en-US"/>
          </a:p>
        </p:txBody>
      </p:sp>
    </p:spTree>
    <p:extLst>
      <p:ext uri="{BB962C8B-B14F-4D97-AF65-F5344CB8AC3E}">
        <p14:creationId xmlns:p14="http://schemas.microsoft.com/office/powerpoint/2010/main" val="1936155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a:t>
            </a:r>
            <a:r>
              <a:rPr lang="en-US" baseline="0" dirty="0"/>
              <a:t> the eyeballs aren't looking"</a:t>
            </a:r>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33</a:t>
            </a:fld>
            <a:endParaRPr lang="en-US"/>
          </a:p>
        </p:txBody>
      </p:sp>
    </p:spTree>
    <p:extLst>
      <p:ext uri="{BB962C8B-B14F-4D97-AF65-F5344CB8AC3E}">
        <p14:creationId xmlns:p14="http://schemas.microsoft.com/office/powerpoint/2010/main" val="969226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Prevention</a:t>
            </a:r>
            <a:r>
              <a:rPr lang="en-US" dirty="0"/>
              <a:t> is most</a:t>
            </a:r>
            <a:r>
              <a:rPr lang="en-US" baseline="0" dirty="0"/>
              <a:t> of what we do here</a:t>
            </a:r>
          </a:p>
          <a:p>
            <a:pPr marL="171450" indent="-171450">
              <a:buFont typeface="Arial"/>
              <a:buChar char="•"/>
            </a:pPr>
            <a:r>
              <a:rPr lang="en-US" baseline="0" dirty="0"/>
              <a:t>But it's not a 100% achievable goal</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We don't have the technical means. </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dirty="0"/>
              <a:t>Formal verification still doesn't scale well enough</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dirty="0"/>
              <a:t>Exhaustive</a:t>
            </a:r>
            <a:r>
              <a:rPr lang="en-US" baseline="0" dirty="0"/>
              <a:t> testing isn't feasible</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We largely don't know how to defend against unknown attacks</a:t>
            </a:r>
            <a:endParaRPr lang="en-US" dirty="0"/>
          </a:p>
          <a:p>
            <a:pPr marL="171450" indent="-171450">
              <a:buFont typeface="Arial"/>
              <a:buChar char="•"/>
            </a:pPr>
            <a:r>
              <a:rPr lang="en-US" baseline="0" dirty="0"/>
              <a:t>We can't control people adequately (they make mistakes, ...)</a:t>
            </a:r>
          </a:p>
          <a:p>
            <a:pPr marL="171450" indent="-171450">
              <a:buFont typeface="Arial"/>
              <a:buChar char="•"/>
            </a:pPr>
            <a:endParaRPr lang="en-US" baseline="0" dirty="0"/>
          </a:p>
          <a:p>
            <a:pPr marL="0" indent="0">
              <a:buFont typeface="Arial"/>
              <a:buNone/>
            </a:pPr>
            <a:r>
              <a:rPr lang="en-US" b="1" baseline="0" dirty="0"/>
              <a:t>Risk management</a:t>
            </a:r>
            <a:r>
              <a:rPr lang="en-US" b="0" baseline="0" dirty="0"/>
              <a:t> seems sensible and more achievable.</a:t>
            </a:r>
          </a:p>
          <a:p>
            <a:pPr marL="171450" indent="-171450">
              <a:buFont typeface="Arial"/>
              <a:buChar char="•"/>
            </a:pPr>
            <a:r>
              <a:rPr lang="en-US" b="0" baseline="0" dirty="0"/>
              <a:t>Focus on paying as little as possible for as much security as possible</a:t>
            </a:r>
          </a:p>
          <a:p>
            <a:pPr marL="171450" indent="-171450">
              <a:buFont typeface="Arial"/>
              <a:buChar char="•"/>
            </a:pPr>
            <a:r>
              <a:rPr lang="en-US" b="0" baseline="0" dirty="0"/>
              <a:t>Buy insurance for any </a:t>
            </a:r>
            <a:r>
              <a:rPr lang="en-US" b="0" i="1" baseline="0" dirty="0"/>
              <a:t>residual risk</a:t>
            </a:r>
            <a:endParaRPr lang="en-US" b="0" baseline="0" dirty="0"/>
          </a:p>
          <a:p>
            <a:pPr marL="171450" indent="-171450">
              <a:buFont typeface="Arial"/>
              <a:buChar char="•"/>
            </a:pPr>
            <a:r>
              <a:rPr lang="en-US" b="0" baseline="0" dirty="0"/>
              <a:t>But it requires making rational investments, which requires quantitative calculations; </a:t>
            </a:r>
            <a:r>
              <a:rPr lang="en-US" b="0" i="1" baseline="0" dirty="0"/>
              <a:t>we don't have the numbers</a:t>
            </a:r>
          </a:p>
          <a:p>
            <a:pPr marL="628650" lvl="1" indent="-171450">
              <a:buFont typeface="Arial"/>
              <a:buChar char="•"/>
            </a:pPr>
            <a:r>
              <a:rPr lang="en-US" b="0" i="0" baseline="0" dirty="0"/>
              <a:t>How to value C? I? A?</a:t>
            </a:r>
          </a:p>
          <a:p>
            <a:pPr marL="628650" lvl="1" indent="-171450">
              <a:buFont typeface="Arial"/>
              <a:buChar char="•"/>
            </a:pPr>
            <a:r>
              <a:rPr lang="en-US" b="0" i="0" baseline="0" dirty="0"/>
              <a:t>How to reason about low-probability events?  (Humans are bad—overestimate </a:t>
            </a:r>
            <a:r>
              <a:rPr lang="en-US" b="0" i="0" baseline="0" dirty="0" err="1"/>
              <a:t>Pr</a:t>
            </a:r>
            <a:r>
              <a:rPr lang="en-US" b="0" i="0" baseline="0" dirty="0"/>
              <a:t> of </a:t>
            </a:r>
            <a:r>
              <a:rPr lang="en-US" b="0" i="0" baseline="0" dirty="0" err="1"/>
              <a:t>unlikely+bad</a:t>
            </a:r>
            <a:r>
              <a:rPr lang="en-US" b="0" i="0" baseline="0" dirty="0"/>
              <a:t> events they haven't experienced)</a:t>
            </a:r>
          </a:p>
          <a:p>
            <a:pPr marL="628650" lvl="1" indent="-171450">
              <a:buFont typeface="Arial"/>
              <a:buChar char="•"/>
            </a:pPr>
            <a:r>
              <a:rPr lang="en-US" b="0" i="0" baseline="0" dirty="0"/>
              <a:t>Actuarial models can't be constructed; not enough data about attacks, cost to recover, probability of them, etc.  </a:t>
            </a:r>
          </a:p>
          <a:p>
            <a:pPr marL="628650" lvl="1" indent="-171450">
              <a:buFont typeface="Arial"/>
              <a:buChar char="•"/>
            </a:pPr>
            <a:r>
              <a:rPr lang="en-US" b="0" i="0" baseline="0" dirty="0"/>
              <a:t>No one wants to release this data for themselves; undermines trust in them!</a:t>
            </a:r>
          </a:p>
          <a:p>
            <a:pPr marL="628650" lvl="1" indent="-171450">
              <a:buFont typeface="Arial"/>
              <a:buChar char="•"/>
            </a:pPr>
            <a:r>
              <a:rPr lang="en-US" b="0" i="0" baseline="0" dirty="0"/>
              <a:t>Metrics for cybersecurity just don't exist</a:t>
            </a:r>
          </a:p>
          <a:p>
            <a:pPr marL="0" lvl="0" indent="0">
              <a:buFont typeface="Arial"/>
              <a:buNone/>
            </a:pPr>
            <a:endParaRPr lang="en-US" b="0" i="0" baseline="0" dirty="0"/>
          </a:p>
          <a:p>
            <a:pPr marL="0" lvl="0" indent="0">
              <a:buFont typeface="Arial"/>
              <a:buNone/>
            </a:pPr>
            <a:r>
              <a:rPr lang="en-US" b="1" i="0" baseline="0" dirty="0"/>
              <a:t>Accountability </a:t>
            </a:r>
            <a:r>
              <a:rPr lang="en-US" b="0" i="0" baseline="0" dirty="0"/>
              <a:t>treats security through the lens of crime.</a:t>
            </a:r>
            <a:endParaRPr lang="en-US" b="1" i="0" baseline="0" dirty="0"/>
          </a:p>
          <a:p>
            <a:pPr marL="171450" lvl="0" indent="-171450">
              <a:buFont typeface="Arial"/>
              <a:buChar char="•"/>
            </a:pPr>
            <a:r>
              <a:rPr lang="en-US" b="0" i="0" baseline="0" dirty="0"/>
              <a:t>Must be able to perform forensics, identify perpetrators, prosecute.  Each is problematic.</a:t>
            </a:r>
          </a:p>
          <a:p>
            <a:pPr marL="171450" lvl="0" indent="-171450">
              <a:buFont typeface="Arial"/>
              <a:buChar char="•"/>
            </a:pPr>
            <a:r>
              <a:rPr lang="en-US" b="0" i="0" baseline="0" dirty="0"/>
              <a:t>Forensics are difficult for the same reasons prevention is, though there is a body of art/science one can learn</a:t>
            </a:r>
          </a:p>
          <a:p>
            <a:pPr marL="171450" lvl="0" indent="-171450">
              <a:buFont typeface="Arial"/>
              <a:buChar char="•"/>
            </a:pPr>
            <a:r>
              <a:rPr lang="en-US" b="0" i="0" baseline="0" dirty="0"/>
              <a:t>Attributing actions of machines to actions of humans is complicated and demands a tradeoff between confidentiality/privacy and that attribution.  Policy makers tend to underestimate that tradeoff.</a:t>
            </a:r>
          </a:p>
          <a:p>
            <a:pPr marL="171450" lvl="0" indent="-171450">
              <a:buFont typeface="Arial"/>
              <a:buChar char="•"/>
            </a:pPr>
            <a:r>
              <a:rPr lang="en-US" b="0" i="0" baseline="0" dirty="0"/>
              <a:t>Prosecution requires cooperation across jurisdictions, possibly international with very different local laws.</a:t>
            </a:r>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35</a:t>
            </a:fld>
            <a:endParaRPr lang="en-US"/>
          </a:p>
        </p:txBody>
      </p:sp>
    </p:spTree>
    <p:extLst>
      <p:ext uri="{BB962C8B-B14F-4D97-AF65-F5344CB8AC3E}">
        <p14:creationId xmlns:p14="http://schemas.microsoft.com/office/powerpoint/2010/main" val="775427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Danger of seeming too abstract</a:t>
            </a:r>
          </a:p>
        </p:txBody>
      </p:sp>
      <p:sp>
        <p:nvSpPr>
          <p:cNvPr id="4" name="Slide Number Placeholder 3"/>
          <p:cNvSpPr>
            <a:spLocks noGrp="1"/>
          </p:cNvSpPr>
          <p:nvPr>
            <p:ph type="sldNum" sz="quarter" idx="10"/>
          </p:nvPr>
        </p:nvSpPr>
        <p:spPr/>
        <p:txBody>
          <a:bodyPr/>
          <a:lstStyle/>
          <a:p>
            <a:fld id="{B7975FD5-AB21-4C45-BFE8-1D3F02B463E2}" type="slidenum">
              <a:rPr lang="en-US" smtClean="0"/>
              <a:t>3</a:t>
            </a:fld>
            <a:endParaRPr lang="en-US"/>
          </a:p>
        </p:txBody>
      </p:sp>
    </p:spTree>
    <p:extLst>
      <p:ext uri="{BB962C8B-B14F-4D97-AF65-F5344CB8AC3E}">
        <p14:creationId xmlns:p14="http://schemas.microsoft.com/office/powerpoint/2010/main" val="3588388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prefer synthetic</a:t>
            </a:r>
          </a:p>
          <a:p>
            <a:r>
              <a:rPr lang="en-US" dirty="0"/>
              <a:t>prefer separation of policy from mechanism</a:t>
            </a:r>
          </a:p>
        </p:txBody>
      </p:sp>
      <p:sp>
        <p:nvSpPr>
          <p:cNvPr id="4" name="Slide Number Placeholder 3"/>
          <p:cNvSpPr>
            <a:spLocks noGrp="1"/>
          </p:cNvSpPr>
          <p:nvPr>
            <p:ph type="sldNum" sz="quarter" idx="5"/>
          </p:nvPr>
        </p:nvSpPr>
        <p:spPr/>
        <p:txBody>
          <a:bodyPr/>
          <a:lstStyle/>
          <a:p>
            <a:fld id="{BFE031AF-CC19-4E5A-831F-2BAAD17F6D1A}" type="slidenum">
              <a:rPr lang="en-US" smtClean="0"/>
              <a:t>4</a:t>
            </a:fld>
            <a:endParaRPr lang="en-US"/>
          </a:p>
        </p:txBody>
      </p:sp>
    </p:spTree>
    <p:extLst>
      <p:ext uri="{BB962C8B-B14F-4D97-AF65-F5344CB8AC3E}">
        <p14:creationId xmlns:p14="http://schemas.microsoft.com/office/powerpoint/2010/main" val="3155814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5016C-6E97-BB71-94C5-60CB2956E9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8FB866-0AFC-EC38-F07E-F45CB1F030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51C896-1339-F3FC-43B1-D2B523A667B7}"/>
              </a:ext>
            </a:extLst>
          </p:cNvPr>
          <p:cNvSpPr>
            <a:spLocks noGrp="1"/>
          </p:cNvSpPr>
          <p:nvPr>
            <p:ph type="body" idx="1"/>
          </p:nvPr>
        </p:nvSpPr>
        <p:spPr/>
        <p:txBody>
          <a:bodyPr/>
          <a:lstStyle/>
          <a:p>
            <a:r>
              <a:rPr lang="en-US" dirty="0"/>
              <a:t>config files/</a:t>
            </a:r>
            <a:r>
              <a:rPr lang="en-US" dirty="0" err="1"/>
              <a:t>pwd</a:t>
            </a:r>
            <a:r>
              <a:rPr lang="en-US" dirty="0"/>
              <a:t> files, CFG example – Integrity of mechanism</a:t>
            </a:r>
          </a:p>
          <a:p>
            <a:endParaRPr lang="en-US" dirty="0"/>
          </a:p>
          <a:p>
            <a:r>
              <a:rPr lang="en-US" dirty="0" err="1"/>
              <a:t>filevault</a:t>
            </a:r>
            <a:r>
              <a:rPr lang="en-US" dirty="0"/>
              <a:t> example - https://</a:t>
            </a:r>
            <a:r>
              <a:rPr lang="en-US" dirty="0" err="1"/>
              <a:t>www.theregister.com</a:t>
            </a:r>
            <a:r>
              <a:rPr lang="en-US" dirty="0"/>
              <a:t>/2016/12/16/</a:t>
            </a:r>
            <a:r>
              <a:rPr lang="en-US" dirty="0" err="1"/>
              <a:t>apple_left_filevault_open</a:t>
            </a:r>
            <a:r>
              <a:rPr lang="en-US" dirty="0"/>
              <a:t>/</a:t>
            </a:r>
          </a:p>
          <a:p>
            <a:endParaRPr lang="en-US" dirty="0"/>
          </a:p>
          <a:p>
            <a:endParaRPr lang="en-US" dirty="0"/>
          </a:p>
        </p:txBody>
      </p:sp>
      <p:sp>
        <p:nvSpPr>
          <p:cNvPr id="4" name="Slide Number Placeholder 3">
            <a:extLst>
              <a:ext uri="{FF2B5EF4-FFF2-40B4-BE49-F238E27FC236}">
                <a16:creationId xmlns:a16="http://schemas.microsoft.com/office/drawing/2014/main" id="{3EA48DA6-66E4-AC47-E290-DAEE6B83433A}"/>
              </a:ext>
            </a:extLst>
          </p:cNvPr>
          <p:cNvSpPr>
            <a:spLocks noGrp="1"/>
          </p:cNvSpPr>
          <p:nvPr>
            <p:ph type="sldNum" sz="quarter" idx="5"/>
          </p:nvPr>
        </p:nvSpPr>
        <p:spPr/>
        <p:txBody>
          <a:bodyPr/>
          <a:lstStyle/>
          <a:p>
            <a:fld id="{BFE031AF-CC19-4E5A-831F-2BAAD17F6D1A}" type="slidenum">
              <a:rPr lang="en-US" smtClean="0"/>
              <a:t>5</a:t>
            </a:fld>
            <a:endParaRPr lang="en-US"/>
          </a:p>
        </p:txBody>
      </p:sp>
    </p:spTree>
    <p:extLst>
      <p:ext uri="{BB962C8B-B14F-4D97-AF65-F5344CB8AC3E}">
        <p14:creationId xmlns:p14="http://schemas.microsoft.com/office/powerpoint/2010/main" val="1728149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config files/</a:t>
            </a:r>
            <a:r>
              <a:rPr lang="en-US" dirty="0" err="1"/>
              <a:t>pwd</a:t>
            </a:r>
            <a:r>
              <a:rPr lang="en-US" dirty="0"/>
              <a:t> files, CFG example – Integrity of mechanism</a:t>
            </a:r>
          </a:p>
          <a:p>
            <a:endParaRPr lang="en-US" dirty="0"/>
          </a:p>
          <a:p>
            <a:r>
              <a:rPr lang="en-US" dirty="0" err="1"/>
              <a:t>filevault</a:t>
            </a:r>
            <a:r>
              <a:rPr lang="en-US" dirty="0"/>
              <a:t> example - https://</a:t>
            </a:r>
            <a:r>
              <a:rPr lang="en-US" dirty="0" err="1"/>
              <a:t>www.theregister.com</a:t>
            </a:r>
            <a:r>
              <a:rPr lang="en-US" dirty="0"/>
              <a:t>/2016/12/16/</a:t>
            </a:r>
            <a:r>
              <a:rPr lang="en-US" dirty="0" err="1"/>
              <a:t>apple_left_filevault_open</a:t>
            </a:r>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fld id="{BFE031AF-CC19-4E5A-831F-2BAAD17F6D1A}" type="slidenum">
              <a:rPr lang="en-US" smtClean="0"/>
              <a:t>6</a:t>
            </a:fld>
            <a:endParaRPr lang="en-US"/>
          </a:p>
        </p:txBody>
      </p:sp>
    </p:spTree>
    <p:extLst>
      <p:ext uri="{BB962C8B-B14F-4D97-AF65-F5344CB8AC3E}">
        <p14:creationId xmlns:p14="http://schemas.microsoft.com/office/powerpoint/2010/main" val="342070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restrict ability of attackers to communicate with their targets, then we block attacks because (by definition) they need influence execution to execute the attack</a:t>
            </a:r>
          </a:p>
        </p:txBody>
      </p:sp>
      <p:sp>
        <p:nvSpPr>
          <p:cNvPr id="4" name="Slide Number Placeholder 3"/>
          <p:cNvSpPr>
            <a:spLocks noGrp="1"/>
          </p:cNvSpPr>
          <p:nvPr>
            <p:ph type="sldNum" sz="quarter" idx="5"/>
          </p:nvPr>
        </p:nvSpPr>
        <p:spPr/>
        <p:txBody>
          <a:bodyPr/>
          <a:lstStyle/>
          <a:p>
            <a:fld id="{BFE031AF-CC19-4E5A-831F-2BAAD17F6D1A}" type="slidenum">
              <a:rPr lang="en-US" smtClean="0"/>
              <a:t>8</a:t>
            </a:fld>
            <a:endParaRPr lang="en-US"/>
          </a:p>
        </p:txBody>
      </p:sp>
    </p:spTree>
    <p:extLst>
      <p:ext uri="{BB962C8B-B14F-4D97-AF65-F5344CB8AC3E}">
        <p14:creationId xmlns:p14="http://schemas.microsoft.com/office/powerpoint/2010/main" val="2176479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SCIF = sensitive compartmented information facility</a:t>
            </a:r>
          </a:p>
        </p:txBody>
      </p:sp>
      <p:sp>
        <p:nvSpPr>
          <p:cNvPr id="4" name="Slide Number Placeholder 3"/>
          <p:cNvSpPr>
            <a:spLocks noGrp="1"/>
          </p:cNvSpPr>
          <p:nvPr>
            <p:ph type="sldNum" sz="quarter" idx="5"/>
          </p:nvPr>
        </p:nvSpPr>
        <p:spPr/>
        <p:txBody>
          <a:bodyPr/>
          <a:lstStyle/>
          <a:p>
            <a:fld id="{BFE031AF-CC19-4E5A-831F-2BAAD17F6D1A}" type="slidenum">
              <a:rPr lang="en-US" smtClean="0"/>
              <a:t>9</a:t>
            </a:fld>
            <a:endParaRPr lang="en-US"/>
          </a:p>
        </p:txBody>
      </p:sp>
    </p:spTree>
    <p:extLst>
      <p:ext uri="{BB962C8B-B14F-4D97-AF65-F5344CB8AC3E}">
        <p14:creationId xmlns:p14="http://schemas.microsoft.com/office/powerpoint/2010/main" val="4023798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chromium.googlesource.com</a:t>
            </a:r>
            <a:r>
              <a:rPr lang="en-US" dirty="0"/>
              <a:t>/chromium/</a:t>
            </a:r>
            <a:r>
              <a:rPr lang="en-US" dirty="0" err="1"/>
              <a:t>src</a:t>
            </a:r>
            <a:r>
              <a:rPr lang="en-US" dirty="0"/>
              <a:t>/+/master/docs/design/</a:t>
            </a:r>
            <a:r>
              <a:rPr lang="en-US" dirty="0" err="1"/>
              <a:t>sandbox.md</a:t>
            </a:r>
            <a:endParaRPr lang="en-US" dirty="0"/>
          </a:p>
        </p:txBody>
      </p:sp>
      <p:sp>
        <p:nvSpPr>
          <p:cNvPr id="4" name="Slide Number Placeholder 3"/>
          <p:cNvSpPr>
            <a:spLocks noGrp="1"/>
          </p:cNvSpPr>
          <p:nvPr>
            <p:ph type="sldNum" sz="quarter" idx="5"/>
          </p:nvPr>
        </p:nvSpPr>
        <p:spPr/>
        <p:txBody>
          <a:bodyPr/>
          <a:lstStyle/>
          <a:p>
            <a:fld id="{BFE031AF-CC19-4E5A-831F-2BAAD17F6D1A}" type="slidenum">
              <a:rPr lang="en-US" smtClean="0"/>
              <a:t>12</a:t>
            </a:fld>
            <a:endParaRPr lang="en-US"/>
          </a:p>
        </p:txBody>
      </p:sp>
    </p:spTree>
    <p:extLst>
      <p:ext uri="{BB962C8B-B14F-4D97-AF65-F5344CB8AC3E}">
        <p14:creationId xmlns:p14="http://schemas.microsoft.com/office/powerpoint/2010/main" val="254666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MMU</a:t>
            </a:r>
          </a:p>
        </p:txBody>
      </p:sp>
      <p:sp>
        <p:nvSpPr>
          <p:cNvPr id="4" name="Slide Number Placeholder 3"/>
          <p:cNvSpPr>
            <a:spLocks noGrp="1"/>
          </p:cNvSpPr>
          <p:nvPr>
            <p:ph type="sldNum" sz="quarter" idx="5"/>
          </p:nvPr>
        </p:nvSpPr>
        <p:spPr/>
        <p:txBody>
          <a:bodyPr/>
          <a:lstStyle/>
          <a:p>
            <a:fld id="{BFE031AF-CC19-4E5A-831F-2BAAD17F6D1A}" type="slidenum">
              <a:rPr lang="en-US" smtClean="0"/>
              <a:t>20</a:t>
            </a:fld>
            <a:endParaRPr lang="en-US"/>
          </a:p>
        </p:txBody>
      </p:sp>
    </p:spTree>
    <p:extLst>
      <p:ext uri="{BB962C8B-B14F-4D97-AF65-F5344CB8AC3E}">
        <p14:creationId xmlns:p14="http://schemas.microsoft.com/office/powerpoint/2010/main" val="1386429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2" name="Date Placeholder 11"/>
          <p:cNvSpPr>
            <a:spLocks noGrp="1"/>
          </p:cNvSpPr>
          <p:nvPr>
            <p:ph type="dt" sz="half" idx="10"/>
          </p:nvPr>
        </p:nvSpPr>
        <p:spPr/>
        <p:txBody>
          <a:bodyPr/>
          <a:lstStyle/>
          <a:p>
            <a:fld id="{63F7437D-9C28-4485-8136-DE3C7521A7D8}" type="datetimeFigureOut">
              <a:rPr lang="en-US" smtClean="0"/>
              <a:t>2/1/26</a:t>
            </a:fld>
            <a:endParaRPr lang="en-US" dirty="0"/>
          </a:p>
        </p:txBody>
      </p:sp>
      <p:sp>
        <p:nvSpPr>
          <p:cNvPr id="13" name="Footer Placeholder 12"/>
          <p:cNvSpPr>
            <a:spLocks noGrp="1"/>
          </p:cNvSpPr>
          <p:nvPr>
            <p:ph type="ftr" sz="quarter" idx="11"/>
          </p:nvPr>
        </p:nvSpPr>
        <p:spPr/>
        <p:txBody>
          <a:bodyPr/>
          <a:lstStyle/>
          <a:p>
            <a:endParaRPr lang="en-US" dirty="0"/>
          </a:p>
        </p:txBody>
      </p:sp>
      <p:sp>
        <p:nvSpPr>
          <p:cNvPr id="14" name="Slide Number Placeholder 13"/>
          <p:cNvSpPr>
            <a:spLocks noGrp="1"/>
          </p:cNvSpPr>
          <p:nvPr>
            <p:ph type="sldNum" sz="quarter" idx="12"/>
          </p:nvPr>
        </p:nvSpPr>
        <p:spPr/>
        <p:txBody>
          <a:bodyPr/>
          <a:lstStyle/>
          <a:p>
            <a:fld id="{7EA743B4-AD12-49DE-BA27-1A16B7F35F00}"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2/1/26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F7437D-9C28-4485-8136-DE3C7521A7D8}" type="datetimeFigureOut">
              <a:rPr lang="en-US" smtClean="0"/>
              <a:t>2/1/26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F7437D-9C28-4485-8136-DE3C7521A7D8}" type="datetimeFigureOut">
              <a:rPr lang="en-US" smtClean="0"/>
              <a:t>2/1/26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F7437D-9C28-4485-8136-DE3C7521A7D8}" type="datetimeFigureOut">
              <a:rPr lang="en-US" smtClean="0"/>
              <a:t>2/1/26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dirty="0"/>
          </a:p>
        </p:txBody>
      </p:sp>
    </p:spTree>
    <p:extLst>
      <p:ext uri="{BB962C8B-B14F-4D97-AF65-F5344CB8AC3E}">
        <p14:creationId xmlns:p14="http://schemas.microsoft.com/office/powerpoint/2010/main" val="717858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F7437D-9C28-4485-8136-DE3C7521A7D8}" type="datetimeFigureOut">
              <a:rPr lang="en-US" smtClean="0"/>
              <a:t>2/1/26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p:spPr>
        <p:txBody>
          <a:bodyPr/>
          <a:lstStyle/>
          <a:p>
            <a:fld id="{7EA743B4-AD12-49DE-BA27-1A16B7F35F0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6"/>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F7437D-9C28-4485-8136-DE3C7521A7D8}" type="datetimeFigureOut">
              <a:rPr lang="en-US" smtClean="0"/>
              <a:t>2/1/26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0"/>
            <a:ext cx="9144000" cy="419100"/>
          </a:xfrm>
          <a:prstGeom prst="rect">
            <a:avLst/>
          </a:prstGeom>
          <a:gradFill flip="none" rotWithShape="1">
            <a:gsLst>
              <a:gs pos="0">
                <a:sysClr val="windowText" lastClr="000000"/>
              </a:gs>
              <a:gs pos="80000">
                <a:sysClr val="windowText" lastClr="000000">
                  <a:lumMod val="75000"/>
                  <a:lumOff val="25000"/>
                </a:sysClr>
              </a:gs>
              <a:gs pos="100000">
                <a:sysClr val="windowText" lastClr="000000">
                  <a:lumMod val="75000"/>
                  <a:lumOff val="25000"/>
                </a:sysClr>
              </a:gs>
            </a:gsLst>
            <a:lin ang="13500000" scaled="1"/>
            <a:tileRect/>
          </a:gra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
              <a:cs typeface=""/>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F7437D-9C28-4485-8136-DE3C7521A7D8}" type="datetimeFigureOut">
              <a:rPr lang="en-US" smtClean="0"/>
              <a:t>2/1/26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457200" y="18288"/>
            <a:ext cx="7086600" cy="329184"/>
          </a:xfrm>
        </p:spPr>
        <p:txBody>
          <a:bodyPr/>
          <a:lstStyle>
            <a:lvl1pPr algn="l">
              <a:defRPr/>
            </a:lvl1pPr>
          </a:lstStyle>
          <a:p>
            <a:endParaRPr lang="en-US" dirty="0"/>
          </a:p>
        </p:txBody>
      </p:sp>
      <p:sp>
        <p:nvSpPr>
          <p:cNvPr id="9" name="Slide Number Placeholder 8"/>
          <p:cNvSpPr>
            <a:spLocks noGrp="1"/>
          </p:cNvSpPr>
          <p:nvPr>
            <p:ph type="sldNum" sz="quarter" idx="12"/>
          </p:nvPr>
        </p:nvSpPr>
        <p:spPr/>
        <p:txBody>
          <a:bodyPr/>
          <a:lstStyle/>
          <a:p>
            <a:fld id="{7EA743B4-AD12-49DE-BA27-1A16B7F35F00}" type="slidenum">
              <a:rPr lang="en-US" smtClean="0"/>
              <a:t>‹#›</a:t>
            </a:fld>
            <a:endParaRPr lang="en-US" dirty="0"/>
          </a:p>
        </p:txBody>
      </p:sp>
      <p:cxnSp>
        <p:nvCxnSpPr>
          <p:cNvPr id="11" name="Straight Connector 10"/>
          <p:cNvCxnSpPr/>
          <p:nvPr/>
        </p:nvCxnSpPr>
        <p:spPr>
          <a:xfrm rot="5400000">
            <a:off x="2217817" y="4045824"/>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F7437D-9C28-4485-8136-DE3C7521A7D8}" type="datetimeFigureOut">
              <a:rPr lang="en-US" smtClean="0"/>
              <a:t>2/1/26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F7437D-9C28-4485-8136-DE3C7521A7D8}" type="datetimeFigureOut">
              <a:rPr lang="en-US" smtClean="0"/>
              <a:t>2/1/26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2/1/26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cxnSp>
        <p:nvCxnSpPr>
          <p:cNvPr id="9" name="Straight Connector 8"/>
          <p:cNvCxnSpPr/>
          <p:nvPr/>
        </p:nvCxnSpPr>
        <p:spPr>
          <a:xfrm rot="5400000">
            <a:off x="-13116" y="3580207"/>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2250"/>
            <a:ext cx="9144000" cy="311150"/>
          </a:xfrm>
          <a:prstGeom prst="rect">
            <a:avLst/>
          </a:prstGeom>
          <a:gradFill flip="none" rotWithShape="1">
            <a:gsLst>
              <a:gs pos="0">
                <a:srgbClr val="C00000"/>
              </a:gs>
              <a:gs pos="50000">
                <a:srgbClr val="7F0007">
                  <a:alpha val="67059"/>
                </a:srgbClr>
              </a:gs>
              <a:gs pos="100000">
                <a:schemeClr val="accent6">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419100"/>
          </a:xfrm>
          <a:prstGeom prst="rect">
            <a:avLst/>
          </a:prstGeom>
          <a:gradFill flip="none" rotWithShape="1">
            <a:gsLst>
              <a:gs pos="0">
                <a:schemeClr val="tx1"/>
              </a:gs>
              <a:gs pos="80000">
                <a:schemeClr val="tx1">
                  <a:lumMod val="75000"/>
                  <a:lumOff val="25000"/>
                </a:schemeClr>
              </a:gs>
              <a:gs pos="100000">
                <a:schemeClr val="tx1">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3F7437D-9C28-4485-8136-DE3C7521A7D8}" type="datetimeFigureOut">
              <a:rPr lang="en-US" smtClean="0"/>
              <a:t>2/1/26</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EA743B4-AD12-49DE-BA27-1A16B7F35F0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7924800" cy="609600"/>
          </a:xfrm>
        </p:spPr>
        <p:txBody>
          <a:bodyPr>
            <a:normAutofit/>
          </a:bodyPr>
          <a:lstStyle/>
          <a:p>
            <a:r>
              <a:rPr lang="en-US"/>
              <a:t>CS 138</a:t>
            </a:r>
            <a:r>
              <a:rPr lang="en-US" dirty="0"/>
              <a:t>		       		    	       Spring 2026</a:t>
            </a:r>
          </a:p>
        </p:txBody>
      </p:sp>
      <p:sp>
        <p:nvSpPr>
          <p:cNvPr id="2" name="Title 1"/>
          <p:cNvSpPr>
            <a:spLocks noGrp="1"/>
          </p:cNvSpPr>
          <p:nvPr>
            <p:ph type="title"/>
          </p:nvPr>
        </p:nvSpPr>
        <p:spPr>
          <a:xfrm>
            <a:off x="685800" y="2667002"/>
            <a:ext cx="7848600" cy="631825"/>
          </a:xfrm>
        </p:spPr>
        <p:txBody>
          <a:bodyPr>
            <a:normAutofit fontScale="90000"/>
          </a:bodyPr>
          <a:lstStyle/>
          <a:p>
            <a:r>
              <a:rPr lang="en-US"/>
              <a:t>Lecture 4: </a:t>
            </a:r>
            <a:r>
              <a:rPr lang="en-US" dirty="0"/>
              <a:t>Principles of Security</a:t>
            </a:r>
          </a:p>
        </p:txBody>
      </p:sp>
      <p:sp>
        <p:nvSpPr>
          <p:cNvPr id="4" name="Title 1"/>
          <p:cNvSpPr txBox="1">
            <a:spLocks/>
          </p:cNvSpPr>
          <p:nvPr/>
        </p:nvSpPr>
        <p:spPr>
          <a:xfrm>
            <a:off x="685800" y="4643183"/>
            <a:ext cx="7848600" cy="6318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endParaRPr lang="en-US" sz="2400" dirty="0">
              <a:solidFill>
                <a:schemeClr val="bg2"/>
              </a:solidFill>
            </a:endParaRPr>
          </a:p>
        </p:txBody>
      </p:sp>
      <p:pic>
        <p:nvPicPr>
          <p:cNvPr id="5" name="Content Placeholder 4" descr="A picture containing bottle&#10;&#10;Description automatically generated">
            <a:extLst>
              <a:ext uri="{FF2B5EF4-FFF2-40B4-BE49-F238E27FC236}">
                <a16:creationId xmlns:a16="http://schemas.microsoft.com/office/drawing/2014/main" id="{9991E98B-8BFE-949E-B8F7-D33C4521DE2D}"/>
              </a:ext>
            </a:extLst>
          </p:cNvPr>
          <p:cNvPicPr>
            <a:picLocks noChangeAspect="1"/>
          </p:cNvPicPr>
          <p:nvPr/>
        </p:nvPicPr>
        <p:blipFill>
          <a:blip r:embed="rId3">
            <a:extLst>
              <a:ext uri="{28A0092B-C50C-407E-A947-70E740481C1C}">
                <a14:useLocalDpi xmlns:a14="http://schemas.microsoft.com/office/drawing/2010/main" val="0"/>
              </a:ext>
            </a:extLst>
          </a:blip>
          <a:srcRect l="7600" t="5407" r="5089" b="3809"/>
          <a:stretch>
            <a:fillRect/>
          </a:stretch>
        </p:blipFill>
        <p:spPr>
          <a:xfrm>
            <a:off x="3376286" y="3429000"/>
            <a:ext cx="2468880" cy="3429000"/>
          </a:xfrm>
          <a:prstGeom prst="rect">
            <a:avLst/>
          </a:prstGeom>
        </p:spPr>
      </p:pic>
    </p:spTree>
    <p:extLst>
      <p:ext uri="{BB962C8B-B14F-4D97-AF65-F5344CB8AC3E}">
        <p14:creationId xmlns:p14="http://schemas.microsoft.com/office/powerpoint/2010/main" val="179727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6905F-3949-654A-8F85-08CD94CFA4BA}"/>
              </a:ext>
            </a:extLst>
          </p:cNvPr>
          <p:cNvSpPr>
            <a:spLocks noGrp="1"/>
          </p:cNvSpPr>
          <p:nvPr>
            <p:ph type="title"/>
          </p:nvPr>
        </p:nvSpPr>
        <p:spPr/>
        <p:txBody>
          <a:bodyPr/>
          <a:lstStyle/>
          <a:p>
            <a:r>
              <a:rPr lang="en-US" dirty="0"/>
              <a:t>Isolation: Virtual Machines</a:t>
            </a:r>
          </a:p>
        </p:txBody>
      </p:sp>
      <p:sp>
        <p:nvSpPr>
          <p:cNvPr id="3" name="Content Placeholder 2">
            <a:extLst>
              <a:ext uri="{FF2B5EF4-FFF2-40B4-BE49-F238E27FC236}">
                <a16:creationId xmlns:a16="http://schemas.microsoft.com/office/drawing/2014/main" id="{7BE435AE-D924-0B4F-A58D-3053D399DF59}"/>
              </a:ext>
            </a:extLst>
          </p:cNvPr>
          <p:cNvSpPr>
            <a:spLocks noGrp="1"/>
          </p:cNvSpPr>
          <p:nvPr>
            <p:ph sz="half" idx="1"/>
          </p:nvPr>
        </p:nvSpPr>
        <p:spPr>
          <a:xfrm>
            <a:off x="457200" y="1673352"/>
            <a:ext cx="4191000" cy="4718304"/>
          </a:xfrm>
        </p:spPr>
        <p:txBody>
          <a:bodyPr>
            <a:normAutofit fontScale="92500"/>
          </a:bodyPr>
          <a:lstStyle/>
          <a:p>
            <a:r>
              <a:rPr lang="en-US" dirty="0"/>
              <a:t>A virtual machine behaves as if it were an isolated computer despite other execution on the underlying hardware</a:t>
            </a:r>
          </a:p>
          <a:p>
            <a:endParaRPr lang="en-US" dirty="0"/>
          </a:p>
          <a:p>
            <a:r>
              <a:rPr lang="en-US" dirty="0"/>
              <a:t>A hypervisor implements virtual machines that have the same instruction set as the underlying hardware</a:t>
            </a:r>
          </a:p>
        </p:txBody>
      </p:sp>
      <p:sp>
        <p:nvSpPr>
          <p:cNvPr id="5" name="Rectangle 4">
            <a:extLst>
              <a:ext uri="{FF2B5EF4-FFF2-40B4-BE49-F238E27FC236}">
                <a16:creationId xmlns:a16="http://schemas.microsoft.com/office/drawing/2014/main" id="{A4A205DC-0D20-B848-9882-AAC5E2D04B68}"/>
              </a:ext>
            </a:extLst>
          </p:cNvPr>
          <p:cNvSpPr/>
          <p:nvPr/>
        </p:nvSpPr>
        <p:spPr>
          <a:xfrm>
            <a:off x="4648200" y="4346448"/>
            <a:ext cx="4038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Hardware</a:t>
            </a:r>
          </a:p>
        </p:txBody>
      </p:sp>
      <p:sp>
        <p:nvSpPr>
          <p:cNvPr id="6" name="Rectangle 5">
            <a:extLst>
              <a:ext uri="{FF2B5EF4-FFF2-40B4-BE49-F238E27FC236}">
                <a16:creationId xmlns:a16="http://schemas.microsoft.com/office/drawing/2014/main" id="{B875869C-5637-B94F-8FCB-0DBC2EA8C4D5}"/>
              </a:ext>
            </a:extLst>
          </p:cNvPr>
          <p:cNvSpPr/>
          <p:nvPr/>
        </p:nvSpPr>
        <p:spPr>
          <a:xfrm>
            <a:off x="4648200" y="3127248"/>
            <a:ext cx="4038600" cy="5425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Hypervisor</a:t>
            </a:r>
          </a:p>
        </p:txBody>
      </p:sp>
      <p:sp>
        <p:nvSpPr>
          <p:cNvPr id="7" name="Rectangle 6">
            <a:extLst>
              <a:ext uri="{FF2B5EF4-FFF2-40B4-BE49-F238E27FC236}">
                <a16:creationId xmlns:a16="http://schemas.microsoft.com/office/drawing/2014/main" id="{988C83FE-BAF3-9140-A626-86F3276688F1}"/>
              </a:ext>
            </a:extLst>
          </p:cNvPr>
          <p:cNvSpPr/>
          <p:nvPr/>
        </p:nvSpPr>
        <p:spPr>
          <a:xfrm>
            <a:off x="4648200" y="2356104"/>
            <a:ext cx="533400" cy="5425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OS</a:t>
            </a:r>
          </a:p>
        </p:txBody>
      </p:sp>
      <p:sp>
        <p:nvSpPr>
          <p:cNvPr id="8" name="Rectangle 7">
            <a:extLst>
              <a:ext uri="{FF2B5EF4-FFF2-40B4-BE49-F238E27FC236}">
                <a16:creationId xmlns:a16="http://schemas.microsoft.com/office/drawing/2014/main" id="{7312F870-0C7C-DA49-97E4-1E221821A706}"/>
              </a:ext>
            </a:extLst>
          </p:cNvPr>
          <p:cNvSpPr/>
          <p:nvPr/>
        </p:nvSpPr>
        <p:spPr>
          <a:xfrm>
            <a:off x="5524500" y="2356104"/>
            <a:ext cx="533400" cy="5425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OS</a:t>
            </a:r>
          </a:p>
        </p:txBody>
      </p:sp>
      <p:sp>
        <p:nvSpPr>
          <p:cNvPr id="9" name="Rectangle 8">
            <a:extLst>
              <a:ext uri="{FF2B5EF4-FFF2-40B4-BE49-F238E27FC236}">
                <a16:creationId xmlns:a16="http://schemas.microsoft.com/office/drawing/2014/main" id="{4C3200EB-08A9-F345-A37A-714C624DC0CF}"/>
              </a:ext>
            </a:extLst>
          </p:cNvPr>
          <p:cNvSpPr/>
          <p:nvPr/>
        </p:nvSpPr>
        <p:spPr>
          <a:xfrm>
            <a:off x="6400800" y="2356104"/>
            <a:ext cx="533400" cy="5425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OS</a:t>
            </a:r>
          </a:p>
        </p:txBody>
      </p:sp>
      <p:sp>
        <p:nvSpPr>
          <p:cNvPr id="10" name="Rectangle 9">
            <a:extLst>
              <a:ext uri="{FF2B5EF4-FFF2-40B4-BE49-F238E27FC236}">
                <a16:creationId xmlns:a16="http://schemas.microsoft.com/office/drawing/2014/main" id="{8A5F38E0-BB6D-F040-A97B-68F8A5FDC6DE}"/>
              </a:ext>
            </a:extLst>
          </p:cNvPr>
          <p:cNvSpPr/>
          <p:nvPr/>
        </p:nvSpPr>
        <p:spPr>
          <a:xfrm>
            <a:off x="7277100" y="2363893"/>
            <a:ext cx="533400" cy="5425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OS</a:t>
            </a:r>
          </a:p>
        </p:txBody>
      </p:sp>
      <p:sp>
        <p:nvSpPr>
          <p:cNvPr id="11" name="Rectangle 10">
            <a:extLst>
              <a:ext uri="{FF2B5EF4-FFF2-40B4-BE49-F238E27FC236}">
                <a16:creationId xmlns:a16="http://schemas.microsoft.com/office/drawing/2014/main" id="{AEC9E8DE-1F9E-2E41-B09F-4B3952606EF7}"/>
              </a:ext>
            </a:extLst>
          </p:cNvPr>
          <p:cNvSpPr/>
          <p:nvPr/>
        </p:nvSpPr>
        <p:spPr>
          <a:xfrm>
            <a:off x="8153400" y="2356104"/>
            <a:ext cx="533400" cy="5425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OS</a:t>
            </a:r>
          </a:p>
        </p:txBody>
      </p:sp>
      <p:sp>
        <p:nvSpPr>
          <p:cNvPr id="12" name="Rectangle 11">
            <a:extLst>
              <a:ext uri="{FF2B5EF4-FFF2-40B4-BE49-F238E27FC236}">
                <a16:creationId xmlns:a16="http://schemas.microsoft.com/office/drawing/2014/main" id="{77E75FBE-C1CF-A043-ABA0-49769E6C42F2}"/>
              </a:ext>
            </a:extLst>
          </p:cNvPr>
          <p:cNvSpPr/>
          <p:nvPr/>
        </p:nvSpPr>
        <p:spPr>
          <a:xfrm>
            <a:off x="4648200" y="3842851"/>
            <a:ext cx="4038600" cy="33053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OS</a:t>
            </a:r>
          </a:p>
        </p:txBody>
      </p:sp>
    </p:spTree>
    <p:extLst>
      <p:ext uri="{BB962C8B-B14F-4D97-AF65-F5344CB8AC3E}">
        <p14:creationId xmlns:p14="http://schemas.microsoft.com/office/powerpoint/2010/main" val="340674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30D30-459C-F14F-B6BB-479FC163CF91}"/>
              </a:ext>
            </a:extLst>
          </p:cNvPr>
          <p:cNvSpPr>
            <a:spLocks noGrp="1"/>
          </p:cNvSpPr>
          <p:nvPr>
            <p:ph type="title"/>
          </p:nvPr>
        </p:nvSpPr>
        <p:spPr/>
        <p:txBody>
          <a:bodyPr/>
          <a:lstStyle/>
          <a:p>
            <a:r>
              <a:rPr lang="en-US" dirty="0"/>
              <a:t>Isolation: Processes</a:t>
            </a:r>
          </a:p>
        </p:txBody>
      </p:sp>
      <p:sp>
        <p:nvSpPr>
          <p:cNvPr id="3" name="Content Placeholder 2">
            <a:extLst>
              <a:ext uri="{FF2B5EF4-FFF2-40B4-BE49-F238E27FC236}">
                <a16:creationId xmlns:a16="http://schemas.microsoft.com/office/drawing/2014/main" id="{BF172D2D-C0E2-0E47-9C93-84FA15E2B877}"/>
              </a:ext>
            </a:extLst>
          </p:cNvPr>
          <p:cNvSpPr>
            <a:spLocks noGrp="1"/>
          </p:cNvSpPr>
          <p:nvPr>
            <p:ph sz="half" idx="1"/>
          </p:nvPr>
        </p:nvSpPr>
        <p:spPr>
          <a:xfrm>
            <a:off x="457200" y="1673351"/>
            <a:ext cx="4038600" cy="5178231"/>
          </a:xfrm>
        </p:spPr>
        <p:txBody>
          <a:bodyPr>
            <a:normAutofit fontScale="92500" lnSpcReduction="10000"/>
          </a:bodyPr>
          <a:lstStyle/>
          <a:p>
            <a:r>
              <a:rPr lang="en-US" dirty="0"/>
              <a:t>The OS kernel multiplexes the actual processor and creates a set of processes</a:t>
            </a:r>
          </a:p>
          <a:p>
            <a:r>
              <a:rPr lang="en-US" dirty="0"/>
              <a:t>Each process executes in its own isolated address space</a:t>
            </a:r>
          </a:p>
          <a:p>
            <a:endParaRPr lang="en-US" dirty="0"/>
          </a:p>
          <a:p>
            <a:r>
              <a:rPr lang="en-US" dirty="0"/>
              <a:t>Kernel-supported instructions provide access to system services and shared resources</a:t>
            </a:r>
          </a:p>
        </p:txBody>
      </p:sp>
      <p:sp>
        <p:nvSpPr>
          <p:cNvPr id="4" name="Content Placeholder 3">
            <a:extLst>
              <a:ext uri="{FF2B5EF4-FFF2-40B4-BE49-F238E27FC236}">
                <a16:creationId xmlns:a16="http://schemas.microsoft.com/office/drawing/2014/main" id="{8283F1AC-E9C6-F848-9E29-A4120BA3BCBD}"/>
              </a:ext>
            </a:extLst>
          </p:cNvPr>
          <p:cNvSpPr>
            <a:spLocks noGrp="1"/>
          </p:cNvSpPr>
          <p:nvPr>
            <p:ph sz="half" idx="2"/>
          </p:nvPr>
        </p:nvSpPr>
        <p:spPr/>
        <p:txBody>
          <a:bodyPr>
            <a:normAutofit fontScale="92500" lnSpcReduction="10000"/>
          </a:bodyPr>
          <a:lstStyle/>
          <a:p>
            <a:pPr marL="0" indent="0" algn="ctr">
              <a:buNone/>
            </a:pPr>
            <a:r>
              <a:rPr lang="en-US" dirty="0"/>
              <a:t>Illusion</a:t>
            </a: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Reality</a:t>
            </a:r>
          </a:p>
        </p:txBody>
      </p:sp>
      <p:pic>
        <p:nvPicPr>
          <p:cNvPr id="5" name="Picture 4" descr="A screenshot of a cell phone&#10;&#10;Description automatically generated">
            <a:extLst>
              <a:ext uri="{FF2B5EF4-FFF2-40B4-BE49-F238E27FC236}">
                <a16:creationId xmlns:a16="http://schemas.microsoft.com/office/drawing/2014/main" id="{6BE69D97-23DD-BB44-9952-176FC0F60A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4734026"/>
            <a:ext cx="3657598" cy="2117557"/>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22DA83A9-D926-EA4A-B4B2-F9682B1868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2274" y="2123974"/>
            <a:ext cx="3662124" cy="1905000"/>
          </a:xfrm>
          <a:prstGeom prst="rect">
            <a:avLst/>
          </a:prstGeom>
        </p:spPr>
      </p:pic>
    </p:spTree>
    <p:extLst>
      <p:ext uri="{BB962C8B-B14F-4D97-AF65-F5344CB8AC3E}">
        <p14:creationId xmlns:p14="http://schemas.microsoft.com/office/powerpoint/2010/main" val="184958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06B4A-60D9-B847-A28B-4EA2EFBADE0D}"/>
              </a:ext>
            </a:extLst>
          </p:cNvPr>
          <p:cNvSpPr>
            <a:spLocks noGrp="1"/>
          </p:cNvSpPr>
          <p:nvPr>
            <p:ph type="title"/>
          </p:nvPr>
        </p:nvSpPr>
        <p:spPr/>
        <p:txBody>
          <a:bodyPr/>
          <a:lstStyle/>
          <a:p>
            <a:r>
              <a:rPr lang="en-US" dirty="0"/>
              <a:t>Isolation: Sandboxes</a:t>
            </a:r>
          </a:p>
        </p:txBody>
      </p:sp>
      <p:sp>
        <p:nvSpPr>
          <p:cNvPr id="3" name="Content Placeholder 2">
            <a:extLst>
              <a:ext uri="{FF2B5EF4-FFF2-40B4-BE49-F238E27FC236}">
                <a16:creationId xmlns:a16="http://schemas.microsoft.com/office/drawing/2014/main" id="{FAD95252-B9F0-D44E-8992-0ECAAD44C83B}"/>
              </a:ext>
            </a:extLst>
          </p:cNvPr>
          <p:cNvSpPr>
            <a:spLocks noGrp="1"/>
          </p:cNvSpPr>
          <p:nvPr>
            <p:ph sz="half" idx="1"/>
          </p:nvPr>
        </p:nvSpPr>
        <p:spPr/>
        <p:txBody>
          <a:bodyPr>
            <a:normAutofit fontScale="92500"/>
          </a:bodyPr>
          <a:lstStyle/>
          <a:p>
            <a:r>
              <a:rPr lang="en-US" dirty="0"/>
              <a:t>A sandbox runs an application in a restricted environment</a:t>
            </a:r>
          </a:p>
          <a:p>
            <a:r>
              <a:rPr lang="en-US" dirty="0"/>
              <a:t>Example: in Chrome, the entire HTML rendering and JavaScript execution is sandboxed (cannot access files or windows outside the current job, cannot read/write to clipboard)</a:t>
            </a:r>
          </a:p>
        </p:txBody>
      </p:sp>
      <p:pic>
        <p:nvPicPr>
          <p:cNvPr id="6" name="Content Placeholder 5" descr="A picture containing table, sitting, pink&#10;&#10;Description automatically generated">
            <a:extLst>
              <a:ext uri="{FF2B5EF4-FFF2-40B4-BE49-F238E27FC236}">
                <a16:creationId xmlns:a16="http://schemas.microsoft.com/office/drawing/2014/main" id="{52B343B9-76FC-2C47-B34D-C44E8B2CD61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478336"/>
            <a:ext cx="4038600" cy="3107828"/>
          </a:xfrm>
        </p:spPr>
      </p:pic>
    </p:spTree>
    <p:extLst>
      <p:ext uri="{BB962C8B-B14F-4D97-AF65-F5344CB8AC3E}">
        <p14:creationId xmlns:p14="http://schemas.microsoft.com/office/powerpoint/2010/main" val="2728873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CD6CB-7994-F241-BD6C-4BE2A4A6520D}"/>
              </a:ext>
            </a:extLst>
          </p:cNvPr>
          <p:cNvSpPr>
            <a:spLocks noGrp="1"/>
          </p:cNvSpPr>
          <p:nvPr>
            <p:ph type="title"/>
          </p:nvPr>
        </p:nvSpPr>
        <p:spPr/>
        <p:txBody>
          <a:bodyPr/>
          <a:lstStyle/>
          <a:p>
            <a:r>
              <a:rPr lang="en-US" dirty="0"/>
              <a:t>Partial Isolation: Firewalls</a:t>
            </a:r>
          </a:p>
        </p:txBody>
      </p:sp>
      <p:sp>
        <p:nvSpPr>
          <p:cNvPr id="5" name="Content Placeholder 4">
            <a:extLst>
              <a:ext uri="{FF2B5EF4-FFF2-40B4-BE49-F238E27FC236}">
                <a16:creationId xmlns:a16="http://schemas.microsoft.com/office/drawing/2014/main" id="{3A87A0FF-B475-8346-8F2E-5F027ADB9431}"/>
              </a:ext>
            </a:extLst>
          </p:cNvPr>
          <p:cNvSpPr>
            <a:spLocks noGrp="1"/>
          </p:cNvSpPr>
          <p:nvPr>
            <p:ph idx="1"/>
          </p:nvPr>
        </p:nvSpPr>
        <p:spPr/>
        <p:txBody>
          <a:bodyPr/>
          <a:lstStyle/>
          <a:p>
            <a:r>
              <a:rPr lang="en-US" dirty="0"/>
              <a:t>Idea: just enough isolation to block communications used for attacks</a:t>
            </a:r>
          </a:p>
          <a:p>
            <a:r>
              <a:rPr lang="en-US" dirty="0"/>
              <a:t>A firewall interrupts the connection from some group of computers to some network</a:t>
            </a:r>
          </a:p>
          <a:p>
            <a:r>
              <a:rPr lang="en-US" dirty="0"/>
              <a:t>It is configured to pass only certain messages (e.g., those to specific ports or from particular sources)</a:t>
            </a:r>
          </a:p>
        </p:txBody>
      </p:sp>
    </p:spTree>
    <p:extLst>
      <p:ext uri="{BB962C8B-B14F-4D97-AF65-F5344CB8AC3E}">
        <p14:creationId xmlns:p14="http://schemas.microsoft.com/office/powerpoint/2010/main" val="3315615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DA594-D148-8540-ABE2-3F69165F91DD}"/>
              </a:ext>
            </a:extLst>
          </p:cNvPr>
          <p:cNvSpPr>
            <a:spLocks noGrp="1"/>
          </p:cNvSpPr>
          <p:nvPr>
            <p:ph type="title"/>
          </p:nvPr>
        </p:nvSpPr>
        <p:spPr/>
        <p:txBody>
          <a:bodyPr/>
          <a:lstStyle/>
          <a:p>
            <a:r>
              <a:rPr lang="en-US" dirty="0"/>
              <a:t>Partial Isolation: Code Signing</a:t>
            </a:r>
          </a:p>
        </p:txBody>
      </p:sp>
      <p:sp>
        <p:nvSpPr>
          <p:cNvPr id="3" name="Content Placeholder 2">
            <a:extLst>
              <a:ext uri="{FF2B5EF4-FFF2-40B4-BE49-F238E27FC236}">
                <a16:creationId xmlns:a16="http://schemas.microsoft.com/office/drawing/2014/main" id="{4206CEAD-C857-E54C-8B5B-AECFBB14F431}"/>
              </a:ext>
            </a:extLst>
          </p:cNvPr>
          <p:cNvSpPr>
            <a:spLocks noGrp="1"/>
          </p:cNvSpPr>
          <p:nvPr>
            <p:ph idx="1"/>
          </p:nvPr>
        </p:nvSpPr>
        <p:spPr/>
        <p:txBody>
          <a:bodyPr/>
          <a:lstStyle/>
          <a:p>
            <a:r>
              <a:rPr lang="en-US" dirty="0"/>
              <a:t>Only code that is digitally signed by a trusted principal is allowed to execute</a:t>
            </a:r>
          </a:p>
          <a:p>
            <a:r>
              <a:rPr lang="en-US" dirty="0"/>
              <a:t>Example: Microsoft Authenticode protects against web pages containing malicious executable content by only allowing downloaded content to be executed if it was produced by Microsoft or a Microsoft-approved software provider</a:t>
            </a:r>
          </a:p>
        </p:txBody>
      </p:sp>
    </p:spTree>
    <p:extLst>
      <p:ext uri="{BB962C8B-B14F-4D97-AF65-F5344CB8AC3E}">
        <p14:creationId xmlns:p14="http://schemas.microsoft.com/office/powerpoint/2010/main" val="4232686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8B94C-6F70-EE4C-8043-EE55451EC4A6}"/>
              </a:ext>
            </a:extLst>
          </p:cNvPr>
          <p:cNvSpPr>
            <a:spLocks noGrp="1"/>
          </p:cNvSpPr>
          <p:nvPr>
            <p:ph type="title"/>
          </p:nvPr>
        </p:nvSpPr>
        <p:spPr/>
        <p:txBody>
          <a:bodyPr/>
          <a:lstStyle/>
          <a:p>
            <a:r>
              <a:rPr lang="en-US" dirty="0"/>
              <a:t>Monitoring</a:t>
            </a:r>
          </a:p>
        </p:txBody>
      </p:sp>
      <p:sp>
        <p:nvSpPr>
          <p:cNvPr id="3" name="Content Placeholder 2">
            <a:extLst>
              <a:ext uri="{FF2B5EF4-FFF2-40B4-BE49-F238E27FC236}">
                <a16:creationId xmlns:a16="http://schemas.microsoft.com/office/drawing/2014/main" id="{4FAA1EA4-6FD4-1B4F-B091-4EEADC37B597}"/>
              </a:ext>
            </a:extLst>
          </p:cNvPr>
          <p:cNvSpPr>
            <a:spLocks noGrp="1"/>
          </p:cNvSpPr>
          <p:nvPr>
            <p:ph idx="1"/>
          </p:nvPr>
        </p:nvSpPr>
        <p:spPr/>
        <p:txBody>
          <a:bodyPr/>
          <a:lstStyle/>
          <a:p>
            <a:r>
              <a:rPr lang="en-US" dirty="0"/>
              <a:t>Key idea: monitor a set of interfaces and halt malicious execution before any damage is done</a:t>
            </a:r>
          </a:p>
        </p:txBody>
      </p:sp>
      <p:sp>
        <p:nvSpPr>
          <p:cNvPr id="4" name="Content Placeholder 2">
            <a:extLst>
              <a:ext uri="{FF2B5EF4-FFF2-40B4-BE49-F238E27FC236}">
                <a16:creationId xmlns:a16="http://schemas.microsoft.com/office/drawing/2014/main" id="{0F132B25-6F0B-654C-981F-6D7D56CB90AB}"/>
              </a:ext>
            </a:extLst>
          </p:cNvPr>
          <p:cNvSpPr txBox="1">
            <a:spLocks/>
          </p:cNvSpPr>
          <p:nvPr/>
        </p:nvSpPr>
        <p:spPr>
          <a:xfrm>
            <a:off x="469900" y="2743200"/>
            <a:ext cx="4406900"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a </a:t>
            </a:r>
            <a:r>
              <a:rPr lang="en-US" b="1" dirty="0">
                <a:solidFill>
                  <a:schemeClr val="accent2"/>
                </a:solidFill>
              </a:rPr>
              <a:t>security policy </a:t>
            </a:r>
            <a:r>
              <a:rPr lang="en-US" dirty="0"/>
              <a:t>that describes acceptable sequences of operations</a:t>
            </a:r>
          </a:p>
          <a:p>
            <a:r>
              <a:rPr lang="en-US" dirty="0"/>
              <a:t>a </a:t>
            </a:r>
            <a:r>
              <a:rPr lang="en-US" b="1" dirty="0">
                <a:solidFill>
                  <a:schemeClr val="accent2"/>
                </a:solidFill>
              </a:rPr>
              <a:t>reference monitor </a:t>
            </a:r>
            <a:r>
              <a:rPr lang="en-US" dirty="0"/>
              <a:t>that receives control whenever operations are requested</a:t>
            </a:r>
          </a:p>
          <a:p>
            <a:r>
              <a:rPr lang="en-US" dirty="0"/>
              <a:t>a means by which the reference monitor can </a:t>
            </a:r>
            <a:r>
              <a:rPr lang="en-US" b="1" dirty="0">
                <a:solidFill>
                  <a:schemeClr val="accent2"/>
                </a:solidFill>
              </a:rPr>
              <a:t>block </a:t>
            </a:r>
            <a:r>
              <a:rPr lang="en-US" dirty="0"/>
              <a:t>further execution that does not comply with the policy</a:t>
            </a:r>
          </a:p>
        </p:txBody>
      </p:sp>
      <p:pic>
        <p:nvPicPr>
          <p:cNvPr id="5" name="Picture 4">
            <a:extLst>
              <a:ext uri="{FF2B5EF4-FFF2-40B4-BE49-F238E27FC236}">
                <a16:creationId xmlns:a16="http://schemas.microsoft.com/office/drawing/2014/main" id="{54BE724F-54F2-D148-9C54-563A86302A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2502" y="3677741"/>
            <a:ext cx="1653195" cy="2140167"/>
          </a:xfrm>
          <a:prstGeom prst="rect">
            <a:avLst/>
          </a:prstGeom>
        </p:spPr>
      </p:pic>
      <p:sp>
        <p:nvSpPr>
          <p:cNvPr id="6" name="Rectangle 5">
            <a:extLst>
              <a:ext uri="{FF2B5EF4-FFF2-40B4-BE49-F238E27FC236}">
                <a16:creationId xmlns:a16="http://schemas.microsoft.com/office/drawing/2014/main" id="{66DD0992-2C2D-E046-9D3E-A25962C39555}"/>
              </a:ext>
            </a:extLst>
          </p:cNvPr>
          <p:cNvSpPr/>
          <p:nvPr/>
        </p:nvSpPr>
        <p:spPr>
          <a:xfrm>
            <a:off x="5054600" y="2866249"/>
            <a:ext cx="3429000" cy="8114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a:t>Code</a:t>
            </a:r>
          </a:p>
        </p:txBody>
      </p:sp>
      <p:sp>
        <p:nvSpPr>
          <p:cNvPr id="7" name="Rectangle 6">
            <a:extLst>
              <a:ext uri="{FF2B5EF4-FFF2-40B4-BE49-F238E27FC236}">
                <a16:creationId xmlns:a16="http://schemas.microsoft.com/office/drawing/2014/main" id="{8A393C6D-E2C2-FA47-91F2-97E0A205F32D}"/>
              </a:ext>
            </a:extLst>
          </p:cNvPr>
          <p:cNvSpPr/>
          <p:nvPr/>
        </p:nvSpPr>
        <p:spPr>
          <a:xfrm>
            <a:off x="5054600" y="5817909"/>
            <a:ext cx="3429000" cy="811492"/>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a:t>Code</a:t>
            </a:r>
          </a:p>
        </p:txBody>
      </p:sp>
    </p:spTree>
    <p:extLst>
      <p:ext uri="{BB962C8B-B14F-4D97-AF65-F5344CB8AC3E}">
        <p14:creationId xmlns:p14="http://schemas.microsoft.com/office/powerpoint/2010/main" val="310032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Control Flow Integrity</a:t>
            </a:r>
          </a:p>
        </p:txBody>
      </p:sp>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l="900" t="852" b="58097"/>
          <a:stretch/>
        </p:blipFill>
        <p:spPr>
          <a:xfrm>
            <a:off x="5705499" y="1828800"/>
            <a:ext cx="3200993" cy="2001983"/>
          </a:xfrm>
        </p:spPr>
      </p:pic>
      <p:pic>
        <p:nvPicPr>
          <p:cNvPr id="10" name="Content Placeholder 6"/>
          <p:cNvPicPr>
            <a:picLocks noChangeAspect="1"/>
          </p:cNvPicPr>
          <p:nvPr/>
        </p:nvPicPr>
        <p:blipFill rotWithShape="1">
          <a:blip r:embed="rId2">
            <a:extLst>
              <a:ext uri="{28A0092B-C50C-407E-A947-70E740481C1C}">
                <a14:useLocalDpi xmlns:a14="http://schemas.microsoft.com/office/drawing/2010/main" val="0"/>
              </a:ext>
            </a:extLst>
          </a:blip>
          <a:srcRect l="1434" t="42216"/>
          <a:stretch/>
        </p:blipFill>
        <p:spPr>
          <a:xfrm>
            <a:off x="5934099" y="3830783"/>
            <a:ext cx="3183775" cy="2818015"/>
          </a:xfrm>
          <a:prstGeom prst="rect">
            <a:avLst/>
          </a:prstGeom>
        </p:spPr>
      </p:pic>
      <p:pic>
        <p:nvPicPr>
          <p:cNvPr id="4" name="Picture 3" descr="A diagram of a gadget&#10;&#10;Description automatically generated">
            <a:extLst>
              <a:ext uri="{FF2B5EF4-FFF2-40B4-BE49-F238E27FC236}">
                <a16:creationId xmlns:a16="http://schemas.microsoft.com/office/drawing/2014/main" id="{9539061F-E739-F3B7-6988-7EF093935D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584" y="3247443"/>
            <a:ext cx="4912016" cy="2659826"/>
          </a:xfrm>
          <a:prstGeom prst="rect">
            <a:avLst/>
          </a:prstGeom>
        </p:spPr>
      </p:pic>
      <p:pic>
        <p:nvPicPr>
          <p:cNvPr id="6" name="Picture 5" descr="A white rectangle with black text&#10;&#10;Description automatically generated">
            <a:extLst>
              <a:ext uri="{FF2B5EF4-FFF2-40B4-BE49-F238E27FC236}">
                <a16:creationId xmlns:a16="http://schemas.microsoft.com/office/drawing/2014/main" id="{549EAD72-105E-F873-0B75-E8328CE006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291" y="2104444"/>
            <a:ext cx="5194299" cy="660049"/>
          </a:xfrm>
          <a:prstGeom prst="rect">
            <a:avLst/>
          </a:prstGeom>
        </p:spPr>
      </p:pic>
    </p:spTree>
    <p:extLst>
      <p:ext uri="{BB962C8B-B14F-4D97-AF65-F5344CB8AC3E}">
        <p14:creationId xmlns:p14="http://schemas.microsoft.com/office/powerpoint/2010/main" val="65330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3523" y="2912250"/>
            <a:ext cx="2007418" cy="2598731"/>
          </a:xfrm>
          <a:prstGeom prst="rect">
            <a:avLst/>
          </a:prstGeom>
        </p:spPr>
      </p:pic>
      <p:sp>
        <p:nvSpPr>
          <p:cNvPr id="2" name="Title 1"/>
          <p:cNvSpPr>
            <a:spLocks noGrp="1"/>
          </p:cNvSpPr>
          <p:nvPr>
            <p:ph type="title"/>
          </p:nvPr>
        </p:nvSpPr>
        <p:spPr/>
        <p:txBody>
          <a:bodyPr/>
          <a:lstStyle/>
          <a:p>
            <a:r>
              <a:rPr lang="en-US" dirty="0"/>
              <a:t>Monitoring: Control Flow Integrity</a:t>
            </a:r>
          </a:p>
        </p:txBody>
      </p:sp>
      <p:sp>
        <p:nvSpPr>
          <p:cNvPr id="4" name="Rectangle 3"/>
          <p:cNvSpPr/>
          <p:nvPr/>
        </p:nvSpPr>
        <p:spPr>
          <a:xfrm>
            <a:off x="2971800" y="1752600"/>
            <a:ext cx="3429000" cy="115965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t>Code</a:t>
            </a:r>
          </a:p>
        </p:txBody>
      </p:sp>
      <p:sp>
        <p:nvSpPr>
          <p:cNvPr id="7" name="Rectangle 6"/>
          <p:cNvSpPr/>
          <p:nvPr/>
        </p:nvSpPr>
        <p:spPr>
          <a:xfrm>
            <a:off x="2971800" y="5410634"/>
            <a:ext cx="3429000" cy="12949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t>Code</a:t>
            </a:r>
          </a:p>
        </p:txBody>
      </p:sp>
      <p:pic>
        <p:nvPicPr>
          <p:cNvPr id="8" name="Content Placeholder 6"/>
          <p:cNvPicPr>
            <a:picLocks noChangeAspect="1"/>
          </p:cNvPicPr>
          <p:nvPr/>
        </p:nvPicPr>
        <p:blipFill rotWithShape="1">
          <a:blip r:embed="rId3">
            <a:extLst>
              <a:ext uri="{28A0092B-C50C-407E-A947-70E740481C1C}">
                <a14:useLocalDpi xmlns:a14="http://schemas.microsoft.com/office/drawing/2010/main" val="0"/>
              </a:ext>
            </a:extLst>
          </a:blip>
          <a:srcRect l="1433" t="42216" r="63873"/>
          <a:stretch/>
        </p:blipFill>
        <p:spPr>
          <a:xfrm>
            <a:off x="7848600" y="2617200"/>
            <a:ext cx="1120639" cy="2818015"/>
          </a:xfrm>
          <a:prstGeom prst="rect">
            <a:avLst/>
          </a:prstGeom>
        </p:spPr>
      </p:pic>
      <p:cxnSp>
        <p:nvCxnSpPr>
          <p:cNvPr id="10" name="Straight Arrow Connector 9"/>
          <p:cNvCxnSpPr/>
          <p:nvPr/>
        </p:nvCxnSpPr>
        <p:spPr>
          <a:xfrm>
            <a:off x="5334000" y="3969877"/>
            <a:ext cx="23622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a:off x="5334000" y="4343400"/>
            <a:ext cx="2362200" cy="0"/>
          </a:xfrm>
          <a:prstGeom prst="straightConnector1">
            <a:avLst/>
          </a:prstGeom>
          <a:ln>
            <a:headEnd type="triangle" w="med" len="med"/>
            <a:tailEnd type="none" w="med" len="med"/>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082461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CFI Overhead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362200"/>
            <a:ext cx="8229600" cy="2698954"/>
          </a:xfrm>
        </p:spPr>
      </p:pic>
    </p:spTree>
    <p:extLst>
      <p:ext uri="{BB962C8B-B14F-4D97-AF65-F5344CB8AC3E}">
        <p14:creationId xmlns:p14="http://schemas.microsoft.com/office/powerpoint/2010/main" val="239212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Control Flow Guard</a:t>
            </a:r>
          </a:p>
        </p:txBody>
      </p:sp>
      <p:sp>
        <p:nvSpPr>
          <p:cNvPr id="3" name="Content Placeholder 2"/>
          <p:cNvSpPr>
            <a:spLocks noGrp="1"/>
          </p:cNvSpPr>
          <p:nvPr>
            <p:ph sz="half" idx="1"/>
          </p:nvPr>
        </p:nvSpPr>
        <p:spPr/>
        <p:txBody>
          <a:bodyPr/>
          <a:lstStyle/>
          <a:p>
            <a:r>
              <a:rPr lang="en-US" dirty="0"/>
              <a:t>Approximate CFI implementation introduced in  Windows 8.1</a:t>
            </a:r>
          </a:p>
          <a:p>
            <a:r>
              <a:rPr lang="en-US" dirty="0"/>
              <a:t>Jump is valid if it beginning of function</a:t>
            </a:r>
          </a:p>
          <a:p>
            <a:pPr lvl="1"/>
            <a:r>
              <a:rPr lang="en-US" dirty="0"/>
              <a:t>Granularity: 8 bytes</a:t>
            </a:r>
          </a:p>
          <a:p>
            <a:r>
              <a:rPr lang="en-US" dirty="0"/>
              <a:t>Check implemented as bitmap</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1323" y="2836050"/>
            <a:ext cx="2007418" cy="2598731"/>
          </a:xfrm>
          <a:prstGeom prst="rect">
            <a:avLst/>
          </a:prstGeom>
        </p:spPr>
      </p:pic>
      <p:sp>
        <p:nvSpPr>
          <p:cNvPr id="11" name="Rectangle 10"/>
          <p:cNvSpPr/>
          <p:nvPr/>
        </p:nvSpPr>
        <p:spPr>
          <a:xfrm>
            <a:off x="4419600" y="1676400"/>
            <a:ext cx="3429000" cy="1159650"/>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t>Code</a:t>
            </a:r>
          </a:p>
        </p:txBody>
      </p:sp>
      <p:sp>
        <p:nvSpPr>
          <p:cNvPr id="12" name="Rectangle 11"/>
          <p:cNvSpPr/>
          <p:nvPr/>
        </p:nvSpPr>
        <p:spPr>
          <a:xfrm>
            <a:off x="4419600" y="5334434"/>
            <a:ext cx="3429000" cy="1294966"/>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t>Code</a:t>
            </a:r>
          </a:p>
        </p:txBody>
      </p:sp>
      <p:cxnSp>
        <p:nvCxnSpPr>
          <p:cNvPr id="13" name="Straight Arrow Connector 12"/>
          <p:cNvCxnSpPr/>
          <p:nvPr/>
        </p:nvCxnSpPr>
        <p:spPr>
          <a:xfrm flipV="1">
            <a:off x="6705600" y="3886200"/>
            <a:ext cx="685800" cy="747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a:off x="6705600" y="4267200"/>
            <a:ext cx="685800" cy="0"/>
          </a:xfrm>
          <a:prstGeom prst="straightConnector1">
            <a:avLst/>
          </a:prstGeom>
          <a:ln>
            <a:headEnd type="triangle" w="med" len="med"/>
            <a:tailEnd type="none" w="med" len="med"/>
          </a:ln>
        </p:spPr>
        <p:style>
          <a:lnRef idx="3">
            <a:schemeClr val="accent2"/>
          </a:lnRef>
          <a:fillRef idx="0">
            <a:schemeClr val="accent2"/>
          </a:fillRef>
          <a:effectRef idx="2">
            <a:schemeClr val="accent2"/>
          </a:effectRef>
          <a:fontRef idx="minor">
            <a:schemeClr val="tx1"/>
          </a:fontRef>
        </p:style>
      </p:cxnSp>
      <p:graphicFrame>
        <p:nvGraphicFramePr>
          <p:cNvPr id="19" name="Table 18"/>
          <p:cNvGraphicFramePr>
            <a:graphicFrameLocks noGrp="1"/>
          </p:cNvGraphicFramePr>
          <p:nvPr/>
        </p:nvGraphicFramePr>
        <p:xfrm>
          <a:off x="7467600" y="3473744"/>
          <a:ext cx="1524000" cy="1097280"/>
        </p:xfrm>
        <a:graphic>
          <a:graphicData uri="http://schemas.openxmlformats.org/drawingml/2006/table">
            <a:tbl>
              <a:tblPr firstRow="1" bandRow="1">
                <a:tableStyleId>{7DF18680-E054-41AD-8BC1-D1AEF772440D}</a:tableStyleId>
              </a:tblPr>
              <a:tblGrid>
                <a:gridCol w="381000">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381000">
                  <a:extLst>
                    <a:ext uri="{9D8B030D-6E8A-4147-A177-3AD203B41FA5}">
                      <a16:colId xmlns:a16="http://schemas.microsoft.com/office/drawing/2014/main" val="20003"/>
                    </a:ext>
                  </a:extLst>
                </a:gridCol>
              </a:tblGrid>
              <a:tr h="16933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6933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6933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9268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B0179-4CEA-7E46-9CC5-3C67F771CED9}"/>
              </a:ext>
            </a:extLst>
          </p:cNvPr>
          <p:cNvSpPr>
            <a:spLocks noGrp="1"/>
          </p:cNvSpPr>
          <p:nvPr>
            <p:ph type="title"/>
          </p:nvPr>
        </p:nvSpPr>
        <p:spPr/>
        <p:txBody>
          <a:bodyPr/>
          <a:lstStyle/>
          <a:p>
            <a:r>
              <a:rPr lang="en-US" dirty="0"/>
              <a:t>Assurance</a:t>
            </a:r>
          </a:p>
        </p:txBody>
      </p:sp>
      <p:sp>
        <p:nvSpPr>
          <p:cNvPr id="3" name="Content Placeholder 2">
            <a:extLst>
              <a:ext uri="{FF2B5EF4-FFF2-40B4-BE49-F238E27FC236}">
                <a16:creationId xmlns:a16="http://schemas.microsoft.com/office/drawing/2014/main" id="{FF393523-2BF8-694B-B13C-5A62AE910851}"/>
              </a:ext>
            </a:extLst>
          </p:cNvPr>
          <p:cNvSpPr>
            <a:spLocks noGrp="1"/>
          </p:cNvSpPr>
          <p:nvPr>
            <p:ph idx="1"/>
          </p:nvPr>
        </p:nvSpPr>
        <p:spPr>
          <a:xfrm>
            <a:off x="457199" y="1600200"/>
            <a:ext cx="8539719" cy="5257800"/>
          </a:xfrm>
        </p:spPr>
        <p:txBody>
          <a:bodyPr>
            <a:normAutofit lnSpcReduction="10000"/>
          </a:bodyPr>
          <a:lstStyle/>
          <a:p>
            <a:r>
              <a:rPr lang="en-US" b="1" dirty="0">
                <a:solidFill>
                  <a:schemeClr val="accent2"/>
                </a:solidFill>
              </a:rPr>
              <a:t>Security</a:t>
            </a:r>
            <a:r>
              <a:rPr lang="en-US" dirty="0">
                <a:solidFill>
                  <a:schemeClr val="accent2"/>
                </a:solidFill>
              </a:rPr>
              <a:t> </a:t>
            </a:r>
            <a:r>
              <a:rPr lang="en-US" dirty="0"/>
              <a:t>= does what it should + nothing more</a:t>
            </a:r>
          </a:p>
          <a:p>
            <a:r>
              <a:rPr lang="en-US" dirty="0"/>
              <a:t>This should be accompanied by an </a:t>
            </a:r>
            <a:r>
              <a:rPr lang="en-US" b="1" dirty="0">
                <a:solidFill>
                  <a:schemeClr val="accent2"/>
                </a:solidFill>
              </a:rPr>
              <a:t>assurance argument</a:t>
            </a:r>
            <a:r>
              <a:rPr lang="en-US" dirty="0"/>
              <a:t>, which is some compelling basis to believe the system is secure. </a:t>
            </a:r>
          </a:p>
          <a:p>
            <a:endParaRPr lang="en-US" dirty="0"/>
          </a:p>
          <a:p>
            <a:endParaRPr lang="en-US" dirty="0"/>
          </a:p>
          <a:p>
            <a:endParaRPr lang="en-US" dirty="0"/>
          </a:p>
          <a:p>
            <a:endParaRPr lang="en-US" dirty="0"/>
          </a:p>
          <a:p>
            <a:endParaRPr lang="en-US" dirty="0"/>
          </a:p>
          <a:p>
            <a:endParaRPr lang="en-US" dirty="0"/>
          </a:p>
          <a:p>
            <a:r>
              <a:rPr lang="en-US" dirty="0"/>
              <a:t>The set of system components that you have to trust in order for your security goals to be satisfied is called the </a:t>
            </a:r>
            <a:r>
              <a:rPr lang="en-US" b="1" dirty="0">
                <a:solidFill>
                  <a:schemeClr val="accent2"/>
                </a:solidFill>
              </a:rPr>
              <a:t>Trusted Computing Base (TCB) </a:t>
            </a:r>
          </a:p>
        </p:txBody>
      </p:sp>
      <p:grpSp>
        <p:nvGrpSpPr>
          <p:cNvPr id="4" name="Group 3">
            <a:extLst>
              <a:ext uri="{FF2B5EF4-FFF2-40B4-BE49-F238E27FC236}">
                <a16:creationId xmlns:a16="http://schemas.microsoft.com/office/drawing/2014/main" id="{83D4B772-3FDE-C84D-BAE2-DD125E24E7E9}"/>
              </a:ext>
            </a:extLst>
          </p:cNvPr>
          <p:cNvGrpSpPr/>
          <p:nvPr/>
        </p:nvGrpSpPr>
        <p:grpSpPr>
          <a:xfrm>
            <a:off x="3513668" y="3126658"/>
            <a:ext cx="2463102" cy="4076700"/>
            <a:chOff x="3048991" y="2231547"/>
            <a:chExt cx="3050935" cy="4876800"/>
          </a:xfrm>
        </p:grpSpPr>
        <p:sp>
          <p:nvSpPr>
            <p:cNvPr id="5" name="Content Placeholder 2">
              <a:extLst>
                <a:ext uri="{FF2B5EF4-FFF2-40B4-BE49-F238E27FC236}">
                  <a16:creationId xmlns:a16="http://schemas.microsoft.com/office/drawing/2014/main" id="{69480785-F196-314F-8E1F-76DFB433196C}"/>
                </a:ext>
              </a:extLst>
            </p:cNvPr>
            <p:cNvSpPr txBox="1">
              <a:spLocks/>
            </p:cNvSpPr>
            <p:nvPr/>
          </p:nvSpPr>
          <p:spPr>
            <a:xfrm>
              <a:off x="3230930" y="2231547"/>
              <a:ext cx="2743200"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Font typeface="Arial" pitchFamily="34" charset="0"/>
                <a:buNone/>
              </a:pPr>
              <a:r>
                <a:rPr lang="en-US" dirty="0"/>
                <a:t>Analytic Trust</a:t>
              </a:r>
            </a:p>
          </p:txBody>
        </p:sp>
        <p:pic>
          <p:nvPicPr>
            <p:cNvPr id="6" name="Picture 5">
              <a:extLst>
                <a:ext uri="{FF2B5EF4-FFF2-40B4-BE49-F238E27FC236}">
                  <a16:creationId xmlns:a16="http://schemas.microsoft.com/office/drawing/2014/main" id="{B8536CB7-00F5-D341-AD84-99EAEDA9C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991" y="2788123"/>
              <a:ext cx="3050935" cy="2030363"/>
            </a:xfrm>
            <a:prstGeom prst="rect">
              <a:avLst/>
            </a:prstGeom>
          </p:spPr>
        </p:pic>
      </p:grpSp>
      <p:grpSp>
        <p:nvGrpSpPr>
          <p:cNvPr id="7" name="Group 6">
            <a:extLst>
              <a:ext uri="{FF2B5EF4-FFF2-40B4-BE49-F238E27FC236}">
                <a16:creationId xmlns:a16="http://schemas.microsoft.com/office/drawing/2014/main" id="{FDFD9DC7-662B-6841-87A6-065D9F48EA83}"/>
              </a:ext>
            </a:extLst>
          </p:cNvPr>
          <p:cNvGrpSpPr/>
          <p:nvPr/>
        </p:nvGrpSpPr>
        <p:grpSpPr>
          <a:xfrm>
            <a:off x="6560676" y="3126658"/>
            <a:ext cx="2444709" cy="4076700"/>
            <a:chOff x="4916" y="2234005"/>
            <a:chExt cx="3028153" cy="4876800"/>
          </a:xfrm>
        </p:grpSpPr>
        <p:sp>
          <p:nvSpPr>
            <p:cNvPr id="8" name="Content Placeholder 2">
              <a:extLst>
                <a:ext uri="{FF2B5EF4-FFF2-40B4-BE49-F238E27FC236}">
                  <a16:creationId xmlns:a16="http://schemas.microsoft.com/office/drawing/2014/main" id="{50493E5B-0A0E-D74C-8CE6-58E621ACB23D}"/>
                </a:ext>
              </a:extLst>
            </p:cNvPr>
            <p:cNvSpPr txBox="1">
              <a:spLocks/>
            </p:cNvSpPr>
            <p:nvPr/>
          </p:nvSpPr>
          <p:spPr>
            <a:xfrm>
              <a:off x="142788" y="2234005"/>
              <a:ext cx="2743200"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Font typeface="Arial" pitchFamily="34" charset="0"/>
                <a:buNone/>
              </a:pPr>
              <a:r>
                <a:rPr lang="en-US" dirty="0"/>
                <a:t>Synthetic Trust</a:t>
              </a:r>
            </a:p>
          </p:txBody>
        </p:sp>
        <p:pic>
          <p:nvPicPr>
            <p:cNvPr id="9" name="Picture 8">
              <a:extLst>
                <a:ext uri="{FF2B5EF4-FFF2-40B4-BE49-F238E27FC236}">
                  <a16:creationId xmlns:a16="http://schemas.microsoft.com/office/drawing/2014/main" id="{4BBC0ABA-6CA1-3E42-9E69-613114E70C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6" y="2936661"/>
              <a:ext cx="3028153" cy="1733286"/>
            </a:xfrm>
            <a:prstGeom prst="rect">
              <a:avLst/>
            </a:prstGeom>
          </p:spPr>
        </p:pic>
      </p:grpSp>
      <p:grpSp>
        <p:nvGrpSpPr>
          <p:cNvPr id="10" name="Group 9">
            <a:extLst>
              <a:ext uri="{FF2B5EF4-FFF2-40B4-BE49-F238E27FC236}">
                <a16:creationId xmlns:a16="http://schemas.microsoft.com/office/drawing/2014/main" id="{4C98E97A-B7C0-4B41-92DB-8EE16F6C04AB}"/>
              </a:ext>
            </a:extLst>
          </p:cNvPr>
          <p:cNvGrpSpPr/>
          <p:nvPr/>
        </p:nvGrpSpPr>
        <p:grpSpPr>
          <a:xfrm>
            <a:off x="589003" y="3124200"/>
            <a:ext cx="2458997" cy="4076700"/>
            <a:chOff x="6118727" y="2231547"/>
            <a:chExt cx="3045851" cy="4876800"/>
          </a:xfrm>
        </p:grpSpPr>
        <p:pic>
          <p:nvPicPr>
            <p:cNvPr id="11" name="Picture 10">
              <a:extLst>
                <a:ext uri="{FF2B5EF4-FFF2-40B4-BE49-F238E27FC236}">
                  <a16:creationId xmlns:a16="http://schemas.microsoft.com/office/drawing/2014/main" id="{B2F54A96-7677-8A44-A4F3-C3B68092A1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3501" y="2758965"/>
              <a:ext cx="2990499" cy="2088677"/>
            </a:xfrm>
            <a:prstGeom prst="rect">
              <a:avLst/>
            </a:prstGeom>
          </p:spPr>
        </p:pic>
        <p:sp>
          <p:nvSpPr>
            <p:cNvPr id="12" name="Content Placeholder 2">
              <a:extLst>
                <a:ext uri="{FF2B5EF4-FFF2-40B4-BE49-F238E27FC236}">
                  <a16:creationId xmlns:a16="http://schemas.microsoft.com/office/drawing/2014/main" id="{D3B0C011-2A5B-2C4E-9DED-C48256B112F3}"/>
                </a:ext>
              </a:extLst>
            </p:cNvPr>
            <p:cNvSpPr txBox="1">
              <a:spLocks/>
            </p:cNvSpPr>
            <p:nvPr/>
          </p:nvSpPr>
          <p:spPr>
            <a:xfrm>
              <a:off x="6118727" y="2231547"/>
              <a:ext cx="3045851"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Font typeface="Arial" pitchFamily="34" charset="0"/>
                <a:buNone/>
              </a:pPr>
              <a:r>
                <a:rPr lang="en-US" dirty="0"/>
                <a:t>Axiomatic Trust</a:t>
              </a:r>
            </a:p>
          </p:txBody>
        </p:sp>
      </p:grpSp>
    </p:spTree>
    <p:extLst>
      <p:ext uri="{BB962C8B-B14F-4D97-AF65-F5344CB8AC3E}">
        <p14:creationId xmlns:p14="http://schemas.microsoft.com/office/powerpoint/2010/main" val="106944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Address Translation</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5857" r="17976"/>
          <a:stretch/>
        </p:blipFill>
        <p:spPr>
          <a:xfrm>
            <a:off x="1655364" y="1994588"/>
            <a:ext cx="1414072" cy="1414072"/>
          </a:xfrm>
          <a:prstGeom prst="rect">
            <a:avLst/>
          </a:prstGeom>
        </p:spPr>
      </p:pic>
      <p:grpSp>
        <p:nvGrpSpPr>
          <p:cNvPr id="11" name="Group 10">
            <a:extLst>
              <a:ext uri="{FF2B5EF4-FFF2-40B4-BE49-F238E27FC236}">
                <a16:creationId xmlns:a16="http://schemas.microsoft.com/office/drawing/2014/main" id="{F67885EB-F562-0C45-A0FE-9CF32EECFDBA}"/>
              </a:ext>
            </a:extLst>
          </p:cNvPr>
          <p:cNvGrpSpPr/>
          <p:nvPr/>
        </p:nvGrpSpPr>
        <p:grpSpPr>
          <a:xfrm>
            <a:off x="3090872" y="2362200"/>
            <a:ext cx="2175226" cy="369332"/>
            <a:chOff x="3069436" y="2362200"/>
            <a:chExt cx="2286000" cy="369332"/>
          </a:xfrm>
        </p:grpSpPr>
        <p:cxnSp>
          <p:nvCxnSpPr>
            <p:cNvPr id="9" name="Straight Arrow Connector 8">
              <a:extLst>
                <a:ext uri="{FF2B5EF4-FFF2-40B4-BE49-F238E27FC236}">
                  <a16:creationId xmlns:a16="http://schemas.microsoft.com/office/drawing/2014/main" id="{AA0D5202-3595-5043-ACE6-070BE19F188C}"/>
                </a:ext>
              </a:extLst>
            </p:cNvPr>
            <p:cNvCxnSpPr>
              <a:stCxn id="7" idx="3"/>
            </p:cNvCxnSpPr>
            <p:nvPr/>
          </p:nvCxnSpPr>
          <p:spPr>
            <a:xfrm>
              <a:off x="3069436" y="2701624"/>
              <a:ext cx="2286000" cy="708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a16="http://schemas.microsoft.com/office/drawing/2014/main" id="{564D7E64-155F-2B48-90E7-C0D4D3B51370}"/>
                </a:ext>
              </a:extLst>
            </p:cNvPr>
            <p:cNvSpPr txBox="1"/>
            <p:nvPr/>
          </p:nvSpPr>
          <p:spPr>
            <a:xfrm>
              <a:off x="3784163" y="2362200"/>
              <a:ext cx="761747" cy="369332"/>
            </a:xfrm>
            <a:prstGeom prst="rect">
              <a:avLst/>
            </a:prstGeom>
            <a:noFill/>
          </p:spPr>
          <p:txBody>
            <a:bodyPr wrap="none" rtlCol="0">
              <a:spAutoFit/>
            </a:bodyPr>
            <a:lstStyle/>
            <a:p>
              <a:r>
                <a:rPr lang="en-US" dirty="0" err="1"/>
                <a:t>vaddr</a:t>
              </a:r>
              <a:endParaRPr lang="en-US" dirty="0"/>
            </a:p>
          </p:txBody>
        </p:sp>
      </p:grpSp>
      <p:grpSp>
        <p:nvGrpSpPr>
          <p:cNvPr id="12" name="Group 11">
            <a:extLst>
              <a:ext uri="{FF2B5EF4-FFF2-40B4-BE49-F238E27FC236}">
                <a16:creationId xmlns:a16="http://schemas.microsoft.com/office/drawing/2014/main" id="{0B45D13A-F510-B84E-80FC-CB0B5BA5FC28}"/>
              </a:ext>
            </a:extLst>
          </p:cNvPr>
          <p:cNvGrpSpPr/>
          <p:nvPr/>
        </p:nvGrpSpPr>
        <p:grpSpPr>
          <a:xfrm rot="19804128">
            <a:off x="7076851" y="1689100"/>
            <a:ext cx="1697901" cy="533400"/>
            <a:chOff x="2715268" y="2171661"/>
            <a:chExt cx="1269297" cy="533400"/>
          </a:xfrm>
        </p:grpSpPr>
        <p:cxnSp>
          <p:nvCxnSpPr>
            <p:cNvPr id="13" name="Straight Arrow Connector 12">
              <a:extLst>
                <a:ext uri="{FF2B5EF4-FFF2-40B4-BE49-F238E27FC236}">
                  <a16:creationId xmlns:a16="http://schemas.microsoft.com/office/drawing/2014/main" id="{7D251C7B-622B-4A46-9EC7-3EB038D6E1CD}"/>
                </a:ext>
              </a:extLst>
            </p:cNvPr>
            <p:cNvCxnSpPr>
              <a:cxnSpLocks/>
            </p:cNvCxnSpPr>
            <p:nvPr/>
          </p:nvCxnSpPr>
          <p:spPr>
            <a:xfrm>
              <a:off x="2743200" y="2701624"/>
              <a:ext cx="1219746" cy="343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4" name="TextBox 13">
              <a:extLst>
                <a:ext uri="{FF2B5EF4-FFF2-40B4-BE49-F238E27FC236}">
                  <a16:creationId xmlns:a16="http://schemas.microsoft.com/office/drawing/2014/main" id="{5ADC23CF-345E-7F45-BADF-DFD28EBB42BB}"/>
                </a:ext>
              </a:extLst>
            </p:cNvPr>
            <p:cNvSpPr txBox="1"/>
            <p:nvPr/>
          </p:nvSpPr>
          <p:spPr>
            <a:xfrm>
              <a:off x="2715268" y="2171661"/>
              <a:ext cx="1269297" cy="523220"/>
            </a:xfrm>
            <a:prstGeom prst="rect">
              <a:avLst/>
            </a:prstGeom>
            <a:noFill/>
          </p:spPr>
          <p:txBody>
            <a:bodyPr wrap="none" rtlCol="0">
              <a:spAutoFit/>
            </a:bodyPr>
            <a:lstStyle/>
            <a:p>
              <a:r>
                <a:rPr lang="en-US" sz="1400" dirty="0"/>
                <a:t>NULL page or </a:t>
              </a:r>
            </a:p>
            <a:p>
              <a:r>
                <a:rPr lang="en-US" sz="1400" dirty="0"/>
                <a:t>access not allowed</a:t>
              </a:r>
            </a:p>
          </p:txBody>
        </p:sp>
      </p:grpSp>
      <p:sp>
        <p:nvSpPr>
          <p:cNvPr id="16" name="TextBox 15">
            <a:extLst>
              <a:ext uri="{FF2B5EF4-FFF2-40B4-BE49-F238E27FC236}">
                <a16:creationId xmlns:a16="http://schemas.microsoft.com/office/drawing/2014/main" id="{8A773EFF-C07D-4746-95D8-634A953CF94E}"/>
              </a:ext>
            </a:extLst>
          </p:cNvPr>
          <p:cNvSpPr txBox="1"/>
          <p:nvPr/>
        </p:nvSpPr>
        <p:spPr>
          <a:xfrm rot="5400000">
            <a:off x="8470111" y="1588532"/>
            <a:ext cx="1107996" cy="369332"/>
          </a:xfrm>
          <a:prstGeom prst="rect">
            <a:avLst/>
          </a:prstGeom>
          <a:noFill/>
        </p:spPr>
        <p:txBody>
          <a:bodyPr wrap="none" rtlCol="0">
            <a:spAutoFit/>
          </a:bodyPr>
          <a:lstStyle/>
          <a:p>
            <a:r>
              <a:rPr lang="en-US" dirty="0" err="1"/>
              <a:t>SegFault</a:t>
            </a:r>
            <a:endParaRPr lang="en-US" dirty="0"/>
          </a:p>
        </p:txBody>
      </p:sp>
      <p:grpSp>
        <p:nvGrpSpPr>
          <p:cNvPr id="25" name="Group 24">
            <a:extLst>
              <a:ext uri="{FF2B5EF4-FFF2-40B4-BE49-F238E27FC236}">
                <a16:creationId xmlns:a16="http://schemas.microsoft.com/office/drawing/2014/main" id="{44CB4924-356F-0143-8873-F4C448594321}"/>
              </a:ext>
            </a:extLst>
          </p:cNvPr>
          <p:cNvGrpSpPr/>
          <p:nvPr/>
        </p:nvGrpSpPr>
        <p:grpSpPr>
          <a:xfrm>
            <a:off x="2362400" y="3408661"/>
            <a:ext cx="3183870" cy="2585155"/>
            <a:chOff x="2362400" y="3408661"/>
            <a:chExt cx="3183870" cy="2585155"/>
          </a:xfrm>
        </p:grpSpPr>
        <p:cxnSp>
          <p:nvCxnSpPr>
            <p:cNvPr id="21" name="Elbow Connector 20">
              <a:extLst>
                <a:ext uri="{FF2B5EF4-FFF2-40B4-BE49-F238E27FC236}">
                  <a16:creationId xmlns:a16="http://schemas.microsoft.com/office/drawing/2014/main" id="{4FBD87D4-0241-5148-B0BC-6DB94EFC6B59}"/>
                </a:ext>
              </a:extLst>
            </p:cNvPr>
            <p:cNvCxnSpPr>
              <a:cxnSpLocks/>
              <a:stCxn id="39" idx="1"/>
              <a:endCxn id="7" idx="2"/>
            </p:cNvCxnSpPr>
            <p:nvPr/>
          </p:nvCxnSpPr>
          <p:spPr>
            <a:xfrm rot="10800000">
              <a:off x="2362400" y="3408661"/>
              <a:ext cx="3183870" cy="2568889"/>
            </a:xfrm>
            <a:prstGeom prst="bentConnector2">
              <a:avLst/>
            </a:prstGeom>
            <a:ln>
              <a:tailEnd type="triangle"/>
            </a:ln>
          </p:spPr>
          <p:style>
            <a:lnRef idx="3">
              <a:schemeClr val="accent1"/>
            </a:lnRef>
            <a:fillRef idx="0">
              <a:schemeClr val="accent1"/>
            </a:fillRef>
            <a:effectRef idx="2">
              <a:schemeClr val="accent1"/>
            </a:effectRef>
            <a:fontRef idx="minor">
              <a:schemeClr val="tx1"/>
            </a:fontRef>
          </p:style>
        </p:cxnSp>
        <p:sp>
          <p:nvSpPr>
            <p:cNvPr id="22" name="TextBox 21">
              <a:extLst>
                <a:ext uri="{FF2B5EF4-FFF2-40B4-BE49-F238E27FC236}">
                  <a16:creationId xmlns:a16="http://schemas.microsoft.com/office/drawing/2014/main" id="{7544B3F4-60FD-E643-8028-9B17BC1D5FE4}"/>
                </a:ext>
              </a:extLst>
            </p:cNvPr>
            <p:cNvSpPr txBox="1"/>
            <p:nvPr/>
          </p:nvSpPr>
          <p:spPr>
            <a:xfrm>
              <a:off x="3429000" y="5624484"/>
              <a:ext cx="671979" cy="369332"/>
            </a:xfrm>
            <a:prstGeom prst="rect">
              <a:avLst/>
            </a:prstGeom>
            <a:noFill/>
          </p:spPr>
          <p:txBody>
            <a:bodyPr wrap="none" rtlCol="0">
              <a:spAutoFit/>
            </a:bodyPr>
            <a:lstStyle/>
            <a:p>
              <a:r>
                <a:rPr lang="en-US" dirty="0"/>
                <a:t>Data</a:t>
              </a:r>
            </a:p>
          </p:txBody>
        </p:sp>
      </p:grpSp>
      <p:grpSp>
        <p:nvGrpSpPr>
          <p:cNvPr id="15" name="Group 14">
            <a:extLst>
              <a:ext uri="{FF2B5EF4-FFF2-40B4-BE49-F238E27FC236}">
                <a16:creationId xmlns:a16="http://schemas.microsoft.com/office/drawing/2014/main" id="{74632E0E-48CA-A543-A547-0856BE90A59C}"/>
              </a:ext>
            </a:extLst>
          </p:cNvPr>
          <p:cNvGrpSpPr/>
          <p:nvPr/>
        </p:nvGrpSpPr>
        <p:grpSpPr>
          <a:xfrm>
            <a:off x="6400801" y="2864994"/>
            <a:ext cx="1087919" cy="2527612"/>
            <a:chOff x="5663152" y="3683481"/>
            <a:chExt cx="1087919" cy="1914589"/>
          </a:xfrm>
        </p:grpSpPr>
        <p:cxnSp>
          <p:nvCxnSpPr>
            <p:cNvPr id="18" name="Straight Arrow Connector 17">
              <a:extLst>
                <a:ext uri="{FF2B5EF4-FFF2-40B4-BE49-F238E27FC236}">
                  <a16:creationId xmlns:a16="http://schemas.microsoft.com/office/drawing/2014/main" id="{B5348950-F867-E143-A34C-682335BA2F64}"/>
                </a:ext>
              </a:extLst>
            </p:cNvPr>
            <p:cNvCxnSpPr>
              <a:cxnSpLocks/>
            </p:cNvCxnSpPr>
            <p:nvPr/>
          </p:nvCxnSpPr>
          <p:spPr>
            <a:xfrm rot="5400000">
              <a:off x="4705857" y="4640776"/>
              <a:ext cx="1914589"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0" name="TextBox 19">
              <a:extLst>
                <a:ext uri="{FF2B5EF4-FFF2-40B4-BE49-F238E27FC236}">
                  <a16:creationId xmlns:a16="http://schemas.microsoft.com/office/drawing/2014/main" id="{6E608078-32AB-AA40-B807-AF8D633562E5}"/>
                </a:ext>
              </a:extLst>
            </p:cNvPr>
            <p:cNvSpPr txBox="1"/>
            <p:nvPr/>
          </p:nvSpPr>
          <p:spPr>
            <a:xfrm>
              <a:off x="5777728" y="4632335"/>
              <a:ext cx="973343" cy="369332"/>
            </a:xfrm>
            <a:prstGeom prst="rect">
              <a:avLst/>
            </a:prstGeom>
            <a:noFill/>
          </p:spPr>
          <p:txBody>
            <a:bodyPr wrap="none" rtlCol="0">
              <a:spAutoFit/>
            </a:bodyPr>
            <a:lstStyle/>
            <a:p>
              <a:r>
                <a:rPr lang="en-US" dirty="0" err="1"/>
                <a:t>paddr</a:t>
              </a:r>
              <a:r>
                <a:rPr lang="en-US" dirty="0"/>
                <a:t> =</a:t>
              </a:r>
            </a:p>
          </p:txBody>
        </p:sp>
      </p:grpSp>
      <p:grpSp>
        <p:nvGrpSpPr>
          <p:cNvPr id="30" name="Group 29">
            <a:extLst>
              <a:ext uri="{FF2B5EF4-FFF2-40B4-BE49-F238E27FC236}">
                <a16:creationId xmlns:a16="http://schemas.microsoft.com/office/drawing/2014/main" id="{2431F705-F244-4048-AF3E-253E492E63C6}"/>
              </a:ext>
            </a:extLst>
          </p:cNvPr>
          <p:cNvGrpSpPr/>
          <p:nvPr/>
        </p:nvGrpSpPr>
        <p:grpSpPr>
          <a:xfrm>
            <a:off x="461969" y="1447800"/>
            <a:ext cx="909628" cy="2487168"/>
            <a:chOff x="6057900" y="2525269"/>
            <a:chExt cx="1752600" cy="2487168"/>
          </a:xfrm>
        </p:grpSpPr>
        <p:sp>
          <p:nvSpPr>
            <p:cNvPr id="31" name="Rectangle 30">
              <a:extLst>
                <a:ext uri="{FF2B5EF4-FFF2-40B4-BE49-F238E27FC236}">
                  <a16:creationId xmlns:a16="http://schemas.microsoft.com/office/drawing/2014/main" id="{1E1E41AB-4876-7E49-ABCD-9487D27B6B52}"/>
                </a:ext>
              </a:extLst>
            </p:cNvPr>
            <p:cNvSpPr/>
            <p:nvPr/>
          </p:nvSpPr>
          <p:spPr>
            <a:xfrm>
              <a:off x="6057900" y="4683253"/>
              <a:ext cx="1752600" cy="329184"/>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Code</a:t>
              </a:r>
            </a:p>
          </p:txBody>
        </p:sp>
        <p:sp>
          <p:nvSpPr>
            <p:cNvPr id="32" name="Rectangle 31">
              <a:extLst>
                <a:ext uri="{FF2B5EF4-FFF2-40B4-BE49-F238E27FC236}">
                  <a16:creationId xmlns:a16="http://schemas.microsoft.com/office/drawing/2014/main" id="{CC67A923-C353-FD49-BE57-4BC5CDB4B39F}"/>
                </a:ext>
              </a:extLst>
            </p:cNvPr>
            <p:cNvSpPr/>
            <p:nvPr/>
          </p:nvSpPr>
          <p:spPr>
            <a:xfrm>
              <a:off x="6057900" y="4354069"/>
              <a:ext cx="1752600" cy="329184"/>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Data</a:t>
              </a:r>
            </a:p>
          </p:txBody>
        </p:sp>
        <p:sp>
          <p:nvSpPr>
            <p:cNvPr id="33" name="Rectangle 32">
              <a:extLst>
                <a:ext uri="{FF2B5EF4-FFF2-40B4-BE49-F238E27FC236}">
                  <a16:creationId xmlns:a16="http://schemas.microsoft.com/office/drawing/2014/main" id="{6FF6D6A8-91D5-E346-ADF8-F0C24CA66C23}"/>
                </a:ext>
              </a:extLst>
            </p:cNvPr>
            <p:cNvSpPr/>
            <p:nvPr/>
          </p:nvSpPr>
          <p:spPr>
            <a:xfrm>
              <a:off x="6057902" y="2525269"/>
              <a:ext cx="1752595" cy="5080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Stack</a:t>
              </a:r>
            </a:p>
          </p:txBody>
        </p:sp>
        <p:sp>
          <p:nvSpPr>
            <p:cNvPr id="34" name="Rectangle 33">
              <a:extLst>
                <a:ext uri="{FF2B5EF4-FFF2-40B4-BE49-F238E27FC236}">
                  <a16:creationId xmlns:a16="http://schemas.microsoft.com/office/drawing/2014/main" id="{25611115-DC0D-F34E-B10D-500BB282A1C4}"/>
                </a:ext>
              </a:extLst>
            </p:cNvPr>
            <p:cNvSpPr/>
            <p:nvPr/>
          </p:nvSpPr>
          <p:spPr>
            <a:xfrm>
              <a:off x="6057900" y="3033269"/>
              <a:ext cx="1752600" cy="84030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01B6AACA-4465-5C4C-A7ED-BE4A929E2F56}"/>
                </a:ext>
              </a:extLst>
            </p:cNvPr>
            <p:cNvSpPr/>
            <p:nvPr/>
          </p:nvSpPr>
          <p:spPr>
            <a:xfrm>
              <a:off x="6057900" y="3873574"/>
              <a:ext cx="1752600" cy="5080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Heap</a:t>
              </a:r>
            </a:p>
          </p:txBody>
        </p:sp>
      </p:grpSp>
      <p:cxnSp>
        <p:nvCxnSpPr>
          <p:cNvPr id="36" name="Straight Arrow Connector 35">
            <a:extLst>
              <a:ext uri="{FF2B5EF4-FFF2-40B4-BE49-F238E27FC236}">
                <a16:creationId xmlns:a16="http://schemas.microsoft.com/office/drawing/2014/main" id="{C2880C57-30E8-EC41-AD72-09A28B19C813}"/>
              </a:ext>
            </a:extLst>
          </p:cNvPr>
          <p:cNvCxnSpPr>
            <a:cxnSpLocks/>
            <a:stCxn id="35" idx="0"/>
          </p:cNvCxnSpPr>
          <p:nvPr/>
        </p:nvCxnSpPr>
        <p:spPr>
          <a:xfrm flipV="1">
            <a:off x="916785" y="2541071"/>
            <a:ext cx="0" cy="25503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7" name="Straight Arrow Connector 36">
            <a:extLst>
              <a:ext uri="{FF2B5EF4-FFF2-40B4-BE49-F238E27FC236}">
                <a16:creationId xmlns:a16="http://schemas.microsoft.com/office/drawing/2014/main" id="{9B34F0C1-1ECE-8041-968F-796CD79D5351}"/>
              </a:ext>
            </a:extLst>
          </p:cNvPr>
          <p:cNvCxnSpPr>
            <a:cxnSpLocks/>
            <a:stCxn id="34" idx="0"/>
          </p:cNvCxnSpPr>
          <p:nvPr/>
        </p:nvCxnSpPr>
        <p:spPr>
          <a:xfrm>
            <a:off x="916785" y="1955800"/>
            <a:ext cx="0" cy="3302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nvGrpSpPr>
          <p:cNvPr id="26" name="Group 25">
            <a:extLst>
              <a:ext uri="{FF2B5EF4-FFF2-40B4-BE49-F238E27FC236}">
                <a16:creationId xmlns:a16="http://schemas.microsoft.com/office/drawing/2014/main" id="{5A541B8B-A424-AF4D-B6E4-A045A903F4C3}"/>
              </a:ext>
            </a:extLst>
          </p:cNvPr>
          <p:cNvGrpSpPr/>
          <p:nvPr/>
        </p:nvGrpSpPr>
        <p:grpSpPr>
          <a:xfrm>
            <a:off x="5266098" y="2495662"/>
            <a:ext cx="2017681" cy="432907"/>
            <a:chOff x="4448045" y="1273883"/>
            <a:chExt cx="2822851" cy="367387"/>
          </a:xfrm>
        </p:grpSpPr>
        <p:sp>
          <p:nvSpPr>
            <p:cNvPr id="3" name="Rectangle 2">
              <a:extLst>
                <a:ext uri="{FF2B5EF4-FFF2-40B4-BE49-F238E27FC236}">
                  <a16:creationId xmlns:a16="http://schemas.microsoft.com/office/drawing/2014/main" id="{D475691C-438E-9844-868B-79643EF771A5}"/>
                </a:ext>
              </a:extLst>
            </p:cNvPr>
            <p:cNvSpPr/>
            <p:nvPr/>
          </p:nvSpPr>
          <p:spPr>
            <a:xfrm>
              <a:off x="4448046" y="1273884"/>
              <a:ext cx="2822850" cy="36738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5" name="Rectangle 4">
              <a:extLst>
                <a:ext uri="{FF2B5EF4-FFF2-40B4-BE49-F238E27FC236}">
                  <a16:creationId xmlns:a16="http://schemas.microsoft.com/office/drawing/2014/main" id="{B521BA13-454D-C047-B7AF-5F51B52C2D4E}"/>
                </a:ext>
              </a:extLst>
            </p:cNvPr>
            <p:cNvSpPr/>
            <p:nvPr/>
          </p:nvSpPr>
          <p:spPr>
            <a:xfrm>
              <a:off x="4448045" y="1273883"/>
              <a:ext cx="1036462" cy="313434"/>
            </a:xfrm>
            <a:prstGeom prst="rect">
              <a:avLst/>
            </a:prstGeom>
          </p:spPr>
          <p:txBody>
            <a:bodyPr wrap="none">
              <a:spAutoFit/>
            </a:bodyPr>
            <a:lstStyle/>
            <a:p>
              <a:r>
                <a:rPr lang="en-US" dirty="0"/>
                <a:t>MMU</a:t>
              </a:r>
            </a:p>
          </p:txBody>
        </p:sp>
      </p:grpSp>
      <p:grpSp>
        <p:nvGrpSpPr>
          <p:cNvPr id="17" name="Group 16">
            <a:extLst>
              <a:ext uri="{FF2B5EF4-FFF2-40B4-BE49-F238E27FC236}">
                <a16:creationId xmlns:a16="http://schemas.microsoft.com/office/drawing/2014/main" id="{7F4B37F5-0047-B443-8D9F-1E2C6F16EB55}"/>
              </a:ext>
            </a:extLst>
          </p:cNvPr>
          <p:cNvGrpSpPr/>
          <p:nvPr/>
        </p:nvGrpSpPr>
        <p:grpSpPr>
          <a:xfrm>
            <a:off x="3124200" y="2141398"/>
            <a:ext cx="2094112" cy="303644"/>
            <a:chOff x="3156515" y="2286000"/>
            <a:chExt cx="1252625" cy="255069"/>
          </a:xfrm>
        </p:grpSpPr>
        <p:sp>
          <p:nvSpPr>
            <p:cNvPr id="4" name="Rectangle 3">
              <a:extLst>
                <a:ext uri="{FF2B5EF4-FFF2-40B4-BE49-F238E27FC236}">
                  <a16:creationId xmlns:a16="http://schemas.microsoft.com/office/drawing/2014/main" id="{E8111707-3926-0148-A6CE-0319357BF7A6}"/>
                </a:ext>
              </a:extLst>
            </p:cNvPr>
            <p:cNvSpPr/>
            <p:nvPr/>
          </p:nvSpPr>
          <p:spPr>
            <a:xfrm>
              <a:off x="3156515" y="2286000"/>
              <a:ext cx="751540" cy="25506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page#</a:t>
              </a:r>
            </a:p>
          </p:txBody>
        </p:sp>
        <p:sp>
          <p:nvSpPr>
            <p:cNvPr id="38" name="Rectangle 37">
              <a:extLst>
                <a:ext uri="{FF2B5EF4-FFF2-40B4-BE49-F238E27FC236}">
                  <a16:creationId xmlns:a16="http://schemas.microsoft.com/office/drawing/2014/main" id="{E78A9B94-3552-BB4A-9490-892128CDC067}"/>
                </a:ext>
              </a:extLst>
            </p:cNvPr>
            <p:cNvSpPr/>
            <p:nvPr/>
          </p:nvSpPr>
          <p:spPr>
            <a:xfrm>
              <a:off x="3908055" y="2286000"/>
              <a:ext cx="501085" cy="25506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offset</a:t>
              </a:r>
            </a:p>
          </p:txBody>
        </p:sp>
      </p:grpSp>
      <p:pic>
        <p:nvPicPr>
          <p:cNvPr id="39" name="Picture 38">
            <a:extLst>
              <a:ext uri="{FF2B5EF4-FFF2-40B4-BE49-F238E27FC236}">
                <a16:creationId xmlns:a16="http://schemas.microsoft.com/office/drawing/2014/main" id="{7D5E133B-C4CA-6B4B-AB8E-B56EC59695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6270" y="5482249"/>
            <a:ext cx="1768930" cy="990600"/>
          </a:xfrm>
          <a:prstGeom prst="rect">
            <a:avLst/>
          </a:prstGeom>
        </p:spPr>
      </p:pic>
      <p:cxnSp>
        <p:nvCxnSpPr>
          <p:cNvPr id="23" name="Elbow Connector 22">
            <a:extLst>
              <a:ext uri="{FF2B5EF4-FFF2-40B4-BE49-F238E27FC236}">
                <a16:creationId xmlns:a16="http://schemas.microsoft.com/office/drawing/2014/main" id="{24DCBD5F-9504-6448-A578-A8E763D0EC48}"/>
              </a:ext>
            </a:extLst>
          </p:cNvPr>
          <p:cNvCxnSpPr>
            <a:cxnSpLocks/>
            <a:stCxn id="4" idx="2"/>
          </p:cNvCxnSpPr>
          <p:nvPr/>
        </p:nvCxnSpPr>
        <p:spPr>
          <a:xfrm rot="16200000" flipH="1">
            <a:off x="2836219" y="3361228"/>
            <a:ext cx="2126958" cy="294586"/>
          </a:xfrm>
          <a:prstGeom prst="bentConnector3">
            <a:avLst>
              <a:gd name="adj1" fmla="val 100156"/>
            </a:avLst>
          </a:prstGeom>
          <a:ln>
            <a:tailEnd type="triangle"/>
          </a:ln>
        </p:spPr>
        <p:style>
          <a:lnRef idx="2">
            <a:schemeClr val="dk1"/>
          </a:lnRef>
          <a:fillRef idx="0">
            <a:schemeClr val="dk1"/>
          </a:fillRef>
          <a:effectRef idx="1">
            <a:schemeClr val="dk1"/>
          </a:effectRef>
          <a:fontRef idx="minor">
            <a:schemeClr val="tx1"/>
          </a:fontRef>
        </p:style>
      </p:cxnSp>
      <p:grpSp>
        <p:nvGrpSpPr>
          <p:cNvPr id="40" name="Group 39">
            <a:extLst>
              <a:ext uri="{FF2B5EF4-FFF2-40B4-BE49-F238E27FC236}">
                <a16:creationId xmlns:a16="http://schemas.microsoft.com/office/drawing/2014/main" id="{3AB6D621-0D02-0445-AEE1-8CD00734AAC9}"/>
              </a:ext>
            </a:extLst>
          </p:cNvPr>
          <p:cNvGrpSpPr/>
          <p:nvPr/>
        </p:nvGrpSpPr>
        <p:grpSpPr>
          <a:xfrm>
            <a:off x="6553199" y="4514118"/>
            <a:ext cx="2566062" cy="303645"/>
            <a:chOff x="2892431" y="2285999"/>
            <a:chExt cx="1534929" cy="255070"/>
          </a:xfrm>
        </p:grpSpPr>
        <p:sp>
          <p:nvSpPr>
            <p:cNvPr id="41" name="Rectangle 40">
              <a:extLst>
                <a:ext uri="{FF2B5EF4-FFF2-40B4-BE49-F238E27FC236}">
                  <a16:creationId xmlns:a16="http://schemas.microsoft.com/office/drawing/2014/main" id="{634394C6-D3EB-D94A-B2C2-4ECC8B363379}"/>
                </a:ext>
              </a:extLst>
            </p:cNvPr>
            <p:cNvSpPr/>
            <p:nvPr/>
          </p:nvSpPr>
          <p:spPr>
            <a:xfrm>
              <a:off x="2892431" y="2286000"/>
              <a:ext cx="1015625" cy="25506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Frame[page#]</a:t>
              </a:r>
            </a:p>
          </p:txBody>
        </p:sp>
        <p:sp>
          <p:nvSpPr>
            <p:cNvPr id="42" name="Rectangle 41">
              <a:extLst>
                <a:ext uri="{FF2B5EF4-FFF2-40B4-BE49-F238E27FC236}">
                  <a16:creationId xmlns:a16="http://schemas.microsoft.com/office/drawing/2014/main" id="{750130D1-75FC-4E41-9270-F49D41A97912}"/>
                </a:ext>
              </a:extLst>
            </p:cNvPr>
            <p:cNvSpPr/>
            <p:nvPr/>
          </p:nvSpPr>
          <p:spPr>
            <a:xfrm>
              <a:off x="3908056" y="2285999"/>
              <a:ext cx="519304" cy="25507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offset</a:t>
              </a:r>
            </a:p>
          </p:txBody>
        </p:sp>
      </p:grpSp>
      <p:sp>
        <p:nvSpPr>
          <p:cNvPr id="43" name="TextBox 42">
            <a:extLst>
              <a:ext uri="{FF2B5EF4-FFF2-40B4-BE49-F238E27FC236}">
                <a16:creationId xmlns:a16="http://schemas.microsoft.com/office/drawing/2014/main" id="{6CC2C69A-7A64-7F49-8210-6E81328671DA}"/>
              </a:ext>
            </a:extLst>
          </p:cNvPr>
          <p:cNvSpPr txBox="1"/>
          <p:nvPr/>
        </p:nvSpPr>
        <p:spPr>
          <a:xfrm rot="16200000">
            <a:off x="4694185" y="5059545"/>
            <a:ext cx="543739" cy="523220"/>
          </a:xfrm>
          <a:prstGeom prst="rect">
            <a:avLst/>
          </a:prstGeom>
          <a:noFill/>
        </p:spPr>
        <p:txBody>
          <a:bodyPr wrap="none" rtlCol="0">
            <a:spAutoFit/>
          </a:bodyPr>
          <a:lstStyle/>
          <a:p>
            <a:r>
              <a:rPr lang="en-US" sz="2800" b="1" dirty="0"/>
              <a:t>…</a:t>
            </a:r>
          </a:p>
        </p:txBody>
      </p:sp>
      <p:graphicFrame>
        <p:nvGraphicFramePr>
          <p:cNvPr id="44" name="Table 43">
            <a:extLst>
              <a:ext uri="{FF2B5EF4-FFF2-40B4-BE49-F238E27FC236}">
                <a16:creationId xmlns:a16="http://schemas.microsoft.com/office/drawing/2014/main" id="{95321887-A190-604A-B737-078F60D70023}"/>
              </a:ext>
            </a:extLst>
          </p:cNvPr>
          <p:cNvGraphicFramePr>
            <a:graphicFrameLocks noGrp="1"/>
          </p:cNvGraphicFramePr>
          <p:nvPr/>
        </p:nvGraphicFramePr>
        <p:xfrm>
          <a:off x="4046991" y="3429000"/>
          <a:ext cx="2173017" cy="1676400"/>
        </p:xfrm>
        <a:graphic>
          <a:graphicData uri="http://schemas.openxmlformats.org/drawingml/2006/table">
            <a:tbl>
              <a:tblPr firstRow="1" bandRow="1">
                <a:tableStyleId>{5C22544A-7EE6-4342-B048-85BDC9FD1C3A}</a:tableStyleId>
              </a:tblPr>
              <a:tblGrid>
                <a:gridCol w="352743">
                  <a:extLst>
                    <a:ext uri="{9D8B030D-6E8A-4147-A177-3AD203B41FA5}">
                      <a16:colId xmlns:a16="http://schemas.microsoft.com/office/drawing/2014/main" val="7733943"/>
                    </a:ext>
                  </a:extLst>
                </a:gridCol>
                <a:gridCol w="878343">
                  <a:extLst>
                    <a:ext uri="{9D8B030D-6E8A-4147-A177-3AD203B41FA5}">
                      <a16:colId xmlns:a16="http://schemas.microsoft.com/office/drawing/2014/main" val="2340536180"/>
                    </a:ext>
                  </a:extLst>
                </a:gridCol>
                <a:gridCol w="941931">
                  <a:extLst>
                    <a:ext uri="{9D8B030D-6E8A-4147-A177-3AD203B41FA5}">
                      <a16:colId xmlns:a16="http://schemas.microsoft.com/office/drawing/2014/main" val="2223607705"/>
                    </a:ext>
                  </a:extLst>
                </a:gridCol>
              </a:tblGrid>
              <a:tr h="219527">
                <a:tc>
                  <a:txBody>
                    <a:bodyPr/>
                    <a:lstStyle/>
                    <a:p>
                      <a:r>
                        <a:rPr lang="en-US" sz="1600" dirty="0"/>
                        <a:t>v</a:t>
                      </a:r>
                    </a:p>
                  </a:txBody>
                  <a:tcPr/>
                </a:tc>
                <a:tc>
                  <a:txBody>
                    <a:bodyPr/>
                    <a:lstStyle/>
                    <a:p>
                      <a:r>
                        <a:rPr lang="en-US" sz="1600" dirty="0"/>
                        <a:t>Frame</a:t>
                      </a:r>
                    </a:p>
                  </a:txBody>
                  <a:tcPr/>
                </a:tc>
                <a:tc>
                  <a:txBody>
                    <a:bodyPr/>
                    <a:lstStyle/>
                    <a:p>
                      <a:r>
                        <a:rPr lang="en-US" sz="1600" dirty="0"/>
                        <a:t>Access</a:t>
                      </a:r>
                    </a:p>
                  </a:txBody>
                  <a:tcPr/>
                </a:tc>
                <a:extLst>
                  <a:ext uri="{0D108BD9-81ED-4DB2-BD59-A6C34878D82A}">
                    <a16:rowId xmlns:a16="http://schemas.microsoft.com/office/drawing/2014/main" val="4202681401"/>
                  </a:ext>
                </a:extLst>
              </a:tr>
              <a:tr h="219527">
                <a:tc>
                  <a:txBody>
                    <a:bodyPr/>
                    <a:lstStyle/>
                    <a:p>
                      <a:r>
                        <a:rPr lang="en-US" sz="1600" dirty="0"/>
                        <a:t>1</a:t>
                      </a:r>
                    </a:p>
                  </a:txBody>
                  <a:tcPr/>
                </a:tc>
                <a:tc>
                  <a:txBody>
                    <a:bodyPr/>
                    <a:lstStyle/>
                    <a:p>
                      <a:r>
                        <a:rPr lang="en-US" sz="1600" dirty="0"/>
                        <a:t>47</a:t>
                      </a:r>
                    </a:p>
                  </a:txBody>
                  <a:tcPr/>
                </a:tc>
                <a:tc>
                  <a:txBody>
                    <a:bodyPr/>
                    <a:lstStyle/>
                    <a:p>
                      <a:r>
                        <a:rPr lang="en-US" sz="1600" dirty="0"/>
                        <a:t>R,W</a:t>
                      </a:r>
                    </a:p>
                  </a:txBody>
                  <a:tcPr/>
                </a:tc>
                <a:extLst>
                  <a:ext uri="{0D108BD9-81ED-4DB2-BD59-A6C34878D82A}">
                    <a16:rowId xmlns:a16="http://schemas.microsoft.com/office/drawing/2014/main" val="111645101"/>
                  </a:ext>
                </a:extLst>
              </a:tr>
              <a:tr h="219527">
                <a:tc>
                  <a:txBody>
                    <a:bodyPr/>
                    <a:lstStyle/>
                    <a:p>
                      <a:r>
                        <a:rPr lang="en-US" sz="1600" dirty="0"/>
                        <a:t>0</a:t>
                      </a:r>
                    </a:p>
                  </a:txBody>
                  <a:tcPr/>
                </a:tc>
                <a:tc>
                  <a:txBody>
                    <a:bodyPr/>
                    <a:lstStyle/>
                    <a:p>
                      <a:r>
                        <a:rPr lang="en-US" sz="1600" dirty="0"/>
                        <a:t>NULL</a:t>
                      </a:r>
                    </a:p>
                  </a:txBody>
                  <a:tcPr/>
                </a:tc>
                <a:tc>
                  <a:txBody>
                    <a:bodyPr/>
                    <a:lstStyle/>
                    <a:p>
                      <a:r>
                        <a:rPr lang="en-US" sz="1600" dirty="0"/>
                        <a:t>R,W</a:t>
                      </a:r>
                    </a:p>
                  </a:txBody>
                  <a:tcPr/>
                </a:tc>
                <a:extLst>
                  <a:ext uri="{0D108BD9-81ED-4DB2-BD59-A6C34878D82A}">
                    <a16:rowId xmlns:a16="http://schemas.microsoft.com/office/drawing/2014/main" val="3504091543"/>
                  </a:ext>
                </a:extLst>
              </a:tr>
              <a:tr h="219527">
                <a:tc>
                  <a:txBody>
                    <a:bodyPr/>
                    <a:lstStyle/>
                    <a:p>
                      <a:r>
                        <a:rPr lang="en-US" sz="1600" dirty="0"/>
                        <a:t>0</a:t>
                      </a:r>
                    </a:p>
                  </a:txBody>
                  <a:tcPr/>
                </a:tc>
                <a:tc>
                  <a:txBody>
                    <a:bodyPr/>
                    <a:lstStyle/>
                    <a:p>
                      <a:r>
                        <a:rPr lang="en-US" sz="1600" dirty="0"/>
                        <a:t>13</a:t>
                      </a:r>
                    </a:p>
                  </a:txBody>
                  <a:tcPr/>
                </a:tc>
                <a:tc>
                  <a:txBody>
                    <a:bodyPr/>
                    <a:lstStyle/>
                    <a:p>
                      <a:r>
                        <a:rPr lang="en-US" sz="1600" dirty="0"/>
                        <a:t>R,W</a:t>
                      </a:r>
                    </a:p>
                  </a:txBody>
                  <a:tcPr/>
                </a:tc>
                <a:extLst>
                  <a:ext uri="{0D108BD9-81ED-4DB2-BD59-A6C34878D82A}">
                    <a16:rowId xmlns:a16="http://schemas.microsoft.com/office/drawing/2014/main" val="902045245"/>
                  </a:ext>
                </a:extLst>
              </a:tr>
              <a:tr h="219527">
                <a:tc>
                  <a:txBody>
                    <a:bodyPr/>
                    <a:lstStyle/>
                    <a:p>
                      <a:r>
                        <a:rPr lang="en-US" sz="1600" dirty="0"/>
                        <a:t>1</a:t>
                      </a:r>
                    </a:p>
                  </a:txBody>
                  <a:tcPr/>
                </a:tc>
                <a:tc>
                  <a:txBody>
                    <a:bodyPr/>
                    <a:lstStyle/>
                    <a:p>
                      <a:r>
                        <a:rPr lang="en-US" sz="1600" dirty="0"/>
                        <a:t>42</a:t>
                      </a:r>
                    </a:p>
                  </a:txBody>
                  <a:tcPr/>
                </a:tc>
                <a:tc>
                  <a:txBody>
                    <a:bodyPr/>
                    <a:lstStyle/>
                    <a:p>
                      <a:r>
                        <a:rPr lang="en-US" sz="1600" dirty="0"/>
                        <a:t>R,X</a:t>
                      </a:r>
                    </a:p>
                  </a:txBody>
                  <a:tcPr/>
                </a:tc>
                <a:extLst>
                  <a:ext uri="{0D108BD9-81ED-4DB2-BD59-A6C34878D82A}">
                    <a16:rowId xmlns:a16="http://schemas.microsoft.com/office/drawing/2014/main" val="2122521055"/>
                  </a:ext>
                </a:extLst>
              </a:tr>
            </a:tbl>
          </a:graphicData>
        </a:graphic>
      </p:graphicFrame>
      <p:grpSp>
        <p:nvGrpSpPr>
          <p:cNvPr id="45" name="Group 44">
            <a:extLst>
              <a:ext uri="{FF2B5EF4-FFF2-40B4-BE49-F238E27FC236}">
                <a16:creationId xmlns:a16="http://schemas.microsoft.com/office/drawing/2014/main" id="{4C9DF109-EA99-904F-B21C-8C917551D517}"/>
              </a:ext>
            </a:extLst>
          </p:cNvPr>
          <p:cNvGrpSpPr/>
          <p:nvPr/>
        </p:nvGrpSpPr>
        <p:grpSpPr>
          <a:xfrm rot="1758707">
            <a:off x="7282740" y="2983294"/>
            <a:ext cx="1683937" cy="307777"/>
            <a:chOff x="2704088" y="2428109"/>
            <a:chExt cx="1258858" cy="307777"/>
          </a:xfrm>
        </p:grpSpPr>
        <p:cxnSp>
          <p:nvCxnSpPr>
            <p:cNvPr id="46" name="Straight Arrow Connector 45">
              <a:extLst>
                <a:ext uri="{FF2B5EF4-FFF2-40B4-BE49-F238E27FC236}">
                  <a16:creationId xmlns:a16="http://schemas.microsoft.com/office/drawing/2014/main" id="{7DA3E7BB-E3AD-8340-86CE-9B1C3FA1EFB9}"/>
                </a:ext>
              </a:extLst>
            </p:cNvPr>
            <p:cNvCxnSpPr>
              <a:cxnSpLocks/>
            </p:cNvCxnSpPr>
            <p:nvPr/>
          </p:nvCxnSpPr>
          <p:spPr>
            <a:xfrm>
              <a:off x="2743200" y="2701624"/>
              <a:ext cx="1219746" cy="343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7" name="TextBox 46">
              <a:extLst>
                <a:ext uri="{FF2B5EF4-FFF2-40B4-BE49-F238E27FC236}">
                  <a16:creationId xmlns:a16="http://schemas.microsoft.com/office/drawing/2014/main" id="{188AFD2D-5870-9E42-86E9-2CD6864D3CC1}"/>
                </a:ext>
              </a:extLst>
            </p:cNvPr>
            <p:cNvSpPr txBox="1"/>
            <p:nvPr/>
          </p:nvSpPr>
          <p:spPr>
            <a:xfrm>
              <a:off x="2704088" y="2428109"/>
              <a:ext cx="859460" cy="307777"/>
            </a:xfrm>
            <a:prstGeom prst="rect">
              <a:avLst/>
            </a:prstGeom>
            <a:noFill/>
          </p:spPr>
          <p:txBody>
            <a:bodyPr wrap="none" rtlCol="0">
              <a:spAutoFit/>
            </a:bodyPr>
            <a:lstStyle/>
            <a:p>
              <a:r>
                <a:rPr lang="en-US" sz="1400" dirty="0"/>
                <a:t>Invalid page</a:t>
              </a:r>
            </a:p>
          </p:txBody>
        </p:sp>
      </p:grpSp>
      <p:sp>
        <p:nvSpPr>
          <p:cNvPr id="48" name="TextBox 47">
            <a:extLst>
              <a:ext uri="{FF2B5EF4-FFF2-40B4-BE49-F238E27FC236}">
                <a16:creationId xmlns:a16="http://schemas.microsoft.com/office/drawing/2014/main" id="{DCBAC530-8EBE-3041-B267-73D2C6512C93}"/>
              </a:ext>
            </a:extLst>
          </p:cNvPr>
          <p:cNvSpPr txBox="1"/>
          <p:nvPr/>
        </p:nvSpPr>
        <p:spPr>
          <a:xfrm rot="5400000">
            <a:off x="8338104" y="3431800"/>
            <a:ext cx="1300356" cy="369332"/>
          </a:xfrm>
          <a:prstGeom prst="rect">
            <a:avLst/>
          </a:prstGeom>
          <a:noFill/>
        </p:spPr>
        <p:txBody>
          <a:bodyPr wrap="none" rtlCol="0">
            <a:spAutoFit/>
          </a:bodyPr>
          <a:lstStyle/>
          <a:p>
            <a:r>
              <a:rPr lang="en-US" dirty="0"/>
              <a:t>Page Fault</a:t>
            </a:r>
          </a:p>
        </p:txBody>
      </p:sp>
      <p:sp>
        <p:nvSpPr>
          <p:cNvPr id="28" name="TextBox 27">
            <a:extLst>
              <a:ext uri="{FF2B5EF4-FFF2-40B4-BE49-F238E27FC236}">
                <a16:creationId xmlns:a16="http://schemas.microsoft.com/office/drawing/2014/main" id="{53E50984-C2B3-9E4A-962A-3D8D923858DF}"/>
              </a:ext>
            </a:extLst>
          </p:cNvPr>
          <p:cNvSpPr txBox="1"/>
          <p:nvPr/>
        </p:nvSpPr>
        <p:spPr>
          <a:xfrm>
            <a:off x="3990313" y="3117236"/>
            <a:ext cx="1261884" cy="369332"/>
          </a:xfrm>
          <a:prstGeom prst="rect">
            <a:avLst/>
          </a:prstGeom>
          <a:noFill/>
        </p:spPr>
        <p:txBody>
          <a:bodyPr wrap="none" rtlCol="0">
            <a:spAutoFit/>
          </a:bodyPr>
          <a:lstStyle/>
          <a:p>
            <a:r>
              <a:rPr lang="en-US" dirty="0"/>
              <a:t>page table</a:t>
            </a:r>
          </a:p>
        </p:txBody>
      </p:sp>
      <p:pic>
        <p:nvPicPr>
          <p:cNvPr id="8" name="Picture 7" descr="A yellow post-it note with a red push pin attached to it&#10;&#10;Description automatically generated">
            <a:extLst>
              <a:ext uri="{FF2B5EF4-FFF2-40B4-BE49-F238E27FC236}">
                <a16:creationId xmlns:a16="http://schemas.microsoft.com/office/drawing/2014/main" id="{DF23AA76-4ECE-70F8-894C-ABF0FE7872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31686" y="5124076"/>
            <a:ext cx="1841262" cy="1733924"/>
          </a:xfrm>
          <a:prstGeom prst="rect">
            <a:avLst/>
          </a:prstGeom>
        </p:spPr>
      </p:pic>
    </p:spTree>
    <p:extLst>
      <p:ext uri="{BB962C8B-B14F-4D97-AF65-F5344CB8AC3E}">
        <p14:creationId xmlns:p14="http://schemas.microsoft.com/office/powerpoint/2010/main" val="57657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3" grpId="0"/>
      <p:bldP spid="48"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85D48-5267-E64B-B7BE-747B1D43F05F}"/>
              </a:ext>
            </a:extLst>
          </p:cNvPr>
          <p:cNvSpPr>
            <a:spLocks noGrp="1"/>
          </p:cNvSpPr>
          <p:nvPr>
            <p:ph type="title"/>
          </p:nvPr>
        </p:nvSpPr>
        <p:spPr/>
        <p:txBody>
          <a:bodyPr/>
          <a:lstStyle/>
          <a:p>
            <a:r>
              <a:rPr lang="en-US" dirty="0"/>
              <a:t>Monitoring: File Access Control</a:t>
            </a:r>
          </a:p>
        </p:txBody>
      </p:sp>
      <p:sp>
        <p:nvSpPr>
          <p:cNvPr id="3" name="Content Placeholder 2">
            <a:extLst>
              <a:ext uri="{FF2B5EF4-FFF2-40B4-BE49-F238E27FC236}">
                <a16:creationId xmlns:a16="http://schemas.microsoft.com/office/drawing/2014/main" id="{A2FF6AF2-4DB9-944D-9CE6-B9EE3215342D}"/>
              </a:ext>
            </a:extLst>
          </p:cNvPr>
          <p:cNvSpPr>
            <a:spLocks noGrp="1"/>
          </p:cNvSpPr>
          <p:nvPr>
            <p:ph sz="half" idx="1"/>
          </p:nvPr>
        </p:nvSpPr>
        <p:spPr/>
        <p:txBody>
          <a:bodyPr/>
          <a:lstStyle/>
          <a:p>
            <a:r>
              <a:rPr lang="en-US" dirty="0" err="1"/>
              <a:t>inode</a:t>
            </a:r>
            <a:r>
              <a:rPr lang="en-US" dirty="0"/>
              <a:t> for each file stores permission bits (r, w, x)</a:t>
            </a:r>
          </a:p>
          <a:p>
            <a:r>
              <a:rPr lang="en-US" dirty="0"/>
              <a:t>Operating system enforces access control when file is is opened</a:t>
            </a:r>
          </a:p>
          <a:p>
            <a:r>
              <a:rPr lang="en-US" dirty="0"/>
              <a:t>Error if principal is not authorized</a:t>
            </a:r>
          </a:p>
        </p:txBody>
      </p:sp>
      <p:pic>
        <p:nvPicPr>
          <p:cNvPr id="5" name="Content Placeholder 4">
            <a:extLst>
              <a:ext uri="{FF2B5EF4-FFF2-40B4-BE49-F238E27FC236}">
                <a16:creationId xmlns:a16="http://schemas.microsoft.com/office/drawing/2014/main" id="{253E0DC9-52B1-FB43-A979-DFA5E01B75E9}"/>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827" r="992"/>
          <a:stretch/>
        </p:blipFill>
        <p:spPr>
          <a:xfrm>
            <a:off x="4385146" y="2119122"/>
            <a:ext cx="4758854" cy="3323278"/>
          </a:xfrm>
        </p:spPr>
      </p:pic>
    </p:spTree>
    <p:extLst>
      <p:ext uri="{BB962C8B-B14F-4D97-AF65-F5344CB8AC3E}">
        <p14:creationId xmlns:p14="http://schemas.microsoft.com/office/powerpoint/2010/main" val="1702400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 Complete Mediation</a:t>
            </a:r>
          </a:p>
        </p:txBody>
      </p:sp>
      <p:sp>
        <p:nvSpPr>
          <p:cNvPr id="3" name="Content Placeholder 2"/>
          <p:cNvSpPr>
            <a:spLocks noGrp="1"/>
          </p:cNvSpPr>
          <p:nvPr>
            <p:ph idx="1"/>
          </p:nvPr>
        </p:nvSpPr>
        <p:spPr>
          <a:xfrm>
            <a:off x="457200" y="1600200"/>
            <a:ext cx="8229600" cy="4958403"/>
          </a:xfrm>
        </p:spPr>
        <p:txBody>
          <a:bodyPr>
            <a:normAutofit/>
          </a:bodyPr>
          <a:lstStyle/>
          <a:p>
            <a:pPr marL="0" indent="0">
              <a:buNone/>
            </a:pPr>
            <a:r>
              <a:rPr lang="en-US" dirty="0">
                <a:solidFill>
                  <a:schemeClr val="accent2"/>
                </a:solidFill>
              </a:rPr>
              <a:t>Every operation requested by a principal must be intercepted and determined to be acceptable according to the security policy</a:t>
            </a:r>
          </a:p>
          <a:p>
            <a:pPr marL="0" indent="0">
              <a:buNone/>
            </a:pPr>
            <a:endParaRPr lang="en-US" dirty="0"/>
          </a:p>
          <a:p>
            <a:r>
              <a:rPr lang="en-US" dirty="0"/>
              <a:t>Component that does the interception and determination is the </a:t>
            </a:r>
            <a:r>
              <a:rPr lang="en-US" dirty="0">
                <a:solidFill>
                  <a:schemeClr val="accent2"/>
                </a:solidFill>
              </a:rPr>
              <a:t>reference monitor</a:t>
            </a:r>
          </a:p>
          <a:p>
            <a:r>
              <a:rPr lang="en-US" dirty="0">
                <a:solidFill>
                  <a:srgbClr val="000000"/>
                </a:solidFill>
              </a:rPr>
              <a:t>Restricts caching of information, including previous decisions</a:t>
            </a:r>
          </a:p>
        </p:txBody>
      </p:sp>
    </p:spTree>
    <p:extLst>
      <p:ext uri="{BB962C8B-B14F-4D97-AF65-F5344CB8AC3E}">
        <p14:creationId xmlns:p14="http://schemas.microsoft.com/office/powerpoint/2010/main" val="390025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1: Complete Mediation</a:t>
            </a:r>
          </a:p>
        </p:txBody>
      </p:sp>
      <p:sp>
        <p:nvSpPr>
          <p:cNvPr id="3" name="Content Placeholder 2"/>
          <p:cNvSpPr>
            <a:spLocks noGrp="1"/>
          </p:cNvSpPr>
          <p:nvPr>
            <p:ph idx="1"/>
          </p:nvPr>
        </p:nvSpPr>
        <p:spPr>
          <a:xfrm>
            <a:off x="457200" y="1600200"/>
            <a:ext cx="8229600" cy="5257800"/>
          </a:xfrm>
        </p:spPr>
        <p:txBody>
          <a:bodyPr>
            <a:normAutofit/>
          </a:bodyPr>
          <a:lstStyle/>
          <a:p>
            <a:r>
              <a:rPr lang="en-US" dirty="0"/>
              <a:t>Consider the security mechanisms </a:t>
            </a:r>
          </a:p>
          <a:p>
            <a:pPr marL="0" indent="0">
              <a:buNone/>
            </a:pPr>
            <a:r>
              <a:rPr lang="en-US" dirty="0"/>
              <a:t>  deployed in your dorm. </a:t>
            </a:r>
          </a:p>
          <a:p>
            <a:pPr marL="0" indent="0">
              <a:buNone/>
            </a:pPr>
            <a:r>
              <a:rPr lang="en-US" dirty="0"/>
              <a:t>  These systems are designed to </a:t>
            </a:r>
          </a:p>
          <a:p>
            <a:pPr marL="0" indent="0">
              <a:buNone/>
            </a:pPr>
            <a:r>
              <a:rPr lang="en-US" dirty="0"/>
              <a:t>  prevent access by unauthorized </a:t>
            </a:r>
          </a:p>
          <a:p>
            <a:pPr marL="0" indent="0">
              <a:buNone/>
            </a:pPr>
            <a:r>
              <a:rPr lang="en-US" dirty="0"/>
              <a:t>  people.</a:t>
            </a:r>
          </a:p>
          <a:p>
            <a:pPr marL="0" indent="0">
              <a:buNone/>
            </a:pPr>
            <a:endParaRPr lang="en-US" dirty="0"/>
          </a:p>
          <a:p>
            <a:pPr lvl="1"/>
            <a:r>
              <a:rPr lang="en-US" dirty="0"/>
              <a:t>To what extent do those security features enforce Complete Mediation?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7233" y="1524000"/>
            <a:ext cx="3666767" cy="2438400"/>
          </a:xfrm>
          <a:prstGeom prst="rect">
            <a:avLst/>
          </a:prstGeom>
        </p:spPr>
      </p:pic>
    </p:spTree>
    <p:extLst>
      <p:ext uri="{BB962C8B-B14F-4D97-AF65-F5344CB8AC3E}">
        <p14:creationId xmlns:p14="http://schemas.microsoft.com/office/powerpoint/2010/main" val="42397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 Least Privilege</a:t>
            </a:r>
          </a:p>
        </p:txBody>
      </p:sp>
      <p:sp>
        <p:nvSpPr>
          <p:cNvPr id="3" name="Content Placeholder 2"/>
          <p:cNvSpPr>
            <a:spLocks noGrp="1"/>
          </p:cNvSpPr>
          <p:nvPr>
            <p:ph idx="1"/>
          </p:nvPr>
        </p:nvSpPr>
        <p:spPr/>
        <p:txBody>
          <a:bodyPr/>
          <a:lstStyle/>
          <a:p>
            <a:pPr marL="0" indent="0">
              <a:buNone/>
            </a:pPr>
            <a:r>
              <a:rPr lang="en-US" dirty="0">
                <a:solidFill>
                  <a:schemeClr val="accent2"/>
                </a:solidFill>
              </a:rPr>
              <a:t>Principals should be given the minimum privileges necessary to accomplish their task</a:t>
            </a:r>
          </a:p>
          <a:p>
            <a:pPr marL="0" indent="0">
              <a:buNone/>
            </a:pPr>
            <a:endParaRPr lang="en-US" dirty="0"/>
          </a:p>
          <a:p>
            <a:r>
              <a:rPr lang="en-US" dirty="0"/>
              <a:t>Limits the damage that can result from accident or malice</a:t>
            </a:r>
          </a:p>
          <a:p>
            <a:r>
              <a:rPr lang="en-US" dirty="0"/>
              <a:t>Cf. "need to know"</a:t>
            </a:r>
          </a:p>
        </p:txBody>
      </p:sp>
    </p:spTree>
    <p:extLst>
      <p:ext uri="{BB962C8B-B14F-4D97-AF65-F5344CB8AC3E}">
        <p14:creationId xmlns:p14="http://schemas.microsoft.com/office/powerpoint/2010/main" val="226547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2: Least Privilege</a:t>
            </a:r>
          </a:p>
        </p:txBody>
      </p:sp>
      <p:sp>
        <p:nvSpPr>
          <p:cNvPr id="3" name="Content Placeholder 2"/>
          <p:cNvSpPr>
            <a:spLocks noGrp="1"/>
          </p:cNvSpPr>
          <p:nvPr>
            <p:ph idx="1"/>
          </p:nvPr>
        </p:nvSpPr>
        <p:spPr>
          <a:xfrm>
            <a:off x="457200" y="1600200"/>
            <a:ext cx="8229600" cy="5257800"/>
          </a:xfrm>
        </p:spPr>
        <p:txBody>
          <a:bodyPr>
            <a:normAutofit/>
          </a:bodyPr>
          <a:lstStyle/>
          <a:p>
            <a:r>
              <a:rPr lang="en-US" dirty="0"/>
              <a:t>Consider the security mechanisms </a:t>
            </a:r>
          </a:p>
          <a:p>
            <a:pPr marL="0" indent="0">
              <a:buNone/>
            </a:pPr>
            <a:r>
              <a:rPr lang="en-US" dirty="0"/>
              <a:t>  deployed on campus. </a:t>
            </a:r>
          </a:p>
          <a:p>
            <a:pPr marL="0" indent="0">
              <a:buNone/>
            </a:pPr>
            <a:r>
              <a:rPr lang="en-US" dirty="0"/>
              <a:t>  These systems are designed to </a:t>
            </a:r>
          </a:p>
          <a:p>
            <a:pPr marL="0" indent="0">
              <a:buNone/>
            </a:pPr>
            <a:r>
              <a:rPr lang="en-US" dirty="0"/>
              <a:t>  prevent access by unauthorized </a:t>
            </a:r>
          </a:p>
          <a:p>
            <a:pPr marL="0" indent="0">
              <a:buNone/>
            </a:pPr>
            <a:r>
              <a:rPr lang="en-US" dirty="0"/>
              <a:t>  people.</a:t>
            </a:r>
          </a:p>
          <a:p>
            <a:pPr marL="0" indent="0">
              <a:buNone/>
            </a:pPr>
            <a:endParaRPr lang="en-US" dirty="0"/>
          </a:p>
          <a:p>
            <a:pPr lvl="1"/>
            <a:r>
              <a:rPr lang="en-US" dirty="0"/>
              <a:t>To what extent do those security features enforce Least Privilege?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7233" y="1524000"/>
            <a:ext cx="3666767" cy="2438400"/>
          </a:xfrm>
          <a:prstGeom prst="rect">
            <a:avLst/>
          </a:prstGeom>
        </p:spPr>
      </p:pic>
    </p:spTree>
    <p:extLst>
      <p:ext uri="{BB962C8B-B14F-4D97-AF65-F5344CB8AC3E}">
        <p14:creationId xmlns:p14="http://schemas.microsoft.com/office/powerpoint/2010/main" val="283319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 Separation of Privilege</a:t>
            </a:r>
          </a:p>
        </p:txBody>
      </p:sp>
      <p:sp>
        <p:nvSpPr>
          <p:cNvPr id="3" name="Content Placeholder 2"/>
          <p:cNvSpPr>
            <a:spLocks noGrp="1"/>
          </p:cNvSpPr>
          <p:nvPr>
            <p:ph idx="1"/>
          </p:nvPr>
        </p:nvSpPr>
        <p:spPr/>
        <p:txBody>
          <a:bodyPr/>
          <a:lstStyle/>
          <a:p>
            <a:r>
              <a:rPr lang="en-US" dirty="0">
                <a:solidFill>
                  <a:schemeClr val="accent2"/>
                </a:solidFill>
              </a:rPr>
              <a:t>Different operations should require different privileges</a:t>
            </a:r>
          </a:p>
          <a:p>
            <a:r>
              <a:rPr lang="en-US" dirty="0">
                <a:solidFill>
                  <a:schemeClr val="accent2"/>
                </a:solidFill>
              </a:rPr>
              <a:t>Disseminate privileges for an operation amongst multiple principals (Separation of Duty)</a:t>
            </a:r>
          </a:p>
        </p:txBody>
      </p:sp>
      <p:pic>
        <p:nvPicPr>
          <p:cNvPr id="7" name="Picture 6">
            <a:extLst>
              <a:ext uri="{FF2B5EF4-FFF2-40B4-BE49-F238E27FC236}">
                <a16:creationId xmlns:a16="http://schemas.microsoft.com/office/drawing/2014/main" id="{ED830DB4-8136-1A4C-B6C1-86672E564D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276600"/>
            <a:ext cx="7781366" cy="1219200"/>
          </a:xfrm>
          <a:prstGeom prst="rect">
            <a:avLst/>
          </a:prstGeom>
        </p:spPr>
      </p:pic>
    </p:spTree>
    <p:extLst>
      <p:ext uri="{BB962C8B-B14F-4D97-AF65-F5344CB8AC3E}">
        <p14:creationId xmlns:p14="http://schemas.microsoft.com/office/powerpoint/2010/main" val="135146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 Failsafe Defaults</a:t>
            </a:r>
          </a:p>
        </p:txBody>
      </p:sp>
      <p:sp>
        <p:nvSpPr>
          <p:cNvPr id="3" name="Content Placeholder 2"/>
          <p:cNvSpPr>
            <a:spLocks noGrp="1"/>
          </p:cNvSpPr>
          <p:nvPr>
            <p:ph idx="1"/>
          </p:nvPr>
        </p:nvSpPr>
        <p:spPr/>
        <p:txBody>
          <a:bodyPr>
            <a:normAutofit/>
          </a:bodyPr>
          <a:lstStyle/>
          <a:p>
            <a:pPr marL="0" indent="0">
              <a:buNone/>
            </a:pPr>
            <a:r>
              <a:rPr lang="en-US" dirty="0">
                <a:solidFill>
                  <a:schemeClr val="accent2"/>
                </a:solidFill>
              </a:rPr>
              <a:t>Base decisions on the presence of privilege, not the absence of prohibition</a:t>
            </a:r>
          </a:p>
          <a:p>
            <a:pPr marL="0" indent="0">
              <a:buNone/>
            </a:pPr>
            <a:endParaRPr lang="en-US" dirty="0"/>
          </a:p>
          <a:p>
            <a:r>
              <a:rPr lang="en-US" dirty="0"/>
              <a:t>The default answer is "no"</a:t>
            </a:r>
          </a:p>
          <a:p>
            <a:r>
              <a:rPr lang="en-US" dirty="0"/>
              <a:t>Say "yes" only when there is an explicit reason to do so</a:t>
            </a:r>
          </a:p>
          <a:p>
            <a:r>
              <a:rPr lang="en-US" dirty="0"/>
              <a:t>Principals who discover they don't have access will complain</a:t>
            </a:r>
          </a:p>
          <a:p>
            <a:r>
              <a:rPr lang="en-US" dirty="0"/>
              <a:t>Attackers who discover they do have access won't complain!</a:t>
            </a:r>
          </a:p>
        </p:txBody>
      </p:sp>
      <p:pic>
        <p:nvPicPr>
          <p:cNvPr id="4" name="Picture 3" descr="just-say-n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7575" y="2057400"/>
            <a:ext cx="1328197" cy="1328197"/>
          </a:xfrm>
          <a:prstGeom prst="rect">
            <a:avLst/>
          </a:prstGeom>
        </p:spPr>
      </p:pic>
    </p:spTree>
    <p:extLst>
      <p:ext uri="{BB962C8B-B14F-4D97-AF65-F5344CB8AC3E}">
        <p14:creationId xmlns:p14="http://schemas.microsoft.com/office/powerpoint/2010/main" val="413897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 Defense in Depth</a:t>
            </a:r>
          </a:p>
        </p:txBody>
      </p:sp>
      <p:sp>
        <p:nvSpPr>
          <p:cNvPr id="3" name="Content Placeholder 2"/>
          <p:cNvSpPr>
            <a:spLocks noGrp="1"/>
          </p:cNvSpPr>
          <p:nvPr>
            <p:ph idx="1"/>
          </p:nvPr>
        </p:nvSpPr>
        <p:spPr/>
        <p:txBody>
          <a:bodyPr/>
          <a:lstStyle/>
          <a:p>
            <a:pPr marL="0" indent="0">
              <a:buNone/>
            </a:pPr>
            <a:r>
              <a:rPr lang="en-US" dirty="0">
                <a:solidFill>
                  <a:schemeClr val="accent2"/>
                </a:solidFill>
              </a:rPr>
              <a:t>Prefer a set of complementary mechanisms over a single mechanism</a:t>
            </a:r>
          </a:p>
          <a:p>
            <a:pPr marL="0" indent="0">
              <a:buNone/>
            </a:pPr>
            <a:endParaRPr lang="en-US" dirty="0"/>
          </a:p>
          <a:p>
            <a:pPr marL="0" indent="0">
              <a:buNone/>
            </a:pPr>
            <a:r>
              <a:rPr lang="en-US" i="1" dirty="0">
                <a:latin typeface="Cronos Pro" charset="0"/>
                <a:ea typeface="Cronos Pro" charset="0"/>
                <a:cs typeface="Cronos Pro" charset="0"/>
              </a:rPr>
              <a:t>Complementary:</a:t>
            </a:r>
          </a:p>
          <a:p>
            <a:r>
              <a:rPr lang="en-US" b="1" dirty="0">
                <a:latin typeface="Cronos Pro" charset="0"/>
                <a:ea typeface="Cronos Pro" charset="0"/>
                <a:cs typeface="Cronos Pro" charset="0"/>
              </a:rPr>
              <a:t>Independent:  </a:t>
            </a:r>
            <a:r>
              <a:rPr lang="en-US" dirty="0"/>
              <a:t>attack that compromises one mechanism is unlikely to compromise others</a:t>
            </a:r>
          </a:p>
          <a:p>
            <a:r>
              <a:rPr lang="en-US" b="1" dirty="0">
                <a:latin typeface="Cronos Pro" charset="0"/>
                <a:ea typeface="Cronos Pro" charset="0"/>
                <a:cs typeface="Cronos Pro" charset="0"/>
              </a:rPr>
              <a:t>Overlapping:  </a:t>
            </a:r>
            <a:r>
              <a:rPr lang="en-US" dirty="0"/>
              <a:t>attacks must compromise multiple mechanisms to succeed</a:t>
            </a:r>
          </a:p>
          <a:p>
            <a:endParaRPr lang="en-US" dirty="0"/>
          </a:p>
        </p:txBody>
      </p:sp>
    </p:spTree>
    <p:extLst>
      <p:ext uri="{BB962C8B-B14F-4D97-AF65-F5344CB8AC3E}">
        <p14:creationId xmlns:p14="http://schemas.microsoft.com/office/powerpoint/2010/main" val="2009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edievalCastles-720x3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9988" y="0"/>
            <a:ext cx="13069703" cy="6858000"/>
          </a:xfrm>
          <a:prstGeom prst="rect">
            <a:avLst/>
          </a:prstGeom>
        </p:spPr>
      </p:pic>
    </p:spTree>
    <p:extLst>
      <p:ext uri="{BB962C8B-B14F-4D97-AF65-F5344CB8AC3E}">
        <p14:creationId xmlns:p14="http://schemas.microsoft.com/office/powerpoint/2010/main" val="434614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of Prevention</a:t>
            </a:r>
          </a:p>
        </p:txBody>
      </p:sp>
      <p:sp>
        <p:nvSpPr>
          <p:cNvPr id="3" name="Content Placeholder 2"/>
          <p:cNvSpPr>
            <a:spLocks noGrp="1"/>
          </p:cNvSpPr>
          <p:nvPr>
            <p:ph idx="1"/>
          </p:nvPr>
        </p:nvSpPr>
        <p:spPr>
          <a:xfrm>
            <a:off x="457200" y="1600200"/>
            <a:ext cx="8229600" cy="4990553"/>
          </a:xfrm>
        </p:spPr>
        <p:txBody>
          <a:bodyPr>
            <a:normAutofit/>
          </a:bodyPr>
          <a:lstStyle/>
          <a:p>
            <a:pPr marL="0" indent="0">
              <a:buNone/>
            </a:pPr>
            <a:r>
              <a:rPr lang="en-US" dirty="0">
                <a:solidFill>
                  <a:schemeClr val="bg1">
                    <a:lumMod val="50000"/>
                  </a:schemeClr>
                </a:solidFill>
              </a:rPr>
              <a:t>[</a:t>
            </a:r>
            <a:r>
              <a:rPr lang="en-US" dirty="0" err="1">
                <a:solidFill>
                  <a:schemeClr val="bg1">
                    <a:lumMod val="50000"/>
                  </a:schemeClr>
                </a:solidFill>
              </a:rPr>
              <a:t>Saltzer</a:t>
            </a:r>
            <a:r>
              <a:rPr lang="en-US" dirty="0">
                <a:solidFill>
                  <a:schemeClr val="bg1">
                    <a:lumMod val="50000"/>
                  </a:schemeClr>
                </a:solidFill>
              </a:rPr>
              <a:t> and Schroeder, </a:t>
            </a:r>
            <a:r>
              <a:rPr lang="en-US" i="1" dirty="0">
                <a:solidFill>
                  <a:schemeClr val="bg1">
                    <a:lumMod val="50000"/>
                  </a:schemeClr>
                </a:solidFill>
              </a:rPr>
              <a:t>The Protection of Information in Computer Systems</a:t>
            </a:r>
            <a:r>
              <a:rPr lang="en-US" dirty="0">
                <a:solidFill>
                  <a:schemeClr val="bg1">
                    <a:lumMod val="50000"/>
                  </a:schemeClr>
                </a:solidFill>
              </a:rPr>
              <a:t>, 1975]</a:t>
            </a:r>
          </a:p>
          <a:p>
            <a:pPr marL="0" indent="0">
              <a:buNone/>
            </a:pPr>
            <a:endParaRPr lang="en-US" dirty="0">
              <a:solidFill>
                <a:schemeClr val="bg1">
                  <a:lumMod val="50000"/>
                </a:schemeClr>
              </a:solidFill>
            </a:endParaRPr>
          </a:p>
          <a:p>
            <a:r>
              <a:rPr lang="en-US" dirty="0"/>
              <a:t>Economy of Mechanism</a:t>
            </a:r>
          </a:p>
          <a:p>
            <a:r>
              <a:rPr lang="en-US" dirty="0"/>
              <a:t>Complete Mediation</a:t>
            </a:r>
          </a:p>
          <a:p>
            <a:r>
              <a:rPr lang="en-US" dirty="0"/>
              <a:t>Least Privilege</a:t>
            </a:r>
          </a:p>
          <a:p>
            <a:r>
              <a:rPr lang="en-US" dirty="0"/>
              <a:t>Separation of Privilege</a:t>
            </a:r>
          </a:p>
          <a:p>
            <a:r>
              <a:rPr lang="en-US" dirty="0"/>
              <a:t>Failsafe Defaults</a:t>
            </a:r>
          </a:p>
          <a:p>
            <a:r>
              <a:rPr lang="en-US" dirty="0"/>
              <a:t>Defense in Depth</a:t>
            </a:r>
          </a:p>
          <a:p>
            <a:r>
              <a:rPr lang="en-US" dirty="0"/>
              <a:t>Open Design</a:t>
            </a:r>
          </a:p>
          <a:p>
            <a:r>
              <a:rPr lang="en-US" dirty="0"/>
              <a:t>Psychological Acceptability</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3340467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3: Defense in Depth</a:t>
            </a:r>
          </a:p>
        </p:txBody>
      </p:sp>
      <p:sp>
        <p:nvSpPr>
          <p:cNvPr id="3" name="Content Placeholder 2"/>
          <p:cNvSpPr>
            <a:spLocks noGrp="1"/>
          </p:cNvSpPr>
          <p:nvPr>
            <p:ph idx="1"/>
          </p:nvPr>
        </p:nvSpPr>
        <p:spPr>
          <a:xfrm>
            <a:off x="457200" y="1600200"/>
            <a:ext cx="8229600" cy="5257800"/>
          </a:xfrm>
        </p:spPr>
        <p:txBody>
          <a:bodyPr>
            <a:normAutofit/>
          </a:bodyPr>
          <a:lstStyle/>
          <a:p>
            <a:r>
              <a:rPr lang="en-US" dirty="0"/>
              <a:t>Consider the security mechanisms </a:t>
            </a:r>
          </a:p>
          <a:p>
            <a:pPr marL="0" indent="0">
              <a:buNone/>
            </a:pPr>
            <a:r>
              <a:rPr lang="en-US" dirty="0"/>
              <a:t>  deployed on campus. </a:t>
            </a:r>
          </a:p>
          <a:p>
            <a:pPr marL="0" indent="0">
              <a:buNone/>
            </a:pPr>
            <a:r>
              <a:rPr lang="en-US" dirty="0"/>
              <a:t>  These systems are designed to </a:t>
            </a:r>
          </a:p>
          <a:p>
            <a:pPr marL="0" indent="0">
              <a:buNone/>
            </a:pPr>
            <a:r>
              <a:rPr lang="en-US" dirty="0"/>
              <a:t>  prevent access by unauthorized </a:t>
            </a:r>
          </a:p>
          <a:p>
            <a:pPr marL="0" indent="0">
              <a:buNone/>
            </a:pPr>
            <a:r>
              <a:rPr lang="en-US" dirty="0"/>
              <a:t>  people.</a:t>
            </a:r>
          </a:p>
          <a:p>
            <a:pPr marL="0" indent="0">
              <a:buNone/>
            </a:pPr>
            <a:endParaRPr lang="en-US" dirty="0"/>
          </a:p>
          <a:p>
            <a:pPr lvl="1"/>
            <a:r>
              <a:rPr lang="en-US" dirty="0"/>
              <a:t>To what extent do those security features satisfy the overlapping requirement of Defense in Depth?</a:t>
            </a:r>
          </a:p>
          <a:p>
            <a:pPr lvl="1"/>
            <a:r>
              <a:rPr lang="en-US" dirty="0"/>
              <a:t>How could the security features be modified to add defense in depth if it does not already exist?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7233" y="1524000"/>
            <a:ext cx="3666767" cy="2438400"/>
          </a:xfrm>
          <a:prstGeom prst="rect">
            <a:avLst/>
          </a:prstGeom>
        </p:spPr>
      </p:pic>
    </p:spTree>
    <p:extLst>
      <p:ext uri="{BB962C8B-B14F-4D97-AF65-F5344CB8AC3E}">
        <p14:creationId xmlns:p14="http://schemas.microsoft.com/office/powerpoint/2010/main" val="135211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 Open Design</a:t>
            </a:r>
          </a:p>
        </p:txBody>
      </p:sp>
      <p:sp>
        <p:nvSpPr>
          <p:cNvPr id="3" name="Content Placeholder 2"/>
          <p:cNvSpPr>
            <a:spLocks noGrp="1"/>
          </p:cNvSpPr>
          <p:nvPr>
            <p:ph idx="1"/>
          </p:nvPr>
        </p:nvSpPr>
        <p:spPr/>
        <p:txBody>
          <a:bodyPr/>
          <a:lstStyle/>
          <a:p>
            <a:pPr marL="0" indent="0">
              <a:buNone/>
            </a:pPr>
            <a:r>
              <a:rPr lang="en-US" dirty="0">
                <a:solidFill>
                  <a:schemeClr val="accent2"/>
                </a:solidFill>
              </a:rPr>
              <a:t>Security shouldn't depend upon the secrecy of design or implementation</a:t>
            </a:r>
          </a:p>
          <a:p>
            <a:pPr marL="0" indent="0">
              <a:buNone/>
            </a:pPr>
            <a:endParaRPr lang="en-US" dirty="0"/>
          </a:p>
        </p:txBody>
      </p:sp>
      <p:pic>
        <p:nvPicPr>
          <p:cNvPr id="4" name="Picture 3" descr="2000px-DVD_logo.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9624" y="2959534"/>
            <a:ext cx="3297741" cy="1681848"/>
          </a:xfrm>
          <a:prstGeom prst="rect">
            <a:avLst/>
          </a:prstGeom>
        </p:spPr>
      </p:pic>
      <p:sp>
        <p:nvSpPr>
          <p:cNvPr id="5" name="TextBox 4"/>
          <p:cNvSpPr txBox="1"/>
          <p:nvPr/>
        </p:nvSpPr>
        <p:spPr>
          <a:xfrm>
            <a:off x="254326" y="4826675"/>
            <a:ext cx="8699818" cy="2031325"/>
          </a:xfrm>
          <a:prstGeom prst="rect">
            <a:avLst/>
          </a:prstGeom>
          <a:noFill/>
        </p:spPr>
        <p:txBody>
          <a:bodyPr wrap="none" rtlCol="0">
            <a:spAutoFit/>
          </a:bodyPr>
          <a:lstStyle/>
          <a:p>
            <a:r>
              <a:rPr lang="de-DE" sz="1400" dirty="0">
                <a:solidFill>
                  <a:srgbClr val="565656"/>
                </a:solidFill>
                <a:latin typeface="Courier"/>
              </a:rPr>
              <a:t>/*     </a:t>
            </a:r>
            <a:r>
              <a:rPr lang="de-DE" sz="1400" dirty="0" err="1">
                <a:solidFill>
                  <a:srgbClr val="565656"/>
                </a:solidFill>
                <a:latin typeface="Courier"/>
              </a:rPr>
              <a:t>efdtt.c</a:t>
            </a:r>
            <a:r>
              <a:rPr lang="de-DE" sz="1400" dirty="0">
                <a:solidFill>
                  <a:srgbClr val="565656"/>
                </a:solidFill>
                <a:latin typeface="Courier"/>
              </a:rPr>
              <a:t>     </a:t>
            </a:r>
            <a:r>
              <a:rPr lang="de-DE" sz="1400" dirty="0" err="1">
                <a:solidFill>
                  <a:srgbClr val="565656"/>
                </a:solidFill>
                <a:latin typeface="Courier"/>
              </a:rPr>
              <a:t>Author</a:t>
            </a:r>
            <a:r>
              <a:rPr lang="de-DE" sz="1400" dirty="0">
                <a:solidFill>
                  <a:srgbClr val="565656"/>
                </a:solidFill>
                <a:latin typeface="Courier"/>
              </a:rPr>
              <a:t>:  Charles M. </a:t>
            </a:r>
            <a:r>
              <a:rPr lang="de-DE" sz="1400" dirty="0" err="1">
                <a:solidFill>
                  <a:srgbClr val="565656"/>
                </a:solidFill>
                <a:latin typeface="Courier"/>
              </a:rPr>
              <a:t>Hannum</a:t>
            </a:r>
            <a:r>
              <a:rPr lang="de-DE" sz="1400" dirty="0">
                <a:solidFill>
                  <a:srgbClr val="565656"/>
                </a:solidFill>
                <a:latin typeface="Courier"/>
              </a:rPr>
              <a:t> </a:t>
            </a:r>
            <a:r>
              <a:rPr lang="de-DE" sz="1400" dirty="0">
                <a:solidFill>
                  <a:srgbClr val="0000DF"/>
                </a:solidFill>
                <a:latin typeface="Courier"/>
              </a:rPr>
              <a:t>&lt;</a:t>
            </a:r>
            <a:r>
              <a:rPr lang="de-DE" sz="1400" dirty="0" err="1">
                <a:solidFill>
                  <a:srgbClr val="5D2AB7"/>
                </a:solidFill>
                <a:latin typeface="Courier"/>
              </a:rPr>
              <a:t>root@ihack.net</a:t>
            </a:r>
            <a:r>
              <a:rPr lang="de-DE" sz="1400" dirty="0">
                <a:solidFill>
                  <a:srgbClr val="0000DF"/>
                </a:solidFill>
                <a:latin typeface="Courier"/>
              </a:rPr>
              <a:t>&gt;</a:t>
            </a:r>
            <a:r>
              <a:rPr lang="de-DE" sz="1400" dirty="0">
                <a:solidFill>
                  <a:srgbClr val="565656"/>
                </a:solidFill>
                <a:latin typeface="Courier"/>
              </a:rPr>
              <a:t>             */</a:t>
            </a:r>
            <a:endParaRPr lang="de-DE" sz="1400" dirty="0">
              <a:solidFill>
                <a:srgbClr val="000000"/>
              </a:solidFill>
              <a:latin typeface="Courier"/>
            </a:endParaRPr>
          </a:p>
          <a:p>
            <a:r>
              <a:rPr lang="pt-BR" sz="1400" dirty="0">
                <a:solidFill>
                  <a:srgbClr val="073A33"/>
                </a:solidFill>
                <a:latin typeface="Courier"/>
              </a:rPr>
              <a:t>#define m</a:t>
            </a:r>
            <a:r>
              <a:rPr lang="pt-BR" sz="1400" dirty="0">
                <a:solidFill>
                  <a:srgbClr val="6D6F24"/>
                </a:solidFill>
                <a:latin typeface="Courier"/>
              </a:rPr>
              <a:t>(</a:t>
            </a:r>
            <a:r>
              <a:rPr lang="pt-BR" sz="1400" dirty="0" err="1">
                <a:solidFill>
                  <a:srgbClr val="073A33"/>
                </a:solidFill>
                <a:latin typeface="Courier"/>
              </a:rPr>
              <a:t>i</a:t>
            </a:r>
            <a:r>
              <a:rPr lang="pt-BR" sz="1400" dirty="0">
                <a:solidFill>
                  <a:srgbClr val="6D6F24"/>
                </a:solidFill>
                <a:latin typeface="Courier"/>
              </a:rPr>
              <a:t>)(</a:t>
            </a:r>
            <a:r>
              <a:rPr lang="pt-BR" sz="1400" dirty="0" err="1">
                <a:solidFill>
                  <a:srgbClr val="073A33"/>
                </a:solidFill>
                <a:latin typeface="Courier"/>
              </a:rPr>
              <a:t>x</a:t>
            </a:r>
            <a:r>
              <a:rPr lang="pt-BR" sz="1400" dirty="0">
                <a:solidFill>
                  <a:srgbClr val="6D6F24"/>
                </a:solidFill>
                <a:latin typeface="Courier"/>
              </a:rPr>
              <a:t>[</a:t>
            </a:r>
            <a:r>
              <a:rPr lang="pt-BR" sz="1400" dirty="0" err="1">
                <a:solidFill>
                  <a:srgbClr val="073A33"/>
                </a:solidFill>
                <a:latin typeface="Courier"/>
              </a:rPr>
              <a:t>i</a:t>
            </a:r>
            <a:r>
              <a:rPr lang="pt-BR" sz="1400" dirty="0">
                <a:solidFill>
                  <a:srgbClr val="6D6F24"/>
                </a:solidFill>
                <a:latin typeface="Courier"/>
              </a:rPr>
              <a:t>]^</a:t>
            </a:r>
            <a:r>
              <a:rPr lang="pt-BR" sz="1400" dirty="0" err="1">
                <a:solidFill>
                  <a:srgbClr val="073A33"/>
                </a:solidFill>
                <a:latin typeface="Courier"/>
              </a:rPr>
              <a:t>s</a:t>
            </a:r>
            <a:r>
              <a:rPr lang="pt-BR" sz="1400" dirty="0">
                <a:solidFill>
                  <a:srgbClr val="6D6F24"/>
                </a:solidFill>
                <a:latin typeface="Courier"/>
              </a:rPr>
              <a:t>[</a:t>
            </a:r>
            <a:r>
              <a:rPr lang="pt-BR" sz="1400" dirty="0">
                <a:solidFill>
                  <a:srgbClr val="073A33"/>
                </a:solidFill>
                <a:latin typeface="Courier"/>
              </a:rPr>
              <a:t>i</a:t>
            </a:r>
            <a:r>
              <a:rPr lang="pt-BR" sz="1400" dirty="0">
                <a:solidFill>
                  <a:srgbClr val="6D6F24"/>
                </a:solidFill>
                <a:latin typeface="Courier"/>
              </a:rPr>
              <a:t>+</a:t>
            </a:r>
            <a:r>
              <a:rPr lang="pt-BR" sz="1400" dirty="0">
                <a:solidFill>
                  <a:srgbClr val="073A33"/>
                </a:solidFill>
                <a:latin typeface="Courier"/>
              </a:rPr>
              <a:t>84</a:t>
            </a:r>
            <a:r>
              <a:rPr lang="pt-BR" sz="1400" dirty="0">
                <a:solidFill>
                  <a:srgbClr val="6D6F24"/>
                </a:solidFill>
                <a:latin typeface="Courier"/>
              </a:rPr>
              <a:t>])&lt;&lt;</a:t>
            </a:r>
            <a:endParaRPr lang="pt-BR" sz="1400" dirty="0">
              <a:solidFill>
                <a:srgbClr val="000000"/>
              </a:solidFill>
              <a:latin typeface="Courier"/>
            </a:endParaRPr>
          </a:p>
          <a:p>
            <a:r>
              <a:rPr lang="en-US" sz="1400" b="1" dirty="0">
                <a:solidFill>
                  <a:srgbClr val="6B0001"/>
                </a:solidFill>
                <a:latin typeface="Courier-Bold"/>
              </a:rPr>
              <a:t>unsigned</a:t>
            </a:r>
            <a:r>
              <a:rPr lang="en-US" sz="1400" dirty="0">
                <a:solidFill>
                  <a:srgbClr val="000000"/>
                </a:solidFill>
                <a:latin typeface="Courier"/>
              </a:rPr>
              <a:t> </a:t>
            </a:r>
            <a:r>
              <a:rPr lang="en-US" sz="1400" b="1" dirty="0">
                <a:solidFill>
                  <a:srgbClr val="6B0001"/>
                </a:solidFill>
                <a:latin typeface="Courier-Bold"/>
              </a:rPr>
              <a:t>char</a:t>
            </a:r>
            <a:r>
              <a:rPr lang="en-US" sz="1400" dirty="0">
                <a:solidFill>
                  <a:srgbClr val="000000"/>
                </a:solidFill>
                <a:latin typeface="Courier"/>
              </a:rPr>
              <a:t> x</a:t>
            </a:r>
            <a:r>
              <a:rPr lang="en-US" sz="1400" dirty="0">
                <a:solidFill>
                  <a:srgbClr val="6D6F24"/>
                </a:solidFill>
                <a:latin typeface="Courier"/>
              </a:rPr>
              <a:t>[</a:t>
            </a:r>
            <a:r>
              <a:rPr lang="en-US" sz="1400" dirty="0">
                <a:solidFill>
                  <a:srgbClr val="107D02"/>
                </a:solidFill>
                <a:latin typeface="Courier"/>
              </a:rPr>
              <a:t>5</a:t>
            </a:r>
            <a:r>
              <a:rPr lang="en-US" sz="1400" dirty="0">
                <a:solidFill>
                  <a:srgbClr val="6D6F24"/>
                </a:solidFill>
                <a:latin typeface="Courier"/>
              </a:rPr>
              <a:t>],</a:t>
            </a:r>
            <a:r>
              <a:rPr lang="en-US" sz="1400" dirty="0" err="1">
                <a:solidFill>
                  <a:srgbClr val="000000"/>
                </a:solidFill>
                <a:latin typeface="Courier"/>
              </a:rPr>
              <a:t>y</a:t>
            </a:r>
            <a:r>
              <a:rPr lang="en-US" sz="1400" dirty="0" err="1">
                <a:solidFill>
                  <a:srgbClr val="6D6F24"/>
                </a:solidFill>
                <a:latin typeface="Courier"/>
              </a:rPr>
              <a:t>,</a:t>
            </a:r>
            <a:r>
              <a:rPr lang="en-US" sz="1400" dirty="0" err="1">
                <a:solidFill>
                  <a:srgbClr val="000000"/>
                </a:solidFill>
                <a:latin typeface="Courier"/>
              </a:rPr>
              <a:t>s</a:t>
            </a:r>
            <a:r>
              <a:rPr lang="en-US" sz="1400" dirty="0">
                <a:solidFill>
                  <a:srgbClr val="6D6F24"/>
                </a:solidFill>
                <a:latin typeface="Courier"/>
              </a:rPr>
              <a:t>[</a:t>
            </a:r>
            <a:r>
              <a:rPr lang="en-US" sz="1400" dirty="0">
                <a:solidFill>
                  <a:srgbClr val="107D02"/>
                </a:solidFill>
                <a:latin typeface="Courier"/>
              </a:rPr>
              <a:t>2048</a:t>
            </a:r>
            <a:r>
              <a:rPr lang="en-US" sz="1400" dirty="0">
                <a:solidFill>
                  <a:srgbClr val="6D6F24"/>
                </a:solidFill>
                <a:latin typeface="Courier"/>
              </a:rPr>
              <a:t>]</a:t>
            </a:r>
            <a:r>
              <a:rPr lang="en-US" sz="1400" dirty="0">
                <a:solidFill>
                  <a:srgbClr val="6B006D"/>
                </a:solidFill>
                <a:latin typeface="Courier"/>
              </a:rPr>
              <a:t>;</a:t>
            </a:r>
            <a:r>
              <a:rPr lang="en-US" sz="1400" dirty="0">
                <a:solidFill>
                  <a:srgbClr val="300000"/>
                </a:solidFill>
                <a:latin typeface="Courier"/>
              </a:rPr>
              <a:t>main</a:t>
            </a:r>
            <a:r>
              <a:rPr lang="en-US" sz="1400" dirty="0">
                <a:solidFill>
                  <a:srgbClr val="6D6F24"/>
                </a:solidFill>
                <a:latin typeface="Courier"/>
              </a:rPr>
              <a:t>(</a:t>
            </a:r>
            <a:r>
              <a:rPr lang="en-US" sz="1400" dirty="0">
                <a:solidFill>
                  <a:srgbClr val="000000"/>
                </a:solidFill>
                <a:latin typeface="Courier"/>
              </a:rPr>
              <a:t>n</a:t>
            </a:r>
            <a:r>
              <a:rPr lang="en-US" sz="1400" dirty="0">
                <a:solidFill>
                  <a:srgbClr val="6D6F24"/>
                </a:solidFill>
                <a:latin typeface="Courier"/>
              </a:rPr>
              <a:t>)</a:t>
            </a:r>
            <a:r>
              <a:rPr lang="en-US" sz="1400" dirty="0">
                <a:solidFill>
                  <a:srgbClr val="6B006D"/>
                </a:solidFill>
                <a:latin typeface="Courier"/>
              </a:rPr>
              <a:t>{</a:t>
            </a:r>
            <a:r>
              <a:rPr lang="en-US" sz="1400" b="1" dirty="0">
                <a:solidFill>
                  <a:srgbClr val="6B0001"/>
                </a:solidFill>
                <a:latin typeface="Courier-Bold"/>
              </a:rPr>
              <a:t>for</a:t>
            </a:r>
            <a:r>
              <a:rPr lang="en-US" sz="1400" dirty="0">
                <a:solidFill>
                  <a:srgbClr val="6D6F24"/>
                </a:solidFill>
                <a:latin typeface="Courier"/>
              </a:rPr>
              <a:t>(</a:t>
            </a:r>
            <a:r>
              <a:rPr lang="en-US" sz="1400" dirty="0">
                <a:solidFill>
                  <a:srgbClr val="000000"/>
                </a:solidFill>
                <a:latin typeface="Courier"/>
              </a:rPr>
              <a:t>read</a:t>
            </a:r>
            <a:r>
              <a:rPr lang="en-US" sz="1400" dirty="0">
                <a:solidFill>
                  <a:srgbClr val="6D6F24"/>
                </a:solidFill>
                <a:latin typeface="Courier"/>
              </a:rPr>
              <a:t>(</a:t>
            </a:r>
            <a:r>
              <a:rPr lang="en-US" sz="1400" dirty="0">
                <a:solidFill>
                  <a:srgbClr val="107D02"/>
                </a:solidFill>
                <a:latin typeface="Courier"/>
              </a:rPr>
              <a:t>0</a:t>
            </a:r>
            <a:r>
              <a:rPr lang="en-US" sz="1400" dirty="0">
                <a:solidFill>
                  <a:srgbClr val="6D6F24"/>
                </a:solidFill>
                <a:latin typeface="Courier"/>
              </a:rPr>
              <a:t>,</a:t>
            </a:r>
            <a:r>
              <a:rPr lang="en-US" sz="1400" dirty="0">
                <a:solidFill>
                  <a:srgbClr val="000000"/>
                </a:solidFill>
                <a:latin typeface="Courier"/>
              </a:rPr>
              <a:t>x</a:t>
            </a:r>
            <a:r>
              <a:rPr lang="en-US" sz="1400" dirty="0">
                <a:solidFill>
                  <a:srgbClr val="6D6F24"/>
                </a:solidFill>
                <a:latin typeface="Courier"/>
              </a:rPr>
              <a:t>,</a:t>
            </a:r>
            <a:r>
              <a:rPr lang="en-US" sz="1400" dirty="0">
                <a:solidFill>
                  <a:srgbClr val="107D02"/>
                </a:solidFill>
                <a:latin typeface="Courier"/>
              </a:rPr>
              <a:t>5</a:t>
            </a:r>
            <a:r>
              <a:rPr lang="en-US" sz="1400" dirty="0">
                <a:solidFill>
                  <a:srgbClr val="6D6F24"/>
                </a:solidFill>
                <a:latin typeface="Courier"/>
              </a:rPr>
              <a:t>)</a:t>
            </a:r>
            <a:r>
              <a:rPr lang="en-US" sz="1400" dirty="0">
                <a:solidFill>
                  <a:srgbClr val="6B006D"/>
                </a:solidFill>
                <a:latin typeface="Courier"/>
              </a:rPr>
              <a:t>;</a:t>
            </a:r>
            <a:r>
              <a:rPr lang="en-US" sz="1400" dirty="0">
                <a:solidFill>
                  <a:srgbClr val="000000"/>
                </a:solidFill>
                <a:latin typeface="Courier"/>
              </a:rPr>
              <a:t>read</a:t>
            </a:r>
            <a:r>
              <a:rPr lang="en-US" sz="1400" dirty="0">
                <a:solidFill>
                  <a:srgbClr val="6D6F24"/>
                </a:solidFill>
                <a:latin typeface="Courier"/>
              </a:rPr>
              <a:t>(</a:t>
            </a:r>
            <a:r>
              <a:rPr lang="en-US" sz="1400" dirty="0">
                <a:solidFill>
                  <a:srgbClr val="107D02"/>
                </a:solidFill>
                <a:latin typeface="Courier"/>
              </a:rPr>
              <a:t>0</a:t>
            </a:r>
            <a:r>
              <a:rPr lang="en-US" sz="1400" dirty="0">
                <a:solidFill>
                  <a:srgbClr val="6D6F24"/>
                </a:solidFill>
                <a:latin typeface="Courier"/>
              </a:rPr>
              <a:t>,</a:t>
            </a:r>
            <a:r>
              <a:rPr lang="en-US" sz="1400" dirty="0">
                <a:solidFill>
                  <a:srgbClr val="000000"/>
                </a:solidFill>
                <a:latin typeface="Courier"/>
              </a:rPr>
              <a:t>s</a:t>
            </a:r>
            <a:r>
              <a:rPr lang="en-US" sz="1400" dirty="0">
                <a:solidFill>
                  <a:srgbClr val="6D6F24"/>
                </a:solidFill>
                <a:latin typeface="Courier"/>
              </a:rPr>
              <a:t>,</a:t>
            </a:r>
            <a:r>
              <a:rPr lang="en-US" sz="1400" dirty="0">
                <a:solidFill>
                  <a:srgbClr val="000000"/>
                </a:solidFill>
                <a:latin typeface="Courier"/>
              </a:rPr>
              <a:t>n</a:t>
            </a:r>
            <a:r>
              <a:rPr lang="en-US" sz="1400" dirty="0">
                <a:solidFill>
                  <a:srgbClr val="6D6F24"/>
                </a:solidFill>
                <a:latin typeface="Courier"/>
              </a:rPr>
              <a:t>=</a:t>
            </a:r>
            <a:r>
              <a:rPr lang="en-US" sz="1400" dirty="0">
                <a:solidFill>
                  <a:srgbClr val="107D02"/>
                </a:solidFill>
                <a:latin typeface="Courier"/>
              </a:rPr>
              <a:t>2048</a:t>
            </a:r>
            <a:r>
              <a:rPr lang="en-US" sz="1400" dirty="0">
                <a:solidFill>
                  <a:srgbClr val="6D6F24"/>
                </a:solidFill>
                <a:latin typeface="Courier"/>
              </a:rPr>
              <a:t>)</a:t>
            </a:r>
            <a:r>
              <a:rPr lang="en-US" sz="1400" dirty="0">
                <a:solidFill>
                  <a:srgbClr val="6B006D"/>
                </a:solidFill>
                <a:latin typeface="Courier"/>
              </a:rPr>
              <a:t>;</a:t>
            </a:r>
            <a:r>
              <a:rPr lang="en-US" sz="1400" dirty="0">
                <a:solidFill>
                  <a:srgbClr val="000000"/>
                </a:solidFill>
                <a:latin typeface="Courier"/>
              </a:rPr>
              <a:t>write</a:t>
            </a:r>
            <a:r>
              <a:rPr lang="en-US" sz="1400" dirty="0">
                <a:solidFill>
                  <a:srgbClr val="6D6F24"/>
                </a:solidFill>
                <a:latin typeface="Courier"/>
              </a:rPr>
              <a:t>(</a:t>
            </a:r>
            <a:r>
              <a:rPr lang="en-US" sz="1400" dirty="0">
                <a:solidFill>
                  <a:srgbClr val="107D02"/>
                </a:solidFill>
                <a:latin typeface="Courier"/>
              </a:rPr>
              <a:t>1</a:t>
            </a:r>
            <a:r>
              <a:rPr lang="en-US" sz="1400" dirty="0">
                <a:solidFill>
                  <a:srgbClr val="6D6F24"/>
                </a:solidFill>
                <a:latin typeface="Courier"/>
              </a:rPr>
              <a:t>,</a:t>
            </a:r>
            <a:r>
              <a:rPr lang="en-US" sz="1400" dirty="0">
                <a:solidFill>
                  <a:srgbClr val="000000"/>
                </a:solidFill>
                <a:latin typeface="Courier"/>
              </a:rPr>
              <a:t>s</a:t>
            </a:r>
          </a:p>
          <a:p>
            <a:r>
              <a:rPr lang="is-IS" sz="1400" dirty="0">
                <a:solidFill>
                  <a:srgbClr val="6D6F24"/>
                </a:solidFill>
                <a:latin typeface="Courier"/>
              </a:rPr>
              <a:t>,</a:t>
            </a:r>
            <a:r>
              <a:rPr lang="is-IS" sz="1400" dirty="0">
                <a:solidFill>
                  <a:srgbClr val="000000"/>
                </a:solidFill>
                <a:latin typeface="Courier"/>
              </a:rPr>
              <a:t>n</a:t>
            </a:r>
            <a:r>
              <a:rPr lang="is-IS" sz="1400" dirty="0">
                <a:solidFill>
                  <a:srgbClr val="6D6F24"/>
                </a:solidFill>
                <a:latin typeface="Courier"/>
              </a:rPr>
              <a:t>))</a:t>
            </a:r>
            <a:r>
              <a:rPr lang="is-IS" sz="1400" b="1" dirty="0">
                <a:solidFill>
                  <a:srgbClr val="6B0001"/>
                </a:solidFill>
                <a:latin typeface="Courier-Bold"/>
              </a:rPr>
              <a:t>if</a:t>
            </a:r>
            <a:r>
              <a:rPr lang="is-IS" sz="1400" dirty="0">
                <a:solidFill>
                  <a:srgbClr val="6D6F24"/>
                </a:solidFill>
                <a:latin typeface="Courier"/>
              </a:rPr>
              <a:t>(</a:t>
            </a:r>
            <a:r>
              <a:rPr lang="is-IS" sz="1400" dirty="0">
                <a:solidFill>
                  <a:srgbClr val="000000"/>
                </a:solidFill>
                <a:latin typeface="Courier"/>
              </a:rPr>
              <a:t>s</a:t>
            </a:r>
            <a:r>
              <a:rPr lang="is-IS" sz="1400" dirty="0">
                <a:solidFill>
                  <a:srgbClr val="6D6F24"/>
                </a:solidFill>
                <a:latin typeface="Courier"/>
              </a:rPr>
              <a:t>[</a:t>
            </a:r>
            <a:r>
              <a:rPr lang="is-IS" sz="1400" dirty="0">
                <a:solidFill>
                  <a:srgbClr val="000000"/>
                </a:solidFill>
                <a:latin typeface="Courier"/>
              </a:rPr>
              <a:t>y</a:t>
            </a:r>
            <a:r>
              <a:rPr lang="is-IS" sz="1400" dirty="0">
                <a:solidFill>
                  <a:srgbClr val="6D6F24"/>
                </a:solidFill>
                <a:latin typeface="Courier"/>
              </a:rPr>
              <a:t>=</a:t>
            </a:r>
            <a:r>
              <a:rPr lang="is-IS" sz="1400" dirty="0">
                <a:solidFill>
                  <a:srgbClr val="000000"/>
                </a:solidFill>
                <a:latin typeface="Courier"/>
              </a:rPr>
              <a:t>s</a:t>
            </a:r>
            <a:r>
              <a:rPr lang="is-IS" sz="1400" dirty="0">
                <a:solidFill>
                  <a:srgbClr val="6D6F24"/>
                </a:solidFill>
                <a:latin typeface="Courier"/>
              </a:rPr>
              <a:t>[</a:t>
            </a:r>
            <a:r>
              <a:rPr lang="is-IS" sz="1400" dirty="0">
                <a:solidFill>
                  <a:srgbClr val="107D02"/>
                </a:solidFill>
                <a:latin typeface="Courier"/>
              </a:rPr>
              <a:t>13</a:t>
            </a:r>
            <a:r>
              <a:rPr lang="is-IS" sz="1400" dirty="0">
                <a:solidFill>
                  <a:srgbClr val="6D6F24"/>
                </a:solidFill>
                <a:latin typeface="Courier"/>
              </a:rPr>
              <a:t>]%</a:t>
            </a:r>
            <a:r>
              <a:rPr lang="is-IS" sz="1400" dirty="0">
                <a:solidFill>
                  <a:srgbClr val="107D02"/>
                </a:solidFill>
                <a:latin typeface="Courier"/>
              </a:rPr>
              <a:t>8</a:t>
            </a:r>
            <a:r>
              <a:rPr lang="is-IS" sz="1400" dirty="0">
                <a:solidFill>
                  <a:srgbClr val="6D6F24"/>
                </a:solidFill>
                <a:latin typeface="Courier"/>
              </a:rPr>
              <a:t>+</a:t>
            </a:r>
            <a:r>
              <a:rPr lang="is-IS" sz="1400" dirty="0">
                <a:solidFill>
                  <a:srgbClr val="107D02"/>
                </a:solidFill>
                <a:latin typeface="Courier"/>
              </a:rPr>
              <a:t>20</a:t>
            </a:r>
            <a:r>
              <a:rPr lang="is-IS" sz="1400" dirty="0">
                <a:solidFill>
                  <a:srgbClr val="6D6F24"/>
                </a:solidFill>
                <a:latin typeface="Courier"/>
              </a:rPr>
              <a:t>]/</a:t>
            </a:r>
            <a:r>
              <a:rPr lang="is-IS" sz="1400" dirty="0">
                <a:solidFill>
                  <a:srgbClr val="107D02"/>
                </a:solidFill>
                <a:latin typeface="Courier"/>
              </a:rPr>
              <a:t>16</a:t>
            </a:r>
            <a:r>
              <a:rPr lang="is-IS" sz="1400" dirty="0">
                <a:solidFill>
                  <a:srgbClr val="6D6F24"/>
                </a:solidFill>
                <a:latin typeface="Courier"/>
              </a:rPr>
              <a:t>%</a:t>
            </a:r>
            <a:r>
              <a:rPr lang="is-IS" sz="1400" dirty="0">
                <a:solidFill>
                  <a:srgbClr val="107D02"/>
                </a:solidFill>
                <a:latin typeface="Courier"/>
              </a:rPr>
              <a:t>4</a:t>
            </a:r>
            <a:r>
              <a:rPr lang="is-IS" sz="1400" dirty="0">
                <a:solidFill>
                  <a:srgbClr val="6D6F24"/>
                </a:solidFill>
                <a:latin typeface="Courier"/>
              </a:rPr>
              <a:t>==</a:t>
            </a:r>
            <a:r>
              <a:rPr lang="is-IS" sz="1400" dirty="0">
                <a:solidFill>
                  <a:srgbClr val="107D02"/>
                </a:solidFill>
                <a:latin typeface="Courier"/>
              </a:rPr>
              <a:t>1</a:t>
            </a:r>
            <a:r>
              <a:rPr lang="is-IS" sz="1400" dirty="0">
                <a:solidFill>
                  <a:srgbClr val="6D6F24"/>
                </a:solidFill>
                <a:latin typeface="Courier"/>
              </a:rPr>
              <a:t>)</a:t>
            </a:r>
            <a:r>
              <a:rPr lang="is-IS" sz="1400" dirty="0">
                <a:solidFill>
                  <a:srgbClr val="6B006D"/>
                </a:solidFill>
                <a:latin typeface="Courier"/>
              </a:rPr>
              <a:t>{</a:t>
            </a:r>
            <a:r>
              <a:rPr lang="is-IS" sz="1400" b="1" dirty="0">
                <a:solidFill>
                  <a:srgbClr val="6B0001"/>
                </a:solidFill>
                <a:latin typeface="Courier-Bold"/>
              </a:rPr>
              <a:t>int</a:t>
            </a:r>
            <a:r>
              <a:rPr lang="is-IS" sz="1400" dirty="0">
                <a:solidFill>
                  <a:srgbClr val="000000"/>
                </a:solidFill>
                <a:latin typeface="Courier"/>
              </a:rPr>
              <a:t> i</a:t>
            </a:r>
            <a:r>
              <a:rPr lang="is-IS" sz="1400" dirty="0">
                <a:solidFill>
                  <a:srgbClr val="6D6F24"/>
                </a:solidFill>
                <a:latin typeface="Courier"/>
              </a:rPr>
              <a:t>=</a:t>
            </a:r>
            <a:r>
              <a:rPr lang="is-IS" sz="1400" dirty="0">
                <a:solidFill>
                  <a:srgbClr val="000000"/>
                </a:solidFill>
                <a:latin typeface="Courier"/>
              </a:rPr>
              <a:t>m</a:t>
            </a:r>
            <a:r>
              <a:rPr lang="is-IS" sz="1400" dirty="0">
                <a:solidFill>
                  <a:srgbClr val="6D6F24"/>
                </a:solidFill>
                <a:latin typeface="Courier"/>
              </a:rPr>
              <a:t>(</a:t>
            </a:r>
            <a:r>
              <a:rPr lang="is-IS" sz="1400" dirty="0">
                <a:solidFill>
                  <a:srgbClr val="107D02"/>
                </a:solidFill>
                <a:latin typeface="Courier"/>
              </a:rPr>
              <a:t>1</a:t>
            </a:r>
            <a:r>
              <a:rPr lang="is-IS" sz="1400" dirty="0">
                <a:solidFill>
                  <a:srgbClr val="6D6F24"/>
                </a:solidFill>
                <a:latin typeface="Courier"/>
              </a:rPr>
              <a:t>)</a:t>
            </a:r>
            <a:r>
              <a:rPr lang="is-IS" sz="1400" dirty="0">
                <a:solidFill>
                  <a:srgbClr val="107D02"/>
                </a:solidFill>
                <a:latin typeface="Courier"/>
              </a:rPr>
              <a:t>17</a:t>
            </a:r>
            <a:r>
              <a:rPr lang="is-IS" sz="1400" dirty="0">
                <a:solidFill>
                  <a:srgbClr val="6D6F24"/>
                </a:solidFill>
                <a:latin typeface="Courier"/>
              </a:rPr>
              <a:t>^</a:t>
            </a:r>
            <a:r>
              <a:rPr lang="is-IS" sz="1400" dirty="0">
                <a:solidFill>
                  <a:srgbClr val="107D02"/>
                </a:solidFill>
                <a:latin typeface="Courier"/>
              </a:rPr>
              <a:t>256</a:t>
            </a:r>
            <a:r>
              <a:rPr lang="is-IS" sz="1400" dirty="0">
                <a:solidFill>
                  <a:srgbClr val="6D6F24"/>
                </a:solidFill>
                <a:latin typeface="Courier"/>
              </a:rPr>
              <a:t>+</a:t>
            </a:r>
            <a:r>
              <a:rPr lang="is-IS" sz="1400" dirty="0">
                <a:solidFill>
                  <a:srgbClr val="000000"/>
                </a:solidFill>
                <a:latin typeface="Courier"/>
              </a:rPr>
              <a:t>m</a:t>
            </a:r>
            <a:r>
              <a:rPr lang="is-IS" sz="1400" dirty="0">
                <a:solidFill>
                  <a:srgbClr val="6D6F24"/>
                </a:solidFill>
                <a:latin typeface="Courier"/>
              </a:rPr>
              <a:t>(</a:t>
            </a:r>
            <a:r>
              <a:rPr lang="is-IS" sz="1400" dirty="0">
                <a:solidFill>
                  <a:srgbClr val="107D02"/>
                </a:solidFill>
                <a:latin typeface="Courier"/>
              </a:rPr>
              <a:t>0</a:t>
            </a:r>
            <a:r>
              <a:rPr lang="is-IS" sz="1400" dirty="0">
                <a:solidFill>
                  <a:srgbClr val="6D6F24"/>
                </a:solidFill>
                <a:latin typeface="Courier"/>
              </a:rPr>
              <a:t>)</a:t>
            </a:r>
            <a:r>
              <a:rPr lang="is-IS" sz="1400" dirty="0">
                <a:solidFill>
                  <a:srgbClr val="107D02"/>
                </a:solidFill>
                <a:latin typeface="Courier"/>
              </a:rPr>
              <a:t>8</a:t>
            </a:r>
            <a:r>
              <a:rPr lang="is-IS" sz="1400" dirty="0">
                <a:solidFill>
                  <a:srgbClr val="6D6F24"/>
                </a:solidFill>
                <a:latin typeface="Courier"/>
              </a:rPr>
              <a:t>,</a:t>
            </a:r>
            <a:r>
              <a:rPr lang="is-IS" sz="1400" dirty="0">
                <a:solidFill>
                  <a:srgbClr val="000000"/>
                </a:solidFill>
                <a:latin typeface="Courier"/>
              </a:rPr>
              <a:t>k</a:t>
            </a:r>
            <a:r>
              <a:rPr lang="is-IS" sz="1400" dirty="0">
                <a:solidFill>
                  <a:srgbClr val="6D6F24"/>
                </a:solidFill>
                <a:latin typeface="Courier"/>
              </a:rPr>
              <a:t>=</a:t>
            </a:r>
            <a:r>
              <a:rPr lang="is-IS" sz="1400" dirty="0">
                <a:solidFill>
                  <a:srgbClr val="000000"/>
                </a:solidFill>
                <a:latin typeface="Courier"/>
              </a:rPr>
              <a:t>m</a:t>
            </a:r>
            <a:r>
              <a:rPr lang="is-IS" sz="1400" dirty="0">
                <a:solidFill>
                  <a:srgbClr val="6D6F24"/>
                </a:solidFill>
                <a:latin typeface="Courier"/>
              </a:rPr>
              <a:t>(</a:t>
            </a:r>
            <a:r>
              <a:rPr lang="is-IS" sz="1400" dirty="0">
                <a:solidFill>
                  <a:srgbClr val="107D02"/>
                </a:solidFill>
                <a:latin typeface="Courier"/>
              </a:rPr>
              <a:t>2</a:t>
            </a:r>
            <a:r>
              <a:rPr lang="is-IS" sz="1400" dirty="0">
                <a:solidFill>
                  <a:srgbClr val="6D6F24"/>
                </a:solidFill>
                <a:latin typeface="Courier"/>
              </a:rPr>
              <a:t>)</a:t>
            </a:r>
            <a:r>
              <a:rPr lang="is-IS" sz="1400" dirty="0">
                <a:solidFill>
                  <a:srgbClr val="107D02"/>
                </a:solidFill>
                <a:latin typeface="Courier"/>
              </a:rPr>
              <a:t>0</a:t>
            </a:r>
            <a:r>
              <a:rPr lang="is-IS" sz="1400" dirty="0">
                <a:solidFill>
                  <a:srgbClr val="6D6F24"/>
                </a:solidFill>
                <a:latin typeface="Courier"/>
              </a:rPr>
              <a:t>,</a:t>
            </a:r>
            <a:r>
              <a:rPr lang="is-IS" sz="1400" dirty="0">
                <a:solidFill>
                  <a:srgbClr val="000000"/>
                </a:solidFill>
                <a:latin typeface="Courier"/>
              </a:rPr>
              <a:t>j</a:t>
            </a:r>
            <a:r>
              <a:rPr lang="is-IS" sz="1400" dirty="0">
                <a:solidFill>
                  <a:srgbClr val="6D6F24"/>
                </a:solidFill>
                <a:latin typeface="Courier"/>
              </a:rPr>
              <a:t>=</a:t>
            </a:r>
            <a:r>
              <a:rPr lang="is-IS" sz="1400" dirty="0">
                <a:solidFill>
                  <a:srgbClr val="000000"/>
                </a:solidFill>
                <a:latin typeface="Courier"/>
              </a:rPr>
              <a:t>m</a:t>
            </a:r>
            <a:r>
              <a:rPr lang="is-IS" sz="1400" dirty="0">
                <a:solidFill>
                  <a:srgbClr val="6D6F24"/>
                </a:solidFill>
                <a:latin typeface="Courier"/>
              </a:rPr>
              <a:t>(</a:t>
            </a:r>
            <a:r>
              <a:rPr lang="is-IS" sz="1400" dirty="0">
                <a:solidFill>
                  <a:srgbClr val="107D02"/>
                </a:solidFill>
                <a:latin typeface="Courier"/>
              </a:rPr>
              <a:t>4</a:t>
            </a:r>
            <a:r>
              <a:rPr lang="is-IS" sz="1400" dirty="0">
                <a:solidFill>
                  <a:srgbClr val="6D6F24"/>
                </a:solidFill>
                <a:latin typeface="Courier"/>
              </a:rPr>
              <a:t>)</a:t>
            </a:r>
            <a:r>
              <a:rPr lang="is-IS" sz="1400" dirty="0">
                <a:solidFill>
                  <a:srgbClr val="107D02"/>
                </a:solidFill>
                <a:latin typeface="Courier"/>
              </a:rPr>
              <a:t>17</a:t>
            </a:r>
            <a:r>
              <a:rPr lang="is-IS" sz="1400" dirty="0">
                <a:solidFill>
                  <a:srgbClr val="6D6F24"/>
                </a:solidFill>
                <a:latin typeface="Courier"/>
              </a:rPr>
              <a:t>^</a:t>
            </a:r>
            <a:r>
              <a:rPr lang="is-IS" sz="1400" dirty="0">
                <a:solidFill>
                  <a:srgbClr val="000000"/>
                </a:solidFill>
                <a:latin typeface="Courier"/>
              </a:rPr>
              <a:t>m</a:t>
            </a:r>
            <a:r>
              <a:rPr lang="is-IS" sz="1400" dirty="0">
                <a:solidFill>
                  <a:srgbClr val="6D6F24"/>
                </a:solidFill>
                <a:latin typeface="Courier"/>
              </a:rPr>
              <a:t>(</a:t>
            </a:r>
            <a:r>
              <a:rPr lang="is-IS" sz="1400" dirty="0">
                <a:solidFill>
                  <a:srgbClr val="107D02"/>
                </a:solidFill>
                <a:latin typeface="Courier"/>
              </a:rPr>
              <a:t>3</a:t>
            </a:r>
            <a:r>
              <a:rPr lang="is-IS" sz="1400" dirty="0">
                <a:solidFill>
                  <a:srgbClr val="6D6F24"/>
                </a:solidFill>
                <a:latin typeface="Courier"/>
              </a:rPr>
              <a:t>)</a:t>
            </a:r>
            <a:r>
              <a:rPr lang="is-IS" sz="1400" dirty="0">
                <a:solidFill>
                  <a:srgbClr val="107D02"/>
                </a:solidFill>
                <a:latin typeface="Courier"/>
              </a:rPr>
              <a:t>9</a:t>
            </a:r>
            <a:r>
              <a:rPr lang="is-IS" sz="1400" dirty="0">
                <a:solidFill>
                  <a:srgbClr val="6D6F24"/>
                </a:solidFill>
                <a:latin typeface="Courier"/>
              </a:rPr>
              <a:t>^</a:t>
            </a:r>
            <a:r>
              <a:rPr lang="is-IS" sz="1400" dirty="0">
                <a:solidFill>
                  <a:srgbClr val="000000"/>
                </a:solidFill>
                <a:latin typeface="Courier"/>
              </a:rPr>
              <a:t>k</a:t>
            </a:r>
          </a:p>
          <a:p>
            <a:r>
              <a:rPr lang="en-US" sz="1400" dirty="0">
                <a:solidFill>
                  <a:srgbClr val="6D6F24"/>
                </a:solidFill>
                <a:latin typeface="Courier"/>
              </a:rPr>
              <a:t>*</a:t>
            </a:r>
            <a:r>
              <a:rPr lang="en-US" sz="1400" dirty="0">
                <a:solidFill>
                  <a:srgbClr val="107D02"/>
                </a:solidFill>
                <a:latin typeface="Courier"/>
              </a:rPr>
              <a:t>2</a:t>
            </a:r>
            <a:r>
              <a:rPr lang="en-US" sz="1400" dirty="0">
                <a:solidFill>
                  <a:srgbClr val="6D6F24"/>
                </a:solidFill>
                <a:latin typeface="Courier"/>
              </a:rPr>
              <a:t>-</a:t>
            </a:r>
            <a:r>
              <a:rPr lang="en-US" sz="1400" dirty="0">
                <a:solidFill>
                  <a:srgbClr val="000000"/>
                </a:solidFill>
                <a:latin typeface="Courier"/>
              </a:rPr>
              <a:t>k</a:t>
            </a:r>
            <a:r>
              <a:rPr lang="en-US" sz="1400" dirty="0">
                <a:solidFill>
                  <a:srgbClr val="6D6F24"/>
                </a:solidFill>
                <a:latin typeface="Courier"/>
              </a:rPr>
              <a:t>%</a:t>
            </a:r>
            <a:r>
              <a:rPr lang="en-US" sz="1400" dirty="0">
                <a:solidFill>
                  <a:srgbClr val="107D02"/>
                </a:solidFill>
                <a:latin typeface="Courier"/>
              </a:rPr>
              <a:t>8</a:t>
            </a:r>
            <a:r>
              <a:rPr lang="en-US" sz="1400" dirty="0">
                <a:solidFill>
                  <a:srgbClr val="6D6F24"/>
                </a:solidFill>
                <a:latin typeface="Courier"/>
              </a:rPr>
              <a:t>^</a:t>
            </a:r>
            <a:r>
              <a:rPr lang="en-US" sz="1400" dirty="0">
                <a:solidFill>
                  <a:srgbClr val="107D02"/>
                </a:solidFill>
                <a:latin typeface="Courier"/>
              </a:rPr>
              <a:t>8</a:t>
            </a:r>
            <a:r>
              <a:rPr lang="en-US" sz="1400" dirty="0">
                <a:solidFill>
                  <a:srgbClr val="6D6F24"/>
                </a:solidFill>
                <a:latin typeface="Courier"/>
              </a:rPr>
              <a:t>,</a:t>
            </a:r>
            <a:r>
              <a:rPr lang="en-US" sz="1400" dirty="0">
                <a:solidFill>
                  <a:srgbClr val="000000"/>
                </a:solidFill>
                <a:latin typeface="Courier"/>
              </a:rPr>
              <a:t>a</a:t>
            </a:r>
            <a:r>
              <a:rPr lang="en-US" sz="1400" dirty="0">
                <a:solidFill>
                  <a:srgbClr val="6D6F24"/>
                </a:solidFill>
                <a:latin typeface="Courier"/>
              </a:rPr>
              <a:t>=</a:t>
            </a:r>
            <a:r>
              <a:rPr lang="en-US" sz="1400" dirty="0">
                <a:solidFill>
                  <a:srgbClr val="107D02"/>
                </a:solidFill>
                <a:latin typeface="Courier"/>
              </a:rPr>
              <a:t>0</a:t>
            </a:r>
            <a:r>
              <a:rPr lang="en-US" sz="1400" dirty="0">
                <a:solidFill>
                  <a:srgbClr val="6D6F24"/>
                </a:solidFill>
                <a:latin typeface="Courier"/>
              </a:rPr>
              <a:t>,</a:t>
            </a:r>
            <a:r>
              <a:rPr lang="en-US" sz="1400" dirty="0">
                <a:solidFill>
                  <a:srgbClr val="000000"/>
                </a:solidFill>
                <a:latin typeface="Courier"/>
              </a:rPr>
              <a:t>c</a:t>
            </a:r>
            <a:r>
              <a:rPr lang="en-US" sz="1400" dirty="0">
                <a:solidFill>
                  <a:srgbClr val="6D6F24"/>
                </a:solidFill>
                <a:latin typeface="Courier"/>
              </a:rPr>
              <a:t>=</a:t>
            </a:r>
            <a:r>
              <a:rPr lang="en-US" sz="1400" dirty="0">
                <a:solidFill>
                  <a:srgbClr val="107D02"/>
                </a:solidFill>
                <a:latin typeface="Courier"/>
              </a:rPr>
              <a:t>26</a:t>
            </a:r>
            <a:r>
              <a:rPr lang="en-US" sz="1400" dirty="0">
                <a:solidFill>
                  <a:srgbClr val="6B006D"/>
                </a:solidFill>
                <a:latin typeface="Courier"/>
              </a:rPr>
              <a:t>;</a:t>
            </a:r>
            <a:r>
              <a:rPr lang="en-US" sz="1400" b="1" dirty="0">
                <a:solidFill>
                  <a:srgbClr val="6B0001"/>
                </a:solidFill>
                <a:latin typeface="Courier-Bold"/>
              </a:rPr>
              <a:t>for</a:t>
            </a:r>
            <a:r>
              <a:rPr lang="en-US" sz="1400" dirty="0">
                <a:solidFill>
                  <a:srgbClr val="6D6F24"/>
                </a:solidFill>
                <a:latin typeface="Courier"/>
              </a:rPr>
              <a:t>(</a:t>
            </a:r>
            <a:r>
              <a:rPr lang="en-US" sz="1400" dirty="0">
                <a:solidFill>
                  <a:srgbClr val="000000"/>
                </a:solidFill>
                <a:latin typeface="Courier"/>
              </a:rPr>
              <a:t>s</a:t>
            </a:r>
            <a:r>
              <a:rPr lang="en-US" sz="1400" dirty="0">
                <a:solidFill>
                  <a:srgbClr val="6D6F24"/>
                </a:solidFill>
                <a:latin typeface="Courier"/>
              </a:rPr>
              <a:t>[</a:t>
            </a:r>
            <a:r>
              <a:rPr lang="en-US" sz="1400" dirty="0">
                <a:solidFill>
                  <a:srgbClr val="000000"/>
                </a:solidFill>
                <a:latin typeface="Courier"/>
              </a:rPr>
              <a:t>y</a:t>
            </a:r>
            <a:r>
              <a:rPr lang="en-US" sz="1400" dirty="0">
                <a:solidFill>
                  <a:srgbClr val="6D6F24"/>
                </a:solidFill>
                <a:latin typeface="Courier"/>
              </a:rPr>
              <a:t>]-=</a:t>
            </a:r>
            <a:r>
              <a:rPr lang="en-US" sz="1400" dirty="0">
                <a:solidFill>
                  <a:srgbClr val="107D02"/>
                </a:solidFill>
                <a:latin typeface="Courier"/>
              </a:rPr>
              <a:t>16</a:t>
            </a:r>
            <a:r>
              <a:rPr lang="en-US" sz="1400" dirty="0">
                <a:solidFill>
                  <a:srgbClr val="6B006D"/>
                </a:solidFill>
                <a:latin typeface="Courier"/>
              </a:rPr>
              <a:t>;</a:t>
            </a:r>
            <a:r>
              <a:rPr lang="en-US" sz="1400" dirty="0">
                <a:solidFill>
                  <a:srgbClr val="6D6F24"/>
                </a:solidFill>
                <a:latin typeface="Courier"/>
              </a:rPr>
              <a:t>--</a:t>
            </a:r>
            <a:r>
              <a:rPr lang="en-US" sz="1400" dirty="0" err="1">
                <a:solidFill>
                  <a:srgbClr val="000000"/>
                </a:solidFill>
                <a:latin typeface="Courier"/>
              </a:rPr>
              <a:t>c</a:t>
            </a:r>
            <a:r>
              <a:rPr lang="en-US" sz="1400" dirty="0" err="1">
                <a:solidFill>
                  <a:srgbClr val="6B006D"/>
                </a:solidFill>
                <a:latin typeface="Courier"/>
              </a:rPr>
              <a:t>;</a:t>
            </a:r>
            <a:r>
              <a:rPr lang="en-US" sz="1400" dirty="0" err="1">
                <a:solidFill>
                  <a:srgbClr val="000000"/>
                </a:solidFill>
                <a:latin typeface="Courier"/>
              </a:rPr>
              <a:t>j</a:t>
            </a:r>
            <a:r>
              <a:rPr lang="en-US" sz="1400" dirty="0">
                <a:solidFill>
                  <a:srgbClr val="6D6F24"/>
                </a:solidFill>
                <a:latin typeface="Courier"/>
              </a:rPr>
              <a:t>*=</a:t>
            </a:r>
            <a:r>
              <a:rPr lang="en-US" sz="1400" dirty="0">
                <a:solidFill>
                  <a:srgbClr val="107D02"/>
                </a:solidFill>
                <a:latin typeface="Courier"/>
              </a:rPr>
              <a:t>2</a:t>
            </a:r>
            <a:r>
              <a:rPr lang="en-US" sz="1400" dirty="0">
                <a:solidFill>
                  <a:srgbClr val="6D6F24"/>
                </a:solidFill>
                <a:latin typeface="Courier"/>
              </a:rPr>
              <a:t>)</a:t>
            </a:r>
            <a:r>
              <a:rPr lang="en-US" sz="1400" dirty="0">
                <a:solidFill>
                  <a:srgbClr val="000000"/>
                </a:solidFill>
                <a:latin typeface="Courier"/>
              </a:rPr>
              <a:t>a</a:t>
            </a:r>
            <a:r>
              <a:rPr lang="en-US" sz="1400" dirty="0">
                <a:solidFill>
                  <a:srgbClr val="6D6F24"/>
                </a:solidFill>
                <a:latin typeface="Courier"/>
              </a:rPr>
              <a:t>=</a:t>
            </a:r>
            <a:r>
              <a:rPr lang="en-US" sz="1400" dirty="0">
                <a:solidFill>
                  <a:srgbClr val="000000"/>
                </a:solidFill>
                <a:latin typeface="Courier"/>
              </a:rPr>
              <a:t>a</a:t>
            </a:r>
            <a:r>
              <a:rPr lang="en-US" sz="1400" dirty="0">
                <a:solidFill>
                  <a:srgbClr val="6D6F24"/>
                </a:solidFill>
                <a:latin typeface="Courier"/>
              </a:rPr>
              <a:t>*</a:t>
            </a:r>
            <a:r>
              <a:rPr lang="en-US" sz="1400" dirty="0">
                <a:solidFill>
                  <a:srgbClr val="107D02"/>
                </a:solidFill>
                <a:latin typeface="Courier"/>
              </a:rPr>
              <a:t>2</a:t>
            </a:r>
            <a:r>
              <a:rPr lang="en-US" sz="1400" dirty="0">
                <a:solidFill>
                  <a:srgbClr val="6D6F24"/>
                </a:solidFill>
                <a:latin typeface="Courier"/>
              </a:rPr>
              <a:t>^</a:t>
            </a:r>
            <a:r>
              <a:rPr lang="en-US" sz="1400" dirty="0">
                <a:solidFill>
                  <a:srgbClr val="000000"/>
                </a:solidFill>
                <a:latin typeface="Courier"/>
              </a:rPr>
              <a:t>i</a:t>
            </a:r>
            <a:r>
              <a:rPr lang="en-US" sz="1400" dirty="0">
                <a:solidFill>
                  <a:srgbClr val="6D6F24"/>
                </a:solidFill>
                <a:latin typeface="Courier"/>
              </a:rPr>
              <a:t>&amp;</a:t>
            </a:r>
            <a:r>
              <a:rPr lang="en-US" sz="1400" dirty="0">
                <a:solidFill>
                  <a:srgbClr val="107D02"/>
                </a:solidFill>
                <a:latin typeface="Courier"/>
              </a:rPr>
              <a:t>1</a:t>
            </a:r>
            <a:r>
              <a:rPr lang="en-US" sz="1400" dirty="0">
                <a:solidFill>
                  <a:srgbClr val="6D6F24"/>
                </a:solidFill>
                <a:latin typeface="Courier"/>
              </a:rPr>
              <a:t>,</a:t>
            </a:r>
            <a:r>
              <a:rPr lang="en-US" sz="1400" dirty="0">
                <a:solidFill>
                  <a:srgbClr val="000000"/>
                </a:solidFill>
                <a:latin typeface="Courier"/>
              </a:rPr>
              <a:t>i</a:t>
            </a:r>
            <a:r>
              <a:rPr lang="en-US" sz="1400" dirty="0">
                <a:solidFill>
                  <a:srgbClr val="6D6F24"/>
                </a:solidFill>
                <a:latin typeface="Courier"/>
              </a:rPr>
              <a:t>=</a:t>
            </a:r>
            <a:r>
              <a:rPr lang="en-US" sz="1400" dirty="0" err="1">
                <a:solidFill>
                  <a:srgbClr val="000000"/>
                </a:solidFill>
                <a:latin typeface="Courier"/>
              </a:rPr>
              <a:t>i</a:t>
            </a:r>
            <a:r>
              <a:rPr lang="en-US" sz="1400" dirty="0">
                <a:solidFill>
                  <a:srgbClr val="6D6F24"/>
                </a:solidFill>
                <a:latin typeface="Courier"/>
              </a:rPr>
              <a:t>/</a:t>
            </a:r>
            <a:r>
              <a:rPr lang="en-US" sz="1400" dirty="0">
                <a:solidFill>
                  <a:srgbClr val="107D02"/>
                </a:solidFill>
                <a:latin typeface="Courier"/>
              </a:rPr>
              <a:t>2</a:t>
            </a:r>
            <a:r>
              <a:rPr lang="en-US" sz="1400" dirty="0">
                <a:solidFill>
                  <a:srgbClr val="6D6F24"/>
                </a:solidFill>
                <a:latin typeface="Courier"/>
              </a:rPr>
              <a:t>^</a:t>
            </a:r>
            <a:r>
              <a:rPr lang="en-US" sz="1400" dirty="0">
                <a:solidFill>
                  <a:srgbClr val="000000"/>
                </a:solidFill>
                <a:latin typeface="Courier"/>
              </a:rPr>
              <a:t>j</a:t>
            </a:r>
            <a:r>
              <a:rPr lang="en-US" sz="1400" dirty="0">
                <a:solidFill>
                  <a:srgbClr val="6D6F24"/>
                </a:solidFill>
                <a:latin typeface="Courier"/>
              </a:rPr>
              <a:t>&amp;</a:t>
            </a:r>
            <a:r>
              <a:rPr lang="en-US" sz="1400" dirty="0">
                <a:solidFill>
                  <a:srgbClr val="107D02"/>
                </a:solidFill>
                <a:latin typeface="Courier"/>
              </a:rPr>
              <a:t>1</a:t>
            </a:r>
            <a:r>
              <a:rPr lang="en-US" sz="1400" dirty="0">
                <a:solidFill>
                  <a:srgbClr val="6D6F24"/>
                </a:solidFill>
                <a:latin typeface="Courier"/>
              </a:rPr>
              <a:t>&lt;&lt;</a:t>
            </a:r>
            <a:r>
              <a:rPr lang="en-US" sz="1400" dirty="0">
                <a:solidFill>
                  <a:srgbClr val="107D02"/>
                </a:solidFill>
                <a:latin typeface="Courier"/>
              </a:rPr>
              <a:t>24</a:t>
            </a:r>
            <a:r>
              <a:rPr lang="en-US" sz="1400" dirty="0">
                <a:solidFill>
                  <a:srgbClr val="6B006D"/>
                </a:solidFill>
                <a:latin typeface="Courier"/>
              </a:rPr>
              <a:t>;</a:t>
            </a:r>
            <a:r>
              <a:rPr lang="en-US" sz="1400" b="1" dirty="0">
                <a:solidFill>
                  <a:srgbClr val="6B0001"/>
                </a:solidFill>
                <a:latin typeface="Courier-Bold"/>
              </a:rPr>
              <a:t>for</a:t>
            </a:r>
            <a:r>
              <a:rPr lang="en-US" sz="1400" dirty="0">
                <a:solidFill>
                  <a:srgbClr val="6D6F24"/>
                </a:solidFill>
                <a:latin typeface="Courier"/>
              </a:rPr>
              <a:t>(</a:t>
            </a:r>
            <a:r>
              <a:rPr lang="en-US" sz="1400" dirty="0">
                <a:solidFill>
                  <a:srgbClr val="000000"/>
                </a:solidFill>
                <a:latin typeface="Courier"/>
              </a:rPr>
              <a:t>j</a:t>
            </a:r>
            <a:r>
              <a:rPr lang="en-US" sz="1400" dirty="0">
                <a:solidFill>
                  <a:srgbClr val="6D6F24"/>
                </a:solidFill>
                <a:latin typeface="Courier"/>
              </a:rPr>
              <a:t>=</a:t>
            </a:r>
            <a:r>
              <a:rPr lang="en-US" sz="1400" dirty="0">
                <a:solidFill>
                  <a:srgbClr val="107D02"/>
                </a:solidFill>
                <a:latin typeface="Courier"/>
              </a:rPr>
              <a:t>127</a:t>
            </a:r>
            <a:r>
              <a:rPr lang="en-US" sz="1400" dirty="0">
                <a:solidFill>
                  <a:srgbClr val="6B006D"/>
                </a:solidFill>
                <a:latin typeface="Courier"/>
              </a:rPr>
              <a:t>;</a:t>
            </a:r>
            <a:r>
              <a:rPr lang="en-US" sz="1400" dirty="0">
                <a:solidFill>
                  <a:srgbClr val="6D6F24"/>
                </a:solidFill>
                <a:latin typeface="Courier"/>
              </a:rPr>
              <a:t>++</a:t>
            </a:r>
            <a:r>
              <a:rPr lang="en-US" sz="1400" dirty="0">
                <a:solidFill>
                  <a:srgbClr val="000000"/>
                </a:solidFill>
                <a:latin typeface="Courier"/>
              </a:rPr>
              <a:t>j</a:t>
            </a:r>
            <a:r>
              <a:rPr lang="en-US" sz="1400" dirty="0">
                <a:solidFill>
                  <a:srgbClr val="6D6F24"/>
                </a:solidFill>
                <a:latin typeface="Courier"/>
              </a:rPr>
              <a:t>&lt;</a:t>
            </a:r>
            <a:r>
              <a:rPr lang="en-US" sz="1400" dirty="0">
                <a:solidFill>
                  <a:srgbClr val="000000"/>
                </a:solidFill>
                <a:latin typeface="Courier"/>
              </a:rPr>
              <a:t>n</a:t>
            </a:r>
          </a:p>
          <a:p>
            <a:r>
              <a:rPr lang="en-US" sz="1400" dirty="0">
                <a:solidFill>
                  <a:srgbClr val="6B006D"/>
                </a:solidFill>
                <a:latin typeface="Courier"/>
              </a:rPr>
              <a:t>;</a:t>
            </a:r>
            <a:r>
              <a:rPr lang="en-US" sz="1400" dirty="0">
                <a:solidFill>
                  <a:srgbClr val="000000"/>
                </a:solidFill>
                <a:latin typeface="Courier"/>
              </a:rPr>
              <a:t>c</a:t>
            </a:r>
            <a:r>
              <a:rPr lang="en-US" sz="1400" dirty="0">
                <a:solidFill>
                  <a:srgbClr val="6D6F24"/>
                </a:solidFill>
                <a:latin typeface="Courier"/>
              </a:rPr>
              <a:t>=</a:t>
            </a:r>
            <a:r>
              <a:rPr lang="en-US" sz="1400" dirty="0">
                <a:solidFill>
                  <a:srgbClr val="000000"/>
                </a:solidFill>
                <a:latin typeface="Courier"/>
              </a:rPr>
              <a:t>c</a:t>
            </a:r>
            <a:r>
              <a:rPr lang="en-US" sz="1400" dirty="0">
                <a:solidFill>
                  <a:srgbClr val="6D6F24"/>
                </a:solidFill>
                <a:latin typeface="Courier"/>
              </a:rPr>
              <a:t>&gt;</a:t>
            </a:r>
            <a:r>
              <a:rPr lang="en-US" sz="1400" dirty="0">
                <a:solidFill>
                  <a:srgbClr val="000000"/>
                </a:solidFill>
                <a:latin typeface="Courier"/>
              </a:rPr>
              <a:t>y</a:t>
            </a:r>
            <a:r>
              <a:rPr lang="en-US" sz="1400" dirty="0">
                <a:solidFill>
                  <a:srgbClr val="6D6F24"/>
                </a:solidFill>
                <a:latin typeface="Courier"/>
              </a:rPr>
              <a:t>)</a:t>
            </a:r>
            <a:r>
              <a:rPr lang="en-US" sz="1400" dirty="0">
                <a:solidFill>
                  <a:srgbClr val="000000"/>
                </a:solidFill>
                <a:latin typeface="Courier"/>
              </a:rPr>
              <a:t>c</a:t>
            </a:r>
            <a:r>
              <a:rPr lang="en-US" sz="1400" dirty="0">
                <a:solidFill>
                  <a:srgbClr val="6D6F24"/>
                </a:solidFill>
                <a:latin typeface="Courier"/>
              </a:rPr>
              <a:t>+=</a:t>
            </a:r>
            <a:r>
              <a:rPr lang="en-US" sz="1400" dirty="0">
                <a:solidFill>
                  <a:srgbClr val="000000"/>
                </a:solidFill>
                <a:latin typeface="Courier"/>
              </a:rPr>
              <a:t>y</a:t>
            </a:r>
            <a:r>
              <a:rPr lang="en-US" sz="1400" dirty="0">
                <a:solidFill>
                  <a:srgbClr val="6D6F24"/>
                </a:solidFill>
                <a:latin typeface="Courier"/>
              </a:rPr>
              <a:t>=</a:t>
            </a:r>
            <a:r>
              <a:rPr lang="en-US" sz="1400" dirty="0" err="1">
                <a:solidFill>
                  <a:srgbClr val="000000"/>
                </a:solidFill>
                <a:latin typeface="Courier"/>
              </a:rPr>
              <a:t>i</a:t>
            </a:r>
            <a:r>
              <a:rPr lang="en-US" sz="1400" dirty="0" err="1">
                <a:solidFill>
                  <a:srgbClr val="6D6F24"/>
                </a:solidFill>
                <a:latin typeface="Courier"/>
              </a:rPr>
              <a:t>^</a:t>
            </a:r>
            <a:r>
              <a:rPr lang="en-US" sz="1400" dirty="0" err="1">
                <a:solidFill>
                  <a:srgbClr val="000000"/>
                </a:solidFill>
                <a:latin typeface="Courier"/>
              </a:rPr>
              <a:t>i</a:t>
            </a:r>
            <a:r>
              <a:rPr lang="en-US" sz="1400" dirty="0">
                <a:solidFill>
                  <a:srgbClr val="6D6F24"/>
                </a:solidFill>
                <a:latin typeface="Courier"/>
              </a:rPr>
              <a:t>/</a:t>
            </a:r>
            <a:r>
              <a:rPr lang="en-US" sz="1400" dirty="0">
                <a:solidFill>
                  <a:srgbClr val="107D02"/>
                </a:solidFill>
                <a:latin typeface="Courier"/>
              </a:rPr>
              <a:t>8</a:t>
            </a:r>
            <a:r>
              <a:rPr lang="en-US" sz="1400" dirty="0">
                <a:solidFill>
                  <a:srgbClr val="6D6F24"/>
                </a:solidFill>
                <a:latin typeface="Courier"/>
              </a:rPr>
              <a:t>^</a:t>
            </a:r>
            <a:r>
              <a:rPr lang="en-US" sz="1400" dirty="0">
                <a:solidFill>
                  <a:srgbClr val="000000"/>
                </a:solidFill>
                <a:latin typeface="Courier"/>
              </a:rPr>
              <a:t>i</a:t>
            </a:r>
            <a:r>
              <a:rPr lang="en-US" sz="1400" dirty="0">
                <a:solidFill>
                  <a:srgbClr val="6D6F24"/>
                </a:solidFill>
                <a:latin typeface="Courier"/>
              </a:rPr>
              <a:t>&gt;&gt;</a:t>
            </a:r>
            <a:r>
              <a:rPr lang="en-US" sz="1400" dirty="0">
                <a:solidFill>
                  <a:srgbClr val="107D02"/>
                </a:solidFill>
                <a:latin typeface="Courier"/>
              </a:rPr>
              <a:t>4</a:t>
            </a:r>
            <a:r>
              <a:rPr lang="en-US" sz="1400" dirty="0">
                <a:solidFill>
                  <a:srgbClr val="6D6F24"/>
                </a:solidFill>
                <a:latin typeface="Courier"/>
              </a:rPr>
              <a:t>^</a:t>
            </a:r>
            <a:r>
              <a:rPr lang="en-US" sz="1400" dirty="0">
                <a:solidFill>
                  <a:srgbClr val="000000"/>
                </a:solidFill>
                <a:latin typeface="Courier"/>
              </a:rPr>
              <a:t>i</a:t>
            </a:r>
            <a:r>
              <a:rPr lang="en-US" sz="1400" dirty="0">
                <a:solidFill>
                  <a:srgbClr val="6D6F24"/>
                </a:solidFill>
                <a:latin typeface="Courier"/>
              </a:rPr>
              <a:t>&gt;&gt;</a:t>
            </a:r>
            <a:r>
              <a:rPr lang="en-US" sz="1400" dirty="0">
                <a:solidFill>
                  <a:srgbClr val="107D02"/>
                </a:solidFill>
                <a:latin typeface="Courier"/>
              </a:rPr>
              <a:t>12</a:t>
            </a:r>
            <a:r>
              <a:rPr lang="en-US" sz="1400" dirty="0">
                <a:solidFill>
                  <a:srgbClr val="6D6F24"/>
                </a:solidFill>
                <a:latin typeface="Courier"/>
              </a:rPr>
              <a:t>,</a:t>
            </a:r>
            <a:r>
              <a:rPr lang="en-US" sz="1400" dirty="0">
                <a:solidFill>
                  <a:srgbClr val="000000"/>
                </a:solidFill>
                <a:latin typeface="Courier"/>
              </a:rPr>
              <a:t>i</a:t>
            </a:r>
            <a:r>
              <a:rPr lang="en-US" sz="1400" dirty="0">
                <a:solidFill>
                  <a:srgbClr val="6D6F24"/>
                </a:solidFill>
                <a:latin typeface="Courier"/>
              </a:rPr>
              <a:t>=</a:t>
            </a:r>
            <a:r>
              <a:rPr lang="en-US" sz="1400" dirty="0" err="1">
                <a:solidFill>
                  <a:srgbClr val="000000"/>
                </a:solidFill>
                <a:latin typeface="Courier"/>
              </a:rPr>
              <a:t>i</a:t>
            </a:r>
            <a:r>
              <a:rPr lang="en-US" sz="1400" dirty="0">
                <a:solidFill>
                  <a:srgbClr val="6D6F24"/>
                </a:solidFill>
                <a:latin typeface="Courier"/>
              </a:rPr>
              <a:t>&gt;&gt;</a:t>
            </a:r>
            <a:r>
              <a:rPr lang="en-US" sz="1400" dirty="0">
                <a:solidFill>
                  <a:srgbClr val="107D02"/>
                </a:solidFill>
                <a:latin typeface="Courier"/>
              </a:rPr>
              <a:t>8</a:t>
            </a:r>
            <a:r>
              <a:rPr lang="en-US" sz="1400" dirty="0">
                <a:solidFill>
                  <a:srgbClr val="6D6F24"/>
                </a:solidFill>
                <a:latin typeface="Courier"/>
              </a:rPr>
              <a:t>^</a:t>
            </a:r>
            <a:r>
              <a:rPr lang="en-US" sz="1400" dirty="0">
                <a:solidFill>
                  <a:srgbClr val="000000"/>
                </a:solidFill>
                <a:latin typeface="Courier"/>
              </a:rPr>
              <a:t>y</a:t>
            </a:r>
            <a:r>
              <a:rPr lang="en-US" sz="1400" dirty="0">
                <a:solidFill>
                  <a:srgbClr val="6D6F24"/>
                </a:solidFill>
                <a:latin typeface="Courier"/>
              </a:rPr>
              <a:t>&lt;&lt;</a:t>
            </a:r>
            <a:r>
              <a:rPr lang="en-US" sz="1400" dirty="0">
                <a:solidFill>
                  <a:srgbClr val="107D02"/>
                </a:solidFill>
                <a:latin typeface="Courier"/>
              </a:rPr>
              <a:t>17</a:t>
            </a:r>
            <a:r>
              <a:rPr lang="en-US" sz="1400" dirty="0">
                <a:solidFill>
                  <a:srgbClr val="6D6F24"/>
                </a:solidFill>
                <a:latin typeface="Courier"/>
              </a:rPr>
              <a:t>,</a:t>
            </a:r>
            <a:r>
              <a:rPr lang="en-US" sz="1400" dirty="0">
                <a:solidFill>
                  <a:srgbClr val="000000"/>
                </a:solidFill>
                <a:latin typeface="Courier"/>
              </a:rPr>
              <a:t>a</a:t>
            </a:r>
            <a:r>
              <a:rPr lang="en-US" sz="1400" dirty="0">
                <a:solidFill>
                  <a:srgbClr val="6D6F24"/>
                </a:solidFill>
                <a:latin typeface="Courier"/>
              </a:rPr>
              <a:t>^=</a:t>
            </a:r>
            <a:r>
              <a:rPr lang="en-US" sz="1400" dirty="0">
                <a:solidFill>
                  <a:srgbClr val="000000"/>
                </a:solidFill>
                <a:latin typeface="Courier"/>
              </a:rPr>
              <a:t>a</a:t>
            </a:r>
            <a:r>
              <a:rPr lang="en-US" sz="1400" dirty="0">
                <a:solidFill>
                  <a:srgbClr val="6D6F24"/>
                </a:solidFill>
                <a:latin typeface="Courier"/>
              </a:rPr>
              <a:t>&gt;&gt;</a:t>
            </a:r>
            <a:r>
              <a:rPr lang="en-US" sz="1400" dirty="0">
                <a:solidFill>
                  <a:srgbClr val="107D02"/>
                </a:solidFill>
                <a:latin typeface="Courier"/>
              </a:rPr>
              <a:t>14</a:t>
            </a:r>
            <a:r>
              <a:rPr lang="en-US" sz="1400" dirty="0">
                <a:solidFill>
                  <a:srgbClr val="6D6F24"/>
                </a:solidFill>
                <a:latin typeface="Courier"/>
              </a:rPr>
              <a:t>,</a:t>
            </a:r>
            <a:r>
              <a:rPr lang="en-US" sz="1400" dirty="0">
                <a:solidFill>
                  <a:srgbClr val="000000"/>
                </a:solidFill>
                <a:latin typeface="Courier"/>
              </a:rPr>
              <a:t>y</a:t>
            </a:r>
            <a:r>
              <a:rPr lang="en-US" sz="1400" dirty="0">
                <a:solidFill>
                  <a:srgbClr val="6D6F24"/>
                </a:solidFill>
                <a:latin typeface="Courier"/>
              </a:rPr>
              <a:t>=</a:t>
            </a:r>
            <a:r>
              <a:rPr lang="en-US" sz="1400" dirty="0" err="1">
                <a:solidFill>
                  <a:srgbClr val="000000"/>
                </a:solidFill>
                <a:latin typeface="Courier"/>
              </a:rPr>
              <a:t>a</a:t>
            </a:r>
            <a:r>
              <a:rPr lang="en-US" sz="1400" dirty="0" err="1">
                <a:solidFill>
                  <a:srgbClr val="6D6F24"/>
                </a:solidFill>
                <a:latin typeface="Courier"/>
              </a:rPr>
              <a:t>^</a:t>
            </a:r>
            <a:r>
              <a:rPr lang="en-US" sz="1400" dirty="0" err="1">
                <a:solidFill>
                  <a:srgbClr val="000000"/>
                </a:solidFill>
                <a:latin typeface="Courier"/>
              </a:rPr>
              <a:t>a</a:t>
            </a:r>
            <a:r>
              <a:rPr lang="en-US" sz="1400" dirty="0">
                <a:solidFill>
                  <a:srgbClr val="6D6F24"/>
                </a:solidFill>
                <a:latin typeface="Courier"/>
              </a:rPr>
              <a:t>*</a:t>
            </a:r>
            <a:r>
              <a:rPr lang="en-US" sz="1400" dirty="0">
                <a:solidFill>
                  <a:srgbClr val="107D02"/>
                </a:solidFill>
                <a:latin typeface="Courier"/>
              </a:rPr>
              <a:t>8</a:t>
            </a:r>
            <a:r>
              <a:rPr lang="en-US" sz="1400" dirty="0">
                <a:solidFill>
                  <a:srgbClr val="6D6F24"/>
                </a:solidFill>
                <a:latin typeface="Courier"/>
              </a:rPr>
              <a:t>^</a:t>
            </a:r>
            <a:r>
              <a:rPr lang="en-US" sz="1400" dirty="0">
                <a:solidFill>
                  <a:srgbClr val="000000"/>
                </a:solidFill>
                <a:latin typeface="Courier"/>
              </a:rPr>
              <a:t>a</a:t>
            </a:r>
            <a:r>
              <a:rPr lang="en-US" sz="1400" dirty="0">
                <a:solidFill>
                  <a:srgbClr val="6D6F24"/>
                </a:solidFill>
                <a:latin typeface="Courier"/>
              </a:rPr>
              <a:t>&lt;&lt;</a:t>
            </a:r>
            <a:r>
              <a:rPr lang="en-US" sz="1400" dirty="0">
                <a:solidFill>
                  <a:srgbClr val="107D02"/>
                </a:solidFill>
                <a:latin typeface="Courier"/>
              </a:rPr>
              <a:t>6</a:t>
            </a:r>
            <a:r>
              <a:rPr lang="en-US" sz="1400" dirty="0">
                <a:solidFill>
                  <a:srgbClr val="6D6F24"/>
                </a:solidFill>
                <a:latin typeface="Courier"/>
              </a:rPr>
              <a:t>,</a:t>
            </a:r>
            <a:r>
              <a:rPr lang="en-US" sz="1400" dirty="0">
                <a:solidFill>
                  <a:srgbClr val="000000"/>
                </a:solidFill>
                <a:latin typeface="Courier"/>
              </a:rPr>
              <a:t>a</a:t>
            </a:r>
            <a:r>
              <a:rPr lang="en-US" sz="1400" dirty="0">
                <a:solidFill>
                  <a:srgbClr val="6D6F24"/>
                </a:solidFill>
                <a:latin typeface="Courier"/>
              </a:rPr>
              <a:t>=</a:t>
            </a:r>
            <a:r>
              <a:rPr lang="en-US" sz="1400" dirty="0">
                <a:solidFill>
                  <a:srgbClr val="000000"/>
                </a:solidFill>
                <a:latin typeface="Courier"/>
              </a:rPr>
              <a:t>a</a:t>
            </a:r>
            <a:r>
              <a:rPr lang="en-US" sz="1400" dirty="0">
                <a:solidFill>
                  <a:srgbClr val="6D6F24"/>
                </a:solidFill>
                <a:latin typeface="Courier"/>
              </a:rPr>
              <a:t>&gt;&gt;</a:t>
            </a:r>
            <a:r>
              <a:rPr lang="en-US" sz="1400" dirty="0">
                <a:solidFill>
                  <a:srgbClr val="107D02"/>
                </a:solidFill>
                <a:latin typeface="Courier"/>
              </a:rPr>
              <a:t>8</a:t>
            </a:r>
            <a:r>
              <a:rPr lang="en-US" sz="1400" dirty="0">
                <a:solidFill>
                  <a:srgbClr val="6D6F24"/>
                </a:solidFill>
                <a:latin typeface="Courier"/>
              </a:rPr>
              <a:t>^</a:t>
            </a:r>
            <a:r>
              <a:rPr lang="en-US" sz="1400" dirty="0">
                <a:solidFill>
                  <a:srgbClr val="000000"/>
                </a:solidFill>
                <a:latin typeface="Courier"/>
              </a:rPr>
              <a:t>y</a:t>
            </a:r>
            <a:r>
              <a:rPr lang="en-US" sz="1400" dirty="0">
                <a:solidFill>
                  <a:srgbClr val="6D6F24"/>
                </a:solidFill>
                <a:latin typeface="Courier"/>
              </a:rPr>
              <a:t>&lt;&lt;</a:t>
            </a:r>
            <a:r>
              <a:rPr lang="en-US" sz="1400" dirty="0">
                <a:solidFill>
                  <a:srgbClr val="107D02"/>
                </a:solidFill>
                <a:latin typeface="Courier"/>
              </a:rPr>
              <a:t>9</a:t>
            </a:r>
            <a:r>
              <a:rPr lang="en-US" sz="1400" dirty="0">
                <a:solidFill>
                  <a:srgbClr val="6D6F24"/>
                </a:solidFill>
                <a:latin typeface="Courier"/>
              </a:rPr>
              <a:t>,</a:t>
            </a:r>
            <a:r>
              <a:rPr lang="en-US" sz="1400" dirty="0">
                <a:solidFill>
                  <a:srgbClr val="000000"/>
                </a:solidFill>
                <a:latin typeface="Courier"/>
              </a:rPr>
              <a:t>k</a:t>
            </a:r>
            <a:r>
              <a:rPr lang="en-US" sz="1400" dirty="0">
                <a:solidFill>
                  <a:srgbClr val="6D6F24"/>
                </a:solidFill>
                <a:latin typeface="Courier"/>
              </a:rPr>
              <a:t>=</a:t>
            </a:r>
            <a:r>
              <a:rPr lang="en-US" sz="1400" dirty="0">
                <a:solidFill>
                  <a:srgbClr val="000000"/>
                </a:solidFill>
                <a:latin typeface="Courier"/>
              </a:rPr>
              <a:t>s</a:t>
            </a:r>
          </a:p>
          <a:p>
            <a:r>
              <a:rPr lang="en-US" sz="1400" dirty="0">
                <a:solidFill>
                  <a:srgbClr val="6D6F24"/>
                </a:solidFill>
                <a:latin typeface="Courier"/>
              </a:rPr>
              <a:t>[</a:t>
            </a:r>
            <a:r>
              <a:rPr lang="en-US" sz="1400" dirty="0">
                <a:solidFill>
                  <a:srgbClr val="000000"/>
                </a:solidFill>
                <a:latin typeface="Courier"/>
              </a:rPr>
              <a:t>j</a:t>
            </a:r>
            <a:r>
              <a:rPr lang="en-US" sz="1400" dirty="0">
                <a:solidFill>
                  <a:srgbClr val="6D6F24"/>
                </a:solidFill>
                <a:latin typeface="Courier"/>
              </a:rPr>
              <a:t>],</a:t>
            </a:r>
            <a:r>
              <a:rPr lang="en-US" sz="1400" dirty="0">
                <a:solidFill>
                  <a:srgbClr val="000000"/>
                </a:solidFill>
                <a:latin typeface="Courier"/>
              </a:rPr>
              <a:t>k</a:t>
            </a:r>
            <a:r>
              <a:rPr lang="en-US" sz="1400" dirty="0">
                <a:solidFill>
                  <a:srgbClr val="6D6F24"/>
                </a:solidFill>
                <a:latin typeface="Courier"/>
              </a:rPr>
              <a:t>=</a:t>
            </a:r>
            <a:r>
              <a:rPr lang="en-US" sz="1400" dirty="0">
                <a:solidFill>
                  <a:srgbClr val="6B0001"/>
                </a:solidFill>
                <a:latin typeface="Courier"/>
              </a:rPr>
              <a:t>"</a:t>
            </a:r>
            <a:r>
              <a:rPr lang="en-US" sz="1400" dirty="0">
                <a:solidFill>
                  <a:srgbClr val="0000DF"/>
                </a:solidFill>
                <a:latin typeface="Courier"/>
              </a:rPr>
              <a:t>7Wo~'G_</a:t>
            </a:r>
            <a:r>
              <a:rPr lang="en-US" sz="1400" dirty="0">
                <a:solidFill>
                  <a:srgbClr val="0F4DFF"/>
                </a:solidFill>
                <a:latin typeface="Courier"/>
              </a:rPr>
              <a:t>\216</a:t>
            </a:r>
            <a:r>
              <a:rPr lang="en-US" sz="1400" dirty="0">
                <a:solidFill>
                  <a:srgbClr val="6B0001"/>
                </a:solidFill>
                <a:latin typeface="Courier"/>
              </a:rPr>
              <a:t>"</a:t>
            </a:r>
            <a:r>
              <a:rPr lang="en-US" sz="1400" dirty="0">
                <a:solidFill>
                  <a:srgbClr val="6D6F24"/>
                </a:solidFill>
                <a:latin typeface="Courier"/>
              </a:rPr>
              <a:t>[</a:t>
            </a:r>
            <a:r>
              <a:rPr lang="en-US" sz="1400" dirty="0">
                <a:solidFill>
                  <a:srgbClr val="000000"/>
                </a:solidFill>
                <a:latin typeface="Courier"/>
              </a:rPr>
              <a:t>k</a:t>
            </a:r>
            <a:r>
              <a:rPr lang="en-US" sz="1400" dirty="0">
                <a:solidFill>
                  <a:srgbClr val="6D6F24"/>
                </a:solidFill>
                <a:latin typeface="Courier"/>
              </a:rPr>
              <a:t>&amp;</a:t>
            </a:r>
            <a:r>
              <a:rPr lang="en-US" sz="1400" dirty="0">
                <a:solidFill>
                  <a:srgbClr val="107D02"/>
                </a:solidFill>
                <a:latin typeface="Courier"/>
              </a:rPr>
              <a:t>7</a:t>
            </a:r>
            <a:r>
              <a:rPr lang="en-US" sz="1400" dirty="0">
                <a:solidFill>
                  <a:srgbClr val="6D6F24"/>
                </a:solidFill>
                <a:latin typeface="Courier"/>
              </a:rPr>
              <a:t>]+</a:t>
            </a:r>
            <a:r>
              <a:rPr lang="en-US" sz="1400" dirty="0">
                <a:solidFill>
                  <a:srgbClr val="107D02"/>
                </a:solidFill>
                <a:latin typeface="Courier"/>
              </a:rPr>
              <a:t>2</a:t>
            </a:r>
            <a:r>
              <a:rPr lang="en-US" sz="1400" dirty="0">
                <a:solidFill>
                  <a:srgbClr val="6D6F24"/>
                </a:solidFill>
                <a:latin typeface="Courier"/>
              </a:rPr>
              <a:t>^</a:t>
            </a:r>
            <a:r>
              <a:rPr lang="en-US" sz="1400" dirty="0">
                <a:solidFill>
                  <a:srgbClr val="6B0001"/>
                </a:solidFill>
                <a:latin typeface="Courier"/>
              </a:rPr>
              <a:t>"</a:t>
            </a:r>
            <a:r>
              <a:rPr lang="en-US" sz="1400" dirty="0">
                <a:solidFill>
                  <a:srgbClr val="0000DF"/>
                </a:solidFill>
                <a:latin typeface="Courier"/>
              </a:rPr>
              <a:t>cr3sfw6v;*k+&gt;/n.</a:t>
            </a:r>
            <a:r>
              <a:rPr lang="en-US" sz="1400" dirty="0">
                <a:solidFill>
                  <a:srgbClr val="6B0001"/>
                </a:solidFill>
                <a:latin typeface="Courier"/>
              </a:rPr>
              <a:t>"</a:t>
            </a:r>
            <a:r>
              <a:rPr lang="en-US" sz="1400" dirty="0">
                <a:solidFill>
                  <a:srgbClr val="6D6F24"/>
                </a:solidFill>
                <a:latin typeface="Courier"/>
              </a:rPr>
              <a:t>[</a:t>
            </a:r>
            <a:r>
              <a:rPr lang="en-US" sz="1400" dirty="0">
                <a:solidFill>
                  <a:srgbClr val="000000"/>
                </a:solidFill>
                <a:latin typeface="Courier"/>
              </a:rPr>
              <a:t>k</a:t>
            </a:r>
            <a:r>
              <a:rPr lang="en-US" sz="1400" dirty="0">
                <a:solidFill>
                  <a:srgbClr val="6D6F24"/>
                </a:solidFill>
                <a:latin typeface="Courier"/>
              </a:rPr>
              <a:t>&gt;&gt;</a:t>
            </a:r>
            <a:r>
              <a:rPr lang="en-US" sz="1400" dirty="0">
                <a:solidFill>
                  <a:srgbClr val="107D02"/>
                </a:solidFill>
                <a:latin typeface="Courier"/>
              </a:rPr>
              <a:t>4</a:t>
            </a:r>
            <a:r>
              <a:rPr lang="en-US" sz="1400" dirty="0">
                <a:solidFill>
                  <a:srgbClr val="6D6F24"/>
                </a:solidFill>
                <a:latin typeface="Courier"/>
              </a:rPr>
              <a:t>]*</a:t>
            </a:r>
            <a:r>
              <a:rPr lang="en-US" sz="1400" dirty="0">
                <a:solidFill>
                  <a:srgbClr val="107D02"/>
                </a:solidFill>
                <a:latin typeface="Courier"/>
              </a:rPr>
              <a:t>2</a:t>
            </a:r>
            <a:r>
              <a:rPr lang="en-US" sz="1400" dirty="0">
                <a:solidFill>
                  <a:srgbClr val="6D6F24"/>
                </a:solidFill>
                <a:latin typeface="Courier"/>
              </a:rPr>
              <a:t>^</a:t>
            </a:r>
            <a:r>
              <a:rPr lang="en-US" sz="1400" dirty="0">
                <a:solidFill>
                  <a:srgbClr val="000000"/>
                </a:solidFill>
                <a:latin typeface="Courier"/>
              </a:rPr>
              <a:t>k</a:t>
            </a:r>
            <a:r>
              <a:rPr lang="en-US" sz="1400" dirty="0">
                <a:solidFill>
                  <a:srgbClr val="6D6F24"/>
                </a:solidFill>
                <a:latin typeface="Courier"/>
              </a:rPr>
              <a:t>*</a:t>
            </a:r>
            <a:r>
              <a:rPr lang="en-US" sz="1400" dirty="0">
                <a:solidFill>
                  <a:srgbClr val="107D02"/>
                </a:solidFill>
                <a:latin typeface="Courier"/>
              </a:rPr>
              <a:t>257</a:t>
            </a:r>
            <a:r>
              <a:rPr lang="en-US" sz="1400" dirty="0">
                <a:solidFill>
                  <a:srgbClr val="6D6F24"/>
                </a:solidFill>
                <a:latin typeface="Courier"/>
              </a:rPr>
              <a:t>/</a:t>
            </a:r>
            <a:r>
              <a:rPr lang="en-US" sz="1400" dirty="0">
                <a:solidFill>
                  <a:srgbClr val="107D02"/>
                </a:solidFill>
                <a:latin typeface="Courier"/>
              </a:rPr>
              <a:t>8</a:t>
            </a:r>
            <a:r>
              <a:rPr lang="en-US" sz="1400" dirty="0">
                <a:solidFill>
                  <a:srgbClr val="6D6F24"/>
                </a:solidFill>
                <a:latin typeface="Courier"/>
              </a:rPr>
              <a:t>,</a:t>
            </a:r>
            <a:r>
              <a:rPr lang="en-US" sz="1400" dirty="0">
                <a:solidFill>
                  <a:srgbClr val="000000"/>
                </a:solidFill>
                <a:latin typeface="Courier"/>
              </a:rPr>
              <a:t>s</a:t>
            </a:r>
            <a:r>
              <a:rPr lang="en-US" sz="1400" dirty="0">
                <a:solidFill>
                  <a:srgbClr val="6D6F24"/>
                </a:solidFill>
                <a:latin typeface="Courier"/>
              </a:rPr>
              <a:t>[</a:t>
            </a:r>
            <a:r>
              <a:rPr lang="en-US" sz="1400" dirty="0">
                <a:solidFill>
                  <a:srgbClr val="000000"/>
                </a:solidFill>
                <a:latin typeface="Courier"/>
              </a:rPr>
              <a:t>j</a:t>
            </a:r>
            <a:r>
              <a:rPr lang="en-US" sz="1400" dirty="0">
                <a:solidFill>
                  <a:srgbClr val="6D6F24"/>
                </a:solidFill>
                <a:latin typeface="Courier"/>
              </a:rPr>
              <a:t>]=</a:t>
            </a:r>
            <a:r>
              <a:rPr lang="en-US" sz="1400" dirty="0">
                <a:solidFill>
                  <a:srgbClr val="000000"/>
                </a:solidFill>
                <a:latin typeface="Courier"/>
              </a:rPr>
              <a:t>k</a:t>
            </a:r>
            <a:r>
              <a:rPr lang="en-US" sz="1400" dirty="0">
                <a:solidFill>
                  <a:srgbClr val="6D6F24"/>
                </a:solidFill>
                <a:latin typeface="Courier"/>
              </a:rPr>
              <a:t>^(</a:t>
            </a:r>
            <a:r>
              <a:rPr lang="en-US" sz="1400" dirty="0" err="1">
                <a:solidFill>
                  <a:srgbClr val="000000"/>
                </a:solidFill>
                <a:latin typeface="Courier"/>
              </a:rPr>
              <a:t>k</a:t>
            </a:r>
            <a:r>
              <a:rPr lang="en-US" sz="1400" dirty="0" err="1">
                <a:solidFill>
                  <a:srgbClr val="6D6F24"/>
                </a:solidFill>
                <a:latin typeface="Courier"/>
              </a:rPr>
              <a:t>&amp;</a:t>
            </a:r>
            <a:r>
              <a:rPr lang="en-US" sz="1400" dirty="0" err="1">
                <a:solidFill>
                  <a:srgbClr val="000000"/>
                </a:solidFill>
                <a:latin typeface="Courier"/>
              </a:rPr>
              <a:t>k</a:t>
            </a:r>
            <a:r>
              <a:rPr lang="en-US" sz="1400" dirty="0">
                <a:solidFill>
                  <a:srgbClr val="6D6F24"/>
                </a:solidFill>
                <a:latin typeface="Courier"/>
              </a:rPr>
              <a:t>*</a:t>
            </a:r>
            <a:r>
              <a:rPr lang="en-US" sz="1400" dirty="0">
                <a:solidFill>
                  <a:srgbClr val="107D02"/>
                </a:solidFill>
                <a:latin typeface="Courier"/>
              </a:rPr>
              <a:t>2</a:t>
            </a:r>
            <a:r>
              <a:rPr lang="en-US" sz="1400" dirty="0">
                <a:solidFill>
                  <a:srgbClr val="6D6F24"/>
                </a:solidFill>
                <a:latin typeface="Courier"/>
              </a:rPr>
              <a:t>&amp;</a:t>
            </a:r>
            <a:r>
              <a:rPr lang="en-US" sz="1400" dirty="0">
                <a:solidFill>
                  <a:srgbClr val="107D02"/>
                </a:solidFill>
                <a:latin typeface="Courier"/>
              </a:rPr>
              <a:t>34</a:t>
            </a:r>
            <a:r>
              <a:rPr lang="en-US" sz="1400" dirty="0">
                <a:solidFill>
                  <a:srgbClr val="6D6F24"/>
                </a:solidFill>
                <a:latin typeface="Courier"/>
              </a:rPr>
              <a:t>)</a:t>
            </a:r>
            <a:endParaRPr lang="en-US" sz="1400" dirty="0">
              <a:solidFill>
                <a:srgbClr val="000000"/>
              </a:solidFill>
              <a:latin typeface="Courier"/>
            </a:endParaRPr>
          </a:p>
          <a:p>
            <a:r>
              <a:rPr lang="en-US" sz="1400" dirty="0">
                <a:solidFill>
                  <a:srgbClr val="6D6F24"/>
                </a:solidFill>
                <a:latin typeface="Courier"/>
              </a:rPr>
              <a:t>*</a:t>
            </a:r>
            <a:r>
              <a:rPr lang="en-US" sz="1400" dirty="0">
                <a:solidFill>
                  <a:srgbClr val="107D02"/>
                </a:solidFill>
                <a:latin typeface="Courier"/>
              </a:rPr>
              <a:t>6</a:t>
            </a:r>
            <a:r>
              <a:rPr lang="en-US" sz="1400" dirty="0">
                <a:solidFill>
                  <a:srgbClr val="6D6F24"/>
                </a:solidFill>
                <a:latin typeface="Courier"/>
              </a:rPr>
              <a:t>^</a:t>
            </a:r>
            <a:r>
              <a:rPr lang="en-US" sz="1400" dirty="0">
                <a:solidFill>
                  <a:srgbClr val="000000"/>
                </a:solidFill>
                <a:latin typeface="Courier"/>
              </a:rPr>
              <a:t>c</a:t>
            </a:r>
            <a:r>
              <a:rPr lang="en-US" sz="1400" dirty="0">
                <a:solidFill>
                  <a:srgbClr val="6D6F24"/>
                </a:solidFill>
                <a:latin typeface="Courier"/>
              </a:rPr>
              <a:t>+~</a:t>
            </a:r>
            <a:r>
              <a:rPr lang="en-US" sz="1400" dirty="0">
                <a:solidFill>
                  <a:srgbClr val="000000"/>
                </a:solidFill>
                <a:latin typeface="Courier"/>
              </a:rPr>
              <a:t>y</a:t>
            </a:r>
            <a:r>
              <a:rPr lang="en-US" sz="1400" dirty="0">
                <a:solidFill>
                  <a:srgbClr val="6B006D"/>
                </a:solidFill>
                <a:latin typeface="Courier"/>
              </a:rPr>
              <a:t>;}}</a:t>
            </a:r>
            <a:endParaRPr lang="en-US" sz="1400" dirty="0">
              <a:solidFill>
                <a:srgbClr val="000000"/>
              </a:solidFill>
              <a:latin typeface="Courier"/>
            </a:endParaRPr>
          </a:p>
          <a:p>
            <a:endParaRPr lang="en-US" sz="1400" dirty="0">
              <a:latin typeface="CronosPro-Regular"/>
              <a:cs typeface="CronosPro-Regular"/>
            </a:endParaRPr>
          </a:p>
        </p:txBody>
      </p:sp>
    </p:spTree>
    <p:extLst>
      <p:ext uri="{BB962C8B-B14F-4D97-AF65-F5344CB8AC3E}">
        <p14:creationId xmlns:p14="http://schemas.microsoft.com/office/powerpoint/2010/main" val="59807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 Open Design</a:t>
            </a:r>
          </a:p>
        </p:txBody>
      </p:sp>
      <p:sp>
        <p:nvSpPr>
          <p:cNvPr id="3" name="Content Placeholder 2"/>
          <p:cNvSpPr>
            <a:spLocks noGrp="1"/>
          </p:cNvSpPr>
          <p:nvPr>
            <p:ph idx="1"/>
          </p:nvPr>
        </p:nvSpPr>
        <p:spPr/>
        <p:txBody>
          <a:bodyPr>
            <a:normAutofit/>
          </a:bodyPr>
          <a:lstStyle/>
          <a:p>
            <a:pPr marL="0" indent="0">
              <a:buNone/>
            </a:pPr>
            <a:r>
              <a:rPr lang="en-US" dirty="0">
                <a:solidFill>
                  <a:schemeClr val="accent2"/>
                </a:solidFill>
              </a:rPr>
              <a:t>Security shouldn't depend upon the secrecy of design or implementation</a:t>
            </a:r>
          </a:p>
          <a:p>
            <a:pPr marL="0" indent="0">
              <a:buNone/>
            </a:pPr>
            <a:endParaRPr lang="en-US" dirty="0"/>
          </a:p>
          <a:p>
            <a:pPr marL="0" indent="0">
              <a:buNone/>
            </a:pPr>
            <a:r>
              <a:rPr lang="en-US" b="1" dirty="0">
                <a:latin typeface="Cronos Pro" charset="0"/>
                <a:ea typeface="Cronos Pro" charset="0"/>
                <a:cs typeface="Cronos Pro" charset="0"/>
              </a:rPr>
              <a:t>Arguments </a:t>
            </a:r>
            <a:r>
              <a:rPr lang="en-US" b="1" dirty="0">
                <a:solidFill>
                  <a:schemeClr val="accent2"/>
                </a:solidFill>
                <a:latin typeface="Cronos Pro" charset="0"/>
                <a:ea typeface="Cronos Pro" charset="0"/>
                <a:cs typeface="Cronos Pro" charset="0"/>
              </a:rPr>
              <a:t>for </a:t>
            </a:r>
            <a:r>
              <a:rPr lang="en-US" b="1" dirty="0">
                <a:latin typeface="Cronos Pro" charset="0"/>
                <a:ea typeface="Cronos Pro" charset="0"/>
                <a:cs typeface="Cronos Pro" charset="0"/>
              </a:rPr>
              <a:t>open design:</a:t>
            </a:r>
          </a:p>
          <a:p>
            <a:r>
              <a:rPr lang="en-US" dirty="0"/>
              <a:t>Secrets eventually come out:  reverse engineering is possible, employees move around</a:t>
            </a:r>
          </a:p>
          <a:p>
            <a:r>
              <a:rPr lang="en-US" dirty="0"/>
              <a:t>Making details public increases chance of identifying and repairing vulnerabilities</a:t>
            </a:r>
          </a:p>
        </p:txBody>
      </p:sp>
    </p:spTree>
    <p:extLst>
      <p:ext uri="{BB962C8B-B14F-4D97-AF65-F5344CB8AC3E}">
        <p14:creationId xmlns:p14="http://schemas.microsoft.com/office/powerpoint/2010/main" val="168467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 Open Design</a:t>
            </a:r>
          </a:p>
        </p:txBody>
      </p:sp>
      <p:sp>
        <p:nvSpPr>
          <p:cNvPr id="3" name="Content Placeholder 2"/>
          <p:cNvSpPr>
            <a:spLocks noGrp="1"/>
          </p:cNvSpPr>
          <p:nvPr>
            <p:ph idx="1"/>
          </p:nvPr>
        </p:nvSpPr>
        <p:spPr>
          <a:xfrm>
            <a:off x="457200" y="1600200"/>
            <a:ext cx="8229600" cy="4974478"/>
          </a:xfrm>
        </p:spPr>
        <p:txBody>
          <a:bodyPr>
            <a:noAutofit/>
          </a:bodyPr>
          <a:lstStyle/>
          <a:p>
            <a:pPr marL="0" indent="0">
              <a:buNone/>
            </a:pPr>
            <a:r>
              <a:rPr lang="en-US" dirty="0">
                <a:solidFill>
                  <a:schemeClr val="accent2"/>
                </a:solidFill>
              </a:rPr>
              <a:t>Security shouldn't depend upon the secrecy of design or implementation</a:t>
            </a:r>
          </a:p>
          <a:p>
            <a:pPr marL="0" indent="0">
              <a:buNone/>
            </a:pPr>
            <a:endParaRPr lang="en-US" dirty="0"/>
          </a:p>
          <a:p>
            <a:pPr marL="0" indent="0">
              <a:buNone/>
            </a:pPr>
            <a:r>
              <a:rPr lang="en-US" b="1" dirty="0">
                <a:latin typeface="Cronos Pro" charset="0"/>
                <a:ea typeface="Cronos Pro" charset="0"/>
                <a:cs typeface="Cronos Pro" charset="0"/>
              </a:rPr>
              <a:t>Arguments </a:t>
            </a:r>
            <a:r>
              <a:rPr lang="en-US" b="1" dirty="0">
                <a:solidFill>
                  <a:schemeClr val="accent2"/>
                </a:solidFill>
                <a:latin typeface="Cronos Pro" charset="0"/>
                <a:ea typeface="Cronos Pro" charset="0"/>
                <a:cs typeface="Cronos Pro" charset="0"/>
              </a:rPr>
              <a:t>against </a:t>
            </a:r>
            <a:r>
              <a:rPr lang="en-US" b="1" dirty="0">
                <a:latin typeface="Cronos Pro" charset="0"/>
                <a:ea typeface="Cronos Pro" charset="0"/>
                <a:cs typeface="Cronos Pro" charset="0"/>
              </a:rPr>
              <a:t>open design:</a:t>
            </a:r>
          </a:p>
          <a:p>
            <a:r>
              <a:rPr lang="en-US" dirty="0"/>
              <a:t>Secrecy supports Defense in Depth by making it harder to find vulnerabilities</a:t>
            </a:r>
          </a:p>
          <a:p>
            <a:r>
              <a:rPr lang="en-US" dirty="0"/>
              <a:t>Lack of hard evidence that Linus' Law really holds ("given enough all eyeballs, all bugs are shallow")</a:t>
            </a:r>
          </a:p>
          <a:p>
            <a:r>
              <a:rPr lang="en-US" dirty="0"/>
              <a:t>After identification, some vulnerabilities cannot quickly or easily be repaired</a:t>
            </a:r>
          </a:p>
        </p:txBody>
      </p:sp>
    </p:spTree>
    <p:extLst>
      <p:ext uri="{BB962C8B-B14F-4D97-AF65-F5344CB8AC3E}">
        <p14:creationId xmlns:p14="http://schemas.microsoft.com/office/powerpoint/2010/main" val="14316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6BAEF-3137-8E97-955B-E419363046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7FC43A-94C1-EEE5-4AD1-056DD4589AA5}"/>
              </a:ext>
            </a:extLst>
          </p:cNvPr>
          <p:cNvSpPr>
            <a:spLocks noGrp="1"/>
          </p:cNvSpPr>
          <p:nvPr>
            <p:ph type="title"/>
          </p:nvPr>
        </p:nvSpPr>
        <p:spPr/>
        <p:txBody>
          <a:bodyPr/>
          <a:lstStyle/>
          <a:p>
            <a:r>
              <a:rPr lang="en-US" dirty="0"/>
              <a:t>Exercise 4: Defense in Depth</a:t>
            </a:r>
          </a:p>
        </p:txBody>
      </p:sp>
      <p:sp>
        <p:nvSpPr>
          <p:cNvPr id="3" name="Content Placeholder 2">
            <a:extLst>
              <a:ext uri="{FF2B5EF4-FFF2-40B4-BE49-F238E27FC236}">
                <a16:creationId xmlns:a16="http://schemas.microsoft.com/office/drawing/2014/main" id="{D349D93D-B789-91A5-BB2F-3F0D8256FF3A}"/>
              </a:ext>
            </a:extLst>
          </p:cNvPr>
          <p:cNvSpPr>
            <a:spLocks noGrp="1"/>
          </p:cNvSpPr>
          <p:nvPr>
            <p:ph idx="1"/>
          </p:nvPr>
        </p:nvSpPr>
        <p:spPr>
          <a:xfrm>
            <a:off x="457200" y="1600200"/>
            <a:ext cx="8229600" cy="5257800"/>
          </a:xfrm>
        </p:spPr>
        <p:txBody>
          <a:bodyPr>
            <a:normAutofit/>
          </a:bodyPr>
          <a:lstStyle/>
          <a:p>
            <a:pPr marL="0" indent="0">
              <a:buNone/>
            </a:pPr>
            <a:r>
              <a:rPr lang="en-US" dirty="0"/>
              <a:t>  Consider the security mechanisms </a:t>
            </a:r>
          </a:p>
          <a:p>
            <a:pPr marL="0" indent="0">
              <a:buNone/>
            </a:pPr>
            <a:r>
              <a:rPr lang="en-US" dirty="0"/>
              <a:t>  deployed on campus. </a:t>
            </a:r>
          </a:p>
          <a:p>
            <a:pPr marL="0" indent="0">
              <a:buNone/>
            </a:pPr>
            <a:endParaRPr lang="en-US" dirty="0"/>
          </a:p>
          <a:p>
            <a:pPr marL="0" indent="0">
              <a:buNone/>
            </a:pPr>
            <a:r>
              <a:rPr lang="en-US" dirty="0"/>
              <a:t>  To what extent do these defenses </a:t>
            </a:r>
          </a:p>
          <a:p>
            <a:pPr marL="0" indent="0">
              <a:buNone/>
            </a:pPr>
            <a:r>
              <a:rPr lang="en-US" dirty="0"/>
              <a:t>  implement open design? </a:t>
            </a:r>
          </a:p>
          <a:p>
            <a:pPr marL="0" indent="0">
              <a:buNone/>
            </a:pPr>
            <a:endParaRPr lang="en-US" dirty="0"/>
          </a:p>
        </p:txBody>
      </p:sp>
      <p:pic>
        <p:nvPicPr>
          <p:cNvPr id="4" name="Picture 3">
            <a:extLst>
              <a:ext uri="{FF2B5EF4-FFF2-40B4-BE49-F238E27FC236}">
                <a16:creationId xmlns:a16="http://schemas.microsoft.com/office/drawing/2014/main" id="{C3F99BDD-96FC-BD1C-B5CA-5003258D2E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7233" y="1524000"/>
            <a:ext cx="3666767" cy="2438400"/>
          </a:xfrm>
          <a:prstGeom prst="rect">
            <a:avLst/>
          </a:prstGeom>
        </p:spPr>
      </p:pic>
    </p:spTree>
    <p:extLst>
      <p:ext uri="{BB962C8B-B14F-4D97-AF65-F5344CB8AC3E}">
        <p14:creationId xmlns:p14="http://schemas.microsoft.com/office/powerpoint/2010/main" val="32411359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Countermeasures </a:t>
            </a:r>
          </a:p>
        </p:txBody>
      </p:sp>
      <p:sp>
        <p:nvSpPr>
          <p:cNvPr id="3" name="Content Placeholder 2"/>
          <p:cNvSpPr>
            <a:spLocks noGrp="1"/>
          </p:cNvSpPr>
          <p:nvPr>
            <p:ph idx="1"/>
          </p:nvPr>
        </p:nvSpPr>
        <p:spPr/>
        <p:txBody>
          <a:bodyPr>
            <a:normAutofit/>
          </a:bodyPr>
          <a:lstStyle/>
          <a:p>
            <a:pPr marL="0" indent="0">
              <a:buNone/>
            </a:pPr>
            <a:r>
              <a:rPr lang="en-US" dirty="0">
                <a:solidFill>
                  <a:schemeClr val="accent2"/>
                </a:solidFill>
              </a:rPr>
              <a:t>A defense that protects against attacks by neutralizing either the threat or vulnerability involved</a:t>
            </a:r>
          </a:p>
          <a:p>
            <a:pPr marL="0" indent="0">
              <a:buNone/>
            </a:pPr>
            <a:endParaRPr lang="en-US" dirty="0"/>
          </a:p>
          <a:p>
            <a:pPr marL="0" indent="0">
              <a:buNone/>
            </a:pPr>
            <a:r>
              <a:rPr lang="en-US" dirty="0"/>
              <a:t>Strategy:</a:t>
            </a:r>
          </a:p>
          <a:p>
            <a:r>
              <a:rPr lang="en-US" dirty="0">
                <a:solidFill>
                  <a:srgbClr val="4F81BD"/>
                </a:solidFill>
              </a:rPr>
              <a:t>Prevent:  </a:t>
            </a:r>
            <a:r>
              <a:rPr lang="en-US" dirty="0"/>
              <a:t>block attack or close vulnerability</a:t>
            </a:r>
          </a:p>
          <a:p>
            <a:r>
              <a:rPr lang="en-US" dirty="0">
                <a:solidFill>
                  <a:srgbClr val="4F81BD"/>
                </a:solidFill>
              </a:rPr>
              <a:t>Deter:  </a:t>
            </a:r>
            <a:r>
              <a:rPr lang="en-US" dirty="0"/>
              <a:t>make attack harder</a:t>
            </a:r>
          </a:p>
          <a:p>
            <a:r>
              <a:rPr lang="en-US" dirty="0">
                <a:solidFill>
                  <a:srgbClr val="4F81BD"/>
                </a:solidFill>
              </a:rPr>
              <a:t>Deflect:  </a:t>
            </a:r>
            <a:r>
              <a:rPr lang="en-US" dirty="0"/>
              <a:t>make other targets more attractive </a:t>
            </a:r>
          </a:p>
          <a:p>
            <a:r>
              <a:rPr lang="en-US" dirty="0">
                <a:solidFill>
                  <a:srgbClr val="4F81BD"/>
                </a:solidFill>
              </a:rPr>
              <a:t>Mitigate:  </a:t>
            </a:r>
            <a:r>
              <a:rPr lang="en-US" dirty="0"/>
              <a:t>make harm less severe</a:t>
            </a:r>
          </a:p>
          <a:p>
            <a:r>
              <a:rPr lang="en-US" dirty="0">
                <a:solidFill>
                  <a:srgbClr val="4F81BD"/>
                </a:solidFill>
              </a:rPr>
              <a:t>Detect:  </a:t>
            </a:r>
            <a:r>
              <a:rPr lang="en-US" dirty="0"/>
              <a:t>as it happens or after the fact</a:t>
            </a:r>
          </a:p>
          <a:p>
            <a:r>
              <a:rPr lang="en-US" dirty="0">
                <a:solidFill>
                  <a:srgbClr val="4F81BD"/>
                </a:solidFill>
              </a:rPr>
              <a:t>Recover:  </a:t>
            </a:r>
            <a:r>
              <a:rPr lang="en-US" dirty="0"/>
              <a:t>undo harm</a:t>
            </a:r>
          </a:p>
        </p:txBody>
      </p:sp>
      <p:grpSp>
        <p:nvGrpSpPr>
          <p:cNvPr id="12" name="Group 11"/>
          <p:cNvGrpSpPr/>
          <p:nvPr/>
        </p:nvGrpSpPr>
        <p:grpSpPr>
          <a:xfrm>
            <a:off x="6553200" y="3250123"/>
            <a:ext cx="2038826" cy="461665"/>
            <a:chOff x="6934200" y="3250123"/>
            <a:chExt cx="2038826" cy="461665"/>
          </a:xfrm>
        </p:grpSpPr>
        <p:cxnSp>
          <p:nvCxnSpPr>
            <p:cNvPr id="7" name="Straight Connector 6"/>
            <p:cNvCxnSpPr/>
            <p:nvPr/>
          </p:nvCxnSpPr>
          <p:spPr>
            <a:xfrm>
              <a:off x="6934200" y="3505200"/>
              <a:ext cx="381000" cy="0"/>
            </a:xfrm>
            <a:prstGeom prst="line">
              <a:avLst/>
            </a:prstGeom>
          </p:spPr>
          <p:style>
            <a:lnRef idx="2">
              <a:schemeClr val="accent2"/>
            </a:lnRef>
            <a:fillRef idx="0">
              <a:schemeClr val="accent2"/>
            </a:fillRef>
            <a:effectRef idx="1">
              <a:schemeClr val="accent2"/>
            </a:effectRef>
            <a:fontRef idx="minor">
              <a:schemeClr val="tx1"/>
            </a:fontRef>
          </p:style>
        </p:cxnSp>
        <p:sp>
          <p:nvSpPr>
            <p:cNvPr id="9" name="TextBox 8"/>
            <p:cNvSpPr txBox="1"/>
            <p:nvPr/>
          </p:nvSpPr>
          <p:spPr>
            <a:xfrm>
              <a:off x="7315200" y="3250123"/>
              <a:ext cx="1657826" cy="461665"/>
            </a:xfrm>
            <a:prstGeom prst="rect">
              <a:avLst/>
            </a:prstGeom>
            <a:noFill/>
          </p:spPr>
          <p:txBody>
            <a:bodyPr wrap="none" rtlCol="0">
              <a:spAutoFit/>
            </a:bodyPr>
            <a:lstStyle/>
            <a:p>
              <a:r>
                <a:rPr lang="en-US" sz="2400" dirty="0">
                  <a:solidFill>
                    <a:schemeClr val="accent2"/>
                  </a:solidFill>
                </a:rPr>
                <a:t>Prevention</a:t>
              </a:r>
            </a:p>
          </p:txBody>
        </p:sp>
      </p:grpSp>
      <p:grpSp>
        <p:nvGrpSpPr>
          <p:cNvPr id="13" name="Group 12"/>
          <p:cNvGrpSpPr/>
          <p:nvPr/>
        </p:nvGrpSpPr>
        <p:grpSpPr>
          <a:xfrm>
            <a:off x="6553200" y="3886200"/>
            <a:ext cx="2362200" cy="990600"/>
            <a:chOff x="6934200" y="3886200"/>
            <a:chExt cx="2362200" cy="990600"/>
          </a:xfrm>
        </p:grpSpPr>
        <p:sp>
          <p:nvSpPr>
            <p:cNvPr id="4" name="Right Brace 3"/>
            <p:cNvSpPr/>
            <p:nvPr/>
          </p:nvSpPr>
          <p:spPr>
            <a:xfrm>
              <a:off x="6934200" y="3886200"/>
              <a:ext cx="381000" cy="990600"/>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10" name="TextBox 9"/>
            <p:cNvSpPr txBox="1"/>
            <p:nvPr/>
          </p:nvSpPr>
          <p:spPr>
            <a:xfrm>
              <a:off x="7315200" y="3962400"/>
              <a:ext cx="1981200" cy="830997"/>
            </a:xfrm>
            <a:prstGeom prst="rect">
              <a:avLst/>
            </a:prstGeom>
            <a:noFill/>
          </p:spPr>
          <p:txBody>
            <a:bodyPr wrap="square" rtlCol="0">
              <a:spAutoFit/>
            </a:bodyPr>
            <a:lstStyle/>
            <a:p>
              <a:r>
                <a:rPr lang="en-US" sz="2400">
                  <a:solidFill>
                    <a:schemeClr val="accent2"/>
                  </a:solidFill>
                </a:rPr>
                <a:t>Risk Management</a:t>
              </a:r>
              <a:endParaRPr lang="en-US" sz="2400" dirty="0">
                <a:solidFill>
                  <a:schemeClr val="accent2"/>
                </a:solidFill>
              </a:endParaRPr>
            </a:p>
          </p:txBody>
        </p:sp>
      </p:grpSp>
      <p:grpSp>
        <p:nvGrpSpPr>
          <p:cNvPr id="14" name="Group 13"/>
          <p:cNvGrpSpPr/>
          <p:nvPr/>
        </p:nvGrpSpPr>
        <p:grpSpPr>
          <a:xfrm>
            <a:off x="6553200" y="5059525"/>
            <a:ext cx="2667000" cy="1200329"/>
            <a:chOff x="6934200" y="5059525"/>
            <a:chExt cx="2667000" cy="1200329"/>
          </a:xfrm>
        </p:grpSpPr>
        <p:sp>
          <p:nvSpPr>
            <p:cNvPr id="5" name="Right Brace 4"/>
            <p:cNvSpPr/>
            <p:nvPr/>
          </p:nvSpPr>
          <p:spPr>
            <a:xfrm>
              <a:off x="6934200" y="5334000"/>
              <a:ext cx="397625" cy="381000"/>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11" name="TextBox 10"/>
            <p:cNvSpPr txBox="1"/>
            <p:nvPr/>
          </p:nvSpPr>
          <p:spPr>
            <a:xfrm>
              <a:off x="7312428" y="5059525"/>
              <a:ext cx="2288772" cy="1200329"/>
            </a:xfrm>
            <a:prstGeom prst="rect">
              <a:avLst/>
            </a:prstGeom>
            <a:noFill/>
          </p:spPr>
          <p:txBody>
            <a:bodyPr wrap="square" rtlCol="0">
              <a:spAutoFit/>
            </a:bodyPr>
            <a:lstStyle/>
            <a:p>
              <a:r>
                <a:rPr lang="en-US" sz="2400" dirty="0">
                  <a:solidFill>
                    <a:schemeClr val="accent2"/>
                  </a:solidFill>
                </a:rPr>
                <a:t>Deterrence </a:t>
              </a:r>
              <a:r>
                <a:rPr lang="en-US" sz="2400">
                  <a:solidFill>
                    <a:schemeClr val="accent2"/>
                  </a:solidFill>
                </a:rPr>
                <a:t>through Accountability</a:t>
              </a:r>
              <a:endParaRPr lang="en-US" sz="2400" dirty="0">
                <a:solidFill>
                  <a:schemeClr val="accent2"/>
                </a:solidFill>
              </a:endParaRPr>
            </a:p>
          </p:txBody>
        </p:sp>
      </p:grpSp>
    </p:spTree>
    <p:extLst>
      <p:ext uri="{BB962C8B-B14F-4D97-AF65-F5344CB8AC3E}">
        <p14:creationId xmlns:p14="http://schemas.microsoft.com/office/powerpoint/2010/main" val="373014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54078-C546-A247-A063-7E08CCB6DFAA}"/>
              </a:ext>
            </a:extLst>
          </p:cNvPr>
          <p:cNvSpPr>
            <a:spLocks noGrp="1"/>
          </p:cNvSpPr>
          <p:nvPr>
            <p:ph type="title"/>
          </p:nvPr>
        </p:nvSpPr>
        <p:spPr/>
        <p:txBody>
          <a:bodyPr/>
          <a:lstStyle/>
          <a:p>
            <a:r>
              <a:rPr lang="en-US" dirty="0"/>
              <a:t>Principles of Security</a:t>
            </a:r>
          </a:p>
        </p:txBody>
      </p:sp>
      <p:pic>
        <p:nvPicPr>
          <p:cNvPr id="5" name="Content Placeholder 4" descr="A picture containing bottle&#10;&#10;Description automatically generated">
            <a:extLst>
              <a:ext uri="{FF2B5EF4-FFF2-40B4-BE49-F238E27FC236}">
                <a16:creationId xmlns:a16="http://schemas.microsoft.com/office/drawing/2014/main" id="{AF6E27B9-27C4-BD41-8D37-E4196E9D65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1524000"/>
            <a:ext cx="3873500" cy="5174091"/>
          </a:xfrm>
        </p:spPr>
      </p:pic>
    </p:spTree>
    <p:extLst>
      <p:ext uri="{BB962C8B-B14F-4D97-AF65-F5344CB8AC3E}">
        <p14:creationId xmlns:p14="http://schemas.microsoft.com/office/powerpoint/2010/main" val="3517293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 Economy of Mechanism</a:t>
            </a:r>
          </a:p>
        </p:txBody>
      </p:sp>
      <p:sp>
        <p:nvSpPr>
          <p:cNvPr id="3" name="Content Placeholder 2"/>
          <p:cNvSpPr>
            <a:spLocks noGrp="1"/>
          </p:cNvSpPr>
          <p:nvPr>
            <p:ph idx="1"/>
          </p:nvPr>
        </p:nvSpPr>
        <p:spPr/>
        <p:txBody>
          <a:bodyPr>
            <a:normAutofit/>
          </a:bodyPr>
          <a:lstStyle/>
          <a:p>
            <a:pPr marL="0" indent="0">
              <a:buNone/>
            </a:pPr>
            <a:r>
              <a:rPr lang="en-US" dirty="0">
                <a:solidFill>
                  <a:schemeClr val="accent2"/>
                </a:solidFill>
              </a:rPr>
              <a:t>Prefer mechanisms that are simpler and smaller</a:t>
            </a:r>
          </a:p>
          <a:p>
            <a:pPr marL="0" indent="0">
              <a:buNone/>
            </a:pPr>
            <a:endParaRPr lang="en-US" dirty="0"/>
          </a:p>
          <a:p>
            <a:r>
              <a:rPr lang="en-US" dirty="0"/>
              <a:t>Easier to construct, understand, analyze</a:t>
            </a:r>
          </a:p>
          <a:p>
            <a:r>
              <a:rPr lang="en-US" dirty="0"/>
              <a:t>Hence less likely to have unknown vulnerabilities</a:t>
            </a:r>
          </a:p>
          <a:p>
            <a:endParaRPr lang="en-US" dirty="0"/>
          </a:p>
          <a:p>
            <a:r>
              <a:rPr lang="en-US" dirty="0"/>
              <a:t>TCB should be small</a:t>
            </a:r>
          </a:p>
        </p:txBody>
      </p:sp>
    </p:spTree>
    <p:extLst>
      <p:ext uri="{BB962C8B-B14F-4D97-AF65-F5344CB8AC3E}">
        <p14:creationId xmlns:p14="http://schemas.microsoft.com/office/powerpoint/2010/main" val="248282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CFAB3-69C7-350D-B9A9-0205A4C51C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8CB8F7-DEF6-D2E0-EAA5-1508ACDFD04F}"/>
              </a:ext>
            </a:extLst>
          </p:cNvPr>
          <p:cNvSpPr>
            <a:spLocks noGrp="1"/>
          </p:cNvSpPr>
          <p:nvPr>
            <p:ph type="title"/>
          </p:nvPr>
        </p:nvSpPr>
        <p:spPr/>
        <p:txBody>
          <a:bodyPr/>
          <a:lstStyle/>
          <a:p>
            <a:r>
              <a:rPr lang="en-US" dirty="0"/>
              <a:t>Assumptions</a:t>
            </a:r>
          </a:p>
        </p:txBody>
      </p:sp>
      <p:sp>
        <p:nvSpPr>
          <p:cNvPr id="3" name="Content Placeholder 2">
            <a:extLst>
              <a:ext uri="{FF2B5EF4-FFF2-40B4-BE49-F238E27FC236}">
                <a16:creationId xmlns:a16="http://schemas.microsoft.com/office/drawing/2014/main" id="{E76A55B6-F343-6EED-C659-B364F9349F3D}"/>
              </a:ext>
            </a:extLst>
          </p:cNvPr>
          <p:cNvSpPr>
            <a:spLocks noGrp="1"/>
          </p:cNvSpPr>
          <p:nvPr>
            <p:ph sz="half" idx="1"/>
          </p:nvPr>
        </p:nvSpPr>
        <p:spPr>
          <a:xfrm>
            <a:off x="457200" y="1673352"/>
            <a:ext cx="8229600" cy="4718304"/>
          </a:xfrm>
        </p:spPr>
        <p:txBody>
          <a:bodyPr/>
          <a:lstStyle/>
          <a:p>
            <a:r>
              <a:rPr lang="en-US" dirty="0"/>
              <a:t>Attacker cannot replace/modify mechanism</a:t>
            </a:r>
          </a:p>
          <a:p>
            <a:endParaRPr lang="en-US" dirty="0"/>
          </a:p>
        </p:txBody>
      </p:sp>
      <p:sp>
        <p:nvSpPr>
          <p:cNvPr id="5" name="Rectangle 4">
            <a:extLst>
              <a:ext uri="{FF2B5EF4-FFF2-40B4-BE49-F238E27FC236}">
                <a16:creationId xmlns:a16="http://schemas.microsoft.com/office/drawing/2014/main" id="{F0F53F9E-A449-BE3F-535B-AF66CF1FEBC6}"/>
              </a:ext>
            </a:extLst>
          </p:cNvPr>
          <p:cNvSpPr>
            <a:spLocks noChangeArrowheads="1"/>
          </p:cNvSpPr>
          <p:nvPr/>
        </p:nvSpPr>
        <p:spPr bwMode="auto">
          <a:xfrm>
            <a:off x="3111500" y="3083580"/>
            <a:ext cx="1274763" cy="240665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b="1"/>
              <a:t>Web</a:t>
            </a:r>
          </a:p>
          <a:p>
            <a:pPr algn="ctr"/>
            <a:r>
              <a:rPr lang="en-US" b="1"/>
              <a:t>Server</a:t>
            </a:r>
          </a:p>
        </p:txBody>
      </p:sp>
      <p:sp>
        <p:nvSpPr>
          <p:cNvPr id="6" name="Rectangle 5">
            <a:extLst>
              <a:ext uri="{FF2B5EF4-FFF2-40B4-BE49-F238E27FC236}">
                <a16:creationId xmlns:a16="http://schemas.microsoft.com/office/drawing/2014/main" id="{17C03D2C-4FCE-1549-0CF2-F8D4FA0C6A39}"/>
              </a:ext>
            </a:extLst>
          </p:cNvPr>
          <p:cNvSpPr>
            <a:spLocks noChangeArrowheads="1"/>
          </p:cNvSpPr>
          <p:nvPr/>
        </p:nvSpPr>
        <p:spPr bwMode="auto">
          <a:xfrm>
            <a:off x="457200" y="3083580"/>
            <a:ext cx="1395413" cy="240665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b="1"/>
              <a:t>Web</a:t>
            </a:r>
          </a:p>
          <a:p>
            <a:pPr algn="ctr"/>
            <a:r>
              <a:rPr lang="en-US" b="1"/>
              <a:t>Browser</a:t>
            </a:r>
            <a:br>
              <a:rPr lang="en-US" b="1"/>
            </a:br>
            <a:r>
              <a:rPr lang="en-US" b="1"/>
              <a:t>(Client)</a:t>
            </a:r>
          </a:p>
        </p:txBody>
      </p:sp>
      <p:sp>
        <p:nvSpPr>
          <p:cNvPr id="7" name="Rectangle 6">
            <a:extLst>
              <a:ext uri="{FF2B5EF4-FFF2-40B4-BE49-F238E27FC236}">
                <a16:creationId xmlns:a16="http://schemas.microsoft.com/office/drawing/2014/main" id="{45E6FD1D-8282-03D3-E05A-3B2249693C73}"/>
              </a:ext>
            </a:extLst>
          </p:cNvPr>
          <p:cNvSpPr>
            <a:spLocks noChangeArrowheads="1"/>
          </p:cNvSpPr>
          <p:nvPr/>
        </p:nvSpPr>
        <p:spPr bwMode="auto">
          <a:xfrm>
            <a:off x="7412037" y="3083580"/>
            <a:ext cx="1274763" cy="240665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200" b="1"/>
              <a:t>DB</a:t>
            </a:r>
          </a:p>
        </p:txBody>
      </p:sp>
      <p:sp>
        <p:nvSpPr>
          <p:cNvPr id="9" name="Line 6">
            <a:extLst>
              <a:ext uri="{FF2B5EF4-FFF2-40B4-BE49-F238E27FC236}">
                <a16:creationId xmlns:a16="http://schemas.microsoft.com/office/drawing/2014/main" id="{3AA1ECB2-72D7-DF40-C2C0-44E26E033869}"/>
              </a:ext>
            </a:extLst>
          </p:cNvPr>
          <p:cNvSpPr>
            <a:spLocks noChangeShapeType="1"/>
          </p:cNvSpPr>
          <p:nvPr/>
        </p:nvSpPr>
        <p:spPr bwMode="auto">
          <a:xfrm>
            <a:off x="1833563" y="4263092"/>
            <a:ext cx="1298575" cy="0"/>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wrap="none" anchor="ctr"/>
          <a:lstStyle/>
          <a:p>
            <a:endParaRPr lang="en-US"/>
          </a:p>
        </p:txBody>
      </p:sp>
      <p:sp>
        <p:nvSpPr>
          <p:cNvPr id="10" name="Line 7">
            <a:extLst>
              <a:ext uri="{FF2B5EF4-FFF2-40B4-BE49-F238E27FC236}">
                <a16:creationId xmlns:a16="http://schemas.microsoft.com/office/drawing/2014/main" id="{5490CBFC-EF17-1E8F-5664-8DFCDD9FFE2E}"/>
              </a:ext>
            </a:extLst>
          </p:cNvPr>
          <p:cNvSpPr>
            <a:spLocks noChangeShapeType="1"/>
          </p:cNvSpPr>
          <p:nvPr/>
        </p:nvSpPr>
        <p:spPr bwMode="auto">
          <a:xfrm flipH="1">
            <a:off x="1866900" y="5272742"/>
            <a:ext cx="1181100" cy="0"/>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wrap="none" anchor="ctr"/>
          <a:lstStyle/>
          <a:p>
            <a:endParaRPr lang="en-US"/>
          </a:p>
        </p:txBody>
      </p:sp>
      <p:sp>
        <p:nvSpPr>
          <p:cNvPr id="11" name="Text Box 8">
            <a:extLst>
              <a:ext uri="{FF2B5EF4-FFF2-40B4-BE49-F238E27FC236}">
                <a16:creationId xmlns:a16="http://schemas.microsoft.com/office/drawing/2014/main" id="{90BF40D2-E37E-903B-750D-E2EF4CDE0CF9}"/>
              </a:ext>
            </a:extLst>
          </p:cNvPr>
          <p:cNvSpPr txBox="1">
            <a:spLocks noChangeArrowheads="1"/>
          </p:cNvSpPr>
          <p:nvPr/>
        </p:nvSpPr>
        <p:spPr bwMode="auto">
          <a:xfrm>
            <a:off x="1812925" y="3058180"/>
            <a:ext cx="1341438" cy="1190625"/>
          </a:xfrm>
          <a:prstGeom prst="rect">
            <a:avLst/>
          </a:prstGeom>
          <a:noFill/>
          <a:ln w="9525" algn="ctr">
            <a:noFill/>
            <a:miter lim="800000"/>
            <a:headEnd/>
            <a:tailEnd/>
          </a:ln>
        </p:spPr>
        <p:txBody>
          <a:bodyPr wrap="none">
            <a:spAutoFit/>
          </a:bodyPr>
          <a:lstStyle/>
          <a:p>
            <a:pPr algn="ctr"/>
            <a:r>
              <a:rPr lang="en-US" sz="1800" b="1" dirty="0"/>
              <a:t>Enter</a:t>
            </a:r>
          </a:p>
          <a:p>
            <a:pPr algn="ctr"/>
            <a:r>
              <a:rPr lang="en-US" sz="1800" b="1" dirty="0"/>
              <a:t>Username</a:t>
            </a:r>
          </a:p>
          <a:p>
            <a:pPr algn="ctr"/>
            <a:r>
              <a:rPr lang="en-US" sz="1800" b="1" dirty="0"/>
              <a:t>&amp;</a:t>
            </a:r>
          </a:p>
          <a:p>
            <a:pPr algn="ctr"/>
            <a:r>
              <a:rPr lang="en-US" sz="1800" b="1" dirty="0"/>
              <a:t>Password</a:t>
            </a:r>
          </a:p>
        </p:txBody>
      </p:sp>
      <p:sp>
        <p:nvSpPr>
          <p:cNvPr id="12" name="Rectangle 11">
            <a:extLst>
              <a:ext uri="{FF2B5EF4-FFF2-40B4-BE49-F238E27FC236}">
                <a16:creationId xmlns:a16="http://schemas.microsoft.com/office/drawing/2014/main" id="{6038C511-5B94-95B1-9243-C3B10FE6DA0E}"/>
              </a:ext>
            </a:extLst>
          </p:cNvPr>
          <p:cNvSpPr>
            <a:spLocks noChangeArrowheads="1"/>
          </p:cNvSpPr>
          <p:nvPr/>
        </p:nvSpPr>
        <p:spPr bwMode="auto">
          <a:xfrm>
            <a:off x="4386263" y="3151842"/>
            <a:ext cx="3025774" cy="1528624"/>
          </a:xfrm>
          <a:prstGeom prst="rect">
            <a:avLst/>
          </a:prstGeom>
          <a:noFill/>
          <a:ln w="9525" algn="ctr">
            <a:noFill/>
            <a:miter lim="800000"/>
            <a:headEnd/>
            <a:tailEnd/>
          </a:ln>
        </p:spPr>
        <p:txBody>
          <a:bodyPr wrap="square">
            <a:spAutoFit/>
          </a:bodyPr>
          <a:lstStyle/>
          <a:p>
            <a:pPr algn="ctr">
              <a:lnSpc>
                <a:spcPts val="2800"/>
              </a:lnSpc>
            </a:pPr>
            <a:r>
              <a:rPr lang="en-US" b="1" dirty="0"/>
              <a:t>SELECT * </a:t>
            </a:r>
          </a:p>
          <a:p>
            <a:pPr algn="ctr">
              <a:lnSpc>
                <a:spcPts val="2800"/>
              </a:lnSpc>
            </a:pPr>
            <a:r>
              <a:rPr lang="en-US" b="1" dirty="0"/>
              <a:t>FROM Users</a:t>
            </a:r>
          </a:p>
          <a:p>
            <a:pPr algn="ctr">
              <a:lnSpc>
                <a:spcPts val="2800"/>
              </a:lnSpc>
            </a:pPr>
            <a:r>
              <a:rPr lang="en-US" b="1" dirty="0"/>
              <a:t>WHERE user='</a:t>
            </a:r>
            <a:r>
              <a:rPr lang="en-US" b="1" dirty="0">
                <a:solidFill>
                  <a:srgbClr val="0070C0"/>
                </a:solidFill>
              </a:rPr>
              <a:t>me</a:t>
            </a:r>
            <a:r>
              <a:rPr lang="en-US" b="1" dirty="0"/>
              <a:t>'</a:t>
            </a:r>
            <a:br>
              <a:rPr lang="en-US" b="1" dirty="0"/>
            </a:br>
            <a:r>
              <a:rPr lang="en-US" b="1" dirty="0"/>
              <a:t>AND </a:t>
            </a:r>
            <a:r>
              <a:rPr lang="en-US" b="1" dirty="0" err="1"/>
              <a:t>pwd</a:t>
            </a:r>
            <a:r>
              <a:rPr lang="en-US" b="1" dirty="0"/>
              <a:t>='</a:t>
            </a:r>
            <a:r>
              <a:rPr lang="en-US" b="1" dirty="0">
                <a:solidFill>
                  <a:srgbClr val="0070C0"/>
                </a:solidFill>
              </a:rPr>
              <a:t>1234</a:t>
            </a:r>
            <a:r>
              <a:rPr lang="en-US" b="1" dirty="0"/>
              <a:t>'</a:t>
            </a:r>
          </a:p>
        </p:txBody>
      </p:sp>
      <p:cxnSp>
        <p:nvCxnSpPr>
          <p:cNvPr id="13" name="Straight Arrow Connector 12">
            <a:extLst>
              <a:ext uri="{FF2B5EF4-FFF2-40B4-BE49-F238E27FC236}">
                <a16:creationId xmlns:a16="http://schemas.microsoft.com/office/drawing/2014/main" id="{75A327CD-0D9B-ECD2-2C15-B5B7ECC1D54B}"/>
              </a:ext>
            </a:extLst>
          </p:cNvPr>
          <p:cNvCxnSpPr/>
          <p:nvPr/>
        </p:nvCxnSpPr>
        <p:spPr bwMode="auto">
          <a:xfrm>
            <a:off x="4386263" y="4696659"/>
            <a:ext cx="3025774" cy="1588"/>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14" name="Straight Arrow Connector 13">
            <a:extLst>
              <a:ext uri="{FF2B5EF4-FFF2-40B4-BE49-F238E27FC236}">
                <a16:creationId xmlns:a16="http://schemas.microsoft.com/office/drawing/2014/main" id="{2F2CB80E-80EE-68EB-CDA9-152970048FE9}"/>
              </a:ext>
            </a:extLst>
          </p:cNvPr>
          <p:cNvCxnSpPr/>
          <p:nvPr/>
        </p:nvCxnSpPr>
        <p:spPr bwMode="auto">
          <a:xfrm rot="10800000">
            <a:off x="4386264" y="5055254"/>
            <a:ext cx="3059111" cy="1588"/>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15" name="TextBox 14">
            <a:extLst>
              <a:ext uri="{FF2B5EF4-FFF2-40B4-BE49-F238E27FC236}">
                <a16:creationId xmlns:a16="http://schemas.microsoft.com/office/drawing/2014/main" id="{074D64BA-E47E-3AB8-7AAB-D3539BD92178}"/>
              </a:ext>
            </a:extLst>
          </p:cNvPr>
          <p:cNvSpPr txBox="1"/>
          <p:nvPr/>
        </p:nvSpPr>
        <p:spPr>
          <a:xfrm>
            <a:off x="1938907" y="6182380"/>
            <a:ext cx="5266185" cy="523220"/>
          </a:xfrm>
          <a:prstGeom prst="rect">
            <a:avLst/>
          </a:prstGeom>
          <a:noFill/>
        </p:spPr>
        <p:txBody>
          <a:bodyPr wrap="none" rtlCol="0">
            <a:spAutoFit/>
          </a:bodyPr>
          <a:lstStyle/>
          <a:p>
            <a:r>
              <a:rPr lang="en-US" sz="2800" dirty="0"/>
              <a:t>What if user = “</a:t>
            </a:r>
            <a:r>
              <a:rPr lang="en-US" sz="2800" dirty="0">
                <a:solidFill>
                  <a:srgbClr val="0070C0"/>
                </a:solidFill>
              </a:rPr>
              <a:t>  </a:t>
            </a:r>
            <a:r>
              <a:rPr lang="en-US" sz="2800" b="1" dirty="0">
                <a:solidFill>
                  <a:srgbClr val="0070C0"/>
                </a:solidFill>
                <a:latin typeface="Arial" charset="0"/>
                <a:cs typeface="Arial" charset="0"/>
              </a:rPr>
              <a:t>'</a:t>
            </a:r>
            <a:r>
              <a:rPr lang="en-US" sz="2800" b="1" dirty="0">
                <a:solidFill>
                  <a:srgbClr val="0070C0"/>
                </a:solidFill>
              </a:rPr>
              <a:t> </a:t>
            </a:r>
            <a:r>
              <a:rPr lang="en-US" sz="2800" b="1" dirty="0">
                <a:solidFill>
                  <a:srgbClr val="0070C0"/>
                </a:solidFill>
                <a:latin typeface="Courier New" pitchFamily="49" charset="0"/>
              </a:rPr>
              <a:t>or 1=1 --</a:t>
            </a:r>
            <a:r>
              <a:rPr lang="en-US" sz="2800" dirty="0">
                <a:solidFill>
                  <a:srgbClr val="0070C0"/>
                </a:solidFill>
              </a:rPr>
              <a:t> </a:t>
            </a:r>
            <a:r>
              <a:rPr lang="en-US" sz="2800" dirty="0"/>
              <a:t> </a:t>
            </a:r>
            <a:r>
              <a:rPr lang="en-US" sz="2800" dirty="0">
                <a:cs typeface="Tahoma" pitchFamily="34" charset="0"/>
              </a:rPr>
              <a:t>”</a:t>
            </a:r>
            <a:endParaRPr lang="en-US" sz="2800" dirty="0"/>
          </a:p>
        </p:txBody>
      </p:sp>
    </p:spTree>
    <p:extLst>
      <p:ext uri="{BB962C8B-B14F-4D97-AF65-F5344CB8AC3E}">
        <p14:creationId xmlns:p14="http://schemas.microsoft.com/office/powerpoint/2010/main" val="341845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p:bldP spid="12"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EDF9A-890D-4343-A455-AC968B4FE11E}"/>
              </a:ext>
            </a:extLst>
          </p:cNvPr>
          <p:cNvSpPr>
            <a:spLocks noGrp="1"/>
          </p:cNvSpPr>
          <p:nvPr>
            <p:ph type="title"/>
          </p:nvPr>
        </p:nvSpPr>
        <p:spPr/>
        <p:txBody>
          <a:bodyPr/>
          <a:lstStyle/>
          <a:p>
            <a:r>
              <a:rPr lang="en-US" dirty="0"/>
              <a:t>Assumptions</a:t>
            </a:r>
          </a:p>
        </p:txBody>
      </p:sp>
      <p:sp>
        <p:nvSpPr>
          <p:cNvPr id="3" name="Content Placeholder 2">
            <a:extLst>
              <a:ext uri="{FF2B5EF4-FFF2-40B4-BE49-F238E27FC236}">
                <a16:creationId xmlns:a16="http://schemas.microsoft.com/office/drawing/2014/main" id="{1637940C-AE1B-6648-8CAB-D62AA6412F5C}"/>
              </a:ext>
            </a:extLst>
          </p:cNvPr>
          <p:cNvSpPr>
            <a:spLocks noGrp="1"/>
          </p:cNvSpPr>
          <p:nvPr>
            <p:ph sz="half" idx="1"/>
          </p:nvPr>
        </p:nvSpPr>
        <p:spPr>
          <a:xfrm>
            <a:off x="457200" y="1673352"/>
            <a:ext cx="8229600" cy="4718304"/>
          </a:xfrm>
        </p:spPr>
        <p:txBody>
          <a:bodyPr/>
          <a:lstStyle/>
          <a:p>
            <a:r>
              <a:rPr lang="en-US" dirty="0"/>
              <a:t>Attacker cannot replace/modify mechanism</a:t>
            </a:r>
          </a:p>
          <a:p>
            <a:r>
              <a:rPr lang="en-US" dirty="0"/>
              <a:t>Attacker cannot circumvent mechanism</a:t>
            </a:r>
          </a:p>
          <a:p>
            <a:endParaRPr lang="en-US" dirty="0"/>
          </a:p>
        </p:txBody>
      </p:sp>
      <p:pic>
        <p:nvPicPr>
          <p:cNvPr id="4" name="Picture 3" descr="A photograph of a gate in a chainlink fence with a heavy chain and padlock holding it closed. Two links of the chain are held together by a small plastic zip tie.">
            <a:extLst>
              <a:ext uri="{FF2B5EF4-FFF2-40B4-BE49-F238E27FC236}">
                <a16:creationId xmlns:a16="http://schemas.microsoft.com/office/drawing/2014/main" id="{FE42ADF7-2DDC-EE1B-D487-42A6BB15D944}"/>
              </a:ext>
            </a:extLst>
          </p:cNvPr>
          <p:cNvPicPr>
            <a:picLocks noChangeAspect="1"/>
          </p:cNvPicPr>
          <p:nvPr/>
        </p:nvPicPr>
        <p:blipFill rotWithShape="1">
          <a:blip r:embed="rId3">
            <a:extLst>
              <a:ext uri="{28A0092B-C50C-407E-A947-70E740481C1C}">
                <a14:useLocalDpi xmlns:a14="http://schemas.microsoft.com/office/drawing/2010/main" val="0"/>
              </a:ext>
            </a:extLst>
          </a:blip>
          <a:srcRect l="18711" t="17204" r="1355" b="7640"/>
          <a:stretch>
            <a:fillRect/>
          </a:stretch>
        </p:blipFill>
        <p:spPr>
          <a:xfrm>
            <a:off x="2059" y="3162300"/>
            <a:ext cx="4493741" cy="3162300"/>
          </a:xfrm>
          <a:prstGeom prst="rect">
            <a:avLst/>
          </a:prstGeom>
        </p:spPr>
      </p:pic>
      <p:pic>
        <p:nvPicPr>
          <p:cNvPr id="8" name="Picture 7" descr="A bicycle leaning against a pole&#10;&#10;AI-generated content may be incorrect.">
            <a:extLst>
              <a:ext uri="{FF2B5EF4-FFF2-40B4-BE49-F238E27FC236}">
                <a16:creationId xmlns:a16="http://schemas.microsoft.com/office/drawing/2014/main" id="{ADBAF085-EA01-C7F8-58AB-02C13ED1E6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4278" y="3162300"/>
            <a:ext cx="4399722" cy="3162300"/>
          </a:xfrm>
          <a:prstGeom prst="rect">
            <a:avLst/>
          </a:prstGeom>
        </p:spPr>
      </p:pic>
    </p:spTree>
    <p:extLst>
      <p:ext uri="{BB962C8B-B14F-4D97-AF65-F5344CB8AC3E}">
        <p14:creationId xmlns:p14="http://schemas.microsoft.com/office/powerpoint/2010/main" val="359707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3973A-D568-A242-9289-7EAD29519445}"/>
              </a:ext>
            </a:extLst>
          </p:cNvPr>
          <p:cNvSpPr>
            <a:spLocks noGrp="1"/>
          </p:cNvSpPr>
          <p:nvPr>
            <p:ph type="title"/>
          </p:nvPr>
        </p:nvSpPr>
        <p:spPr/>
        <p:txBody>
          <a:bodyPr/>
          <a:lstStyle/>
          <a:p>
            <a:r>
              <a:rPr lang="en-US" dirty="0"/>
              <a:t>Enforcement Mechanisms</a:t>
            </a:r>
          </a:p>
        </p:txBody>
      </p:sp>
      <p:sp>
        <p:nvSpPr>
          <p:cNvPr id="3" name="Content Placeholder 2">
            <a:extLst>
              <a:ext uri="{FF2B5EF4-FFF2-40B4-BE49-F238E27FC236}">
                <a16:creationId xmlns:a16="http://schemas.microsoft.com/office/drawing/2014/main" id="{2DD9684E-43F3-3B47-A7BC-B3E1D19ABF1D}"/>
              </a:ext>
            </a:extLst>
          </p:cNvPr>
          <p:cNvSpPr>
            <a:spLocks noGrp="1"/>
          </p:cNvSpPr>
          <p:nvPr>
            <p:ph idx="1"/>
          </p:nvPr>
        </p:nvSpPr>
        <p:spPr>
          <a:xfrm>
            <a:off x="457200" y="2628900"/>
            <a:ext cx="8229600" cy="3848100"/>
          </a:xfrm>
        </p:spPr>
        <p:txBody>
          <a:bodyPr/>
          <a:lstStyle/>
          <a:p>
            <a:r>
              <a:rPr lang="en-US" dirty="0"/>
              <a:t>An enforcement mechanism must either</a:t>
            </a:r>
          </a:p>
          <a:p>
            <a:pPr marL="731520" lvl="1" indent="-457200">
              <a:buFont typeface="+mj-lt"/>
              <a:buAutoNum type="arabicParenR"/>
            </a:pPr>
            <a:r>
              <a:rPr lang="en-US" dirty="0"/>
              <a:t>prevent the execution of those instructions or</a:t>
            </a:r>
          </a:p>
          <a:p>
            <a:pPr marL="731520" lvl="1" indent="-457200">
              <a:buFont typeface="+mj-lt"/>
              <a:buAutoNum type="arabicParenR"/>
            </a:pPr>
            <a:r>
              <a:rPr lang="en-US" dirty="0"/>
              <a:t>eliminate or mitigate the effects of those instructions</a:t>
            </a:r>
          </a:p>
          <a:p>
            <a:endParaRPr lang="en-US" dirty="0"/>
          </a:p>
          <a:p>
            <a:r>
              <a:rPr lang="en-US" dirty="0"/>
              <a:t>Possible approaches to enforcement:</a:t>
            </a:r>
          </a:p>
          <a:p>
            <a:pPr marL="731520" lvl="1" indent="-457200">
              <a:buFont typeface="+mj-lt"/>
              <a:buAutoNum type="arabicParenR"/>
            </a:pPr>
            <a:r>
              <a:rPr lang="en-US" dirty="0"/>
              <a:t>Isolation</a:t>
            </a:r>
          </a:p>
          <a:p>
            <a:pPr marL="731520" lvl="1" indent="-457200">
              <a:buFont typeface="+mj-lt"/>
              <a:buAutoNum type="arabicParenR"/>
            </a:pPr>
            <a:r>
              <a:rPr lang="en-US" dirty="0"/>
              <a:t>Monitoring</a:t>
            </a:r>
          </a:p>
          <a:p>
            <a:pPr lvl="1"/>
            <a:endParaRPr lang="en-US" dirty="0"/>
          </a:p>
        </p:txBody>
      </p:sp>
      <p:sp>
        <p:nvSpPr>
          <p:cNvPr id="4" name="Rectangle 3">
            <a:extLst>
              <a:ext uri="{FF2B5EF4-FFF2-40B4-BE49-F238E27FC236}">
                <a16:creationId xmlns:a16="http://schemas.microsoft.com/office/drawing/2014/main" id="{4A78D12D-F36F-2D4B-9EB5-F6276E928C3C}"/>
              </a:ext>
            </a:extLst>
          </p:cNvPr>
          <p:cNvSpPr/>
          <p:nvPr/>
        </p:nvSpPr>
        <p:spPr>
          <a:xfrm>
            <a:off x="990600" y="1600200"/>
            <a:ext cx="1828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Attacker</a:t>
            </a:r>
          </a:p>
        </p:txBody>
      </p:sp>
      <p:sp>
        <p:nvSpPr>
          <p:cNvPr id="5" name="Rectangle 4">
            <a:extLst>
              <a:ext uri="{FF2B5EF4-FFF2-40B4-BE49-F238E27FC236}">
                <a16:creationId xmlns:a16="http://schemas.microsoft.com/office/drawing/2014/main" id="{6A2EB90D-C4D5-2F45-9CC5-D6453974107E}"/>
              </a:ext>
            </a:extLst>
          </p:cNvPr>
          <p:cNvSpPr/>
          <p:nvPr/>
        </p:nvSpPr>
        <p:spPr>
          <a:xfrm>
            <a:off x="3657600" y="1600200"/>
            <a:ext cx="1828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Vulnerability</a:t>
            </a:r>
          </a:p>
        </p:txBody>
      </p:sp>
      <p:sp>
        <p:nvSpPr>
          <p:cNvPr id="6" name="Rectangle 5">
            <a:extLst>
              <a:ext uri="{FF2B5EF4-FFF2-40B4-BE49-F238E27FC236}">
                <a16:creationId xmlns:a16="http://schemas.microsoft.com/office/drawing/2014/main" id="{8CD09F82-E025-784A-AD5E-80EADAB9BB23}"/>
              </a:ext>
            </a:extLst>
          </p:cNvPr>
          <p:cNvSpPr/>
          <p:nvPr/>
        </p:nvSpPr>
        <p:spPr>
          <a:xfrm>
            <a:off x="6324600" y="1600200"/>
            <a:ext cx="1828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Execute Instructions</a:t>
            </a:r>
          </a:p>
        </p:txBody>
      </p:sp>
      <p:sp>
        <p:nvSpPr>
          <p:cNvPr id="7" name="Right Arrow 6">
            <a:extLst>
              <a:ext uri="{FF2B5EF4-FFF2-40B4-BE49-F238E27FC236}">
                <a16:creationId xmlns:a16="http://schemas.microsoft.com/office/drawing/2014/main" id="{17DFE9D7-D8BC-2C4E-886A-9F742B4A0DC5}"/>
              </a:ext>
            </a:extLst>
          </p:cNvPr>
          <p:cNvSpPr/>
          <p:nvPr/>
        </p:nvSpPr>
        <p:spPr>
          <a:xfrm>
            <a:off x="2971800" y="1866900"/>
            <a:ext cx="533400" cy="1905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id="{66B524E2-5E99-CD47-8F31-D00179C650C6}"/>
              </a:ext>
            </a:extLst>
          </p:cNvPr>
          <p:cNvSpPr/>
          <p:nvPr/>
        </p:nvSpPr>
        <p:spPr>
          <a:xfrm>
            <a:off x="5638800" y="1866900"/>
            <a:ext cx="533400" cy="1905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27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15072-7FF7-0C48-B295-379B2CAC9C1F}"/>
              </a:ext>
            </a:extLst>
          </p:cNvPr>
          <p:cNvSpPr>
            <a:spLocks noGrp="1"/>
          </p:cNvSpPr>
          <p:nvPr>
            <p:ph type="title"/>
          </p:nvPr>
        </p:nvSpPr>
        <p:spPr/>
        <p:txBody>
          <a:bodyPr/>
          <a:lstStyle/>
          <a:p>
            <a:r>
              <a:rPr lang="en-US" dirty="0"/>
              <a:t>Isolation</a:t>
            </a:r>
          </a:p>
        </p:txBody>
      </p:sp>
      <p:sp>
        <p:nvSpPr>
          <p:cNvPr id="3" name="Content Placeholder 2">
            <a:extLst>
              <a:ext uri="{FF2B5EF4-FFF2-40B4-BE49-F238E27FC236}">
                <a16:creationId xmlns:a16="http://schemas.microsoft.com/office/drawing/2014/main" id="{B59B33B0-4EE6-1D44-9E47-91CDD2DA796F}"/>
              </a:ext>
            </a:extLst>
          </p:cNvPr>
          <p:cNvSpPr>
            <a:spLocks noGrp="1"/>
          </p:cNvSpPr>
          <p:nvPr>
            <p:ph idx="1"/>
          </p:nvPr>
        </p:nvSpPr>
        <p:spPr/>
        <p:txBody>
          <a:bodyPr/>
          <a:lstStyle/>
          <a:p>
            <a:r>
              <a:rPr lang="en-US" dirty="0"/>
              <a:t>Key idea: prevent or restrict the ability of one principal to influence execution by another</a:t>
            </a:r>
          </a:p>
        </p:txBody>
      </p:sp>
      <p:pic>
        <p:nvPicPr>
          <p:cNvPr id="11" name="Picture 10" descr="A castle on a bridge over a body of water&#10;&#10;Description automatically generated">
            <a:extLst>
              <a:ext uri="{FF2B5EF4-FFF2-40B4-BE49-F238E27FC236}">
                <a16:creationId xmlns:a16="http://schemas.microsoft.com/office/drawing/2014/main" id="{5C25351E-1755-2842-9D1C-D22C8A05BA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500" y="2895600"/>
            <a:ext cx="6223000" cy="3111500"/>
          </a:xfrm>
          <a:prstGeom prst="rect">
            <a:avLst/>
          </a:prstGeom>
        </p:spPr>
      </p:pic>
    </p:spTree>
    <p:extLst>
      <p:ext uri="{BB962C8B-B14F-4D97-AF65-F5344CB8AC3E}">
        <p14:creationId xmlns:p14="http://schemas.microsoft.com/office/powerpoint/2010/main" val="2630424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6823F-4E20-7149-AAB2-64213B817E56}"/>
              </a:ext>
            </a:extLst>
          </p:cNvPr>
          <p:cNvSpPr>
            <a:spLocks noGrp="1"/>
          </p:cNvSpPr>
          <p:nvPr>
            <p:ph type="title"/>
          </p:nvPr>
        </p:nvSpPr>
        <p:spPr/>
        <p:txBody>
          <a:bodyPr/>
          <a:lstStyle/>
          <a:p>
            <a:r>
              <a:rPr lang="en-US" dirty="0"/>
              <a:t>Isolation: Physical Isolation</a:t>
            </a:r>
          </a:p>
        </p:txBody>
      </p:sp>
      <p:sp>
        <p:nvSpPr>
          <p:cNvPr id="3" name="Content Placeholder 2">
            <a:extLst>
              <a:ext uri="{FF2B5EF4-FFF2-40B4-BE49-F238E27FC236}">
                <a16:creationId xmlns:a16="http://schemas.microsoft.com/office/drawing/2014/main" id="{CB8D88EF-5D4B-214A-9547-6B109ACCF3BD}"/>
              </a:ext>
            </a:extLst>
          </p:cNvPr>
          <p:cNvSpPr>
            <a:spLocks noGrp="1"/>
          </p:cNvSpPr>
          <p:nvPr>
            <p:ph idx="1"/>
          </p:nvPr>
        </p:nvSpPr>
        <p:spPr/>
        <p:txBody>
          <a:bodyPr/>
          <a:lstStyle/>
          <a:p>
            <a:pPr marL="355600" indent="-355600"/>
            <a:r>
              <a:rPr lang="en-US" dirty="0"/>
              <a:t>A Faraday cage is an enclosure made of conductive material or mesh</a:t>
            </a:r>
          </a:p>
        </p:txBody>
      </p:sp>
      <p:pic>
        <p:nvPicPr>
          <p:cNvPr id="5" name="Picture 4" descr="A picture containing person, fire, person, holding&#10;&#10;Description automatically generated">
            <a:extLst>
              <a:ext uri="{FF2B5EF4-FFF2-40B4-BE49-F238E27FC236}">
                <a16:creationId xmlns:a16="http://schemas.microsoft.com/office/drawing/2014/main" id="{2104EE54-24C0-DB49-AEBF-B7A01413EA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3676" y="2514600"/>
            <a:ext cx="3540323" cy="4343400"/>
          </a:xfrm>
          <a:prstGeom prst="rect">
            <a:avLst/>
          </a:prstGeom>
        </p:spPr>
      </p:pic>
      <p:sp>
        <p:nvSpPr>
          <p:cNvPr id="7" name="Content Placeholder 2">
            <a:extLst>
              <a:ext uri="{FF2B5EF4-FFF2-40B4-BE49-F238E27FC236}">
                <a16:creationId xmlns:a16="http://schemas.microsoft.com/office/drawing/2014/main" id="{D7726363-B228-2C4A-AEA4-0F2BB35D50A4}"/>
              </a:ext>
            </a:extLst>
          </p:cNvPr>
          <p:cNvSpPr txBox="1">
            <a:spLocks/>
          </p:cNvSpPr>
          <p:nvPr/>
        </p:nvSpPr>
        <p:spPr>
          <a:xfrm>
            <a:off x="465667" y="2514600"/>
            <a:ext cx="5138009" cy="43434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342900" indent="-342900"/>
            <a:r>
              <a:rPr lang="en-US" dirty="0"/>
              <a:t>The external electrical field causes electric charges to be distributed in a way that cancels out the field's effect on the interior</a:t>
            </a:r>
          </a:p>
          <a:p>
            <a:pPr marL="342900" indent="-342900"/>
            <a:r>
              <a:rPr lang="en-US" dirty="0"/>
              <a:t>This effectively blocks any sort of electromagnetic radiation</a:t>
            </a:r>
          </a:p>
          <a:p>
            <a:pPr marL="342900" indent="-342900"/>
            <a:endParaRPr lang="en-US" dirty="0"/>
          </a:p>
          <a:p>
            <a:pPr marL="342900" indent="-342900"/>
            <a:r>
              <a:rPr lang="en-US" dirty="0"/>
              <a:t>US gov/military use rooms inside Faraday cages, called SCIFs, to hold classified meetings</a:t>
            </a:r>
          </a:p>
        </p:txBody>
      </p:sp>
    </p:spTree>
    <p:extLst>
      <p:ext uri="{BB962C8B-B14F-4D97-AF65-F5344CB8AC3E}">
        <p14:creationId xmlns:p14="http://schemas.microsoft.com/office/powerpoint/2010/main" val="339924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AExam">
      <a:dk1>
        <a:sysClr val="windowText" lastClr="000000"/>
      </a:dk1>
      <a:lt1>
        <a:sysClr val="window" lastClr="FFFFFF"/>
      </a:lt1>
      <a:dk2>
        <a:srgbClr val="000000"/>
      </a:dk2>
      <a:lt2>
        <a:srgbClr val="A5A5A5"/>
      </a:lt2>
      <a:accent1>
        <a:srgbClr val="A5A5A5"/>
      </a:accent1>
      <a:accent2>
        <a:srgbClr val="0070C0"/>
      </a:accent2>
      <a:accent3>
        <a:srgbClr val="00B050"/>
      </a:accent3>
      <a:accent4>
        <a:srgbClr val="FF0000"/>
      </a:accent4>
      <a:accent5>
        <a:srgbClr val="FFFFFF"/>
      </a:accent5>
      <a:accent6>
        <a:srgbClr val="FFFFFF"/>
      </a:accent6>
      <a:hlink>
        <a:srgbClr val="0070C0"/>
      </a:hlink>
      <a:folHlink>
        <a:srgbClr val="00206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Presentation1" id="{BF9AE612-8F4D-544C-934A-789C3BE20728}" vid="{0D605405-7188-4A44-87AC-4E6DD928DE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EB-red</Template>
  <TotalTime>7324</TotalTime>
  <Words>2205</Words>
  <Application>Microsoft Macintosh PowerPoint</Application>
  <PresentationFormat>On-screen Show (4:3)</PresentationFormat>
  <Paragraphs>326</Paragraphs>
  <Slides>36</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Calibri</vt:lpstr>
      <vt:lpstr>Courier</vt:lpstr>
      <vt:lpstr>Courier New</vt:lpstr>
      <vt:lpstr>Courier-Bold</vt:lpstr>
      <vt:lpstr>Cronos Pro</vt:lpstr>
      <vt:lpstr>CronosPro-Regular</vt:lpstr>
      <vt:lpstr>Tahoma</vt:lpstr>
      <vt:lpstr>Clarity</vt:lpstr>
      <vt:lpstr>Lecture 4: Principles of Security</vt:lpstr>
      <vt:lpstr>Assurance</vt:lpstr>
      <vt:lpstr>Principles of Prevention</vt:lpstr>
      <vt:lpstr>Principle: Economy of Mechanism</vt:lpstr>
      <vt:lpstr>Assumptions</vt:lpstr>
      <vt:lpstr>Assumptions</vt:lpstr>
      <vt:lpstr>Enforcement Mechanisms</vt:lpstr>
      <vt:lpstr>Isolation</vt:lpstr>
      <vt:lpstr>Isolation: Physical Isolation</vt:lpstr>
      <vt:lpstr>Isolation: Virtual Machines</vt:lpstr>
      <vt:lpstr>Isolation: Processes</vt:lpstr>
      <vt:lpstr>Isolation: Sandboxes</vt:lpstr>
      <vt:lpstr>Partial Isolation: Firewalls</vt:lpstr>
      <vt:lpstr>Partial Isolation: Code Signing</vt:lpstr>
      <vt:lpstr>Monitoring</vt:lpstr>
      <vt:lpstr>Monitoring: Control Flow Integrity</vt:lpstr>
      <vt:lpstr>Monitoring: Control Flow Integrity</vt:lpstr>
      <vt:lpstr>Monitoring: CFI Overhead</vt:lpstr>
      <vt:lpstr>Monitoring: Control Flow Guard</vt:lpstr>
      <vt:lpstr>Monitoring: Address Translation</vt:lpstr>
      <vt:lpstr>Monitoring: File Access Control</vt:lpstr>
      <vt:lpstr>Principle: Complete Mediation</vt:lpstr>
      <vt:lpstr>Exercise 1: Complete Mediation</vt:lpstr>
      <vt:lpstr>Principle: Least Privilege</vt:lpstr>
      <vt:lpstr>Exercise 2: Least Privilege</vt:lpstr>
      <vt:lpstr>Principle: Separation of Privilege</vt:lpstr>
      <vt:lpstr>Principle: Failsafe Defaults</vt:lpstr>
      <vt:lpstr>Principle: Defense in Depth</vt:lpstr>
      <vt:lpstr>PowerPoint Presentation</vt:lpstr>
      <vt:lpstr>Exercise 3: Defense in Depth</vt:lpstr>
      <vt:lpstr>Principle: Open Design</vt:lpstr>
      <vt:lpstr>Principle: Open Design</vt:lpstr>
      <vt:lpstr>Principle: Open Design</vt:lpstr>
      <vt:lpstr>Exercise 4: Defense in Depth</vt:lpstr>
      <vt:lpstr>Countermeasures </vt:lpstr>
      <vt:lpstr>Principles of Security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5: Security Principles</dc:title>
  <dc:creator>Microsoft Office User</dc:creator>
  <cp:lastModifiedBy>Eleanor Birrell</cp:lastModifiedBy>
  <cp:revision>71</cp:revision>
  <dcterms:created xsi:type="dcterms:W3CDTF">2018-09-17T23:41:57Z</dcterms:created>
  <dcterms:modified xsi:type="dcterms:W3CDTF">2026-02-02T21:02:30Z</dcterms:modified>
</cp:coreProperties>
</file>