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1293" r:id="rId3"/>
    <p:sldId id="1305" r:id="rId4"/>
    <p:sldId id="498" r:id="rId5"/>
    <p:sldId id="436" r:id="rId6"/>
    <p:sldId id="438" r:id="rId7"/>
    <p:sldId id="439" r:id="rId8"/>
    <p:sldId id="500" r:id="rId9"/>
    <p:sldId id="435" r:id="rId10"/>
    <p:sldId id="488" r:id="rId11"/>
    <p:sldId id="499" r:id="rId12"/>
    <p:sldId id="487" r:id="rId13"/>
    <p:sldId id="475" r:id="rId14"/>
    <p:sldId id="476" r:id="rId15"/>
    <p:sldId id="478" r:id="rId16"/>
    <p:sldId id="479" r:id="rId17"/>
    <p:sldId id="504" r:id="rId18"/>
    <p:sldId id="497" r:id="rId19"/>
    <p:sldId id="477" r:id="rId20"/>
    <p:sldId id="507" r:id="rId21"/>
    <p:sldId id="1302" r:id="rId22"/>
    <p:sldId id="1303" r:id="rId23"/>
    <p:sldId id="492" r:id="rId24"/>
    <p:sldId id="495" r:id="rId25"/>
    <p:sldId id="501" r:id="rId26"/>
    <p:sldId id="1300" r:id="rId27"/>
    <p:sldId id="355" r:id="rId28"/>
    <p:sldId id="356" r:id="rId29"/>
    <p:sldId id="414" r:id="rId30"/>
    <p:sldId id="415" r:id="rId31"/>
    <p:sldId id="503" r:id="rId32"/>
    <p:sldId id="367" r:id="rId33"/>
    <p:sldId id="1301" r:id="rId34"/>
    <p:sldId id="1304" r:id="rId35"/>
    <p:sldId id="502" r:id="rId36"/>
    <p:sldId id="496" r:id="rId37"/>
    <p:sldId id="490" r:id="rId38"/>
    <p:sldId id="489" r:id="rId39"/>
    <p:sldId id="508" r:id="rId40"/>
    <p:sldId id="45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94" autoAdjust="0"/>
    <p:restoredTop sz="87877" autoAdjust="0"/>
  </p:normalViewPr>
  <p:slideViewPr>
    <p:cSldViewPr>
      <p:cViewPr varScale="1">
        <p:scale>
          <a:sx n="68" d="100"/>
          <a:sy n="68" d="100"/>
        </p:scale>
        <p:origin x="200" y="1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time: lots of vulnerabilities. So how</a:t>
            </a:r>
            <a:r>
              <a:rPr lang="en-US" baseline="0" dirty="0"/>
              <a:t> to we build secure systems?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teampassword.com</a:t>
            </a:r>
            <a:r>
              <a:rPr lang="en-US" dirty="0"/>
              <a:t>/blog/what-happened-during-the-twitter-spear-phishing-attack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8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www.cvedetails.com</a:t>
            </a:r>
            <a:r>
              <a:rPr lang="en-US" dirty="0"/>
              <a:t>/vulnerabilities-by-</a:t>
            </a:r>
            <a:r>
              <a:rPr lang="en-US" dirty="0" err="1"/>
              <a:t>types.php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0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[Barton Miller, 1989, 2000, 2006]</a:t>
            </a:r>
          </a:p>
          <a:p>
            <a:r>
              <a:rPr lang="en-US" dirty="0"/>
              <a:t>Literally was a</a:t>
            </a:r>
            <a:r>
              <a:rPr lang="en-US" baseline="0" dirty="0"/>
              <a:t> dark and stormy night:  noise on telephone line was inserting random character into shell session, causing Unix utilities to crash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owasp.org</a:t>
            </a:r>
            <a:r>
              <a:rPr lang="en-US" dirty="0"/>
              <a:t>/www-community/</a:t>
            </a:r>
            <a:r>
              <a:rPr lang="en-US" dirty="0" err="1"/>
              <a:t>Threat_Modeling_Process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51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www.cisa.gov</a:t>
            </a:r>
            <a:r>
              <a:rPr lang="en-US" dirty="0"/>
              <a:t>/news-events/cybersecurity-advisories/aa23-158a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cybernews.com</a:t>
            </a:r>
            <a:r>
              <a:rPr lang="en-US" dirty="0"/>
              <a:t>/security/clop-publish-all-</a:t>
            </a:r>
            <a:r>
              <a:rPr lang="en-US" dirty="0" err="1"/>
              <a:t>moveit</a:t>
            </a:r>
            <a:r>
              <a:rPr lang="en-US" dirty="0"/>
              <a:t>-victim-ransom-data-</a:t>
            </a:r>
            <a:r>
              <a:rPr lang="en-US" dirty="0" err="1"/>
              <a:t>clearweb</a:t>
            </a:r>
            <a:r>
              <a:rPr lang="en-US" dirty="0"/>
              <a:t>/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www.theregister.com</a:t>
            </a:r>
            <a:r>
              <a:rPr lang="en-US" dirty="0"/>
              <a:t>/2023/11/20/moveit_victim_77m_medical/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3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 arr1-&gt;length is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uncached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processor can speculatively load data from arr1-&gt;data[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untrusted_offset_from_caller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 This is an out-of-bounds read. That should not matter because the processor will effectively roll back the execution state when the branch has executed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1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www.theguardian.com</a:t>
            </a:r>
            <a:r>
              <a:rPr lang="en-US" dirty="0"/>
              <a:t>/technology/2016/oct/26/</a:t>
            </a:r>
            <a:r>
              <a:rPr lang="en-US" dirty="0" err="1"/>
              <a:t>ddos</a:t>
            </a:r>
            <a:r>
              <a:rPr lang="en-US" dirty="0"/>
              <a:t>-attack-</a:t>
            </a:r>
            <a:r>
              <a:rPr lang="en-US" dirty="0" err="1"/>
              <a:t>dyn</a:t>
            </a:r>
            <a:r>
              <a:rPr lang="en-US" dirty="0"/>
              <a:t>-</a:t>
            </a:r>
            <a:r>
              <a:rPr lang="en-US" dirty="0" err="1"/>
              <a:t>mirai</a:t>
            </a:r>
            <a:r>
              <a:rPr lang="en-US" dirty="0"/>
              <a:t>-botnet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therecord.media</a:t>
            </a:r>
            <a:r>
              <a:rPr lang="en-US" dirty="0"/>
              <a:t>/</a:t>
            </a:r>
            <a:r>
              <a:rPr lang="en-US" dirty="0" err="1"/>
              <a:t>monobank-ukraine-ddos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0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thehackernews.com</a:t>
            </a:r>
            <a:r>
              <a:rPr lang="en-US" dirty="0"/>
              <a:t>/2025/12/record-297-tbps-ddos-attack-linked-to.html</a:t>
            </a:r>
          </a:p>
          <a:p>
            <a:r>
              <a:rPr lang="en-US" dirty="0"/>
              <a:t>https://</a:t>
            </a:r>
            <a:r>
              <a:rPr lang="en-US" dirty="0" err="1"/>
              <a:t>www.ampcuscyber.com</a:t>
            </a:r>
            <a:r>
              <a:rPr lang="en-US" dirty="0"/>
              <a:t>/</a:t>
            </a:r>
            <a:r>
              <a:rPr lang="en-US" dirty="0" err="1"/>
              <a:t>shadowopsintel</a:t>
            </a:r>
            <a:r>
              <a:rPr lang="en-US" dirty="0"/>
              <a:t>/</a:t>
            </a:r>
            <a:r>
              <a:rPr lang="en-US" dirty="0" err="1"/>
              <a:t>aisuru</a:t>
            </a:r>
            <a:r>
              <a:rPr lang="en-US" dirty="0"/>
              <a:t>-botnet-</a:t>
            </a:r>
            <a:r>
              <a:rPr lang="en-US" dirty="0" err="1"/>
              <a:t>ddos</a:t>
            </a:r>
            <a:r>
              <a:rPr lang="en-US" dirty="0"/>
              <a:t>-attacks-record/</a:t>
            </a:r>
          </a:p>
          <a:p>
            <a:r>
              <a:rPr lang="en-US" dirty="0"/>
              <a:t>https://</a:t>
            </a:r>
            <a:r>
              <a:rPr lang="en-US" dirty="0" err="1"/>
              <a:t>socradar.io</a:t>
            </a:r>
            <a:r>
              <a:rPr lang="en-US" dirty="0"/>
              <a:t>/blog/ddos-threat-intelligence-czechia-26-jan26/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1/27/26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1/27/26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6gzVVjW4yY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34E2BCB-B42A-2ACA-FC90-653819913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88" y="3756869"/>
            <a:ext cx="4964423" cy="303627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138		       		    	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3: Assurance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program is correct with respect to some formal specification</a:t>
            </a:r>
          </a:p>
          <a:p>
            <a:r>
              <a:rPr lang="en-US" dirty="0"/>
              <a:t>Examples: seL4, </a:t>
            </a:r>
            <a:r>
              <a:rPr lang="en-US" dirty="0" err="1"/>
              <a:t>CompCert</a:t>
            </a:r>
            <a:endParaRPr lang="en-US" dirty="0"/>
          </a:p>
          <a:p>
            <a:r>
              <a:rPr lang="en-US" dirty="0"/>
              <a:t>Problems: correctness of specification, scale</a:t>
            </a:r>
          </a:p>
        </p:txBody>
      </p:sp>
    </p:spTree>
    <p:extLst>
      <p:ext uri="{BB962C8B-B14F-4D97-AF65-F5344CB8AC3E}">
        <p14:creationId xmlns:p14="http://schemas.microsoft.com/office/powerpoint/2010/main" val="104972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Bases for Trust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3987696"/>
            <a:ext cx="8229600" cy="281341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Axiomatic Trust:</a:t>
            </a:r>
            <a:r>
              <a:rPr lang="en-US" dirty="0">
                <a:solidFill>
                  <a:schemeClr val="accent2"/>
                </a:solidFill>
              </a:rPr>
              <a:t> </a:t>
            </a:r>
            <a:r>
              <a:rPr lang="en-US" dirty="0"/>
              <a:t>Trust derived from beliefs that we accept on faith. We might trust some hardware or software, for example, because it is built or sold by a given company. We are putting our faith in the company's reputation.</a:t>
            </a:r>
          </a:p>
          <a:p>
            <a:r>
              <a:rPr lang="en-US" b="1" dirty="0">
                <a:solidFill>
                  <a:schemeClr val="accent2"/>
                </a:solidFill>
              </a:rPr>
              <a:t>Analytic Trust: </a:t>
            </a:r>
            <a:r>
              <a:rPr lang="en-US" dirty="0"/>
              <a:t>Trust derived from testing and/or reasoning to justify conclusions about what a component or system will and/or will not do. Trust in an artifact is justified by trust in some method of analysis. </a:t>
            </a:r>
          </a:p>
          <a:p>
            <a:r>
              <a:rPr lang="en-US" b="1" dirty="0">
                <a:solidFill>
                  <a:schemeClr val="accent2"/>
                </a:solidFill>
              </a:rPr>
              <a:t>Synthetic Trust: </a:t>
            </a:r>
            <a:r>
              <a:rPr lang="en-US" dirty="0"/>
              <a:t>Trust derived from modification of the system. Trust in the whole derives from how components are combined. Examples: </a:t>
            </a:r>
            <a:r>
              <a:rPr lang="en-US" i="1" dirty="0"/>
              <a:t>OS</a:t>
            </a:r>
            <a:r>
              <a:rPr lang="en-US" dirty="0"/>
              <a:t> isolation, reference monitors, firewalls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8991" y="1371600"/>
            <a:ext cx="3050935" cy="4876800"/>
            <a:chOff x="3048991" y="2231547"/>
            <a:chExt cx="3050935" cy="4876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3230930" y="2231547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/>
                <a:t>Analytic Trust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991" y="2788123"/>
              <a:ext cx="3050935" cy="203036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096000" y="1371600"/>
            <a:ext cx="3028153" cy="4876800"/>
            <a:chOff x="4916" y="2234005"/>
            <a:chExt cx="3028153" cy="48768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142788" y="2234005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/>
                <a:t>Synthetic Trust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6" y="2936661"/>
              <a:ext cx="3028153" cy="173328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52400" y="1369142"/>
            <a:ext cx="2990499" cy="4876800"/>
            <a:chOff x="6153501" y="2231547"/>
            <a:chExt cx="2990499" cy="4876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501" y="2758965"/>
              <a:ext cx="2990499" cy="2088677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6247629" y="2231547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/>
                <a:t>Axiomatic Trust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052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Countermeasures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336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>
                <a:solidFill>
                  <a:schemeClr val="accent2"/>
                </a:solidFill>
              </a:rPr>
              <a:t>Attacks </a:t>
            </a:r>
            <a:br>
              <a:rPr lang="en-US"/>
            </a:br>
            <a:r>
              <a:rPr lang="en-US"/>
              <a:t>are perpetrated by 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threats </a:t>
            </a:r>
            <a:br>
              <a:rPr lang="en-US"/>
            </a:br>
            <a:r>
              <a:rPr lang="en-US"/>
              <a:t>that inflict 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harm </a:t>
            </a:r>
            <a:br>
              <a:rPr lang="en-US"/>
            </a:br>
            <a:r>
              <a:rPr lang="en-US"/>
              <a:t>by exploiting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vulnerabilities</a:t>
            </a:r>
            <a:br>
              <a:rPr lang="en-US"/>
            </a:br>
            <a:r>
              <a:rPr lang="en-US"/>
              <a:t>which are controlled by 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countermeasures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2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A principal that has potential to cause harm to assets</a:t>
            </a:r>
          </a:p>
          <a:p>
            <a:r>
              <a:rPr lang="en-US" dirty="0">
                <a:solidFill>
                  <a:srgbClr val="4F81BD"/>
                </a:solidFill>
              </a:rPr>
              <a:t>Adversary</a:t>
            </a:r>
            <a:r>
              <a:rPr lang="en-US" dirty="0"/>
              <a:t> or </a:t>
            </a:r>
            <a:r>
              <a:rPr lang="en-US" dirty="0">
                <a:solidFill>
                  <a:srgbClr val="4F81BD"/>
                </a:solidFill>
              </a:rPr>
              <a:t>attacker</a:t>
            </a:r>
            <a:r>
              <a:rPr lang="en-US" dirty="0"/>
              <a:t>:  a human threat, motivated and capable</a:t>
            </a:r>
          </a:p>
          <a:p>
            <a:r>
              <a:rPr lang="en-US" dirty="0"/>
              <a:t>Sometimes humans aren't malicious:  accidents happen</a:t>
            </a:r>
          </a:p>
          <a:p>
            <a:r>
              <a:rPr lang="en-US" dirty="0"/>
              <a:t>Sometimes non-humans cause harm:  floods, earthquakes, power outage, hardware failure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ew-power-c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7" y="4749959"/>
            <a:ext cx="2769865" cy="2108040"/>
          </a:xfrm>
          <a:prstGeom prst="rect">
            <a:avLst/>
          </a:prstGeom>
        </p:spPr>
      </p:pic>
      <p:pic>
        <p:nvPicPr>
          <p:cNvPr id="5" name="Picture 4" descr="computer_spill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2" y="4749959"/>
            <a:ext cx="3488788" cy="21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threats of concern to system</a:t>
            </a:r>
          </a:p>
          <a:p>
            <a:pPr lvl="1"/>
            <a:r>
              <a:rPr lang="en-US" dirty="0"/>
              <a:t>Especially </a:t>
            </a:r>
            <a:r>
              <a:rPr lang="en-US" dirty="0">
                <a:solidFill>
                  <a:schemeClr val="tx2"/>
                </a:solidFill>
              </a:rPr>
              <a:t>malicious, human threats</a:t>
            </a:r>
          </a:p>
          <a:p>
            <a:pPr lvl="1"/>
            <a:r>
              <a:rPr lang="en-US" dirty="0"/>
              <a:t>What kinds of attackers will system resist? </a:t>
            </a:r>
          </a:p>
          <a:p>
            <a:pPr lvl="1"/>
            <a:r>
              <a:rPr lang="en-US" dirty="0"/>
              <a:t>What are their </a:t>
            </a:r>
            <a:r>
              <a:rPr lang="en-US" b="1" dirty="0">
                <a:solidFill>
                  <a:schemeClr val="accent2"/>
                </a:solidFill>
              </a:rPr>
              <a:t>motivations</a:t>
            </a:r>
            <a:r>
              <a:rPr lang="en-US" dirty="0"/>
              <a:t>, </a:t>
            </a:r>
            <a:r>
              <a:rPr lang="en-US" b="1" dirty="0">
                <a:solidFill>
                  <a:schemeClr val="accent2"/>
                </a:solidFill>
              </a:rPr>
              <a:t>resources</a:t>
            </a:r>
            <a:r>
              <a:rPr lang="en-US" dirty="0"/>
              <a:t>, and </a:t>
            </a:r>
            <a:r>
              <a:rPr lang="en-US" b="1" dirty="0">
                <a:solidFill>
                  <a:schemeClr val="accent2"/>
                </a:solidFill>
              </a:rPr>
              <a:t>capabilities</a:t>
            </a:r>
            <a:r>
              <a:rPr lang="en-US" dirty="0"/>
              <a:t>?</a:t>
            </a:r>
          </a:p>
          <a:p>
            <a:r>
              <a:rPr lang="en-US" dirty="0"/>
              <a:t>Best if analysis is specific to system and its functionality</a:t>
            </a:r>
          </a:p>
          <a:p>
            <a:endParaRPr lang="en-US" dirty="0">
              <a:solidFill>
                <a:srgbClr val="4F81BD"/>
              </a:solidFill>
            </a:endParaRPr>
          </a:p>
          <a:p>
            <a:r>
              <a:rPr lang="en-US" dirty="0">
                <a:solidFill>
                  <a:srgbClr val="4F81BD"/>
                </a:solidFill>
              </a:rPr>
              <a:t>Non threats?</a:t>
            </a:r>
          </a:p>
          <a:p>
            <a:pPr lvl="1"/>
            <a:r>
              <a:rPr lang="en-US" dirty="0"/>
              <a:t>Trusted hardware</a:t>
            </a:r>
          </a:p>
          <a:p>
            <a:pPr lvl="1"/>
            <a:r>
              <a:rPr lang="en-US" dirty="0"/>
              <a:t>Trusted environment (e.g., physically secured machine room reachable only by trustworthy system operators)</a:t>
            </a:r>
          </a:p>
        </p:txBody>
      </p:sp>
    </p:spTree>
    <p:extLst>
      <p:ext uri="{BB962C8B-B14F-4D97-AF65-F5344CB8AC3E}">
        <p14:creationId xmlns:p14="http://schemas.microsoft.com/office/powerpoint/2010/main" val="123531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(DSB)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32597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1"/>
          <a:stretch/>
        </p:blipFill>
        <p:spPr>
          <a:xfrm>
            <a:off x="498266" y="4852106"/>
            <a:ext cx="8171848" cy="74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51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(DSB)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6793"/>
            <a:ext cx="8229600" cy="4823613"/>
          </a:xfrm>
        </p:spPr>
      </p:pic>
    </p:spTree>
    <p:extLst>
      <p:ext uri="{BB962C8B-B14F-4D97-AF65-F5344CB8AC3E}">
        <p14:creationId xmlns:p14="http://schemas.microsoft.com/office/powerpoint/2010/main" val="1680369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C489-DDE2-7C44-A2F2-26D51F60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DSB Threat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EA659-277F-A443-8600-90D88B792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the following systems, how would you classify the threats that are likely to perpetrate attacks against that system using the DSB threat model?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 game app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 social network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 classified government database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4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38DD-A467-1349-BE4F-E5035AEB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(Motives)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ECA95-1C82-2842-98E0-B4F1CBD00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Harm</a:t>
            </a:r>
          </a:p>
          <a:p>
            <a:r>
              <a:rPr lang="en-US" dirty="0"/>
              <a:t>Gain</a:t>
            </a:r>
          </a:p>
        </p:txBody>
      </p:sp>
    </p:spTree>
    <p:extLst>
      <p:ext uri="{BB962C8B-B14F-4D97-AF65-F5344CB8AC3E}">
        <p14:creationId xmlns:p14="http://schemas.microsoft.com/office/powerpoint/2010/main" val="1535417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(Motives)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Inquisitive people</a:t>
            </a:r>
            <a:r>
              <a:rPr lang="en-US" dirty="0"/>
              <a:t>, unintentional blunders</a:t>
            </a:r>
          </a:p>
          <a:p>
            <a:r>
              <a:rPr lang="en-US" dirty="0">
                <a:solidFill>
                  <a:schemeClr val="accent2"/>
                </a:solidFill>
              </a:rPr>
              <a:t>Hackers</a:t>
            </a:r>
            <a:r>
              <a:rPr lang="en-US" dirty="0"/>
              <a:t> driven by technical challenges</a:t>
            </a:r>
          </a:p>
          <a:p>
            <a:r>
              <a:rPr lang="en-US" dirty="0">
                <a:solidFill>
                  <a:schemeClr val="accent2"/>
                </a:solidFill>
              </a:rPr>
              <a:t>Disgruntled employees </a:t>
            </a:r>
            <a:r>
              <a:rPr lang="en-US" dirty="0"/>
              <a:t>or customers seeking revenge</a:t>
            </a:r>
          </a:p>
          <a:p>
            <a:r>
              <a:rPr lang="en-US" dirty="0">
                <a:solidFill>
                  <a:schemeClr val="accent2"/>
                </a:solidFill>
              </a:rPr>
              <a:t>Criminals</a:t>
            </a:r>
            <a:r>
              <a:rPr lang="en-US" dirty="0"/>
              <a:t> interested in personal financial gain, stealing services, or industrial espionage</a:t>
            </a:r>
          </a:p>
          <a:p>
            <a:r>
              <a:rPr lang="en-US" dirty="0">
                <a:solidFill>
                  <a:schemeClr val="accent2"/>
                </a:solidFill>
              </a:rPr>
              <a:t>Organized crime </a:t>
            </a:r>
            <a:r>
              <a:rPr lang="en-US" dirty="0"/>
              <a:t>with the intent of hiding something or financial gain</a:t>
            </a:r>
          </a:p>
          <a:p>
            <a:r>
              <a:rPr lang="en-US" dirty="0">
                <a:solidFill>
                  <a:schemeClr val="accent2"/>
                </a:solidFill>
              </a:rPr>
              <a:t>Organized terrorist groups </a:t>
            </a:r>
            <a:r>
              <a:rPr lang="en-US" dirty="0"/>
              <a:t>attempting to influence policy by isolated attacks</a:t>
            </a:r>
          </a:p>
          <a:p>
            <a:r>
              <a:rPr lang="en-US" dirty="0">
                <a:solidFill>
                  <a:schemeClr val="accent2"/>
                </a:solidFill>
              </a:rPr>
              <a:t>Foreign espionage agents </a:t>
            </a:r>
            <a:r>
              <a:rPr lang="en-US" dirty="0"/>
              <a:t>seeking to exploit information for economic, political, or military purposes</a:t>
            </a:r>
          </a:p>
          <a:p>
            <a:r>
              <a:rPr lang="en-US" dirty="0">
                <a:solidFill>
                  <a:schemeClr val="accent2"/>
                </a:solidFill>
              </a:rPr>
              <a:t>Tactical countermeasures </a:t>
            </a:r>
            <a:r>
              <a:rPr lang="en-US" dirty="0"/>
              <a:t>intended to disrupt specific weapons or command structures</a:t>
            </a:r>
          </a:p>
          <a:p>
            <a:r>
              <a:rPr lang="en-US" dirty="0">
                <a:solidFill>
                  <a:schemeClr val="accent2"/>
                </a:solidFill>
              </a:rPr>
              <a:t>Multifaceted tactical information warfare </a:t>
            </a:r>
            <a:r>
              <a:rPr lang="en-US" dirty="0"/>
              <a:t>applied in a broad orchestrated manner to disrupt major military missions</a:t>
            </a:r>
          </a:p>
          <a:p>
            <a:r>
              <a:rPr lang="en-US" dirty="0">
                <a:solidFill>
                  <a:schemeClr val="accent2"/>
                </a:solidFill>
              </a:rPr>
              <a:t>Large organized groups or nation states</a:t>
            </a:r>
            <a:r>
              <a:rPr lang="en-US" dirty="0"/>
              <a:t> intent on overthrowing a government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" y="1676400"/>
            <a:ext cx="0" cy="4648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5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76BDB-85C2-4A98-B74E-A055F7430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342F-E1F2-49E0-1313-4D421BCA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Bases for Trust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3C14F80-8044-8A64-E4D0-EE580333D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87696"/>
            <a:ext cx="8229600" cy="281341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Axiomatic Trust:</a:t>
            </a:r>
            <a:r>
              <a:rPr lang="en-US" dirty="0">
                <a:solidFill>
                  <a:schemeClr val="accent2"/>
                </a:solidFill>
              </a:rPr>
              <a:t> </a:t>
            </a:r>
            <a:r>
              <a:rPr lang="en-US" dirty="0"/>
              <a:t>Trust derived from beliefs that we accept on faith. We might trust some hardware or software, for example, because it is built or sold by a given company. We are putting our faith in the company's reputation.</a:t>
            </a:r>
          </a:p>
          <a:p>
            <a:r>
              <a:rPr lang="en-US" b="1" dirty="0">
                <a:solidFill>
                  <a:schemeClr val="bg1"/>
                </a:solidFill>
              </a:rPr>
              <a:t>Analytic Trust: </a:t>
            </a:r>
            <a:r>
              <a:rPr lang="en-US" dirty="0">
                <a:solidFill>
                  <a:schemeClr val="bg1"/>
                </a:solidFill>
              </a:rPr>
              <a:t>Trust derived from testing and/or reasoning to justify conclusions about what a component or system will and/or will not do. Trust in an artifact is justified by trust in some method of analysis. </a:t>
            </a:r>
          </a:p>
          <a:p>
            <a:r>
              <a:rPr lang="en-US" b="1" dirty="0">
                <a:solidFill>
                  <a:schemeClr val="bg1"/>
                </a:solidFill>
              </a:rPr>
              <a:t>Synthetic Trust: Trust derived from modification of the system. Trust in the whole derives from how components are combined. Examples: OS isolation, reference monitors, firewalls</a:t>
            </a:r>
            <a:r>
              <a:rPr lang="en-US" dirty="0">
                <a:solidFill>
                  <a:schemeClr val="bg1"/>
                </a:solidFill>
              </a:rPr>
              <a:t> reputation.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F9C790-6A47-CB85-89ED-EDA979BF65F2}"/>
              </a:ext>
            </a:extLst>
          </p:cNvPr>
          <p:cNvGrpSpPr/>
          <p:nvPr/>
        </p:nvGrpSpPr>
        <p:grpSpPr>
          <a:xfrm>
            <a:off x="3048991" y="1371600"/>
            <a:ext cx="3050935" cy="4876800"/>
            <a:chOff x="3048991" y="2231547"/>
            <a:chExt cx="3050935" cy="4876800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CAB8093-6FDE-B749-00DF-AC6713067BFA}"/>
                </a:ext>
              </a:extLst>
            </p:cNvPr>
            <p:cNvSpPr txBox="1">
              <a:spLocks/>
            </p:cNvSpPr>
            <p:nvPr/>
          </p:nvSpPr>
          <p:spPr>
            <a:xfrm>
              <a:off x="3230930" y="2231547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/>
                <a:t>Analytic Trust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3B35B4-C5A2-A43C-D52F-0B288A89D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991" y="2788123"/>
              <a:ext cx="3050935" cy="203036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34FFA2-F635-484D-70CC-53D3680F3715}"/>
              </a:ext>
            </a:extLst>
          </p:cNvPr>
          <p:cNvGrpSpPr/>
          <p:nvPr/>
        </p:nvGrpSpPr>
        <p:grpSpPr>
          <a:xfrm>
            <a:off x="6096000" y="1371600"/>
            <a:ext cx="3028153" cy="4876800"/>
            <a:chOff x="4916" y="2234005"/>
            <a:chExt cx="3028153" cy="4876800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A1855789-6AE8-07F6-CAE7-AEFB8CEB3B77}"/>
                </a:ext>
              </a:extLst>
            </p:cNvPr>
            <p:cNvSpPr txBox="1">
              <a:spLocks/>
            </p:cNvSpPr>
            <p:nvPr/>
          </p:nvSpPr>
          <p:spPr>
            <a:xfrm>
              <a:off x="142788" y="2234005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/>
                <a:t>Synthetic Trust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2CDAD5-DFD5-FE8E-BC27-1D151896F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6" y="2936661"/>
              <a:ext cx="3028153" cy="173328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29E0E8-BD45-9279-9916-9D96BE98553E}"/>
              </a:ext>
            </a:extLst>
          </p:cNvPr>
          <p:cNvGrpSpPr/>
          <p:nvPr/>
        </p:nvGrpSpPr>
        <p:grpSpPr>
          <a:xfrm>
            <a:off x="152400" y="1369142"/>
            <a:ext cx="2990499" cy="4876800"/>
            <a:chOff x="6153501" y="2231547"/>
            <a:chExt cx="2990499" cy="4876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D083C3-F651-EED2-A370-AC680DFAA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501" y="2758965"/>
              <a:ext cx="2990499" cy="2088677"/>
            </a:xfrm>
            <a:prstGeom prst="rect">
              <a:avLst/>
            </a:prstGeom>
          </p:spPr>
        </p:pic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55467105-4D79-6DC8-8E83-D6C3F3EF390A}"/>
                </a:ext>
              </a:extLst>
            </p:cNvPr>
            <p:cNvSpPr txBox="1">
              <a:spLocks/>
            </p:cNvSpPr>
            <p:nvPr/>
          </p:nvSpPr>
          <p:spPr>
            <a:xfrm>
              <a:off x="6247629" y="2231547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/>
                <a:t>Axiomatic Trust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0871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C489-DDE2-7C44-A2F2-26D51F60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Motives Threat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EA659-277F-A443-8600-90D88B792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the following systems, how would you classify the threats that are likely to perpetrate attacks against that system according to their motives?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 game app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 social network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 classified government database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66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1CB14-04DD-889F-A97F-EAB409A3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(Goals)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766014-B643-7FE1-21B6-CFD58B116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808048"/>
              </p:ext>
            </p:extLst>
          </p:nvPr>
        </p:nvGraphicFramePr>
        <p:xfrm>
          <a:off x="0" y="1524000"/>
          <a:ext cx="9144000" cy="5346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457392939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8399978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34289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S</a:t>
                      </a:r>
                      <a:r>
                        <a:rPr lang="en-US" sz="1600" dirty="0">
                          <a:effectLst/>
                        </a:rPr>
                        <a:t>poofing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Accessing and using another user’s credentials, such as username and password.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Authentication</a:t>
                      </a:r>
                    </a:p>
                  </a:txBody>
                  <a:tcPr marL="142875" marR="142875" marT="142875" marB="142875" anchor="ctr"/>
                </a:tc>
                <a:extLst>
                  <a:ext uri="{0D108BD9-81ED-4DB2-BD59-A6C34878D82A}">
                    <a16:rowId xmlns:a16="http://schemas.microsoft.com/office/drawing/2014/main" val="1886875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ampering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Changing or modifying persistent data, such as records in a database, or </a:t>
                      </a:r>
                      <a:r>
                        <a:rPr lang="en-US" sz="1600" dirty="0" err="1">
                          <a:effectLst/>
                        </a:rPr>
                        <a:t>alterating</a:t>
                      </a:r>
                      <a:r>
                        <a:rPr lang="en-US" sz="1600" dirty="0">
                          <a:effectLst/>
                        </a:rPr>
                        <a:t> of data in transit over an network, such as the Internet.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Integrity</a:t>
                      </a:r>
                    </a:p>
                  </a:txBody>
                  <a:tcPr marL="142875" marR="142875" marT="142875" marB="142875" anchor="ctr"/>
                </a:tc>
                <a:extLst>
                  <a:ext uri="{0D108BD9-81ED-4DB2-BD59-A6C34878D82A}">
                    <a16:rowId xmlns:a16="http://schemas.microsoft.com/office/drawing/2014/main" val="1879927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R</a:t>
                      </a:r>
                      <a:r>
                        <a:rPr lang="en-US" sz="1600" dirty="0">
                          <a:effectLst/>
                        </a:rPr>
                        <a:t>epudiation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Performing prohibited operations in a system that lacks the ability to trace the operations.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Audit</a:t>
                      </a:r>
                    </a:p>
                  </a:txBody>
                  <a:tcPr marL="142875" marR="142875" marT="142875" marB="142875" anchor="ctr"/>
                </a:tc>
                <a:extLst>
                  <a:ext uri="{0D108BD9-81ED-4DB2-BD59-A6C34878D82A}">
                    <a16:rowId xmlns:a16="http://schemas.microsoft.com/office/drawing/2014/main" val="28847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nformation disclosure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Reading a file that one was not granted access to, or reading data in transit.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Confidentiality</a:t>
                      </a:r>
                    </a:p>
                  </a:txBody>
                  <a:tcPr marL="142875" marR="142875" marT="142875" marB="142875" anchor="ctr"/>
                </a:tc>
                <a:extLst>
                  <a:ext uri="{0D108BD9-81ED-4DB2-BD59-A6C34878D82A}">
                    <a16:rowId xmlns:a16="http://schemas.microsoft.com/office/drawing/2014/main" val="314849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enial of service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Denying access to valid users, such as making a web server temporarily unavailable or unusable.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Availability</a:t>
                      </a:r>
                    </a:p>
                  </a:txBody>
                  <a:tcPr marL="142875" marR="142875" marT="142875" marB="142875" anchor="ctr"/>
                </a:tc>
                <a:extLst>
                  <a:ext uri="{0D108BD9-81ED-4DB2-BD59-A6C34878D82A}">
                    <a16:rowId xmlns:a16="http://schemas.microsoft.com/office/drawing/2014/main" val="428429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levation of privilege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Gaining privileged access to resources in order to gain unauthorized access to information or to compromise a system.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Authorization</a:t>
                      </a:r>
                    </a:p>
                  </a:txBody>
                  <a:tcPr marL="142875" marR="142875" marT="142875" marB="142875" anchor="ctr"/>
                </a:tc>
                <a:extLst>
                  <a:ext uri="{0D108BD9-81ED-4DB2-BD59-A6C34878D82A}">
                    <a16:rowId xmlns:a16="http://schemas.microsoft.com/office/drawing/2014/main" val="2968909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526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FE296-ECB6-B75C-120C-9C6917504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F3F5-B5B5-00EA-449A-D77B8722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Goals Threat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9FFF3-7A17-3094-C577-15C987436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your favorite social network. What is one concrete example of a goal an adversary attacking that network might have for each of the following categories:</a:t>
            </a:r>
          </a:p>
          <a:p>
            <a:pPr lvl="1"/>
            <a:r>
              <a:rPr lang="en-US" dirty="0"/>
              <a:t>Spoofing</a:t>
            </a:r>
          </a:p>
          <a:p>
            <a:pPr lvl="1"/>
            <a:r>
              <a:rPr lang="en-US" dirty="0"/>
              <a:t>Tampering</a:t>
            </a:r>
          </a:p>
          <a:p>
            <a:pPr lvl="1"/>
            <a:r>
              <a:rPr lang="en-US" dirty="0"/>
              <a:t>Repudiation</a:t>
            </a:r>
          </a:p>
          <a:p>
            <a:pPr lvl="1"/>
            <a:r>
              <a:rPr lang="en-US" dirty="0"/>
              <a:t>Information disclosure</a:t>
            </a:r>
          </a:p>
          <a:p>
            <a:pPr lvl="1"/>
            <a:r>
              <a:rPr lang="en-US" dirty="0"/>
              <a:t>Denial of Service</a:t>
            </a:r>
          </a:p>
          <a:p>
            <a:pPr lvl="1"/>
            <a:r>
              <a:rPr lang="en-US" dirty="0"/>
              <a:t>Elevation of Privilege</a:t>
            </a:r>
          </a:p>
          <a:p>
            <a:endParaRPr lang="en-US" dirty="0"/>
          </a:p>
          <a:p>
            <a:endParaRPr lang="en-US" dirty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67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9652-BDF9-CA4E-B844-C4F8E74E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(Capabilities)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2A9DC-8BEA-F44F-A0CF-8D031D4CF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access</a:t>
            </a:r>
          </a:p>
        </p:txBody>
      </p:sp>
    </p:spTree>
    <p:extLst>
      <p:ext uri="{BB962C8B-B14F-4D97-AF65-F5344CB8AC3E}">
        <p14:creationId xmlns:p14="http://schemas.microsoft.com/office/powerpoint/2010/main" val="435103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436F-BC76-8C4C-A77F-02E908F9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Cold-boot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2F03A-7011-D841-876C-60F0AEE59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https://youtu.be/E6gzVVjW4yY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62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9652-BDF9-CA4E-B844-C4F8E74E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(Capabilities)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2A9DC-8BEA-F44F-A0CF-8D031D4CF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access</a:t>
            </a:r>
          </a:p>
          <a:p>
            <a:r>
              <a:rPr lang="en-US" dirty="0"/>
              <a:t>Software access</a:t>
            </a:r>
          </a:p>
          <a:p>
            <a:pPr lvl="1"/>
            <a:r>
              <a:rPr lang="en-US" dirty="0"/>
              <a:t>disk access</a:t>
            </a:r>
          </a:p>
          <a:p>
            <a:pPr lvl="1"/>
            <a:r>
              <a:rPr lang="en-US" dirty="0"/>
              <a:t>memory access</a:t>
            </a:r>
          </a:p>
          <a:p>
            <a:pPr lvl="1"/>
            <a:r>
              <a:rPr lang="en-US" dirty="0"/>
              <a:t>privilege levels</a:t>
            </a:r>
          </a:p>
        </p:txBody>
      </p:sp>
    </p:spTree>
    <p:extLst>
      <p:ext uri="{BB962C8B-B14F-4D97-AF65-F5344CB8AC3E}">
        <p14:creationId xmlns:p14="http://schemas.microsoft.com/office/powerpoint/2010/main" val="374914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4DA27-3167-4099-D638-B871B351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CL0P Data Breach</a:t>
            </a:r>
          </a:p>
        </p:txBody>
      </p:sp>
      <p:pic>
        <p:nvPicPr>
          <p:cNvPr id="5" name="Content Placeholder 4" descr="A logo for progress move it&#10;&#10;Description automatically generated">
            <a:extLst>
              <a:ext uri="{FF2B5EF4-FFF2-40B4-BE49-F238E27FC236}">
                <a16:creationId xmlns:a16="http://schemas.microsoft.com/office/drawing/2014/main" id="{F4FAF8FA-18DF-D58B-F833-AB57DF006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66" y="2124075"/>
            <a:ext cx="5724268" cy="3460750"/>
          </a:xfrm>
        </p:spPr>
      </p:pic>
    </p:spTree>
    <p:extLst>
      <p:ext uri="{BB962C8B-B14F-4D97-AF65-F5344CB8AC3E}">
        <p14:creationId xmlns:p14="http://schemas.microsoft.com/office/powerpoint/2010/main" val="383833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657350"/>
            <a:ext cx="6350000" cy="4762500"/>
          </a:xfrm>
        </p:spPr>
      </p:pic>
    </p:spTree>
    <p:extLst>
      <p:ext uri="{BB962C8B-B14F-4D97-AF65-F5344CB8AC3E}">
        <p14:creationId xmlns:p14="http://schemas.microsoft.com/office/powerpoint/2010/main" val="861342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" b="48438"/>
          <a:stretch/>
        </p:blipFill>
        <p:spPr>
          <a:xfrm>
            <a:off x="364801" y="1506414"/>
            <a:ext cx="4175155" cy="458958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4"/>
          <a:stretch/>
        </p:blipFill>
        <p:spPr>
          <a:xfrm>
            <a:off x="4676549" y="1719904"/>
            <a:ext cx="4162651" cy="429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3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3716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75792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 by Year</a:t>
            </a:r>
          </a:p>
        </p:txBody>
      </p:sp>
      <p:pic>
        <p:nvPicPr>
          <p:cNvPr id="6" name="Content Placeholder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89536B68-3424-6DDF-BAFA-D5E03EA97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" y="2343888"/>
            <a:ext cx="9094594" cy="3371112"/>
          </a:xfrm>
        </p:spPr>
      </p:pic>
    </p:spTree>
    <p:extLst>
      <p:ext uri="{BB962C8B-B14F-4D97-AF65-F5344CB8AC3E}">
        <p14:creationId xmlns:p14="http://schemas.microsoft.com/office/powerpoint/2010/main" val="3730233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Speculative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i1, i2;</a:t>
            </a:r>
          </a:p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b1,b2;</a:t>
            </a:r>
          </a:p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[] a1,a2;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if (i1 &lt; a1.length())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 a1[i1];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if(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bval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>){i2=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>;} else{i2=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0;}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if(i2 &lt; a2.length()){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b2 = a2[i2];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7CD215-F0F5-9E9B-AF1F-680E1BBA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34" y="3505200"/>
            <a:ext cx="297646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3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9652-BDF9-CA4E-B844-C4F8E74E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(Capabilities)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2A9DC-8BEA-F44F-A0CF-8D031D4CF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access</a:t>
            </a:r>
          </a:p>
          <a:p>
            <a:r>
              <a:rPr lang="en-US" dirty="0"/>
              <a:t>Software access</a:t>
            </a:r>
          </a:p>
          <a:p>
            <a:pPr lvl="1"/>
            <a:r>
              <a:rPr lang="en-US" dirty="0"/>
              <a:t>disk access</a:t>
            </a:r>
          </a:p>
          <a:p>
            <a:pPr lvl="1"/>
            <a:r>
              <a:rPr lang="en-US" dirty="0"/>
              <a:t>memory access</a:t>
            </a:r>
          </a:p>
          <a:p>
            <a:pPr lvl="1"/>
            <a:r>
              <a:rPr lang="en-US" dirty="0"/>
              <a:t>privilege levels</a:t>
            </a:r>
          </a:p>
          <a:p>
            <a:r>
              <a:rPr lang="en-US" dirty="0"/>
              <a:t>Network access</a:t>
            </a:r>
          </a:p>
        </p:txBody>
      </p:sp>
    </p:spTree>
    <p:extLst>
      <p:ext uri="{BB962C8B-B14F-4D97-AF65-F5344CB8AC3E}">
        <p14:creationId xmlns:p14="http://schemas.microsoft.com/office/powerpoint/2010/main" val="3453502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Dyn</a:t>
            </a:r>
            <a:r>
              <a:rPr lang="en-US" dirty="0"/>
              <a:t> DDoS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419600"/>
          </a:xfrm>
        </p:spPr>
      </p:pic>
    </p:spTree>
    <p:extLst>
      <p:ext uri="{BB962C8B-B14F-4D97-AF65-F5344CB8AC3E}">
        <p14:creationId xmlns:p14="http://schemas.microsoft.com/office/powerpoint/2010/main" val="1869409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96B1BC-6A9D-C963-67CD-FFA5DF55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as Geopolitical Tactic </a:t>
            </a:r>
          </a:p>
        </p:txBody>
      </p:sp>
      <p:pic>
        <p:nvPicPr>
          <p:cNvPr id="5" name="Content Placeholder 4" descr="A close-up of a logo&#10;&#10;Description automatically generated">
            <a:extLst>
              <a:ext uri="{FF2B5EF4-FFF2-40B4-BE49-F238E27FC236}">
                <a16:creationId xmlns:a16="http://schemas.microsoft.com/office/drawing/2014/main" id="{37B7087D-BBBB-B09D-B983-645003B79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49" y="2629508"/>
            <a:ext cx="4486701" cy="1598984"/>
          </a:xfrm>
        </p:spPr>
      </p:pic>
    </p:spTree>
    <p:extLst>
      <p:ext uri="{BB962C8B-B14F-4D97-AF65-F5344CB8AC3E}">
        <p14:creationId xmlns:p14="http://schemas.microsoft.com/office/powerpoint/2010/main" val="4175378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3C79-835A-FBA3-14A9-E4926B586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DDoS Attacks </a:t>
            </a:r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ACF5888-FD5F-BE1B-E589-3218527D6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89840"/>
            <a:ext cx="6465277" cy="1917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close up of a text&#10;&#10;AI-generated content may be incorrect.">
            <a:extLst>
              <a:ext uri="{FF2B5EF4-FFF2-40B4-BE49-F238E27FC236}">
                <a16:creationId xmlns:a16="http://schemas.microsoft.com/office/drawing/2014/main" id="{2F81CFAF-BDAF-25CF-A0B4-7E01E6828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07575"/>
            <a:ext cx="7772400" cy="99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75648847-B1CB-08D6-303F-E150A716F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" y="4811853"/>
            <a:ext cx="7772400" cy="1072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333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9652-BDF9-CA4E-B844-C4F8E74E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(Capabilities)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2A9DC-8BEA-F44F-A0CF-8D031D4CF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access</a:t>
            </a:r>
          </a:p>
          <a:p>
            <a:r>
              <a:rPr lang="en-US" dirty="0"/>
              <a:t>Software access</a:t>
            </a:r>
          </a:p>
          <a:p>
            <a:pPr lvl="1"/>
            <a:r>
              <a:rPr lang="en-US" dirty="0"/>
              <a:t>disk access</a:t>
            </a:r>
          </a:p>
          <a:p>
            <a:pPr lvl="1"/>
            <a:r>
              <a:rPr lang="en-US" dirty="0"/>
              <a:t>memory access</a:t>
            </a:r>
          </a:p>
          <a:p>
            <a:pPr lvl="1"/>
            <a:r>
              <a:rPr lang="en-US" dirty="0"/>
              <a:t>privilege levels</a:t>
            </a:r>
          </a:p>
          <a:p>
            <a:r>
              <a:rPr lang="en-US" dirty="0"/>
              <a:t>Network access</a:t>
            </a:r>
          </a:p>
          <a:p>
            <a:r>
              <a:rPr lang="en-US" dirty="0"/>
              <a:t>User access</a:t>
            </a:r>
          </a:p>
        </p:txBody>
      </p:sp>
    </p:spTree>
    <p:extLst>
      <p:ext uri="{BB962C8B-B14F-4D97-AF65-F5344CB8AC3E}">
        <p14:creationId xmlns:p14="http://schemas.microsoft.com/office/powerpoint/2010/main" val="933977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0DD0-7486-0D47-8A97-A1D7AA29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1F6FE-DD7F-034C-86C0-24941C565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407B94-158E-AE49-A0E5-E9E69E8B8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4" y="4267200"/>
            <a:ext cx="4089245" cy="214046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DD037E5-09D7-E84B-A84C-173AD4051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46" y="1600200"/>
            <a:ext cx="4445000" cy="2222500"/>
          </a:xfrm>
          <a:prstGeom prst="rect">
            <a:avLst/>
          </a:prstGeom>
        </p:spPr>
      </p:pic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8BAA746-8FBA-FC47-95BE-EB0F5E9293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r="13630" b="3249"/>
          <a:stretch/>
        </p:blipFill>
        <p:spPr>
          <a:xfrm>
            <a:off x="6375400" y="4262539"/>
            <a:ext cx="1258176" cy="2191136"/>
          </a:xfrm>
          <a:prstGeom prst="rect">
            <a:avLst/>
          </a:prstGeom>
        </p:spPr>
      </p:pic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F80CBFB-5DAE-4344-85C4-60F33DCBC2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2" r="11917"/>
          <a:stretch/>
        </p:blipFill>
        <p:spPr>
          <a:xfrm>
            <a:off x="7670800" y="4267200"/>
            <a:ext cx="1258176" cy="2191136"/>
          </a:xfrm>
          <a:prstGeom prst="rect">
            <a:avLst/>
          </a:prstGeom>
        </p:spPr>
      </p:pic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05F9550-BEEE-F44F-A60E-02C8460A9C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3" r="38593" b="3702"/>
          <a:stretch/>
        </p:blipFill>
        <p:spPr>
          <a:xfrm>
            <a:off x="5080000" y="4267200"/>
            <a:ext cx="1258176" cy="218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7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Models of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PPT</a:t>
            </a:r>
          </a:p>
          <a:p>
            <a:r>
              <a:rPr lang="en-US" dirty="0" err="1"/>
              <a:t>Dolev</a:t>
            </a:r>
            <a:r>
              <a:rPr lang="en-US" dirty="0"/>
              <a:t>-Yao</a:t>
            </a:r>
          </a:p>
        </p:txBody>
      </p:sp>
    </p:spTree>
    <p:extLst>
      <p:ext uri="{BB962C8B-B14F-4D97-AF65-F5344CB8AC3E}">
        <p14:creationId xmlns:p14="http://schemas.microsoft.com/office/powerpoint/2010/main" val="7642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2514600"/>
            <a:ext cx="49530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/>
              <a:t>Threat model</a:t>
            </a:r>
            <a:r>
              <a:rPr lang="en-US" sz="2000" dirty="0"/>
              <a:t>: The adversary desires to prevent baby deliveries. The adversary has access to radio equipment that transmits and receives on the same frequencies that providence uses for communication with a stork. The adversary also controls weapons systems that can destroy a stork in flight.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14600"/>
            <a:ext cx="3657599" cy="261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2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C489-DDE2-7C44-A2F2-26D51F60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Capability Threat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EA659-277F-A443-8600-90D88B792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the following systems, how would you classify the threats that are likely to perpetrate attacks against that system according to their access?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 game app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 social network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 classified government database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7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Bases for Trust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3987696"/>
            <a:ext cx="8229600" cy="281341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Axiomatic Trust:</a:t>
            </a:r>
            <a:r>
              <a:rPr lang="en-US" dirty="0">
                <a:solidFill>
                  <a:schemeClr val="accent2"/>
                </a:solidFill>
              </a:rPr>
              <a:t> </a:t>
            </a:r>
            <a:r>
              <a:rPr lang="en-US" dirty="0"/>
              <a:t>Trust derived from beliefs that we accept on faith. We might trust some hardware or software, for example, because it is built or sold by a given company. We are putting our faith in the company's reputation.</a:t>
            </a:r>
          </a:p>
          <a:p>
            <a:r>
              <a:rPr lang="en-US" b="1" dirty="0">
                <a:solidFill>
                  <a:schemeClr val="accent2"/>
                </a:solidFill>
              </a:rPr>
              <a:t>Analytic Trust: </a:t>
            </a:r>
            <a:r>
              <a:rPr lang="en-US" dirty="0"/>
              <a:t>Trust derived from testing and/or reasoning to justify conclusions about what a component or system will and/or will not do. Trust in an artifact is justified by trust in some method of analysis. </a:t>
            </a:r>
          </a:p>
          <a:p>
            <a:r>
              <a:rPr lang="en-US" b="1" dirty="0">
                <a:solidFill>
                  <a:schemeClr val="bg1"/>
                </a:solidFill>
              </a:rPr>
              <a:t>Synthetic Trust: Trust derived from modification of the system. Trust in the whole derives from how components are combined. Examples: OS isolation, reference monitors, firewalls</a:t>
            </a:r>
            <a:r>
              <a:rPr lang="en-US" dirty="0">
                <a:solidFill>
                  <a:schemeClr val="bg1"/>
                </a:solidFill>
              </a:rPr>
              <a:t> reputation.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8991" y="1371600"/>
            <a:ext cx="3050935" cy="4876800"/>
            <a:chOff x="3048991" y="2231547"/>
            <a:chExt cx="3050935" cy="4876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3230930" y="2231547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/>
                <a:t>Analytic Trust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991" y="2788123"/>
              <a:ext cx="3050935" cy="203036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096000" y="1371600"/>
            <a:ext cx="3028153" cy="4876800"/>
            <a:chOff x="4916" y="2234005"/>
            <a:chExt cx="3028153" cy="48768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142788" y="2234005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/>
                <a:t>Synthetic Trust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6" y="2936661"/>
              <a:ext cx="3028153" cy="173328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52400" y="1369142"/>
            <a:ext cx="2990499" cy="4876800"/>
            <a:chOff x="6153501" y="2231547"/>
            <a:chExt cx="2990499" cy="4876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501" y="2758965"/>
              <a:ext cx="2990499" cy="2088677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6247629" y="2231547"/>
              <a:ext cx="2743200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/>
                <a:t>Axiomatic Trust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00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7" y="1600200"/>
            <a:ext cx="7873073" cy="4815228"/>
          </a:xfrm>
        </p:spPr>
      </p:pic>
    </p:spTree>
    <p:extLst>
      <p:ext uri="{BB962C8B-B14F-4D97-AF65-F5344CB8AC3E}">
        <p14:creationId xmlns:p14="http://schemas.microsoft.com/office/powerpoint/2010/main" val="84765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Goal is to expose existence of faults, so that they can be fixed</a:t>
            </a:r>
          </a:p>
          <a:p>
            <a:pPr lvl="1"/>
            <a:r>
              <a:rPr lang="en-US" b="1" dirty="0"/>
              <a:t>Unit testing:  </a:t>
            </a:r>
            <a:r>
              <a:rPr lang="en-US" dirty="0"/>
              <a:t>isolated components</a:t>
            </a:r>
          </a:p>
          <a:p>
            <a:pPr lvl="1"/>
            <a:r>
              <a:rPr lang="en-US" b="1" dirty="0"/>
              <a:t>Integration testing:  </a:t>
            </a:r>
            <a:r>
              <a:rPr lang="en-US" dirty="0"/>
              <a:t>combined components</a:t>
            </a:r>
          </a:p>
          <a:p>
            <a:pPr lvl="1"/>
            <a:r>
              <a:rPr lang="en-US" b="1" dirty="0"/>
              <a:t>System testing:  </a:t>
            </a:r>
            <a:r>
              <a:rPr lang="en-US" dirty="0"/>
              <a:t>functionality, performance, acceptance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do you stop testing?</a:t>
            </a:r>
          </a:p>
          <a:p>
            <a:pPr lvl="1"/>
            <a:r>
              <a:rPr lang="en-US" b="1" dirty="0"/>
              <a:t>Bad answer:  </a:t>
            </a:r>
            <a:r>
              <a:rPr lang="en-US" dirty="0"/>
              <a:t>when you run out of time</a:t>
            </a:r>
          </a:p>
          <a:p>
            <a:pPr lvl="1"/>
            <a:r>
              <a:rPr lang="en-US" b="1" dirty="0"/>
              <a:t>Bad answer:  </a:t>
            </a:r>
            <a:r>
              <a:rPr lang="en-US" dirty="0"/>
              <a:t>what all tests pass</a:t>
            </a:r>
          </a:p>
          <a:p>
            <a:pPr lvl="1"/>
            <a:r>
              <a:rPr lang="en-US" b="1" dirty="0"/>
              <a:t>Better answer:  </a:t>
            </a:r>
            <a:r>
              <a:rPr lang="en-US" dirty="0"/>
              <a:t>when methodology is complete (code coverage, paths, boundary cases, etc.)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Penetration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Experts attempt to attack</a:t>
            </a:r>
          </a:p>
          <a:p>
            <a:pPr lvl="1"/>
            <a:r>
              <a:rPr lang="en-US" dirty="0"/>
              <a:t>Internal vs. external</a:t>
            </a:r>
          </a:p>
          <a:p>
            <a:pPr lvl="1"/>
            <a:r>
              <a:rPr lang="en-US" dirty="0"/>
              <a:t>Overt vs. covert</a:t>
            </a:r>
          </a:p>
          <a:p>
            <a:pPr lvl="1"/>
            <a:endParaRPr lang="en-US" dirty="0"/>
          </a:p>
          <a:p>
            <a:r>
              <a:rPr lang="en-US" dirty="0"/>
              <a:t>Typical vulnerabilities exploited:</a:t>
            </a:r>
          </a:p>
          <a:p>
            <a:pPr lvl="1"/>
            <a:r>
              <a:rPr lang="en-US" dirty="0"/>
              <a:t>Passwords (cracking)</a:t>
            </a:r>
          </a:p>
          <a:p>
            <a:pPr lvl="1"/>
            <a:r>
              <a:rPr lang="en-US" dirty="0"/>
              <a:t>Buffer overflows</a:t>
            </a:r>
          </a:p>
          <a:p>
            <a:pPr lvl="1"/>
            <a:r>
              <a:rPr lang="en-US" dirty="0"/>
              <a:t>Bad input validation</a:t>
            </a:r>
          </a:p>
          <a:p>
            <a:pPr lvl="1"/>
            <a:r>
              <a:rPr lang="en-US" dirty="0"/>
              <a:t>Race conditions / TOCTOU</a:t>
            </a:r>
          </a:p>
          <a:p>
            <a:pPr lvl="1"/>
            <a:r>
              <a:rPr lang="en-US" dirty="0" err="1"/>
              <a:t>Filesystem</a:t>
            </a:r>
            <a:r>
              <a:rPr lang="en-US" dirty="0"/>
              <a:t> misconfiguration</a:t>
            </a:r>
          </a:p>
          <a:p>
            <a:pPr lvl="1"/>
            <a:r>
              <a:rPr lang="en-US" dirty="0"/>
              <a:t>Kernel flaws</a:t>
            </a:r>
          </a:p>
        </p:txBody>
      </p:sp>
    </p:spTree>
    <p:extLst>
      <p:ext uri="{BB962C8B-B14F-4D97-AF65-F5344CB8AC3E}">
        <p14:creationId xmlns:p14="http://schemas.microsoft.com/office/powerpoint/2010/main" val="14245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Generate </a:t>
            </a:r>
            <a:r>
              <a:rPr lang="en-US" dirty="0">
                <a:solidFill>
                  <a:srgbClr val="4F81BD"/>
                </a:solidFill>
              </a:rPr>
              <a:t>random inputs </a:t>
            </a:r>
            <a:r>
              <a:rPr lang="en-US" dirty="0"/>
              <a:t>and feed them to programs:</a:t>
            </a:r>
          </a:p>
          <a:p>
            <a:pPr lvl="1"/>
            <a:r>
              <a:rPr lang="en-US" dirty="0"/>
              <a:t>Crash? hang? terminate normally?</a:t>
            </a:r>
          </a:p>
          <a:p>
            <a:r>
              <a:rPr lang="en-US" dirty="0"/>
              <a:t>Of ~90 utilities in '89, crashed about 25-33% in various </a:t>
            </a:r>
            <a:r>
              <a:rPr lang="en-US" dirty="0" err="1"/>
              <a:t>Unixes</a:t>
            </a:r>
            <a:endParaRPr lang="en-US" dirty="0"/>
          </a:p>
          <a:p>
            <a:pPr lvl="1"/>
            <a:r>
              <a:rPr lang="en-US" dirty="0"/>
              <a:t>Results have been repeated for Windows, Mac OSX</a:t>
            </a:r>
          </a:p>
          <a:p>
            <a:pPr lvl="1"/>
            <a:r>
              <a:rPr lang="en-US" dirty="0"/>
              <a:t>Results keep getting </a:t>
            </a:r>
            <a:r>
              <a:rPr lang="en-US" b="1" dirty="0"/>
              <a:t>worse</a:t>
            </a:r>
            <a:r>
              <a:rPr lang="en-US" dirty="0"/>
              <a:t> in GUIs but better on command line</a:t>
            </a:r>
          </a:p>
          <a:p>
            <a:r>
              <a:rPr lang="en-US" dirty="0"/>
              <a:t>Since then, "fuzzing" has become a standard practice for security testing</a:t>
            </a:r>
          </a:p>
          <a:p>
            <a:endParaRPr lang="en-US" dirty="0"/>
          </a:p>
          <a:p>
            <a:r>
              <a:rPr lang="en-US" dirty="0"/>
              <a:t>How to generate random inputs:</a:t>
            </a:r>
          </a:p>
          <a:p>
            <a:pPr lvl="1"/>
            <a:r>
              <a:rPr lang="en-US" dirty="0"/>
              <a:t>Use grammar to generate inputs</a:t>
            </a:r>
          </a:p>
          <a:p>
            <a:pPr lvl="1"/>
            <a:r>
              <a:rPr lang="en-US" dirty="0"/>
              <a:t>Or randomly mutate good inputs in small ways</a:t>
            </a:r>
          </a:p>
          <a:p>
            <a:pPr lvl="2"/>
            <a:r>
              <a:rPr lang="en-US" dirty="0"/>
              <a:t>especially for testing of network protocols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3425-4307-8E47-9979-89499F143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0F4A9-52EF-214B-AA45-D76E59458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6400800" cy="205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D03BFF"/>
                </a:solidFill>
                <a:latin typeface="Menlo" panose="020B060903080402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>
                <a:solidFill>
                  <a:srgbClr val="D03BFF"/>
                </a:solidFill>
                <a:latin typeface="Menlo" panose="020B0609030804020204" pitchFamily="49" charset="0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>
                <a:solidFill>
                  <a:srgbClr val="34A327"/>
                </a:solidFill>
                <a:latin typeface="Menlo" panose="020B0609030804020204" pitchFamily="49" charset="0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  <a:endParaRPr lang="en-US" sz="1800" dirty="0">
              <a:solidFill>
                <a:srgbClr val="D03BFF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800" dirty="0">
                <a:solidFill>
                  <a:srgbClr val="D03BFF"/>
                </a:solidFill>
                <a:latin typeface="Menlo" panose="020B060903080402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>
                <a:solidFill>
                  <a:srgbClr val="D03BFF"/>
                </a:solidFill>
                <a:latin typeface="Menlo" panose="020B0609030804020204" pitchFamily="49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>
                <a:solidFill>
                  <a:srgbClr val="34A327"/>
                </a:solidFill>
                <a:latin typeface="Menlo" panose="020B06090308040202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>
                <a:solidFill>
                  <a:srgbClr val="5E34FF"/>
                </a:solidFill>
                <a:latin typeface="Menlo" panose="020B0609030804020204" pitchFamily="49" charset="0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>
                <a:solidFill>
                  <a:srgbClr val="34A327"/>
                </a:solidFill>
                <a:latin typeface="Menlo" panose="020B06090308040202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[] </a:t>
            </a:r>
            <a:r>
              <a:rPr lang="en-US" sz="1800" dirty="0" err="1">
                <a:solidFill>
                  <a:srgbClr val="C79C24"/>
                </a:solidFill>
                <a:latin typeface="Menlo" panose="020B0609030804020204" pitchFamily="49" charset="0"/>
              </a:rPr>
              <a:t>args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4A327"/>
                </a:solidFill>
                <a:latin typeface="Menlo" panose="020B0609030804020204" pitchFamily="49" charset="0"/>
              </a:rPr>
              <a:t>        String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Menlo" panose="020B0609030804020204" pitchFamily="49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= 5;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System.out.println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(s);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B81749-4A08-A044-9FD3-BA9B209CB57A}"/>
              </a:ext>
            </a:extLst>
          </p:cNvPr>
          <p:cNvSpPr txBox="1">
            <a:spLocks/>
          </p:cNvSpPr>
          <p:nvPr/>
        </p:nvSpPr>
        <p:spPr>
          <a:xfrm>
            <a:off x="1371600" y="3886200"/>
            <a:ext cx="6400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$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javac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Main.java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Main.java:3: error: incompatible types: int cannot be converted to String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String s = 5;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        ^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1 error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7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SpotBugs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3094"/>
            <a:ext cx="8229600" cy="2823906"/>
          </a:xfrm>
        </p:spPr>
        <p:txBody>
          <a:bodyPr>
            <a:normAutofit/>
          </a:bodyPr>
          <a:lstStyle/>
          <a:p>
            <a:r>
              <a:rPr lang="en-US" dirty="0"/>
              <a:t>Looks for </a:t>
            </a:r>
            <a:r>
              <a:rPr lang="en-US" i="1" dirty="0"/>
              <a:t>patterns</a:t>
            </a:r>
            <a:r>
              <a:rPr lang="en-US" dirty="0"/>
              <a:t> in code that are likely </a:t>
            </a:r>
            <a:r>
              <a:rPr lang="en-US" dirty="0">
                <a:solidFill>
                  <a:srgbClr val="4F81BD"/>
                </a:solidFill>
              </a:rPr>
              <a:t>faults</a:t>
            </a:r>
            <a:r>
              <a:rPr lang="en-US" dirty="0"/>
              <a:t> and that are likely to cause </a:t>
            </a:r>
            <a:r>
              <a:rPr lang="en-US" dirty="0">
                <a:solidFill>
                  <a:srgbClr val="4F81BD"/>
                </a:solidFill>
              </a:rPr>
              <a:t>failures</a:t>
            </a:r>
          </a:p>
          <a:p>
            <a:r>
              <a:rPr lang="en-US" dirty="0"/>
              <a:t>Categorizes and prioritizes bugs for presentation to developer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A5FE00F-0B63-044B-A3AC-57FB56F6C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1629697"/>
            <a:ext cx="5461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8277</TotalTime>
  <Words>1730</Words>
  <Application>Microsoft Macintosh PowerPoint</Application>
  <PresentationFormat>On-screen Show (4:3)</PresentationFormat>
  <Paragraphs>232</Paragraphs>
  <Slides>40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Consolas</vt:lpstr>
      <vt:lpstr>Menlo</vt:lpstr>
      <vt:lpstr>Clarity</vt:lpstr>
      <vt:lpstr>Lecture 3: Assurance</vt:lpstr>
      <vt:lpstr>Bases for Trust</vt:lpstr>
      <vt:lpstr>Vulnerabilities by Year</vt:lpstr>
      <vt:lpstr>Bases for Trust</vt:lpstr>
      <vt:lpstr>Testing</vt:lpstr>
      <vt:lpstr>Penetration testing</vt:lpstr>
      <vt:lpstr>Fuzz testing</vt:lpstr>
      <vt:lpstr>Type Checking</vt:lpstr>
      <vt:lpstr>SpotBugs</vt:lpstr>
      <vt:lpstr>Formal Verification</vt:lpstr>
      <vt:lpstr>Bases for Trust</vt:lpstr>
      <vt:lpstr>Engineering Countermeasures</vt:lpstr>
      <vt:lpstr>Threats</vt:lpstr>
      <vt:lpstr>Threat Models</vt:lpstr>
      <vt:lpstr>Threats (DSB)</vt:lpstr>
      <vt:lpstr>Threats (DSB)</vt:lpstr>
      <vt:lpstr>Exercise 1: DSB Threat Model</vt:lpstr>
      <vt:lpstr>Threats (Motives)</vt:lpstr>
      <vt:lpstr>Threats (Motives)</vt:lpstr>
      <vt:lpstr>Exercise 2: Motives Threat Model</vt:lpstr>
      <vt:lpstr>Threats (Goals)</vt:lpstr>
      <vt:lpstr>Exercise 3: Goals Threat Model</vt:lpstr>
      <vt:lpstr>Threats (Capabilities)</vt:lpstr>
      <vt:lpstr>Cold-boot attack</vt:lpstr>
      <vt:lpstr>Threats (Capabilities)</vt:lpstr>
      <vt:lpstr>CL0P Data Breach</vt:lpstr>
      <vt:lpstr>Heartbleed</vt:lpstr>
      <vt:lpstr>Heartbleed</vt:lpstr>
      <vt:lpstr>PowerPoint Presentation</vt:lpstr>
      <vt:lpstr>Speculative Execution</vt:lpstr>
      <vt:lpstr>Threats (Capabilities)</vt:lpstr>
      <vt:lpstr>Dyn DDoS</vt:lpstr>
      <vt:lpstr>DDoS as Geopolitical Tactic </vt:lpstr>
      <vt:lpstr>Recent DDoS Attacks </vt:lpstr>
      <vt:lpstr>Threats (Capabilities)</vt:lpstr>
      <vt:lpstr>Phishing</vt:lpstr>
      <vt:lpstr>Formal Models of Capabilities</vt:lpstr>
      <vt:lpstr>Example</vt:lpstr>
      <vt:lpstr>Exercise 4: Capability Threat Model</vt:lpstr>
      <vt:lpstr>Threat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Birrell</cp:lastModifiedBy>
  <cp:revision>143</cp:revision>
  <cp:lastPrinted>2018-09-12T23:53:34Z</cp:lastPrinted>
  <dcterms:created xsi:type="dcterms:W3CDTF">2018-01-05T20:19:03Z</dcterms:created>
  <dcterms:modified xsi:type="dcterms:W3CDTF">2026-01-28T22:37:34Z</dcterms:modified>
</cp:coreProperties>
</file>