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1301" r:id="rId3"/>
    <p:sldId id="299" r:id="rId4"/>
    <p:sldId id="303" r:id="rId5"/>
    <p:sldId id="441" r:id="rId6"/>
    <p:sldId id="487" r:id="rId7"/>
    <p:sldId id="482" r:id="rId8"/>
    <p:sldId id="474" r:id="rId9"/>
    <p:sldId id="454" r:id="rId10"/>
    <p:sldId id="486" r:id="rId11"/>
    <p:sldId id="541" r:id="rId12"/>
    <p:sldId id="537" r:id="rId13"/>
    <p:sldId id="1293" r:id="rId14"/>
    <p:sldId id="1294" r:id="rId15"/>
    <p:sldId id="1295" r:id="rId16"/>
    <p:sldId id="1300" r:id="rId17"/>
    <p:sldId id="459" r:id="rId18"/>
    <p:sldId id="1267" r:id="rId19"/>
    <p:sldId id="488" r:id="rId20"/>
    <p:sldId id="491" r:id="rId21"/>
    <p:sldId id="493" r:id="rId22"/>
    <p:sldId id="494" r:id="rId23"/>
    <p:sldId id="484" r:id="rId24"/>
    <p:sldId id="495" r:id="rId25"/>
    <p:sldId id="496" r:id="rId26"/>
    <p:sldId id="1296" r:id="rId27"/>
    <p:sldId id="1297" r:id="rId28"/>
    <p:sldId id="1298" r:id="rId29"/>
    <p:sldId id="461" r:id="rId30"/>
    <p:sldId id="540" r:id="rId31"/>
    <p:sldId id="539" r:id="rId32"/>
    <p:sldId id="469" r:id="rId33"/>
    <p:sldId id="470" r:id="rId34"/>
    <p:sldId id="471" r:id="rId35"/>
    <p:sldId id="472" r:id="rId36"/>
    <p:sldId id="473" r:id="rId37"/>
    <p:sldId id="1299" r:id="rId38"/>
    <p:sldId id="48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7A8F422-0613-8141-9C30-802F99565BE2}">
          <p14:sldIdLst>
            <p14:sldId id="256"/>
            <p14:sldId id="1301"/>
            <p14:sldId id="299"/>
          </p14:sldIdLst>
        </p14:section>
        <p14:section name="Vulnerabilities" id="{5DFA987A-FF2A-6C4A-B7DF-59BED16A6F65}">
          <p14:sldIdLst>
            <p14:sldId id="303"/>
            <p14:sldId id="441"/>
            <p14:sldId id="487"/>
            <p14:sldId id="482"/>
            <p14:sldId id="474"/>
            <p14:sldId id="454"/>
            <p14:sldId id="486"/>
            <p14:sldId id="541"/>
            <p14:sldId id="537"/>
            <p14:sldId id="1293"/>
            <p14:sldId id="1294"/>
            <p14:sldId id="1295"/>
            <p14:sldId id="1300"/>
            <p14:sldId id="459"/>
            <p14:sldId id="1267"/>
            <p14:sldId id="488"/>
            <p14:sldId id="491"/>
            <p14:sldId id="493"/>
            <p14:sldId id="494"/>
            <p14:sldId id="484"/>
            <p14:sldId id="495"/>
            <p14:sldId id="496"/>
            <p14:sldId id="1296"/>
            <p14:sldId id="1297"/>
            <p14:sldId id="1298"/>
            <p14:sldId id="461"/>
            <p14:sldId id="540"/>
            <p14:sldId id="539"/>
            <p14:sldId id="469"/>
            <p14:sldId id="470"/>
            <p14:sldId id="471"/>
            <p14:sldId id="472"/>
            <p14:sldId id="473"/>
            <p14:sldId id="1299"/>
            <p14:sldId id="48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2CA"/>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94" autoAdjust="0"/>
    <p:restoredTop sz="87877" autoAdjust="0"/>
  </p:normalViewPr>
  <p:slideViewPr>
    <p:cSldViewPr>
      <p:cViewPr varScale="1">
        <p:scale>
          <a:sx n="68" d="100"/>
          <a:sy n="68" d="100"/>
        </p:scale>
        <p:origin x="160" y="1120"/>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3/25/26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3/25/26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Null_byte"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en.wikipedia.org/wiki/Return-to-libc_attack#cite_note-2" TargetMode="External"/><Relationship Id="rId4" Type="http://schemas.openxmlformats.org/officeDocument/2006/relationships/hyperlink" Target="https://en.wikipedia.org/wiki/MiB"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MMU</a:t>
            </a:r>
          </a:p>
        </p:txBody>
      </p:sp>
      <p:sp>
        <p:nvSpPr>
          <p:cNvPr id="4" name="Slide Number Placeholder 3"/>
          <p:cNvSpPr>
            <a:spLocks noGrp="1"/>
          </p:cNvSpPr>
          <p:nvPr>
            <p:ph type="sldNum" sz="quarter" idx="5"/>
          </p:nvPr>
        </p:nvSpPr>
        <p:spPr/>
        <p:txBody>
          <a:bodyPr/>
          <a:lstStyle/>
          <a:p>
            <a:fld id="{BFE031AF-CC19-4E5A-831F-2BAAD17F6D1A}" type="slidenum">
              <a:rPr lang="en-US" smtClean="0"/>
              <a:t>18</a:t>
            </a:fld>
            <a:endParaRPr lang="en-US"/>
          </a:p>
        </p:txBody>
      </p:sp>
    </p:spTree>
    <p:extLst>
      <p:ext uri="{BB962C8B-B14F-4D97-AF65-F5344CB8AC3E}">
        <p14:creationId xmlns:p14="http://schemas.microsoft.com/office/powerpoint/2010/main" val="1386429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With ASCII armoring, all the system libraries (e.g. </a:t>
            </a:r>
            <a:r>
              <a:rPr lang="en-US" sz="1200" b="0" i="0" kern="1200" dirty="0" err="1">
                <a:solidFill>
                  <a:schemeClr val="tx1"/>
                </a:solidFill>
                <a:effectLst/>
                <a:latin typeface="+mn-lt"/>
                <a:ea typeface="+mn-ea"/>
                <a:cs typeface="+mn-cs"/>
              </a:rPr>
              <a:t>libc</a:t>
            </a:r>
            <a:r>
              <a:rPr lang="en-US" sz="1200" b="0" i="0" kern="1200" dirty="0">
                <a:solidFill>
                  <a:schemeClr val="tx1"/>
                </a:solidFill>
                <a:effectLst/>
                <a:latin typeface="+mn-lt"/>
                <a:ea typeface="+mn-ea"/>
                <a:cs typeface="+mn-cs"/>
              </a:rPr>
              <a:t>) addresses contain a </a:t>
            </a:r>
            <a:r>
              <a:rPr lang="en-US" sz="1200" b="0" i="0" u="none" strike="noStrike" kern="1200" dirty="0">
                <a:solidFill>
                  <a:schemeClr val="tx1"/>
                </a:solidFill>
                <a:effectLst/>
                <a:latin typeface="+mn-lt"/>
                <a:ea typeface="+mn-ea"/>
                <a:cs typeface="+mn-cs"/>
                <a:hlinkClick r:id="rId3" tooltip="Null byte"/>
              </a:rPr>
              <a:t>NULL byte</a:t>
            </a:r>
            <a:r>
              <a:rPr lang="en-US" sz="1200" b="0" i="0" kern="1200" dirty="0">
                <a:solidFill>
                  <a:schemeClr val="tx1"/>
                </a:solidFill>
                <a:effectLst/>
                <a:latin typeface="+mn-lt"/>
                <a:ea typeface="+mn-ea"/>
                <a:cs typeface="+mn-cs"/>
              </a:rPr>
              <a:t>(0x00). This is commonly done by placing them in the first 0x01010101 bytes of memory (a few pages more than 16 MB, dubbed the "ASCII armor region"), as every address up to (but not including) this value contains at least one NULL byte. This makes it impossible to emplace code containing those addresses using string manipulation functions such as </a:t>
            </a:r>
            <a:r>
              <a:rPr lang="en-US" dirty="0" err="1"/>
              <a:t>strcpy</a:t>
            </a:r>
            <a:r>
              <a:rPr lang="en-US" dirty="0"/>
              <a:t>()</a:t>
            </a:r>
            <a:r>
              <a:rPr lang="en-US" sz="1200" b="0" i="0" kern="1200" dirty="0">
                <a:solidFill>
                  <a:schemeClr val="tx1"/>
                </a:solidFill>
                <a:effectLst/>
                <a:latin typeface="+mn-lt"/>
                <a:ea typeface="+mn-ea"/>
                <a:cs typeface="+mn-cs"/>
              </a:rPr>
              <a:t>. However, this technique does not work if the attacker has a way to overflow NULL bytes into the stack. If the program is too large to fit in the first 16 </a:t>
            </a:r>
            <a:r>
              <a:rPr lang="en-US" sz="1200" b="0" i="0" u="none" strike="noStrike" kern="1200" dirty="0">
                <a:solidFill>
                  <a:schemeClr val="tx1"/>
                </a:solidFill>
                <a:effectLst/>
                <a:latin typeface="+mn-lt"/>
                <a:ea typeface="+mn-ea"/>
                <a:cs typeface="+mn-cs"/>
                <a:hlinkClick r:id="rId4" tooltip="MiB"/>
              </a:rPr>
              <a:t>MiB</a:t>
            </a:r>
            <a:r>
              <a:rPr lang="en-US" sz="1200" b="0" i="0" kern="1200" dirty="0">
                <a:solidFill>
                  <a:schemeClr val="tx1"/>
                </a:solidFill>
                <a:effectLst/>
                <a:latin typeface="+mn-lt"/>
                <a:ea typeface="+mn-ea"/>
                <a:cs typeface="+mn-cs"/>
              </a:rPr>
              <a:t>, protection may be incomplete.</a:t>
            </a:r>
            <a:r>
              <a:rPr lang="en-US" sz="1200" b="0" i="0" u="none" strike="noStrike" kern="1200" baseline="30000" dirty="0">
                <a:solidFill>
                  <a:schemeClr val="tx1"/>
                </a:solidFill>
                <a:effectLst/>
                <a:latin typeface="+mn-lt"/>
                <a:ea typeface="+mn-ea"/>
                <a:cs typeface="+mn-cs"/>
                <a:hlinkClick r:id="rId5"/>
              </a:rPr>
              <a:t>[</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21</a:t>
            </a:fld>
            <a:endParaRPr lang="en-US"/>
          </a:p>
        </p:txBody>
      </p:sp>
    </p:spTree>
    <p:extLst>
      <p:ext uri="{BB962C8B-B14F-4D97-AF65-F5344CB8AC3E}">
        <p14:creationId xmlns:p14="http://schemas.microsoft.com/office/powerpoint/2010/main" val="2456236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defuse.ca</a:t>
            </a:r>
            <a:r>
              <a:rPr lang="en-US" dirty="0"/>
              <a:t>/online-x86-assembler.htm</a:t>
            </a:r>
          </a:p>
        </p:txBody>
      </p:sp>
      <p:sp>
        <p:nvSpPr>
          <p:cNvPr id="4" name="Slide Number Placeholder 3"/>
          <p:cNvSpPr>
            <a:spLocks noGrp="1"/>
          </p:cNvSpPr>
          <p:nvPr>
            <p:ph type="sldNum" sz="quarter" idx="5"/>
          </p:nvPr>
        </p:nvSpPr>
        <p:spPr/>
        <p:txBody>
          <a:bodyPr/>
          <a:lstStyle/>
          <a:p>
            <a:fld id="{BFE031AF-CC19-4E5A-831F-2BAAD17F6D1A}" type="slidenum">
              <a:rPr lang="en-US" smtClean="0"/>
              <a:t>23</a:t>
            </a:fld>
            <a:endParaRPr lang="en-US"/>
          </a:p>
        </p:txBody>
      </p:sp>
    </p:spTree>
    <p:extLst>
      <p:ext uri="{BB962C8B-B14F-4D97-AF65-F5344CB8AC3E}">
        <p14:creationId xmlns:p14="http://schemas.microsoft.com/office/powerpoint/2010/main" val="2988569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rPr>
              <a:t>Image By:</a:t>
            </a:r>
            <a:r>
              <a:rPr lang="en-US" altLang="en-US" dirty="0">
                <a:solidFill>
                  <a:schemeClr val="accent2"/>
                </a:solidFill>
              </a:rPr>
              <a:t> Dino Dai </a:t>
            </a:r>
            <a:r>
              <a:rPr lang="en-US" altLang="en-US" dirty="0" err="1">
                <a:solidFill>
                  <a:schemeClr val="accent2"/>
                </a:solidFill>
              </a:rPr>
              <a:t>Zovi</a:t>
            </a:r>
            <a:endParaRPr lang="en-US" dirty="0">
              <a:solidFill>
                <a:schemeClr val="accent2"/>
              </a:solidFill>
            </a:endParaRP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25</a:t>
            </a:fld>
            <a:endParaRPr lang="en-US"/>
          </a:p>
        </p:txBody>
      </p:sp>
    </p:spTree>
    <p:extLst>
      <p:ext uri="{BB962C8B-B14F-4D97-AF65-F5344CB8AC3E}">
        <p14:creationId xmlns:p14="http://schemas.microsoft.com/office/powerpoint/2010/main" val="159373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dirty="0" err="1"/>
              <a:t>syscall</a:t>
            </a:r>
            <a:r>
              <a:rPr lang="en-US" dirty="0"/>
              <a:t>: number of </a:t>
            </a:r>
            <a:r>
              <a:rPr lang="en-US" dirty="0" err="1"/>
              <a:t>syscall</a:t>
            </a:r>
            <a:r>
              <a:rPr lang="en-US" dirty="0"/>
              <a:t> actually passed in register %</a:t>
            </a:r>
            <a:r>
              <a:rPr lang="en-US" dirty="0" err="1"/>
              <a:t>rax</a:t>
            </a:r>
            <a:r>
              <a:rPr lang="en-US" dirty="0"/>
              <a:t>.</a:t>
            </a:r>
          </a:p>
          <a:p>
            <a:r>
              <a:rPr lang="en-US" dirty="0"/>
              <a:t>System call index: http://</a:t>
            </a:r>
            <a:r>
              <a:rPr lang="en-US" dirty="0" err="1"/>
              <a:t>blog.rchapman.org</a:t>
            </a:r>
            <a:r>
              <a:rPr lang="en-US" dirty="0"/>
              <a:t>/posts/Linux_System_Call_Table_for_x86_64/</a:t>
            </a: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27</a:t>
            </a:fld>
            <a:endParaRPr lang="en-US"/>
          </a:p>
        </p:txBody>
      </p:sp>
    </p:spTree>
    <p:extLst>
      <p:ext uri="{BB962C8B-B14F-4D97-AF65-F5344CB8AC3E}">
        <p14:creationId xmlns:p14="http://schemas.microsoft.com/office/powerpoint/2010/main" val="4122889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www.cvedetails.com</a:t>
            </a:r>
            <a:r>
              <a:rPr lang="en-US" dirty="0"/>
              <a:t>/vulnerabilities-by-</a:t>
            </a:r>
            <a:r>
              <a:rPr lang="en-US" dirty="0" err="1"/>
              <a:t>types.php</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37</a:t>
            </a:fld>
            <a:endParaRPr lang="en-US"/>
          </a:p>
        </p:txBody>
      </p:sp>
    </p:spTree>
    <p:extLst>
      <p:ext uri="{BB962C8B-B14F-4D97-AF65-F5344CB8AC3E}">
        <p14:creationId xmlns:p14="http://schemas.microsoft.com/office/powerpoint/2010/main" val="412480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38</a:t>
            </a:fld>
            <a:endParaRPr lang="en-US"/>
          </a:p>
        </p:txBody>
      </p:sp>
    </p:spTree>
    <p:extLst>
      <p:ext uri="{BB962C8B-B14F-4D97-AF65-F5344CB8AC3E}">
        <p14:creationId xmlns:p14="http://schemas.microsoft.com/office/powerpoint/2010/main" val="69225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bug found by Grace Hopper</a:t>
            </a:r>
          </a:p>
          <a:p>
            <a:r>
              <a:rPr lang="en-US" dirty="0"/>
              <a:t>https://</a:t>
            </a:r>
            <a:r>
              <a:rPr lang="en-US" dirty="0" err="1"/>
              <a:t>www.schneier.com</a:t>
            </a:r>
            <a:r>
              <a:rPr lang="en-US" dirty="0"/>
              <a:t>/blog/archives/2008/05/</a:t>
            </a:r>
            <a:r>
              <a:rPr lang="en-US" dirty="0" err="1"/>
              <a:t>random_number_b.html</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4</a:t>
            </a:fld>
            <a:endParaRPr lang="en-US"/>
          </a:p>
        </p:txBody>
      </p:sp>
    </p:spTree>
    <p:extLst>
      <p:ext uri="{BB962C8B-B14F-4D97-AF65-F5344CB8AC3E}">
        <p14:creationId xmlns:p14="http://schemas.microsoft.com/office/powerpoint/2010/main" val="77283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Morris Worm (November 2, 1988), $100,000-$10mil, bugs in finger and </a:t>
            </a:r>
            <a:r>
              <a:rPr lang="en-US" dirty="0" err="1"/>
              <a:t>sendmail</a:t>
            </a:r>
            <a:r>
              <a:rPr lang="en-US" dirty="0"/>
              <a:t> </a:t>
            </a:r>
          </a:p>
          <a:p>
            <a:endParaRPr lang="en-US" dirty="0"/>
          </a:p>
          <a:p>
            <a:r>
              <a:rPr lang="en-US" dirty="0"/>
              <a:t>Stuxnet (discovered 2010): bug in functions that process files to display icons when USB connected to PC</a:t>
            </a:r>
          </a:p>
          <a:p>
            <a:endParaRPr lang="en-US" dirty="0"/>
          </a:p>
          <a:p>
            <a:r>
              <a:rPr lang="en-US" dirty="0"/>
              <a:t>Heartbleed (2014): bug in </a:t>
            </a:r>
            <a:r>
              <a:rPr lang="en-US" dirty="0" err="1"/>
              <a:t>openssl</a:t>
            </a:r>
            <a:r>
              <a:rPr lang="en-US" dirty="0"/>
              <a:t> library </a:t>
            </a:r>
            <a:r>
              <a:rPr lang="en-US" dirty="0" err="1"/>
              <a:t>hearbeat</a:t>
            </a:r>
            <a:r>
              <a:rPr lang="en-US" dirty="0"/>
              <a:t> </a:t>
            </a:r>
          </a:p>
          <a:p>
            <a:endParaRPr lang="en-US" dirty="0"/>
          </a:p>
          <a:p>
            <a:r>
              <a:rPr lang="en-US" dirty="0"/>
              <a:t>WhatsApp (2019) </a:t>
            </a:r>
          </a:p>
        </p:txBody>
      </p:sp>
      <p:sp>
        <p:nvSpPr>
          <p:cNvPr id="4" name="Slide Number Placeholder 3"/>
          <p:cNvSpPr>
            <a:spLocks noGrp="1"/>
          </p:cNvSpPr>
          <p:nvPr>
            <p:ph type="sldNum" sz="quarter" idx="5"/>
          </p:nvPr>
        </p:nvSpPr>
        <p:spPr/>
        <p:txBody>
          <a:bodyPr/>
          <a:lstStyle/>
          <a:p>
            <a:fld id="{BFE031AF-CC19-4E5A-831F-2BAAD17F6D1A}" type="slidenum">
              <a:rPr lang="en-US" smtClean="0"/>
              <a:t>6</a:t>
            </a:fld>
            <a:endParaRPr lang="en-US"/>
          </a:p>
        </p:txBody>
      </p:sp>
    </p:spTree>
    <p:extLst>
      <p:ext uri="{BB962C8B-B14F-4D97-AF65-F5344CB8AC3E}">
        <p14:creationId xmlns:p14="http://schemas.microsoft.com/office/powerpoint/2010/main" val="1980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works on </a:t>
            </a:r>
            <a:r>
              <a:rPr lang="en-US" dirty="0" err="1"/>
              <a:t>linux</a:t>
            </a:r>
            <a:endParaRPr lang="en-US" dirty="0"/>
          </a:p>
          <a:p>
            <a:r>
              <a:rPr lang="en-US" dirty="0"/>
              <a:t>Demo: crash, jump</a:t>
            </a:r>
          </a:p>
        </p:txBody>
      </p:sp>
      <p:sp>
        <p:nvSpPr>
          <p:cNvPr id="4" name="Slide Number Placeholder 3"/>
          <p:cNvSpPr>
            <a:spLocks noGrp="1"/>
          </p:cNvSpPr>
          <p:nvPr>
            <p:ph type="sldNum" sz="quarter" idx="5"/>
          </p:nvPr>
        </p:nvSpPr>
        <p:spPr/>
        <p:txBody>
          <a:bodyPr/>
          <a:lstStyle/>
          <a:p>
            <a:fld id="{BFE031AF-CC19-4E5A-831F-2BAAD17F6D1A}" type="slidenum">
              <a:rPr lang="en-US" smtClean="0"/>
              <a:t>8</a:t>
            </a:fld>
            <a:endParaRPr lang="en-US"/>
          </a:p>
        </p:txBody>
      </p:sp>
    </p:spTree>
    <p:extLst>
      <p:ext uri="{BB962C8B-B14F-4D97-AF65-F5344CB8AC3E}">
        <p14:creationId xmlns:p14="http://schemas.microsoft.com/office/powerpoint/2010/main" val="205366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3460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Discussion: what would make</a:t>
            </a:r>
            <a:r>
              <a:rPr lang="en-US" baseline="0" dirty="0"/>
              <a:t> a good canary value?</a:t>
            </a:r>
            <a:endParaRPr lang="en-US" dirty="0"/>
          </a:p>
          <a:p>
            <a:endParaRPr lang="en-US" dirty="0"/>
          </a:p>
        </p:txBody>
      </p:sp>
    </p:spTree>
    <p:extLst>
      <p:ext uri="{BB962C8B-B14F-4D97-AF65-F5344CB8AC3E}">
        <p14:creationId xmlns:p14="http://schemas.microsoft.com/office/powerpoint/2010/main" val="134026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Small group discussion</a:t>
            </a:r>
            <a:r>
              <a:rPr lang="en-US" dirty="0"/>
              <a:t>: what data structure would you use?</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12</a:t>
            </a:fld>
            <a:endParaRPr lang="en-US"/>
          </a:p>
        </p:txBody>
      </p:sp>
    </p:spTree>
    <p:extLst>
      <p:ext uri="{BB962C8B-B14F-4D97-AF65-F5344CB8AC3E}">
        <p14:creationId xmlns:p14="http://schemas.microsoft.com/office/powerpoint/2010/main" val="1137360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D9F30EB-2EA0-1A60-7345-553610B4BCD8}"/>
            </a:ext>
          </a:extLst>
        </p:cNvPr>
        <p:cNvGrpSpPr/>
        <p:nvPr/>
      </p:nvGrpSpPr>
      <p:grpSpPr>
        <a:xfrm>
          <a:off x="0" y="0"/>
          <a:ext cx="0" cy="0"/>
          <a:chOff x="0" y="0"/>
          <a:chExt cx="0" cy="0"/>
        </a:xfrm>
      </p:grpSpPr>
      <p:sp>
        <p:nvSpPr>
          <p:cNvPr id="57345" name="Text Box 1">
            <a:extLst>
              <a:ext uri="{FF2B5EF4-FFF2-40B4-BE49-F238E27FC236}">
                <a16:creationId xmlns:a16="http://schemas.microsoft.com/office/drawing/2014/main" id="{77F724FD-8FCF-3CD3-93BA-5E5BA3F6D4ED}"/>
              </a:ext>
            </a:extLst>
          </p:cNvPr>
          <p:cNvSpPr txBox="1">
            <a:spLocks noChangeArrowheads="1"/>
          </p:cNvSpPr>
          <p:nvPr/>
        </p:nvSpPr>
        <p:spPr bwMode="auto">
          <a:xfrm>
            <a:off x="1183185" y="689429"/>
            <a:ext cx="4488656" cy="3419929"/>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7346" name="Rectangle 2">
            <a:extLst>
              <a:ext uri="{FF2B5EF4-FFF2-40B4-BE49-F238E27FC236}">
                <a16:creationId xmlns:a16="http://schemas.microsoft.com/office/drawing/2014/main" id="{39701608-4AFA-F706-BE88-5BF6DC6F8B06}"/>
              </a:ext>
            </a:extLst>
          </p:cNvPr>
          <p:cNvSpPr txBox="1">
            <a:spLocks noGrp="1" noChangeArrowheads="1"/>
          </p:cNvSpPr>
          <p:nvPr>
            <p:ph type="body"/>
          </p:nvPr>
        </p:nvSpPr>
        <p:spPr bwMode="auto">
          <a:xfrm>
            <a:off x="913806" y="4345215"/>
            <a:ext cx="5030390" cy="411389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3118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16</a:t>
            </a:fld>
            <a:endParaRPr lang="en-US"/>
          </a:p>
        </p:txBody>
      </p:sp>
    </p:spTree>
    <p:extLst>
      <p:ext uri="{BB962C8B-B14F-4D97-AF65-F5344CB8AC3E}">
        <p14:creationId xmlns:p14="http://schemas.microsoft.com/office/powerpoint/2010/main" val="373332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3/25/26</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3/25/26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3/25/26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3/25/26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3/25/26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3/25/26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3/25/26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3/25/26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3/25/26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3/25/26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3/25/26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3/25/26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nvd.nist.gov/" TargetMode="External"/><Relationship Id="rId2" Type="http://schemas.openxmlformats.org/officeDocument/2006/relationships/hyperlink" Target="http://cve.mitre.org/" TargetMode="Externa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a:t>CS 138</a:t>
            </a:r>
            <a:r>
              <a:rPr lang="en-US" dirty="0"/>
              <a:t>		       			       Spring 2026</a:t>
            </a:r>
          </a:p>
        </p:txBody>
      </p:sp>
      <p:sp>
        <p:nvSpPr>
          <p:cNvPr id="2" name="Title 1"/>
          <p:cNvSpPr>
            <a:spLocks noGrp="1"/>
          </p:cNvSpPr>
          <p:nvPr>
            <p:ph type="title"/>
          </p:nvPr>
        </p:nvSpPr>
        <p:spPr>
          <a:xfrm>
            <a:off x="685800" y="2667002"/>
            <a:ext cx="7848600" cy="631825"/>
          </a:xfrm>
        </p:spPr>
        <p:txBody>
          <a:bodyPr>
            <a:normAutofit fontScale="90000"/>
          </a:bodyPr>
          <a:lstStyle/>
          <a:p>
            <a:r>
              <a:rPr lang="en-US" dirty="0"/>
              <a:t>Lecture 2: Vulnerabilities</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pic>
        <p:nvPicPr>
          <p:cNvPr id="7" name="Picture 6" descr="A diagram of a company's company&#10;&#10;AI-generated content may be incorrect.">
            <a:extLst>
              <a:ext uri="{FF2B5EF4-FFF2-40B4-BE49-F238E27FC236}">
                <a16:creationId xmlns:a16="http://schemas.microsoft.com/office/drawing/2014/main" id="{729FE80E-7CF4-25DF-8715-7900FED9D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445" y="3429000"/>
            <a:ext cx="1985110" cy="3438993"/>
          </a:xfrm>
          <a:prstGeom prst="rect">
            <a:avLst/>
          </a:prstGeom>
        </p:spPr>
      </p:pic>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dirty="0"/>
              <a:t>Stack Canaries</a:t>
            </a:r>
          </a:p>
        </p:txBody>
      </p:sp>
      <p:sp>
        <p:nvSpPr>
          <p:cNvPr id="360451" name="Rectangle 3"/>
          <p:cNvSpPr>
            <a:spLocks noChangeArrowheads="1"/>
          </p:cNvSpPr>
          <p:nvPr/>
        </p:nvSpPr>
        <p:spPr bwMode="auto">
          <a:xfrm>
            <a:off x="4808537" y="1440798"/>
            <a:ext cx="3364439" cy="539891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90487" tIns="44450" rIns="90487" bIns="44450">
            <a:spAutoFit/>
          </a:bodyPr>
          <a:lstStyle/>
          <a:p>
            <a:pPr eaLnBrk="0" hangingPunct="0">
              <a:tabLst>
                <a:tab pos="457200" algn="l"/>
                <a:tab pos="3146425" algn="l"/>
              </a:tabLst>
              <a:defRPr/>
            </a:pPr>
            <a:r>
              <a:rPr lang="en-US" sz="1500" b="1" dirty="0">
                <a:latin typeface="Courier New" pitchFamily="49" charset="0"/>
                <a:ea typeface="MS Mincho" pitchFamily="49" charset="-128"/>
              </a:rPr>
              <a:t>authenticate:</a:t>
            </a: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pushq</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rbx</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subq</a:t>
            </a:r>
            <a:r>
              <a:rPr lang="en-US" sz="1500" b="1" dirty="0">
                <a:latin typeface="Courier New" pitchFamily="49" charset="0"/>
                <a:ea typeface="MS Mincho" pitchFamily="49" charset="-128"/>
              </a:rPr>
              <a:t>    $16, %</a:t>
            </a:r>
            <a:r>
              <a:rPr lang="en-US" sz="1500" b="1" dirty="0" err="1">
                <a:latin typeface="Courier New" pitchFamily="49" charset="0"/>
                <a:ea typeface="MS Mincho" pitchFamily="49" charset="-128"/>
              </a:rPr>
              <a:t>rsp</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movq</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rdi</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rbx</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movq</a:t>
            </a:r>
            <a:r>
              <a:rPr lang="en-US" sz="1500" b="1" dirty="0">
                <a:latin typeface="Courier New" pitchFamily="49" charset="0"/>
                <a:ea typeface="MS Mincho" pitchFamily="49" charset="-128"/>
              </a:rPr>
              <a:t>    %fs:40, %</a:t>
            </a:r>
            <a:r>
              <a:rPr lang="en-US" sz="1500" b="1" dirty="0" err="1">
                <a:latin typeface="Courier New" pitchFamily="49" charset="0"/>
                <a:ea typeface="MS Mincho" pitchFamily="49" charset="-128"/>
              </a:rPr>
              <a:t>rax</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movq</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rax</a:t>
            </a:r>
            <a:r>
              <a:rPr lang="en-US" sz="1500" b="1" dirty="0">
                <a:latin typeface="Courier New" pitchFamily="49" charset="0"/>
                <a:ea typeface="MS Mincho" pitchFamily="49" charset="-128"/>
              </a:rPr>
              <a:t>, 8(%</a:t>
            </a:r>
            <a:r>
              <a:rPr lang="en-US" sz="1500" b="1" dirty="0" err="1">
                <a:latin typeface="Courier New" pitchFamily="49" charset="0"/>
                <a:ea typeface="MS Mincho" pitchFamily="49" charset="-128"/>
              </a:rPr>
              <a:t>rsp</a:t>
            </a:r>
            <a:r>
              <a:rPr lang="en-US" sz="1500" b="1" dirty="0">
                <a:latin typeface="Courier New" pitchFamily="49" charset="0"/>
                <a:ea typeface="MS Mincho" pitchFamily="49" charset="-128"/>
              </a:rPr>
              <a:t>)</a:t>
            </a: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xorl</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eax</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eax</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movq</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rsp</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rdi</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call    gets</a:t>
            </a: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movq</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rsp</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rsi</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movq</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rbx</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rdi</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call    </a:t>
            </a:r>
            <a:r>
              <a:rPr lang="en-US" sz="1500" b="1" dirty="0" err="1">
                <a:latin typeface="Courier New" pitchFamily="49" charset="0"/>
                <a:ea typeface="MS Mincho" pitchFamily="49" charset="-128"/>
              </a:rPr>
              <a:t>strcmp</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testl</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eax</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eax</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sete</a:t>
            </a:r>
            <a:r>
              <a:rPr lang="en-US" sz="1500" b="1" dirty="0">
                <a:latin typeface="Courier New" pitchFamily="49" charset="0"/>
                <a:ea typeface="MS Mincho" pitchFamily="49" charset="-128"/>
              </a:rPr>
              <a:t>    %al</a:t>
            </a: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movq</a:t>
            </a:r>
            <a:r>
              <a:rPr lang="en-US" sz="1500" b="1" dirty="0">
                <a:latin typeface="Courier New" pitchFamily="49" charset="0"/>
                <a:ea typeface="MS Mincho" pitchFamily="49" charset="-128"/>
              </a:rPr>
              <a:t>    8(%</a:t>
            </a:r>
            <a:r>
              <a:rPr lang="en-US" sz="1500" b="1" dirty="0" err="1">
                <a:latin typeface="Courier New" pitchFamily="49" charset="0"/>
                <a:ea typeface="MS Mincho" pitchFamily="49" charset="-128"/>
              </a:rPr>
              <a:t>rsp</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rdx</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xorq</a:t>
            </a:r>
            <a:r>
              <a:rPr lang="en-US" sz="1500" b="1" dirty="0">
                <a:latin typeface="Courier New" pitchFamily="49" charset="0"/>
                <a:ea typeface="MS Mincho" pitchFamily="49" charset="-128"/>
              </a:rPr>
              <a:t>    %fs:40, %</a:t>
            </a:r>
            <a:r>
              <a:rPr lang="en-US" sz="1500" b="1" dirty="0" err="1">
                <a:latin typeface="Courier New" pitchFamily="49" charset="0"/>
                <a:ea typeface="MS Mincho" pitchFamily="49" charset="-128"/>
              </a:rPr>
              <a:t>rdx</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je</a:t>
            </a:r>
            <a:r>
              <a:rPr lang="en-US" sz="1500" b="1" dirty="0">
                <a:latin typeface="Courier New" pitchFamily="49" charset="0"/>
                <a:ea typeface="MS Mincho" pitchFamily="49" charset="-128"/>
              </a:rPr>
              <a:t>      .L2</a:t>
            </a:r>
          </a:p>
          <a:p>
            <a:pPr eaLnBrk="0" hangingPunct="0">
              <a:tabLst>
                <a:tab pos="457200" algn="l"/>
                <a:tab pos="3146425" algn="l"/>
              </a:tabLst>
              <a:defRPr/>
            </a:pPr>
            <a:r>
              <a:rPr lang="en-US" sz="1500" b="1" dirty="0">
                <a:latin typeface="Courier New" pitchFamily="49" charset="0"/>
                <a:ea typeface="MS Mincho" pitchFamily="49" charset="-128"/>
              </a:rPr>
              <a:t>  call    __</a:t>
            </a:r>
            <a:r>
              <a:rPr lang="en-US" sz="1500" b="1" dirty="0" err="1">
                <a:latin typeface="Courier New" pitchFamily="49" charset="0"/>
                <a:ea typeface="MS Mincho" pitchFamily="49" charset="-128"/>
              </a:rPr>
              <a:t>stack_chk_fail</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.L2:</a:t>
            </a: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movzbl</a:t>
            </a:r>
            <a:r>
              <a:rPr lang="en-US" sz="1500" b="1" dirty="0">
                <a:latin typeface="Courier New" pitchFamily="49" charset="0"/>
                <a:ea typeface="MS Mincho" pitchFamily="49" charset="-128"/>
              </a:rPr>
              <a:t>  %al, %</a:t>
            </a:r>
            <a:r>
              <a:rPr lang="en-US" sz="1500" b="1" dirty="0" err="1">
                <a:latin typeface="Courier New" pitchFamily="49" charset="0"/>
                <a:ea typeface="MS Mincho" pitchFamily="49" charset="-128"/>
              </a:rPr>
              <a:t>eax</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addq</a:t>
            </a:r>
            <a:r>
              <a:rPr lang="en-US" sz="1500" b="1" dirty="0">
                <a:latin typeface="Courier New" pitchFamily="49" charset="0"/>
                <a:ea typeface="MS Mincho" pitchFamily="49" charset="-128"/>
              </a:rPr>
              <a:t>    $16, %</a:t>
            </a:r>
            <a:r>
              <a:rPr lang="en-US" sz="1500" b="1" dirty="0" err="1">
                <a:latin typeface="Courier New" pitchFamily="49" charset="0"/>
                <a:ea typeface="MS Mincho" pitchFamily="49" charset="-128"/>
              </a:rPr>
              <a:t>rsp</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popq</a:t>
            </a:r>
            <a:r>
              <a:rPr lang="en-US" sz="1500" b="1" dirty="0">
                <a:latin typeface="Courier New" pitchFamily="49" charset="0"/>
                <a:ea typeface="MS Mincho" pitchFamily="49" charset="-128"/>
              </a:rPr>
              <a:t>    %</a:t>
            </a:r>
            <a:r>
              <a:rPr lang="en-US" sz="1500" b="1" dirty="0" err="1">
                <a:latin typeface="Courier New" pitchFamily="49" charset="0"/>
                <a:ea typeface="MS Mincho" pitchFamily="49" charset="-128"/>
              </a:rPr>
              <a:t>rbx</a:t>
            </a:r>
            <a:endParaRPr lang="en-US" sz="1500" b="1" dirty="0">
              <a:latin typeface="Courier New" pitchFamily="49" charset="0"/>
              <a:ea typeface="MS Mincho" pitchFamily="49" charset="-128"/>
            </a:endParaRPr>
          </a:p>
          <a:p>
            <a:pPr eaLnBrk="0" hangingPunct="0">
              <a:tabLst>
                <a:tab pos="457200" algn="l"/>
                <a:tab pos="3146425" algn="l"/>
              </a:tabLst>
              <a:defRPr/>
            </a:pPr>
            <a:r>
              <a:rPr lang="en-US" sz="1500" b="1" dirty="0">
                <a:latin typeface="Courier New" pitchFamily="49" charset="0"/>
                <a:ea typeface="MS Mincho" pitchFamily="49" charset="-128"/>
              </a:rPr>
              <a:t>  ret</a:t>
            </a:r>
          </a:p>
        </p:txBody>
      </p:sp>
      <p:sp>
        <p:nvSpPr>
          <p:cNvPr id="360470" name="Rectangle 22"/>
          <p:cNvSpPr>
            <a:spLocks noChangeArrowheads="1"/>
          </p:cNvSpPr>
          <p:nvPr/>
        </p:nvSpPr>
        <p:spPr bwMode="auto">
          <a:xfrm>
            <a:off x="533400" y="3051174"/>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0076" y="5960140"/>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2826" y="5787102"/>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908175"/>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360472" name="Rectangle 24"/>
          <p:cNvSpPr>
            <a:spLocks noChangeArrowheads="1"/>
          </p:cNvSpPr>
          <p:nvPr/>
        </p:nvSpPr>
        <p:spPr bwMode="auto">
          <a:xfrm>
            <a:off x="521761" y="5801112"/>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360473" name="Rectangle 25"/>
          <p:cNvSpPr>
            <a:spLocks noChangeArrowheads="1"/>
          </p:cNvSpPr>
          <p:nvPr/>
        </p:nvSpPr>
        <p:spPr bwMode="auto">
          <a:xfrm>
            <a:off x="971024" y="5801112"/>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360474" name="Rectangle 26"/>
          <p:cNvSpPr>
            <a:spLocks noChangeArrowheads="1"/>
          </p:cNvSpPr>
          <p:nvPr/>
        </p:nvSpPr>
        <p:spPr bwMode="auto">
          <a:xfrm>
            <a:off x="1420286" y="5801112"/>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360475" name="Rectangle 27"/>
          <p:cNvSpPr>
            <a:spLocks noChangeArrowheads="1"/>
          </p:cNvSpPr>
          <p:nvPr/>
        </p:nvSpPr>
        <p:spPr bwMode="auto">
          <a:xfrm>
            <a:off x="1869549" y="5801112"/>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360476" name="Rectangle 28"/>
          <p:cNvSpPr>
            <a:spLocks noChangeArrowheads="1"/>
          </p:cNvSpPr>
          <p:nvPr/>
        </p:nvSpPr>
        <p:spPr bwMode="auto">
          <a:xfrm>
            <a:off x="2327776" y="5793524"/>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8" name="Rectangle 23"/>
          <p:cNvSpPr>
            <a:spLocks noChangeArrowheads="1"/>
          </p:cNvSpPr>
          <p:nvPr/>
        </p:nvSpPr>
        <p:spPr bwMode="auto">
          <a:xfrm>
            <a:off x="521761" y="4265999"/>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dirty="0">
                <a:latin typeface="Calibri" pitchFamily="34" charset="0"/>
              </a:rPr>
              <a:t>Stack </a:t>
            </a:r>
            <a:r>
              <a:rPr lang="en-US" dirty="0">
                <a:latin typeface="Calibri" pitchFamily="34" charset="0"/>
              </a:rPr>
              <a:t>Frame </a:t>
            </a:r>
          </a:p>
          <a:p>
            <a:pPr algn="ctr">
              <a:defRPr/>
            </a:pPr>
            <a:r>
              <a:rPr lang="en-US" dirty="0">
                <a:latin typeface="Calibri" pitchFamily="34" charset="0"/>
              </a:rPr>
              <a:t>for</a:t>
            </a:r>
            <a:r>
              <a:rPr lang="en-US" dirty="0">
                <a:latin typeface="Courier New" pitchFamily="49" charset="0"/>
              </a:rPr>
              <a:t> echo</a:t>
            </a:r>
            <a:r>
              <a:rPr lang="en-US" dirty="0">
                <a:latin typeface="Calibri" pitchFamily="34" charset="0"/>
              </a:rPr>
              <a:t> </a:t>
            </a:r>
            <a:endParaRPr lang="en-US" sz="1800" dirty="0">
              <a:latin typeface="Courier New" pitchFamily="49" charset="0"/>
            </a:endParaRPr>
          </a:p>
        </p:txBody>
      </p:sp>
      <p:sp>
        <p:nvSpPr>
          <p:cNvPr id="17" name="Rectangle 22">
            <a:extLst>
              <a:ext uri="{FF2B5EF4-FFF2-40B4-BE49-F238E27FC236}">
                <a16:creationId xmlns:a16="http://schemas.microsoft.com/office/drawing/2014/main" id="{8209727F-EF25-7B49-9774-2CA69B683162}"/>
              </a:ext>
            </a:extLst>
          </p:cNvPr>
          <p:cNvSpPr>
            <a:spLocks noChangeArrowheads="1"/>
          </p:cNvSpPr>
          <p:nvPr/>
        </p:nvSpPr>
        <p:spPr bwMode="auto">
          <a:xfrm>
            <a:off x="533400" y="3044997"/>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19" name="Group 18">
            <a:extLst>
              <a:ext uri="{FF2B5EF4-FFF2-40B4-BE49-F238E27FC236}">
                <a16:creationId xmlns:a16="http://schemas.microsoft.com/office/drawing/2014/main" id="{13E7CCBF-9CB5-AB41-A6C3-76A4AEA3BDFA}"/>
              </a:ext>
            </a:extLst>
          </p:cNvPr>
          <p:cNvGrpSpPr/>
          <p:nvPr/>
        </p:nvGrpSpPr>
        <p:grpSpPr>
          <a:xfrm>
            <a:off x="533400" y="3324225"/>
            <a:ext cx="1797050" cy="304800"/>
            <a:chOff x="2377022" y="2811289"/>
            <a:chExt cx="1797050" cy="304800"/>
          </a:xfrm>
        </p:grpSpPr>
        <p:sp>
          <p:nvSpPr>
            <p:cNvPr id="20" name="Rectangle 24">
              <a:extLst>
                <a:ext uri="{FF2B5EF4-FFF2-40B4-BE49-F238E27FC236}">
                  <a16:creationId xmlns:a16="http://schemas.microsoft.com/office/drawing/2014/main" id="{F14B1498-DEB5-474E-B1F0-27A5F627D757}"/>
                </a:ext>
              </a:extLst>
            </p:cNvPr>
            <p:cNvSpPr>
              <a:spLocks noChangeArrowheads="1"/>
            </p:cNvSpPr>
            <p:nvPr/>
          </p:nvSpPr>
          <p:spPr bwMode="auto">
            <a:xfrm>
              <a:off x="2377022"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1" name="Rectangle 25">
              <a:extLst>
                <a:ext uri="{FF2B5EF4-FFF2-40B4-BE49-F238E27FC236}">
                  <a16:creationId xmlns:a16="http://schemas.microsoft.com/office/drawing/2014/main" id="{899B1B8A-3701-1D48-9944-E16693F70EE8}"/>
                </a:ext>
              </a:extLst>
            </p:cNvPr>
            <p:cNvSpPr>
              <a:spLocks noChangeArrowheads="1"/>
            </p:cNvSpPr>
            <p:nvPr/>
          </p:nvSpPr>
          <p:spPr bwMode="auto">
            <a:xfrm>
              <a:off x="2826285"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40</a:t>
              </a:r>
            </a:p>
          </p:txBody>
        </p:sp>
        <p:sp>
          <p:nvSpPr>
            <p:cNvPr id="22" name="Rectangle 26">
              <a:extLst>
                <a:ext uri="{FF2B5EF4-FFF2-40B4-BE49-F238E27FC236}">
                  <a16:creationId xmlns:a16="http://schemas.microsoft.com/office/drawing/2014/main" id="{67167737-740B-0042-93AF-231B40B184F1}"/>
                </a:ext>
              </a:extLst>
            </p:cNvPr>
            <p:cNvSpPr>
              <a:spLocks noChangeArrowheads="1"/>
            </p:cNvSpPr>
            <p:nvPr/>
          </p:nvSpPr>
          <p:spPr bwMode="auto">
            <a:xfrm>
              <a:off x="3275547"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06</a:t>
              </a:r>
            </a:p>
          </p:txBody>
        </p:sp>
        <p:sp>
          <p:nvSpPr>
            <p:cNvPr id="23" name="Rectangle 27">
              <a:extLst>
                <a:ext uri="{FF2B5EF4-FFF2-40B4-BE49-F238E27FC236}">
                  <a16:creationId xmlns:a16="http://schemas.microsoft.com/office/drawing/2014/main" id="{289545ED-D57D-3641-8723-DD0374818325}"/>
                </a:ext>
              </a:extLst>
            </p:cNvPr>
            <p:cNvSpPr>
              <a:spLocks noChangeArrowheads="1"/>
            </p:cNvSpPr>
            <p:nvPr/>
          </p:nvSpPr>
          <p:spPr bwMode="auto">
            <a:xfrm>
              <a:off x="3724810"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f6</a:t>
              </a:r>
            </a:p>
          </p:txBody>
        </p:sp>
      </p:grpSp>
      <p:grpSp>
        <p:nvGrpSpPr>
          <p:cNvPr id="24" name="Group 23">
            <a:extLst>
              <a:ext uri="{FF2B5EF4-FFF2-40B4-BE49-F238E27FC236}">
                <a16:creationId xmlns:a16="http://schemas.microsoft.com/office/drawing/2014/main" id="{098120A8-8B9B-3B4D-8639-40A9C5ED36FA}"/>
              </a:ext>
            </a:extLst>
          </p:cNvPr>
          <p:cNvGrpSpPr/>
          <p:nvPr/>
        </p:nvGrpSpPr>
        <p:grpSpPr>
          <a:xfrm>
            <a:off x="528592" y="3023006"/>
            <a:ext cx="1806666" cy="308707"/>
            <a:chOff x="2367406" y="2811288"/>
            <a:chExt cx="1806666" cy="308707"/>
          </a:xfrm>
        </p:grpSpPr>
        <p:sp>
          <p:nvSpPr>
            <p:cNvPr id="25" name="Rectangle 24">
              <a:extLst>
                <a:ext uri="{FF2B5EF4-FFF2-40B4-BE49-F238E27FC236}">
                  <a16:creationId xmlns:a16="http://schemas.microsoft.com/office/drawing/2014/main" id="{C8E2A9F4-C8DA-BA45-BB87-94567431992B}"/>
                </a:ext>
              </a:extLst>
            </p:cNvPr>
            <p:cNvSpPr>
              <a:spLocks noChangeArrowheads="1"/>
            </p:cNvSpPr>
            <p:nvPr/>
          </p:nvSpPr>
          <p:spPr bwMode="auto">
            <a:xfrm>
              <a:off x="2367406" y="2811288"/>
              <a:ext cx="458879" cy="308707"/>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6" name="Rectangle 25">
              <a:extLst>
                <a:ext uri="{FF2B5EF4-FFF2-40B4-BE49-F238E27FC236}">
                  <a16:creationId xmlns:a16="http://schemas.microsoft.com/office/drawing/2014/main" id="{3826DF3F-CB11-3C4E-AD0D-97E3538B9CB3}"/>
                </a:ext>
              </a:extLst>
            </p:cNvPr>
            <p:cNvSpPr>
              <a:spLocks noChangeArrowheads="1"/>
            </p:cNvSpPr>
            <p:nvPr/>
          </p:nvSpPr>
          <p:spPr bwMode="auto">
            <a:xfrm>
              <a:off x="2826285"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7" name="Rectangle 26">
              <a:extLst>
                <a:ext uri="{FF2B5EF4-FFF2-40B4-BE49-F238E27FC236}">
                  <a16:creationId xmlns:a16="http://schemas.microsoft.com/office/drawing/2014/main" id="{62723D47-196C-6A4F-B32E-6CF1282550C7}"/>
                </a:ext>
              </a:extLst>
            </p:cNvPr>
            <p:cNvSpPr>
              <a:spLocks noChangeArrowheads="1"/>
            </p:cNvSpPr>
            <p:nvPr/>
          </p:nvSpPr>
          <p:spPr bwMode="auto">
            <a:xfrm>
              <a:off x="3275547"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8" name="Rectangle 27">
              <a:extLst>
                <a:ext uri="{FF2B5EF4-FFF2-40B4-BE49-F238E27FC236}">
                  <a16:creationId xmlns:a16="http://schemas.microsoft.com/office/drawing/2014/main" id="{5AE6AB9B-A4C7-F64C-AFDC-FEFE1863D176}"/>
                </a:ext>
              </a:extLst>
            </p:cNvPr>
            <p:cNvSpPr>
              <a:spLocks noChangeArrowheads="1"/>
            </p:cNvSpPr>
            <p:nvPr/>
          </p:nvSpPr>
          <p:spPr bwMode="auto">
            <a:xfrm>
              <a:off x="3724810"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grpSp>
      <p:sp>
        <p:nvSpPr>
          <p:cNvPr id="29" name="Rectangle 28">
            <a:extLst>
              <a:ext uri="{FF2B5EF4-FFF2-40B4-BE49-F238E27FC236}">
                <a16:creationId xmlns:a16="http://schemas.microsoft.com/office/drawing/2014/main" id="{BE5CAFA5-993D-6D4C-A2EE-17BAAECFA0CF}"/>
              </a:ext>
            </a:extLst>
          </p:cNvPr>
          <p:cNvSpPr>
            <a:spLocks noChangeArrowheads="1"/>
          </p:cNvSpPr>
          <p:nvPr/>
        </p:nvSpPr>
        <p:spPr bwMode="auto">
          <a:xfrm>
            <a:off x="2390821" y="3050401"/>
            <a:ext cx="1011815" cy="646331"/>
          </a:xfrm>
          <a:prstGeom prst="rect">
            <a:avLst/>
          </a:prstGeom>
          <a:noFill/>
          <a:ln w="9525">
            <a:noFill/>
            <a:miter lim="800000"/>
            <a:headEnd/>
            <a:tailEnd/>
          </a:ln>
        </p:spPr>
        <p:txBody>
          <a:bodyPr wrap="none">
            <a:spAutoFit/>
          </a:bodyPr>
          <a:lstStyle/>
          <a:p>
            <a:r>
              <a:rPr lang="en-US" sz="1800" dirty="0">
                <a:latin typeface="Courier New" pitchFamily="49" charset="0"/>
              </a:rPr>
              <a:t>saved </a:t>
            </a:r>
          </a:p>
          <a:p>
            <a:r>
              <a:rPr lang="en-US" sz="1800" dirty="0">
                <a:latin typeface="Courier New" pitchFamily="49" charset="0"/>
              </a:rPr>
              <a:t>%rip</a:t>
            </a:r>
          </a:p>
        </p:txBody>
      </p:sp>
      <p:sp>
        <p:nvSpPr>
          <p:cNvPr id="63" name="Rectangle 23">
            <a:extLst>
              <a:ext uri="{FF2B5EF4-FFF2-40B4-BE49-F238E27FC236}">
                <a16:creationId xmlns:a16="http://schemas.microsoft.com/office/drawing/2014/main" id="{B74E3410-A8CE-7945-A982-B4FAA619DD09}"/>
              </a:ext>
            </a:extLst>
          </p:cNvPr>
          <p:cNvSpPr>
            <a:spLocks noChangeArrowheads="1"/>
          </p:cNvSpPr>
          <p:nvPr/>
        </p:nvSpPr>
        <p:spPr bwMode="auto">
          <a:xfrm>
            <a:off x="528592" y="3642086"/>
            <a:ext cx="1797050" cy="60758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800" dirty="0">
                <a:solidFill>
                  <a:schemeClr val="bg1"/>
                </a:solidFill>
                <a:latin typeface="Calibri" pitchFamily="34" charset="0"/>
              </a:rPr>
              <a:t>Stack </a:t>
            </a:r>
            <a:r>
              <a:rPr lang="en-US" dirty="0">
                <a:solidFill>
                  <a:schemeClr val="bg1"/>
                </a:solidFill>
                <a:latin typeface="Calibri" pitchFamily="34" charset="0"/>
              </a:rPr>
              <a:t>Frame </a:t>
            </a:r>
          </a:p>
          <a:p>
            <a:pPr algn="ctr">
              <a:defRPr/>
            </a:pPr>
            <a:r>
              <a:rPr lang="en-US" dirty="0">
                <a:solidFill>
                  <a:schemeClr val="bg1"/>
                </a:solidFill>
                <a:latin typeface="Calibri" pitchFamily="34" charset="0"/>
              </a:rPr>
              <a:t>for</a:t>
            </a:r>
            <a:r>
              <a:rPr lang="en-US" dirty="0">
                <a:solidFill>
                  <a:schemeClr val="bg1"/>
                </a:solidFill>
                <a:latin typeface="Courier New" pitchFamily="49" charset="0"/>
              </a:rPr>
              <a:t> echo</a:t>
            </a:r>
            <a:r>
              <a:rPr lang="en-US" dirty="0">
                <a:solidFill>
                  <a:schemeClr val="bg1"/>
                </a:solidFill>
                <a:latin typeface="Calibri" pitchFamily="34" charset="0"/>
              </a:rPr>
              <a:t> </a:t>
            </a:r>
            <a:endParaRPr lang="en-US" sz="1800" dirty="0">
              <a:solidFill>
                <a:schemeClr val="bg1"/>
              </a:solidFill>
              <a:latin typeface="Courier New" pitchFamily="49" charset="0"/>
            </a:endParaRPr>
          </a:p>
        </p:txBody>
      </p:sp>
      <p:grpSp>
        <p:nvGrpSpPr>
          <p:cNvPr id="4" name="Group 3">
            <a:extLst>
              <a:ext uri="{FF2B5EF4-FFF2-40B4-BE49-F238E27FC236}">
                <a16:creationId xmlns:a16="http://schemas.microsoft.com/office/drawing/2014/main" id="{DC7ABB1C-49E1-9641-808A-A0F6E85E8AB0}"/>
              </a:ext>
            </a:extLst>
          </p:cNvPr>
          <p:cNvGrpSpPr/>
          <p:nvPr/>
        </p:nvGrpSpPr>
        <p:grpSpPr>
          <a:xfrm>
            <a:off x="532617" y="3926346"/>
            <a:ext cx="1797050" cy="2179360"/>
            <a:chOff x="533400" y="3307040"/>
            <a:chExt cx="1797050" cy="2179360"/>
          </a:xfrm>
        </p:grpSpPr>
        <p:grpSp>
          <p:nvGrpSpPr>
            <p:cNvPr id="3" name="Group 2">
              <a:extLst>
                <a:ext uri="{FF2B5EF4-FFF2-40B4-BE49-F238E27FC236}">
                  <a16:creationId xmlns:a16="http://schemas.microsoft.com/office/drawing/2014/main" id="{C4B2DC33-118E-7241-9A6E-B1663669D500}"/>
                </a:ext>
              </a:extLst>
            </p:cNvPr>
            <p:cNvGrpSpPr/>
            <p:nvPr/>
          </p:nvGrpSpPr>
          <p:grpSpPr>
            <a:xfrm>
              <a:off x="533400" y="3625490"/>
              <a:ext cx="1797050" cy="1860910"/>
              <a:chOff x="533400" y="3625490"/>
              <a:chExt cx="1797050" cy="1860910"/>
            </a:xfrm>
          </p:grpSpPr>
          <p:grpSp>
            <p:nvGrpSpPr>
              <p:cNvPr id="30" name="Group 29">
                <a:extLst>
                  <a:ext uri="{FF2B5EF4-FFF2-40B4-BE49-F238E27FC236}">
                    <a16:creationId xmlns:a16="http://schemas.microsoft.com/office/drawing/2014/main" id="{B15C32C3-2B48-9943-80FC-DEA83C4875A7}"/>
                  </a:ext>
                </a:extLst>
              </p:cNvPr>
              <p:cNvGrpSpPr/>
              <p:nvPr/>
            </p:nvGrpSpPr>
            <p:grpSpPr>
              <a:xfrm>
                <a:off x="533400" y="5181600"/>
                <a:ext cx="1797050" cy="304800"/>
                <a:chOff x="533400" y="4648200"/>
                <a:chExt cx="1797050" cy="304800"/>
              </a:xfrm>
            </p:grpSpPr>
            <p:sp>
              <p:nvSpPr>
                <p:cNvPr id="31" name="Rectangle 24">
                  <a:extLst>
                    <a:ext uri="{FF2B5EF4-FFF2-40B4-BE49-F238E27FC236}">
                      <a16:creationId xmlns:a16="http://schemas.microsoft.com/office/drawing/2014/main" id="{533F647F-7C12-1249-B1ED-CDC929B281F6}"/>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2" name="Rectangle 25">
                  <a:extLst>
                    <a:ext uri="{FF2B5EF4-FFF2-40B4-BE49-F238E27FC236}">
                      <a16:creationId xmlns:a16="http://schemas.microsoft.com/office/drawing/2014/main" id="{1A4A9203-2D31-0149-8B28-7C4DC11C45D9}"/>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3" name="Rectangle 26">
                  <a:extLst>
                    <a:ext uri="{FF2B5EF4-FFF2-40B4-BE49-F238E27FC236}">
                      <a16:creationId xmlns:a16="http://schemas.microsoft.com/office/drawing/2014/main" id="{F9B760A0-414C-1F42-BDCC-497DE56458A2}"/>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4" name="Rectangle 27">
                  <a:extLst>
                    <a:ext uri="{FF2B5EF4-FFF2-40B4-BE49-F238E27FC236}">
                      <a16:creationId xmlns:a16="http://schemas.microsoft.com/office/drawing/2014/main" id="{05CE09CD-FE42-714A-822E-B6B20B6B6D33}"/>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5" name="Rectangle 23">
                <a:extLst>
                  <a:ext uri="{FF2B5EF4-FFF2-40B4-BE49-F238E27FC236}">
                    <a16:creationId xmlns:a16="http://schemas.microsoft.com/office/drawing/2014/main" id="{76107AC8-49A2-7F46-843A-34B014DABEC0}"/>
                  </a:ext>
                </a:extLst>
              </p:cNvPr>
              <p:cNvSpPr>
                <a:spLocks noChangeArrowheads="1"/>
              </p:cNvSpPr>
              <p:nvPr/>
            </p:nvSpPr>
            <p:spPr bwMode="auto">
              <a:xfrm>
                <a:off x="533400" y="36464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6" name="Group 35">
                <a:extLst>
                  <a:ext uri="{FF2B5EF4-FFF2-40B4-BE49-F238E27FC236}">
                    <a16:creationId xmlns:a16="http://schemas.microsoft.com/office/drawing/2014/main" id="{0BE3A353-5B33-2C42-868C-64D6BEF9E664}"/>
                  </a:ext>
                </a:extLst>
              </p:cNvPr>
              <p:cNvGrpSpPr/>
              <p:nvPr/>
            </p:nvGrpSpPr>
            <p:grpSpPr>
              <a:xfrm>
                <a:off x="533400" y="4870378"/>
                <a:ext cx="1797050" cy="304800"/>
                <a:chOff x="533400" y="4648200"/>
                <a:chExt cx="1797050" cy="304800"/>
              </a:xfrm>
            </p:grpSpPr>
            <p:sp>
              <p:nvSpPr>
                <p:cNvPr id="37" name="Rectangle 24">
                  <a:extLst>
                    <a:ext uri="{FF2B5EF4-FFF2-40B4-BE49-F238E27FC236}">
                      <a16:creationId xmlns:a16="http://schemas.microsoft.com/office/drawing/2014/main" id="{5269B753-91C5-744D-AAB5-D9825A885966}"/>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38" name="Rectangle 25">
                  <a:extLst>
                    <a:ext uri="{FF2B5EF4-FFF2-40B4-BE49-F238E27FC236}">
                      <a16:creationId xmlns:a16="http://schemas.microsoft.com/office/drawing/2014/main" id="{AAB14025-32EB-394E-8C84-B7C8E41AF58D}"/>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39" name="Rectangle 26">
                  <a:extLst>
                    <a:ext uri="{FF2B5EF4-FFF2-40B4-BE49-F238E27FC236}">
                      <a16:creationId xmlns:a16="http://schemas.microsoft.com/office/drawing/2014/main" id="{77630F1F-D95F-6D42-BFE2-1E9E1C1AAD31}"/>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0" name="Rectangle 27">
                  <a:extLst>
                    <a:ext uri="{FF2B5EF4-FFF2-40B4-BE49-F238E27FC236}">
                      <a16:creationId xmlns:a16="http://schemas.microsoft.com/office/drawing/2014/main" id="{F2D67A5D-2DE4-964E-85DB-93B9FB0713AA}"/>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1" name="Group 40">
                <a:extLst>
                  <a:ext uri="{FF2B5EF4-FFF2-40B4-BE49-F238E27FC236}">
                    <a16:creationId xmlns:a16="http://schemas.microsoft.com/office/drawing/2014/main" id="{ED8073DD-D5A2-2F4F-B077-C4BB09345484}"/>
                  </a:ext>
                </a:extLst>
              </p:cNvPr>
              <p:cNvGrpSpPr/>
              <p:nvPr/>
            </p:nvGrpSpPr>
            <p:grpSpPr>
              <a:xfrm>
                <a:off x="533400" y="4559156"/>
                <a:ext cx="1797050" cy="304800"/>
                <a:chOff x="533400" y="4648200"/>
                <a:chExt cx="1797050" cy="304800"/>
              </a:xfrm>
            </p:grpSpPr>
            <p:sp>
              <p:nvSpPr>
                <p:cNvPr id="42" name="Rectangle 24">
                  <a:extLst>
                    <a:ext uri="{FF2B5EF4-FFF2-40B4-BE49-F238E27FC236}">
                      <a16:creationId xmlns:a16="http://schemas.microsoft.com/office/drawing/2014/main" id="{BA948BC3-A415-534C-BBFA-7232849572F4}"/>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43" name="Rectangle 25">
                  <a:extLst>
                    <a:ext uri="{FF2B5EF4-FFF2-40B4-BE49-F238E27FC236}">
                      <a16:creationId xmlns:a16="http://schemas.microsoft.com/office/drawing/2014/main" id="{0A472FED-1BE6-3E4D-9FD3-78B1B670CEC6}"/>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44" name="Rectangle 26">
                  <a:extLst>
                    <a:ext uri="{FF2B5EF4-FFF2-40B4-BE49-F238E27FC236}">
                      <a16:creationId xmlns:a16="http://schemas.microsoft.com/office/drawing/2014/main" id="{C3A1E3D7-2BD7-B944-98DC-0665B5FB9820}"/>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45" name="Rectangle 27">
                  <a:extLst>
                    <a:ext uri="{FF2B5EF4-FFF2-40B4-BE49-F238E27FC236}">
                      <a16:creationId xmlns:a16="http://schemas.microsoft.com/office/drawing/2014/main" id="{BC42131F-BF34-BD4D-9350-DE887C6BBDC3}"/>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46" name="Group 45">
                <a:extLst>
                  <a:ext uri="{FF2B5EF4-FFF2-40B4-BE49-F238E27FC236}">
                    <a16:creationId xmlns:a16="http://schemas.microsoft.com/office/drawing/2014/main" id="{9D058BD6-40A4-7741-A493-D67F036F8BA9}"/>
                  </a:ext>
                </a:extLst>
              </p:cNvPr>
              <p:cNvGrpSpPr/>
              <p:nvPr/>
            </p:nvGrpSpPr>
            <p:grpSpPr>
              <a:xfrm>
                <a:off x="533400" y="4247934"/>
                <a:ext cx="1797050" cy="304800"/>
                <a:chOff x="533400" y="4648200"/>
                <a:chExt cx="1797050" cy="304800"/>
              </a:xfrm>
            </p:grpSpPr>
            <p:sp>
              <p:nvSpPr>
                <p:cNvPr id="47" name="Rectangle 24">
                  <a:extLst>
                    <a:ext uri="{FF2B5EF4-FFF2-40B4-BE49-F238E27FC236}">
                      <a16:creationId xmlns:a16="http://schemas.microsoft.com/office/drawing/2014/main" id="{86D953BE-9246-B145-99C5-F238DACE9CF3}"/>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8" name="Rectangle 25">
                  <a:extLst>
                    <a:ext uri="{FF2B5EF4-FFF2-40B4-BE49-F238E27FC236}">
                      <a16:creationId xmlns:a16="http://schemas.microsoft.com/office/drawing/2014/main" id="{FAE644C0-3569-6A4F-A0E1-EE6524141560}"/>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49" name="Rectangle 26">
                  <a:extLst>
                    <a:ext uri="{FF2B5EF4-FFF2-40B4-BE49-F238E27FC236}">
                      <a16:creationId xmlns:a16="http://schemas.microsoft.com/office/drawing/2014/main" id="{99E64384-0C23-6841-B18B-E052E2DF844F}"/>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0" name="Rectangle 27">
                  <a:extLst>
                    <a:ext uri="{FF2B5EF4-FFF2-40B4-BE49-F238E27FC236}">
                      <a16:creationId xmlns:a16="http://schemas.microsoft.com/office/drawing/2014/main" id="{75983E2E-B3F3-204D-B00C-C80B7A57A808}"/>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1" name="Group 50">
                <a:extLst>
                  <a:ext uri="{FF2B5EF4-FFF2-40B4-BE49-F238E27FC236}">
                    <a16:creationId xmlns:a16="http://schemas.microsoft.com/office/drawing/2014/main" id="{106C1156-CD75-1E4D-8FCA-746BAE3F905A}"/>
                  </a:ext>
                </a:extLst>
              </p:cNvPr>
              <p:cNvGrpSpPr/>
              <p:nvPr/>
            </p:nvGrpSpPr>
            <p:grpSpPr>
              <a:xfrm>
                <a:off x="533400" y="3936712"/>
                <a:ext cx="1797050" cy="304800"/>
                <a:chOff x="533400" y="4648200"/>
                <a:chExt cx="1797050" cy="304800"/>
              </a:xfrm>
            </p:grpSpPr>
            <p:sp>
              <p:nvSpPr>
                <p:cNvPr id="52" name="Rectangle 24">
                  <a:extLst>
                    <a:ext uri="{FF2B5EF4-FFF2-40B4-BE49-F238E27FC236}">
                      <a16:creationId xmlns:a16="http://schemas.microsoft.com/office/drawing/2014/main" id="{D2BF1EAD-C061-8543-8743-30E3625B75DA}"/>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3" name="Rectangle 25">
                  <a:extLst>
                    <a:ext uri="{FF2B5EF4-FFF2-40B4-BE49-F238E27FC236}">
                      <a16:creationId xmlns:a16="http://schemas.microsoft.com/office/drawing/2014/main" id="{69871AE3-A5B7-6243-B404-25051CCA61DC}"/>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54" name="Rectangle 26">
                  <a:extLst>
                    <a:ext uri="{FF2B5EF4-FFF2-40B4-BE49-F238E27FC236}">
                      <a16:creationId xmlns:a16="http://schemas.microsoft.com/office/drawing/2014/main" id="{DE53B324-210D-EE4B-A982-15A544BDE1ED}"/>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55" name="Rectangle 27">
                  <a:extLst>
                    <a:ext uri="{FF2B5EF4-FFF2-40B4-BE49-F238E27FC236}">
                      <a16:creationId xmlns:a16="http://schemas.microsoft.com/office/drawing/2014/main" id="{33778603-E70B-F549-9BC0-6A7C224C807A}"/>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56" name="Group 55">
                <a:extLst>
                  <a:ext uri="{FF2B5EF4-FFF2-40B4-BE49-F238E27FC236}">
                    <a16:creationId xmlns:a16="http://schemas.microsoft.com/office/drawing/2014/main" id="{1115C136-EEF9-5149-B1B1-4EFB02E9B12B}"/>
                  </a:ext>
                </a:extLst>
              </p:cNvPr>
              <p:cNvGrpSpPr/>
              <p:nvPr/>
            </p:nvGrpSpPr>
            <p:grpSpPr>
              <a:xfrm>
                <a:off x="533400" y="3625490"/>
                <a:ext cx="1797050" cy="304800"/>
                <a:chOff x="533400" y="4648200"/>
                <a:chExt cx="1797050" cy="304800"/>
              </a:xfrm>
            </p:grpSpPr>
            <p:sp>
              <p:nvSpPr>
                <p:cNvPr id="57" name="Rectangle 24">
                  <a:extLst>
                    <a:ext uri="{FF2B5EF4-FFF2-40B4-BE49-F238E27FC236}">
                      <a16:creationId xmlns:a16="http://schemas.microsoft.com/office/drawing/2014/main" id="{B185DF00-7772-5443-8EC0-7229F99608D9}"/>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sp>
              <p:nvSpPr>
                <p:cNvPr id="58" name="Rectangle 25">
                  <a:extLst>
                    <a:ext uri="{FF2B5EF4-FFF2-40B4-BE49-F238E27FC236}">
                      <a16:creationId xmlns:a16="http://schemas.microsoft.com/office/drawing/2014/main" id="{B54A26EE-CB4E-0D4E-806D-9C14B8BA15F5}"/>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59" name="Rectangle 26">
                  <a:extLst>
                    <a:ext uri="{FF2B5EF4-FFF2-40B4-BE49-F238E27FC236}">
                      <a16:creationId xmlns:a16="http://schemas.microsoft.com/office/drawing/2014/main" id="{5C82788C-B8A9-5148-B902-96EEDF1D9FF7}"/>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0" name="Rectangle 27">
                  <a:extLst>
                    <a:ext uri="{FF2B5EF4-FFF2-40B4-BE49-F238E27FC236}">
                      <a16:creationId xmlns:a16="http://schemas.microsoft.com/office/drawing/2014/main" id="{2BE5A378-B30A-3A41-86A4-E19141811111}"/>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sp>
          <p:nvSpPr>
            <p:cNvPr id="62" name="Rectangle 27">
              <a:extLst>
                <a:ext uri="{FF2B5EF4-FFF2-40B4-BE49-F238E27FC236}">
                  <a16:creationId xmlns:a16="http://schemas.microsoft.com/office/drawing/2014/main" id="{F020E2EE-5C16-424C-B894-9B28D7B77928}"/>
                </a:ext>
              </a:extLst>
            </p:cNvPr>
            <p:cNvSpPr>
              <a:spLocks noChangeArrowheads="1"/>
            </p:cNvSpPr>
            <p:nvPr/>
          </p:nvSpPr>
          <p:spPr bwMode="auto">
            <a:xfrm>
              <a:off x="1885996" y="3307040"/>
              <a:ext cx="439646" cy="310971"/>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pic>
        <p:nvPicPr>
          <p:cNvPr id="64" name="Picture 63">
            <a:extLst>
              <a:ext uri="{FF2B5EF4-FFF2-40B4-BE49-F238E27FC236}">
                <a16:creationId xmlns:a16="http://schemas.microsoft.com/office/drawing/2014/main" id="{3C83979F-2086-C04F-B754-7120B1A24BFF}"/>
              </a:ext>
            </a:extLst>
          </p:cNvPr>
          <p:cNvPicPr>
            <a:picLocks noChangeAspect="1"/>
          </p:cNvPicPr>
          <p:nvPr/>
        </p:nvPicPr>
        <p:blipFill rotWithShape="1">
          <a:blip r:embed="rId3">
            <a:extLst>
              <a:ext uri="{28A0092B-C50C-407E-A947-70E740481C1C}">
                <a14:useLocalDpi xmlns:a14="http://schemas.microsoft.com/office/drawing/2010/main" val="0"/>
              </a:ext>
            </a:extLst>
          </a:blip>
          <a:srcRect l="5113" t="11676" r="4778" b="6440"/>
          <a:stretch/>
        </p:blipFill>
        <p:spPr>
          <a:xfrm>
            <a:off x="1142205" y="3669839"/>
            <a:ext cx="514351" cy="537209"/>
          </a:xfrm>
          <a:prstGeom prst="rect">
            <a:avLst/>
          </a:prstGeom>
        </p:spPr>
      </p:pic>
      <p:sp>
        <p:nvSpPr>
          <p:cNvPr id="65" name="Rectangle 64">
            <a:extLst>
              <a:ext uri="{FF2B5EF4-FFF2-40B4-BE49-F238E27FC236}">
                <a16:creationId xmlns:a16="http://schemas.microsoft.com/office/drawing/2014/main" id="{D552BDD8-95A2-7F4F-82E7-72DEEC6068AF}"/>
              </a:ext>
            </a:extLst>
          </p:cNvPr>
          <p:cNvSpPr>
            <a:spLocks noChangeArrowheads="1"/>
          </p:cNvSpPr>
          <p:nvPr/>
        </p:nvSpPr>
        <p:spPr bwMode="auto">
          <a:xfrm>
            <a:off x="2385248" y="3747778"/>
            <a:ext cx="1011815" cy="369332"/>
          </a:xfrm>
          <a:prstGeom prst="rect">
            <a:avLst/>
          </a:prstGeom>
          <a:noFill/>
          <a:ln w="9525">
            <a:noFill/>
            <a:miter lim="800000"/>
            <a:headEnd/>
            <a:tailEnd/>
          </a:ln>
        </p:spPr>
        <p:txBody>
          <a:bodyPr wrap="none">
            <a:spAutoFit/>
          </a:bodyPr>
          <a:lstStyle/>
          <a:p>
            <a:r>
              <a:rPr lang="en-US" sz="1800" dirty="0">
                <a:latin typeface="Courier New" pitchFamily="49" charset="0"/>
              </a:rPr>
              <a:t>canary</a:t>
            </a:r>
          </a:p>
        </p:txBody>
      </p:sp>
    </p:spTree>
    <p:extLst>
      <p:ext uri="{BB962C8B-B14F-4D97-AF65-F5344CB8AC3E}">
        <p14:creationId xmlns:p14="http://schemas.microsoft.com/office/powerpoint/2010/main" val="4001476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058B-EF4F-C042-8DFC-FFF1E3C56F04}"/>
              </a:ext>
            </a:extLst>
          </p:cNvPr>
          <p:cNvSpPr>
            <a:spLocks noGrp="1"/>
          </p:cNvSpPr>
          <p:nvPr>
            <p:ph type="title"/>
          </p:nvPr>
        </p:nvSpPr>
        <p:spPr/>
        <p:txBody>
          <a:bodyPr>
            <a:normAutofit/>
          </a:bodyPr>
          <a:lstStyle/>
          <a:p>
            <a:r>
              <a:rPr lang="en-US" dirty="0"/>
              <a:t>Exercise 1: Stack Canaries</a:t>
            </a:r>
          </a:p>
        </p:txBody>
      </p:sp>
      <p:sp>
        <p:nvSpPr>
          <p:cNvPr id="3" name="Content Placeholder 2">
            <a:extLst>
              <a:ext uri="{FF2B5EF4-FFF2-40B4-BE49-F238E27FC236}">
                <a16:creationId xmlns:a16="http://schemas.microsoft.com/office/drawing/2014/main" id="{FD8E8334-D9E7-6B4D-B69C-98EAEDE5F0E7}"/>
              </a:ext>
            </a:extLst>
          </p:cNvPr>
          <p:cNvSpPr>
            <a:spLocks noGrp="1"/>
          </p:cNvSpPr>
          <p:nvPr>
            <p:ph idx="1"/>
          </p:nvPr>
        </p:nvSpPr>
        <p:spPr/>
        <p:txBody>
          <a:bodyPr/>
          <a:lstStyle/>
          <a:p>
            <a:r>
              <a:rPr lang="en-US" dirty="0"/>
              <a:t>Which of the following would make a good stack canary?</a:t>
            </a:r>
          </a:p>
          <a:p>
            <a:pPr marL="731520" lvl="1" indent="-457200">
              <a:buFont typeface="+mj-lt"/>
              <a:buAutoNum type="arabicPeriod"/>
            </a:pPr>
            <a:r>
              <a:rPr lang="en-US" dirty="0"/>
              <a:t>A secret, constant value</a:t>
            </a:r>
          </a:p>
          <a:p>
            <a:pPr marL="731520" lvl="1" indent="-457200">
              <a:buFont typeface="+mj-lt"/>
              <a:buAutoNum type="arabicPeriod"/>
            </a:pPr>
            <a:r>
              <a:rPr lang="en-US" dirty="0"/>
              <a:t>The current process ID</a:t>
            </a:r>
          </a:p>
          <a:p>
            <a:pPr marL="731520" lvl="1" indent="-457200">
              <a:buFont typeface="+mj-lt"/>
              <a:buAutoNum type="arabicPeriod"/>
            </a:pPr>
            <a:r>
              <a:rPr lang="en-US" dirty="0"/>
              <a:t>A fixed sequence of common terminators (\0, EOF, etc.)</a:t>
            </a:r>
          </a:p>
          <a:p>
            <a:pPr marL="731520" lvl="1" indent="-457200">
              <a:buFont typeface="+mj-lt"/>
              <a:buAutoNum type="arabicPeriod"/>
            </a:pPr>
            <a:r>
              <a:rPr lang="en-US" dirty="0"/>
              <a:t>A random number chosen each time the program is run</a:t>
            </a:r>
          </a:p>
        </p:txBody>
      </p:sp>
    </p:spTree>
    <p:extLst>
      <p:ext uri="{BB962C8B-B14F-4D97-AF65-F5344CB8AC3E}">
        <p14:creationId xmlns:p14="http://schemas.microsoft.com/office/powerpoint/2010/main" val="192745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396875" y="1197678"/>
            <a:ext cx="8061325" cy="1850322"/>
          </a:xfrm>
          <a:prstGeom prst="rect">
            <a:avLst/>
          </a:prstGeom>
          <a:no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2" name="Title 1"/>
          <p:cNvSpPr>
            <a:spLocks noGrp="1"/>
          </p:cNvSpPr>
          <p:nvPr>
            <p:ph type="title"/>
          </p:nvPr>
        </p:nvSpPr>
        <p:spPr/>
        <p:txBody>
          <a:bodyPr/>
          <a:lstStyle/>
          <a:p>
            <a:r>
              <a:rPr lang="en-US" dirty="0"/>
              <a:t>Review: Tracking Free Blocks</a:t>
            </a:r>
          </a:p>
        </p:txBody>
      </p:sp>
      <p:sp>
        <p:nvSpPr>
          <p:cNvPr id="3" name="Content Placeholder 2"/>
          <p:cNvSpPr>
            <a:spLocks noGrp="1"/>
          </p:cNvSpPr>
          <p:nvPr>
            <p:ph idx="1"/>
          </p:nvPr>
        </p:nvSpPr>
        <p:spPr/>
        <p:txBody>
          <a:bodyPr>
            <a:normAutofit fontScale="92500" lnSpcReduction="10000"/>
          </a:bodyPr>
          <a:lstStyle/>
          <a:p>
            <a:r>
              <a:rPr lang="en-US" dirty="0"/>
              <a:t>Method 1: </a:t>
            </a:r>
            <a:r>
              <a:rPr lang="en-US" b="1" i="1" dirty="0">
                <a:solidFill>
                  <a:schemeClr val="accent1"/>
                </a:solidFill>
              </a:rPr>
              <a:t>Implicit list </a:t>
            </a:r>
            <a:r>
              <a:rPr lang="en-US" dirty="0"/>
              <a:t>using length—links all blocks</a:t>
            </a:r>
          </a:p>
          <a:p>
            <a:endParaRPr lang="en-US" dirty="0"/>
          </a:p>
          <a:p>
            <a:endParaRPr lang="en-US" dirty="0"/>
          </a:p>
          <a:p>
            <a:endParaRPr lang="en-US" dirty="0"/>
          </a:p>
          <a:p>
            <a:r>
              <a:rPr lang="en-US" dirty="0"/>
              <a:t>Method 2: </a:t>
            </a:r>
            <a:r>
              <a:rPr lang="en-GB" b="1" i="1" dirty="0">
                <a:solidFill>
                  <a:schemeClr val="accent1"/>
                </a:solidFill>
              </a:rPr>
              <a:t>Explicit list</a:t>
            </a:r>
            <a:r>
              <a:rPr lang="en-GB" b="1" dirty="0">
                <a:solidFill>
                  <a:schemeClr val="accent1"/>
                </a:solidFill>
              </a:rPr>
              <a:t> </a:t>
            </a:r>
            <a:r>
              <a:rPr lang="en-GB" dirty="0"/>
              <a:t>among the free blocks using pointers</a:t>
            </a:r>
          </a:p>
          <a:p>
            <a:endParaRPr lang="en-GB" dirty="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3000"/>
              </a:lnSpc>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Method 3: </a:t>
            </a:r>
            <a:r>
              <a:rPr lang="en-GB" b="1" i="1" dirty="0">
                <a:solidFill>
                  <a:schemeClr val="accent1"/>
                </a:solidFill>
              </a:rPr>
              <a:t>Segregated free list</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Different free lists for different size classes</a:t>
            </a:r>
            <a:endParaRPr lang="en-US" dirty="0"/>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US" dirty="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US" dirty="0"/>
              <a:t>Method 4: </a:t>
            </a:r>
            <a:r>
              <a:rPr lang="en-GB" b="1" i="1" dirty="0">
                <a:solidFill>
                  <a:schemeClr val="accent1"/>
                </a:solidFill>
              </a:rPr>
              <a:t>Blocks sorted by size</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use a balanced tree (e.g. Red-Black tree) with pointers within each free block, and the length used as a key</a:t>
            </a:r>
          </a:p>
        </p:txBody>
      </p:sp>
      <p:grpSp>
        <p:nvGrpSpPr>
          <p:cNvPr id="48" name="Group 47">
            <a:extLst>
              <a:ext uri="{FF2B5EF4-FFF2-40B4-BE49-F238E27FC236}">
                <a16:creationId xmlns:a16="http://schemas.microsoft.com/office/drawing/2014/main" id="{27529C9D-116F-2342-8E71-5DB4BC60E13F}"/>
              </a:ext>
            </a:extLst>
          </p:cNvPr>
          <p:cNvGrpSpPr/>
          <p:nvPr/>
        </p:nvGrpSpPr>
        <p:grpSpPr>
          <a:xfrm>
            <a:off x="1600200" y="2286000"/>
            <a:ext cx="5181600" cy="304800"/>
            <a:chOff x="1600200" y="2286000"/>
            <a:chExt cx="5181600" cy="304800"/>
          </a:xfrm>
        </p:grpSpPr>
        <p:sp>
          <p:nvSpPr>
            <p:cNvPr id="4" name="Rectangle 4"/>
            <p:cNvSpPr>
              <a:spLocks noChangeArrowheads="1"/>
            </p:cNvSpPr>
            <p:nvPr/>
          </p:nvSpPr>
          <p:spPr bwMode="auto">
            <a:xfrm>
              <a:off x="1600200" y="22860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rPr>
                <a:t>5</a:t>
              </a:r>
            </a:p>
          </p:txBody>
        </p:sp>
        <p:sp>
          <p:nvSpPr>
            <p:cNvPr id="5" name="Rectangle 5"/>
            <p:cNvSpPr>
              <a:spLocks noChangeArrowheads="1"/>
            </p:cNvSpPr>
            <p:nvPr/>
          </p:nvSpPr>
          <p:spPr bwMode="auto">
            <a:xfrm>
              <a:off x="1905000" y="22860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6" name="Rectangle 6"/>
            <p:cNvSpPr>
              <a:spLocks noChangeArrowheads="1"/>
            </p:cNvSpPr>
            <p:nvPr/>
          </p:nvSpPr>
          <p:spPr bwMode="auto">
            <a:xfrm>
              <a:off x="2209800" y="22860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7" name="Rectangle 7"/>
            <p:cNvSpPr>
              <a:spLocks noChangeArrowheads="1"/>
            </p:cNvSpPr>
            <p:nvPr/>
          </p:nvSpPr>
          <p:spPr bwMode="auto">
            <a:xfrm>
              <a:off x="2514600" y="22860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8" name="Rectangle 8"/>
            <p:cNvSpPr>
              <a:spLocks noChangeArrowheads="1"/>
            </p:cNvSpPr>
            <p:nvPr/>
          </p:nvSpPr>
          <p:spPr bwMode="auto">
            <a:xfrm>
              <a:off x="2819400" y="22860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9" name="Rectangle 9"/>
            <p:cNvSpPr>
              <a:spLocks noChangeArrowheads="1"/>
            </p:cNvSpPr>
            <p:nvPr/>
          </p:nvSpPr>
          <p:spPr bwMode="auto">
            <a:xfrm>
              <a:off x="3124200" y="22860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4</a:t>
              </a:r>
            </a:p>
          </p:txBody>
        </p:sp>
        <p:sp>
          <p:nvSpPr>
            <p:cNvPr id="10" name="Rectangle 10"/>
            <p:cNvSpPr>
              <a:spLocks noChangeArrowheads="1"/>
            </p:cNvSpPr>
            <p:nvPr/>
          </p:nvSpPr>
          <p:spPr bwMode="auto">
            <a:xfrm>
              <a:off x="3429000" y="22860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1" name="Rectangle 11"/>
            <p:cNvSpPr>
              <a:spLocks noChangeArrowheads="1"/>
            </p:cNvSpPr>
            <p:nvPr/>
          </p:nvSpPr>
          <p:spPr bwMode="auto">
            <a:xfrm>
              <a:off x="3733800" y="22860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2" name="Rectangle 12"/>
            <p:cNvSpPr>
              <a:spLocks noChangeArrowheads="1"/>
            </p:cNvSpPr>
            <p:nvPr/>
          </p:nvSpPr>
          <p:spPr bwMode="auto">
            <a:xfrm>
              <a:off x="4038600" y="22860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3" name="Rectangle 13"/>
            <p:cNvSpPr>
              <a:spLocks noChangeArrowheads="1"/>
            </p:cNvSpPr>
            <p:nvPr/>
          </p:nvSpPr>
          <p:spPr bwMode="auto">
            <a:xfrm>
              <a:off x="4648200" y="22860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4" name="Rectangle 14"/>
            <p:cNvSpPr>
              <a:spLocks noChangeArrowheads="1"/>
            </p:cNvSpPr>
            <p:nvPr/>
          </p:nvSpPr>
          <p:spPr bwMode="auto">
            <a:xfrm>
              <a:off x="4953000" y="22860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5" name="Rectangle 15"/>
            <p:cNvSpPr>
              <a:spLocks noChangeArrowheads="1"/>
            </p:cNvSpPr>
            <p:nvPr/>
          </p:nvSpPr>
          <p:spPr bwMode="auto">
            <a:xfrm>
              <a:off x="5257800" y="22860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6" name="Rectangle 16"/>
            <p:cNvSpPr>
              <a:spLocks noChangeArrowheads="1"/>
            </p:cNvSpPr>
            <p:nvPr/>
          </p:nvSpPr>
          <p:spPr bwMode="auto">
            <a:xfrm>
              <a:off x="5562600" y="22860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7" name="Rectangle 17"/>
            <p:cNvSpPr>
              <a:spLocks noChangeArrowheads="1"/>
            </p:cNvSpPr>
            <p:nvPr/>
          </p:nvSpPr>
          <p:spPr bwMode="auto">
            <a:xfrm>
              <a:off x="5867400" y="22860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8" name="Rectangle 18"/>
            <p:cNvSpPr>
              <a:spLocks noChangeArrowheads="1"/>
            </p:cNvSpPr>
            <p:nvPr/>
          </p:nvSpPr>
          <p:spPr bwMode="auto">
            <a:xfrm>
              <a:off x="6172200" y="22860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2</a:t>
              </a:r>
            </a:p>
          </p:txBody>
        </p:sp>
        <p:sp>
          <p:nvSpPr>
            <p:cNvPr id="19" name="Rectangle 19"/>
            <p:cNvSpPr>
              <a:spLocks noChangeArrowheads="1"/>
            </p:cNvSpPr>
            <p:nvPr/>
          </p:nvSpPr>
          <p:spPr bwMode="auto">
            <a:xfrm>
              <a:off x="6477000" y="22860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0" name="Rectangle 20"/>
            <p:cNvSpPr>
              <a:spLocks noChangeArrowheads="1"/>
            </p:cNvSpPr>
            <p:nvPr/>
          </p:nvSpPr>
          <p:spPr bwMode="auto">
            <a:xfrm>
              <a:off x="4343400" y="22860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6</a:t>
              </a:r>
            </a:p>
          </p:txBody>
        </p:sp>
      </p:grpSp>
      <p:grpSp>
        <p:nvGrpSpPr>
          <p:cNvPr id="49" name="Group 48">
            <a:extLst>
              <a:ext uri="{FF2B5EF4-FFF2-40B4-BE49-F238E27FC236}">
                <a16:creationId xmlns:a16="http://schemas.microsoft.com/office/drawing/2014/main" id="{70F8F6ED-7D49-EE42-893E-B26BC1F0827C}"/>
              </a:ext>
            </a:extLst>
          </p:cNvPr>
          <p:cNvGrpSpPr/>
          <p:nvPr/>
        </p:nvGrpSpPr>
        <p:grpSpPr>
          <a:xfrm>
            <a:off x="1752600" y="2049162"/>
            <a:ext cx="4572000" cy="228600"/>
            <a:chOff x="1752600" y="2049162"/>
            <a:chExt cx="4572000" cy="228600"/>
          </a:xfrm>
        </p:grpSpPr>
        <p:sp>
          <p:nvSpPr>
            <p:cNvPr id="21" name="Freeform 39"/>
            <p:cNvSpPr>
              <a:spLocks/>
            </p:cNvSpPr>
            <p:nvPr/>
          </p:nvSpPr>
          <p:spPr bwMode="auto">
            <a:xfrm>
              <a:off x="1752600" y="20491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round/>
              <a:headEnd/>
              <a:tailEnd type="triangle" w="med" len="med"/>
            </a:ln>
            <a:effectLst/>
          </p:spPr>
          <p:txBody>
            <a:bodyPr wrap="none" anchor="ctr"/>
            <a:lstStyle/>
            <a:p>
              <a:endParaRPr lang="en-US"/>
            </a:p>
          </p:txBody>
        </p:sp>
        <p:sp>
          <p:nvSpPr>
            <p:cNvPr id="22" name="Freeform 40"/>
            <p:cNvSpPr>
              <a:spLocks/>
            </p:cNvSpPr>
            <p:nvPr/>
          </p:nvSpPr>
          <p:spPr bwMode="auto">
            <a:xfrm>
              <a:off x="3276600" y="20491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a:p>
          </p:txBody>
        </p:sp>
        <p:sp>
          <p:nvSpPr>
            <p:cNvPr id="23" name="Freeform 41"/>
            <p:cNvSpPr>
              <a:spLocks/>
            </p:cNvSpPr>
            <p:nvPr/>
          </p:nvSpPr>
          <p:spPr bwMode="auto">
            <a:xfrm>
              <a:off x="4495800" y="20491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a:p>
          </p:txBody>
        </p:sp>
      </p:grpSp>
      <p:grpSp>
        <p:nvGrpSpPr>
          <p:cNvPr id="44" name="Group 43">
            <a:extLst>
              <a:ext uri="{FF2B5EF4-FFF2-40B4-BE49-F238E27FC236}">
                <a16:creationId xmlns:a16="http://schemas.microsoft.com/office/drawing/2014/main" id="{AA2C33A5-B5DC-3D46-1C9A-65C09DD7337A}"/>
              </a:ext>
            </a:extLst>
          </p:cNvPr>
          <p:cNvGrpSpPr/>
          <p:nvPr/>
        </p:nvGrpSpPr>
        <p:grpSpPr>
          <a:xfrm>
            <a:off x="1600200" y="3498235"/>
            <a:ext cx="5638800" cy="641965"/>
            <a:chOff x="1600200" y="3498235"/>
            <a:chExt cx="5638800" cy="641965"/>
          </a:xfrm>
        </p:grpSpPr>
        <p:grpSp>
          <p:nvGrpSpPr>
            <p:cNvPr id="46" name="Group 45">
              <a:extLst>
                <a:ext uri="{FF2B5EF4-FFF2-40B4-BE49-F238E27FC236}">
                  <a16:creationId xmlns:a16="http://schemas.microsoft.com/office/drawing/2014/main" id="{9AD3651D-7A93-E048-8D93-2463155CED7D}"/>
                </a:ext>
              </a:extLst>
            </p:cNvPr>
            <p:cNvGrpSpPr/>
            <p:nvPr/>
          </p:nvGrpSpPr>
          <p:grpSpPr>
            <a:xfrm>
              <a:off x="1600200" y="3505200"/>
              <a:ext cx="5181600" cy="635000"/>
              <a:chOff x="1600200" y="3632200"/>
              <a:chExt cx="5181600" cy="635000"/>
            </a:xfrm>
          </p:grpSpPr>
          <p:sp>
            <p:nvSpPr>
              <p:cNvPr id="24" name="Rectangle 21"/>
              <p:cNvSpPr>
                <a:spLocks noChangeArrowheads="1"/>
              </p:cNvSpPr>
              <p:nvPr/>
            </p:nvSpPr>
            <p:spPr bwMode="auto">
              <a:xfrm>
                <a:off x="1600200" y="39624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rPr>
                  <a:t>5</a:t>
                </a:r>
              </a:p>
            </p:txBody>
          </p:sp>
          <p:sp>
            <p:nvSpPr>
              <p:cNvPr id="25" name="Rectangle 22"/>
              <p:cNvSpPr>
                <a:spLocks noChangeArrowheads="1"/>
              </p:cNvSpPr>
              <p:nvPr/>
            </p:nvSpPr>
            <p:spPr bwMode="auto">
              <a:xfrm>
                <a:off x="1905000" y="39624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6" name="Rectangle 23"/>
              <p:cNvSpPr>
                <a:spLocks noChangeArrowheads="1"/>
              </p:cNvSpPr>
              <p:nvPr/>
            </p:nvSpPr>
            <p:spPr bwMode="auto">
              <a:xfrm>
                <a:off x="2209800" y="39624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7" name="Rectangle 24"/>
              <p:cNvSpPr>
                <a:spLocks noChangeArrowheads="1"/>
              </p:cNvSpPr>
              <p:nvPr/>
            </p:nvSpPr>
            <p:spPr bwMode="auto">
              <a:xfrm>
                <a:off x="2514600" y="39624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8" name="Rectangle 25"/>
              <p:cNvSpPr>
                <a:spLocks noChangeArrowheads="1"/>
              </p:cNvSpPr>
              <p:nvPr/>
            </p:nvSpPr>
            <p:spPr bwMode="auto">
              <a:xfrm>
                <a:off x="2819400" y="39624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9" name="Rectangle 26"/>
              <p:cNvSpPr>
                <a:spLocks noChangeArrowheads="1"/>
              </p:cNvSpPr>
              <p:nvPr/>
            </p:nvSpPr>
            <p:spPr bwMode="auto">
              <a:xfrm>
                <a:off x="3124200" y="39624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4</a:t>
                </a:r>
              </a:p>
            </p:txBody>
          </p:sp>
          <p:sp>
            <p:nvSpPr>
              <p:cNvPr id="30" name="Rectangle 27"/>
              <p:cNvSpPr>
                <a:spLocks noChangeArrowheads="1"/>
              </p:cNvSpPr>
              <p:nvPr/>
            </p:nvSpPr>
            <p:spPr bwMode="auto">
              <a:xfrm>
                <a:off x="3429000" y="39624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31" name="Rectangle 28"/>
              <p:cNvSpPr>
                <a:spLocks noChangeArrowheads="1"/>
              </p:cNvSpPr>
              <p:nvPr/>
            </p:nvSpPr>
            <p:spPr bwMode="auto">
              <a:xfrm>
                <a:off x="3733800" y="39624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32" name="Rectangle 29"/>
              <p:cNvSpPr>
                <a:spLocks noChangeArrowheads="1"/>
              </p:cNvSpPr>
              <p:nvPr/>
            </p:nvSpPr>
            <p:spPr bwMode="auto">
              <a:xfrm>
                <a:off x="4038600" y="39624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33" name="Rectangle 30"/>
              <p:cNvSpPr>
                <a:spLocks noChangeArrowheads="1"/>
              </p:cNvSpPr>
              <p:nvPr/>
            </p:nvSpPr>
            <p:spPr bwMode="auto">
              <a:xfrm>
                <a:off x="4648200" y="39624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4" name="Rectangle 31"/>
              <p:cNvSpPr>
                <a:spLocks noChangeArrowheads="1"/>
              </p:cNvSpPr>
              <p:nvPr/>
            </p:nvSpPr>
            <p:spPr bwMode="auto">
              <a:xfrm>
                <a:off x="4953000" y="39624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5" name="Rectangle 32"/>
              <p:cNvSpPr>
                <a:spLocks noChangeArrowheads="1"/>
              </p:cNvSpPr>
              <p:nvPr/>
            </p:nvSpPr>
            <p:spPr bwMode="auto">
              <a:xfrm>
                <a:off x="5257800" y="39624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6" name="Rectangle 33"/>
              <p:cNvSpPr>
                <a:spLocks noChangeArrowheads="1"/>
              </p:cNvSpPr>
              <p:nvPr/>
            </p:nvSpPr>
            <p:spPr bwMode="auto">
              <a:xfrm>
                <a:off x="5562600" y="39624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7" name="Rectangle 34"/>
              <p:cNvSpPr>
                <a:spLocks noChangeArrowheads="1"/>
              </p:cNvSpPr>
              <p:nvPr/>
            </p:nvSpPr>
            <p:spPr bwMode="auto">
              <a:xfrm>
                <a:off x="5867400" y="39624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8" name="Rectangle 35"/>
              <p:cNvSpPr>
                <a:spLocks noChangeArrowheads="1"/>
              </p:cNvSpPr>
              <p:nvPr/>
            </p:nvSpPr>
            <p:spPr bwMode="auto">
              <a:xfrm>
                <a:off x="6172200" y="39624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2</a:t>
                </a:r>
              </a:p>
            </p:txBody>
          </p:sp>
          <p:sp>
            <p:nvSpPr>
              <p:cNvPr id="39" name="Rectangle 36"/>
              <p:cNvSpPr>
                <a:spLocks noChangeArrowheads="1"/>
              </p:cNvSpPr>
              <p:nvPr/>
            </p:nvSpPr>
            <p:spPr bwMode="auto">
              <a:xfrm>
                <a:off x="6477000" y="39624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40" name="Rectangle 37"/>
              <p:cNvSpPr>
                <a:spLocks noChangeArrowheads="1"/>
              </p:cNvSpPr>
              <p:nvPr/>
            </p:nvSpPr>
            <p:spPr bwMode="auto">
              <a:xfrm>
                <a:off x="4343400" y="39624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6</a:t>
                </a:r>
              </a:p>
            </p:txBody>
          </p:sp>
          <p:sp>
            <p:nvSpPr>
              <p:cNvPr id="41" name="Freeform 38"/>
              <p:cNvSpPr>
                <a:spLocks/>
              </p:cNvSpPr>
              <p:nvPr/>
            </p:nvSpPr>
            <p:spPr bwMode="auto">
              <a:xfrm>
                <a:off x="2057400" y="363220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a:p>
            </p:txBody>
          </p:sp>
        </p:grpSp>
        <p:sp>
          <p:nvSpPr>
            <p:cNvPr id="47" name="Freeform 38">
              <a:extLst>
                <a:ext uri="{FF2B5EF4-FFF2-40B4-BE49-F238E27FC236}">
                  <a16:creationId xmlns:a16="http://schemas.microsoft.com/office/drawing/2014/main" id="{C7400512-46FF-954B-B4CA-56469F3C75A8}"/>
                </a:ext>
              </a:extLst>
            </p:cNvPr>
            <p:cNvSpPr>
              <a:spLocks/>
            </p:cNvSpPr>
            <p:nvPr/>
          </p:nvSpPr>
          <p:spPr bwMode="auto">
            <a:xfrm>
              <a:off x="4800600" y="3498235"/>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a:p>
          </p:txBody>
        </p:sp>
      </p:grpSp>
    </p:spTree>
    <p:extLst>
      <p:ext uri="{BB962C8B-B14F-4D97-AF65-F5344CB8AC3E}">
        <p14:creationId xmlns:p14="http://schemas.microsoft.com/office/powerpoint/2010/main" val="365749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A610B-328D-0F92-D881-8065484D2C74}"/>
            </a:ext>
          </a:extLst>
        </p:cNvPr>
        <p:cNvGrpSpPr/>
        <p:nvPr/>
      </p:nvGrpSpPr>
      <p:grpSpPr>
        <a:xfrm>
          <a:off x="0" y="0"/>
          <a:ext cx="0" cy="0"/>
          <a:chOff x="0" y="0"/>
          <a:chExt cx="0" cy="0"/>
        </a:xfrm>
      </p:grpSpPr>
      <p:sp>
        <p:nvSpPr>
          <p:cNvPr id="26625" name="Rectangle 1">
            <a:extLst>
              <a:ext uri="{FF2B5EF4-FFF2-40B4-BE49-F238E27FC236}">
                <a16:creationId xmlns:a16="http://schemas.microsoft.com/office/drawing/2014/main" id="{3AF2FE2B-BBF8-B1E8-33DE-DD379B2CB527}"/>
              </a:ext>
            </a:extLst>
          </p:cNvPr>
          <p:cNvSpPr>
            <a:spLocks noGrp="1" noChangeArrowheads="1"/>
          </p:cNvSpPr>
          <p:nvPr>
            <p:ph type="title"/>
          </p:nvPr>
        </p:nvSpPr>
        <p:spPr>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Block Format</a:t>
            </a:r>
          </a:p>
        </p:txBody>
      </p:sp>
      <p:sp>
        <p:nvSpPr>
          <p:cNvPr id="3" name="Text Placeholder 2">
            <a:extLst>
              <a:ext uri="{FF2B5EF4-FFF2-40B4-BE49-F238E27FC236}">
                <a16:creationId xmlns:a16="http://schemas.microsoft.com/office/drawing/2014/main" id="{F134C179-5DD9-4DDA-FD4A-CE9F8AD21E05}"/>
              </a:ext>
            </a:extLst>
          </p:cNvPr>
          <p:cNvSpPr>
            <a:spLocks noGrp="1"/>
          </p:cNvSpPr>
          <p:nvPr>
            <p:ph type="body" idx="1"/>
          </p:nvPr>
        </p:nvSpPr>
        <p:spPr/>
        <p:txBody>
          <a:bodyPr/>
          <a:lstStyle/>
          <a:p>
            <a:r>
              <a:rPr lang="en-US" dirty="0"/>
              <a:t>Allocated Blocks</a:t>
            </a:r>
          </a:p>
        </p:txBody>
      </p:sp>
      <p:sp>
        <p:nvSpPr>
          <p:cNvPr id="4" name="Text Placeholder 3">
            <a:extLst>
              <a:ext uri="{FF2B5EF4-FFF2-40B4-BE49-F238E27FC236}">
                <a16:creationId xmlns:a16="http://schemas.microsoft.com/office/drawing/2014/main" id="{774BEF03-333C-FD2B-2111-BC77C1FBCE7A}"/>
              </a:ext>
            </a:extLst>
          </p:cNvPr>
          <p:cNvSpPr>
            <a:spLocks noGrp="1"/>
          </p:cNvSpPr>
          <p:nvPr>
            <p:ph type="body" sz="quarter" idx="3"/>
          </p:nvPr>
        </p:nvSpPr>
        <p:spPr/>
        <p:txBody>
          <a:bodyPr/>
          <a:lstStyle/>
          <a:p>
            <a:r>
              <a:rPr lang="en-US" dirty="0"/>
              <a:t>Free Blocks</a:t>
            </a:r>
          </a:p>
        </p:txBody>
      </p:sp>
      <p:sp>
        <p:nvSpPr>
          <p:cNvPr id="26627" name="Rectangle 3">
            <a:extLst>
              <a:ext uri="{FF2B5EF4-FFF2-40B4-BE49-F238E27FC236}">
                <a16:creationId xmlns:a16="http://schemas.microsoft.com/office/drawing/2014/main" id="{335E8F48-947D-CA78-6F7B-8B69AA60B1E6}"/>
              </a:ext>
            </a:extLst>
          </p:cNvPr>
          <p:cNvSpPr>
            <a:spLocks noChangeArrowheads="1"/>
          </p:cNvSpPr>
          <p:nvPr/>
        </p:nvSpPr>
        <p:spPr bwMode="auto">
          <a:xfrm>
            <a:off x="2446324" y="2751288"/>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26630" name="Rectangle 6">
            <a:extLst>
              <a:ext uri="{FF2B5EF4-FFF2-40B4-BE49-F238E27FC236}">
                <a16:creationId xmlns:a16="http://schemas.microsoft.com/office/drawing/2014/main" id="{2A19BD00-FCC4-0E26-2A69-CB5422B4FEE5}"/>
              </a:ext>
            </a:extLst>
          </p:cNvPr>
          <p:cNvSpPr>
            <a:spLocks noChangeArrowheads="1"/>
          </p:cNvSpPr>
          <p:nvPr/>
        </p:nvSpPr>
        <p:spPr bwMode="auto">
          <a:xfrm>
            <a:off x="2446324" y="3132288"/>
            <a:ext cx="1676400" cy="2332040"/>
          </a:xfrm>
          <a:prstGeom prst="rect">
            <a:avLst/>
          </a:prstGeom>
          <a:solidFill>
            <a:schemeClr val="accent6"/>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P</a:t>
            </a:r>
            <a:r>
              <a:rPr lang="en-GB" sz="1600" b="1" dirty="0">
                <a:latin typeface="Calibri" pitchFamily="34" charset="0"/>
              </a:rPr>
              <a:t>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padding</a:t>
            </a:r>
          </a:p>
        </p:txBody>
      </p:sp>
      <p:sp>
        <p:nvSpPr>
          <p:cNvPr id="26631" name="Text Box 7">
            <a:extLst>
              <a:ext uri="{FF2B5EF4-FFF2-40B4-BE49-F238E27FC236}">
                <a16:creationId xmlns:a16="http://schemas.microsoft.com/office/drawing/2014/main" id="{26E92FA8-F53C-A386-C63A-5088E1D5C530}"/>
              </a:ext>
            </a:extLst>
          </p:cNvPr>
          <p:cNvSpPr txBox="1">
            <a:spLocks noChangeArrowheads="1"/>
          </p:cNvSpPr>
          <p:nvPr/>
        </p:nvSpPr>
        <p:spPr bwMode="auto">
          <a:xfrm>
            <a:off x="141619" y="3359300"/>
            <a:ext cx="2354276" cy="1300935"/>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 = 1: Allocated block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dirty="0">
              <a:latin typeface="Calibri"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 Total block size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dirty="0">
              <a:latin typeface="Calibri"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P</a:t>
            </a:r>
            <a:r>
              <a:rPr lang="en-GB" sz="1600" b="1" dirty="0">
                <a:latin typeface="Calibri" pitchFamily="34" charset="0"/>
              </a:rPr>
              <a:t>ayload: Application data</a:t>
            </a:r>
          </a:p>
        </p:txBody>
      </p:sp>
      <p:sp>
        <p:nvSpPr>
          <p:cNvPr id="26632" name="Rectangle 8">
            <a:extLst>
              <a:ext uri="{FF2B5EF4-FFF2-40B4-BE49-F238E27FC236}">
                <a16:creationId xmlns:a16="http://schemas.microsoft.com/office/drawing/2014/main" id="{AF6A1049-D8BB-1564-1CBF-8D4528A9128D}"/>
              </a:ext>
            </a:extLst>
          </p:cNvPr>
          <p:cNvSpPr>
            <a:spLocks noChangeArrowheads="1"/>
          </p:cNvSpPr>
          <p:nvPr/>
        </p:nvSpPr>
        <p:spPr bwMode="auto">
          <a:xfrm>
            <a:off x="3817924" y="2751288"/>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26633" name="Rectangle 9">
            <a:extLst>
              <a:ext uri="{FF2B5EF4-FFF2-40B4-BE49-F238E27FC236}">
                <a16:creationId xmlns:a16="http://schemas.microsoft.com/office/drawing/2014/main" id="{1607AF70-0FFD-329C-5CDC-5FC333B44849}"/>
              </a:ext>
            </a:extLst>
          </p:cNvPr>
          <p:cNvSpPr>
            <a:spLocks noChangeArrowheads="1"/>
          </p:cNvSpPr>
          <p:nvPr/>
        </p:nvSpPr>
        <p:spPr bwMode="auto">
          <a:xfrm>
            <a:off x="2444737" y="5469092"/>
            <a:ext cx="1370012"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26634" name="Rectangle 10">
            <a:extLst>
              <a:ext uri="{FF2B5EF4-FFF2-40B4-BE49-F238E27FC236}">
                <a16:creationId xmlns:a16="http://schemas.microsoft.com/office/drawing/2014/main" id="{B998FAD9-F47F-E27F-202E-561D74E1CC35}"/>
              </a:ext>
            </a:extLst>
          </p:cNvPr>
          <p:cNvSpPr>
            <a:spLocks noChangeArrowheads="1"/>
          </p:cNvSpPr>
          <p:nvPr/>
        </p:nvSpPr>
        <p:spPr bwMode="auto">
          <a:xfrm>
            <a:off x="3817924" y="546909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26635" name="Text Box 11">
            <a:extLst>
              <a:ext uri="{FF2B5EF4-FFF2-40B4-BE49-F238E27FC236}">
                <a16:creationId xmlns:a16="http://schemas.microsoft.com/office/drawing/2014/main" id="{9113B43C-CD2F-CE62-9E86-8E133ABB0ECC}"/>
              </a:ext>
            </a:extLst>
          </p:cNvPr>
          <p:cNvSpPr txBox="1">
            <a:spLocks noChangeArrowheads="1"/>
          </p:cNvSpPr>
          <p:nvPr/>
        </p:nvSpPr>
        <p:spPr bwMode="auto">
          <a:xfrm>
            <a:off x="894108" y="5442718"/>
            <a:ext cx="802120" cy="335799"/>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Header</a:t>
            </a:r>
          </a:p>
        </p:txBody>
      </p:sp>
      <p:sp>
        <p:nvSpPr>
          <p:cNvPr id="26636" name="Line 12">
            <a:extLst>
              <a:ext uri="{FF2B5EF4-FFF2-40B4-BE49-F238E27FC236}">
                <a16:creationId xmlns:a16="http://schemas.microsoft.com/office/drawing/2014/main" id="{F2C08A90-BC91-B1D8-7403-B4A75CE21861}"/>
              </a:ext>
            </a:extLst>
          </p:cNvPr>
          <p:cNvSpPr>
            <a:spLocks noChangeShapeType="1"/>
          </p:cNvSpPr>
          <p:nvPr/>
        </p:nvSpPr>
        <p:spPr bwMode="auto">
          <a:xfrm>
            <a:off x="1925624" y="5636308"/>
            <a:ext cx="533400" cy="1588"/>
          </a:xfrm>
          <a:prstGeom prst="line">
            <a:avLst/>
          </a:prstGeom>
          <a:noFill/>
          <a:ln w="25560">
            <a:solidFill>
              <a:schemeClr val="tx1"/>
            </a:solidFill>
            <a:miter lim="800000"/>
            <a:headEnd/>
            <a:tailEnd type="triangle" w="med" len="med"/>
          </a:ln>
          <a:effectLst/>
        </p:spPr>
        <p:txBody>
          <a:bodyPr/>
          <a:lstStyle/>
          <a:p>
            <a:endParaRPr lang="en-US"/>
          </a:p>
        </p:txBody>
      </p:sp>
      <p:sp>
        <p:nvSpPr>
          <p:cNvPr id="26661" name="Text Box 37">
            <a:extLst>
              <a:ext uri="{FF2B5EF4-FFF2-40B4-BE49-F238E27FC236}">
                <a16:creationId xmlns:a16="http://schemas.microsoft.com/office/drawing/2014/main" id="{89882E20-DA78-CD3F-AC95-6129FBA8DCD4}"/>
              </a:ext>
            </a:extLst>
          </p:cNvPr>
          <p:cNvSpPr txBox="1">
            <a:spLocks noChangeArrowheads="1"/>
          </p:cNvSpPr>
          <p:nvPr/>
        </p:nvSpPr>
        <p:spPr bwMode="auto">
          <a:xfrm>
            <a:off x="1123504" y="2743200"/>
            <a:ext cx="739411"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Footer</a:t>
            </a:r>
          </a:p>
        </p:txBody>
      </p:sp>
      <p:sp>
        <p:nvSpPr>
          <p:cNvPr id="26662" name="Line 38">
            <a:extLst>
              <a:ext uri="{FF2B5EF4-FFF2-40B4-BE49-F238E27FC236}">
                <a16:creationId xmlns:a16="http://schemas.microsoft.com/office/drawing/2014/main" id="{002362B5-1833-AAAB-97C4-B9BE8327D4E5}"/>
              </a:ext>
            </a:extLst>
          </p:cNvPr>
          <p:cNvSpPr>
            <a:spLocks noChangeShapeType="1"/>
          </p:cNvSpPr>
          <p:nvPr/>
        </p:nvSpPr>
        <p:spPr bwMode="auto">
          <a:xfrm>
            <a:off x="1925624" y="2903688"/>
            <a:ext cx="533400" cy="1588"/>
          </a:xfrm>
          <a:prstGeom prst="line">
            <a:avLst/>
          </a:prstGeom>
          <a:noFill/>
          <a:ln w="25560">
            <a:solidFill>
              <a:schemeClr val="tx1"/>
            </a:solidFill>
            <a:miter lim="800000"/>
            <a:headEnd/>
            <a:tailEnd type="triangle" w="med" len="med"/>
          </a:ln>
          <a:effectLst/>
        </p:spPr>
        <p:txBody>
          <a:bodyPr/>
          <a:lstStyle/>
          <a:p>
            <a:endParaRPr lang="en-US"/>
          </a:p>
        </p:txBody>
      </p:sp>
      <p:sp>
        <p:nvSpPr>
          <p:cNvPr id="46" name="Rectangle 3">
            <a:extLst>
              <a:ext uri="{FF2B5EF4-FFF2-40B4-BE49-F238E27FC236}">
                <a16:creationId xmlns:a16="http://schemas.microsoft.com/office/drawing/2014/main" id="{FC2F5E71-C870-008E-E0B0-4FDD7B00D15E}"/>
              </a:ext>
            </a:extLst>
          </p:cNvPr>
          <p:cNvSpPr>
            <a:spLocks noChangeArrowheads="1"/>
          </p:cNvSpPr>
          <p:nvPr/>
        </p:nvSpPr>
        <p:spPr bwMode="auto">
          <a:xfrm>
            <a:off x="7044813" y="2751288"/>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47" name="Rectangle 6">
            <a:extLst>
              <a:ext uri="{FF2B5EF4-FFF2-40B4-BE49-F238E27FC236}">
                <a16:creationId xmlns:a16="http://schemas.microsoft.com/office/drawing/2014/main" id="{DF349B2D-2B00-6596-C906-F881CA4B37AE}"/>
              </a:ext>
            </a:extLst>
          </p:cNvPr>
          <p:cNvSpPr>
            <a:spLocks noChangeArrowheads="1"/>
          </p:cNvSpPr>
          <p:nvPr/>
        </p:nvSpPr>
        <p:spPr bwMode="auto">
          <a:xfrm>
            <a:off x="7043226" y="3132288"/>
            <a:ext cx="1676400" cy="1584578"/>
          </a:xfrm>
          <a:prstGeom prst="rect">
            <a:avLst/>
          </a:prstGeom>
          <a:solidFill>
            <a:schemeClr val="accent6"/>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Padding</a:t>
            </a:r>
          </a:p>
        </p:txBody>
      </p:sp>
      <p:sp>
        <p:nvSpPr>
          <p:cNvPr id="48" name="Text Box 7">
            <a:extLst>
              <a:ext uri="{FF2B5EF4-FFF2-40B4-BE49-F238E27FC236}">
                <a16:creationId xmlns:a16="http://schemas.microsoft.com/office/drawing/2014/main" id="{C4719462-C965-DDAB-2165-E008EA984536}"/>
              </a:ext>
            </a:extLst>
          </p:cNvPr>
          <p:cNvSpPr txBox="1">
            <a:spLocks noChangeArrowheads="1"/>
          </p:cNvSpPr>
          <p:nvPr/>
        </p:nvSpPr>
        <p:spPr bwMode="auto">
          <a:xfrm>
            <a:off x="4740108" y="3359300"/>
            <a:ext cx="1882480" cy="105965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 = 0: Free block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dirty="0">
              <a:latin typeface="Calibri"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 Total block size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dirty="0">
              <a:latin typeface="Calibri" pitchFamily="34" charset="0"/>
            </a:endParaRPr>
          </a:p>
        </p:txBody>
      </p:sp>
      <p:sp>
        <p:nvSpPr>
          <p:cNvPr id="49" name="Rectangle 8">
            <a:extLst>
              <a:ext uri="{FF2B5EF4-FFF2-40B4-BE49-F238E27FC236}">
                <a16:creationId xmlns:a16="http://schemas.microsoft.com/office/drawing/2014/main" id="{C58FAD2F-C9BA-DCF9-1065-761CDA9E9290}"/>
              </a:ext>
            </a:extLst>
          </p:cNvPr>
          <p:cNvSpPr>
            <a:spLocks noChangeArrowheads="1"/>
          </p:cNvSpPr>
          <p:nvPr/>
        </p:nvSpPr>
        <p:spPr bwMode="auto">
          <a:xfrm>
            <a:off x="8416413" y="2751288"/>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50" name="Rectangle 9">
            <a:extLst>
              <a:ext uri="{FF2B5EF4-FFF2-40B4-BE49-F238E27FC236}">
                <a16:creationId xmlns:a16="http://schemas.microsoft.com/office/drawing/2014/main" id="{945CFBC3-C723-A0CC-AC8C-54C5A6EAF7D8}"/>
              </a:ext>
            </a:extLst>
          </p:cNvPr>
          <p:cNvSpPr>
            <a:spLocks noChangeArrowheads="1"/>
          </p:cNvSpPr>
          <p:nvPr/>
        </p:nvSpPr>
        <p:spPr bwMode="auto">
          <a:xfrm>
            <a:off x="7043226" y="5469092"/>
            <a:ext cx="1370012"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51" name="Rectangle 10">
            <a:extLst>
              <a:ext uri="{FF2B5EF4-FFF2-40B4-BE49-F238E27FC236}">
                <a16:creationId xmlns:a16="http://schemas.microsoft.com/office/drawing/2014/main" id="{AD2AF515-6734-1953-B6F8-C403BC413512}"/>
              </a:ext>
            </a:extLst>
          </p:cNvPr>
          <p:cNvSpPr>
            <a:spLocks noChangeArrowheads="1"/>
          </p:cNvSpPr>
          <p:nvPr/>
        </p:nvSpPr>
        <p:spPr bwMode="auto">
          <a:xfrm>
            <a:off x="8416413" y="546909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52" name="Text Box 11">
            <a:extLst>
              <a:ext uri="{FF2B5EF4-FFF2-40B4-BE49-F238E27FC236}">
                <a16:creationId xmlns:a16="http://schemas.microsoft.com/office/drawing/2014/main" id="{D006DEC1-EBFA-AA35-20E3-1218E82667F5}"/>
              </a:ext>
            </a:extLst>
          </p:cNvPr>
          <p:cNvSpPr txBox="1">
            <a:spLocks noChangeArrowheads="1"/>
          </p:cNvSpPr>
          <p:nvPr/>
        </p:nvSpPr>
        <p:spPr bwMode="auto">
          <a:xfrm>
            <a:off x="5492597" y="5442718"/>
            <a:ext cx="802120" cy="335799"/>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Header</a:t>
            </a:r>
          </a:p>
        </p:txBody>
      </p:sp>
      <p:sp>
        <p:nvSpPr>
          <p:cNvPr id="53" name="Line 12">
            <a:extLst>
              <a:ext uri="{FF2B5EF4-FFF2-40B4-BE49-F238E27FC236}">
                <a16:creationId xmlns:a16="http://schemas.microsoft.com/office/drawing/2014/main" id="{6F308241-FE15-6579-136F-C493C11ABE63}"/>
              </a:ext>
            </a:extLst>
          </p:cNvPr>
          <p:cNvSpPr>
            <a:spLocks noChangeShapeType="1"/>
          </p:cNvSpPr>
          <p:nvPr/>
        </p:nvSpPr>
        <p:spPr bwMode="auto">
          <a:xfrm>
            <a:off x="6524113" y="5636308"/>
            <a:ext cx="533400" cy="1588"/>
          </a:xfrm>
          <a:prstGeom prst="line">
            <a:avLst/>
          </a:prstGeom>
          <a:noFill/>
          <a:ln w="25560">
            <a:solidFill>
              <a:schemeClr val="tx1"/>
            </a:solidFill>
            <a:miter lim="800000"/>
            <a:headEnd/>
            <a:tailEnd type="triangle" w="med" len="med"/>
          </a:ln>
          <a:effectLst/>
        </p:spPr>
        <p:txBody>
          <a:bodyPr/>
          <a:lstStyle/>
          <a:p>
            <a:endParaRPr lang="en-US"/>
          </a:p>
        </p:txBody>
      </p:sp>
      <p:sp>
        <p:nvSpPr>
          <p:cNvPr id="54" name="Text Box 37">
            <a:extLst>
              <a:ext uri="{FF2B5EF4-FFF2-40B4-BE49-F238E27FC236}">
                <a16:creationId xmlns:a16="http://schemas.microsoft.com/office/drawing/2014/main" id="{4F7F2DFB-03C3-1D13-B464-15DCDF0F6216}"/>
              </a:ext>
            </a:extLst>
          </p:cNvPr>
          <p:cNvSpPr txBox="1">
            <a:spLocks noChangeArrowheads="1"/>
          </p:cNvSpPr>
          <p:nvPr/>
        </p:nvSpPr>
        <p:spPr bwMode="auto">
          <a:xfrm>
            <a:off x="5721993" y="2743200"/>
            <a:ext cx="739411"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Footer</a:t>
            </a:r>
          </a:p>
        </p:txBody>
      </p:sp>
      <p:sp>
        <p:nvSpPr>
          <p:cNvPr id="55" name="Line 38">
            <a:extLst>
              <a:ext uri="{FF2B5EF4-FFF2-40B4-BE49-F238E27FC236}">
                <a16:creationId xmlns:a16="http://schemas.microsoft.com/office/drawing/2014/main" id="{9EF2F667-DA2D-0A52-1344-31674FB0B476}"/>
              </a:ext>
            </a:extLst>
          </p:cNvPr>
          <p:cNvSpPr>
            <a:spLocks noChangeShapeType="1"/>
          </p:cNvSpPr>
          <p:nvPr/>
        </p:nvSpPr>
        <p:spPr bwMode="auto">
          <a:xfrm>
            <a:off x="6524113" y="2903688"/>
            <a:ext cx="533400" cy="1588"/>
          </a:xfrm>
          <a:prstGeom prst="line">
            <a:avLst/>
          </a:prstGeom>
          <a:noFill/>
          <a:ln w="25560">
            <a:solidFill>
              <a:schemeClr val="tx1"/>
            </a:solidFill>
            <a:miter lim="800000"/>
            <a:headEnd/>
            <a:tailEnd type="triangle" w="med" len="med"/>
          </a:ln>
          <a:effectLst/>
        </p:spPr>
        <p:txBody>
          <a:bodyPr/>
          <a:lstStyle/>
          <a:p>
            <a:endParaRPr lang="en-US"/>
          </a:p>
        </p:txBody>
      </p:sp>
      <p:sp>
        <p:nvSpPr>
          <p:cNvPr id="56" name="Rectangle 3">
            <a:extLst>
              <a:ext uri="{FF2B5EF4-FFF2-40B4-BE49-F238E27FC236}">
                <a16:creationId xmlns:a16="http://schemas.microsoft.com/office/drawing/2014/main" id="{FF30AD9D-D120-E770-27B2-FBE01424D621}"/>
              </a:ext>
            </a:extLst>
          </p:cNvPr>
          <p:cNvSpPr>
            <a:spLocks noChangeArrowheads="1"/>
          </p:cNvSpPr>
          <p:nvPr/>
        </p:nvSpPr>
        <p:spPr bwMode="auto">
          <a:xfrm>
            <a:off x="7043226" y="4716866"/>
            <a:ext cx="1676400"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itchFamily="34" charset="0"/>
              </a:rPr>
              <a:t>next_free_ptr</a:t>
            </a:r>
            <a:endParaRPr lang="en-GB" sz="1600" b="1" dirty="0">
              <a:latin typeface="Calibri" pitchFamily="34" charset="0"/>
            </a:endParaRPr>
          </a:p>
        </p:txBody>
      </p:sp>
      <p:sp>
        <p:nvSpPr>
          <p:cNvPr id="57" name="Rectangle 3">
            <a:extLst>
              <a:ext uri="{FF2B5EF4-FFF2-40B4-BE49-F238E27FC236}">
                <a16:creationId xmlns:a16="http://schemas.microsoft.com/office/drawing/2014/main" id="{D2912BDD-5CC6-39F6-096E-C9FC1653AF31}"/>
              </a:ext>
            </a:extLst>
          </p:cNvPr>
          <p:cNvSpPr>
            <a:spLocks noChangeArrowheads="1"/>
          </p:cNvSpPr>
          <p:nvPr/>
        </p:nvSpPr>
        <p:spPr bwMode="auto">
          <a:xfrm>
            <a:off x="7043226" y="5101575"/>
            <a:ext cx="1676400"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itchFamily="34" charset="0"/>
              </a:rPr>
              <a:t>prev_free_ptr</a:t>
            </a:r>
            <a:endParaRPr lang="en-GB" sz="1600" b="1" dirty="0">
              <a:latin typeface="Calibri" pitchFamily="34" charset="0"/>
            </a:endParaRPr>
          </a:p>
        </p:txBody>
      </p:sp>
    </p:spTree>
    <p:extLst>
      <p:ext uri="{BB962C8B-B14F-4D97-AF65-F5344CB8AC3E}">
        <p14:creationId xmlns:p14="http://schemas.microsoft.com/office/powerpoint/2010/main" val="37618904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B250E-B009-C54D-38B8-165FFA3339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85156-92E8-0E9B-AD16-85F7E6273767}"/>
              </a:ext>
            </a:extLst>
          </p:cNvPr>
          <p:cNvSpPr>
            <a:spLocks noGrp="1"/>
          </p:cNvSpPr>
          <p:nvPr>
            <p:ph type="title"/>
          </p:nvPr>
        </p:nvSpPr>
        <p:spPr/>
        <p:txBody>
          <a:bodyPr/>
          <a:lstStyle/>
          <a:p>
            <a:r>
              <a:rPr lang="en-US" dirty="0"/>
              <a:t>Heap Smashing</a:t>
            </a:r>
          </a:p>
        </p:txBody>
      </p:sp>
      <p:sp>
        <p:nvSpPr>
          <p:cNvPr id="7" name="Rectangle 3">
            <a:extLst>
              <a:ext uri="{FF2B5EF4-FFF2-40B4-BE49-F238E27FC236}">
                <a16:creationId xmlns:a16="http://schemas.microsoft.com/office/drawing/2014/main" id="{109618C4-6002-EBBD-479E-DFC2353110A8}"/>
              </a:ext>
            </a:extLst>
          </p:cNvPr>
          <p:cNvSpPr>
            <a:spLocks noChangeArrowheads="1"/>
          </p:cNvSpPr>
          <p:nvPr/>
        </p:nvSpPr>
        <p:spPr bwMode="auto">
          <a:xfrm>
            <a:off x="2055025" y="3736435"/>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8" name="Rectangle 6">
            <a:extLst>
              <a:ext uri="{FF2B5EF4-FFF2-40B4-BE49-F238E27FC236}">
                <a16:creationId xmlns:a16="http://schemas.microsoft.com/office/drawing/2014/main" id="{C61B47F1-FC9F-860D-BA82-E36737792D1E}"/>
              </a:ext>
            </a:extLst>
          </p:cNvPr>
          <p:cNvSpPr>
            <a:spLocks noChangeArrowheads="1"/>
          </p:cNvSpPr>
          <p:nvPr/>
        </p:nvSpPr>
        <p:spPr bwMode="auto">
          <a:xfrm>
            <a:off x="2055025" y="4117435"/>
            <a:ext cx="1676400" cy="1798640"/>
          </a:xfrm>
          <a:prstGeom prst="rect">
            <a:avLst/>
          </a:prstGeom>
          <a:solidFill>
            <a:schemeClr val="accent6"/>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padding</a:t>
            </a:r>
          </a:p>
        </p:txBody>
      </p:sp>
      <p:sp>
        <p:nvSpPr>
          <p:cNvPr id="11" name="Rectangle 8">
            <a:extLst>
              <a:ext uri="{FF2B5EF4-FFF2-40B4-BE49-F238E27FC236}">
                <a16:creationId xmlns:a16="http://schemas.microsoft.com/office/drawing/2014/main" id="{B4BD76A3-936C-B82A-F0A9-31E2BA7B8EAD}"/>
              </a:ext>
            </a:extLst>
          </p:cNvPr>
          <p:cNvSpPr>
            <a:spLocks noChangeArrowheads="1"/>
          </p:cNvSpPr>
          <p:nvPr/>
        </p:nvSpPr>
        <p:spPr bwMode="auto">
          <a:xfrm>
            <a:off x="3426625" y="3736435"/>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12" name="Rectangle 9">
            <a:extLst>
              <a:ext uri="{FF2B5EF4-FFF2-40B4-BE49-F238E27FC236}">
                <a16:creationId xmlns:a16="http://schemas.microsoft.com/office/drawing/2014/main" id="{61AA26FD-6900-50E5-3F57-FB2412EA6A6A}"/>
              </a:ext>
            </a:extLst>
          </p:cNvPr>
          <p:cNvSpPr>
            <a:spLocks noChangeArrowheads="1"/>
          </p:cNvSpPr>
          <p:nvPr/>
        </p:nvSpPr>
        <p:spPr bwMode="auto">
          <a:xfrm>
            <a:off x="2053438" y="6454239"/>
            <a:ext cx="1370012"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14" name="Rectangle 10">
            <a:extLst>
              <a:ext uri="{FF2B5EF4-FFF2-40B4-BE49-F238E27FC236}">
                <a16:creationId xmlns:a16="http://schemas.microsoft.com/office/drawing/2014/main" id="{AEDF6A7E-993A-01F4-7564-80D5271CE4DF}"/>
              </a:ext>
            </a:extLst>
          </p:cNvPr>
          <p:cNvSpPr>
            <a:spLocks noChangeArrowheads="1"/>
          </p:cNvSpPr>
          <p:nvPr/>
        </p:nvSpPr>
        <p:spPr bwMode="auto">
          <a:xfrm>
            <a:off x="3426625" y="6454239"/>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grpSp>
        <p:nvGrpSpPr>
          <p:cNvPr id="4" name="Group 3">
            <a:extLst>
              <a:ext uri="{FF2B5EF4-FFF2-40B4-BE49-F238E27FC236}">
                <a16:creationId xmlns:a16="http://schemas.microsoft.com/office/drawing/2014/main" id="{EEBD0C4B-651C-7552-4038-6D13169F431F}"/>
              </a:ext>
            </a:extLst>
          </p:cNvPr>
          <p:cNvGrpSpPr/>
          <p:nvPr/>
        </p:nvGrpSpPr>
        <p:grpSpPr>
          <a:xfrm>
            <a:off x="2053438" y="1581644"/>
            <a:ext cx="1677987" cy="2151524"/>
            <a:chOff x="2444737" y="4612820"/>
            <a:chExt cx="1677987" cy="2151524"/>
          </a:xfrm>
        </p:grpSpPr>
        <p:sp>
          <p:nvSpPr>
            <p:cNvPr id="26" name="Rectangle 3">
              <a:extLst>
                <a:ext uri="{FF2B5EF4-FFF2-40B4-BE49-F238E27FC236}">
                  <a16:creationId xmlns:a16="http://schemas.microsoft.com/office/drawing/2014/main" id="{8D04275D-608C-2409-7F3A-4A98DE65C06E}"/>
                </a:ext>
              </a:extLst>
            </p:cNvPr>
            <p:cNvSpPr>
              <a:spLocks noChangeArrowheads="1"/>
            </p:cNvSpPr>
            <p:nvPr/>
          </p:nvSpPr>
          <p:spPr bwMode="auto">
            <a:xfrm>
              <a:off x="2446324" y="461282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27" name="Rectangle 6">
              <a:extLst>
                <a:ext uri="{FF2B5EF4-FFF2-40B4-BE49-F238E27FC236}">
                  <a16:creationId xmlns:a16="http://schemas.microsoft.com/office/drawing/2014/main" id="{38C7A34C-D1B8-5C96-B8C7-BCDD34B62874}"/>
                </a:ext>
              </a:extLst>
            </p:cNvPr>
            <p:cNvSpPr>
              <a:spLocks noChangeArrowheads="1"/>
            </p:cNvSpPr>
            <p:nvPr/>
          </p:nvSpPr>
          <p:spPr bwMode="auto">
            <a:xfrm>
              <a:off x="2446324" y="4993820"/>
              <a:ext cx="1676400" cy="1389524"/>
            </a:xfrm>
            <a:prstGeom prst="rect">
              <a:avLst/>
            </a:prstGeom>
            <a:solidFill>
              <a:schemeClr val="accent6"/>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Payload and </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Padding</a:t>
              </a:r>
            </a:p>
          </p:txBody>
        </p:sp>
        <p:sp>
          <p:nvSpPr>
            <p:cNvPr id="28" name="Rectangle 8">
              <a:extLst>
                <a:ext uri="{FF2B5EF4-FFF2-40B4-BE49-F238E27FC236}">
                  <a16:creationId xmlns:a16="http://schemas.microsoft.com/office/drawing/2014/main" id="{549ACF4F-BAD6-1BC8-38D6-1B5310C919F4}"/>
                </a:ext>
              </a:extLst>
            </p:cNvPr>
            <p:cNvSpPr>
              <a:spLocks noChangeArrowheads="1"/>
            </p:cNvSpPr>
            <p:nvPr/>
          </p:nvSpPr>
          <p:spPr bwMode="auto">
            <a:xfrm>
              <a:off x="3817924" y="461282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29" name="Rectangle 9">
              <a:extLst>
                <a:ext uri="{FF2B5EF4-FFF2-40B4-BE49-F238E27FC236}">
                  <a16:creationId xmlns:a16="http://schemas.microsoft.com/office/drawing/2014/main" id="{FA3FE46B-2A32-E45A-880A-83718618891E}"/>
                </a:ext>
              </a:extLst>
            </p:cNvPr>
            <p:cNvSpPr>
              <a:spLocks noChangeArrowheads="1"/>
            </p:cNvSpPr>
            <p:nvPr/>
          </p:nvSpPr>
          <p:spPr bwMode="auto">
            <a:xfrm>
              <a:off x="2444737" y="6383344"/>
              <a:ext cx="1370012"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30" name="Rectangle 10">
              <a:extLst>
                <a:ext uri="{FF2B5EF4-FFF2-40B4-BE49-F238E27FC236}">
                  <a16:creationId xmlns:a16="http://schemas.microsoft.com/office/drawing/2014/main" id="{6A6138E0-3B62-7103-F845-63CEF89CD22F}"/>
                </a:ext>
              </a:extLst>
            </p:cNvPr>
            <p:cNvSpPr>
              <a:spLocks noChangeArrowheads="1"/>
            </p:cNvSpPr>
            <p:nvPr/>
          </p:nvSpPr>
          <p:spPr bwMode="auto">
            <a:xfrm>
              <a:off x="3817924" y="6383344"/>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grpSp>
      <p:sp>
        <p:nvSpPr>
          <p:cNvPr id="3" name="Rectangle 2">
            <a:extLst>
              <a:ext uri="{FF2B5EF4-FFF2-40B4-BE49-F238E27FC236}">
                <a16:creationId xmlns:a16="http://schemas.microsoft.com/office/drawing/2014/main" id="{52634D2A-E36F-9258-11DA-31771199783F}"/>
              </a:ext>
            </a:extLst>
          </p:cNvPr>
          <p:cNvSpPr/>
          <p:nvPr/>
        </p:nvSpPr>
        <p:spPr>
          <a:xfrm>
            <a:off x="2055025" y="5920839"/>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Array</a:t>
            </a:r>
          </a:p>
        </p:txBody>
      </p:sp>
      <p:grpSp>
        <p:nvGrpSpPr>
          <p:cNvPr id="50" name="Group 49">
            <a:extLst>
              <a:ext uri="{FF2B5EF4-FFF2-40B4-BE49-F238E27FC236}">
                <a16:creationId xmlns:a16="http://schemas.microsoft.com/office/drawing/2014/main" id="{1D79D86F-E171-ACFC-C303-6CCD9F148843}"/>
              </a:ext>
            </a:extLst>
          </p:cNvPr>
          <p:cNvGrpSpPr/>
          <p:nvPr/>
        </p:nvGrpSpPr>
        <p:grpSpPr>
          <a:xfrm>
            <a:off x="2051850" y="3727425"/>
            <a:ext cx="4882350" cy="2734557"/>
            <a:chOff x="531232" y="1543610"/>
            <a:chExt cx="4882350" cy="2734557"/>
          </a:xfrm>
        </p:grpSpPr>
        <p:grpSp>
          <p:nvGrpSpPr>
            <p:cNvPr id="46" name="Group 45">
              <a:extLst>
                <a:ext uri="{FF2B5EF4-FFF2-40B4-BE49-F238E27FC236}">
                  <a16:creationId xmlns:a16="http://schemas.microsoft.com/office/drawing/2014/main" id="{8CC5DE53-2D24-C6EC-418E-5E2120AB5B20}"/>
                </a:ext>
              </a:extLst>
            </p:cNvPr>
            <p:cNvGrpSpPr/>
            <p:nvPr/>
          </p:nvGrpSpPr>
          <p:grpSpPr>
            <a:xfrm>
              <a:off x="531232" y="1543610"/>
              <a:ext cx="4882350" cy="2734557"/>
              <a:chOff x="3106186" y="1543610"/>
              <a:chExt cx="4882350" cy="2734557"/>
            </a:xfrm>
          </p:grpSpPr>
          <p:sp>
            <p:nvSpPr>
              <p:cNvPr id="33" name="Rectangle 32">
                <a:extLst>
                  <a:ext uri="{FF2B5EF4-FFF2-40B4-BE49-F238E27FC236}">
                    <a16:creationId xmlns:a16="http://schemas.microsoft.com/office/drawing/2014/main" id="{300BD4AB-4A9E-63D1-0426-4F801DE57568}"/>
                  </a:ext>
                </a:extLst>
              </p:cNvPr>
              <p:cNvSpPr/>
              <p:nvPr/>
            </p:nvSpPr>
            <p:spPr>
              <a:xfrm>
                <a:off x="3106186" y="3510153"/>
                <a:ext cx="1676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ysClr val="windowText" lastClr="000000"/>
                    </a:solidFill>
                  </a:rPr>
                  <a:t>fake_next_free</a:t>
                </a:r>
                <a:endParaRPr lang="en-US" sz="1600" dirty="0">
                  <a:solidFill>
                    <a:sysClr val="windowText" lastClr="000000"/>
                  </a:solidFill>
                </a:endParaRPr>
              </a:p>
            </p:txBody>
          </p:sp>
          <p:sp>
            <p:nvSpPr>
              <p:cNvPr id="34" name="Rectangle 33">
                <a:extLst>
                  <a:ext uri="{FF2B5EF4-FFF2-40B4-BE49-F238E27FC236}">
                    <a16:creationId xmlns:a16="http://schemas.microsoft.com/office/drawing/2014/main" id="{F4013EB1-BF63-8323-19FC-806CD2440202}"/>
                  </a:ext>
                </a:extLst>
              </p:cNvPr>
              <p:cNvSpPr/>
              <p:nvPr/>
            </p:nvSpPr>
            <p:spPr>
              <a:xfrm>
                <a:off x="3107774" y="3897167"/>
                <a:ext cx="1676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ysClr val="windowText" lastClr="000000"/>
                    </a:solidFill>
                  </a:rPr>
                  <a:t>fake_prev_free</a:t>
                </a:r>
                <a:endParaRPr lang="en-US" sz="1600" dirty="0">
                  <a:solidFill>
                    <a:sysClr val="windowText" lastClr="000000"/>
                  </a:solidFill>
                </a:endParaRPr>
              </a:p>
            </p:txBody>
          </p:sp>
          <p:sp>
            <p:nvSpPr>
              <p:cNvPr id="35" name="Rectangle 34">
                <a:extLst>
                  <a:ext uri="{FF2B5EF4-FFF2-40B4-BE49-F238E27FC236}">
                    <a16:creationId xmlns:a16="http://schemas.microsoft.com/office/drawing/2014/main" id="{814A9550-355D-21BA-E69E-8D638E305611}"/>
                  </a:ext>
                </a:extLst>
              </p:cNvPr>
              <p:cNvSpPr/>
              <p:nvPr/>
            </p:nvSpPr>
            <p:spPr>
              <a:xfrm>
                <a:off x="3107774" y="2429423"/>
                <a:ext cx="1676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exploit code</a:t>
                </a:r>
              </a:p>
            </p:txBody>
          </p:sp>
          <p:sp>
            <p:nvSpPr>
              <p:cNvPr id="36" name="Rectangle 35">
                <a:extLst>
                  <a:ext uri="{FF2B5EF4-FFF2-40B4-BE49-F238E27FC236}">
                    <a16:creationId xmlns:a16="http://schemas.microsoft.com/office/drawing/2014/main" id="{364D889D-2FDB-75DF-DDBE-B1C1B7EB9ED0}"/>
                  </a:ext>
                </a:extLst>
              </p:cNvPr>
              <p:cNvSpPr/>
              <p:nvPr/>
            </p:nvSpPr>
            <p:spPr>
              <a:xfrm>
                <a:off x="3107774" y="1926495"/>
                <a:ext cx="1676400" cy="503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padding</a:t>
                </a:r>
              </a:p>
            </p:txBody>
          </p:sp>
          <p:sp>
            <p:nvSpPr>
              <p:cNvPr id="37" name="Rectangle 36">
                <a:extLst>
                  <a:ext uri="{FF2B5EF4-FFF2-40B4-BE49-F238E27FC236}">
                    <a16:creationId xmlns:a16="http://schemas.microsoft.com/office/drawing/2014/main" id="{A8BF1F8B-FAA2-88CA-2EE2-868370878E30}"/>
                  </a:ext>
                </a:extLst>
              </p:cNvPr>
              <p:cNvSpPr/>
              <p:nvPr/>
            </p:nvSpPr>
            <p:spPr>
              <a:xfrm>
                <a:off x="3107774" y="1543610"/>
                <a:ext cx="1370012" cy="37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Size</a:t>
                </a:r>
              </a:p>
            </p:txBody>
          </p:sp>
          <p:sp>
            <p:nvSpPr>
              <p:cNvPr id="38" name="Rectangle 37">
                <a:extLst>
                  <a:ext uri="{FF2B5EF4-FFF2-40B4-BE49-F238E27FC236}">
                    <a16:creationId xmlns:a16="http://schemas.microsoft.com/office/drawing/2014/main" id="{0A2B5CA2-5A5B-F41F-A30F-332CD17095C9}"/>
                  </a:ext>
                </a:extLst>
              </p:cNvPr>
              <p:cNvSpPr/>
              <p:nvPr/>
            </p:nvSpPr>
            <p:spPr>
              <a:xfrm>
                <a:off x="4477786" y="1543610"/>
                <a:ext cx="304800" cy="37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0</a:t>
                </a:r>
              </a:p>
            </p:txBody>
          </p:sp>
          <p:sp>
            <p:nvSpPr>
              <p:cNvPr id="39" name="Rectangle 38">
                <a:extLst>
                  <a:ext uri="{FF2B5EF4-FFF2-40B4-BE49-F238E27FC236}">
                    <a16:creationId xmlns:a16="http://schemas.microsoft.com/office/drawing/2014/main" id="{CA680027-27BB-B5F2-2756-22D5F66F75A7}"/>
                  </a:ext>
                </a:extLst>
              </p:cNvPr>
              <p:cNvSpPr/>
              <p:nvPr/>
            </p:nvSpPr>
            <p:spPr>
              <a:xfrm>
                <a:off x="6312136" y="3005223"/>
                <a:ext cx="1676400" cy="381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solidFill>
                    <a:sysClr val="windowText" lastClr="000000"/>
                  </a:solidFill>
                </a:endParaRPr>
              </a:p>
            </p:txBody>
          </p:sp>
          <p:cxnSp>
            <p:nvCxnSpPr>
              <p:cNvPr id="5" name="Elbow Connector 4">
                <a:extLst>
                  <a:ext uri="{FF2B5EF4-FFF2-40B4-BE49-F238E27FC236}">
                    <a16:creationId xmlns:a16="http://schemas.microsoft.com/office/drawing/2014/main" id="{23B5F4E0-82DC-BA85-EEBA-98DA90BF256A}"/>
                  </a:ext>
                </a:extLst>
              </p:cNvPr>
              <p:cNvCxnSpPr>
                <a:cxnSpLocks/>
                <a:stCxn id="34" idx="3"/>
              </p:cNvCxnSpPr>
              <p:nvPr/>
            </p:nvCxnSpPr>
            <p:spPr>
              <a:xfrm flipV="1">
                <a:off x="4784174" y="3395390"/>
                <a:ext cx="1529549" cy="692277"/>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40" name="Elbow Connector 39">
                <a:extLst>
                  <a:ext uri="{FF2B5EF4-FFF2-40B4-BE49-F238E27FC236}">
                    <a16:creationId xmlns:a16="http://schemas.microsoft.com/office/drawing/2014/main" id="{2CD9F5FF-915C-3E9B-BC00-34F71A5B4404}"/>
                  </a:ext>
                </a:extLst>
              </p:cNvPr>
              <p:cNvCxnSpPr>
                <a:cxnSpLocks/>
                <a:stCxn id="33" idx="3"/>
              </p:cNvCxnSpPr>
              <p:nvPr/>
            </p:nvCxnSpPr>
            <p:spPr>
              <a:xfrm flipH="1" flipV="1">
                <a:off x="4780205" y="3447160"/>
                <a:ext cx="2381" cy="253493"/>
              </a:xfrm>
              <a:prstGeom prst="bentConnector4">
                <a:avLst>
                  <a:gd name="adj1" fmla="val -9601008"/>
                  <a:gd name="adj2" fmla="val 87575"/>
                </a:avLst>
              </a:prstGeom>
              <a:ln>
                <a:tailEnd type="triangle"/>
              </a:ln>
            </p:spPr>
            <p:style>
              <a:lnRef idx="2">
                <a:schemeClr val="dk1"/>
              </a:lnRef>
              <a:fillRef idx="0">
                <a:schemeClr val="dk1"/>
              </a:fillRef>
              <a:effectRef idx="1">
                <a:schemeClr val="dk1"/>
              </a:effectRef>
              <a:fontRef idx="minor">
                <a:schemeClr val="tx1"/>
              </a:fontRef>
            </p:style>
          </p:cxnSp>
        </p:grpSp>
        <p:sp>
          <p:nvSpPr>
            <p:cNvPr id="48" name="Rectangle 47">
              <a:extLst>
                <a:ext uri="{FF2B5EF4-FFF2-40B4-BE49-F238E27FC236}">
                  <a16:creationId xmlns:a16="http://schemas.microsoft.com/office/drawing/2014/main" id="{8E31CEB2-C561-9B85-F4E7-1549561B8953}"/>
                </a:ext>
              </a:extLst>
            </p:cNvPr>
            <p:cNvSpPr/>
            <p:nvPr/>
          </p:nvSpPr>
          <p:spPr>
            <a:xfrm>
              <a:off x="3737182" y="2246383"/>
              <a:ext cx="1676400" cy="381000"/>
            </a:xfrm>
            <a:prstGeom prst="rect">
              <a:avLst/>
            </a:prstGeom>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ysClr val="windowText" lastClr="000000"/>
                  </a:solidFill>
                </a:rPr>
                <a:t>ret_addr</a:t>
              </a:r>
              <a:endParaRPr lang="en-US" sz="1600" dirty="0">
                <a:solidFill>
                  <a:sysClr val="windowText" lastClr="000000"/>
                </a:solidFill>
              </a:endParaRPr>
            </a:p>
          </p:txBody>
        </p:sp>
        <p:sp>
          <p:nvSpPr>
            <p:cNvPr id="49" name="Rectangle 48">
              <a:extLst>
                <a:ext uri="{FF2B5EF4-FFF2-40B4-BE49-F238E27FC236}">
                  <a16:creationId xmlns:a16="http://schemas.microsoft.com/office/drawing/2014/main" id="{527984F2-6D46-454F-B08B-BF67E2A39358}"/>
                </a:ext>
              </a:extLst>
            </p:cNvPr>
            <p:cNvSpPr/>
            <p:nvPr/>
          </p:nvSpPr>
          <p:spPr>
            <a:xfrm>
              <a:off x="3737182" y="2631966"/>
              <a:ext cx="1676400" cy="381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solidFill>
                  <a:sysClr val="windowText" lastClr="000000"/>
                </a:solidFill>
              </a:endParaRPr>
            </a:p>
          </p:txBody>
        </p:sp>
      </p:grpSp>
    </p:spTree>
    <p:extLst>
      <p:ext uri="{BB962C8B-B14F-4D97-AF65-F5344CB8AC3E}">
        <p14:creationId xmlns:p14="http://schemas.microsoft.com/office/powerpoint/2010/main" val="265637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AB221-4585-D34F-3898-E804A7A885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55A199-1896-5CFD-EFD6-195DC76980B9}"/>
              </a:ext>
            </a:extLst>
          </p:cNvPr>
          <p:cNvSpPr>
            <a:spLocks noGrp="1"/>
          </p:cNvSpPr>
          <p:nvPr>
            <p:ph type="title"/>
          </p:nvPr>
        </p:nvSpPr>
        <p:spPr/>
        <p:txBody>
          <a:bodyPr/>
          <a:lstStyle/>
          <a:p>
            <a:r>
              <a:rPr lang="en-US" dirty="0"/>
              <a:t>Exercise 2: Heap Smashing</a:t>
            </a:r>
          </a:p>
        </p:txBody>
      </p:sp>
      <p:sp>
        <p:nvSpPr>
          <p:cNvPr id="3" name="Content Placeholder 2">
            <a:extLst>
              <a:ext uri="{FF2B5EF4-FFF2-40B4-BE49-F238E27FC236}">
                <a16:creationId xmlns:a16="http://schemas.microsoft.com/office/drawing/2014/main" id="{F76B0786-9491-9E3F-094C-935B89F749BB}"/>
              </a:ext>
            </a:extLst>
          </p:cNvPr>
          <p:cNvSpPr>
            <a:spLocks noGrp="1"/>
          </p:cNvSpPr>
          <p:nvPr>
            <p:ph idx="1"/>
          </p:nvPr>
        </p:nvSpPr>
        <p:spPr/>
        <p:txBody>
          <a:bodyPr/>
          <a:lstStyle/>
          <a:p>
            <a:r>
              <a:rPr lang="en-US" dirty="0"/>
              <a:t>What would happen when the block after this one gets freed? (Assume that the coalesced block needs to be moved into a new linked list.)</a:t>
            </a:r>
          </a:p>
        </p:txBody>
      </p:sp>
      <p:sp>
        <p:nvSpPr>
          <p:cNvPr id="4" name="Rectangle 3">
            <a:extLst>
              <a:ext uri="{FF2B5EF4-FFF2-40B4-BE49-F238E27FC236}">
                <a16:creationId xmlns:a16="http://schemas.microsoft.com/office/drawing/2014/main" id="{2DB627E8-3733-EEEC-F2A9-D30332B5B585}"/>
              </a:ext>
            </a:extLst>
          </p:cNvPr>
          <p:cNvSpPr>
            <a:spLocks noChangeArrowheads="1"/>
          </p:cNvSpPr>
          <p:nvPr/>
        </p:nvSpPr>
        <p:spPr bwMode="auto">
          <a:xfrm>
            <a:off x="1752600" y="5724116"/>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5" name="Rectangle 8">
            <a:extLst>
              <a:ext uri="{FF2B5EF4-FFF2-40B4-BE49-F238E27FC236}">
                <a16:creationId xmlns:a16="http://schemas.microsoft.com/office/drawing/2014/main" id="{6A0B8BF5-145E-2006-D778-F55E32573323}"/>
              </a:ext>
            </a:extLst>
          </p:cNvPr>
          <p:cNvSpPr>
            <a:spLocks noChangeArrowheads="1"/>
          </p:cNvSpPr>
          <p:nvPr/>
        </p:nvSpPr>
        <p:spPr bwMode="auto">
          <a:xfrm>
            <a:off x="3124200" y="5724116"/>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grpSp>
        <p:nvGrpSpPr>
          <p:cNvPr id="8" name="Group 7">
            <a:extLst>
              <a:ext uri="{FF2B5EF4-FFF2-40B4-BE49-F238E27FC236}">
                <a16:creationId xmlns:a16="http://schemas.microsoft.com/office/drawing/2014/main" id="{FEDDADF2-6F71-81C0-E2A3-08E8FDF0F2C6}"/>
              </a:ext>
            </a:extLst>
          </p:cNvPr>
          <p:cNvGrpSpPr/>
          <p:nvPr/>
        </p:nvGrpSpPr>
        <p:grpSpPr>
          <a:xfrm>
            <a:off x="1749426" y="3009428"/>
            <a:ext cx="5040298" cy="2719246"/>
            <a:chOff x="2441563" y="1526248"/>
            <a:chExt cx="5040298" cy="2719246"/>
          </a:xfrm>
        </p:grpSpPr>
        <p:grpSp>
          <p:nvGrpSpPr>
            <p:cNvPr id="9" name="Group 8">
              <a:extLst>
                <a:ext uri="{FF2B5EF4-FFF2-40B4-BE49-F238E27FC236}">
                  <a16:creationId xmlns:a16="http://schemas.microsoft.com/office/drawing/2014/main" id="{869297E0-191A-3B79-3957-57ABCE3A668B}"/>
                </a:ext>
              </a:extLst>
            </p:cNvPr>
            <p:cNvGrpSpPr/>
            <p:nvPr/>
          </p:nvGrpSpPr>
          <p:grpSpPr>
            <a:xfrm>
              <a:off x="2441563" y="1526248"/>
              <a:ext cx="5040298" cy="2719246"/>
              <a:chOff x="5016517" y="1526248"/>
              <a:chExt cx="5040298" cy="2719246"/>
            </a:xfrm>
          </p:grpSpPr>
          <p:sp>
            <p:nvSpPr>
              <p:cNvPr id="12" name="Rectangle 11">
                <a:extLst>
                  <a:ext uri="{FF2B5EF4-FFF2-40B4-BE49-F238E27FC236}">
                    <a16:creationId xmlns:a16="http://schemas.microsoft.com/office/drawing/2014/main" id="{8B2C76F3-D97C-338D-94C0-A3B4B8ACFD0B}"/>
                  </a:ext>
                </a:extLst>
              </p:cNvPr>
              <p:cNvSpPr/>
              <p:nvPr/>
            </p:nvSpPr>
            <p:spPr>
              <a:xfrm>
                <a:off x="5018104" y="3864494"/>
                <a:ext cx="1676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urier" pitchFamily="2" charset="0"/>
                  </a:rPr>
                  <a:t>7fffffffea80</a:t>
                </a:r>
                <a:endParaRPr lang="en-US" sz="1600" dirty="0">
                  <a:solidFill>
                    <a:schemeClr val="tx1"/>
                  </a:solidFill>
                </a:endParaRPr>
              </a:p>
            </p:txBody>
          </p:sp>
          <p:sp>
            <p:nvSpPr>
              <p:cNvPr id="13" name="Rectangle 12">
                <a:extLst>
                  <a:ext uri="{FF2B5EF4-FFF2-40B4-BE49-F238E27FC236}">
                    <a16:creationId xmlns:a16="http://schemas.microsoft.com/office/drawing/2014/main" id="{22AA1414-8001-5926-D415-39F4531928EE}"/>
                  </a:ext>
                </a:extLst>
              </p:cNvPr>
              <p:cNvSpPr/>
              <p:nvPr/>
            </p:nvSpPr>
            <p:spPr>
              <a:xfrm>
                <a:off x="5016517" y="3479882"/>
                <a:ext cx="1676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urier" pitchFamily="2" charset="0"/>
                  </a:rPr>
                  <a:t>604038</a:t>
                </a:r>
                <a:endParaRPr lang="en-US" sz="1600" dirty="0">
                  <a:solidFill>
                    <a:schemeClr val="tx1"/>
                  </a:solidFill>
                </a:endParaRPr>
              </a:p>
            </p:txBody>
          </p:sp>
          <p:sp>
            <p:nvSpPr>
              <p:cNvPr id="14" name="Rectangle 13">
                <a:extLst>
                  <a:ext uri="{FF2B5EF4-FFF2-40B4-BE49-F238E27FC236}">
                    <a16:creationId xmlns:a16="http://schemas.microsoft.com/office/drawing/2014/main" id="{2D66B417-C0DF-95F9-F91B-C5EEF2C48B23}"/>
                  </a:ext>
                </a:extLst>
              </p:cNvPr>
              <p:cNvSpPr/>
              <p:nvPr/>
            </p:nvSpPr>
            <p:spPr>
              <a:xfrm>
                <a:off x="5019594" y="1890241"/>
                <a:ext cx="1676400" cy="836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exploit code</a:t>
                </a:r>
              </a:p>
            </p:txBody>
          </p:sp>
          <p:sp>
            <p:nvSpPr>
              <p:cNvPr id="16" name="Rectangle 15">
                <a:extLst>
                  <a:ext uri="{FF2B5EF4-FFF2-40B4-BE49-F238E27FC236}">
                    <a16:creationId xmlns:a16="http://schemas.microsoft.com/office/drawing/2014/main" id="{D81AE61E-E077-F6B3-49F3-14B54FC9E9AE}"/>
                  </a:ext>
                </a:extLst>
              </p:cNvPr>
              <p:cNvSpPr/>
              <p:nvPr/>
            </p:nvSpPr>
            <p:spPr>
              <a:xfrm>
                <a:off x="5019692" y="1526248"/>
                <a:ext cx="1370012" cy="37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Size</a:t>
                </a:r>
              </a:p>
            </p:txBody>
          </p:sp>
          <p:sp>
            <p:nvSpPr>
              <p:cNvPr id="17" name="Rectangle 16">
                <a:extLst>
                  <a:ext uri="{FF2B5EF4-FFF2-40B4-BE49-F238E27FC236}">
                    <a16:creationId xmlns:a16="http://schemas.microsoft.com/office/drawing/2014/main" id="{ADA2C96B-5E88-1A38-C2DE-825B3C49ED36}"/>
                  </a:ext>
                </a:extLst>
              </p:cNvPr>
              <p:cNvSpPr/>
              <p:nvPr/>
            </p:nvSpPr>
            <p:spPr>
              <a:xfrm>
                <a:off x="6389704" y="1526248"/>
                <a:ext cx="304800" cy="37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0</a:t>
                </a:r>
              </a:p>
            </p:txBody>
          </p:sp>
          <p:sp>
            <p:nvSpPr>
              <p:cNvPr id="18" name="Rectangle 17">
                <a:extLst>
                  <a:ext uri="{FF2B5EF4-FFF2-40B4-BE49-F238E27FC236}">
                    <a16:creationId xmlns:a16="http://schemas.microsoft.com/office/drawing/2014/main" id="{D8F3DF55-7B78-A607-6F2F-AEBC52600F4A}"/>
                  </a:ext>
                </a:extLst>
              </p:cNvPr>
              <p:cNvSpPr/>
              <p:nvPr/>
            </p:nvSpPr>
            <p:spPr>
              <a:xfrm>
                <a:off x="8380415" y="2685462"/>
                <a:ext cx="1676400" cy="381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solidFill>
                    <a:sysClr val="windowText" lastClr="000000"/>
                  </a:solidFill>
                </a:endParaRPr>
              </a:p>
            </p:txBody>
          </p:sp>
          <p:cxnSp>
            <p:nvCxnSpPr>
              <p:cNvPr id="19" name="Elbow Connector 18">
                <a:extLst>
                  <a:ext uri="{FF2B5EF4-FFF2-40B4-BE49-F238E27FC236}">
                    <a16:creationId xmlns:a16="http://schemas.microsoft.com/office/drawing/2014/main" id="{3626716A-60EF-D71F-A7C7-BB38F18D74A9}"/>
                  </a:ext>
                </a:extLst>
              </p:cNvPr>
              <p:cNvCxnSpPr>
                <a:cxnSpLocks/>
                <a:stCxn id="12" idx="3"/>
              </p:cNvCxnSpPr>
              <p:nvPr/>
            </p:nvCxnSpPr>
            <p:spPr>
              <a:xfrm flipV="1">
                <a:off x="6694504" y="3455002"/>
                <a:ext cx="1700840" cy="599992"/>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0" name="Elbow Connector 19">
                <a:extLst>
                  <a:ext uri="{FF2B5EF4-FFF2-40B4-BE49-F238E27FC236}">
                    <a16:creationId xmlns:a16="http://schemas.microsoft.com/office/drawing/2014/main" id="{71FE3C4F-DE43-3B83-64FF-0FCBA6AB853A}"/>
                  </a:ext>
                </a:extLst>
              </p:cNvPr>
              <p:cNvCxnSpPr>
                <a:cxnSpLocks/>
              </p:cNvCxnSpPr>
              <p:nvPr/>
            </p:nvCxnSpPr>
            <p:spPr>
              <a:xfrm rot="5400000" flipH="1" flipV="1">
                <a:off x="6593847" y="3597763"/>
                <a:ext cx="199726" cy="1587"/>
              </a:xfrm>
              <a:prstGeom prst="bentConnector4">
                <a:avLst>
                  <a:gd name="adj1" fmla="val 2310"/>
                  <a:gd name="adj2" fmla="val 14504537"/>
                </a:avLst>
              </a:prstGeom>
              <a:ln>
                <a:tailEnd type="triangle"/>
              </a:ln>
            </p:spPr>
            <p:style>
              <a:lnRef idx="2">
                <a:schemeClr val="dk1"/>
              </a:lnRef>
              <a:fillRef idx="0">
                <a:schemeClr val="dk1"/>
              </a:fillRef>
              <a:effectRef idx="1">
                <a:schemeClr val="dk1"/>
              </a:effectRef>
              <a:fontRef idx="minor">
                <a:schemeClr val="tx1"/>
              </a:fontRef>
            </p:style>
          </p:cxnSp>
        </p:grpSp>
        <p:sp>
          <p:nvSpPr>
            <p:cNvPr id="10" name="Rectangle 9">
              <a:extLst>
                <a:ext uri="{FF2B5EF4-FFF2-40B4-BE49-F238E27FC236}">
                  <a16:creationId xmlns:a16="http://schemas.microsoft.com/office/drawing/2014/main" id="{D447A0C9-F850-A93C-2BEE-5D7F9897ABA7}"/>
                </a:ext>
              </a:extLst>
            </p:cNvPr>
            <p:cNvSpPr/>
            <p:nvPr/>
          </p:nvSpPr>
          <p:spPr>
            <a:xfrm>
              <a:off x="5805461" y="2309020"/>
              <a:ext cx="1676400" cy="381000"/>
            </a:xfrm>
            <a:prstGeom prst="rect">
              <a:avLst/>
            </a:prstGeom>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urier" pitchFamily="2" charset="0"/>
                </a:rPr>
                <a:t>406002</a:t>
              </a:r>
              <a:endParaRPr lang="en-US" sz="1600" dirty="0">
                <a:solidFill>
                  <a:sysClr val="windowText" lastClr="000000"/>
                </a:solidFill>
              </a:endParaRPr>
            </a:p>
          </p:txBody>
        </p:sp>
        <p:sp>
          <p:nvSpPr>
            <p:cNvPr id="11" name="Rectangle 10">
              <a:extLst>
                <a:ext uri="{FF2B5EF4-FFF2-40B4-BE49-F238E27FC236}">
                  <a16:creationId xmlns:a16="http://schemas.microsoft.com/office/drawing/2014/main" id="{CB130295-F889-E3FD-DD00-54AB04485ABB}"/>
                </a:ext>
              </a:extLst>
            </p:cNvPr>
            <p:cNvSpPr/>
            <p:nvPr/>
          </p:nvSpPr>
          <p:spPr>
            <a:xfrm>
              <a:off x="5805461" y="3074002"/>
              <a:ext cx="1676400" cy="381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solidFill>
                  <a:sysClr val="windowText" lastClr="000000"/>
                </a:solidFill>
              </a:endParaRPr>
            </a:p>
          </p:txBody>
        </p:sp>
      </p:grpSp>
      <p:sp>
        <p:nvSpPr>
          <p:cNvPr id="21" name="TextBox 20">
            <a:extLst>
              <a:ext uri="{FF2B5EF4-FFF2-40B4-BE49-F238E27FC236}">
                <a16:creationId xmlns:a16="http://schemas.microsoft.com/office/drawing/2014/main" id="{86C0BBC0-FFEC-5B26-AEAB-6C283B29586D}"/>
              </a:ext>
            </a:extLst>
          </p:cNvPr>
          <p:cNvSpPr txBox="1"/>
          <p:nvPr/>
        </p:nvSpPr>
        <p:spPr>
          <a:xfrm>
            <a:off x="6726866" y="4741418"/>
            <a:ext cx="1838965" cy="369332"/>
          </a:xfrm>
          <a:prstGeom prst="rect">
            <a:avLst/>
          </a:prstGeom>
          <a:noFill/>
        </p:spPr>
        <p:txBody>
          <a:bodyPr wrap="none" rtlCol="0">
            <a:spAutoFit/>
          </a:bodyPr>
          <a:lstStyle/>
          <a:p>
            <a:r>
              <a:rPr lang="en-US" dirty="0">
                <a:latin typeface="Courier" pitchFamily="2" charset="0"/>
              </a:rPr>
              <a:t>7fffffffea80</a:t>
            </a:r>
          </a:p>
        </p:txBody>
      </p:sp>
      <p:sp>
        <p:nvSpPr>
          <p:cNvPr id="22" name="TextBox 21">
            <a:extLst>
              <a:ext uri="{FF2B5EF4-FFF2-40B4-BE49-F238E27FC236}">
                <a16:creationId xmlns:a16="http://schemas.microsoft.com/office/drawing/2014/main" id="{5AAE3BBC-CA52-2A44-32CA-B1EC6159DFFD}"/>
              </a:ext>
            </a:extLst>
          </p:cNvPr>
          <p:cNvSpPr txBox="1"/>
          <p:nvPr/>
        </p:nvSpPr>
        <p:spPr>
          <a:xfrm>
            <a:off x="6726866" y="4384614"/>
            <a:ext cx="1838965" cy="369332"/>
          </a:xfrm>
          <a:prstGeom prst="rect">
            <a:avLst/>
          </a:prstGeom>
          <a:noFill/>
        </p:spPr>
        <p:txBody>
          <a:bodyPr wrap="none" rtlCol="0">
            <a:spAutoFit/>
          </a:bodyPr>
          <a:lstStyle/>
          <a:p>
            <a:r>
              <a:rPr lang="en-US" dirty="0">
                <a:latin typeface="Courier" pitchFamily="2" charset="0"/>
              </a:rPr>
              <a:t>7fffffffea88</a:t>
            </a:r>
          </a:p>
        </p:txBody>
      </p:sp>
      <p:sp>
        <p:nvSpPr>
          <p:cNvPr id="23" name="TextBox 22">
            <a:extLst>
              <a:ext uri="{FF2B5EF4-FFF2-40B4-BE49-F238E27FC236}">
                <a16:creationId xmlns:a16="http://schemas.microsoft.com/office/drawing/2014/main" id="{89289F0D-21B3-D7FC-46FB-66DB5CA05B2E}"/>
              </a:ext>
            </a:extLst>
          </p:cNvPr>
          <p:cNvSpPr txBox="1"/>
          <p:nvPr/>
        </p:nvSpPr>
        <p:spPr>
          <a:xfrm>
            <a:off x="6740169" y="4009018"/>
            <a:ext cx="1838965" cy="369332"/>
          </a:xfrm>
          <a:prstGeom prst="rect">
            <a:avLst/>
          </a:prstGeom>
          <a:noFill/>
        </p:spPr>
        <p:txBody>
          <a:bodyPr wrap="none" rtlCol="0">
            <a:spAutoFit/>
          </a:bodyPr>
          <a:lstStyle/>
          <a:p>
            <a:r>
              <a:rPr lang="en-US" dirty="0">
                <a:latin typeface="Courier" pitchFamily="2" charset="0"/>
              </a:rPr>
              <a:t>7fffffffea90</a:t>
            </a:r>
          </a:p>
        </p:txBody>
      </p:sp>
      <p:sp>
        <p:nvSpPr>
          <p:cNvPr id="24" name="TextBox 23">
            <a:extLst>
              <a:ext uri="{FF2B5EF4-FFF2-40B4-BE49-F238E27FC236}">
                <a16:creationId xmlns:a16="http://schemas.microsoft.com/office/drawing/2014/main" id="{AAADC5A2-9566-9856-2BFA-437C0D2265A7}"/>
              </a:ext>
            </a:extLst>
          </p:cNvPr>
          <p:cNvSpPr txBox="1"/>
          <p:nvPr/>
        </p:nvSpPr>
        <p:spPr>
          <a:xfrm>
            <a:off x="798151" y="2819400"/>
            <a:ext cx="1011815" cy="369332"/>
          </a:xfrm>
          <a:prstGeom prst="rect">
            <a:avLst/>
          </a:prstGeom>
          <a:noFill/>
        </p:spPr>
        <p:txBody>
          <a:bodyPr wrap="none" rtlCol="0">
            <a:spAutoFit/>
          </a:bodyPr>
          <a:lstStyle/>
          <a:p>
            <a:r>
              <a:rPr lang="en-US" dirty="0">
                <a:latin typeface="Courier" pitchFamily="2" charset="0"/>
              </a:rPr>
              <a:t>604060</a:t>
            </a:r>
          </a:p>
        </p:txBody>
      </p:sp>
      <p:sp>
        <p:nvSpPr>
          <p:cNvPr id="25" name="TextBox 24">
            <a:extLst>
              <a:ext uri="{FF2B5EF4-FFF2-40B4-BE49-F238E27FC236}">
                <a16:creationId xmlns:a16="http://schemas.microsoft.com/office/drawing/2014/main" id="{6D267A88-C177-3571-0161-FB369C4CD3AA}"/>
              </a:ext>
            </a:extLst>
          </p:cNvPr>
          <p:cNvSpPr txBox="1"/>
          <p:nvPr/>
        </p:nvSpPr>
        <p:spPr>
          <a:xfrm>
            <a:off x="798151" y="3207940"/>
            <a:ext cx="1011815" cy="369332"/>
          </a:xfrm>
          <a:prstGeom prst="rect">
            <a:avLst/>
          </a:prstGeom>
          <a:noFill/>
        </p:spPr>
        <p:txBody>
          <a:bodyPr wrap="none" rtlCol="0">
            <a:spAutoFit/>
          </a:bodyPr>
          <a:lstStyle/>
          <a:p>
            <a:r>
              <a:rPr lang="en-US" dirty="0">
                <a:latin typeface="Courier" pitchFamily="2" charset="0"/>
              </a:rPr>
              <a:t>604058</a:t>
            </a:r>
          </a:p>
        </p:txBody>
      </p:sp>
      <p:sp>
        <p:nvSpPr>
          <p:cNvPr id="26" name="TextBox 25">
            <a:extLst>
              <a:ext uri="{FF2B5EF4-FFF2-40B4-BE49-F238E27FC236}">
                <a16:creationId xmlns:a16="http://schemas.microsoft.com/office/drawing/2014/main" id="{58F69808-3C7C-54B6-1440-986DDC8FFDA4}"/>
              </a:ext>
            </a:extLst>
          </p:cNvPr>
          <p:cNvSpPr txBox="1"/>
          <p:nvPr/>
        </p:nvSpPr>
        <p:spPr>
          <a:xfrm>
            <a:off x="816985" y="3596480"/>
            <a:ext cx="1011815" cy="369332"/>
          </a:xfrm>
          <a:prstGeom prst="rect">
            <a:avLst/>
          </a:prstGeom>
          <a:noFill/>
        </p:spPr>
        <p:txBody>
          <a:bodyPr wrap="none" rtlCol="0">
            <a:spAutoFit/>
          </a:bodyPr>
          <a:lstStyle/>
          <a:p>
            <a:r>
              <a:rPr lang="en-US" dirty="0">
                <a:latin typeface="Courier" pitchFamily="2" charset="0"/>
              </a:rPr>
              <a:t>604050</a:t>
            </a:r>
          </a:p>
        </p:txBody>
      </p:sp>
      <p:sp>
        <p:nvSpPr>
          <p:cNvPr id="27" name="TextBox 26">
            <a:extLst>
              <a:ext uri="{FF2B5EF4-FFF2-40B4-BE49-F238E27FC236}">
                <a16:creationId xmlns:a16="http://schemas.microsoft.com/office/drawing/2014/main" id="{DC4CBDEF-ACDD-3B05-379B-135DAF7FACA4}"/>
              </a:ext>
            </a:extLst>
          </p:cNvPr>
          <p:cNvSpPr txBox="1"/>
          <p:nvPr/>
        </p:nvSpPr>
        <p:spPr>
          <a:xfrm>
            <a:off x="816985" y="4050268"/>
            <a:ext cx="1011815" cy="369332"/>
          </a:xfrm>
          <a:prstGeom prst="rect">
            <a:avLst/>
          </a:prstGeom>
          <a:noFill/>
        </p:spPr>
        <p:txBody>
          <a:bodyPr wrap="none" rtlCol="0">
            <a:spAutoFit/>
          </a:bodyPr>
          <a:lstStyle/>
          <a:p>
            <a:r>
              <a:rPr lang="en-US" dirty="0">
                <a:latin typeface="Courier" pitchFamily="2" charset="0"/>
              </a:rPr>
              <a:t>604048</a:t>
            </a:r>
          </a:p>
        </p:txBody>
      </p:sp>
      <p:sp>
        <p:nvSpPr>
          <p:cNvPr id="34" name="TextBox 33">
            <a:extLst>
              <a:ext uri="{FF2B5EF4-FFF2-40B4-BE49-F238E27FC236}">
                <a16:creationId xmlns:a16="http://schemas.microsoft.com/office/drawing/2014/main" id="{0E974832-324A-0C4C-271F-A0295C11F10A}"/>
              </a:ext>
            </a:extLst>
          </p:cNvPr>
          <p:cNvSpPr txBox="1"/>
          <p:nvPr/>
        </p:nvSpPr>
        <p:spPr>
          <a:xfrm>
            <a:off x="816985" y="4431268"/>
            <a:ext cx="1011815" cy="369332"/>
          </a:xfrm>
          <a:prstGeom prst="rect">
            <a:avLst/>
          </a:prstGeom>
          <a:noFill/>
        </p:spPr>
        <p:txBody>
          <a:bodyPr wrap="none" rtlCol="0">
            <a:spAutoFit/>
          </a:bodyPr>
          <a:lstStyle/>
          <a:p>
            <a:r>
              <a:rPr lang="en-US" dirty="0">
                <a:latin typeface="Courier" pitchFamily="2" charset="0"/>
              </a:rPr>
              <a:t>604040</a:t>
            </a:r>
          </a:p>
        </p:txBody>
      </p:sp>
      <p:sp>
        <p:nvSpPr>
          <p:cNvPr id="35" name="TextBox 34">
            <a:extLst>
              <a:ext uri="{FF2B5EF4-FFF2-40B4-BE49-F238E27FC236}">
                <a16:creationId xmlns:a16="http://schemas.microsoft.com/office/drawing/2014/main" id="{3E46DEC3-A8FF-524E-E83D-44E97F0B9437}"/>
              </a:ext>
            </a:extLst>
          </p:cNvPr>
          <p:cNvSpPr txBox="1"/>
          <p:nvPr/>
        </p:nvSpPr>
        <p:spPr>
          <a:xfrm>
            <a:off x="816985" y="4795792"/>
            <a:ext cx="1011815" cy="369332"/>
          </a:xfrm>
          <a:prstGeom prst="rect">
            <a:avLst/>
          </a:prstGeom>
          <a:noFill/>
        </p:spPr>
        <p:txBody>
          <a:bodyPr wrap="none" rtlCol="0">
            <a:spAutoFit/>
          </a:bodyPr>
          <a:lstStyle/>
          <a:p>
            <a:r>
              <a:rPr lang="en-US" dirty="0">
                <a:latin typeface="Courier" pitchFamily="2" charset="0"/>
              </a:rPr>
              <a:t>604038</a:t>
            </a:r>
          </a:p>
        </p:txBody>
      </p:sp>
      <p:sp>
        <p:nvSpPr>
          <p:cNvPr id="38" name="TextBox 37">
            <a:extLst>
              <a:ext uri="{FF2B5EF4-FFF2-40B4-BE49-F238E27FC236}">
                <a16:creationId xmlns:a16="http://schemas.microsoft.com/office/drawing/2014/main" id="{698DB864-D95B-BD7C-2A73-B4745009575C}"/>
              </a:ext>
            </a:extLst>
          </p:cNvPr>
          <p:cNvSpPr txBox="1"/>
          <p:nvPr/>
        </p:nvSpPr>
        <p:spPr>
          <a:xfrm>
            <a:off x="816985" y="5185728"/>
            <a:ext cx="1011815" cy="369332"/>
          </a:xfrm>
          <a:prstGeom prst="rect">
            <a:avLst/>
          </a:prstGeom>
          <a:noFill/>
        </p:spPr>
        <p:txBody>
          <a:bodyPr wrap="none" rtlCol="0">
            <a:spAutoFit/>
          </a:bodyPr>
          <a:lstStyle/>
          <a:p>
            <a:r>
              <a:rPr lang="en-US" dirty="0">
                <a:latin typeface="Courier" pitchFamily="2" charset="0"/>
              </a:rPr>
              <a:t>604030</a:t>
            </a:r>
          </a:p>
        </p:txBody>
      </p:sp>
      <p:sp>
        <p:nvSpPr>
          <p:cNvPr id="39" name="TextBox 38">
            <a:extLst>
              <a:ext uri="{FF2B5EF4-FFF2-40B4-BE49-F238E27FC236}">
                <a16:creationId xmlns:a16="http://schemas.microsoft.com/office/drawing/2014/main" id="{ECC722E3-E8EF-A1BF-7BEE-83253C39A754}"/>
              </a:ext>
            </a:extLst>
          </p:cNvPr>
          <p:cNvSpPr txBox="1"/>
          <p:nvPr/>
        </p:nvSpPr>
        <p:spPr>
          <a:xfrm>
            <a:off x="816985" y="5574268"/>
            <a:ext cx="1011815" cy="369332"/>
          </a:xfrm>
          <a:prstGeom prst="rect">
            <a:avLst/>
          </a:prstGeom>
          <a:noFill/>
        </p:spPr>
        <p:txBody>
          <a:bodyPr wrap="none" rtlCol="0">
            <a:spAutoFit/>
          </a:bodyPr>
          <a:lstStyle/>
          <a:p>
            <a:r>
              <a:rPr lang="en-US" dirty="0">
                <a:latin typeface="Courier" pitchFamily="2" charset="0"/>
              </a:rPr>
              <a:t>604028</a:t>
            </a:r>
          </a:p>
        </p:txBody>
      </p:sp>
      <p:sp>
        <p:nvSpPr>
          <p:cNvPr id="40" name="Rectangle 39">
            <a:extLst>
              <a:ext uri="{FF2B5EF4-FFF2-40B4-BE49-F238E27FC236}">
                <a16:creationId xmlns:a16="http://schemas.microsoft.com/office/drawing/2014/main" id="{49C28378-098E-64AB-6BDB-60EC6C426CF8}"/>
              </a:ext>
            </a:extLst>
          </p:cNvPr>
          <p:cNvSpPr/>
          <p:nvPr/>
        </p:nvSpPr>
        <p:spPr>
          <a:xfrm>
            <a:off x="1751013" y="4590232"/>
            <a:ext cx="1676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latin typeface="Courier" pitchFamily="2" charset="0"/>
              </a:rPr>
              <a:t>addq</a:t>
            </a:r>
            <a:r>
              <a:rPr lang="en-US" sz="1400" dirty="0">
                <a:solidFill>
                  <a:schemeClr val="tx1"/>
                </a:solidFill>
                <a:latin typeface="Courier" pitchFamily="2" charset="0"/>
              </a:rPr>
              <a:t> $16, %rip</a:t>
            </a:r>
            <a:endParaRPr lang="en-US" sz="1400" dirty="0">
              <a:solidFill>
                <a:schemeClr val="tx1"/>
              </a:solidFill>
            </a:endParaRPr>
          </a:p>
        </p:txBody>
      </p:sp>
      <p:sp>
        <p:nvSpPr>
          <p:cNvPr id="41" name="Rectangle 40">
            <a:extLst>
              <a:ext uri="{FF2B5EF4-FFF2-40B4-BE49-F238E27FC236}">
                <a16:creationId xmlns:a16="http://schemas.microsoft.com/office/drawing/2014/main" id="{83D38B8E-1147-F979-16A2-34CBE3332908}"/>
              </a:ext>
            </a:extLst>
          </p:cNvPr>
          <p:cNvSpPr/>
          <p:nvPr/>
        </p:nvSpPr>
        <p:spPr>
          <a:xfrm>
            <a:off x="1751013" y="4213790"/>
            <a:ext cx="1676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latin typeface="Courier" pitchFamily="2" charset="0"/>
              </a:rPr>
              <a:t>nop</a:t>
            </a:r>
            <a:r>
              <a:rPr lang="en-US" sz="1400" dirty="0">
                <a:solidFill>
                  <a:schemeClr val="tx1"/>
                </a:solidFill>
                <a:latin typeface="Courier" pitchFamily="2" charset="0"/>
              </a:rPr>
              <a:t>; </a:t>
            </a:r>
            <a:r>
              <a:rPr lang="en-US" sz="1400" dirty="0" err="1">
                <a:solidFill>
                  <a:schemeClr val="tx1"/>
                </a:solidFill>
                <a:latin typeface="Courier" pitchFamily="2" charset="0"/>
              </a:rPr>
              <a:t>nop</a:t>
            </a:r>
            <a:r>
              <a:rPr lang="en-US" sz="1400" dirty="0">
                <a:solidFill>
                  <a:schemeClr val="tx1"/>
                </a:solidFill>
                <a:latin typeface="Courier" pitchFamily="2" charset="0"/>
              </a:rPr>
              <a:t>; </a:t>
            </a:r>
            <a:r>
              <a:rPr lang="en-US" sz="1400" dirty="0" err="1">
                <a:solidFill>
                  <a:schemeClr val="tx1"/>
                </a:solidFill>
                <a:latin typeface="Courier" pitchFamily="2" charset="0"/>
              </a:rPr>
              <a:t>nop</a:t>
            </a:r>
            <a:r>
              <a:rPr lang="en-US" sz="1400" dirty="0">
                <a:solidFill>
                  <a:schemeClr val="tx1"/>
                </a:solidFill>
                <a:latin typeface="Courier" pitchFamily="2" charset="0"/>
              </a:rPr>
              <a:t>;</a:t>
            </a:r>
            <a:endParaRPr lang="en-US" sz="1400" dirty="0">
              <a:solidFill>
                <a:schemeClr val="tx1"/>
              </a:solidFill>
            </a:endParaRPr>
          </a:p>
        </p:txBody>
      </p:sp>
      <p:sp>
        <p:nvSpPr>
          <p:cNvPr id="6" name="TextBox 5">
            <a:extLst>
              <a:ext uri="{FF2B5EF4-FFF2-40B4-BE49-F238E27FC236}">
                <a16:creationId xmlns:a16="http://schemas.microsoft.com/office/drawing/2014/main" id="{E4244ADE-72E9-2D88-0930-1CE2513464AD}"/>
              </a:ext>
            </a:extLst>
          </p:cNvPr>
          <p:cNvSpPr txBox="1"/>
          <p:nvPr/>
        </p:nvSpPr>
        <p:spPr>
          <a:xfrm>
            <a:off x="816985" y="5904840"/>
            <a:ext cx="1011815" cy="369332"/>
          </a:xfrm>
          <a:prstGeom prst="rect">
            <a:avLst/>
          </a:prstGeom>
          <a:noFill/>
        </p:spPr>
        <p:txBody>
          <a:bodyPr wrap="none" rtlCol="0">
            <a:spAutoFit/>
          </a:bodyPr>
          <a:lstStyle/>
          <a:p>
            <a:r>
              <a:rPr lang="en-US" dirty="0">
                <a:latin typeface="Courier" pitchFamily="2" charset="0"/>
              </a:rPr>
              <a:t>604020</a:t>
            </a:r>
          </a:p>
        </p:txBody>
      </p:sp>
    </p:spTree>
    <p:extLst>
      <p:ext uri="{BB962C8B-B14F-4D97-AF65-F5344CB8AC3E}">
        <p14:creationId xmlns:p14="http://schemas.microsoft.com/office/powerpoint/2010/main" val="226959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FC11-2D56-E19D-B79F-ED4BA58E113F}"/>
              </a:ext>
            </a:extLst>
          </p:cNvPr>
          <p:cNvSpPr>
            <a:spLocks noGrp="1"/>
          </p:cNvSpPr>
          <p:nvPr>
            <p:ph type="title"/>
          </p:nvPr>
        </p:nvSpPr>
        <p:spPr/>
        <p:txBody>
          <a:bodyPr/>
          <a:lstStyle/>
          <a:p>
            <a:r>
              <a:rPr lang="en-US" dirty="0"/>
              <a:t>Double Free</a:t>
            </a:r>
          </a:p>
        </p:txBody>
      </p:sp>
      <p:sp>
        <p:nvSpPr>
          <p:cNvPr id="3" name="Content Placeholder 2">
            <a:extLst>
              <a:ext uri="{FF2B5EF4-FFF2-40B4-BE49-F238E27FC236}">
                <a16:creationId xmlns:a16="http://schemas.microsoft.com/office/drawing/2014/main" id="{7A9A33FC-C61D-956F-2B4C-4845BAF943D6}"/>
              </a:ext>
            </a:extLst>
          </p:cNvPr>
          <p:cNvSpPr>
            <a:spLocks noGrp="1"/>
          </p:cNvSpPr>
          <p:nvPr>
            <p:ph idx="1"/>
          </p:nvPr>
        </p:nvSpPr>
        <p:spPr/>
        <p:txBody>
          <a:bodyPr/>
          <a:lstStyle/>
          <a:p>
            <a:pPr marL="0" indent="0">
              <a:buNone/>
            </a:pPr>
            <a:r>
              <a:rPr lang="en-US" sz="2000" dirty="0">
                <a:latin typeface="Courier New" panose="02070309020205020404" pitchFamily="49" charset="0"/>
                <a:cs typeface="Courier New" panose="02070309020205020404" pitchFamily="49" charset="0"/>
              </a:rPr>
              <a:t>free(</a:t>
            </a:r>
            <a:r>
              <a:rPr lang="en-US" sz="2000" dirty="0" err="1">
                <a:latin typeface="Courier New" panose="02070309020205020404" pitchFamily="49" charset="0"/>
                <a:cs typeface="Courier New" panose="02070309020205020404" pitchFamily="49" charset="0"/>
              </a:rPr>
              <a:t>ptr</a:t>
            </a:r>
            <a:r>
              <a:rPr lang="en-US" sz="2000" dirty="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free(</a:t>
            </a:r>
            <a:r>
              <a:rPr lang="en-US" sz="2000" dirty="0" err="1">
                <a:latin typeface="Courier New" panose="02070309020205020404" pitchFamily="49" charset="0"/>
                <a:cs typeface="Courier New" panose="02070309020205020404" pitchFamily="49" charset="0"/>
              </a:rPr>
              <a:t>ptr</a:t>
            </a:r>
            <a:r>
              <a:rPr lang="en-US" sz="2000" dirty="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p = malloc(n)</a:t>
            </a:r>
          </a:p>
          <a:p>
            <a:pPr marL="0" indent="0">
              <a:buNone/>
            </a:pPr>
            <a:r>
              <a:rPr lang="en-US" sz="2000" dirty="0">
                <a:latin typeface="Courier New" panose="02070309020205020404" pitchFamily="49" charset="0"/>
                <a:cs typeface="Courier New" panose="02070309020205020404" pitchFamily="49" charset="0"/>
              </a:rPr>
              <a:t>// write to block</a:t>
            </a:r>
          </a:p>
          <a:p>
            <a:pPr marL="0" indent="0">
              <a:buNone/>
            </a:pPr>
            <a:r>
              <a:rPr lang="en-US" sz="2000" dirty="0">
                <a:latin typeface="Courier New" panose="02070309020205020404" pitchFamily="49" charset="0"/>
                <a:cs typeface="Courier New" panose="02070309020205020404" pitchFamily="49" charset="0"/>
              </a:rPr>
              <a:t>// free block after target</a:t>
            </a:r>
          </a:p>
        </p:txBody>
      </p:sp>
      <p:grpSp>
        <p:nvGrpSpPr>
          <p:cNvPr id="17" name="Group 16">
            <a:extLst>
              <a:ext uri="{FF2B5EF4-FFF2-40B4-BE49-F238E27FC236}">
                <a16:creationId xmlns:a16="http://schemas.microsoft.com/office/drawing/2014/main" id="{53C456AA-91DA-D7F6-6BB6-512567E4EBA5}"/>
              </a:ext>
            </a:extLst>
          </p:cNvPr>
          <p:cNvGrpSpPr/>
          <p:nvPr/>
        </p:nvGrpSpPr>
        <p:grpSpPr>
          <a:xfrm>
            <a:off x="462023" y="3448135"/>
            <a:ext cx="1677987" cy="3098804"/>
            <a:chOff x="7043226" y="2751288"/>
            <a:chExt cx="1677987" cy="3098804"/>
          </a:xfrm>
        </p:grpSpPr>
        <p:sp>
          <p:nvSpPr>
            <p:cNvPr id="10" name="Rectangle 3">
              <a:extLst>
                <a:ext uri="{FF2B5EF4-FFF2-40B4-BE49-F238E27FC236}">
                  <a16:creationId xmlns:a16="http://schemas.microsoft.com/office/drawing/2014/main" id="{B4771501-9713-435F-EF49-71D338DBFC31}"/>
                </a:ext>
              </a:extLst>
            </p:cNvPr>
            <p:cNvSpPr>
              <a:spLocks noChangeArrowheads="1"/>
            </p:cNvSpPr>
            <p:nvPr/>
          </p:nvSpPr>
          <p:spPr bwMode="auto">
            <a:xfrm>
              <a:off x="7044813" y="2751288"/>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11" name="Rectangle 6">
              <a:extLst>
                <a:ext uri="{FF2B5EF4-FFF2-40B4-BE49-F238E27FC236}">
                  <a16:creationId xmlns:a16="http://schemas.microsoft.com/office/drawing/2014/main" id="{7C7406AB-F7C6-F77D-6BC6-C9A6E02FBB4A}"/>
                </a:ext>
              </a:extLst>
            </p:cNvPr>
            <p:cNvSpPr>
              <a:spLocks noChangeArrowheads="1"/>
            </p:cNvSpPr>
            <p:nvPr/>
          </p:nvSpPr>
          <p:spPr bwMode="auto">
            <a:xfrm>
              <a:off x="7043226" y="3132288"/>
              <a:ext cx="1676400" cy="1584578"/>
            </a:xfrm>
            <a:prstGeom prst="rect">
              <a:avLst/>
            </a:prstGeom>
            <a:solidFill>
              <a:schemeClr val="accent6"/>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Padding</a:t>
              </a:r>
            </a:p>
          </p:txBody>
        </p:sp>
        <p:sp>
          <p:nvSpPr>
            <p:cNvPr id="12" name="Rectangle 8">
              <a:extLst>
                <a:ext uri="{FF2B5EF4-FFF2-40B4-BE49-F238E27FC236}">
                  <a16:creationId xmlns:a16="http://schemas.microsoft.com/office/drawing/2014/main" id="{13EFEF7F-68D2-2E7A-6176-F7FFAE6F3A74}"/>
                </a:ext>
              </a:extLst>
            </p:cNvPr>
            <p:cNvSpPr>
              <a:spLocks noChangeArrowheads="1"/>
            </p:cNvSpPr>
            <p:nvPr/>
          </p:nvSpPr>
          <p:spPr bwMode="auto">
            <a:xfrm>
              <a:off x="8416413" y="2751288"/>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13" name="Rectangle 9">
              <a:extLst>
                <a:ext uri="{FF2B5EF4-FFF2-40B4-BE49-F238E27FC236}">
                  <a16:creationId xmlns:a16="http://schemas.microsoft.com/office/drawing/2014/main" id="{9868874B-6C7C-E5A6-380D-7FC42A5814D8}"/>
                </a:ext>
              </a:extLst>
            </p:cNvPr>
            <p:cNvSpPr>
              <a:spLocks noChangeArrowheads="1"/>
            </p:cNvSpPr>
            <p:nvPr/>
          </p:nvSpPr>
          <p:spPr bwMode="auto">
            <a:xfrm>
              <a:off x="7043226" y="5469092"/>
              <a:ext cx="1370012"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14" name="Rectangle 10">
              <a:extLst>
                <a:ext uri="{FF2B5EF4-FFF2-40B4-BE49-F238E27FC236}">
                  <a16:creationId xmlns:a16="http://schemas.microsoft.com/office/drawing/2014/main" id="{B97CB46C-8637-CA94-FB03-3F3FB2312188}"/>
                </a:ext>
              </a:extLst>
            </p:cNvPr>
            <p:cNvSpPr>
              <a:spLocks noChangeArrowheads="1"/>
            </p:cNvSpPr>
            <p:nvPr/>
          </p:nvSpPr>
          <p:spPr bwMode="auto">
            <a:xfrm>
              <a:off x="8416413" y="546909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15" name="Rectangle 3">
              <a:extLst>
                <a:ext uri="{FF2B5EF4-FFF2-40B4-BE49-F238E27FC236}">
                  <a16:creationId xmlns:a16="http://schemas.microsoft.com/office/drawing/2014/main" id="{ABA91B7E-131B-997D-0C8E-544FDE73BDE3}"/>
                </a:ext>
              </a:extLst>
            </p:cNvPr>
            <p:cNvSpPr>
              <a:spLocks noChangeArrowheads="1"/>
            </p:cNvSpPr>
            <p:nvPr/>
          </p:nvSpPr>
          <p:spPr bwMode="auto">
            <a:xfrm>
              <a:off x="7043226" y="4716866"/>
              <a:ext cx="1676400"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itchFamily="34" charset="0"/>
                </a:rPr>
                <a:t>next_free_ptr</a:t>
              </a:r>
              <a:endParaRPr lang="en-GB" sz="1600" b="1" dirty="0">
                <a:latin typeface="Calibri" pitchFamily="34" charset="0"/>
              </a:endParaRPr>
            </a:p>
          </p:txBody>
        </p:sp>
        <p:sp>
          <p:nvSpPr>
            <p:cNvPr id="16" name="Rectangle 3">
              <a:extLst>
                <a:ext uri="{FF2B5EF4-FFF2-40B4-BE49-F238E27FC236}">
                  <a16:creationId xmlns:a16="http://schemas.microsoft.com/office/drawing/2014/main" id="{ECB86D45-B432-1513-E1EA-D3711A40F9B8}"/>
                </a:ext>
              </a:extLst>
            </p:cNvPr>
            <p:cNvSpPr>
              <a:spLocks noChangeArrowheads="1"/>
            </p:cNvSpPr>
            <p:nvPr/>
          </p:nvSpPr>
          <p:spPr bwMode="auto">
            <a:xfrm>
              <a:off x="7043226" y="5101575"/>
              <a:ext cx="1676400"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itchFamily="34" charset="0"/>
                </a:rPr>
                <a:t>prev_free_ptr</a:t>
              </a:r>
              <a:endParaRPr lang="en-GB" sz="1600" b="1" dirty="0">
                <a:latin typeface="Calibri" pitchFamily="34" charset="0"/>
              </a:endParaRPr>
            </a:p>
          </p:txBody>
        </p:sp>
      </p:grpSp>
      <p:grpSp>
        <p:nvGrpSpPr>
          <p:cNvPr id="18" name="Group 17">
            <a:extLst>
              <a:ext uri="{FF2B5EF4-FFF2-40B4-BE49-F238E27FC236}">
                <a16:creationId xmlns:a16="http://schemas.microsoft.com/office/drawing/2014/main" id="{2F175DA6-2952-D2D8-8C74-1B3D85513528}"/>
              </a:ext>
            </a:extLst>
          </p:cNvPr>
          <p:cNvGrpSpPr/>
          <p:nvPr/>
        </p:nvGrpSpPr>
        <p:grpSpPr>
          <a:xfrm>
            <a:off x="7015223" y="3448135"/>
            <a:ext cx="1677987" cy="3098804"/>
            <a:chOff x="7043226" y="2751288"/>
            <a:chExt cx="1677987" cy="3098804"/>
          </a:xfrm>
        </p:grpSpPr>
        <p:sp>
          <p:nvSpPr>
            <p:cNvPr id="19" name="Rectangle 3">
              <a:extLst>
                <a:ext uri="{FF2B5EF4-FFF2-40B4-BE49-F238E27FC236}">
                  <a16:creationId xmlns:a16="http://schemas.microsoft.com/office/drawing/2014/main" id="{82603FB6-F96F-CDF3-EA38-A5C21D12B46E}"/>
                </a:ext>
              </a:extLst>
            </p:cNvPr>
            <p:cNvSpPr>
              <a:spLocks noChangeArrowheads="1"/>
            </p:cNvSpPr>
            <p:nvPr/>
          </p:nvSpPr>
          <p:spPr bwMode="auto">
            <a:xfrm>
              <a:off x="7044813" y="2751288"/>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20" name="Rectangle 6">
              <a:extLst>
                <a:ext uri="{FF2B5EF4-FFF2-40B4-BE49-F238E27FC236}">
                  <a16:creationId xmlns:a16="http://schemas.microsoft.com/office/drawing/2014/main" id="{AFDEDBA0-6749-1BDA-166E-532CB1924E03}"/>
                </a:ext>
              </a:extLst>
            </p:cNvPr>
            <p:cNvSpPr>
              <a:spLocks noChangeArrowheads="1"/>
            </p:cNvSpPr>
            <p:nvPr/>
          </p:nvSpPr>
          <p:spPr bwMode="auto">
            <a:xfrm>
              <a:off x="7043226" y="3132288"/>
              <a:ext cx="1676400" cy="1584578"/>
            </a:xfrm>
            <a:prstGeom prst="rect">
              <a:avLst/>
            </a:prstGeom>
            <a:solidFill>
              <a:schemeClr val="accent6"/>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Padding</a:t>
              </a:r>
            </a:p>
          </p:txBody>
        </p:sp>
        <p:sp>
          <p:nvSpPr>
            <p:cNvPr id="21" name="Rectangle 8">
              <a:extLst>
                <a:ext uri="{FF2B5EF4-FFF2-40B4-BE49-F238E27FC236}">
                  <a16:creationId xmlns:a16="http://schemas.microsoft.com/office/drawing/2014/main" id="{9CFA9E59-A23F-96E4-C2E5-790F7B273806}"/>
                </a:ext>
              </a:extLst>
            </p:cNvPr>
            <p:cNvSpPr>
              <a:spLocks noChangeArrowheads="1"/>
            </p:cNvSpPr>
            <p:nvPr/>
          </p:nvSpPr>
          <p:spPr bwMode="auto">
            <a:xfrm>
              <a:off x="8416413" y="2751288"/>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22" name="Rectangle 9">
              <a:extLst>
                <a:ext uri="{FF2B5EF4-FFF2-40B4-BE49-F238E27FC236}">
                  <a16:creationId xmlns:a16="http://schemas.microsoft.com/office/drawing/2014/main" id="{E2A72E98-2866-9794-F3B1-659A23887423}"/>
                </a:ext>
              </a:extLst>
            </p:cNvPr>
            <p:cNvSpPr>
              <a:spLocks noChangeArrowheads="1"/>
            </p:cNvSpPr>
            <p:nvPr/>
          </p:nvSpPr>
          <p:spPr bwMode="auto">
            <a:xfrm>
              <a:off x="7043226" y="5469092"/>
              <a:ext cx="1370012"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23" name="Rectangle 10">
              <a:extLst>
                <a:ext uri="{FF2B5EF4-FFF2-40B4-BE49-F238E27FC236}">
                  <a16:creationId xmlns:a16="http://schemas.microsoft.com/office/drawing/2014/main" id="{0E2F5B9B-BBBD-8D85-7946-34BF04506F3C}"/>
                </a:ext>
              </a:extLst>
            </p:cNvPr>
            <p:cNvSpPr>
              <a:spLocks noChangeArrowheads="1"/>
            </p:cNvSpPr>
            <p:nvPr/>
          </p:nvSpPr>
          <p:spPr bwMode="auto">
            <a:xfrm>
              <a:off x="8416413" y="546909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24" name="Rectangle 3">
              <a:extLst>
                <a:ext uri="{FF2B5EF4-FFF2-40B4-BE49-F238E27FC236}">
                  <a16:creationId xmlns:a16="http://schemas.microsoft.com/office/drawing/2014/main" id="{AE3FAFB6-BE21-573D-F224-24D7F40F558F}"/>
                </a:ext>
              </a:extLst>
            </p:cNvPr>
            <p:cNvSpPr>
              <a:spLocks noChangeArrowheads="1"/>
            </p:cNvSpPr>
            <p:nvPr/>
          </p:nvSpPr>
          <p:spPr bwMode="auto">
            <a:xfrm>
              <a:off x="7043226" y="4716866"/>
              <a:ext cx="1676400"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itchFamily="34" charset="0"/>
                </a:rPr>
                <a:t>next_free_ptr</a:t>
              </a:r>
              <a:endParaRPr lang="en-GB" sz="1600" b="1" dirty="0">
                <a:latin typeface="Calibri" pitchFamily="34" charset="0"/>
              </a:endParaRPr>
            </a:p>
          </p:txBody>
        </p:sp>
        <p:sp>
          <p:nvSpPr>
            <p:cNvPr id="25" name="Rectangle 3">
              <a:extLst>
                <a:ext uri="{FF2B5EF4-FFF2-40B4-BE49-F238E27FC236}">
                  <a16:creationId xmlns:a16="http://schemas.microsoft.com/office/drawing/2014/main" id="{1F9268CD-45D8-36B7-F8FC-BBA404E049A9}"/>
                </a:ext>
              </a:extLst>
            </p:cNvPr>
            <p:cNvSpPr>
              <a:spLocks noChangeArrowheads="1"/>
            </p:cNvSpPr>
            <p:nvPr/>
          </p:nvSpPr>
          <p:spPr bwMode="auto">
            <a:xfrm>
              <a:off x="7043226" y="5101575"/>
              <a:ext cx="1676400"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itchFamily="34" charset="0"/>
                </a:rPr>
                <a:t>prev_free_ptr</a:t>
              </a:r>
              <a:endParaRPr lang="en-GB" sz="1600" dirty="0">
                <a:latin typeface="Calibri" pitchFamily="34" charset="0"/>
              </a:endParaRPr>
            </a:p>
          </p:txBody>
        </p:sp>
      </p:grpSp>
      <p:cxnSp>
        <p:nvCxnSpPr>
          <p:cNvPr id="27" name="Curved Connector 26">
            <a:extLst>
              <a:ext uri="{FF2B5EF4-FFF2-40B4-BE49-F238E27FC236}">
                <a16:creationId xmlns:a16="http://schemas.microsoft.com/office/drawing/2014/main" id="{B5CAD07E-ECDA-9EB2-A8F7-E7233CD5DF83}"/>
              </a:ext>
            </a:extLst>
          </p:cNvPr>
          <p:cNvCxnSpPr>
            <a:cxnSpLocks/>
          </p:cNvCxnSpPr>
          <p:nvPr/>
        </p:nvCxnSpPr>
        <p:spPr>
          <a:xfrm>
            <a:off x="1986817" y="5600505"/>
            <a:ext cx="5028406" cy="94643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Curved Connector 29">
            <a:extLst>
              <a:ext uri="{FF2B5EF4-FFF2-40B4-BE49-F238E27FC236}">
                <a16:creationId xmlns:a16="http://schemas.microsoft.com/office/drawing/2014/main" id="{602CC670-B6C9-AC06-BB62-223D952C2B71}"/>
              </a:ext>
            </a:extLst>
          </p:cNvPr>
          <p:cNvCxnSpPr>
            <a:cxnSpLocks/>
          </p:cNvCxnSpPr>
          <p:nvPr/>
        </p:nvCxnSpPr>
        <p:spPr>
          <a:xfrm rot="10800000" flipV="1">
            <a:off x="0" y="5985213"/>
            <a:ext cx="609600" cy="561723"/>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Curved Connector 32">
            <a:extLst>
              <a:ext uri="{FF2B5EF4-FFF2-40B4-BE49-F238E27FC236}">
                <a16:creationId xmlns:a16="http://schemas.microsoft.com/office/drawing/2014/main" id="{AF7DFCBB-9536-38C2-F4E4-FB1425041971}"/>
              </a:ext>
            </a:extLst>
          </p:cNvPr>
          <p:cNvCxnSpPr>
            <a:cxnSpLocks/>
          </p:cNvCxnSpPr>
          <p:nvPr/>
        </p:nvCxnSpPr>
        <p:spPr>
          <a:xfrm rot="10800000" flipV="1">
            <a:off x="2211390" y="5988922"/>
            <a:ext cx="4955440" cy="558018"/>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6" name="Curved Connector 45">
            <a:extLst>
              <a:ext uri="{FF2B5EF4-FFF2-40B4-BE49-F238E27FC236}">
                <a16:creationId xmlns:a16="http://schemas.microsoft.com/office/drawing/2014/main" id="{6F57DCF8-6540-1959-1D67-B7A6013C4E4C}"/>
              </a:ext>
            </a:extLst>
          </p:cNvPr>
          <p:cNvCxnSpPr>
            <a:cxnSpLocks/>
          </p:cNvCxnSpPr>
          <p:nvPr/>
        </p:nvCxnSpPr>
        <p:spPr>
          <a:xfrm>
            <a:off x="8534400" y="5610474"/>
            <a:ext cx="1066800" cy="1018926"/>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51" name="Group 50">
            <a:extLst>
              <a:ext uri="{FF2B5EF4-FFF2-40B4-BE49-F238E27FC236}">
                <a16:creationId xmlns:a16="http://schemas.microsoft.com/office/drawing/2014/main" id="{DEFFD786-1778-81B9-92B3-F9FAF3AB797C}"/>
              </a:ext>
            </a:extLst>
          </p:cNvPr>
          <p:cNvGrpSpPr/>
          <p:nvPr/>
        </p:nvGrpSpPr>
        <p:grpSpPr>
          <a:xfrm>
            <a:off x="2690632" y="3448135"/>
            <a:ext cx="1677987" cy="3098804"/>
            <a:chOff x="7043226" y="2751288"/>
            <a:chExt cx="1677987" cy="3098804"/>
          </a:xfrm>
        </p:grpSpPr>
        <p:sp>
          <p:nvSpPr>
            <p:cNvPr id="52" name="Rectangle 3">
              <a:extLst>
                <a:ext uri="{FF2B5EF4-FFF2-40B4-BE49-F238E27FC236}">
                  <a16:creationId xmlns:a16="http://schemas.microsoft.com/office/drawing/2014/main" id="{E698211A-0B1C-DD1B-0C23-98BDF0F4C37F}"/>
                </a:ext>
              </a:extLst>
            </p:cNvPr>
            <p:cNvSpPr>
              <a:spLocks noChangeArrowheads="1"/>
            </p:cNvSpPr>
            <p:nvPr/>
          </p:nvSpPr>
          <p:spPr bwMode="auto">
            <a:xfrm>
              <a:off x="7044813" y="2751288"/>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53" name="Rectangle 6">
              <a:extLst>
                <a:ext uri="{FF2B5EF4-FFF2-40B4-BE49-F238E27FC236}">
                  <a16:creationId xmlns:a16="http://schemas.microsoft.com/office/drawing/2014/main" id="{14C1FFBB-C077-F102-C587-4145A00AF3D2}"/>
                </a:ext>
              </a:extLst>
            </p:cNvPr>
            <p:cNvSpPr>
              <a:spLocks noChangeArrowheads="1"/>
            </p:cNvSpPr>
            <p:nvPr/>
          </p:nvSpPr>
          <p:spPr bwMode="auto">
            <a:xfrm>
              <a:off x="7043226" y="3132288"/>
              <a:ext cx="1676400" cy="1584578"/>
            </a:xfrm>
            <a:prstGeom prst="rect">
              <a:avLst/>
            </a:prstGeom>
            <a:solidFill>
              <a:schemeClr val="accent6"/>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Padding</a:t>
              </a:r>
            </a:p>
          </p:txBody>
        </p:sp>
        <p:sp>
          <p:nvSpPr>
            <p:cNvPr id="54" name="Rectangle 8">
              <a:extLst>
                <a:ext uri="{FF2B5EF4-FFF2-40B4-BE49-F238E27FC236}">
                  <a16:creationId xmlns:a16="http://schemas.microsoft.com/office/drawing/2014/main" id="{34708267-2B51-1E0C-513D-671A48E53425}"/>
                </a:ext>
              </a:extLst>
            </p:cNvPr>
            <p:cNvSpPr>
              <a:spLocks noChangeArrowheads="1"/>
            </p:cNvSpPr>
            <p:nvPr/>
          </p:nvSpPr>
          <p:spPr bwMode="auto">
            <a:xfrm>
              <a:off x="8416413" y="2751288"/>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55" name="Rectangle 9">
              <a:extLst>
                <a:ext uri="{FF2B5EF4-FFF2-40B4-BE49-F238E27FC236}">
                  <a16:creationId xmlns:a16="http://schemas.microsoft.com/office/drawing/2014/main" id="{152D9AA2-EE12-CE5F-E9C1-A45FC2A16B5B}"/>
                </a:ext>
              </a:extLst>
            </p:cNvPr>
            <p:cNvSpPr>
              <a:spLocks noChangeArrowheads="1"/>
            </p:cNvSpPr>
            <p:nvPr/>
          </p:nvSpPr>
          <p:spPr bwMode="auto">
            <a:xfrm>
              <a:off x="7043226" y="5469092"/>
              <a:ext cx="1370012"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56" name="Rectangle 10">
              <a:extLst>
                <a:ext uri="{FF2B5EF4-FFF2-40B4-BE49-F238E27FC236}">
                  <a16:creationId xmlns:a16="http://schemas.microsoft.com/office/drawing/2014/main" id="{C61086FE-45AC-0BF3-2679-AC9AAF59FC9A}"/>
                </a:ext>
              </a:extLst>
            </p:cNvPr>
            <p:cNvSpPr>
              <a:spLocks noChangeArrowheads="1"/>
            </p:cNvSpPr>
            <p:nvPr/>
          </p:nvSpPr>
          <p:spPr bwMode="auto">
            <a:xfrm>
              <a:off x="8416413" y="546909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57" name="Rectangle 3">
              <a:extLst>
                <a:ext uri="{FF2B5EF4-FFF2-40B4-BE49-F238E27FC236}">
                  <a16:creationId xmlns:a16="http://schemas.microsoft.com/office/drawing/2014/main" id="{D954525D-5FC9-3EA0-6A08-D1C35AFFB662}"/>
                </a:ext>
              </a:extLst>
            </p:cNvPr>
            <p:cNvSpPr>
              <a:spLocks noChangeArrowheads="1"/>
            </p:cNvSpPr>
            <p:nvPr/>
          </p:nvSpPr>
          <p:spPr bwMode="auto">
            <a:xfrm>
              <a:off x="7043226" y="4716866"/>
              <a:ext cx="1676400"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itchFamily="34" charset="0"/>
                </a:rPr>
                <a:t>next_free_ptr</a:t>
              </a:r>
              <a:endParaRPr lang="en-GB" sz="1600" b="1" dirty="0">
                <a:latin typeface="Calibri" pitchFamily="34" charset="0"/>
              </a:endParaRPr>
            </a:p>
          </p:txBody>
        </p:sp>
        <p:sp>
          <p:nvSpPr>
            <p:cNvPr id="58" name="Rectangle 3">
              <a:extLst>
                <a:ext uri="{FF2B5EF4-FFF2-40B4-BE49-F238E27FC236}">
                  <a16:creationId xmlns:a16="http://schemas.microsoft.com/office/drawing/2014/main" id="{4E8F5984-8C5B-B539-F86D-5A53EE8ECE3E}"/>
                </a:ext>
              </a:extLst>
            </p:cNvPr>
            <p:cNvSpPr>
              <a:spLocks noChangeArrowheads="1"/>
            </p:cNvSpPr>
            <p:nvPr/>
          </p:nvSpPr>
          <p:spPr bwMode="auto">
            <a:xfrm>
              <a:off x="7043226" y="5101575"/>
              <a:ext cx="1676400"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itchFamily="34" charset="0"/>
                </a:rPr>
                <a:t>prev_free_ptr</a:t>
              </a:r>
              <a:endParaRPr lang="en-GB" sz="1600" dirty="0">
                <a:latin typeface="Calibri" pitchFamily="34" charset="0"/>
              </a:endParaRPr>
            </a:p>
          </p:txBody>
        </p:sp>
      </p:grpSp>
      <p:cxnSp>
        <p:nvCxnSpPr>
          <p:cNvPr id="59" name="Curved Connector 58">
            <a:extLst>
              <a:ext uri="{FF2B5EF4-FFF2-40B4-BE49-F238E27FC236}">
                <a16:creationId xmlns:a16="http://schemas.microsoft.com/office/drawing/2014/main" id="{9E060A92-51B1-F2E8-44FE-A8399DF07BE5}"/>
              </a:ext>
            </a:extLst>
          </p:cNvPr>
          <p:cNvCxnSpPr>
            <a:cxnSpLocks/>
          </p:cNvCxnSpPr>
          <p:nvPr/>
        </p:nvCxnSpPr>
        <p:spPr>
          <a:xfrm>
            <a:off x="4216219" y="5607922"/>
            <a:ext cx="2789357" cy="939017"/>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1" name="Curved Connector 60">
            <a:extLst>
              <a:ext uri="{FF2B5EF4-FFF2-40B4-BE49-F238E27FC236}">
                <a16:creationId xmlns:a16="http://schemas.microsoft.com/office/drawing/2014/main" id="{98056796-12B2-E5C0-B853-88CA3CB29BB2}"/>
              </a:ext>
            </a:extLst>
          </p:cNvPr>
          <p:cNvCxnSpPr>
            <a:cxnSpLocks/>
          </p:cNvCxnSpPr>
          <p:nvPr/>
        </p:nvCxnSpPr>
        <p:spPr>
          <a:xfrm rot="10800000" flipV="1">
            <a:off x="2148071" y="5981505"/>
            <a:ext cx="711415" cy="558018"/>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1" name="Curved Connector 70">
            <a:extLst>
              <a:ext uri="{FF2B5EF4-FFF2-40B4-BE49-F238E27FC236}">
                <a16:creationId xmlns:a16="http://schemas.microsoft.com/office/drawing/2014/main" id="{95DF6D4C-502E-21C6-0D41-8BAF8FBDFE40}"/>
              </a:ext>
            </a:extLst>
          </p:cNvPr>
          <p:cNvCxnSpPr>
            <a:cxnSpLocks/>
          </p:cNvCxnSpPr>
          <p:nvPr/>
        </p:nvCxnSpPr>
        <p:spPr>
          <a:xfrm>
            <a:off x="1988405" y="5607924"/>
            <a:ext cx="983395" cy="946432"/>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3" name="Curved Connector 72">
            <a:extLst>
              <a:ext uri="{FF2B5EF4-FFF2-40B4-BE49-F238E27FC236}">
                <a16:creationId xmlns:a16="http://schemas.microsoft.com/office/drawing/2014/main" id="{49D013F1-BE80-1CCE-7D9A-963F8AC5590E}"/>
              </a:ext>
            </a:extLst>
          </p:cNvPr>
          <p:cNvCxnSpPr>
            <a:cxnSpLocks/>
          </p:cNvCxnSpPr>
          <p:nvPr/>
        </p:nvCxnSpPr>
        <p:spPr>
          <a:xfrm rot="10800000" flipV="1">
            <a:off x="4388311" y="5988922"/>
            <a:ext cx="2778519" cy="56543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75" name="Group 74">
            <a:extLst>
              <a:ext uri="{FF2B5EF4-FFF2-40B4-BE49-F238E27FC236}">
                <a16:creationId xmlns:a16="http://schemas.microsoft.com/office/drawing/2014/main" id="{5075C018-D845-D4D7-94C0-4DC5F21514B5}"/>
              </a:ext>
            </a:extLst>
          </p:cNvPr>
          <p:cNvGrpSpPr/>
          <p:nvPr/>
        </p:nvGrpSpPr>
        <p:grpSpPr>
          <a:xfrm>
            <a:off x="4846504" y="3455552"/>
            <a:ext cx="1677987" cy="3098804"/>
            <a:chOff x="7043226" y="2751288"/>
            <a:chExt cx="1677987" cy="3098804"/>
          </a:xfrm>
        </p:grpSpPr>
        <p:sp>
          <p:nvSpPr>
            <p:cNvPr id="76" name="Rectangle 3">
              <a:extLst>
                <a:ext uri="{FF2B5EF4-FFF2-40B4-BE49-F238E27FC236}">
                  <a16:creationId xmlns:a16="http://schemas.microsoft.com/office/drawing/2014/main" id="{725BC0A2-1C26-0403-1AE0-E9A223E51A5E}"/>
                </a:ext>
              </a:extLst>
            </p:cNvPr>
            <p:cNvSpPr>
              <a:spLocks noChangeArrowheads="1"/>
            </p:cNvSpPr>
            <p:nvPr/>
          </p:nvSpPr>
          <p:spPr bwMode="auto">
            <a:xfrm>
              <a:off x="7044813" y="2751288"/>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77" name="Rectangle 6">
              <a:extLst>
                <a:ext uri="{FF2B5EF4-FFF2-40B4-BE49-F238E27FC236}">
                  <a16:creationId xmlns:a16="http://schemas.microsoft.com/office/drawing/2014/main" id="{138F7559-43DD-D629-DE86-E303ABBCD1C4}"/>
                </a:ext>
              </a:extLst>
            </p:cNvPr>
            <p:cNvSpPr>
              <a:spLocks noChangeArrowheads="1"/>
            </p:cNvSpPr>
            <p:nvPr/>
          </p:nvSpPr>
          <p:spPr bwMode="auto">
            <a:xfrm>
              <a:off x="7043226" y="3132288"/>
              <a:ext cx="1676400" cy="1584578"/>
            </a:xfrm>
            <a:prstGeom prst="rect">
              <a:avLst/>
            </a:prstGeom>
            <a:solidFill>
              <a:schemeClr val="accent6"/>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Padding</a:t>
              </a:r>
            </a:p>
          </p:txBody>
        </p:sp>
        <p:sp>
          <p:nvSpPr>
            <p:cNvPr id="78" name="Rectangle 8">
              <a:extLst>
                <a:ext uri="{FF2B5EF4-FFF2-40B4-BE49-F238E27FC236}">
                  <a16:creationId xmlns:a16="http://schemas.microsoft.com/office/drawing/2014/main" id="{9A8A2094-89C0-EF86-A1D3-69DA864B97A4}"/>
                </a:ext>
              </a:extLst>
            </p:cNvPr>
            <p:cNvSpPr>
              <a:spLocks noChangeArrowheads="1"/>
            </p:cNvSpPr>
            <p:nvPr/>
          </p:nvSpPr>
          <p:spPr bwMode="auto">
            <a:xfrm>
              <a:off x="8416413" y="2751288"/>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79" name="Rectangle 9">
              <a:extLst>
                <a:ext uri="{FF2B5EF4-FFF2-40B4-BE49-F238E27FC236}">
                  <a16:creationId xmlns:a16="http://schemas.microsoft.com/office/drawing/2014/main" id="{43BCCCDB-D213-6285-0480-E177B36C8BB4}"/>
                </a:ext>
              </a:extLst>
            </p:cNvPr>
            <p:cNvSpPr>
              <a:spLocks noChangeArrowheads="1"/>
            </p:cNvSpPr>
            <p:nvPr/>
          </p:nvSpPr>
          <p:spPr bwMode="auto">
            <a:xfrm>
              <a:off x="7043226" y="5469092"/>
              <a:ext cx="1370012"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ize</a:t>
              </a:r>
            </a:p>
          </p:txBody>
        </p:sp>
        <p:sp>
          <p:nvSpPr>
            <p:cNvPr id="80" name="Rectangle 10">
              <a:extLst>
                <a:ext uri="{FF2B5EF4-FFF2-40B4-BE49-F238E27FC236}">
                  <a16:creationId xmlns:a16="http://schemas.microsoft.com/office/drawing/2014/main" id="{7C073CD0-A57F-9A13-880A-9A17ACF715D3}"/>
                </a:ext>
              </a:extLst>
            </p:cNvPr>
            <p:cNvSpPr>
              <a:spLocks noChangeArrowheads="1"/>
            </p:cNvSpPr>
            <p:nvPr/>
          </p:nvSpPr>
          <p:spPr bwMode="auto">
            <a:xfrm>
              <a:off x="8416413" y="546909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81" name="Rectangle 3">
              <a:extLst>
                <a:ext uri="{FF2B5EF4-FFF2-40B4-BE49-F238E27FC236}">
                  <a16:creationId xmlns:a16="http://schemas.microsoft.com/office/drawing/2014/main" id="{E9B56639-942E-C7C5-CD92-EFEFF766DC4A}"/>
                </a:ext>
              </a:extLst>
            </p:cNvPr>
            <p:cNvSpPr>
              <a:spLocks noChangeArrowheads="1"/>
            </p:cNvSpPr>
            <p:nvPr/>
          </p:nvSpPr>
          <p:spPr bwMode="auto">
            <a:xfrm>
              <a:off x="7043226" y="4716866"/>
              <a:ext cx="1676400"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itchFamily="34" charset="0"/>
                </a:rPr>
                <a:t>next_free_ptr</a:t>
              </a:r>
              <a:endParaRPr lang="en-GB" sz="1600" b="1" dirty="0">
                <a:latin typeface="Calibri" pitchFamily="34" charset="0"/>
              </a:endParaRPr>
            </a:p>
          </p:txBody>
        </p:sp>
        <p:sp>
          <p:nvSpPr>
            <p:cNvPr id="82" name="Rectangle 3">
              <a:extLst>
                <a:ext uri="{FF2B5EF4-FFF2-40B4-BE49-F238E27FC236}">
                  <a16:creationId xmlns:a16="http://schemas.microsoft.com/office/drawing/2014/main" id="{5D405919-7F3D-DF71-069E-3787B0DB0D3D}"/>
                </a:ext>
              </a:extLst>
            </p:cNvPr>
            <p:cNvSpPr>
              <a:spLocks noChangeArrowheads="1"/>
            </p:cNvSpPr>
            <p:nvPr/>
          </p:nvSpPr>
          <p:spPr bwMode="auto">
            <a:xfrm>
              <a:off x="7043226" y="5101575"/>
              <a:ext cx="1676400"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alibri" pitchFamily="34" charset="0"/>
                </a:rPr>
                <a:t>prev_free_ptr</a:t>
              </a:r>
              <a:endParaRPr lang="en-GB" sz="1600" dirty="0">
                <a:latin typeface="Calibri" pitchFamily="34" charset="0"/>
              </a:endParaRPr>
            </a:p>
          </p:txBody>
        </p:sp>
      </p:grpSp>
      <p:sp>
        <p:nvSpPr>
          <p:cNvPr id="88" name="Arc 87">
            <a:extLst>
              <a:ext uri="{FF2B5EF4-FFF2-40B4-BE49-F238E27FC236}">
                <a16:creationId xmlns:a16="http://schemas.microsoft.com/office/drawing/2014/main" id="{9E075F5F-04AE-0FC6-4BBD-0031E4138A82}"/>
              </a:ext>
            </a:extLst>
          </p:cNvPr>
          <p:cNvSpPr/>
          <p:nvPr/>
        </p:nvSpPr>
        <p:spPr>
          <a:xfrm>
            <a:off x="3961335" y="5607922"/>
            <a:ext cx="815635" cy="939014"/>
          </a:xfrm>
          <a:prstGeom prst="arc">
            <a:avLst>
              <a:gd name="adj1" fmla="val 16200000"/>
              <a:gd name="adj2" fmla="val 5679527"/>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9" name="Arc 88">
            <a:extLst>
              <a:ext uri="{FF2B5EF4-FFF2-40B4-BE49-F238E27FC236}">
                <a16:creationId xmlns:a16="http://schemas.microsoft.com/office/drawing/2014/main" id="{D795468F-9FD3-E1C2-C418-173FC9720A1C}"/>
              </a:ext>
            </a:extLst>
          </p:cNvPr>
          <p:cNvSpPr/>
          <p:nvPr/>
        </p:nvSpPr>
        <p:spPr>
          <a:xfrm flipH="1">
            <a:off x="2339270" y="5988922"/>
            <a:ext cx="992770" cy="572853"/>
          </a:xfrm>
          <a:prstGeom prst="arc">
            <a:avLst>
              <a:gd name="adj1" fmla="val 16200000"/>
              <a:gd name="adj2" fmla="val 5384754"/>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nvGrpSpPr>
          <p:cNvPr id="105" name="Group 104">
            <a:extLst>
              <a:ext uri="{FF2B5EF4-FFF2-40B4-BE49-F238E27FC236}">
                <a16:creationId xmlns:a16="http://schemas.microsoft.com/office/drawing/2014/main" id="{015734D8-28D5-668F-0036-48F55356EF6D}"/>
              </a:ext>
            </a:extLst>
          </p:cNvPr>
          <p:cNvGrpSpPr/>
          <p:nvPr/>
        </p:nvGrpSpPr>
        <p:grpSpPr>
          <a:xfrm>
            <a:off x="4063026" y="3451842"/>
            <a:ext cx="308798" cy="3115997"/>
            <a:chOff x="4063026" y="3451842"/>
            <a:chExt cx="308798" cy="3115997"/>
          </a:xfrm>
        </p:grpSpPr>
        <p:sp>
          <p:nvSpPr>
            <p:cNvPr id="103" name="Rectangle 8">
              <a:extLst>
                <a:ext uri="{FF2B5EF4-FFF2-40B4-BE49-F238E27FC236}">
                  <a16:creationId xmlns:a16="http://schemas.microsoft.com/office/drawing/2014/main" id="{5A66097B-A4E5-A0ED-D0B6-FFAE0AE075CD}"/>
                </a:ext>
              </a:extLst>
            </p:cNvPr>
            <p:cNvSpPr>
              <a:spLocks noChangeArrowheads="1"/>
            </p:cNvSpPr>
            <p:nvPr/>
          </p:nvSpPr>
          <p:spPr bwMode="auto">
            <a:xfrm>
              <a:off x="4063026" y="345184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104" name="Rectangle 8">
              <a:extLst>
                <a:ext uri="{FF2B5EF4-FFF2-40B4-BE49-F238E27FC236}">
                  <a16:creationId xmlns:a16="http://schemas.microsoft.com/office/drawing/2014/main" id="{A720EA15-1969-9CD7-5E0B-ED51D1C65D1A}"/>
                </a:ext>
              </a:extLst>
            </p:cNvPr>
            <p:cNvSpPr>
              <a:spLocks noChangeArrowheads="1"/>
            </p:cNvSpPr>
            <p:nvPr/>
          </p:nvSpPr>
          <p:spPr bwMode="auto">
            <a:xfrm>
              <a:off x="4067024" y="6186839"/>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grpSp>
      <p:grpSp>
        <p:nvGrpSpPr>
          <p:cNvPr id="90" name="Group 89">
            <a:extLst>
              <a:ext uri="{FF2B5EF4-FFF2-40B4-BE49-F238E27FC236}">
                <a16:creationId xmlns:a16="http://schemas.microsoft.com/office/drawing/2014/main" id="{D2765422-C85F-E922-A351-61A9BACB7EC6}"/>
              </a:ext>
            </a:extLst>
          </p:cNvPr>
          <p:cNvGrpSpPr/>
          <p:nvPr/>
        </p:nvGrpSpPr>
        <p:grpSpPr>
          <a:xfrm>
            <a:off x="2690632" y="3455549"/>
            <a:ext cx="4882350" cy="2734557"/>
            <a:chOff x="531232" y="1543610"/>
            <a:chExt cx="4882350" cy="2734557"/>
          </a:xfrm>
        </p:grpSpPr>
        <p:grpSp>
          <p:nvGrpSpPr>
            <p:cNvPr id="91" name="Group 90">
              <a:extLst>
                <a:ext uri="{FF2B5EF4-FFF2-40B4-BE49-F238E27FC236}">
                  <a16:creationId xmlns:a16="http://schemas.microsoft.com/office/drawing/2014/main" id="{949F7F2F-5736-926F-4A5E-1771CF17F296}"/>
                </a:ext>
              </a:extLst>
            </p:cNvPr>
            <p:cNvGrpSpPr/>
            <p:nvPr/>
          </p:nvGrpSpPr>
          <p:grpSpPr>
            <a:xfrm>
              <a:off x="531232" y="1543610"/>
              <a:ext cx="4882350" cy="2734557"/>
              <a:chOff x="3106186" y="1543610"/>
              <a:chExt cx="4882350" cy="2734557"/>
            </a:xfrm>
          </p:grpSpPr>
          <p:sp>
            <p:nvSpPr>
              <p:cNvPr id="94" name="Rectangle 93">
                <a:extLst>
                  <a:ext uri="{FF2B5EF4-FFF2-40B4-BE49-F238E27FC236}">
                    <a16:creationId xmlns:a16="http://schemas.microsoft.com/office/drawing/2014/main" id="{EC5F8040-3B77-78CA-3230-B5ABF8953FA2}"/>
                  </a:ext>
                </a:extLst>
              </p:cNvPr>
              <p:cNvSpPr/>
              <p:nvPr/>
            </p:nvSpPr>
            <p:spPr>
              <a:xfrm>
                <a:off x="3106186" y="3510153"/>
                <a:ext cx="1676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ysClr val="windowText" lastClr="000000"/>
                    </a:solidFill>
                  </a:rPr>
                  <a:t>fake_next_free</a:t>
                </a:r>
                <a:endParaRPr lang="en-US" sz="1600" dirty="0">
                  <a:solidFill>
                    <a:sysClr val="windowText" lastClr="000000"/>
                  </a:solidFill>
                </a:endParaRPr>
              </a:p>
            </p:txBody>
          </p:sp>
          <p:sp>
            <p:nvSpPr>
              <p:cNvPr id="95" name="Rectangle 94">
                <a:extLst>
                  <a:ext uri="{FF2B5EF4-FFF2-40B4-BE49-F238E27FC236}">
                    <a16:creationId xmlns:a16="http://schemas.microsoft.com/office/drawing/2014/main" id="{940B846B-C59E-F392-B806-3DFF6A6FD7A5}"/>
                  </a:ext>
                </a:extLst>
              </p:cNvPr>
              <p:cNvSpPr/>
              <p:nvPr/>
            </p:nvSpPr>
            <p:spPr>
              <a:xfrm>
                <a:off x="3107774" y="3897167"/>
                <a:ext cx="1676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ysClr val="windowText" lastClr="000000"/>
                    </a:solidFill>
                  </a:rPr>
                  <a:t>fake_prev_free</a:t>
                </a:r>
                <a:endParaRPr lang="en-US" sz="1600" dirty="0">
                  <a:solidFill>
                    <a:sysClr val="windowText" lastClr="000000"/>
                  </a:solidFill>
                </a:endParaRPr>
              </a:p>
            </p:txBody>
          </p:sp>
          <p:sp>
            <p:nvSpPr>
              <p:cNvPr id="96" name="Rectangle 95">
                <a:extLst>
                  <a:ext uri="{FF2B5EF4-FFF2-40B4-BE49-F238E27FC236}">
                    <a16:creationId xmlns:a16="http://schemas.microsoft.com/office/drawing/2014/main" id="{9A9AD141-1A3F-60BC-6AA9-0DB9F15A27C6}"/>
                  </a:ext>
                </a:extLst>
              </p:cNvPr>
              <p:cNvSpPr/>
              <p:nvPr/>
            </p:nvSpPr>
            <p:spPr>
              <a:xfrm>
                <a:off x="3107774" y="2429423"/>
                <a:ext cx="1676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exploit code</a:t>
                </a:r>
              </a:p>
            </p:txBody>
          </p:sp>
          <p:sp>
            <p:nvSpPr>
              <p:cNvPr id="97" name="Rectangle 96">
                <a:extLst>
                  <a:ext uri="{FF2B5EF4-FFF2-40B4-BE49-F238E27FC236}">
                    <a16:creationId xmlns:a16="http://schemas.microsoft.com/office/drawing/2014/main" id="{F34EDB40-BBD3-BCDF-0863-931D037780EC}"/>
                  </a:ext>
                </a:extLst>
              </p:cNvPr>
              <p:cNvSpPr/>
              <p:nvPr/>
            </p:nvSpPr>
            <p:spPr>
              <a:xfrm>
                <a:off x="3107774" y="1926495"/>
                <a:ext cx="1676400" cy="503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padding</a:t>
                </a:r>
              </a:p>
            </p:txBody>
          </p:sp>
          <p:sp>
            <p:nvSpPr>
              <p:cNvPr id="98" name="Rectangle 97">
                <a:extLst>
                  <a:ext uri="{FF2B5EF4-FFF2-40B4-BE49-F238E27FC236}">
                    <a16:creationId xmlns:a16="http://schemas.microsoft.com/office/drawing/2014/main" id="{ACCF75D8-AE89-BBB6-8937-E16B834FCF06}"/>
                  </a:ext>
                </a:extLst>
              </p:cNvPr>
              <p:cNvSpPr/>
              <p:nvPr/>
            </p:nvSpPr>
            <p:spPr>
              <a:xfrm>
                <a:off x="3107774" y="1543610"/>
                <a:ext cx="1370012" cy="37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Size</a:t>
                </a:r>
              </a:p>
            </p:txBody>
          </p:sp>
          <p:sp>
            <p:nvSpPr>
              <p:cNvPr id="99" name="Rectangle 98">
                <a:extLst>
                  <a:ext uri="{FF2B5EF4-FFF2-40B4-BE49-F238E27FC236}">
                    <a16:creationId xmlns:a16="http://schemas.microsoft.com/office/drawing/2014/main" id="{6DD73EB0-B688-4DD5-1061-668B6A274778}"/>
                  </a:ext>
                </a:extLst>
              </p:cNvPr>
              <p:cNvSpPr/>
              <p:nvPr/>
            </p:nvSpPr>
            <p:spPr>
              <a:xfrm>
                <a:off x="4477786" y="1543610"/>
                <a:ext cx="304800" cy="375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0</a:t>
                </a:r>
              </a:p>
            </p:txBody>
          </p:sp>
          <p:sp>
            <p:nvSpPr>
              <p:cNvPr id="100" name="Rectangle 99">
                <a:extLst>
                  <a:ext uri="{FF2B5EF4-FFF2-40B4-BE49-F238E27FC236}">
                    <a16:creationId xmlns:a16="http://schemas.microsoft.com/office/drawing/2014/main" id="{B93408D0-FF81-091A-86E1-61BD75C7A328}"/>
                  </a:ext>
                </a:extLst>
              </p:cNvPr>
              <p:cNvSpPr/>
              <p:nvPr/>
            </p:nvSpPr>
            <p:spPr>
              <a:xfrm>
                <a:off x="6312136" y="3005223"/>
                <a:ext cx="1676400" cy="381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solidFill>
                    <a:sysClr val="windowText" lastClr="000000"/>
                  </a:solidFill>
                </a:endParaRPr>
              </a:p>
            </p:txBody>
          </p:sp>
          <p:cxnSp>
            <p:nvCxnSpPr>
              <p:cNvPr id="101" name="Elbow Connector 100">
                <a:extLst>
                  <a:ext uri="{FF2B5EF4-FFF2-40B4-BE49-F238E27FC236}">
                    <a16:creationId xmlns:a16="http://schemas.microsoft.com/office/drawing/2014/main" id="{1C2B4690-581E-A1A0-6DB1-ABDCB86DC1BF}"/>
                  </a:ext>
                </a:extLst>
              </p:cNvPr>
              <p:cNvCxnSpPr>
                <a:cxnSpLocks/>
                <a:stCxn id="95" idx="3"/>
              </p:cNvCxnSpPr>
              <p:nvPr/>
            </p:nvCxnSpPr>
            <p:spPr>
              <a:xfrm flipV="1">
                <a:off x="4784174" y="3395390"/>
                <a:ext cx="1529549" cy="692277"/>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2" name="Elbow Connector 101">
                <a:extLst>
                  <a:ext uri="{FF2B5EF4-FFF2-40B4-BE49-F238E27FC236}">
                    <a16:creationId xmlns:a16="http://schemas.microsoft.com/office/drawing/2014/main" id="{42C00058-6447-9F9E-D70B-5C49E5F74CB5}"/>
                  </a:ext>
                </a:extLst>
              </p:cNvPr>
              <p:cNvCxnSpPr>
                <a:cxnSpLocks/>
                <a:stCxn id="94" idx="3"/>
              </p:cNvCxnSpPr>
              <p:nvPr/>
            </p:nvCxnSpPr>
            <p:spPr>
              <a:xfrm flipH="1" flipV="1">
                <a:off x="4780205" y="3447160"/>
                <a:ext cx="2381" cy="253493"/>
              </a:xfrm>
              <a:prstGeom prst="bentConnector4">
                <a:avLst>
                  <a:gd name="adj1" fmla="val -9601008"/>
                  <a:gd name="adj2" fmla="val 87575"/>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92" name="Rectangle 91">
              <a:extLst>
                <a:ext uri="{FF2B5EF4-FFF2-40B4-BE49-F238E27FC236}">
                  <a16:creationId xmlns:a16="http://schemas.microsoft.com/office/drawing/2014/main" id="{C75DE82C-4069-68F0-F59F-C4DDDE1BA4EA}"/>
                </a:ext>
              </a:extLst>
            </p:cNvPr>
            <p:cNvSpPr/>
            <p:nvPr/>
          </p:nvSpPr>
          <p:spPr>
            <a:xfrm>
              <a:off x="3737182" y="2246383"/>
              <a:ext cx="1676400" cy="381000"/>
            </a:xfrm>
            <a:prstGeom prst="rect">
              <a:avLst/>
            </a:prstGeom>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ysClr val="windowText" lastClr="000000"/>
                  </a:solidFill>
                </a:rPr>
                <a:t>ret_addr</a:t>
              </a:r>
              <a:endParaRPr lang="en-US" sz="1600" dirty="0">
                <a:solidFill>
                  <a:sysClr val="windowText" lastClr="000000"/>
                </a:solidFill>
              </a:endParaRPr>
            </a:p>
          </p:txBody>
        </p:sp>
        <p:sp>
          <p:nvSpPr>
            <p:cNvPr id="93" name="Rectangle 92">
              <a:extLst>
                <a:ext uri="{FF2B5EF4-FFF2-40B4-BE49-F238E27FC236}">
                  <a16:creationId xmlns:a16="http://schemas.microsoft.com/office/drawing/2014/main" id="{A2B4ADAB-BBB9-10A9-3D76-7092B1C382D8}"/>
                </a:ext>
              </a:extLst>
            </p:cNvPr>
            <p:cNvSpPr/>
            <p:nvPr/>
          </p:nvSpPr>
          <p:spPr>
            <a:xfrm>
              <a:off x="3737182" y="2631966"/>
              <a:ext cx="1676400" cy="381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solidFill>
                  <a:sysClr val="windowText" lastClr="000000"/>
                </a:solidFill>
              </a:endParaRPr>
            </a:p>
          </p:txBody>
        </p:sp>
      </p:grpSp>
    </p:spTree>
    <p:extLst>
      <p:ext uri="{BB962C8B-B14F-4D97-AF65-F5344CB8AC3E}">
        <p14:creationId xmlns:p14="http://schemas.microsoft.com/office/powerpoint/2010/main" val="188532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9" presetClass="emph" presetSubtype="0" nodeType="withEffect">
                                  <p:stCondLst>
                                    <p:cond delay="0"/>
                                  </p:stCondLst>
                                  <p:childTnLst>
                                    <p:set>
                                      <p:cBhvr>
                                        <p:cTn id="40" dur="indefinite"/>
                                        <p:tgtEl>
                                          <p:spTgt spid="75"/>
                                        </p:tgtEl>
                                        <p:attrNameLst>
                                          <p:attrName>style.opacity</p:attrName>
                                        </p:attrNameLst>
                                      </p:cBhvr>
                                      <p:to>
                                        <p:strVal val="0.5"/>
                                      </p:to>
                                    </p:set>
                                    <p:animEffect filter="image" prLst="opacity: 0.5">
                                      <p:cBhvr rctx="IE">
                                        <p:cTn id="41" dur="indefinite"/>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5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9"/>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6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7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73"/>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8"/>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4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2" end="2"/>
                                            </p:txEl>
                                          </p:spTgt>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0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90"/>
                                        </p:tgtEl>
                                        <p:attrNameLst>
                                          <p:attrName>style.visibility</p:attrName>
                                        </p:attrNameLst>
                                      </p:cBhvr>
                                      <p:to>
                                        <p:strVal val="visible"/>
                                      </p:to>
                                    </p:set>
                                  </p:childTnLst>
                                </p:cTn>
                              </p:par>
                              <p:par>
                                <p:cTn id="80" presetID="1" presetClass="exit" presetSubtype="0" fill="hold" grpId="1" nodeType="withEffect">
                                  <p:stCondLst>
                                    <p:cond delay="0"/>
                                  </p:stCondLst>
                                  <p:childTnLst>
                                    <p:set>
                                      <p:cBhvr>
                                        <p:cTn id="81" dur="1" fill="hold">
                                          <p:stCondLst>
                                            <p:cond delay="0"/>
                                          </p:stCondLst>
                                        </p:cTn>
                                        <p:tgtEl>
                                          <p:spTgt spid="89"/>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8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8" grpId="1" animBg="1"/>
      <p:bldP spid="89" grpId="0" animBg="1"/>
      <p:bldP spid="8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Execution Prevention (DEP)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9581" y="1558636"/>
            <a:ext cx="6804837" cy="4876800"/>
          </a:xfrm>
        </p:spPr>
      </p:pic>
      <mc:AlternateContent xmlns:mc="http://schemas.openxmlformats.org/markup-compatibility/2006" xmlns:a14="http://schemas.microsoft.com/office/drawing/2010/main">
        <mc:Choice Requires="a14">
          <p:sp>
            <p:nvSpPr>
              <p:cNvPr id="5" name="TextBox 4"/>
              <p:cNvSpPr txBox="1"/>
              <p:nvPr/>
            </p:nvSpPr>
            <p:spPr>
              <a:xfrm rot="20986558">
                <a:off x="2859717" y="3233470"/>
                <a:ext cx="2878993" cy="1107996"/>
              </a:xfrm>
              <a:prstGeom prst="rect">
                <a:avLst/>
              </a:prstGeom>
              <a:noFill/>
            </p:spPr>
            <p:txBody>
              <a:bodyPr wrap="none" lIns="0" tIns="0" rIns="0" bIns="0" rtlCol="0">
                <a:spAutoFit/>
              </a:bodyPr>
              <a:lstStyle/>
              <a:p>
                <a:r>
                  <a:rPr lang="en-US" sz="7200" b="0" dirty="0">
                    <a:latin typeface="HanziPen SC" charset="-122"/>
                    <a:ea typeface="HanziPen SC" charset="-122"/>
                    <a:cs typeface="HanziPen SC" charset="-122"/>
                  </a:rPr>
                  <a:t>W </a:t>
                </a:r>
                <a14:m>
                  <m:oMath xmlns:m="http://schemas.openxmlformats.org/officeDocument/2006/math">
                    <m:r>
                      <a:rPr lang="en-US" sz="7200" b="0" i="1" smtClean="0">
                        <a:latin typeface="Cambria Math" charset="0"/>
                        <a:ea typeface="HanziPen SC" charset="-122"/>
                        <a:cs typeface="HanziPen SC" charset="-122"/>
                      </a:rPr>
                      <m:t>⊕</m:t>
                    </m:r>
                  </m:oMath>
                </a14:m>
                <a:r>
                  <a:rPr lang="en-US" sz="7200" dirty="0">
                    <a:latin typeface="HanziPen SC" charset="-122"/>
                    <a:ea typeface="HanziPen SC" charset="-122"/>
                    <a:cs typeface="HanziPen SC" charset="-122"/>
                  </a:rPr>
                  <a:t> X</a:t>
                </a:r>
              </a:p>
            </p:txBody>
          </p:sp>
        </mc:Choice>
        <mc:Fallback xmlns="">
          <p:sp>
            <p:nvSpPr>
              <p:cNvPr id="5" name="TextBox 4"/>
              <p:cNvSpPr txBox="1">
                <a:spLocks noRot="1" noChangeAspect="1" noMove="1" noResize="1" noEditPoints="1" noAdjustHandles="1" noChangeArrowheads="1" noChangeShapeType="1" noTextEdit="1"/>
              </p:cNvSpPr>
              <p:nvPr/>
            </p:nvSpPr>
            <p:spPr>
              <a:xfrm rot="20986558">
                <a:off x="2859717" y="3233470"/>
                <a:ext cx="2878993" cy="1107996"/>
              </a:xfrm>
              <a:prstGeom prst="rect">
                <a:avLst/>
              </a:prstGeom>
              <a:blipFill rotWithShape="0">
                <a:blip r:embed="rId3"/>
                <a:stretch>
                  <a:fillRect l="-19277" t="-21591" r="-20281" b="-39773"/>
                </a:stretch>
              </a:blipFill>
            </p:spPr>
            <p:txBody>
              <a:bodyPr/>
              <a:lstStyle/>
              <a:p>
                <a:r>
                  <a:rPr lang="en-US">
                    <a:noFill/>
                  </a:rPr>
                  <a:t> </a:t>
                </a:r>
              </a:p>
            </p:txBody>
          </p:sp>
        </mc:Fallback>
      </mc:AlternateContent>
    </p:spTree>
    <p:extLst>
      <p:ext uri="{BB962C8B-B14F-4D97-AF65-F5344CB8AC3E}">
        <p14:creationId xmlns:p14="http://schemas.microsoft.com/office/powerpoint/2010/main" val="1620003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NX bit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857" r="17976"/>
          <a:stretch/>
        </p:blipFill>
        <p:spPr>
          <a:xfrm>
            <a:off x="1655364" y="1994588"/>
            <a:ext cx="1414072" cy="1414072"/>
          </a:xfrm>
          <a:prstGeom prst="rect">
            <a:avLst/>
          </a:prstGeom>
        </p:spPr>
      </p:pic>
      <p:grpSp>
        <p:nvGrpSpPr>
          <p:cNvPr id="11" name="Group 10">
            <a:extLst>
              <a:ext uri="{FF2B5EF4-FFF2-40B4-BE49-F238E27FC236}">
                <a16:creationId xmlns:a16="http://schemas.microsoft.com/office/drawing/2014/main" id="{F67885EB-F562-0C45-A0FE-9CF32EECFDBA}"/>
              </a:ext>
            </a:extLst>
          </p:cNvPr>
          <p:cNvGrpSpPr/>
          <p:nvPr/>
        </p:nvGrpSpPr>
        <p:grpSpPr>
          <a:xfrm>
            <a:off x="3090872" y="2362200"/>
            <a:ext cx="2175226" cy="369332"/>
            <a:chOff x="3069436" y="2362200"/>
            <a:chExt cx="2286000" cy="369332"/>
          </a:xfrm>
        </p:grpSpPr>
        <p:cxnSp>
          <p:nvCxnSpPr>
            <p:cNvPr id="9" name="Straight Arrow Connector 8">
              <a:extLst>
                <a:ext uri="{FF2B5EF4-FFF2-40B4-BE49-F238E27FC236}">
                  <a16:creationId xmlns:a16="http://schemas.microsoft.com/office/drawing/2014/main" id="{AA0D5202-3595-5043-ACE6-070BE19F188C}"/>
                </a:ext>
              </a:extLst>
            </p:cNvPr>
            <p:cNvCxnSpPr>
              <a:stCxn id="7" idx="3"/>
            </p:cNvCxnSpPr>
            <p:nvPr/>
          </p:nvCxnSpPr>
          <p:spPr>
            <a:xfrm>
              <a:off x="3069436" y="2701624"/>
              <a:ext cx="2286000" cy="70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564D7E64-155F-2B48-90E7-C0D4D3B51370}"/>
                </a:ext>
              </a:extLst>
            </p:cNvPr>
            <p:cNvSpPr txBox="1"/>
            <p:nvPr/>
          </p:nvSpPr>
          <p:spPr>
            <a:xfrm>
              <a:off x="3784163" y="2362200"/>
              <a:ext cx="761747" cy="369332"/>
            </a:xfrm>
            <a:prstGeom prst="rect">
              <a:avLst/>
            </a:prstGeom>
            <a:noFill/>
          </p:spPr>
          <p:txBody>
            <a:bodyPr wrap="none" rtlCol="0">
              <a:spAutoFit/>
            </a:bodyPr>
            <a:lstStyle/>
            <a:p>
              <a:r>
                <a:rPr lang="en-US" dirty="0" err="1"/>
                <a:t>vaddr</a:t>
              </a:r>
              <a:endParaRPr lang="en-US" dirty="0"/>
            </a:p>
          </p:txBody>
        </p:sp>
      </p:grpSp>
      <p:grpSp>
        <p:nvGrpSpPr>
          <p:cNvPr id="12" name="Group 11">
            <a:extLst>
              <a:ext uri="{FF2B5EF4-FFF2-40B4-BE49-F238E27FC236}">
                <a16:creationId xmlns:a16="http://schemas.microsoft.com/office/drawing/2014/main" id="{0B45D13A-F510-B84E-80FC-CB0B5BA5FC28}"/>
              </a:ext>
            </a:extLst>
          </p:cNvPr>
          <p:cNvGrpSpPr/>
          <p:nvPr/>
        </p:nvGrpSpPr>
        <p:grpSpPr>
          <a:xfrm rot="19804128">
            <a:off x="7076851" y="1689100"/>
            <a:ext cx="1697901" cy="533400"/>
            <a:chOff x="2715268" y="2171661"/>
            <a:chExt cx="1269297" cy="533400"/>
          </a:xfrm>
        </p:grpSpPr>
        <p:cxnSp>
          <p:nvCxnSpPr>
            <p:cNvPr id="13" name="Straight Arrow Connector 12">
              <a:extLst>
                <a:ext uri="{FF2B5EF4-FFF2-40B4-BE49-F238E27FC236}">
                  <a16:creationId xmlns:a16="http://schemas.microsoft.com/office/drawing/2014/main" id="{7D251C7B-622B-4A46-9EC7-3EB038D6E1CD}"/>
                </a:ext>
              </a:extLst>
            </p:cNvPr>
            <p:cNvCxnSpPr>
              <a:cxnSpLocks/>
            </p:cNvCxnSpPr>
            <p:nvPr/>
          </p:nvCxnSpPr>
          <p:spPr>
            <a:xfrm>
              <a:off x="2743200" y="2701624"/>
              <a:ext cx="1219746" cy="34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5ADC23CF-345E-7F45-BADF-DFD28EBB42BB}"/>
                </a:ext>
              </a:extLst>
            </p:cNvPr>
            <p:cNvSpPr txBox="1"/>
            <p:nvPr/>
          </p:nvSpPr>
          <p:spPr>
            <a:xfrm>
              <a:off x="2715268" y="2171661"/>
              <a:ext cx="1269297" cy="523220"/>
            </a:xfrm>
            <a:prstGeom prst="rect">
              <a:avLst/>
            </a:prstGeom>
            <a:noFill/>
          </p:spPr>
          <p:txBody>
            <a:bodyPr wrap="none" rtlCol="0">
              <a:spAutoFit/>
            </a:bodyPr>
            <a:lstStyle/>
            <a:p>
              <a:r>
                <a:rPr lang="en-US" sz="1400" dirty="0"/>
                <a:t>NULL page or </a:t>
              </a:r>
            </a:p>
            <a:p>
              <a:r>
                <a:rPr lang="en-US" sz="1400" dirty="0"/>
                <a:t>access not allowed</a:t>
              </a:r>
            </a:p>
          </p:txBody>
        </p:sp>
      </p:grpSp>
      <p:sp>
        <p:nvSpPr>
          <p:cNvPr id="16" name="TextBox 15">
            <a:extLst>
              <a:ext uri="{FF2B5EF4-FFF2-40B4-BE49-F238E27FC236}">
                <a16:creationId xmlns:a16="http://schemas.microsoft.com/office/drawing/2014/main" id="{8A773EFF-C07D-4746-95D8-634A953CF94E}"/>
              </a:ext>
            </a:extLst>
          </p:cNvPr>
          <p:cNvSpPr txBox="1"/>
          <p:nvPr/>
        </p:nvSpPr>
        <p:spPr>
          <a:xfrm rot="5400000">
            <a:off x="8470111" y="1588532"/>
            <a:ext cx="1107996" cy="369332"/>
          </a:xfrm>
          <a:prstGeom prst="rect">
            <a:avLst/>
          </a:prstGeom>
          <a:noFill/>
        </p:spPr>
        <p:txBody>
          <a:bodyPr wrap="none" rtlCol="0">
            <a:spAutoFit/>
          </a:bodyPr>
          <a:lstStyle/>
          <a:p>
            <a:r>
              <a:rPr lang="en-US" dirty="0" err="1"/>
              <a:t>SegFault</a:t>
            </a:r>
            <a:endParaRPr lang="en-US" dirty="0"/>
          </a:p>
        </p:txBody>
      </p:sp>
      <p:grpSp>
        <p:nvGrpSpPr>
          <p:cNvPr id="25" name="Group 24">
            <a:extLst>
              <a:ext uri="{FF2B5EF4-FFF2-40B4-BE49-F238E27FC236}">
                <a16:creationId xmlns:a16="http://schemas.microsoft.com/office/drawing/2014/main" id="{44CB4924-356F-0143-8873-F4C448594321}"/>
              </a:ext>
            </a:extLst>
          </p:cNvPr>
          <p:cNvGrpSpPr/>
          <p:nvPr/>
        </p:nvGrpSpPr>
        <p:grpSpPr>
          <a:xfrm>
            <a:off x="2362400" y="3408661"/>
            <a:ext cx="3183870" cy="2585155"/>
            <a:chOff x="2362400" y="3408661"/>
            <a:chExt cx="3183870" cy="2585155"/>
          </a:xfrm>
        </p:grpSpPr>
        <p:cxnSp>
          <p:nvCxnSpPr>
            <p:cNvPr id="21" name="Elbow Connector 20">
              <a:extLst>
                <a:ext uri="{FF2B5EF4-FFF2-40B4-BE49-F238E27FC236}">
                  <a16:creationId xmlns:a16="http://schemas.microsoft.com/office/drawing/2014/main" id="{4FBD87D4-0241-5148-B0BC-6DB94EFC6B59}"/>
                </a:ext>
              </a:extLst>
            </p:cNvPr>
            <p:cNvCxnSpPr>
              <a:cxnSpLocks/>
              <a:stCxn id="39" idx="1"/>
              <a:endCxn id="7" idx="2"/>
            </p:cNvCxnSpPr>
            <p:nvPr/>
          </p:nvCxnSpPr>
          <p:spPr>
            <a:xfrm rot="10800000">
              <a:off x="2362400" y="3408661"/>
              <a:ext cx="3183870" cy="256888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7544B3F4-60FD-E643-8028-9B17BC1D5FE4}"/>
                </a:ext>
              </a:extLst>
            </p:cNvPr>
            <p:cNvSpPr txBox="1"/>
            <p:nvPr/>
          </p:nvSpPr>
          <p:spPr>
            <a:xfrm>
              <a:off x="3429000" y="5624484"/>
              <a:ext cx="671979" cy="369332"/>
            </a:xfrm>
            <a:prstGeom prst="rect">
              <a:avLst/>
            </a:prstGeom>
            <a:noFill/>
          </p:spPr>
          <p:txBody>
            <a:bodyPr wrap="none" rtlCol="0">
              <a:spAutoFit/>
            </a:bodyPr>
            <a:lstStyle/>
            <a:p>
              <a:r>
                <a:rPr lang="en-US" dirty="0"/>
                <a:t>Data</a:t>
              </a:r>
            </a:p>
          </p:txBody>
        </p:sp>
      </p:grpSp>
      <p:grpSp>
        <p:nvGrpSpPr>
          <p:cNvPr id="15" name="Group 14">
            <a:extLst>
              <a:ext uri="{FF2B5EF4-FFF2-40B4-BE49-F238E27FC236}">
                <a16:creationId xmlns:a16="http://schemas.microsoft.com/office/drawing/2014/main" id="{74632E0E-48CA-A543-A547-0856BE90A59C}"/>
              </a:ext>
            </a:extLst>
          </p:cNvPr>
          <p:cNvGrpSpPr/>
          <p:nvPr/>
        </p:nvGrpSpPr>
        <p:grpSpPr>
          <a:xfrm>
            <a:off x="6400801" y="2864994"/>
            <a:ext cx="1087919" cy="2527612"/>
            <a:chOff x="5663152" y="3683481"/>
            <a:chExt cx="1087919" cy="1914589"/>
          </a:xfrm>
        </p:grpSpPr>
        <p:cxnSp>
          <p:nvCxnSpPr>
            <p:cNvPr id="18" name="Straight Arrow Connector 17">
              <a:extLst>
                <a:ext uri="{FF2B5EF4-FFF2-40B4-BE49-F238E27FC236}">
                  <a16:creationId xmlns:a16="http://schemas.microsoft.com/office/drawing/2014/main" id="{B5348950-F867-E143-A34C-682335BA2F64}"/>
                </a:ext>
              </a:extLst>
            </p:cNvPr>
            <p:cNvCxnSpPr>
              <a:cxnSpLocks/>
            </p:cNvCxnSpPr>
            <p:nvPr/>
          </p:nvCxnSpPr>
          <p:spPr>
            <a:xfrm rot="5400000">
              <a:off x="4705857" y="4640776"/>
              <a:ext cx="191458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6E608078-32AB-AA40-B807-AF8D633562E5}"/>
                </a:ext>
              </a:extLst>
            </p:cNvPr>
            <p:cNvSpPr txBox="1"/>
            <p:nvPr/>
          </p:nvSpPr>
          <p:spPr>
            <a:xfrm>
              <a:off x="5777728" y="4632335"/>
              <a:ext cx="973343" cy="369332"/>
            </a:xfrm>
            <a:prstGeom prst="rect">
              <a:avLst/>
            </a:prstGeom>
            <a:noFill/>
          </p:spPr>
          <p:txBody>
            <a:bodyPr wrap="none" rtlCol="0">
              <a:spAutoFit/>
            </a:bodyPr>
            <a:lstStyle/>
            <a:p>
              <a:r>
                <a:rPr lang="en-US" dirty="0" err="1"/>
                <a:t>paddr</a:t>
              </a:r>
              <a:r>
                <a:rPr lang="en-US" dirty="0"/>
                <a:t> =</a:t>
              </a:r>
            </a:p>
          </p:txBody>
        </p:sp>
      </p:grpSp>
      <p:grpSp>
        <p:nvGrpSpPr>
          <p:cNvPr id="30" name="Group 29">
            <a:extLst>
              <a:ext uri="{FF2B5EF4-FFF2-40B4-BE49-F238E27FC236}">
                <a16:creationId xmlns:a16="http://schemas.microsoft.com/office/drawing/2014/main" id="{2431F705-F244-4048-AF3E-253E492E63C6}"/>
              </a:ext>
            </a:extLst>
          </p:cNvPr>
          <p:cNvGrpSpPr/>
          <p:nvPr/>
        </p:nvGrpSpPr>
        <p:grpSpPr>
          <a:xfrm>
            <a:off x="461969" y="1447800"/>
            <a:ext cx="909628" cy="2487168"/>
            <a:chOff x="6057900" y="2525269"/>
            <a:chExt cx="1752600" cy="2487168"/>
          </a:xfrm>
        </p:grpSpPr>
        <p:sp>
          <p:nvSpPr>
            <p:cNvPr id="31" name="Rectangle 30">
              <a:extLst>
                <a:ext uri="{FF2B5EF4-FFF2-40B4-BE49-F238E27FC236}">
                  <a16:creationId xmlns:a16="http://schemas.microsoft.com/office/drawing/2014/main" id="{1E1E41AB-4876-7E49-ABCD-9487D27B6B52}"/>
                </a:ext>
              </a:extLst>
            </p:cNvPr>
            <p:cNvSpPr/>
            <p:nvPr/>
          </p:nvSpPr>
          <p:spPr>
            <a:xfrm>
              <a:off x="6057900" y="4683253"/>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32" name="Rectangle 31">
              <a:extLst>
                <a:ext uri="{FF2B5EF4-FFF2-40B4-BE49-F238E27FC236}">
                  <a16:creationId xmlns:a16="http://schemas.microsoft.com/office/drawing/2014/main" id="{CC67A923-C353-FD49-BE57-4BC5CDB4B39F}"/>
                </a:ext>
              </a:extLst>
            </p:cNvPr>
            <p:cNvSpPr/>
            <p:nvPr/>
          </p:nvSpPr>
          <p:spPr>
            <a:xfrm>
              <a:off x="6057900" y="4354069"/>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33" name="Rectangle 32">
              <a:extLst>
                <a:ext uri="{FF2B5EF4-FFF2-40B4-BE49-F238E27FC236}">
                  <a16:creationId xmlns:a16="http://schemas.microsoft.com/office/drawing/2014/main" id="{6FF6D6A8-91D5-E346-ADF8-F0C24CA66C23}"/>
                </a:ext>
              </a:extLst>
            </p:cNvPr>
            <p:cNvSpPr/>
            <p:nvPr/>
          </p:nvSpPr>
          <p:spPr>
            <a:xfrm>
              <a:off x="6057902" y="2525269"/>
              <a:ext cx="1752595"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34" name="Rectangle 33">
              <a:extLst>
                <a:ext uri="{FF2B5EF4-FFF2-40B4-BE49-F238E27FC236}">
                  <a16:creationId xmlns:a16="http://schemas.microsoft.com/office/drawing/2014/main" id="{25611115-DC0D-F34E-B10D-500BB282A1C4}"/>
                </a:ext>
              </a:extLst>
            </p:cNvPr>
            <p:cNvSpPr/>
            <p:nvPr/>
          </p:nvSpPr>
          <p:spPr>
            <a:xfrm>
              <a:off x="6057900" y="3033269"/>
              <a:ext cx="1752600" cy="8403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1B6AACA-4465-5C4C-A7ED-BE4A929E2F56}"/>
                </a:ext>
              </a:extLst>
            </p:cNvPr>
            <p:cNvSpPr/>
            <p:nvPr/>
          </p:nvSpPr>
          <p:spPr>
            <a:xfrm>
              <a:off x="6057900" y="3873574"/>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cxnSp>
        <p:nvCxnSpPr>
          <p:cNvPr id="36" name="Straight Arrow Connector 35">
            <a:extLst>
              <a:ext uri="{FF2B5EF4-FFF2-40B4-BE49-F238E27FC236}">
                <a16:creationId xmlns:a16="http://schemas.microsoft.com/office/drawing/2014/main" id="{C2880C57-30E8-EC41-AD72-09A28B19C813}"/>
              </a:ext>
            </a:extLst>
          </p:cNvPr>
          <p:cNvCxnSpPr>
            <a:cxnSpLocks/>
            <a:stCxn id="35" idx="0"/>
          </p:cNvCxnSpPr>
          <p:nvPr/>
        </p:nvCxnSpPr>
        <p:spPr>
          <a:xfrm flipV="1">
            <a:off x="916785" y="2541071"/>
            <a:ext cx="0" cy="2550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7" name="Straight Arrow Connector 36">
            <a:extLst>
              <a:ext uri="{FF2B5EF4-FFF2-40B4-BE49-F238E27FC236}">
                <a16:creationId xmlns:a16="http://schemas.microsoft.com/office/drawing/2014/main" id="{9B34F0C1-1ECE-8041-968F-796CD79D5351}"/>
              </a:ext>
            </a:extLst>
          </p:cNvPr>
          <p:cNvCxnSpPr>
            <a:cxnSpLocks/>
            <a:stCxn id="34" idx="0"/>
          </p:cNvCxnSpPr>
          <p:nvPr/>
        </p:nvCxnSpPr>
        <p:spPr>
          <a:xfrm>
            <a:off x="916785" y="1955800"/>
            <a:ext cx="0" cy="330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nvGrpSpPr>
          <p:cNvPr id="26" name="Group 25">
            <a:extLst>
              <a:ext uri="{FF2B5EF4-FFF2-40B4-BE49-F238E27FC236}">
                <a16:creationId xmlns:a16="http://schemas.microsoft.com/office/drawing/2014/main" id="{5A541B8B-A424-AF4D-B6E4-A045A903F4C3}"/>
              </a:ext>
            </a:extLst>
          </p:cNvPr>
          <p:cNvGrpSpPr/>
          <p:nvPr/>
        </p:nvGrpSpPr>
        <p:grpSpPr>
          <a:xfrm>
            <a:off x="5266098" y="2495662"/>
            <a:ext cx="2017681" cy="432907"/>
            <a:chOff x="4448045" y="1273883"/>
            <a:chExt cx="2822851" cy="367387"/>
          </a:xfrm>
        </p:grpSpPr>
        <p:sp>
          <p:nvSpPr>
            <p:cNvPr id="3" name="Rectangle 2">
              <a:extLst>
                <a:ext uri="{FF2B5EF4-FFF2-40B4-BE49-F238E27FC236}">
                  <a16:creationId xmlns:a16="http://schemas.microsoft.com/office/drawing/2014/main" id="{D475691C-438E-9844-868B-79643EF771A5}"/>
                </a:ext>
              </a:extLst>
            </p:cNvPr>
            <p:cNvSpPr/>
            <p:nvPr/>
          </p:nvSpPr>
          <p:spPr>
            <a:xfrm>
              <a:off x="4448046" y="1273884"/>
              <a:ext cx="2822850" cy="3673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21BA13-454D-C047-B7AF-5F51B52C2D4E}"/>
                </a:ext>
              </a:extLst>
            </p:cNvPr>
            <p:cNvSpPr/>
            <p:nvPr/>
          </p:nvSpPr>
          <p:spPr>
            <a:xfrm>
              <a:off x="4448045" y="1273883"/>
              <a:ext cx="1036462" cy="313434"/>
            </a:xfrm>
            <a:prstGeom prst="rect">
              <a:avLst/>
            </a:prstGeom>
          </p:spPr>
          <p:txBody>
            <a:bodyPr wrap="none">
              <a:spAutoFit/>
            </a:bodyPr>
            <a:lstStyle/>
            <a:p>
              <a:r>
                <a:rPr lang="en-US" dirty="0"/>
                <a:t>MMU</a:t>
              </a:r>
            </a:p>
          </p:txBody>
        </p:sp>
      </p:grpSp>
      <p:grpSp>
        <p:nvGrpSpPr>
          <p:cNvPr id="17" name="Group 16">
            <a:extLst>
              <a:ext uri="{FF2B5EF4-FFF2-40B4-BE49-F238E27FC236}">
                <a16:creationId xmlns:a16="http://schemas.microsoft.com/office/drawing/2014/main" id="{7F4B37F5-0047-B443-8D9F-1E2C6F16EB55}"/>
              </a:ext>
            </a:extLst>
          </p:cNvPr>
          <p:cNvGrpSpPr/>
          <p:nvPr/>
        </p:nvGrpSpPr>
        <p:grpSpPr>
          <a:xfrm>
            <a:off x="3124200" y="2141398"/>
            <a:ext cx="2094112" cy="303644"/>
            <a:chOff x="3156515" y="2286000"/>
            <a:chExt cx="1252625" cy="255069"/>
          </a:xfrm>
        </p:grpSpPr>
        <p:sp>
          <p:nvSpPr>
            <p:cNvPr id="4" name="Rectangle 3">
              <a:extLst>
                <a:ext uri="{FF2B5EF4-FFF2-40B4-BE49-F238E27FC236}">
                  <a16:creationId xmlns:a16="http://schemas.microsoft.com/office/drawing/2014/main" id="{E8111707-3926-0148-A6CE-0319357BF7A6}"/>
                </a:ext>
              </a:extLst>
            </p:cNvPr>
            <p:cNvSpPr/>
            <p:nvPr/>
          </p:nvSpPr>
          <p:spPr>
            <a:xfrm>
              <a:off x="3156515" y="2286000"/>
              <a:ext cx="751540"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page#</a:t>
              </a:r>
            </a:p>
          </p:txBody>
        </p:sp>
        <p:sp>
          <p:nvSpPr>
            <p:cNvPr id="38" name="Rectangle 37">
              <a:extLst>
                <a:ext uri="{FF2B5EF4-FFF2-40B4-BE49-F238E27FC236}">
                  <a16:creationId xmlns:a16="http://schemas.microsoft.com/office/drawing/2014/main" id="{E78A9B94-3552-BB4A-9490-892128CDC067}"/>
                </a:ext>
              </a:extLst>
            </p:cNvPr>
            <p:cNvSpPr/>
            <p:nvPr/>
          </p:nvSpPr>
          <p:spPr>
            <a:xfrm>
              <a:off x="3908055" y="2286000"/>
              <a:ext cx="501085"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offset</a:t>
              </a:r>
            </a:p>
          </p:txBody>
        </p:sp>
      </p:grpSp>
      <p:pic>
        <p:nvPicPr>
          <p:cNvPr id="39" name="Picture 38">
            <a:extLst>
              <a:ext uri="{FF2B5EF4-FFF2-40B4-BE49-F238E27FC236}">
                <a16:creationId xmlns:a16="http://schemas.microsoft.com/office/drawing/2014/main" id="{7D5E133B-C4CA-6B4B-AB8E-B56EC596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270" y="5482249"/>
            <a:ext cx="1768930" cy="990600"/>
          </a:xfrm>
          <a:prstGeom prst="rect">
            <a:avLst/>
          </a:prstGeom>
        </p:spPr>
      </p:pic>
      <p:cxnSp>
        <p:nvCxnSpPr>
          <p:cNvPr id="23" name="Elbow Connector 22">
            <a:extLst>
              <a:ext uri="{FF2B5EF4-FFF2-40B4-BE49-F238E27FC236}">
                <a16:creationId xmlns:a16="http://schemas.microsoft.com/office/drawing/2014/main" id="{24DCBD5F-9504-6448-A578-A8E763D0EC48}"/>
              </a:ext>
            </a:extLst>
          </p:cNvPr>
          <p:cNvCxnSpPr>
            <a:cxnSpLocks/>
            <a:stCxn id="4" idx="2"/>
          </p:cNvCxnSpPr>
          <p:nvPr/>
        </p:nvCxnSpPr>
        <p:spPr>
          <a:xfrm rot="16200000" flipH="1">
            <a:off x="2836219" y="3361228"/>
            <a:ext cx="2126958" cy="294586"/>
          </a:xfrm>
          <a:prstGeom prst="bentConnector3">
            <a:avLst>
              <a:gd name="adj1" fmla="val 100156"/>
            </a:avLst>
          </a:prstGeom>
          <a:ln>
            <a:tailEnd type="triangle"/>
          </a:ln>
        </p:spPr>
        <p:style>
          <a:lnRef idx="2">
            <a:schemeClr val="dk1"/>
          </a:lnRef>
          <a:fillRef idx="0">
            <a:schemeClr val="dk1"/>
          </a:fillRef>
          <a:effectRef idx="1">
            <a:schemeClr val="dk1"/>
          </a:effectRef>
          <a:fontRef idx="minor">
            <a:schemeClr val="tx1"/>
          </a:fontRef>
        </p:style>
      </p:cxnSp>
      <p:grpSp>
        <p:nvGrpSpPr>
          <p:cNvPr id="40" name="Group 39">
            <a:extLst>
              <a:ext uri="{FF2B5EF4-FFF2-40B4-BE49-F238E27FC236}">
                <a16:creationId xmlns:a16="http://schemas.microsoft.com/office/drawing/2014/main" id="{3AB6D621-0D02-0445-AEE1-8CD00734AAC9}"/>
              </a:ext>
            </a:extLst>
          </p:cNvPr>
          <p:cNvGrpSpPr/>
          <p:nvPr/>
        </p:nvGrpSpPr>
        <p:grpSpPr>
          <a:xfrm>
            <a:off x="6553199" y="4514118"/>
            <a:ext cx="2566062" cy="303645"/>
            <a:chOff x="2892431" y="2285999"/>
            <a:chExt cx="1534929" cy="255070"/>
          </a:xfrm>
        </p:grpSpPr>
        <p:sp>
          <p:nvSpPr>
            <p:cNvPr id="41" name="Rectangle 40">
              <a:extLst>
                <a:ext uri="{FF2B5EF4-FFF2-40B4-BE49-F238E27FC236}">
                  <a16:creationId xmlns:a16="http://schemas.microsoft.com/office/drawing/2014/main" id="{634394C6-D3EB-D94A-B2C2-4ECC8B363379}"/>
                </a:ext>
              </a:extLst>
            </p:cNvPr>
            <p:cNvSpPr/>
            <p:nvPr/>
          </p:nvSpPr>
          <p:spPr>
            <a:xfrm>
              <a:off x="2892431" y="2286000"/>
              <a:ext cx="1015625"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Frame[page#]</a:t>
              </a:r>
            </a:p>
          </p:txBody>
        </p:sp>
        <p:sp>
          <p:nvSpPr>
            <p:cNvPr id="42" name="Rectangle 41">
              <a:extLst>
                <a:ext uri="{FF2B5EF4-FFF2-40B4-BE49-F238E27FC236}">
                  <a16:creationId xmlns:a16="http://schemas.microsoft.com/office/drawing/2014/main" id="{750130D1-75FC-4E41-9270-F49D41A97912}"/>
                </a:ext>
              </a:extLst>
            </p:cNvPr>
            <p:cNvSpPr/>
            <p:nvPr/>
          </p:nvSpPr>
          <p:spPr>
            <a:xfrm>
              <a:off x="3908056" y="2285999"/>
              <a:ext cx="519304" cy="2550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offset</a:t>
              </a:r>
            </a:p>
          </p:txBody>
        </p:sp>
      </p:grpSp>
      <p:sp>
        <p:nvSpPr>
          <p:cNvPr id="43" name="TextBox 42">
            <a:extLst>
              <a:ext uri="{FF2B5EF4-FFF2-40B4-BE49-F238E27FC236}">
                <a16:creationId xmlns:a16="http://schemas.microsoft.com/office/drawing/2014/main" id="{6CC2C69A-7A64-7F49-8210-6E81328671DA}"/>
              </a:ext>
            </a:extLst>
          </p:cNvPr>
          <p:cNvSpPr txBox="1"/>
          <p:nvPr/>
        </p:nvSpPr>
        <p:spPr>
          <a:xfrm rot="16200000">
            <a:off x="4694185" y="5059545"/>
            <a:ext cx="543739" cy="523220"/>
          </a:xfrm>
          <a:prstGeom prst="rect">
            <a:avLst/>
          </a:prstGeom>
          <a:noFill/>
        </p:spPr>
        <p:txBody>
          <a:bodyPr wrap="none" rtlCol="0">
            <a:spAutoFit/>
          </a:bodyPr>
          <a:lstStyle/>
          <a:p>
            <a:r>
              <a:rPr lang="en-US" sz="2800" b="1" dirty="0"/>
              <a:t>…</a:t>
            </a:r>
          </a:p>
        </p:txBody>
      </p:sp>
      <p:graphicFrame>
        <p:nvGraphicFramePr>
          <p:cNvPr id="44" name="Table 43">
            <a:extLst>
              <a:ext uri="{FF2B5EF4-FFF2-40B4-BE49-F238E27FC236}">
                <a16:creationId xmlns:a16="http://schemas.microsoft.com/office/drawing/2014/main" id="{95321887-A190-604A-B737-078F60D70023}"/>
              </a:ext>
            </a:extLst>
          </p:cNvPr>
          <p:cNvGraphicFramePr>
            <a:graphicFrameLocks noGrp="1"/>
          </p:cNvGraphicFramePr>
          <p:nvPr>
            <p:extLst>
              <p:ext uri="{D42A27DB-BD31-4B8C-83A1-F6EECF244321}">
                <p14:modId xmlns:p14="http://schemas.microsoft.com/office/powerpoint/2010/main" val="1449941849"/>
              </p:ext>
            </p:extLst>
          </p:nvPr>
        </p:nvGraphicFramePr>
        <p:xfrm>
          <a:off x="4046991" y="3429000"/>
          <a:ext cx="2173017" cy="1676400"/>
        </p:xfrm>
        <a:graphic>
          <a:graphicData uri="http://schemas.openxmlformats.org/drawingml/2006/table">
            <a:tbl>
              <a:tblPr firstRow="1" bandRow="1">
                <a:tableStyleId>{5C22544A-7EE6-4342-B048-85BDC9FD1C3A}</a:tableStyleId>
              </a:tblPr>
              <a:tblGrid>
                <a:gridCol w="352743">
                  <a:extLst>
                    <a:ext uri="{9D8B030D-6E8A-4147-A177-3AD203B41FA5}">
                      <a16:colId xmlns:a16="http://schemas.microsoft.com/office/drawing/2014/main" val="7733943"/>
                    </a:ext>
                  </a:extLst>
                </a:gridCol>
                <a:gridCol w="878343">
                  <a:extLst>
                    <a:ext uri="{9D8B030D-6E8A-4147-A177-3AD203B41FA5}">
                      <a16:colId xmlns:a16="http://schemas.microsoft.com/office/drawing/2014/main" val="2340536180"/>
                    </a:ext>
                  </a:extLst>
                </a:gridCol>
                <a:gridCol w="941931">
                  <a:extLst>
                    <a:ext uri="{9D8B030D-6E8A-4147-A177-3AD203B41FA5}">
                      <a16:colId xmlns:a16="http://schemas.microsoft.com/office/drawing/2014/main" val="2223607705"/>
                    </a:ext>
                  </a:extLst>
                </a:gridCol>
              </a:tblGrid>
              <a:tr h="219527">
                <a:tc>
                  <a:txBody>
                    <a:bodyPr/>
                    <a:lstStyle/>
                    <a:p>
                      <a:r>
                        <a:rPr lang="en-US" sz="1600" dirty="0"/>
                        <a:t>v</a:t>
                      </a:r>
                    </a:p>
                  </a:txBody>
                  <a:tcPr/>
                </a:tc>
                <a:tc>
                  <a:txBody>
                    <a:bodyPr/>
                    <a:lstStyle/>
                    <a:p>
                      <a:r>
                        <a:rPr lang="en-US" sz="1600" dirty="0"/>
                        <a:t>Frame</a:t>
                      </a:r>
                    </a:p>
                  </a:txBody>
                  <a:tcPr/>
                </a:tc>
                <a:tc>
                  <a:txBody>
                    <a:bodyPr/>
                    <a:lstStyle/>
                    <a:p>
                      <a:r>
                        <a:rPr lang="en-US" sz="1600" dirty="0"/>
                        <a:t>Access</a:t>
                      </a:r>
                    </a:p>
                  </a:txBody>
                  <a:tcPr/>
                </a:tc>
                <a:extLst>
                  <a:ext uri="{0D108BD9-81ED-4DB2-BD59-A6C34878D82A}">
                    <a16:rowId xmlns:a16="http://schemas.microsoft.com/office/drawing/2014/main" val="4202681401"/>
                  </a:ext>
                </a:extLst>
              </a:tr>
              <a:tr h="219527">
                <a:tc>
                  <a:txBody>
                    <a:bodyPr/>
                    <a:lstStyle/>
                    <a:p>
                      <a:r>
                        <a:rPr lang="en-US" sz="1600" dirty="0"/>
                        <a:t>1</a:t>
                      </a:r>
                    </a:p>
                  </a:txBody>
                  <a:tcPr/>
                </a:tc>
                <a:tc>
                  <a:txBody>
                    <a:bodyPr/>
                    <a:lstStyle/>
                    <a:p>
                      <a:r>
                        <a:rPr lang="en-US" sz="1600" dirty="0"/>
                        <a:t>47</a:t>
                      </a:r>
                    </a:p>
                  </a:txBody>
                  <a:tcPr/>
                </a:tc>
                <a:tc>
                  <a:txBody>
                    <a:bodyPr/>
                    <a:lstStyle/>
                    <a:p>
                      <a:r>
                        <a:rPr lang="en-US" sz="1600" dirty="0"/>
                        <a:t>X</a:t>
                      </a:r>
                    </a:p>
                  </a:txBody>
                  <a:tcPr/>
                </a:tc>
                <a:extLst>
                  <a:ext uri="{0D108BD9-81ED-4DB2-BD59-A6C34878D82A}">
                    <a16:rowId xmlns:a16="http://schemas.microsoft.com/office/drawing/2014/main" val="111645101"/>
                  </a:ext>
                </a:extLst>
              </a:tr>
              <a:tr h="219527">
                <a:tc>
                  <a:txBody>
                    <a:bodyPr/>
                    <a:lstStyle/>
                    <a:p>
                      <a:r>
                        <a:rPr lang="en-US" sz="1600" dirty="0"/>
                        <a:t>0</a:t>
                      </a:r>
                    </a:p>
                  </a:txBody>
                  <a:tcPr/>
                </a:tc>
                <a:tc>
                  <a:txBody>
                    <a:bodyPr/>
                    <a:lstStyle/>
                    <a:p>
                      <a:r>
                        <a:rPr lang="en-US" sz="1600" dirty="0"/>
                        <a:t>NULL</a:t>
                      </a:r>
                    </a:p>
                  </a:txBody>
                  <a:tcPr/>
                </a:tc>
                <a:tc>
                  <a:txBody>
                    <a:bodyPr/>
                    <a:lstStyle/>
                    <a:p>
                      <a:r>
                        <a:rPr lang="en-US" sz="1600" dirty="0"/>
                        <a:t>X</a:t>
                      </a:r>
                    </a:p>
                  </a:txBody>
                  <a:tcPr/>
                </a:tc>
                <a:extLst>
                  <a:ext uri="{0D108BD9-81ED-4DB2-BD59-A6C34878D82A}">
                    <a16:rowId xmlns:a16="http://schemas.microsoft.com/office/drawing/2014/main" val="3504091543"/>
                  </a:ext>
                </a:extLst>
              </a:tr>
              <a:tr h="219527">
                <a:tc>
                  <a:txBody>
                    <a:bodyPr/>
                    <a:lstStyle/>
                    <a:p>
                      <a:r>
                        <a:rPr lang="en-US" sz="1600" dirty="0"/>
                        <a:t>0</a:t>
                      </a:r>
                    </a:p>
                  </a:txBody>
                  <a:tcPr/>
                </a:tc>
                <a:tc>
                  <a:txBody>
                    <a:bodyPr/>
                    <a:lstStyle/>
                    <a:p>
                      <a:r>
                        <a:rPr lang="en-US" sz="1600" dirty="0"/>
                        <a:t>13</a:t>
                      </a:r>
                    </a:p>
                  </a:txBody>
                  <a:tcPr/>
                </a:tc>
                <a:tc>
                  <a:txBody>
                    <a:bodyPr/>
                    <a:lstStyle/>
                    <a:p>
                      <a:r>
                        <a:rPr lang="en-US" sz="1600" dirty="0"/>
                        <a:t>X</a:t>
                      </a:r>
                    </a:p>
                  </a:txBody>
                  <a:tcPr/>
                </a:tc>
                <a:extLst>
                  <a:ext uri="{0D108BD9-81ED-4DB2-BD59-A6C34878D82A}">
                    <a16:rowId xmlns:a16="http://schemas.microsoft.com/office/drawing/2014/main" val="902045245"/>
                  </a:ext>
                </a:extLst>
              </a:tr>
              <a:tr h="219527">
                <a:tc>
                  <a:txBody>
                    <a:bodyPr/>
                    <a:lstStyle/>
                    <a:p>
                      <a:r>
                        <a:rPr lang="en-US" sz="1600" dirty="0"/>
                        <a:t>1</a:t>
                      </a:r>
                    </a:p>
                  </a:txBody>
                  <a:tcPr/>
                </a:tc>
                <a:tc>
                  <a:txBody>
                    <a:bodyPr/>
                    <a:lstStyle/>
                    <a:p>
                      <a:r>
                        <a:rPr lang="en-US" sz="1600" dirty="0"/>
                        <a:t>42</a:t>
                      </a:r>
                    </a:p>
                  </a:txBody>
                  <a:tcPr/>
                </a:tc>
                <a:tc>
                  <a:txBody>
                    <a:bodyPr/>
                    <a:lstStyle/>
                    <a:p>
                      <a:r>
                        <a:rPr lang="en-US" sz="1600" dirty="0"/>
                        <a:t>NX</a:t>
                      </a:r>
                    </a:p>
                  </a:txBody>
                  <a:tcPr/>
                </a:tc>
                <a:extLst>
                  <a:ext uri="{0D108BD9-81ED-4DB2-BD59-A6C34878D82A}">
                    <a16:rowId xmlns:a16="http://schemas.microsoft.com/office/drawing/2014/main" val="2122521055"/>
                  </a:ext>
                </a:extLst>
              </a:tr>
            </a:tbl>
          </a:graphicData>
        </a:graphic>
      </p:graphicFrame>
      <p:grpSp>
        <p:nvGrpSpPr>
          <p:cNvPr id="45" name="Group 44">
            <a:extLst>
              <a:ext uri="{FF2B5EF4-FFF2-40B4-BE49-F238E27FC236}">
                <a16:creationId xmlns:a16="http://schemas.microsoft.com/office/drawing/2014/main" id="{4C9DF109-EA99-904F-B21C-8C917551D517}"/>
              </a:ext>
            </a:extLst>
          </p:cNvPr>
          <p:cNvGrpSpPr/>
          <p:nvPr/>
        </p:nvGrpSpPr>
        <p:grpSpPr>
          <a:xfrm rot="1758707">
            <a:off x="7282738" y="2983293"/>
            <a:ext cx="1683938" cy="307777"/>
            <a:chOff x="2704087" y="2428109"/>
            <a:chExt cx="1258859" cy="307777"/>
          </a:xfrm>
        </p:grpSpPr>
        <p:cxnSp>
          <p:nvCxnSpPr>
            <p:cNvPr id="46" name="Straight Arrow Connector 45">
              <a:extLst>
                <a:ext uri="{FF2B5EF4-FFF2-40B4-BE49-F238E27FC236}">
                  <a16:creationId xmlns:a16="http://schemas.microsoft.com/office/drawing/2014/main" id="{7DA3E7BB-E3AD-8340-86CE-9B1C3FA1EFB9}"/>
                </a:ext>
              </a:extLst>
            </p:cNvPr>
            <p:cNvCxnSpPr>
              <a:cxnSpLocks/>
            </p:cNvCxnSpPr>
            <p:nvPr/>
          </p:nvCxnSpPr>
          <p:spPr>
            <a:xfrm>
              <a:off x="2743200" y="2701624"/>
              <a:ext cx="1219746" cy="34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TextBox 46">
              <a:extLst>
                <a:ext uri="{FF2B5EF4-FFF2-40B4-BE49-F238E27FC236}">
                  <a16:creationId xmlns:a16="http://schemas.microsoft.com/office/drawing/2014/main" id="{188AFD2D-5870-9E42-86E9-2CD6864D3CC1}"/>
                </a:ext>
              </a:extLst>
            </p:cNvPr>
            <p:cNvSpPr txBox="1"/>
            <p:nvPr/>
          </p:nvSpPr>
          <p:spPr>
            <a:xfrm>
              <a:off x="2704087" y="2428109"/>
              <a:ext cx="859460" cy="307777"/>
            </a:xfrm>
            <a:prstGeom prst="rect">
              <a:avLst/>
            </a:prstGeom>
            <a:noFill/>
          </p:spPr>
          <p:txBody>
            <a:bodyPr wrap="none" rtlCol="0">
              <a:spAutoFit/>
            </a:bodyPr>
            <a:lstStyle/>
            <a:p>
              <a:r>
                <a:rPr lang="en-US" sz="1400" dirty="0"/>
                <a:t>Invalid page</a:t>
              </a:r>
            </a:p>
          </p:txBody>
        </p:sp>
      </p:grpSp>
      <p:sp>
        <p:nvSpPr>
          <p:cNvPr id="48" name="TextBox 47">
            <a:extLst>
              <a:ext uri="{FF2B5EF4-FFF2-40B4-BE49-F238E27FC236}">
                <a16:creationId xmlns:a16="http://schemas.microsoft.com/office/drawing/2014/main" id="{DCBAC530-8EBE-3041-B267-73D2C6512C93}"/>
              </a:ext>
            </a:extLst>
          </p:cNvPr>
          <p:cNvSpPr txBox="1"/>
          <p:nvPr/>
        </p:nvSpPr>
        <p:spPr>
          <a:xfrm rot="5400000">
            <a:off x="8338104" y="3431800"/>
            <a:ext cx="1300356" cy="369332"/>
          </a:xfrm>
          <a:prstGeom prst="rect">
            <a:avLst/>
          </a:prstGeom>
          <a:noFill/>
        </p:spPr>
        <p:txBody>
          <a:bodyPr wrap="none" rtlCol="0">
            <a:spAutoFit/>
          </a:bodyPr>
          <a:lstStyle/>
          <a:p>
            <a:r>
              <a:rPr lang="en-US" dirty="0"/>
              <a:t>Page Fault</a:t>
            </a:r>
          </a:p>
        </p:txBody>
      </p:sp>
      <p:sp>
        <p:nvSpPr>
          <p:cNvPr id="28" name="TextBox 27">
            <a:extLst>
              <a:ext uri="{FF2B5EF4-FFF2-40B4-BE49-F238E27FC236}">
                <a16:creationId xmlns:a16="http://schemas.microsoft.com/office/drawing/2014/main" id="{53E50984-C2B3-9E4A-962A-3D8D923858DF}"/>
              </a:ext>
            </a:extLst>
          </p:cNvPr>
          <p:cNvSpPr txBox="1"/>
          <p:nvPr/>
        </p:nvSpPr>
        <p:spPr>
          <a:xfrm>
            <a:off x="3990313" y="3117236"/>
            <a:ext cx="1261884" cy="369332"/>
          </a:xfrm>
          <a:prstGeom prst="rect">
            <a:avLst/>
          </a:prstGeom>
          <a:noFill/>
        </p:spPr>
        <p:txBody>
          <a:bodyPr wrap="none" rtlCol="0">
            <a:spAutoFit/>
          </a:bodyPr>
          <a:lstStyle/>
          <a:p>
            <a:r>
              <a:rPr lang="en-US" dirty="0"/>
              <a:t>page table</a:t>
            </a:r>
          </a:p>
        </p:txBody>
      </p:sp>
    </p:spTree>
    <p:extLst>
      <p:ext uri="{BB962C8B-B14F-4D97-AF65-F5344CB8AC3E}">
        <p14:creationId xmlns:p14="http://schemas.microsoft.com/office/powerpoint/2010/main" val="57657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p:bldP spid="48"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EFDF-302C-F44E-BF2C-A10E6C07FF9D}"/>
              </a:ext>
            </a:extLst>
          </p:cNvPr>
          <p:cNvSpPr>
            <a:spLocks noGrp="1"/>
          </p:cNvSpPr>
          <p:nvPr>
            <p:ph type="title"/>
          </p:nvPr>
        </p:nvSpPr>
        <p:spPr/>
        <p:txBody>
          <a:bodyPr/>
          <a:lstStyle/>
          <a:p>
            <a:r>
              <a:rPr lang="en-US" dirty="0"/>
              <a:t>Code Reuse Attacks</a:t>
            </a:r>
          </a:p>
        </p:txBody>
      </p:sp>
      <p:sp>
        <p:nvSpPr>
          <p:cNvPr id="3" name="Content Placeholder 2">
            <a:extLst>
              <a:ext uri="{FF2B5EF4-FFF2-40B4-BE49-F238E27FC236}">
                <a16:creationId xmlns:a16="http://schemas.microsoft.com/office/drawing/2014/main" id="{52A202C3-AD64-F64E-B989-D5D3048C223A}"/>
              </a:ext>
            </a:extLst>
          </p:cNvPr>
          <p:cNvSpPr>
            <a:spLocks noGrp="1"/>
          </p:cNvSpPr>
          <p:nvPr>
            <p:ph idx="1"/>
          </p:nvPr>
        </p:nvSpPr>
        <p:spPr/>
        <p:txBody>
          <a:bodyPr/>
          <a:lstStyle/>
          <a:p>
            <a:r>
              <a:rPr lang="en-US" dirty="0"/>
              <a:t>Key idea: execute instructions that already exist</a:t>
            </a:r>
          </a:p>
          <a:p>
            <a:endParaRPr lang="en-US" dirty="0"/>
          </a:p>
          <a:p>
            <a:r>
              <a:rPr lang="en-US" dirty="0"/>
              <a:t>Defeats memory tagging defenses</a:t>
            </a:r>
          </a:p>
          <a:p>
            <a:endParaRPr lang="en-US" dirty="0"/>
          </a:p>
          <a:p>
            <a:r>
              <a:rPr lang="en-US" dirty="0"/>
              <a:t>Examples:</a:t>
            </a:r>
          </a:p>
          <a:p>
            <a:pPr marL="731520" lvl="1" indent="-457200">
              <a:buFont typeface="+mj-lt"/>
              <a:buAutoNum type="arabicPeriod"/>
            </a:pPr>
            <a:r>
              <a:rPr lang="en-US" dirty="0"/>
              <a:t>return to a library function (e.g., return-into-</a:t>
            </a:r>
            <a:r>
              <a:rPr lang="en-US" dirty="0" err="1">
                <a:latin typeface="American Typewriter" charset="0"/>
                <a:ea typeface="American Typewriter" charset="0"/>
                <a:cs typeface="American Typewriter" charset="0"/>
              </a:rPr>
              <a:t>libc</a:t>
            </a:r>
            <a:r>
              <a:rPr lang="en-US" dirty="0"/>
              <a:t>)</a:t>
            </a:r>
          </a:p>
          <a:p>
            <a:pPr marL="731520" lvl="1" indent="-457200">
              <a:buFont typeface="+mj-lt"/>
              <a:buAutoNum type="arabicPeriod"/>
            </a:pPr>
            <a:r>
              <a:rPr lang="en-US" dirty="0"/>
              <a:t>return to some other instruction (return-oriented programming)</a:t>
            </a:r>
          </a:p>
        </p:txBody>
      </p:sp>
    </p:spTree>
    <p:extLst>
      <p:ext uri="{BB962C8B-B14F-4D97-AF65-F5344CB8AC3E}">
        <p14:creationId xmlns:p14="http://schemas.microsoft.com/office/powerpoint/2010/main" val="382775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BDC6-13B6-25B2-CA22-1B503066DCD5}"/>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B1EB6AAB-2A36-AAFD-452B-BDE09569D7B2}"/>
              </a:ext>
            </a:extLst>
          </p:cNvPr>
          <p:cNvSpPr>
            <a:spLocks noGrp="1"/>
          </p:cNvSpPr>
          <p:nvPr>
            <p:ph idx="1"/>
          </p:nvPr>
        </p:nvSpPr>
        <p:spPr/>
        <p:txBody>
          <a:bodyPr/>
          <a:lstStyle/>
          <a:p>
            <a:r>
              <a:rPr lang="en-US" dirty="0"/>
              <a:t>Office Hours: Mondays 7-9pm + Tuesdays 2-4</a:t>
            </a:r>
          </a:p>
          <a:p>
            <a:endParaRPr lang="en-US" dirty="0"/>
          </a:p>
          <a:p>
            <a:r>
              <a:rPr lang="en-US" dirty="0"/>
              <a:t>We have a slack channel: #cs138-2026sp</a:t>
            </a:r>
          </a:p>
          <a:p>
            <a:endParaRPr lang="en-US" dirty="0"/>
          </a:p>
          <a:p>
            <a:r>
              <a:rPr lang="en-US" dirty="0"/>
              <a:t>First assignment due tomorrow</a:t>
            </a:r>
          </a:p>
        </p:txBody>
      </p:sp>
    </p:spTree>
    <p:extLst>
      <p:ext uri="{BB962C8B-B14F-4D97-AF65-F5344CB8AC3E}">
        <p14:creationId xmlns:p14="http://schemas.microsoft.com/office/powerpoint/2010/main" val="101765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Return-into-</a:t>
            </a:r>
            <a:r>
              <a:rPr lang="en-US" dirty="0" err="1">
                <a:latin typeface="American Typewriter" charset="0"/>
                <a:ea typeface="American Typewriter" charset="0"/>
                <a:cs typeface="American Typewriter" charset="0"/>
              </a:rPr>
              <a:t>libc</a:t>
            </a:r>
            <a:endParaRPr lang="en-US" dirty="0"/>
          </a:p>
        </p:txBody>
      </p:sp>
      <p:grpSp>
        <p:nvGrpSpPr>
          <p:cNvPr id="18" name="Group 17">
            <a:extLst>
              <a:ext uri="{FF2B5EF4-FFF2-40B4-BE49-F238E27FC236}">
                <a16:creationId xmlns:a16="http://schemas.microsoft.com/office/drawing/2014/main" id="{8E216268-EB1D-054A-9161-210D3087EAB0}"/>
              </a:ext>
            </a:extLst>
          </p:cNvPr>
          <p:cNvGrpSpPr/>
          <p:nvPr/>
        </p:nvGrpSpPr>
        <p:grpSpPr>
          <a:xfrm>
            <a:off x="4651825" y="1757106"/>
            <a:ext cx="4478622" cy="4756454"/>
            <a:chOff x="5080001" y="1312662"/>
            <a:chExt cx="3949700" cy="4026911"/>
          </a:xfrm>
        </p:grpSpPr>
        <p:pic>
          <p:nvPicPr>
            <p:cNvPr id="9" name="Picture 8">
              <a:extLst>
                <a:ext uri="{FF2B5EF4-FFF2-40B4-BE49-F238E27FC236}">
                  <a16:creationId xmlns:a16="http://schemas.microsoft.com/office/drawing/2014/main" id="{939AE0F2-E23E-8646-A09F-FCCC2444043B}"/>
                </a:ext>
              </a:extLst>
            </p:cNvPr>
            <p:cNvPicPr>
              <a:picLocks noChangeAspect="1"/>
            </p:cNvPicPr>
            <p:nvPr/>
          </p:nvPicPr>
          <p:blipFill rotWithShape="1">
            <a:blip r:embed="rId2">
              <a:extLst>
                <a:ext uri="{28A0092B-C50C-407E-A947-70E740481C1C}">
                  <a14:useLocalDpi xmlns:a14="http://schemas.microsoft.com/office/drawing/2010/main" val="0"/>
                </a:ext>
              </a:extLst>
            </a:blip>
            <a:srcRect b="73865"/>
            <a:stretch/>
          </p:blipFill>
          <p:spPr>
            <a:xfrm>
              <a:off x="5080001" y="4025202"/>
              <a:ext cx="3949700" cy="1314371"/>
            </a:xfrm>
            <a:prstGeom prst="rect">
              <a:avLst/>
            </a:prstGeom>
          </p:spPr>
        </p:pic>
        <p:pic>
          <p:nvPicPr>
            <p:cNvPr id="11" name="Picture 10">
              <a:extLst>
                <a:ext uri="{FF2B5EF4-FFF2-40B4-BE49-F238E27FC236}">
                  <a16:creationId xmlns:a16="http://schemas.microsoft.com/office/drawing/2014/main" id="{8A65B4D7-8A57-6D4F-9446-743979A83559}"/>
                </a:ext>
              </a:extLst>
            </p:cNvPr>
            <p:cNvPicPr>
              <a:picLocks noChangeAspect="1"/>
            </p:cNvPicPr>
            <p:nvPr/>
          </p:nvPicPr>
          <p:blipFill rotWithShape="1">
            <a:blip r:embed="rId3">
              <a:extLst>
                <a:ext uri="{28A0092B-C50C-407E-A947-70E740481C1C}">
                  <a14:useLocalDpi xmlns:a14="http://schemas.microsoft.com/office/drawing/2010/main" val="0"/>
                </a:ext>
              </a:extLst>
            </a:blip>
            <a:srcRect t="37671" b="16915"/>
            <a:stretch/>
          </p:blipFill>
          <p:spPr>
            <a:xfrm>
              <a:off x="5105400" y="1312662"/>
              <a:ext cx="3924300" cy="2728101"/>
            </a:xfrm>
            <a:prstGeom prst="rect">
              <a:avLst/>
            </a:prstGeom>
          </p:spPr>
        </p:pic>
      </p:grpSp>
      <p:grpSp>
        <p:nvGrpSpPr>
          <p:cNvPr id="15" name="Group 14">
            <a:extLst>
              <a:ext uri="{FF2B5EF4-FFF2-40B4-BE49-F238E27FC236}">
                <a16:creationId xmlns:a16="http://schemas.microsoft.com/office/drawing/2014/main" id="{16FE3A50-B841-8041-AB08-A56B1F0DFCA4}"/>
              </a:ext>
            </a:extLst>
          </p:cNvPr>
          <p:cNvGrpSpPr/>
          <p:nvPr/>
        </p:nvGrpSpPr>
        <p:grpSpPr>
          <a:xfrm>
            <a:off x="274579" y="1433908"/>
            <a:ext cx="4495800" cy="5168900"/>
            <a:chOff x="2609850" y="1370853"/>
            <a:chExt cx="3724874" cy="4224165"/>
          </a:xfrm>
        </p:grpSpPr>
        <p:pic>
          <p:nvPicPr>
            <p:cNvPr id="13" name="Picture 12">
              <a:extLst>
                <a:ext uri="{FF2B5EF4-FFF2-40B4-BE49-F238E27FC236}">
                  <a16:creationId xmlns:a16="http://schemas.microsoft.com/office/drawing/2014/main" id="{A8366705-F2A3-624D-9664-4A5B5A6955F7}"/>
                </a:ext>
              </a:extLst>
            </p:cNvPr>
            <p:cNvPicPr>
              <a:picLocks noChangeAspect="1"/>
            </p:cNvPicPr>
            <p:nvPr/>
          </p:nvPicPr>
          <p:blipFill rotWithShape="1">
            <a:blip r:embed="rId4">
              <a:extLst>
                <a:ext uri="{28A0092B-C50C-407E-A947-70E740481C1C}">
                  <a14:useLocalDpi xmlns:a14="http://schemas.microsoft.com/office/drawing/2010/main" val="0"/>
                </a:ext>
              </a:extLst>
            </a:blip>
            <a:srcRect b="68878"/>
            <a:stretch/>
          </p:blipFill>
          <p:spPr>
            <a:xfrm>
              <a:off x="2609850" y="1370853"/>
              <a:ext cx="3717758" cy="2134347"/>
            </a:xfrm>
            <a:prstGeom prst="rect">
              <a:avLst/>
            </a:prstGeom>
          </p:spPr>
        </p:pic>
        <p:pic>
          <p:nvPicPr>
            <p:cNvPr id="14" name="Picture 13">
              <a:extLst>
                <a:ext uri="{FF2B5EF4-FFF2-40B4-BE49-F238E27FC236}">
                  <a16:creationId xmlns:a16="http://schemas.microsoft.com/office/drawing/2014/main" id="{9938B9DD-C449-6A42-B88E-369B9E550200}"/>
                </a:ext>
              </a:extLst>
            </p:cNvPr>
            <p:cNvPicPr>
              <a:picLocks noChangeAspect="1"/>
            </p:cNvPicPr>
            <p:nvPr/>
          </p:nvPicPr>
          <p:blipFill rotWithShape="1">
            <a:blip r:embed="rId4">
              <a:extLst>
                <a:ext uri="{28A0092B-C50C-407E-A947-70E740481C1C}">
                  <a14:useLocalDpi xmlns:a14="http://schemas.microsoft.com/office/drawing/2010/main" val="0"/>
                </a:ext>
              </a:extLst>
            </a:blip>
            <a:srcRect l="388" t="70024" r="-388" b="-1146"/>
            <a:stretch/>
          </p:blipFill>
          <p:spPr>
            <a:xfrm>
              <a:off x="2616320" y="3460671"/>
              <a:ext cx="3718404" cy="2134347"/>
            </a:xfrm>
            <a:prstGeom prst="rect">
              <a:avLst/>
            </a:prstGeom>
          </p:spPr>
        </p:pic>
      </p:grpSp>
    </p:spTree>
    <p:extLst>
      <p:ext uri="{BB962C8B-B14F-4D97-AF65-F5344CB8AC3E}">
        <p14:creationId xmlns:p14="http://schemas.microsoft.com/office/powerpoint/2010/main" val="100075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0699-701C-1945-BE55-F376B090FD9A}"/>
              </a:ext>
            </a:extLst>
          </p:cNvPr>
          <p:cNvSpPr>
            <a:spLocks noGrp="1"/>
          </p:cNvSpPr>
          <p:nvPr>
            <p:ph type="title"/>
          </p:nvPr>
        </p:nvSpPr>
        <p:spPr/>
        <p:txBody>
          <a:bodyPr/>
          <a:lstStyle/>
          <a:p>
            <a:r>
              <a:rPr lang="en-US" dirty="0"/>
              <a:t>ASCII Armoring</a:t>
            </a:r>
          </a:p>
        </p:txBody>
      </p:sp>
      <p:sp>
        <p:nvSpPr>
          <p:cNvPr id="3" name="Content Placeholder 2">
            <a:extLst>
              <a:ext uri="{FF2B5EF4-FFF2-40B4-BE49-F238E27FC236}">
                <a16:creationId xmlns:a16="http://schemas.microsoft.com/office/drawing/2014/main" id="{AB42F031-6AA1-FC44-8B89-00FD00D475DE}"/>
              </a:ext>
            </a:extLst>
          </p:cNvPr>
          <p:cNvSpPr>
            <a:spLocks noGrp="1"/>
          </p:cNvSpPr>
          <p:nvPr>
            <p:ph idx="1"/>
          </p:nvPr>
        </p:nvSpPr>
        <p:spPr/>
        <p:txBody>
          <a:bodyPr/>
          <a:lstStyle/>
          <a:p>
            <a:r>
              <a:rPr lang="en-US" dirty="0"/>
              <a:t>Make sure all system library addresses contain a null byte (0x00). </a:t>
            </a:r>
          </a:p>
          <a:p>
            <a:r>
              <a:rPr lang="en-US" dirty="0"/>
              <a:t>Can be done by placing this code in the first 0x01010101 bytes of memory</a:t>
            </a:r>
          </a:p>
        </p:txBody>
      </p:sp>
    </p:spTree>
    <p:extLst>
      <p:ext uri="{BB962C8B-B14F-4D97-AF65-F5344CB8AC3E}">
        <p14:creationId xmlns:p14="http://schemas.microsoft.com/office/powerpoint/2010/main" val="2389067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Review: Properties of x86 Assembly</a:t>
            </a:r>
          </a:p>
        </p:txBody>
      </p:sp>
      <p:sp>
        <p:nvSpPr>
          <p:cNvPr id="8" name="Content Placeholder 7"/>
          <p:cNvSpPr>
            <a:spLocks noGrp="1"/>
          </p:cNvSpPr>
          <p:nvPr>
            <p:ph idx="1"/>
          </p:nvPr>
        </p:nvSpPr>
        <p:spPr/>
        <p:txBody>
          <a:bodyPr/>
          <a:lstStyle/>
          <a:p>
            <a:r>
              <a:rPr lang="en-US" dirty="0"/>
              <a:t>Intel Instruction Set Architecture (ISA)</a:t>
            </a:r>
          </a:p>
          <a:p>
            <a:r>
              <a:rPr lang="en-US" dirty="0"/>
              <a:t>Introduced 1978, still supported</a:t>
            </a:r>
          </a:p>
          <a:p>
            <a:r>
              <a:rPr lang="en-US" dirty="0"/>
              <a:t>As of 2020, most common architecture on servers, PCs, and laptops</a:t>
            </a:r>
          </a:p>
          <a:p>
            <a:endParaRPr lang="en-US" dirty="0"/>
          </a:p>
          <a:p>
            <a:r>
              <a:rPr lang="en-US" dirty="0"/>
              <a:t>variable length instructions</a:t>
            </a:r>
          </a:p>
          <a:p>
            <a:r>
              <a:rPr lang="en-US" dirty="0"/>
              <a:t>not word aligned</a:t>
            </a:r>
          </a:p>
          <a:p>
            <a:r>
              <a:rPr lang="en-US" dirty="0"/>
              <a:t>dense instruction set</a:t>
            </a:r>
          </a:p>
          <a:p>
            <a:endParaRPr lang="en-US" dirty="0"/>
          </a:p>
        </p:txBody>
      </p:sp>
    </p:spTree>
    <p:extLst>
      <p:ext uri="{BB962C8B-B14F-4D97-AF65-F5344CB8AC3E}">
        <p14:creationId xmlns:p14="http://schemas.microsoft.com/office/powerpoint/2010/main" val="1702686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Gadgets</a:t>
            </a:r>
          </a:p>
        </p:txBody>
      </p:sp>
      <p:sp>
        <p:nvSpPr>
          <p:cNvPr id="4" name="Rectangle 3"/>
          <p:cNvSpPr>
            <a:spLocks noChangeArrowheads="1"/>
          </p:cNvSpPr>
          <p:nvPr/>
        </p:nvSpPr>
        <p:spPr bwMode="auto">
          <a:xfrm>
            <a:off x="381000" y="1670035"/>
            <a:ext cx="3810000" cy="9207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90487" tIns="44450" rIns="90487" bIns="44450">
            <a:spAutoFit/>
          </a:bodyPr>
          <a:lstStyle/>
          <a:p>
            <a:r>
              <a:rPr lang="en-US" b="1" dirty="0">
                <a:latin typeface="Courier New"/>
                <a:cs typeface="Courier New"/>
              </a:rPr>
              <a:t>void </a:t>
            </a:r>
            <a:r>
              <a:rPr lang="en-US" b="1" dirty="0" err="1">
                <a:latin typeface="Courier New"/>
                <a:cs typeface="Courier New"/>
              </a:rPr>
              <a:t>setval</a:t>
            </a:r>
            <a:r>
              <a:rPr lang="en-US" b="1" dirty="0">
                <a:latin typeface="Courier New"/>
                <a:cs typeface="Courier New"/>
              </a:rPr>
              <a:t>(unsigned *p) {    </a:t>
            </a:r>
          </a:p>
          <a:p>
            <a:r>
              <a:rPr lang="en-US" b="1" dirty="0">
                <a:latin typeface="Courier New"/>
                <a:cs typeface="Courier New"/>
              </a:rPr>
              <a:t>  *p = 3347663060u; </a:t>
            </a:r>
            <a:endParaRPr lang="en-US" b="1" dirty="0">
              <a:effectLst/>
              <a:latin typeface="Courier New"/>
              <a:cs typeface="Courier New"/>
            </a:endParaRPr>
          </a:p>
          <a:p>
            <a:r>
              <a:rPr lang="en-US" b="1" dirty="0">
                <a:latin typeface="Courier New"/>
                <a:cs typeface="Courier New"/>
              </a:rPr>
              <a:t>} </a:t>
            </a:r>
            <a:endParaRPr lang="en-US" b="1" dirty="0">
              <a:effectLst/>
              <a:latin typeface="Courier New"/>
              <a:cs typeface="Courier New"/>
            </a:endParaRPr>
          </a:p>
        </p:txBody>
      </p:sp>
      <p:sp>
        <p:nvSpPr>
          <p:cNvPr id="5" name="Rectangle 4"/>
          <p:cNvSpPr>
            <a:spLocks noChangeArrowheads="1"/>
          </p:cNvSpPr>
          <p:nvPr/>
        </p:nvSpPr>
        <p:spPr bwMode="auto">
          <a:xfrm>
            <a:off x="381000" y="3200400"/>
            <a:ext cx="8458200" cy="9207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0487" tIns="44450" rIns="90487" bIns="44450">
            <a:spAutoFit/>
          </a:bodyPr>
          <a:lstStyle/>
          <a:p>
            <a:r>
              <a:rPr lang="da-DK" b="1" dirty="0">
                <a:latin typeface="Courier New"/>
                <a:cs typeface="Courier New"/>
              </a:rPr>
              <a:t>&lt;</a:t>
            </a:r>
            <a:r>
              <a:rPr lang="da-DK" b="1" dirty="0" err="1">
                <a:latin typeface="Courier New"/>
                <a:cs typeface="Courier New"/>
              </a:rPr>
              <a:t>setval</a:t>
            </a:r>
            <a:r>
              <a:rPr lang="da-DK" b="1" dirty="0">
                <a:latin typeface="Courier New"/>
                <a:cs typeface="Courier New"/>
              </a:rPr>
              <a:t>&gt;:</a:t>
            </a:r>
            <a:br>
              <a:rPr lang="da-DK" b="1" dirty="0">
                <a:latin typeface="Courier New"/>
                <a:cs typeface="Courier New"/>
              </a:rPr>
            </a:br>
            <a:r>
              <a:rPr lang="da-DK" b="1" dirty="0">
                <a:latin typeface="Courier New"/>
                <a:cs typeface="Courier New"/>
              </a:rPr>
              <a:t>4004d9: c7 07 d4 48 89 c7	</a:t>
            </a:r>
            <a:r>
              <a:rPr lang="da-DK" b="1" dirty="0" err="1">
                <a:latin typeface="Courier New"/>
                <a:cs typeface="Courier New"/>
              </a:rPr>
              <a:t>movl</a:t>
            </a:r>
            <a:r>
              <a:rPr lang="da-DK" b="1" dirty="0">
                <a:latin typeface="Courier New"/>
                <a:cs typeface="Courier New"/>
              </a:rPr>
              <a:t> $0xc78948d4,(%</a:t>
            </a:r>
            <a:r>
              <a:rPr lang="da-DK" b="1" dirty="0" err="1">
                <a:latin typeface="Courier New"/>
                <a:cs typeface="Courier New"/>
              </a:rPr>
              <a:t>rdi</a:t>
            </a:r>
            <a:r>
              <a:rPr lang="da-DK" b="1" dirty="0">
                <a:latin typeface="Courier New"/>
                <a:cs typeface="Courier New"/>
              </a:rPr>
              <a:t>) </a:t>
            </a:r>
          </a:p>
          <a:p>
            <a:r>
              <a:rPr lang="da-DK" b="1" dirty="0">
                <a:latin typeface="Courier New"/>
                <a:cs typeface="Courier New"/>
              </a:rPr>
              <a:t>4004df: c3			ret </a:t>
            </a:r>
            <a:endParaRPr lang="da-DK" b="1" dirty="0">
              <a:effectLst/>
              <a:latin typeface="Courier New"/>
              <a:cs typeface="Courier New"/>
            </a:endParaRPr>
          </a:p>
        </p:txBody>
      </p:sp>
      <p:sp>
        <p:nvSpPr>
          <p:cNvPr id="6" name="Rectangle 5"/>
          <p:cNvSpPr/>
          <p:nvPr/>
        </p:nvSpPr>
        <p:spPr>
          <a:xfrm>
            <a:off x="2743200" y="3533001"/>
            <a:ext cx="1219200" cy="27699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2286000" y="4810875"/>
            <a:ext cx="5486400" cy="1200329"/>
          </a:xfrm>
          <a:prstGeom prst="rect">
            <a:avLst/>
          </a:prstGeom>
          <a:noFill/>
        </p:spPr>
        <p:txBody>
          <a:bodyPr wrap="square" rtlCol="0">
            <a:spAutoFit/>
          </a:bodyPr>
          <a:lstStyle/>
          <a:p>
            <a:r>
              <a:rPr lang="en-US" dirty="0"/>
              <a:t>gadget address: 	</a:t>
            </a:r>
            <a:r>
              <a:rPr lang="en-US" b="1" dirty="0">
                <a:latin typeface="Courier New" panose="02070309020205020404" pitchFamily="49" charset="0"/>
                <a:cs typeface="Courier New" panose="02070309020205020404" pitchFamily="49" charset="0"/>
              </a:rPr>
              <a:t>0x4004dc</a:t>
            </a:r>
          </a:p>
          <a:p>
            <a:r>
              <a:rPr lang="en-US" dirty="0"/>
              <a:t>encodes: 	</a:t>
            </a:r>
            <a:r>
              <a:rPr lang="en-US" b="1" dirty="0" err="1">
                <a:latin typeface="Courier New" panose="02070309020205020404" pitchFamily="49" charset="0"/>
                <a:cs typeface="Courier New" panose="02070309020205020404" pitchFamily="49" charset="0"/>
              </a:rPr>
              <a:t>movq</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rax</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rdi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dirty="0"/>
              <a:t>  </a:t>
            </a:r>
            <a:r>
              <a:rPr lang="en-US" b="1" dirty="0">
                <a:latin typeface="Courier New" panose="02070309020205020404" pitchFamily="49" charset="0"/>
                <a:cs typeface="Courier New" panose="02070309020205020404" pitchFamily="49" charset="0"/>
              </a:rPr>
              <a:t> </a:t>
            </a:r>
            <a:r>
              <a:rPr lang="en-US" dirty="0"/>
              <a:t> </a:t>
            </a:r>
            <a:r>
              <a:rPr lang="en-US" b="1" dirty="0">
                <a:latin typeface="Courier New" panose="02070309020205020404" pitchFamily="49" charset="0"/>
                <a:cs typeface="Courier New" panose="02070309020205020404" pitchFamily="49" charset="0"/>
              </a:rPr>
              <a:t>          ret</a:t>
            </a:r>
          </a:p>
          <a:p>
            <a:r>
              <a:rPr lang="en-US" dirty="0"/>
              <a:t>executes: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rdi</a:t>
            </a:r>
            <a:r>
              <a:rPr lang="en-US" b="1" dirty="0">
                <a:latin typeface="Courier New" panose="02070309020205020404" pitchFamily="49" charset="0"/>
                <a:cs typeface="Courier New" panose="02070309020205020404" pitchFamily="49" charset="0"/>
              </a:rPr>
              <a:t> &lt;- %</a:t>
            </a:r>
            <a:r>
              <a:rPr lang="en-US" b="1" dirty="0" err="1">
                <a:latin typeface="Courier New" panose="02070309020205020404" pitchFamily="49" charset="0"/>
                <a:cs typeface="Courier New" panose="02070309020205020404" pitchFamily="49" charset="0"/>
              </a:rPr>
              <a:t>rax</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8343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Gadgets</a:t>
            </a:r>
          </a:p>
        </p:txBody>
      </p:sp>
      <p:sp>
        <p:nvSpPr>
          <p:cNvPr id="20" name="Text Placeholder 19">
            <a:extLst>
              <a:ext uri="{FF2B5EF4-FFF2-40B4-BE49-F238E27FC236}">
                <a16:creationId xmlns:a16="http://schemas.microsoft.com/office/drawing/2014/main" id="{EDE42320-350A-3542-AA01-A47BBA091834}"/>
              </a:ext>
            </a:extLst>
          </p:cNvPr>
          <p:cNvSpPr>
            <a:spLocks noGrp="1"/>
          </p:cNvSpPr>
          <p:nvPr>
            <p:ph type="body" idx="1"/>
          </p:nvPr>
        </p:nvSpPr>
        <p:spPr/>
        <p:txBody>
          <a:bodyPr/>
          <a:lstStyle/>
          <a:p>
            <a:r>
              <a:rPr lang="en-US" dirty="0"/>
              <a:t>Load Constant</a:t>
            </a:r>
          </a:p>
        </p:txBody>
      </p:sp>
      <p:sp>
        <p:nvSpPr>
          <p:cNvPr id="22" name="Text Placeholder 21">
            <a:extLst>
              <a:ext uri="{FF2B5EF4-FFF2-40B4-BE49-F238E27FC236}">
                <a16:creationId xmlns:a16="http://schemas.microsoft.com/office/drawing/2014/main" id="{236A3137-8D11-034C-8C9D-718DA5FCBC2D}"/>
              </a:ext>
            </a:extLst>
          </p:cNvPr>
          <p:cNvSpPr>
            <a:spLocks noGrp="1"/>
          </p:cNvSpPr>
          <p:nvPr>
            <p:ph type="body" sz="quarter" idx="3"/>
          </p:nvPr>
        </p:nvSpPr>
        <p:spPr/>
        <p:txBody>
          <a:bodyPr/>
          <a:lstStyle/>
          <a:p>
            <a:r>
              <a:rPr lang="en-US" dirty="0"/>
              <a:t>Load from memory</a:t>
            </a:r>
          </a:p>
        </p:txBody>
      </p:sp>
      <p:sp>
        <p:nvSpPr>
          <p:cNvPr id="6" name="TextBox 5">
            <a:extLst>
              <a:ext uri="{FF2B5EF4-FFF2-40B4-BE49-F238E27FC236}">
                <a16:creationId xmlns:a16="http://schemas.microsoft.com/office/drawing/2014/main" id="{F00F2833-9BE0-2641-B1B9-531653BA9E40}"/>
              </a:ext>
            </a:extLst>
          </p:cNvPr>
          <p:cNvSpPr txBox="1"/>
          <p:nvPr/>
        </p:nvSpPr>
        <p:spPr>
          <a:xfrm>
            <a:off x="3341947" y="3520753"/>
            <a:ext cx="925253"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a:latin typeface="Courier New" panose="02070309020205020404" pitchFamily="49" charset="0"/>
                <a:cs typeface="Courier New" panose="02070309020205020404" pitchFamily="49" charset="0"/>
              </a:rPr>
              <a:t>5a c3 </a:t>
            </a:r>
          </a:p>
        </p:txBody>
      </p:sp>
      <p:sp>
        <p:nvSpPr>
          <p:cNvPr id="7" name="Rectangle 6">
            <a:extLst>
              <a:ext uri="{FF2B5EF4-FFF2-40B4-BE49-F238E27FC236}">
                <a16:creationId xmlns:a16="http://schemas.microsoft.com/office/drawing/2014/main" id="{4A6105E4-2105-7843-8C54-0BD3AAA210AF}"/>
              </a:ext>
            </a:extLst>
          </p:cNvPr>
          <p:cNvSpPr/>
          <p:nvPr/>
        </p:nvSpPr>
        <p:spPr>
          <a:xfrm>
            <a:off x="486335" y="354109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FB591F-358B-2648-BF0B-EF70E97632A5}"/>
              </a:ext>
            </a:extLst>
          </p:cNvPr>
          <p:cNvSpPr/>
          <p:nvPr/>
        </p:nvSpPr>
        <p:spPr>
          <a:xfrm>
            <a:off x="488576" y="3278333"/>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0xbad00001</a:t>
            </a:r>
          </a:p>
        </p:txBody>
      </p:sp>
      <p:sp>
        <p:nvSpPr>
          <p:cNvPr id="9" name="Rectangle 8">
            <a:extLst>
              <a:ext uri="{FF2B5EF4-FFF2-40B4-BE49-F238E27FC236}">
                <a16:creationId xmlns:a16="http://schemas.microsoft.com/office/drawing/2014/main" id="{13E22E2D-FF49-1144-9B16-B53D83CF088B}"/>
              </a:ext>
            </a:extLst>
          </p:cNvPr>
          <p:cNvSpPr/>
          <p:nvPr/>
        </p:nvSpPr>
        <p:spPr>
          <a:xfrm>
            <a:off x="5012329" y="5562600"/>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0xbad00002</a:t>
            </a:r>
          </a:p>
        </p:txBody>
      </p:sp>
      <p:sp>
        <p:nvSpPr>
          <p:cNvPr id="10" name="Rectangle 9">
            <a:extLst>
              <a:ext uri="{FF2B5EF4-FFF2-40B4-BE49-F238E27FC236}">
                <a16:creationId xmlns:a16="http://schemas.microsoft.com/office/drawing/2014/main" id="{1C46B0EF-426F-2B4F-AD0A-337C6E0F09DD}"/>
              </a:ext>
            </a:extLst>
          </p:cNvPr>
          <p:cNvSpPr/>
          <p:nvPr/>
        </p:nvSpPr>
        <p:spPr>
          <a:xfrm>
            <a:off x="5007141" y="3732103"/>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DBF2174-35F0-FA49-8455-2AF0D1ADA557}"/>
              </a:ext>
            </a:extLst>
          </p:cNvPr>
          <p:cNvSpPr/>
          <p:nvPr/>
        </p:nvSpPr>
        <p:spPr>
          <a:xfrm>
            <a:off x="5002659" y="3429452"/>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A91FA6F-15A7-604A-BD52-748894DD5408}"/>
              </a:ext>
            </a:extLst>
          </p:cNvPr>
          <p:cNvSpPr/>
          <p:nvPr/>
        </p:nvSpPr>
        <p:spPr>
          <a:xfrm>
            <a:off x="5002659" y="3119505"/>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4538CBB-2F24-4E44-A627-412C556C76BA}"/>
              </a:ext>
            </a:extLst>
          </p:cNvPr>
          <p:cNvSpPr/>
          <p:nvPr/>
        </p:nvSpPr>
        <p:spPr>
          <a:xfrm>
            <a:off x="488576" y="2392362"/>
            <a:ext cx="2286000" cy="438943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8FF593F0-46D4-E946-8B25-EFD2F29F2875}"/>
              </a:ext>
            </a:extLst>
          </p:cNvPr>
          <p:cNvSpPr txBox="1"/>
          <p:nvPr/>
        </p:nvSpPr>
        <p:spPr>
          <a:xfrm>
            <a:off x="3246749" y="3873772"/>
            <a:ext cx="928459" cy="461665"/>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rdx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16" name="Straight Arrow Connector 15">
            <a:extLst>
              <a:ext uri="{FF2B5EF4-FFF2-40B4-BE49-F238E27FC236}">
                <a16:creationId xmlns:a16="http://schemas.microsoft.com/office/drawing/2014/main" id="{4B2F9F5B-59F1-1C4D-8914-DE67594A303C}"/>
              </a:ext>
            </a:extLst>
          </p:cNvPr>
          <p:cNvCxnSpPr>
            <a:cxnSpLocks/>
            <a:endCxn id="6" idx="1"/>
          </p:cNvCxnSpPr>
          <p:nvPr/>
        </p:nvCxnSpPr>
        <p:spPr>
          <a:xfrm>
            <a:off x="1600200" y="3690030"/>
            <a:ext cx="17417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id="{4D8EB6B8-ACAE-6646-B940-E76453236718}"/>
              </a:ext>
            </a:extLst>
          </p:cNvPr>
          <p:cNvSpPr/>
          <p:nvPr/>
        </p:nvSpPr>
        <p:spPr>
          <a:xfrm>
            <a:off x="5007494" y="2386948"/>
            <a:ext cx="2286000" cy="438943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F8682ED3-BF85-824F-9428-BD57A1B17F0B}"/>
              </a:ext>
            </a:extLst>
          </p:cNvPr>
          <p:cNvSpPr txBox="1"/>
          <p:nvPr/>
        </p:nvSpPr>
        <p:spPr>
          <a:xfrm>
            <a:off x="7389921" y="4040650"/>
            <a:ext cx="925253"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a:latin typeface="Courier New" panose="02070309020205020404" pitchFamily="49" charset="0"/>
                <a:cs typeface="Courier New" panose="02070309020205020404" pitchFamily="49" charset="0"/>
              </a:rPr>
              <a:t>58 c3 </a:t>
            </a:r>
          </a:p>
        </p:txBody>
      </p:sp>
      <p:sp>
        <p:nvSpPr>
          <p:cNvPr id="26" name="TextBox 25">
            <a:extLst>
              <a:ext uri="{FF2B5EF4-FFF2-40B4-BE49-F238E27FC236}">
                <a16:creationId xmlns:a16="http://schemas.microsoft.com/office/drawing/2014/main" id="{00501DE3-A761-A74F-B8CB-37B408B4B9BD}"/>
              </a:ext>
            </a:extLst>
          </p:cNvPr>
          <p:cNvSpPr txBox="1"/>
          <p:nvPr/>
        </p:nvSpPr>
        <p:spPr>
          <a:xfrm>
            <a:off x="7298329" y="4417068"/>
            <a:ext cx="928459" cy="461665"/>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27" name="Straight Arrow Connector 26">
            <a:extLst>
              <a:ext uri="{FF2B5EF4-FFF2-40B4-BE49-F238E27FC236}">
                <a16:creationId xmlns:a16="http://schemas.microsoft.com/office/drawing/2014/main" id="{41AA4ED9-FAE9-2A4A-80BD-5A99ECB4D790}"/>
              </a:ext>
            </a:extLst>
          </p:cNvPr>
          <p:cNvCxnSpPr>
            <a:cxnSpLocks/>
            <a:endCxn id="25" idx="1"/>
          </p:cNvCxnSpPr>
          <p:nvPr/>
        </p:nvCxnSpPr>
        <p:spPr>
          <a:xfrm>
            <a:off x="6158753" y="3899647"/>
            <a:ext cx="1231168" cy="310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CD848163-2DCC-DD49-9EDC-881A0C629CC2}"/>
              </a:ext>
            </a:extLst>
          </p:cNvPr>
          <p:cNvSpPr txBox="1"/>
          <p:nvPr/>
        </p:nvSpPr>
        <p:spPr>
          <a:xfrm>
            <a:off x="7369410" y="2614671"/>
            <a:ext cx="176522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48 89 C0 C3</a:t>
            </a:r>
            <a:endParaRPr lang="en-US" sz="1600" b="1" dirty="0">
              <a:latin typeface="Courier New" panose="02070309020205020404" pitchFamily="49" charset="0"/>
              <a:cs typeface="Courier New" panose="02070309020205020404" pitchFamily="49" charset="0"/>
            </a:endParaRPr>
          </a:p>
        </p:txBody>
      </p:sp>
      <p:sp>
        <p:nvSpPr>
          <p:cNvPr id="29" name="TextBox 28">
            <a:extLst>
              <a:ext uri="{FF2B5EF4-FFF2-40B4-BE49-F238E27FC236}">
                <a16:creationId xmlns:a16="http://schemas.microsoft.com/office/drawing/2014/main" id="{A6EB9D9E-9F41-0E48-A535-AF6696BAE091}"/>
              </a:ext>
            </a:extLst>
          </p:cNvPr>
          <p:cNvSpPr txBox="1"/>
          <p:nvPr/>
        </p:nvSpPr>
        <p:spPr>
          <a:xfrm>
            <a:off x="7288659" y="3000008"/>
            <a:ext cx="1765227" cy="461665"/>
          </a:xfrm>
          <a:prstGeom prst="rect">
            <a:avLst/>
          </a:prstGeom>
          <a:noFill/>
        </p:spPr>
        <p:txBody>
          <a:bodyPr wrap="none" rtlCol="0">
            <a:spAutoFit/>
          </a:bodyPr>
          <a:lstStyle/>
          <a:p>
            <a:r>
              <a:rPr lang="en-US" sz="1200" b="1" dirty="0" err="1">
                <a:latin typeface="Courier New" panose="02070309020205020404" pitchFamily="49" charset="0"/>
                <a:cs typeface="Courier New" panose="02070309020205020404" pitchFamily="49" charset="0"/>
              </a:rPr>
              <a:t>movq</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30" name="Straight Arrow Connector 29">
            <a:extLst>
              <a:ext uri="{FF2B5EF4-FFF2-40B4-BE49-F238E27FC236}">
                <a16:creationId xmlns:a16="http://schemas.microsoft.com/office/drawing/2014/main" id="{820DFED1-8EC3-5E40-AE93-5E0C586208B5}"/>
              </a:ext>
            </a:extLst>
          </p:cNvPr>
          <p:cNvCxnSpPr>
            <a:cxnSpLocks/>
            <a:endCxn id="28" idx="1"/>
          </p:cNvCxnSpPr>
          <p:nvPr/>
        </p:nvCxnSpPr>
        <p:spPr>
          <a:xfrm flipV="1">
            <a:off x="6158753" y="2799337"/>
            <a:ext cx="1210657" cy="4536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Elbow Connector 33">
            <a:extLst>
              <a:ext uri="{FF2B5EF4-FFF2-40B4-BE49-F238E27FC236}">
                <a16:creationId xmlns:a16="http://schemas.microsoft.com/office/drawing/2014/main" id="{2D70FB6D-5E4F-434D-9F29-3416F3A2D322}"/>
              </a:ext>
            </a:extLst>
          </p:cNvPr>
          <p:cNvCxnSpPr>
            <a:cxnSpLocks/>
            <a:endCxn id="9" idx="1"/>
          </p:cNvCxnSpPr>
          <p:nvPr/>
        </p:nvCxnSpPr>
        <p:spPr>
          <a:xfrm rot="5400000">
            <a:off x="4517029" y="4074966"/>
            <a:ext cx="2133602" cy="1143001"/>
          </a:xfrm>
          <a:prstGeom prst="bentConnector4">
            <a:avLst>
              <a:gd name="adj1" fmla="val -170"/>
              <a:gd name="adj2" fmla="val 120000"/>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7364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9" grpId="0" animBg="1"/>
      <p:bldP spid="10" grpId="0" animBg="1"/>
      <p:bldP spid="10" grpId="1" animBg="1"/>
      <p:bldP spid="11" grpId="0" animBg="1"/>
      <p:bldP spid="11" grpId="1" animBg="1"/>
      <p:bldP spid="12" grpId="0" animBg="1"/>
      <p:bldP spid="12" grpId="1" animBg="1"/>
      <p:bldP spid="24" grpId="0" animBg="1"/>
      <p:bldP spid="25" grpId="0" animBg="1"/>
      <p:bldP spid="26" grpId="0"/>
      <p:bldP spid="28" grpId="0" animBg="1"/>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Return-oriented Programming</a:t>
            </a:r>
          </a:p>
        </p:txBody>
      </p:sp>
      <p:pic>
        <p:nvPicPr>
          <p:cNvPr id="4" name="Picture 2"/>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303337" y="1371600"/>
            <a:ext cx="6537325" cy="519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135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Return-oriented Programming</a:t>
            </a:r>
          </a:p>
        </p:txBody>
      </p:sp>
      <p:sp>
        <p:nvSpPr>
          <p:cNvPr id="26" name="Rectangle 25"/>
          <p:cNvSpPr/>
          <p:nvPr/>
        </p:nvSpPr>
        <p:spPr>
          <a:xfrm>
            <a:off x="1008266" y="5496580"/>
            <a:ext cx="6740948" cy="954107"/>
          </a:xfrm>
          <a:prstGeom prst="rect">
            <a:avLst/>
          </a:prstGeom>
        </p:spPr>
        <p:txBody>
          <a:bodyPr wrap="none">
            <a:spAutoFit/>
          </a:bodyPr>
          <a:lstStyle/>
          <a:p>
            <a:pPr algn="ctr"/>
            <a:r>
              <a:rPr lang="en-US" sz="2800" dirty="0">
                <a:cs typeface="Courier New"/>
              </a:rPr>
              <a:t>Final ret in each gadget sets pc (%rip) to </a:t>
            </a:r>
          </a:p>
          <a:p>
            <a:pPr algn="ctr"/>
            <a:r>
              <a:rPr lang="en-US" sz="2800" dirty="0">
                <a:cs typeface="Courier New"/>
              </a:rPr>
              <a:t>beginning of next gadget code</a:t>
            </a:r>
          </a:p>
        </p:txBody>
      </p:sp>
      <p:sp>
        <p:nvSpPr>
          <p:cNvPr id="18" name="TextBox 17">
            <a:extLst>
              <a:ext uri="{FF2B5EF4-FFF2-40B4-BE49-F238E27FC236}">
                <a16:creationId xmlns:a16="http://schemas.microsoft.com/office/drawing/2014/main" id="{DFC9868C-993E-8F47-AF33-6C5237FD1768}"/>
              </a:ext>
            </a:extLst>
          </p:cNvPr>
          <p:cNvSpPr txBox="1"/>
          <p:nvPr/>
        </p:nvSpPr>
        <p:spPr>
          <a:xfrm>
            <a:off x="4989212" y="1905000"/>
            <a:ext cx="228299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err="1">
                <a:latin typeface="Courier New" panose="02070309020205020404" pitchFamily="49" charset="0"/>
                <a:cs typeface="Courier New" panose="02070309020205020404" pitchFamily="49" charset="0"/>
              </a:rPr>
              <a:t>gadget_N_code</a:t>
            </a:r>
            <a:r>
              <a:rPr lang="en-US" sz="1600" b="1" dirty="0">
                <a:latin typeface="Courier New" panose="02070309020205020404" pitchFamily="49" charset="0"/>
                <a:cs typeface="Courier New" panose="02070309020205020404" pitchFamily="49" charset="0"/>
              </a:rPr>
              <a:t> c3 </a:t>
            </a:r>
          </a:p>
        </p:txBody>
      </p:sp>
      <p:sp>
        <p:nvSpPr>
          <p:cNvPr id="20" name="Rectangle 19">
            <a:extLst>
              <a:ext uri="{FF2B5EF4-FFF2-40B4-BE49-F238E27FC236}">
                <a16:creationId xmlns:a16="http://schemas.microsoft.com/office/drawing/2014/main" id="{45529057-0A03-BC48-B974-DE2A803175A1}"/>
              </a:ext>
            </a:extLst>
          </p:cNvPr>
          <p:cNvSpPr/>
          <p:nvPr/>
        </p:nvSpPr>
        <p:spPr>
          <a:xfrm>
            <a:off x="2133600" y="1925343"/>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DDF2C44B-355B-5046-9005-4416BADE22E0}"/>
              </a:ext>
            </a:extLst>
          </p:cNvPr>
          <p:cNvCxnSpPr>
            <a:cxnSpLocks/>
            <a:endCxn id="18" idx="1"/>
          </p:cNvCxnSpPr>
          <p:nvPr/>
        </p:nvCxnSpPr>
        <p:spPr>
          <a:xfrm>
            <a:off x="3247465" y="2074278"/>
            <a:ext cx="17417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6D158713-A3B0-E042-9DD9-936E22017375}"/>
              </a:ext>
            </a:extLst>
          </p:cNvPr>
          <p:cNvSpPr txBox="1"/>
          <p:nvPr/>
        </p:nvSpPr>
        <p:spPr>
          <a:xfrm>
            <a:off x="4989212" y="4274225"/>
            <a:ext cx="228299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gadget_1_code c3 </a:t>
            </a:r>
          </a:p>
        </p:txBody>
      </p:sp>
      <p:sp>
        <p:nvSpPr>
          <p:cNvPr id="28" name="Rectangle 27">
            <a:extLst>
              <a:ext uri="{FF2B5EF4-FFF2-40B4-BE49-F238E27FC236}">
                <a16:creationId xmlns:a16="http://schemas.microsoft.com/office/drawing/2014/main" id="{73F8C58B-882C-A646-A13D-100163894066}"/>
              </a:ext>
            </a:extLst>
          </p:cNvPr>
          <p:cNvSpPr/>
          <p:nvPr/>
        </p:nvSpPr>
        <p:spPr>
          <a:xfrm>
            <a:off x="2133600" y="4267263"/>
            <a:ext cx="2286000" cy="360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67906192-6A56-9E42-B7C4-0AF74FCA29D8}"/>
              </a:ext>
            </a:extLst>
          </p:cNvPr>
          <p:cNvCxnSpPr>
            <a:cxnSpLocks/>
            <a:endCxn id="27" idx="1"/>
          </p:cNvCxnSpPr>
          <p:nvPr/>
        </p:nvCxnSpPr>
        <p:spPr>
          <a:xfrm>
            <a:off x="3247465" y="4443503"/>
            <a:ext cx="17417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C1D2AEC4-5FD9-7741-B886-C455BE60B13A}"/>
              </a:ext>
            </a:extLst>
          </p:cNvPr>
          <p:cNvSpPr txBox="1"/>
          <p:nvPr/>
        </p:nvSpPr>
        <p:spPr>
          <a:xfrm>
            <a:off x="4989212" y="3886200"/>
            <a:ext cx="228299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gadget_2_code c3 </a:t>
            </a:r>
          </a:p>
        </p:txBody>
      </p:sp>
      <p:sp>
        <p:nvSpPr>
          <p:cNvPr id="31" name="Rectangle 30">
            <a:extLst>
              <a:ext uri="{FF2B5EF4-FFF2-40B4-BE49-F238E27FC236}">
                <a16:creationId xmlns:a16="http://schemas.microsoft.com/office/drawing/2014/main" id="{E91BE6AC-3046-8D42-96D7-6792DEC72BA6}"/>
              </a:ext>
            </a:extLst>
          </p:cNvPr>
          <p:cNvSpPr/>
          <p:nvPr/>
        </p:nvSpPr>
        <p:spPr>
          <a:xfrm>
            <a:off x="2133600" y="3906543"/>
            <a:ext cx="2286000" cy="360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32" name="Straight Arrow Connector 31">
            <a:extLst>
              <a:ext uri="{FF2B5EF4-FFF2-40B4-BE49-F238E27FC236}">
                <a16:creationId xmlns:a16="http://schemas.microsoft.com/office/drawing/2014/main" id="{CA66F9D8-1515-1645-80E1-74D3A2B8A46D}"/>
              </a:ext>
            </a:extLst>
          </p:cNvPr>
          <p:cNvCxnSpPr>
            <a:cxnSpLocks/>
            <a:endCxn id="30" idx="1"/>
          </p:cNvCxnSpPr>
          <p:nvPr/>
        </p:nvCxnSpPr>
        <p:spPr>
          <a:xfrm>
            <a:off x="3247465" y="4055478"/>
            <a:ext cx="17417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71A2C2FA-2F02-FC44-AE93-91BD0F24BFE2}"/>
              </a:ext>
            </a:extLst>
          </p:cNvPr>
          <p:cNvSpPr txBox="1"/>
          <p:nvPr/>
        </p:nvSpPr>
        <p:spPr>
          <a:xfrm rot="16200000">
            <a:off x="2829011" y="2767739"/>
            <a:ext cx="646331" cy="646331"/>
          </a:xfrm>
          <a:prstGeom prst="rect">
            <a:avLst/>
          </a:prstGeom>
          <a:noFill/>
        </p:spPr>
        <p:txBody>
          <a:bodyPr wrap="none" rtlCol="0">
            <a:spAutoFit/>
          </a:bodyPr>
          <a:lstStyle/>
          <a:p>
            <a:r>
              <a:rPr lang="en-US" sz="3600" dirty="0"/>
              <a:t>…</a:t>
            </a:r>
          </a:p>
        </p:txBody>
      </p:sp>
      <p:sp>
        <p:nvSpPr>
          <p:cNvPr id="23" name="Rectangle 22">
            <a:extLst>
              <a:ext uri="{FF2B5EF4-FFF2-40B4-BE49-F238E27FC236}">
                <a16:creationId xmlns:a16="http://schemas.microsoft.com/office/drawing/2014/main" id="{30817032-B2B2-2C47-AE4A-8A7A8624F73B}"/>
              </a:ext>
            </a:extLst>
          </p:cNvPr>
          <p:cNvSpPr/>
          <p:nvPr/>
        </p:nvSpPr>
        <p:spPr>
          <a:xfrm>
            <a:off x="2135841" y="1925343"/>
            <a:ext cx="2286000" cy="268428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2EBFD609-26D9-2B42-B2B1-0CE973522E53}"/>
              </a:ext>
            </a:extLst>
          </p:cNvPr>
          <p:cNvCxnSpPr>
            <a:cxnSpLocks/>
          </p:cNvCxnSpPr>
          <p:nvPr/>
        </p:nvCxnSpPr>
        <p:spPr>
          <a:xfrm>
            <a:off x="1882268" y="4609628"/>
            <a:ext cx="25133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522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16 -2.22222E-6 L 0.00538 -0.04907 " pathEditMode="relative" rAng="0" ptsTypes="AA">
                                      <p:cBhvr>
                                        <p:cTn id="6" dur="2000" fill="hold"/>
                                        <p:tgtEl>
                                          <p:spTgt spid="16"/>
                                        </p:tgtEl>
                                        <p:attrNameLst>
                                          <p:attrName>ppt_x</p:attrName>
                                          <p:attrName>ppt_y</p:attrName>
                                        </p:attrNameLst>
                                      </p:cBhvr>
                                      <p:rCtr x="52" y="-245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538 -0.04907 L 0.00538 -0.10254 " pathEditMode="relative" rAng="0" ptsTypes="AA">
                                      <p:cBhvr>
                                        <p:cTn id="10" dur="2000" fill="hold"/>
                                        <p:tgtEl>
                                          <p:spTgt spid="16"/>
                                        </p:tgtEl>
                                        <p:attrNameLst>
                                          <p:attrName>ppt_x</p:attrName>
                                          <p:attrName>ppt_y</p:attrName>
                                        </p:attrNameLst>
                                      </p:cBhvr>
                                      <p:rCtr x="0" y="-268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538 -0.10255 L 0.00538 -0.1456 " pathEditMode="relative" rAng="0" ptsTypes="AA">
                                      <p:cBhvr>
                                        <p:cTn id="14" dur="2000" fill="hold"/>
                                        <p:tgtEl>
                                          <p:spTgt spid="16"/>
                                        </p:tgtEl>
                                        <p:attrNameLst>
                                          <p:attrName>ppt_x</p:attrName>
                                          <p:attrName>ppt_y</p:attrName>
                                        </p:attrNameLst>
                                      </p:cBhvr>
                                      <p:rCtr x="0" y="-2153"/>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538 -0.1456 L 0.00538 -0.18958 " pathEditMode="relative" rAng="0" ptsTypes="AA">
                                      <p:cBhvr>
                                        <p:cTn id="18" dur="2000" fill="hold"/>
                                        <p:tgtEl>
                                          <p:spTgt spid="16"/>
                                        </p:tgtEl>
                                        <p:attrNameLst>
                                          <p:attrName>ppt_x</p:attrName>
                                          <p:attrName>ppt_y</p:attrName>
                                        </p:attrNameLst>
                                      </p:cBhvr>
                                      <p:rCtr x="0" y="-2199"/>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538 -0.18958 L 0.00538 -0.23889 " pathEditMode="relative" rAng="0" ptsTypes="AA">
                                      <p:cBhvr>
                                        <p:cTn id="22" dur="2000" fill="hold"/>
                                        <p:tgtEl>
                                          <p:spTgt spid="16"/>
                                        </p:tgtEl>
                                        <p:attrNameLst>
                                          <p:attrName>ppt_x</p:attrName>
                                          <p:attrName>ppt_y</p:attrName>
                                        </p:attrNameLst>
                                      </p:cBhvr>
                                      <p:rCtr x="0" y="-2245"/>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538 -0.23889 L 0.00538 -0.29444 " pathEditMode="relative" rAng="0" ptsTypes="AA">
                                      <p:cBhvr>
                                        <p:cTn id="26" dur="2000" fill="hold"/>
                                        <p:tgtEl>
                                          <p:spTgt spid="16"/>
                                        </p:tgtEl>
                                        <p:attrNameLst>
                                          <p:attrName>ppt_x</p:attrName>
                                          <p:attrName>ppt_y</p:attrName>
                                        </p:attrNameLst>
                                      </p:cBhvr>
                                      <p:rCtr x="0" y="-2778"/>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538 -0.29444 L 0.00538 -0.34745 " pathEditMode="relative" ptsTypes="AA">
                                      <p:cBhvr>
                                        <p:cTn id="30" dur="2000" fill="hold"/>
                                        <p:tgtEl>
                                          <p:spTgt spid="16"/>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0538 -0.34745 L 0.00538 -0.39143 " pathEditMode="relative" ptsTypes="AA">
                                      <p:cBhvr>
                                        <p:cTn id="34"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able 10">
            <a:extLst>
              <a:ext uri="{FF2B5EF4-FFF2-40B4-BE49-F238E27FC236}">
                <a16:creationId xmlns:a16="http://schemas.microsoft.com/office/drawing/2014/main" id="{DFC69194-28A4-B04B-9729-8496DD30AC8D}"/>
              </a:ext>
            </a:extLst>
          </p:cNvPr>
          <p:cNvGraphicFramePr>
            <a:graphicFrameLocks noGrp="1"/>
          </p:cNvGraphicFramePr>
          <p:nvPr/>
        </p:nvGraphicFramePr>
        <p:xfrm>
          <a:off x="4058425" y="175127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endParaRPr lang="en-US" dirty="0">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sp>
        <p:nvSpPr>
          <p:cNvPr id="2" name="Title 1"/>
          <p:cNvSpPr>
            <a:spLocks noGrp="1"/>
          </p:cNvSpPr>
          <p:nvPr>
            <p:ph type="title"/>
          </p:nvPr>
        </p:nvSpPr>
        <p:spPr/>
        <p:txBody>
          <a:bodyPr/>
          <a:lstStyle/>
          <a:p>
            <a:r>
              <a:rPr lang="en-US" dirty="0"/>
              <a:t>Return-Oriented Shellcode</a:t>
            </a:r>
          </a:p>
        </p:txBody>
      </p:sp>
      <p:sp>
        <p:nvSpPr>
          <p:cNvPr id="5" name="TextBox 4">
            <a:extLst>
              <a:ext uri="{FF2B5EF4-FFF2-40B4-BE49-F238E27FC236}">
                <a16:creationId xmlns:a16="http://schemas.microsoft.com/office/drawing/2014/main" id="{447C8235-5B19-9646-8631-BEE7C4758855}"/>
              </a:ext>
            </a:extLst>
          </p:cNvPr>
          <p:cNvSpPr txBox="1"/>
          <p:nvPr/>
        </p:nvSpPr>
        <p:spPr>
          <a:xfrm>
            <a:off x="4550294" y="5431890"/>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48 31 C0 C3</a:t>
            </a:r>
            <a:endParaRPr lang="en-US" sz="1600" b="1" dirty="0">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17CD00D6-527F-5543-AD64-9F1E0A7F46B4}"/>
              </a:ext>
            </a:extLst>
          </p:cNvPr>
          <p:cNvSpPr/>
          <p:nvPr/>
        </p:nvSpPr>
        <p:spPr>
          <a:xfrm>
            <a:off x="1692441" y="5468921"/>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0x40090b</a:t>
            </a:r>
          </a:p>
        </p:txBody>
      </p:sp>
      <p:sp>
        <p:nvSpPr>
          <p:cNvPr id="7" name="Rectangle 6">
            <a:extLst>
              <a:ext uri="{FF2B5EF4-FFF2-40B4-BE49-F238E27FC236}">
                <a16:creationId xmlns:a16="http://schemas.microsoft.com/office/drawing/2014/main" id="{D55206C6-F0D1-6A47-AFB7-C1A62358306A}"/>
              </a:ext>
            </a:extLst>
          </p:cNvPr>
          <p:cNvSpPr/>
          <p:nvPr/>
        </p:nvSpPr>
        <p:spPr>
          <a:xfrm>
            <a:off x="1696923" y="5167588"/>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0x400420</a:t>
            </a:r>
            <a:endParaRPr lang="en-US" sz="1400" dirty="0"/>
          </a:p>
        </p:txBody>
      </p:sp>
      <p:sp>
        <p:nvSpPr>
          <p:cNvPr id="9" name="TextBox 8">
            <a:extLst>
              <a:ext uri="{FF2B5EF4-FFF2-40B4-BE49-F238E27FC236}">
                <a16:creationId xmlns:a16="http://schemas.microsoft.com/office/drawing/2014/main" id="{96451695-73E1-7440-9397-25835F37046C}"/>
              </a:ext>
            </a:extLst>
          </p:cNvPr>
          <p:cNvSpPr txBox="1"/>
          <p:nvPr/>
        </p:nvSpPr>
        <p:spPr>
          <a:xfrm>
            <a:off x="4455096" y="5784909"/>
            <a:ext cx="1486304" cy="461665"/>
          </a:xfrm>
          <a:prstGeom prst="rect">
            <a:avLst/>
          </a:prstGeom>
          <a:noFill/>
        </p:spPr>
        <p:txBody>
          <a:bodyPr wrap="none" rtlCol="0">
            <a:spAutoFit/>
          </a:bodyPr>
          <a:lstStyle/>
          <a:p>
            <a:r>
              <a:rPr lang="en-US" sz="1200" b="1" dirty="0" err="1">
                <a:latin typeface="Courier New" panose="02070309020205020404" pitchFamily="49" charset="0"/>
                <a:cs typeface="Courier New" panose="02070309020205020404" pitchFamily="49" charset="0"/>
              </a:rPr>
              <a:t>xor</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10" name="Straight Arrow Connector 9">
            <a:extLst>
              <a:ext uri="{FF2B5EF4-FFF2-40B4-BE49-F238E27FC236}">
                <a16:creationId xmlns:a16="http://schemas.microsoft.com/office/drawing/2014/main" id="{60B1B805-0AB7-8D4C-9FF3-7BD7E1908613}"/>
              </a:ext>
            </a:extLst>
          </p:cNvPr>
          <p:cNvCxnSpPr>
            <a:cxnSpLocks/>
            <a:endCxn id="5" idx="1"/>
          </p:cNvCxnSpPr>
          <p:nvPr/>
        </p:nvCxnSpPr>
        <p:spPr>
          <a:xfrm flipV="1">
            <a:off x="3810000" y="5616556"/>
            <a:ext cx="740294" cy="32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42119F31-07BC-5646-8AAF-4A0F00A5BFE1}"/>
              </a:ext>
            </a:extLst>
          </p:cNvPr>
          <p:cNvSpPr txBox="1"/>
          <p:nvPr/>
        </p:nvSpPr>
        <p:spPr>
          <a:xfrm>
            <a:off x="7228147" y="5161731"/>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5F 5E C3</a:t>
            </a:r>
            <a:endParaRPr lang="en-US" sz="1600" b="1"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30563404-94BC-E64C-844D-06469F4E4067}"/>
              </a:ext>
            </a:extLst>
          </p:cNvPr>
          <p:cNvSpPr txBox="1"/>
          <p:nvPr/>
        </p:nvSpPr>
        <p:spPr>
          <a:xfrm>
            <a:off x="7137826" y="5511769"/>
            <a:ext cx="928459" cy="646331"/>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rdi</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rsi</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14" name="Straight Arrow Connector 13">
            <a:extLst>
              <a:ext uri="{FF2B5EF4-FFF2-40B4-BE49-F238E27FC236}">
                <a16:creationId xmlns:a16="http://schemas.microsoft.com/office/drawing/2014/main" id="{31D6BB60-9C8E-1149-83F4-FB3236E33B30}"/>
              </a:ext>
            </a:extLst>
          </p:cNvPr>
          <p:cNvCxnSpPr>
            <a:cxnSpLocks/>
            <a:endCxn id="12" idx="1"/>
          </p:cNvCxnSpPr>
          <p:nvPr/>
        </p:nvCxnSpPr>
        <p:spPr>
          <a:xfrm flipV="1">
            <a:off x="3810000" y="5346397"/>
            <a:ext cx="3418147" cy="97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a16="http://schemas.microsoft.com/office/drawing/2014/main" id="{D9B21291-CD17-0046-AA4B-062D67D8C29B}"/>
              </a:ext>
            </a:extLst>
          </p:cNvPr>
          <p:cNvSpPr/>
          <p:nvPr/>
        </p:nvSpPr>
        <p:spPr>
          <a:xfrm>
            <a:off x="1692441" y="4879911"/>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0x3b3b3b3b3b3b3b3b</a:t>
            </a:r>
          </a:p>
        </p:txBody>
      </p:sp>
      <p:sp>
        <p:nvSpPr>
          <p:cNvPr id="20" name="Rectangle 19">
            <a:extLst>
              <a:ext uri="{FF2B5EF4-FFF2-40B4-BE49-F238E27FC236}">
                <a16:creationId xmlns:a16="http://schemas.microsoft.com/office/drawing/2014/main" id="{C2D2E85B-F294-D34B-A625-49077273CA0B}"/>
              </a:ext>
            </a:extLst>
          </p:cNvPr>
          <p:cNvSpPr/>
          <p:nvPr/>
        </p:nvSpPr>
        <p:spPr>
          <a:xfrm>
            <a:off x="1691644" y="4572395"/>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000000"/>
                </a:solidFill>
                <a:latin typeface="Courier New" panose="02070309020205020404" pitchFamily="49" charset="0"/>
                <a:cs typeface="Courier New" panose="02070309020205020404" pitchFamily="49" charset="0"/>
              </a:rPr>
              <a:t>0x7fffffffea78</a:t>
            </a:r>
            <a:endParaRPr lang="en-US" dirty="0"/>
          </a:p>
        </p:txBody>
      </p:sp>
      <p:sp>
        <p:nvSpPr>
          <p:cNvPr id="21" name="Rectangle 20">
            <a:extLst>
              <a:ext uri="{FF2B5EF4-FFF2-40B4-BE49-F238E27FC236}">
                <a16:creationId xmlns:a16="http://schemas.microsoft.com/office/drawing/2014/main" id="{AA523754-923C-2E44-BFA8-22BCDBD85E09}"/>
              </a:ext>
            </a:extLst>
          </p:cNvPr>
          <p:cNvSpPr/>
          <p:nvPr/>
        </p:nvSpPr>
        <p:spPr>
          <a:xfrm>
            <a:off x="1687426" y="4268884"/>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000000"/>
                </a:solidFill>
                <a:latin typeface="Courier New" panose="02070309020205020404" pitchFamily="49" charset="0"/>
                <a:cs typeface="Courier New" panose="02070309020205020404" pitchFamily="49" charset="0"/>
              </a:rPr>
              <a:t>0x400660</a:t>
            </a:r>
            <a:endParaRPr lang="en-US" dirty="0"/>
          </a:p>
        </p:txBody>
      </p:sp>
      <p:sp>
        <p:nvSpPr>
          <p:cNvPr id="22" name="Rectangle 21">
            <a:extLst>
              <a:ext uri="{FF2B5EF4-FFF2-40B4-BE49-F238E27FC236}">
                <a16:creationId xmlns:a16="http://schemas.microsoft.com/office/drawing/2014/main" id="{BDFBA2AA-5A50-324B-9539-A0E817CA5414}"/>
              </a:ext>
            </a:extLst>
          </p:cNvPr>
          <p:cNvSpPr/>
          <p:nvPr/>
        </p:nvSpPr>
        <p:spPr>
          <a:xfrm>
            <a:off x="1696924" y="3967551"/>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0x4002a3</a:t>
            </a:r>
            <a:endParaRPr lang="en-US" sz="1400" dirty="0"/>
          </a:p>
        </p:txBody>
      </p:sp>
      <p:sp>
        <p:nvSpPr>
          <p:cNvPr id="23" name="Rectangle 22">
            <a:extLst>
              <a:ext uri="{FF2B5EF4-FFF2-40B4-BE49-F238E27FC236}">
                <a16:creationId xmlns:a16="http://schemas.microsoft.com/office/drawing/2014/main" id="{B7A38EFA-0A35-C141-B8E5-7F8B9872FBFF}"/>
              </a:ext>
            </a:extLst>
          </p:cNvPr>
          <p:cNvSpPr/>
          <p:nvPr/>
        </p:nvSpPr>
        <p:spPr>
          <a:xfrm>
            <a:off x="1692440" y="3644355"/>
            <a:ext cx="2286000" cy="320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0x4004b8</a:t>
            </a:r>
            <a:endParaRPr lang="en-US" sz="1400" dirty="0"/>
          </a:p>
        </p:txBody>
      </p:sp>
      <p:sp>
        <p:nvSpPr>
          <p:cNvPr id="24" name="Rectangle 23">
            <a:extLst>
              <a:ext uri="{FF2B5EF4-FFF2-40B4-BE49-F238E27FC236}">
                <a16:creationId xmlns:a16="http://schemas.microsoft.com/office/drawing/2014/main" id="{2D406A41-9DC0-FA49-B55D-CA2843751477}"/>
              </a:ext>
            </a:extLst>
          </p:cNvPr>
          <p:cNvSpPr/>
          <p:nvPr/>
        </p:nvSpPr>
        <p:spPr>
          <a:xfrm>
            <a:off x="1696922" y="3343022"/>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0x7fffffffea70</a:t>
            </a:r>
            <a:endParaRPr lang="en-US" sz="1400" dirty="0"/>
          </a:p>
        </p:txBody>
      </p:sp>
      <p:sp>
        <p:nvSpPr>
          <p:cNvPr id="25" name="Rectangle 24">
            <a:extLst>
              <a:ext uri="{FF2B5EF4-FFF2-40B4-BE49-F238E27FC236}">
                <a16:creationId xmlns:a16="http://schemas.microsoft.com/office/drawing/2014/main" id="{6BE8EB89-BDEA-2D4F-9B3F-1D060BCA6058}"/>
              </a:ext>
            </a:extLst>
          </p:cNvPr>
          <p:cNvSpPr/>
          <p:nvPr/>
        </p:nvSpPr>
        <p:spPr>
          <a:xfrm>
            <a:off x="1692440" y="3055345"/>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0x7fffffffea80</a:t>
            </a:r>
            <a:endParaRPr lang="en-US" sz="1400" dirty="0"/>
          </a:p>
        </p:txBody>
      </p:sp>
      <p:sp>
        <p:nvSpPr>
          <p:cNvPr id="28" name="TextBox 27">
            <a:extLst>
              <a:ext uri="{FF2B5EF4-FFF2-40B4-BE49-F238E27FC236}">
                <a16:creationId xmlns:a16="http://schemas.microsoft.com/office/drawing/2014/main" id="{23AE1172-EDEE-A04C-A031-3247795C7306}"/>
              </a:ext>
            </a:extLst>
          </p:cNvPr>
          <p:cNvSpPr txBox="1"/>
          <p:nvPr/>
        </p:nvSpPr>
        <p:spPr>
          <a:xfrm>
            <a:off x="4495800" y="4278868"/>
            <a:ext cx="297455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48 89 06 48 89 c2 C3</a:t>
            </a:r>
            <a:endParaRPr lang="en-US" sz="1600" b="1" dirty="0">
              <a:latin typeface="Courier New" panose="02070309020205020404" pitchFamily="49" charset="0"/>
              <a:cs typeface="Courier New" panose="02070309020205020404" pitchFamily="49" charset="0"/>
            </a:endParaRPr>
          </a:p>
        </p:txBody>
      </p:sp>
      <p:sp>
        <p:nvSpPr>
          <p:cNvPr id="29" name="TextBox 28">
            <a:extLst>
              <a:ext uri="{FF2B5EF4-FFF2-40B4-BE49-F238E27FC236}">
                <a16:creationId xmlns:a16="http://schemas.microsoft.com/office/drawing/2014/main" id="{719953D1-A4B1-6746-BA49-C0DF59C3A658}"/>
              </a:ext>
            </a:extLst>
          </p:cNvPr>
          <p:cNvSpPr txBox="1"/>
          <p:nvPr/>
        </p:nvSpPr>
        <p:spPr>
          <a:xfrm>
            <a:off x="4474045" y="4612516"/>
            <a:ext cx="1672253" cy="646331"/>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mov %</a:t>
            </a:r>
            <a:r>
              <a:rPr lang="en-US" sz="1200" b="1" dirty="0" err="1">
                <a:latin typeface="Courier New" panose="02070309020205020404" pitchFamily="49" charset="0"/>
                <a:cs typeface="Courier New" panose="02070309020205020404" pitchFamily="49" charset="0"/>
              </a:rPr>
              <a:t>rax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rsi</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mov %</a:t>
            </a:r>
            <a:r>
              <a:rPr lang="en-US" sz="1200" b="1" dirty="0" err="1">
                <a:latin typeface="Courier New" panose="02070309020205020404" pitchFamily="49" charset="0"/>
                <a:cs typeface="Courier New" panose="02070309020205020404" pitchFamily="49" charset="0"/>
              </a:rPr>
              <a:t>rax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rdx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30" name="Straight Arrow Connector 29">
            <a:extLst>
              <a:ext uri="{FF2B5EF4-FFF2-40B4-BE49-F238E27FC236}">
                <a16:creationId xmlns:a16="http://schemas.microsoft.com/office/drawing/2014/main" id="{2E8E6C35-495F-1149-B2B8-9F46D2763C88}"/>
              </a:ext>
            </a:extLst>
          </p:cNvPr>
          <p:cNvCxnSpPr>
            <a:cxnSpLocks/>
            <a:endCxn id="28" idx="1"/>
          </p:cNvCxnSpPr>
          <p:nvPr/>
        </p:nvCxnSpPr>
        <p:spPr>
          <a:xfrm>
            <a:off x="3736557" y="4463534"/>
            <a:ext cx="75924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6E9DC64D-9297-B149-AB86-99C27B17FB5C}"/>
              </a:ext>
            </a:extLst>
          </p:cNvPr>
          <p:cNvSpPr txBox="1"/>
          <p:nvPr/>
        </p:nvSpPr>
        <p:spPr>
          <a:xfrm>
            <a:off x="7380547" y="3897868"/>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40 00 F8 C3</a:t>
            </a:r>
            <a:r>
              <a:rPr lang="en-US" dirty="0"/>
              <a:t> </a:t>
            </a:r>
            <a:endParaRPr lang="en-US" sz="1600" b="1" dirty="0">
              <a:latin typeface="Courier New" panose="02070309020205020404" pitchFamily="49" charset="0"/>
              <a:cs typeface="Courier New" panose="02070309020205020404" pitchFamily="49" charset="0"/>
            </a:endParaRPr>
          </a:p>
        </p:txBody>
      </p:sp>
      <p:sp>
        <p:nvSpPr>
          <p:cNvPr id="32" name="TextBox 31">
            <a:extLst>
              <a:ext uri="{FF2B5EF4-FFF2-40B4-BE49-F238E27FC236}">
                <a16:creationId xmlns:a16="http://schemas.microsoft.com/office/drawing/2014/main" id="{8BB7DBD7-6C7E-B94B-92F9-8EFA24C5FC36}"/>
              </a:ext>
            </a:extLst>
          </p:cNvPr>
          <p:cNvSpPr txBox="1"/>
          <p:nvPr/>
        </p:nvSpPr>
        <p:spPr>
          <a:xfrm>
            <a:off x="7624147" y="4254843"/>
            <a:ext cx="1672253" cy="461665"/>
          </a:xfrm>
          <a:prstGeom prst="rect">
            <a:avLst/>
          </a:prstGeom>
          <a:noFill/>
        </p:spPr>
        <p:txBody>
          <a:bodyPr wrap="square" rtlCol="0">
            <a:spAutoFit/>
          </a:bodyPr>
          <a:lstStyle/>
          <a:p>
            <a:r>
              <a:rPr lang="en-US" sz="1200" b="1" dirty="0">
                <a:latin typeface="Courier New" panose="02070309020205020404" pitchFamily="49" charset="0"/>
                <a:cs typeface="Courier New" panose="02070309020205020404" pitchFamily="49" charset="0"/>
              </a:rPr>
              <a:t>add %</a:t>
            </a:r>
            <a:r>
              <a:rPr lang="en-US" sz="1200" b="1" dirty="0" err="1">
                <a:latin typeface="Courier New" panose="02070309020205020404" pitchFamily="49" charset="0"/>
                <a:cs typeface="Courier New" panose="02070309020205020404" pitchFamily="49" charset="0"/>
              </a:rPr>
              <a:t>dil</a:t>
            </a:r>
            <a:r>
              <a:rPr lang="en-US" sz="1200" b="1" dirty="0">
                <a:latin typeface="Courier New" panose="02070309020205020404" pitchFamily="49" charset="0"/>
                <a:cs typeface="Courier New" panose="02070309020205020404" pitchFamily="49" charset="0"/>
              </a:rPr>
              <a:t>, %al</a:t>
            </a:r>
          </a:p>
          <a:p>
            <a:r>
              <a:rPr lang="en-US" sz="1200" b="1" dirty="0">
                <a:latin typeface="Courier New" panose="02070309020205020404" pitchFamily="49" charset="0"/>
                <a:cs typeface="Courier New" panose="02070309020205020404" pitchFamily="49" charset="0"/>
              </a:rPr>
              <a:t>ret</a:t>
            </a:r>
          </a:p>
        </p:txBody>
      </p:sp>
      <p:cxnSp>
        <p:nvCxnSpPr>
          <p:cNvPr id="33" name="Straight Arrow Connector 32">
            <a:extLst>
              <a:ext uri="{FF2B5EF4-FFF2-40B4-BE49-F238E27FC236}">
                <a16:creationId xmlns:a16="http://schemas.microsoft.com/office/drawing/2014/main" id="{1BA07F38-43F9-D740-8577-AA009B3098D8}"/>
              </a:ext>
            </a:extLst>
          </p:cNvPr>
          <p:cNvCxnSpPr>
            <a:cxnSpLocks/>
          </p:cNvCxnSpPr>
          <p:nvPr/>
        </p:nvCxnSpPr>
        <p:spPr>
          <a:xfrm>
            <a:off x="3809999" y="4114800"/>
            <a:ext cx="35705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3CE17259-5847-4C4E-BDCF-5D9A6E52E159}"/>
              </a:ext>
            </a:extLst>
          </p:cNvPr>
          <p:cNvSpPr txBox="1"/>
          <p:nvPr/>
        </p:nvSpPr>
        <p:spPr>
          <a:xfrm>
            <a:off x="4550294" y="3190877"/>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5E 5F C3</a:t>
            </a:r>
            <a:r>
              <a:rPr lang="en-US" dirty="0"/>
              <a:t> </a:t>
            </a:r>
            <a:endParaRPr lang="en-US" sz="1600" b="1" dirty="0">
              <a:latin typeface="Courier New" panose="02070309020205020404" pitchFamily="49" charset="0"/>
              <a:cs typeface="Courier New" panose="02070309020205020404" pitchFamily="49" charset="0"/>
            </a:endParaRPr>
          </a:p>
        </p:txBody>
      </p:sp>
      <p:sp>
        <p:nvSpPr>
          <p:cNvPr id="36" name="TextBox 35">
            <a:extLst>
              <a:ext uri="{FF2B5EF4-FFF2-40B4-BE49-F238E27FC236}">
                <a16:creationId xmlns:a16="http://schemas.microsoft.com/office/drawing/2014/main" id="{835A76D8-8E2D-464E-A320-F4AC6DE8E912}"/>
              </a:ext>
            </a:extLst>
          </p:cNvPr>
          <p:cNvSpPr txBox="1"/>
          <p:nvPr/>
        </p:nvSpPr>
        <p:spPr>
          <a:xfrm>
            <a:off x="4455096" y="3543896"/>
            <a:ext cx="1672253" cy="646331"/>
          </a:xfrm>
          <a:prstGeom prst="rect">
            <a:avLst/>
          </a:prstGeom>
          <a:noFill/>
        </p:spPr>
        <p:txBody>
          <a:bodyPr wrap="squar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rsi</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rdi</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37" name="Straight Arrow Connector 36">
            <a:extLst>
              <a:ext uri="{FF2B5EF4-FFF2-40B4-BE49-F238E27FC236}">
                <a16:creationId xmlns:a16="http://schemas.microsoft.com/office/drawing/2014/main" id="{A687D95D-1D69-904E-927C-AD361C343ABB}"/>
              </a:ext>
            </a:extLst>
          </p:cNvPr>
          <p:cNvCxnSpPr>
            <a:cxnSpLocks/>
            <a:endCxn id="35" idx="1"/>
          </p:cNvCxnSpPr>
          <p:nvPr/>
        </p:nvCxnSpPr>
        <p:spPr>
          <a:xfrm flipV="1">
            <a:off x="3810000" y="3375543"/>
            <a:ext cx="740294" cy="4292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id="{DE28A458-2205-594D-B05B-55FB15762645}"/>
              </a:ext>
            </a:extLst>
          </p:cNvPr>
          <p:cNvSpPr/>
          <p:nvPr/>
        </p:nvSpPr>
        <p:spPr>
          <a:xfrm>
            <a:off x="1691908" y="2751834"/>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0x40042a</a:t>
            </a:r>
            <a:endParaRPr lang="en-US" sz="1400" dirty="0"/>
          </a:p>
        </p:txBody>
      </p:sp>
      <p:sp>
        <p:nvSpPr>
          <p:cNvPr id="40" name="Rectangle 39">
            <a:extLst>
              <a:ext uri="{FF2B5EF4-FFF2-40B4-BE49-F238E27FC236}">
                <a16:creationId xmlns:a16="http://schemas.microsoft.com/office/drawing/2014/main" id="{65A0E843-B3EE-8040-9553-CC9C0FC3F8EC}"/>
              </a:ext>
            </a:extLst>
          </p:cNvPr>
          <p:cNvSpPr/>
          <p:nvPr/>
        </p:nvSpPr>
        <p:spPr>
          <a:xfrm>
            <a:off x="1687426" y="2464157"/>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0x7fffffffea80</a:t>
            </a:r>
            <a:endParaRPr lang="en-US" sz="1400" dirty="0"/>
          </a:p>
        </p:txBody>
      </p:sp>
      <p:sp>
        <p:nvSpPr>
          <p:cNvPr id="42" name="TextBox 41">
            <a:extLst>
              <a:ext uri="{FF2B5EF4-FFF2-40B4-BE49-F238E27FC236}">
                <a16:creationId xmlns:a16="http://schemas.microsoft.com/office/drawing/2014/main" id="{536BE615-F339-F24A-A290-231755C3CB3B}"/>
              </a:ext>
            </a:extLst>
          </p:cNvPr>
          <p:cNvSpPr txBox="1"/>
          <p:nvPr/>
        </p:nvSpPr>
        <p:spPr>
          <a:xfrm>
            <a:off x="7228147" y="2717571"/>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0F 05 C3</a:t>
            </a:r>
            <a:endParaRPr lang="en-US" sz="1600" b="1" dirty="0">
              <a:latin typeface="Courier New" panose="02070309020205020404" pitchFamily="49" charset="0"/>
              <a:cs typeface="Courier New" panose="02070309020205020404" pitchFamily="49" charset="0"/>
            </a:endParaRPr>
          </a:p>
        </p:txBody>
      </p:sp>
      <p:sp>
        <p:nvSpPr>
          <p:cNvPr id="43" name="TextBox 42">
            <a:extLst>
              <a:ext uri="{FF2B5EF4-FFF2-40B4-BE49-F238E27FC236}">
                <a16:creationId xmlns:a16="http://schemas.microsoft.com/office/drawing/2014/main" id="{3154E94B-2158-774D-ABD4-ABD1A016BCF5}"/>
              </a:ext>
            </a:extLst>
          </p:cNvPr>
          <p:cNvSpPr txBox="1"/>
          <p:nvPr/>
        </p:nvSpPr>
        <p:spPr>
          <a:xfrm>
            <a:off x="7132949" y="3070590"/>
            <a:ext cx="1672253" cy="461665"/>
          </a:xfrm>
          <a:prstGeom prst="rect">
            <a:avLst/>
          </a:prstGeom>
          <a:noFill/>
        </p:spPr>
        <p:txBody>
          <a:bodyPr wrap="square" rtlCol="0">
            <a:spAutoFit/>
          </a:bodyPr>
          <a:lstStyle/>
          <a:p>
            <a:r>
              <a:rPr lang="en-US" sz="1200" b="1" dirty="0" err="1">
                <a:latin typeface="Courier New" panose="02070309020205020404" pitchFamily="49" charset="0"/>
                <a:cs typeface="Courier New" panose="02070309020205020404" pitchFamily="49" charset="0"/>
              </a:rPr>
              <a:t>syscall</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44" name="Straight Arrow Connector 43">
            <a:extLst>
              <a:ext uri="{FF2B5EF4-FFF2-40B4-BE49-F238E27FC236}">
                <a16:creationId xmlns:a16="http://schemas.microsoft.com/office/drawing/2014/main" id="{9A463797-8BDB-B74E-926C-D63141B2636F}"/>
              </a:ext>
            </a:extLst>
          </p:cNvPr>
          <p:cNvCxnSpPr>
            <a:cxnSpLocks/>
            <a:endCxn id="42" idx="1"/>
          </p:cNvCxnSpPr>
          <p:nvPr/>
        </p:nvCxnSpPr>
        <p:spPr>
          <a:xfrm>
            <a:off x="3810000" y="2902237"/>
            <a:ext cx="34181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6" name="Rectangle 45">
            <a:extLst>
              <a:ext uri="{FF2B5EF4-FFF2-40B4-BE49-F238E27FC236}">
                <a16:creationId xmlns:a16="http://schemas.microsoft.com/office/drawing/2014/main" id="{D55C534F-5DAC-F240-9057-B4A537CFFA88}"/>
              </a:ext>
            </a:extLst>
          </p:cNvPr>
          <p:cNvSpPr/>
          <p:nvPr/>
        </p:nvSpPr>
        <p:spPr>
          <a:xfrm>
            <a:off x="1692979" y="216064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0x1122334455667788</a:t>
            </a:r>
            <a:endParaRPr lang="en-US" sz="1400" dirty="0"/>
          </a:p>
        </p:txBody>
      </p:sp>
      <p:cxnSp>
        <p:nvCxnSpPr>
          <p:cNvPr id="59" name="Elbow Connector 58">
            <a:extLst>
              <a:ext uri="{FF2B5EF4-FFF2-40B4-BE49-F238E27FC236}">
                <a16:creationId xmlns:a16="http://schemas.microsoft.com/office/drawing/2014/main" id="{BCBA81D8-E1AA-BE4E-AE5E-D309D9FDFE74}"/>
              </a:ext>
            </a:extLst>
          </p:cNvPr>
          <p:cNvCxnSpPr>
            <a:cxnSpLocks/>
            <a:endCxn id="46" idx="1"/>
          </p:cNvCxnSpPr>
          <p:nvPr/>
        </p:nvCxnSpPr>
        <p:spPr>
          <a:xfrm rot="16200000" flipV="1">
            <a:off x="607643" y="3396650"/>
            <a:ext cx="2403445" cy="232772"/>
          </a:xfrm>
          <a:prstGeom prst="bentConnector4">
            <a:avLst>
              <a:gd name="adj1" fmla="val 366"/>
              <a:gd name="adj2" fmla="val 160015"/>
            </a:avLst>
          </a:prstGeom>
          <a:ln>
            <a:tailEnd type="triangle"/>
          </a:ln>
        </p:spPr>
        <p:style>
          <a:lnRef idx="2">
            <a:schemeClr val="dk1"/>
          </a:lnRef>
          <a:fillRef idx="0">
            <a:schemeClr val="dk1"/>
          </a:fillRef>
          <a:effectRef idx="1">
            <a:schemeClr val="dk1"/>
          </a:effectRef>
          <a:fontRef idx="minor">
            <a:schemeClr val="tx1"/>
          </a:fontRef>
        </p:style>
      </p:cxnSp>
      <p:cxnSp>
        <p:nvCxnSpPr>
          <p:cNvPr id="81" name="Elbow Connector 80">
            <a:extLst>
              <a:ext uri="{FF2B5EF4-FFF2-40B4-BE49-F238E27FC236}">
                <a16:creationId xmlns:a16="http://schemas.microsoft.com/office/drawing/2014/main" id="{3FB19289-A3DC-6845-956D-69ACB80D5859}"/>
              </a:ext>
            </a:extLst>
          </p:cNvPr>
          <p:cNvCxnSpPr>
            <a:cxnSpLocks/>
            <a:endCxn id="58" idx="3"/>
          </p:cNvCxnSpPr>
          <p:nvPr/>
        </p:nvCxnSpPr>
        <p:spPr>
          <a:xfrm rot="5400000" flipH="1" flipV="1">
            <a:off x="3302759" y="2506768"/>
            <a:ext cx="1191351" cy="176870"/>
          </a:xfrm>
          <a:prstGeom prst="bentConnector4">
            <a:avLst>
              <a:gd name="adj1" fmla="val -1096"/>
              <a:gd name="adj2" fmla="val 229247"/>
            </a:avLst>
          </a:prstGeom>
          <a:ln>
            <a:tailEnd type="triangle"/>
          </a:ln>
        </p:spPr>
        <p:style>
          <a:lnRef idx="2">
            <a:schemeClr val="dk1"/>
          </a:lnRef>
          <a:fillRef idx="0">
            <a:schemeClr val="dk1"/>
          </a:fillRef>
          <a:effectRef idx="1">
            <a:schemeClr val="dk1"/>
          </a:effectRef>
          <a:fontRef idx="minor">
            <a:schemeClr val="tx1"/>
          </a:fontRef>
        </p:style>
      </p:cxnSp>
      <p:cxnSp>
        <p:nvCxnSpPr>
          <p:cNvPr id="96" name="Elbow Connector 95">
            <a:extLst>
              <a:ext uri="{FF2B5EF4-FFF2-40B4-BE49-F238E27FC236}">
                <a16:creationId xmlns:a16="http://schemas.microsoft.com/office/drawing/2014/main" id="{900BC036-C663-3943-88BD-E1CEA9E2F7FB}"/>
              </a:ext>
            </a:extLst>
          </p:cNvPr>
          <p:cNvCxnSpPr>
            <a:cxnSpLocks/>
            <a:endCxn id="40" idx="3"/>
          </p:cNvCxnSpPr>
          <p:nvPr/>
        </p:nvCxnSpPr>
        <p:spPr>
          <a:xfrm rot="5400000" flipH="1" flipV="1">
            <a:off x="3432996" y="2991829"/>
            <a:ext cx="917434" cy="163425"/>
          </a:xfrm>
          <a:prstGeom prst="bentConnector4">
            <a:avLst>
              <a:gd name="adj1" fmla="val -1124"/>
              <a:gd name="adj2" fmla="val 193255"/>
            </a:avLst>
          </a:prstGeom>
          <a:ln>
            <a:tailEnd type="triangle"/>
          </a:ln>
        </p:spPr>
        <p:style>
          <a:lnRef idx="2">
            <a:schemeClr val="dk1"/>
          </a:lnRef>
          <a:fillRef idx="0">
            <a:schemeClr val="dk1"/>
          </a:fillRef>
          <a:effectRef idx="1">
            <a:schemeClr val="dk1"/>
          </a:effectRef>
          <a:fontRef idx="minor">
            <a:schemeClr val="tx1"/>
          </a:fontRef>
        </p:style>
      </p:cxnSp>
      <p:cxnSp>
        <p:nvCxnSpPr>
          <p:cNvPr id="98" name="Elbow Connector 97">
            <a:extLst>
              <a:ext uri="{FF2B5EF4-FFF2-40B4-BE49-F238E27FC236}">
                <a16:creationId xmlns:a16="http://schemas.microsoft.com/office/drawing/2014/main" id="{F11F223B-F528-344F-8662-A1EB90E6260C}"/>
              </a:ext>
            </a:extLst>
          </p:cNvPr>
          <p:cNvCxnSpPr>
            <a:cxnSpLocks/>
            <a:endCxn id="58" idx="1"/>
          </p:cNvCxnSpPr>
          <p:nvPr/>
        </p:nvCxnSpPr>
        <p:spPr>
          <a:xfrm rot="16200000" flipV="1">
            <a:off x="1502220" y="2198176"/>
            <a:ext cx="622586" cy="225287"/>
          </a:xfrm>
          <a:prstGeom prst="bentConnector4">
            <a:avLst>
              <a:gd name="adj1" fmla="val -2898"/>
              <a:gd name="adj2" fmla="val 201471"/>
            </a:avLst>
          </a:prstGeom>
          <a:ln>
            <a:tailEnd type="triangle"/>
          </a:ln>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a16="http://schemas.microsoft.com/office/drawing/2014/main" id="{5AE90F48-15E8-6F48-B69E-1949EED7CE02}"/>
              </a:ext>
            </a:extLst>
          </p:cNvPr>
          <p:cNvSpPr/>
          <p:nvPr/>
        </p:nvSpPr>
        <p:spPr>
          <a:xfrm>
            <a:off x="1696655" y="1858962"/>
            <a:ext cx="2286000" cy="438943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73B8CCE7-6568-0C4D-8B4D-3F1FBBD94F86}"/>
              </a:ext>
            </a:extLst>
          </p:cNvPr>
          <p:cNvSpPr txBox="1"/>
          <p:nvPr/>
        </p:nvSpPr>
        <p:spPr>
          <a:xfrm>
            <a:off x="0" y="1981200"/>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7fffffffea80</a:t>
            </a:r>
          </a:p>
        </p:txBody>
      </p:sp>
      <p:sp>
        <p:nvSpPr>
          <p:cNvPr id="45" name="TextBox 44">
            <a:extLst>
              <a:ext uri="{FF2B5EF4-FFF2-40B4-BE49-F238E27FC236}">
                <a16:creationId xmlns:a16="http://schemas.microsoft.com/office/drawing/2014/main" id="{C64D1B21-64F8-784B-8FF1-84D72F0771C4}"/>
              </a:ext>
            </a:extLst>
          </p:cNvPr>
          <p:cNvSpPr txBox="1"/>
          <p:nvPr/>
        </p:nvSpPr>
        <p:spPr>
          <a:xfrm>
            <a:off x="-269" y="2264112"/>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7fffffffea78</a:t>
            </a:r>
          </a:p>
        </p:txBody>
      </p:sp>
      <p:sp>
        <p:nvSpPr>
          <p:cNvPr id="47" name="TextBox 46">
            <a:extLst>
              <a:ext uri="{FF2B5EF4-FFF2-40B4-BE49-F238E27FC236}">
                <a16:creationId xmlns:a16="http://schemas.microsoft.com/office/drawing/2014/main" id="{D066C79C-7425-224C-9268-EC95DDF2C29E}"/>
              </a:ext>
            </a:extLst>
          </p:cNvPr>
          <p:cNvSpPr txBox="1"/>
          <p:nvPr/>
        </p:nvSpPr>
        <p:spPr>
          <a:xfrm>
            <a:off x="10246" y="2547932"/>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7fffffffea70</a:t>
            </a:r>
          </a:p>
        </p:txBody>
      </p:sp>
      <p:sp>
        <p:nvSpPr>
          <p:cNvPr id="48" name="TextBox 47">
            <a:extLst>
              <a:ext uri="{FF2B5EF4-FFF2-40B4-BE49-F238E27FC236}">
                <a16:creationId xmlns:a16="http://schemas.microsoft.com/office/drawing/2014/main" id="{33A118F1-6F62-1443-92B5-38809A14AA4C}"/>
              </a:ext>
            </a:extLst>
          </p:cNvPr>
          <p:cNvSpPr txBox="1"/>
          <p:nvPr/>
        </p:nvSpPr>
        <p:spPr>
          <a:xfrm>
            <a:off x="9977" y="2853496"/>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7fffffffea68</a:t>
            </a:r>
          </a:p>
        </p:txBody>
      </p:sp>
      <p:sp>
        <p:nvSpPr>
          <p:cNvPr id="49" name="TextBox 48">
            <a:extLst>
              <a:ext uri="{FF2B5EF4-FFF2-40B4-BE49-F238E27FC236}">
                <a16:creationId xmlns:a16="http://schemas.microsoft.com/office/drawing/2014/main" id="{E475A211-707D-3D41-ABB4-E199FD24BDA9}"/>
              </a:ext>
            </a:extLst>
          </p:cNvPr>
          <p:cNvSpPr txBox="1"/>
          <p:nvPr/>
        </p:nvSpPr>
        <p:spPr>
          <a:xfrm>
            <a:off x="1066" y="3174324"/>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7fffffffea60</a:t>
            </a:r>
          </a:p>
        </p:txBody>
      </p:sp>
      <p:sp>
        <p:nvSpPr>
          <p:cNvPr id="50" name="TextBox 49">
            <a:extLst>
              <a:ext uri="{FF2B5EF4-FFF2-40B4-BE49-F238E27FC236}">
                <a16:creationId xmlns:a16="http://schemas.microsoft.com/office/drawing/2014/main" id="{B26E55CD-4F91-CC47-8DA5-A070BA38F690}"/>
              </a:ext>
            </a:extLst>
          </p:cNvPr>
          <p:cNvSpPr txBox="1"/>
          <p:nvPr/>
        </p:nvSpPr>
        <p:spPr>
          <a:xfrm>
            <a:off x="797" y="3457236"/>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7fffffffea58</a:t>
            </a:r>
          </a:p>
        </p:txBody>
      </p:sp>
      <p:sp>
        <p:nvSpPr>
          <p:cNvPr id="51" name="TextBox 50">
            <a:extLst>
              <a:ext uri="{FF2B5EF4-FFF2-40B4-BE49-F238E27FC236}">
                <a16:creationId xmlns:a16="http://schemas.microsoft.com/office/drawing/2014/main" id="{7DF28720-2984-2640-9F4D-7D3C9785FD94}"/>
              </a:ext>
            </a:extLst>
          </p:cNvPr>
          <p:cNvSpPr txBox="1"/>
          <p:nvPr/>
        </p:nvSpPr>
        <p:spPr>
          <a:xfrm>
            <a:off x="11312" y="3741056"/>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7fffffffea50</a:t>
            </a:r>
          </a:p>
        </p:txBody>
      </p:sp>
      <p:sp>
        <p:nvSpPr>
          <p:cNvPr id="52" name="TextBox 51">
            <a:extLst>
              <a:ext uri="{FF2B5EF4-FFF2-40B4-BE49-F238E27FC236}">
                <a16:creationId xmlns:a16="http://schemas.microsoft.com/office/drawing/2014/main" id="{92C16303-D326-7C46-AABC-F6CE11BDC801}"/>
              </a:ext>
            </a:extLst>
          </p:cNvPr>
          <p:cNvSpPr txBox="1"/>
          <p:nvPr/>
        </p:nvSpPr>
        <p:spPr>
          <a:xfrm>
            <a:off x="11043" y="4072696"/>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7fffffffea48</a:t>
            </a:r>
          </a:p>
        </p:txBody>
      </p:sp>
      <p:sp>
        <p:nvSpPr>
          <p:cNvPr id="53" name="TextBox 52">
            <a:extLst>
              <a:ext uri="{FF2B5EF4-FFF2-40B4-BE49-F238E27FC236}">
                <a16:creationId xmlns:a16="http://schemas.microsoft.com/office/drawing/2014/main" id="{9C7E1C85-9CB3-BC47-A187-7398B868F514}"/>
              </a:ext>
            </a:extLst>
          </p:cNvPr>
          <p:cNvSpPr txBox="1"/>
          <p:nvPr/>
        </p:nvSpPr>
        <p:spPr>
          <a:xfrm>
            <a:off x="-1335" y="4382626"/>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7fffffffea40</a:t>
            </a:r>
          </a:p>
        </p:txBody>
      </p:sp>
      <p:sp>
        <p:nvSpPr>
          <p:cNvPr id="54" name="TextBox 53">
            <a:extLst>
              <a:ext uri="{FF2B5EF4-FFF2-40B4-BE49-F238E27FC236}">
                <a16:creationId xmlns:a16="http://schemas.microsoft.com/office/drawing/2014/main" id="{E8C95808-F5A7-3645-A7F7-5F145BA58A02}"/>
              </a:ext>
            </a:extLst>
          </p:cNvPr>
          <p:cNvSpPr txBox="1"/>
          <p:nvPr/>
        </p:nvSpPr>
        <p:spPr>
          <a:xfrm>
            <a:off x="-1604" y="466553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7fffffffea38</a:t>
            </a:r>
          </a:p>
        </p:txBody>
      </p:sp>
      <p:sp>
        <p:nvSpPr>
          <p:cNvPr id="55" name="TextBox 54">
            <a:extLst>
              <a:ext uri="{FF2B5EF4-FFF2-40B4-BE49-F238E27FC236}">
                <a16:creationId xmlns:a16="http://schemas.microsoft.com/office/drawing/2014/main" id="{5C574D11-1998-0C46-B4CD-9928B3251206}"/>
              </a:ext>
            </a:extLst>
          </p:cNvPr>
          <p:cNvSpPr txBox="1"/>
          <p:nvPr/>
        </p:nvSpPr>
        <p:spPr>
          <a:xfrm>
            <a:off x="8911" y="494935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7fffffffea30</a:t>
            </a:r>
          </a:p>
        </p:txBody>
      </p:sp>
      <p:sp>
        <p:nvSpPr>
          <p:cNvPr id="56" name="TextBox 55">
            <a:extLst>
              <a:ext uri="{FF2B5EF4-FFF2-40B4-BE49-F238E27FC236}">
                <a16:creationId xmlns:a16="http://schemas.microsoft.com/office/drawing/2014/main" id="{8E75651D-B11B-5A49-8364-CF5C602C6540}"/>
              </a:ext>
            </a:extLst>
          </p:cNvPr>
          <p:cNvSpPr txBox="1"/>
          <p:nvPr/>
        </p:nvSpPr>
        <p:spPr>
          <a:xfrm>
            <a:off x="8642" y="5232270"/>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7fffffffea28</a:t>
            </a:r>
          </a:p>
        </p:txBody>
      </p:sp>
      <p:sp>
        <p:nvSpPr>
          <p:cNvPr id="57" name="TextBox 56">
            <a:extLst>
              <a:ext uri="{FF2B5EF4-FFF2-40B4-BE49-F238E27FC236}">
                <a16:creationId xmlns:a16="http://schemas.microsoft.com/office/drawing/2014/main" id="{4717C960-8D89-C940-89DA-BB56332F535B}"/>
              </a:ext>
            </a:extLst>
          </p:cNvPr>
          <p:cNvSpPr txBox="1"/>
          <p:nvPr/>
        </p:nvSpPr>
        <p:spPr>
          <a:xfrm>
            <a:off x="-269" y="5575750"/>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7fffffffea20</a:t>
            </a:r>
          </a:p>
        </p:txBody>
      </p:sp>
      <p:sp>
        <p:nvSpPr>
          <p:cNvPr id="58" name="Rectangle 57">
            <a:extLst>
              <a:ext uri="{FF2B5EF4-FFF2-40B4-BE49-F238E27FC236}">
                <a16:creationId xmlns:a16="http://schemas.microsoft.com/office/drawing/2014/main" id="{FEFDE377-C9FE-7D49-B543-E8F73420B595}"/>
              </a:ext>
            </a:extLst>
          </p:cNvPr>
          <p:cNvSpPr/>
          <p:nvPr/>
        </p:nvSpPr>
        <p:spPr>
          <a:xfrm>
            <a:off x="1700869" y="1848860"/>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"\bin\</a:t>
            </a:r>
            <a:r>
              <a:rPr lang="en-US" sz="1400" dirty="0" err="1">
                <a:latin typeface="Courier New" panose="02070309020205020404" pitchFamily="49" charset="0"/>
                <a:cs typeface="Courier New" panose="02070309020205020404" pitchFamily="49" charset="0"/>
              </a:rPr>
              <a:t>sh</a:t>
            </a:r>
            <a:r>
              <a:rPr lang="en-US" sz="1400" dirty="0">
                <a:latin typeface="Courier New" panose="02070309020205020404" pitchFamily="49" charset="0"/>
                <a:cs typeface="Courier New" panose="02070309020205020404" pitchFamily="49" charset="0"/>
              </a:rPr>
              <a:t>\0"</a:t>
            </a:r>
          </a:p>
        </p:txBody>
      </p:sp>
      <p:sp>
        <p:nvSpPr>
          <p:cNvPr id="86" name="Rectangle 85">
            <a:extLst>
              <a:ext uri="{FF2B5EF4-FFF2-40B4-BE49-F238E27FC236}">
                <a16:creationId xmlns:a16="http://schemas.microsoft.com/office/drawing/2014/main" id="{23B592EA-6F80-6848-828F-98EC9E4A40B1}"/>
              </a:ext>
            </a:extLst>
          </p:cNvPr>
          <p:cNvSpPr/>
          <p:nvPr/>
        </p:nvSpPr>
        <p:spPr>
          <a:xfrm>
            <a:off x="1687426" y="2160027"/>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a:t>
            </a:r>
            <a:endParaRPr lang="en-US" sz="1400" dirty="0"/>
          </a:p>
        </p:txBody>
      </p:sp>
      <p:graphicFrame>
        <p:nvGraphicFramePr>
          <p:cNvPr id="4" name="Table 10">
            <a:extLst>
              <a:ext uri="{FF2B5EF4-FFF2-40B4-BE49-F238E27FC236}">
                <a16:creationId xmlns:a16="http://schemas.microsoft.com/office/drawing/2014/main" id="{3F0C08D4-6CAE-6940-A55E-5DBF45E0C792}"/>
              </a:ext>
            </a:extLst>
          </p:cNvPr>
          <p:cNvGraphicFramePr>
            <a:graphicFrameLocks noGrp="1"/>
          </p:cNvGraphicFramePr>
          <p:nvPr/>
        </p:nvGraphicFramePr>
        <p:xfrm>
          <a:off x="4076161" y="175328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40090b</a:t>
                      </a: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68" name="Table 10">
            <a:extLst>
              <a:ext uri="{FF2B5EF4-FFF2-40B4-BE49-F238E27FC236}">
                <a16:creationId xmlns:a16="http://schemas.microsoft.com/office/drawing/2014/main" id="{307CA0FB-6801-A846-92A5-9C6B1351E8F5}"/>
              </a:ext>
            </a:extLst>
          </p:cNvPr>
          <p:cNvGraphicFramePr>
            <a:graphicFrameLocks noGrp="1"/>
          </p:cNvGraphicFramePr>
          <p:nvPr/>
        </p:nvGraphicFramePr>
        <p:xfrm>
          <a:off x="4076160" y="1755075"/>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40090e</a:t>
                      </a: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r>
                        <a:rPr lang="en-US" dirty="0">
                          <a:latin typeface="Courier" pitchFamily="2" charset="0"/>
                        </a:rPr>
                        <a:t>0</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60" name="Table 10">
            <a:extLst>
              <a:ext uri="{FF2B5EF4-FFF2-40B4-BE49-F238E27FC236}">
                <a16:creationId xmlns:a16="http://schemas.microsoft.com/office/drawing/2014/main" id="{09AB87FD-E3F5-4C47-80DE-0234F82AD102}"/>
              </a:ext>
            </a:extLst>
          </p:cNvPr>
          <p:cNvGraphicFramePr>
            <a:graphicFrameLocks noGrp="1"/>
          </p:cNvGraphicFramePr>
          <p:nvPr/>
        </p:nvGraphicFramePr>
        <p:xfrm>
          <a:off x="4059322" y="1755075"/>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400420</a:t>
                      </a: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r>
                        <a:rPr lang="en-US" dirty="0">
                          <a:latin typeface="Courier" pitchFamily="2" charset="0"/>
                        </a:rPr>
                        <a:t>0</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76" name="Table 10">
            <a:extLst>
              <a:ext uri="{FF2B5EF4-FFF2-40B4-BE49-F238E27FC236}">
                <a16:creationId xmlns:a16="http://schemas.microsoft.com/office/drawing/2014/main" id="{C4B51702-75F7-F546-93E4-A24B8AFC79B9}"/>
              </a:ext>
            </a:extLst>
          </p:cNvPr>
          <p:cNvGraphicFramePr>
            <a:graphicFrameLocks noGrp="1"/>
          </p:cNvGraphicFramePr>
          <p:nvPr/>
        </p:nvGraphicFramePr>
        <p:xfrm>
          <a:off x="4055703" y="175687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400421</a:t>
                      </a:r>
                    </a:p>
                  </a:txBody>
                  <a:tcPr/>
                </a:tc>
                <a:tc>
                  <a:txBody>
                    <a:bodyPr/>
                    <a:lstStyle/>
                    <a:p>
                      <a:pPr algn="ctr"/>
                      <a:r>
                        <a:rPr lang="en-US" dirty="0">
                          <a:latin typeface="Courier" pitchFamily="2" charset="0"/>
                        </a:rPr>
                        <a:t>3b3b3b</a:t>
                      </a:r>
                    </a:p>
                  </a:txBody>
                  <a:tcPr/>
                </a:tc>
                <a:tc>
                  <a:txBody>
                    <a:bodyPr/>
                    <a:lstStyle/>
                    <a:p>
                      <a:pPr algn="ctr"/>
                      <a:endParaRPr lang="en-US">
                        <a:latin typeface="Courier" pitchFamily="2" charset="0"/>
                      </a:endParaRPr>
                    </a:p>
                  </a:txBody>
                  <a:tcPr/>
                </a:tc>
                <a:tc>
                  <a:txBody>
                    <a:bodyPr/>
                    <a:lstStyle/>
                    <a:p>
                      <a:pPr algn="ctr"/>
                      <a:r>
                        <a:rPr lang="en-US" dirty="0">
                          <a:latin typeface="Courier" pitchFamily="2" charset="0"/>
                        </a:rPr>
                        <a:t>0</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79" name="Table 10">
            <a:extLst>
              <a:ext uri="{FF2B5EF4-FFF2-40B4-BE49-F238E27FC236}">
                <a16:creationId xmlns:a16="http://schemas.microsoft.com/office/drawing/2014/main" id="{7B121324-4C32-AA48-933F-EE96525CA2AE}"/>
              </a:ext>
            </a:extLst>
          </p:cNvPr>
          <p:cNvGraphicFramePr>
            <a:graphicFrameLocks noGrp="1"/>
          </p:cNvGraphicFramePr>
          <p:nvPr/>
        </p:nvGraphicFramePr>
        <p:xfrm>
          <a:off x="4064000" y="175687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400421</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0</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61" name="Table 10">
            <a:extLst>
              <a:ext uri="{FF2B5EF4-FFF2-40B4-BE49-F238E27FC236}">
                <a16:creationId xmlns:a16="http://schemas.microsoft.com/office/drawing/2014/main" id="{EE491396-43FE-0F45-8C4A-84E390E6B4D0}"/>
              </a:ext>
            </a:extLst>
          </p:cNvPr>
          <p:cNvGraphicFramePr>
            <a:graphicFrameLocks noGrp="1"/>
          </p:cNvGraphicFramePr>
          <p:nvPr/>
        </p:nvGraphicFramePr>
        <p:xfrm>
          <a:off x="4052850" y="1752176"/>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400660</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0</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99" name="Table 10">
            <a:extLst>
              <a:ext uri="{FF2B5EF4-FFF2-40B4-BE49-F238E27FC236}">
                <a16:creationId xmlns:a16="http://schemas.microsoft.com/office/drawing/2014/main" id="{C7704D54-B105-494F-80C3-125E62C6DCBC}"/>
              </a:ext>
            </a:extLst>
          </p:cNvPr>
          <p:cNvGraphicFramePr>
            <a:graphicFrameLocks noGrp="1"/>
          </p:cNvGraphicFramePr>
          <p:nvPr/>
        </p:nvGraphicFramePr>
        <p:xfrm>
          <a:off x="4052850" y="175189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400663</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0</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100" name="Table 10">
            <a:extLst>
              <a:ext uri="{FF2B5EF4-FFF2-40B4-BE49-F238E27FC236}">
                <a16:creationId xmlns:a16="http://schemas.microsoft.com/office/drawing/2014/main" id="{376DF424-C8B6-6D4E-BAF0-C2306F5217BC}"/>
              </a:ext>
            </a:extLst>
          </p:cNvPr>
          <p:cNvGraphicFramePr>
            <a:graphicFrameLocks noGrp="1"/>
          </p:cNvGraphicFramePr>
          <p:nvPr/>
        </p:nvGraphicFramePr>
        <p:xfrm>
          <a:off x="4063999" y="1751417"/>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400666</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graphicFrame>
        <p:nvGraphicFramePr>
          <p:cNvPr id="62" name="Table 10">
            <a:extLst>
              <a:ext uri="{FF2B5EF4-FFF2-40B4-BE49-F238E27FC236}">
                <a16:creationId xmlns:a16="http://schemas.microsoft.com/office/drawing/2014/main" id="{BD0A09AA-74C4-0845-A367-F2BEFB02555A}"/>
              </a:ext>
            </a:extLst>
          </p:cNvPr>
          <p:cNvGraphicFramePr>
            <a:graphicFrameLocks noGrp="1"/>
          </p:cNvGraphicFramePr>
          <p:nvPr/>
        </p:nvGraphicFramePr>
        <p:xfrm>
          <a:off x="4068583" y="1756592"/>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4002a3</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graphicFrame>
        <p:nvGraphicFramePr>
          <p:cNvPr id="102" name="Table 10">
            <a:extLst>
              <a:ext uri="{FF2B5EF4-FFF2-40B4-BE49-F238E27FC236}">
                <a16:creationId xmlns:a16="http://schemas.microsoft.com/office/drawing/2014/main" id="{AC8D671C-AFB5-4D40-BA28-83DA17BE9B61}"/>
              </a:ext>
            </a:extLst>
          </p:cNvPr>
          <p:cNvGraphicFramePr>
            <a:graphicFrameLocks noGrp="1"/>
          </p:cNvGraphicFramePr>
          <p:nvPr/>
        </p:nvGraphicFramePr>
        <p:xfrm>
          <a:off x="4059322" y="1756592"/>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4002a6</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3b</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graphicFrame>
        <p:nvGraphicFramePr>
          <p:cNvPr id="64" name="Table 10">
            <a:extLst>
              <a:ext uri="{FF2B5EF4-FFF2-40B4-BE49-F238E27FC236}">
                <a16:creationId xmlns:a16="http://schemas.microsoft.com/office/drawing/2014/main" id="{503B0E49-430C-7447-BC83-3E2DF596534E}"/>
              </a:ext>
            </a:extLst>
          </p:cNvPr>
          <p:cNvGraphicFramePr>
            <a:graphicFrameLocks noGrp="1"/>
          </p:cNvGraphicFramePr>
          <p:nvPr/>
        </p:nvGraphicFramePr>
        <p:xfrm>
          <a:off x="4063998" y="1754102"/>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4004b8</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3b</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graphicFrame>
        <p:nvGraphicFramePr>
          <p:cNvPr id="106" name="Table 10">
            <a:extLst>
              <a:ext uri="{FF2B5EF4-FFF2-40B4-BE49-F238E27FC236}">
                <a16:creationId xmlns:a16="http://schemas.microsoft.com/office/drawing/2014/main" id="{4C2BAEFC-6673-C046-BF87-FFC7A1B40BBA}"/>
              </a:ext>
            </a:extLst>
          </p:cNvPr>
          <p:cNvGraphicFramePr>
            <a:graphicFrameLocks noGrp="1"/>
          </p:cNvGraphicFramePr>
          <p:nvPr/>
        </p:nvGraphicFramePr>
        <p:xfrm>
          <a:off x="4055701" y="175134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4004b9</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ea70</a:t>
                      </a:r>
                    </a:p>
                  </a:txBody>
                  <a:tcPr/>
                </a:tc>
                <a:tc>
                  <a:txBody>
                    <a:bodyPr/>
                    <a:lstStyle/>
                    <a:p>
                      <a:pPr algn="ctr"/>
                      <a:r>
                        <a:rPr lang="en-US" dirty="0">
                          <a:latin typeface="Courier" pitchFamily="2" charset="0"/>
                        </a:rPr>
                        <a:t>3b</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graphicFrame>
        <p:nvGraphicFramePr>
          <p:cNvPr id="107" name="Table 10">
            <a:extLst>
              <a:ext uri="{FF2B5EF4-FFF2-40B4-BE49-F238E27FC236}">
                <a16:creationId xmlns:a16="http://schemas.microsoft.com/office/drawing/2014/main" id="{D07C29AA-351E-CD4D-B5AD-C0D9559B6CCF}"/>
              </a:ext>
            </a:extLst>
          </p:cNvPr>
          <p:cNvGraphicFramePr>
            <a:graphicFrameLocks noGrp="1"/>
          </p:cNvGraphicFramePr>
          <p:nvPr/>
        </p:nvGraphicFramePr>
        <p:xfrm>
          <a:off x="4055699" y="1764186"/>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4004b9</a:t>
                      </a:r>
                    </a:p>
                  </a:txBody>
                  <a:tcPr/>
                </a:tc>
                <a:tc>
                  <a:txBody>
                    <a:bodyPr/>
                    <a:lstStyle/>
                    <a:p>
                      <a:pPr algn="ctr"/>
                      <a:r>
                        <a:rPr lang="en-US" dirty="0">
                          <a:latin typeface="Courier" pitchFamily="2" charset="0"/>
                        </a:rPr>
                        <a:t>ea80</a:t>
                      </a:r>
                    </a:p>
                  </a:txBody>
                  <a:tcPr/>
                </a:tc>
                <a:tc>
                  <a:txBody>
                    <a:bodyPr/>
                    <a:lstStyle/>
                    <a:p>
                      <a:pPr algn="ctr"/>
                      <a:r>
                        <a:rPr lang="en-US" dirty="0">
                          <a:latin typeface="Courier" pitchFamily="2" charset="0"/>
                        </a:rPr>
                        <a:t>ea70</a:t>
                      </a:r>
                    </a:p>
                  </a:txBody>
                  <a:tcPr/>
                </a:tc>
                <a:tc>
                  <a:txBody>
                    <a:bodyPr/>
                    <a:lstStyle/>
                    <a:p>
                      <a:pPr algn="ctr"/>
                      <a:r>
                        <a:rPr lang="en-US" dirty="0">
                          <a:latin typeface="Courier" pitchFamily="2" charset="0"/>
                        </a:rPr>
                        <a:t>3b</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graphicFrame>
        <p:nvGraphicFramePr>
          <p:cNvPr id="65" name="Table 10">
            <a:extLst>
              <a:ext uri="{FF2B5EF4-FFF2-40B4-BE49-F238E27FC236}">
                <a16:creationId xmlns:a16="http://schemas.microsoft.com/office/drawing/2014/main" id="{A007D3B2-B433-1C4D-8A18-A82FB2BE0E21}"/>
              </a:ext>
            </a:extLst>
          </p:cNvPr>
          <p:cNvGraphicFramePr>
            <a:graphicFrameLocks noGrp="1"/>
          </p:cNvGraphicFramePr>
          <p:nvPr/>
        </p:nvGraphicFramePr>
        <p:xfrm>
          <a:off x="4052846" y="177628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40042a</a:t>
                      </a:r>
                    </a:p>
                  </a:txBody>
                  <a:tcPr/>
                </a:tc>
                <a:tc>
                  <a:txBody>
                    <a:bodyPr/>
                    <a:lstStyle/>
                    <a:p>
                      <a:pPr algn="ctr"/>
                      <a:r>
                        <a:rPr lang="en-US" dirty="0">
                          <a:latin typeface="Courier" pitchFamily="2" charset="0"/>
                        </a:rPr>
                        <a:t>ea80</a:t>
                      </a:r>
                    </a:p>
                  </a:txBody>
                  <a:tcPr/>
                </a:tc>
                <a:tc>
                  <a:txBody>
                    <a:bodyPr/>
                    <a:lstStyle/>
                    <a:p>
                      <a:pPr algn="ctr"/>
                      <a:r>
                        <a:rPr lang="en-US" dirty="0">
                          <a:latin typeface="Courier" pitchFamily="2" charset="0"/>
                        </a:rPr>
                        <a:t>ea70</a:t>
                      </a:r>
                    </a:p>
                  </a:txBody>
                  <a:tcPr/>
                </a:tc>
                <a:tc>
                  <a:txBody>
                    <a:bodyPr/>
                    <a:lstStyle/>
                    <a:p>
                      <a:pPr algn="ctr"/>
                      <a:r>
                        <a:rPr lang="en-US" dirty="0">
                          <a:latin typeface="Courier" pitchFamily="2" charset="0"/>
                        </a:rPr>
                        <a:t>3b</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cxnSp>
        <p:nvCxnSpPr>
          <p:cNvPr id="66" name="Straight Arrow Connector 65">
            <a:extLst>
              <a:ext uri="{FF2B5EF4-FFF2-40B4-BE49-F238E27FC236}">
                <a16:creationId xmlns:a16="http://schemas.microsoft.com/office/drawing/2014/main" id="{886E66D9-2635-2442-9FB7-B10EE43C6040}"/>
              </a:ext>
            </a:extLst>
          </p:cNvPr>
          <p:cNvCxnSpPr>
            <a:cxnSpLocks/>
          </p:cNvCxnSpPr>
          <p:nvPr/>
        </p:nvCxnSpPr>
        <p:spPr>
          <a:xfrm>
            <a:off x="1445323" y="5762538"/>
            <a:ext cx="25133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9" name="Straight Arrow Connector 68">
            <a:extLst>
              <a:ext uri="{FF2B5EF4-FFF2-40B4-BE49-F238E27FC236}">
                <a16:creationId xmlns:a16="http://schemas.microsoft.com/office/drawing/2014/main" id="{1D1347D9-91A3-D44D-B4E4-7C7526199B48}"/>
              </a:ext>
            </a:extLst>
          </p:cNvPr>
          <p:cNvCxnSpPr>
            <a:cxnSpLocks/>
          </p:cNvCxnSpPr>
          <p:nvPr/>
        </p:nvCxnSpPr>
        <p:spPr>
          <a:xfrm>
            <a:off x="4802520" y="5161731"/>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71" name="Straight Arrow Connector 70">
            <a:extLst>
              <a:ext uri="{FF2B5EF4-FFF2-40B4-BE49-F238E27FC236}">
                <a16:creationId xmlns:a16="http://schemas.microsoft.com/office/drawing/2014/main" id="{CC0E78AD-31B6-C64C-8098-F3E3781E7F9F}"/>
              </a:ext>
            </a:extLst>
          </p:cNvPr>
          <p:cNvCxnSpPr>
            <a:cxnSpLocks/>
          </p:cNvCxnSpPr>
          <p:nvPr/>
        </p:nvCxnSpPr>
        <p:spPr>
          <a:xfrm>
            <a:off x="7376332" y="4874252"/>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0" name="Straight Arrow Connector 79">
            <a:extLst>
              <a:ext uri="{FF2B5EF4-FFF2-40B4-BE49-F238E27FC236}">
                <a16:creationId xmlns:a16="http://schemas.microsoft.com/office/drawing/2014/main" id="{134E81EB-DF8A-5740-A09A-7AE4162D0BC3}"/>
              </a:ext>
            </a:extLst>
          </p:cNvPr>
          <p:cNvCxnSpPr>
            <a:cxnSpLocks/>
          </p:cNvCxnSpPr>
          <p:nvPr/>
        </p:nvCxnSpPr>
        <p:spPr>
          <a:xfrm>
            <a:off x="4724400" y="3962400"/>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1" name="Straight Arrow Connector 100">
            <a:extLst>
              <a:ext uri="{FF2B5EF4-FFF2-40B4-BE49-F238E27FC236}">
                <a16:creationId xmlns:a16="http://schemas.microsoft.com/office/drawing/2014/main" id="{29AEB435-3F70-464D-9B34-E01A94AEAED3}"/>
              </a:ext>
            </a:extLst>
          </p:cNvPr>
          <p:cNvCxnSpPr>
            <a:cxnSpLocks/>
          </p:cNvCxnSpPr>
          <p:nvPr/>
        </p:nvCxnSpPr>
        <p:spPr>
          <a:xfrm>
            <a:off x="7615785" y="3657600"/>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3" name="Straight Arrow Connector 102">
            <a:extLst>
              <a:ext uri="{FF2B5EF4-FFF2-40B4-BE49-F238E27FC236}">
                <a16:creationId xmlns:a16="http://schemas.microsoft.com/office/drawing/2014/main" id="{077E421A-B6C3-924A-A5C4-DBC0E90C73DA}"/>
              </a:ext>
            </a:extLst>
          </p:cNvPr>
          <p:cNvCxnSpPr>
            <a:cxnSpLocks/>
          </p:cNvCxnSpPr>
          <p:nvPr/>
        </p:nvCxnSpPr>
        <p:spPr>
          <a:xfrm>
            <a:off x="4720185" y="2895600"/>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8" name="Straight Arrow Connector 107">
            <a:extLst>
              <a:ext uri="{FF2B5EF4-FFF2-40B4-BE49-F238E27FC236}">
                <a16:creationId xmlns:a16="http://schemas.microsoft.com/office/drawing/2014/main" id="{9D3FAE6F-FE4C-064B-B733-5C5CBBE22FCC}"/>
              </a:ext>
            </a:extLst>
          </p:cNvPr>
          <p:cNvCxnSpPr>
            <a:cxnSpLocks/>
          </p:cNvCxnSpPr>
          <p:nvPr/>
        </p:nvCxnSpPr>
        <p:spPr>
          <a:xfrm>
            <a:off x="7467600" y="2438400"/>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0792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17 2.22222E-6 L 0.00538 -0.04908 " pathEditMode="relative" rAng="0" ptsTypes="AA">
                                      <p:cBhvr>
                                        <p:cTn id="6" dur="2000" fill="hold"/>
                                        <p:tgtEl>
                                          <p:spTgt spid="66"/>
                                        </p:tgtEl>
                                        <p:attrNameLst>
                                          <p:attrName>ppt_x</p:attrName>
                                          <p:attrName>ppt_y</p:attrName>
                                        </p:attrNameLst>
                                      </p:cBhvr>
                                      <p:rCtr x="87" y="-2153"/>
                                    </p:animMotion>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0.00399 -0.00555 L 0.12899 -0.00555 " pathEditMode="relative" ptsTypes="AA">
                                      <p:cBhvr>
                                        <p:cTn id="16" dur="2000" fill="hold"/>
                                        <p:tgtEl>
                                          <p:spTgt spid="69"/>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538 -0.04908 L 0.0033 -0.0831 " pathEditMode="relative" rAng="0" ptsTypes="AA">
                                      <p:cBhvr>
                                        <p:cTn id="20" dur="2000" fill="hold"/>
                                        <p:tgtEl>
                                          <p:spTgt spid="66"/>
                                        </p:tgtEl>
                                        <p:attrNameLst>
                                          <p:attrName>ppt_x</p:attrName>
                                          <p:attrName>ppt_y</p:attrName>
                                        </p:attrNameLst>
                                      </p:cBhvr>
                                      <p:rCtr x="-104" y="-1713"/>
                                    </p:animMotion>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6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33 -0.0831 L 0.0033 -0.12801 " pathEditMode="relative" rAng="0" ptsTypes="AA">
                                      <p:cBhvr>
                                        <p:cTn id="30" dur="2000" fill="hold"/>
                                        <p:tgtEl>
                                          <p:spTgt spid="66"/>
                                        </p:tgtEl>
                                        <p:attrNameLst>
                                          <p:attrName>ppt_x</p:attrName>
                                          <p:attrName>ppt_y</p:attrName>
                                        </p:attrNameLst>
                                      </p:cBhvr>
                                      <p:rCtr x="0" y="-2176"/>
                                    </p:animMotion>
                                  </p:childTnLst>
                                </p:cTn>
                              </p:par>
                              <p:par>
                                <p:cTn id="31" presetID="0" presetClass="path" presetSubtype="0" accel="50000" decel="50000" fill="hold" nodeType="withEffect">
                                  <p:stCondLst>
                                    <p:cond delay="0"/>
                                  </p:stCondLst>
                                  <p:childTnLst>
                                    <p:animMotion origin="layout" path="M 0.004 -0.00555 L 0.05365 -0.00162 " pathEditMode="relative" rAng="0" ptsTypes="AA">
                                      <p:cBhvr>
                                        <p:cTn id="32" dur="2000" fill="hold"/>
                                        <p:tgtEl>
                                          <p:spTgt spid="71"/>
                                        </p:tgtEl>
                                        <p:attrNameLst>
                                          <p:attrName>ppt_x</p:attrName>
                                          <p:attrName>ppt_y</p:attrName>
                                        </p:attrNameLst>
                                      </p:cBhvr>
                                      <p:rCtr x="2483" y="185"/>
                                    </p:animMotion>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33 -0.12801 L 0.0033 -0.17292 " pathEditMode="relative" rAng="0" ptsTypes="AA">
                                      <p:cBhvr>
                                        <p:cTn id="38" dur="2000" fill="hold"/>
                                        <p:tgtEl>
                                          <p:spTgt spid="66"/>
                                        </p:tgtEl>
                                        <p:attrNameLst>
                                          <p:attrName>ppt_x</p:attrName>
                                          <p:attrName>ppt_y</p:attrName>
                                        </p:attrNameLst>
                                      </p:cBhvr>
                                      <p:rCtr x="0" y="-2245"/>
                                    </p:animMotion>
                                  </p:childTnLst>
                                </p:cTn>
                              </p:par>
                              <p:par>
                                <p:cTn id="39" presetID="0" presetClass="path" presetSubtype="0" accel="50000" decel="50000" fill="hold" nodeType="withEffect">
                                  <p:stCondLst>
                                    <p:cond delay="0"/>
                                  </p:stCondLst>
                                  <p:childTnLst>
                                    <p:animMotion origin="layout" path="M 0.06459 -0.00162 L 0.09671 -0.00162 " pathEditMode="relative" ptsTypes="AA">
                                      <p:cBhvr>
                                        <p:cTn id="40" dur="2000" fill="hold"/>
                                        <p:tgtEl>
                                          <p:spTgt spid="71"/>
                                        </p:tgtEl>
                                        <p:attrNameLst>
                                          <p:attrName>ppt_x</p:attrName>
                                          <p:attrName>ppt_y</p:attrName>
                                        </p:attrNameLst>
                                      </p:cBhvr>
                                    </p:animMotion>
                                  </p:childTnLst>
                                </p:cTn>
                              </p:par>
                              <p:par>
                                <p:cTn id="41" presetID="1"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0" presetClass="path" presetSubtype="0" accel="50000" decel="50000" fill="hold" nodeType="withEffect">
                                  <p:stCondLst>
                                    <p:cond delay="0"/>
                                  </p:stCondLst>
                                  <p:childTnLst>
                                    <p:animMotion origin="layout" path="M 0.0033 -0.17292 L 0.0033 -0.21806 " pathEditMode="relative" rAng="0" ptsTypes="AA">
                                      <p:cBhvr>
                                        <p:cTn id="48" dur="2000" fill="hold"/>
                                        <p:tgtEl>
                                          <p:spTgt spid="66"/>
                                        </p:tgtEl>
                                        <p:attrNameLst>
                                          <p:attrName>ppt_x</p:attrName>
                                          <p:attrName>ppt_y</p:attrName>
                                        </p:attrNameLst>
                                      </p:cBhvr>
                                      <p:rCtr x="0" y="-2269"/>
                                    </p:animMotion>
                                  </p:childTnLst>
                                </p:cTn>
                              </p:par>
                              <p:par>
                                <p:cTn id="49" presetID="1" presetClass="exit" presetSubtype="0" fill="hold" nodeType="withEffect">
                                  <p:stCondLst>
                                    <p:cond delay="0"/>
                                  </p:stCondLst>
                                  <p:childTnLst>
                                    <p:set>
                                      <p:cBhvr>
                                        <p:cTn id="50" dur="1" fill="hold">
                                          <p:stCondLst>
                                            <p:cond delay="0"/>
                                          </p:stCondLst>
                                        </p:cTn>
                                        <p:tgtEl>
                                          <p:spTgt spid="71"/>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3.33333E-6 2.77556E-17 L 0.13299 0.00255 " pathEditMode="relative" rAng="0" ptsTypes="AA">
                                      <p:cBhvr>
                                        <p:cTn id="58" dur="2000" fill="hold"/>
                                        <p:tgtEl>
                                          <p:spTgt spid="80"/>
                                        </p:tgtEl>
                                        <p:attrNameLst>
                                          <p:attrName>ppt_x</p:attrName>
                                          <p:attrName>ppt_y</p:attrName>
                                        </p:attrNameLst>
                                      </p:cBhvr>
                                      <p:rCtr x="6649" y="0"/>
                                    </p:animMotion>
                                  </p:childTnLst>
                                </p:cTn>
                              </p:par>
                              <p:par>
                                <p:cTn id="59" presetID="1" presetClass="entr" presetSubtype="0" fill="hold"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13299 0.00255 L 0.27361 0.00255 " pathEditMode="relative" rAng="0" ptsTypes="AA">
                                      <p:cBhvr>
                                        <p:cTn id="64" dur="2000" fill="hold"/>
                                        <p:tgtEl>
                                          <p:spTgt spid="80"/>
                                        </p:tgtEl>
                                        <p:attrNameLst>
                                          <p:attrName>ppt_x</p:attrName>
                                          <p:attrName>ppt_y</p:attrName>
                                        </p:attrNameLst>
                                      </p:cBhvr>
                                      <p:rCtr x="7153" y="-69"/>
                                    </p:animMotion>
                                  </p:childTnLst>
                                </p:cTn>
                              </p:par>
                              <p:par>
                                <p:cTn id="65" presetID="1" presetClass="entr" presetSubtype="0" fill="hold" nodeType="withEffect">
                                  <p:stCondLst>
                                    <p:cond delay="0"/>
                                  </p:stCondLst>
                                  <p:childTnLst>
                                    <p:set>
                                      <p:cBhvr>
                                        <p:cTn id="66" dur="1" fill="hold">
                                          <p:stCondLst>
                                            <p:cond delay="0"/>
                                          </p:stCondLst>
                                        </p:cTn>
                                        <p:tgtEl>
                                          <p:spTgt spid="1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0.0033 -0.21806 L 0.0033 -0.26181 " pathEditMode="relative" rAng="0" ptsTypes="AA">
                                      <p:cBhvr>
                                        <p:cTn id="70" dur="2000" fill="hold"/>
                                        <p:tgtEl>
                                          <p:spTgt spid="66"/>
                                        </p:tgtEl>
                                        <p:attrNameLst>
                                          <p:attrName>ppt_x</p:attrName>
                                          <p:attrName>ppt_y</p:attrName>
                                        </p:attrNameLst>
                                      </p:cBhvr>
                                      <p:rCtr x="0" y="-2199"/>
                                    </p:animMotion>
                                  </p:childTnLst>
                                </p:cTn>
                              </p:par>
                              <p:par>
                                <p:cTn id="71" presetID="1" presetClass="exit" presetSubtype="0" fill="hold" nodeType="withEffect">
                                  <p:stCondLst>
                                    <p:cond delay="0"/>
                                  </p:stCondLst>
                                  <p:childTnLst>
                                    <p:set>
                                      <p:cBhvr>
                                        <p:cTn id="72" dur="1" fill="hold">
                                          <p:stCondLst>
                                            <p:cond delay="0"/>
                                          </p:stCondLst>
                                        </p:cTn>
                                        <p:tgtEl>
                                          <p:spTgt spid="80"/>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0.00399 -0.00556 L 0.12899 -0.00556 " pathEditMode="relative" rAng="0" ptsTypes="AA">
                                      <p:cBhvr>
                                        <p:cTn id="80" dur="2000" fill="hold"/>
                                        <p:tgtEl>
                                          <p:spTgt spid="101"/>
                                        </p:tgtEl>
                                        <p:attrNameLst>
                                          <p:attrName>ppt_x</p:attrName>
                                          <p:attrName>ppt_y</p:attrName>
                                        </p:attrNameLst>
                                      </p:cBhvr>
                                      <p:rCtr x="6250" y="0"/>
                                    </p:animMotion>
                                  </p:childTnLst>
                                </p:cTn>
                              </p:par>
                              <p:par>
                                <p:cTn id="81" presetID="1" presetClass="entr" presetSubtype="0" fill="hold" nodeType="withEffect">
                                  <p:stCondLst>
                                    <p:cond delay="0"/>
                                  </p:stCondLst>
                                  <p:childTnLst>
                                    <p:set>
                                      <p:cBhvr>
                                        <p:cTn id="82" dur="1" fill="hold">
                                          <p:stCondLst>
                                            <p:cond delay="0"/>
                                          </p:stCondLst>
                                        </p:cTn>
                                        <p:tgtEl>
                                          <p:spTgt spid="10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0.0033 -0.26181 L 0.0033 -0.3088 " pathEditMode="relative" rAng="0" ptsTypes="AA">
                                      <p:cBhvr>
                                        <p:cTn id="86" dur="2000" fill="hold"/>
                                        <p:tgtEl>
                                          <p:spTgt spid="66"/>
                                        </p:tgtEl>
                                        <p:attrNameLst>
                                          <p:attrName>ppt_x</p:attrName>
                                          <p:attrName>ppt_y</p:attrName>
                                        </p:attrNameLst>
                                      </p:cBhvr>
                                      <p:rCtr x="0" y="-2361"/>
                                    </p:animMotion>
                                  </p:childTnLst>
                                </p:cTn>
                              </p:par>
                              <p:par>
                                <p:cTn id="87" presetID="1" presetClass="entr" presetSubtype="0" fill="hold" nodeType="with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101"/>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10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0" presetClass="path" presetSubtype="0" accel="50000" decel="50000" fill="hold" nodeType="clickEffect">
                                  <p:stCondLst>
                                    <p:cond delay="0"/>
                                  </p:stCondLst>
                                  <p:childTnLst>
                                    <p:animMotion origin="layout" path="M 0.0033 -0.3088 L 0.0033 -0.34908 " pathEditMode="relative" rAng="0" ptsTypes="AA">
                                      <p:cBhvr>
                                        <p:cTn id="96" dur="2000" fill="hold"/>
                                        <p:tgtEl>
                                          <p:spTgt spid="66"/>
                                        </p:tgtEl>
                                        <p:attrNameLst>
                                          <p:attrName>ppt_x</p:attrName>
                                          <p:attrName>ppt_y</p:attrName>
                                        </p:attrNameLst>
                                      </p:cBhvr>
                                      <p:rCtr x="0" y="-2014"/>
                                    </p:animMotion>
                                  </p:childTnLst>
                                </p:cTn>
                              </p:par>
                              <p:par>
                                <p:cTn id="97" presetID="0" presetClass="path" presetSubtype="0" accel="50000" decel="50000" fill="hold" nodeType="withEffect">
                                  <p:stCondLst>
                                    <p:cond delay="0"/>
                                  </p:stCondLst>
                                  <p:childTnLst>
                                    <p:animMotion origin="layout" path="M 0.00399 -0.00556 L 0.05365 -0.00162 " pathEditMode="relative" rAng="0" ptsTypes="AA">
                                      <p:cBhvr>
                                        <p:cTn id="98" dur="2000" fill="hold"/>
                                        <p:tgtEl>
                                          <p:spTgt spid="103"/>
                                        </p:tgtEl>
                                        <p:attrNameLst>
                                          <p:attrName>ppt_x</p:attrName>
                                          <p:attrName>ppt_y</p:attrName>
                                        </p:attrNameLst>
                                      </p:cBhvr>
                                      <p:rCtr x="2483" y="185"/>
                                    </p:animMotion>
                                  </p:childTnLst>
                                </p:cTn>
                              </p:par>
                              <p:par>
                                <p:cTn id="99" presetID="1" presetClass="entr" presetSubtype="0" fill="hold" nodeType="withEffect">
                                  <p:stCondLst>
                                    <p:cond delay="0"/>
                                  </p:stCondLst>
                                  <p:childTnLst>
                                    <p:set>
                                      <p:cBhvr>
                                        <p:cTn id="100" dur="1" fill="hold">
                                          <p:stCondLst>
                                            <p:cond delay="0"/>
                                          </p:stCondLst>
                                        </p:cTn>
                                        <p:tgtEl>
                                          <p:spTgt spid="10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0" presetClass="path" presetSubtype="0" accel="50000" decel="50000" fill="hold" nodeType="clickEffect">
                                  <p:stCondLst>
                                    <p:cond delay="0"/>
                                  </p:stCondLst>
                                  <p:childTnLst>
                                    <p:animMotion origin="layout" path="M 0.0033 -0.34908 L 0.0033 -0.39468 " pathEditMode="relative" ptsTypes="AA">
                                      <p:cBhvr>
                                        <p:cTn id="104" dur="2000" fill="hold"/>
                                        <p:tgtEl>
                                          <p:spTgt spid="66"/>
                                        </p:tgtEl>
                                        <p:attrNameLst>
                                          <p:attrName>ppt_x</p:attrName>
                                          <p:attrName>ppt_y</p:attrName>
                                        </p:attrNameLst>
                                      </p:cBhvr>
                                    </p:animMotion>
                                  </p:childTnLst>
                                </p:cTn>
                              </p:par>
                              <p:par>
                                <p:cTn id="105" presetID="0" presetClass="path" presetSubtype="0" accel="50000" decel="50000" fill="hold" nodeType="withEffect">
                                  <p:stCondLst>
                                    <p:cond delay="0"/>
                                  </p:stCondLst>
                                  <p:childTnLst>
                                    <p:animMotion origin="layout" path="M 0.05364 -0.00162 L 0.0967 -0.00162 " pathEditMode="relative" rAng="0" ptsTypes="AA">
                                      <p:cBhvr>
                                        <p:cTn id="106" dur="2000" fill="hold"/>
                                        <p:tgtEl>
                                          <p:spTgt spid="103"/>
                                        </p:tgtEl>
                                        <p:attrNameLst>
                                          <p:attrName>ppt_x</p:attrName>
                                          <p:attrName>ppt_y</p:attrName>
                                        </p:attrNameLst>
                                      </p:cBhvr>
                                      <p:rCtr x="2205" y="-69"/>
                                    </p:animMotion>
                                  </p:childTnLst>
                                </p:cTn>
                              </p:par>
                              <p:par>
                                <p:cTn id="107" presetID="1" presetClass="entr" presetSubtype="0" fill="hold" nodeType="withEffect">
                                  <p:stCondLst>
                                    <p:cond delay="0"/>
                                  </p:stCondLst>
                                  <p:childTnLst>
                                    <p:set>
                                      <p:cBhvr>
                                        <p:cTn id="108" dur="1" fill="hold">
                                          <p:stCondLst>
                                            <p:cond delay="0"/>
                                          </p:stCondLst>
                                        </p:cTn>
                                        <p:tgtEl>
                                          <p:spTgt spid="10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0" presetClass="path" presetSubtype="0" accel="50000" decel="50000" fill="hold" nodeType="clickEffect">
                                  <p:stCondLst>
                                    <p:cond delay="0"/>
                                  </p:stCondLst>
                                  <p:childTnLst>
                                    <p:animMotion origin="layout" path="M 0.0033 -0.39584 L 0.0033 -0.43704 " pathEditMode="relative" ptsTypes="AA">
                                      <p:cBhvr>
                                        <p:cTn id="112" dur="2000" fill="hold"/>
                                        <p:tgtEl>
                                          <p:spTgt spid="66"/>
                                        </p:tgtEl>
                                        <p:attrNameLst>
                                          <p:attrName>ppt_x</p:attrName>
                                          <p:attrName>ppt_y</p:attrName>
                                        </p:attrNameLst>
                                      </p:cBhvr>
                                    </p:animMotion>
                                  </p:childTnLst>
                                </p:cTn>
                              </p:par>
                              <p:par>
                                <p:cTn id="113" presetID="1" presetClass="entr" presetSubtype="0" fill="hold" nodeType="withEffect">
                                  <p:stCondLst>
                                    <p:cond delay="0"/>
                                  </p:stCondLst>
                                  <p:childTnLst>
                                    <p:set>
                                      <p:cBhvr>
                                        <p:cTn id="114" dur="1" fill="hold">
                                          <p:stCondLst>
                                            <p:cond delay="0"/>
                                          </p:stCondLst>
                                        </p:cTn>
                                        <p:tgtEl>
                                          <p:spTgt spid="65"/>
                                        </p:tgtEl>
                                        <p:attrNameLst>
                                          <p:attrName>style.visibility</p:attrName>
                                        </p:attrNameLst>
                                      </p:cBhvr>
                                      <p:to>
                                        <p:strVal val="visible"/>
                                      </p:to>
                                    </p:set>
                                  </p:childTnLst>
                                </p:cTn>
                              </p:par>
                              <p:par>
                                <p:cTn id="115" presetID="1" presetClass="exit" presetSubtype="0" fill="hold" nodeType="withEffect">
                                  <p:stCondLst>
                                    <p:cond delay="0"/>
                                  </p:stCondLst>
                                  <p:childTnLst>
                                    <p:set>
                                      <p:cBhvr>
                                        <p:cTn id="116" dur="1" fill="hold">
                                          <p:stCondLst>
                                            <p:cond delay="0"/>
                                          </p:stCondLst>
                                        </p:cTn>
                                        <p:tgtEl>
                                          <p:spTgt spid="103"/>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10">
            <a:extLst>
              <a:ext uri="{FF2B5EF4-FFF2-40B4-BE49-F238E27FC236}">
                <a16:creationId xmlns:a16="http://schemas.microsoft.com/office/drawing/2014/main" id="{889B951C-54C0-0A42-8300-68CDE0B0FA7E}"/>
              </a:ext>
            </a:extLst>
          </p:cNvPr>
          <p:cNvGraphicFramePr>
            <a:graphicFrameLocks noGrp="1"/>
          </p:cNvGraphicFramePr>
          <p:nvPr/>
        </p:nvGraphicFramePr>
        <p:xfrm>
          <a:off x="4019420" y="261374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sp>
        <p:nvSpPr>
          <p:cNvPr id="2" name="Title 1">
            <a:extLst>
              <a:ext uri="{FF2B5EF4-FFF2-40B4-BE49-F238E27FC236}">
                <a16:creationId xmlns:a16="http://schemas.microsoft.com/office/drawing/2014/main" id="{83D7EDDC-61AF-FB45-B595-42637F7DA168}"/>
              </a:ext>
            </a:extLst>
          </p:cNvPr>
          <p:cNvSpPr>
            <a:spLocks noGrp="1"/>
          </p:cNvSpPr>
          <p:nvPr>
            <p:ph type="title"/>
          </p:nvPr>
        </p:nvSpPr>
        <p:spPr/>
        <p:txBody>
          <a:bodyPr/>
          <a:lstStyle/>
          <a:p>
            <a:r>
              <a:rPr lang="en-US" dirty="0"/>
              <a:t>Exercise 3: ROP</a:t>
            </a:r>
          </a:p>
        </p:txBody>
      </p:sp>
      <p:sp>
        <p:nvSpPr>
          <p:cNvPr id="3" name="Content Placeholder 2">
            <a:extLst>
              <a:ext uri="{FF2B5EF4-FFF2-40B4-BE49-F238E27FC236}">
                <a16:creationId xmlns:a16="http://schemas.microsoft.com/office/drawing/2014/main" id="{6D4D9FE2-D7E2-2747-A93E-49D60E30DC41}"/>
              </a:ext>
            </a:extLst>
          </p:cNvPr>
          <p:cNvSpPr>
            <a:spLocks noGrp="1"/>
          </p:cNvSpPr>
          <p:nvPr>
            <p:ph idx="1"/>
          </p:nvPr>
        </p:nvSpPr>
        <p:spPr/>
        <p:txBody>
          <a:bodyPr/>
          <a:lstStyle/>
          <a:p>
            <a:r>
              <a:rPr lang="en-US" dirty="0"/>
              <a:t>What are the values in the registers when the function at address 0x401a82 starts executing?</a:t>
            </a:r>
          </a:p>
        </p:txBody>
      </p:sp>
      <p:sp>
        <p:nvSpPr>
          <p:cNvPr id="4" name="TextBox 3">
            <a:extLst>
              <a:ext uri="{FF2B5EF4-FFF2-40B4-BE49-F238E27FC236}">
                <a16:creationId xmlns:a16="http://schemas.microsoft.com/office/drawing/2014/main" id="{EDFA34EA-7510-4D4C-8B6E-050B9AAFB688}"/>
              </a:ext>
            </a:extLst>
          </p:cNvPr>
          <p:cNvSpPr txBox="1"/>
          <p:nvPr/>
        </p:nvSpPr>
        <p:spPr>
          <a:xfrm>
            <a:off x="4550294" y="4903461"/>
            <a:ext cx="83326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5A C3</a:t>
            </a:r>
          </a:p>
        </p:txBody>
      </p:sp>
      <p:sp>
        <p:nvSpPr>
          <p:cNvPr id="5" name="Rectangle 4">
            <a:extLst>
              <a:ext uri="{FF2B5EF4-FFF2-40B4-BE49-F238E27FC236}">
                <a16:creationId xmlns:a16="http://schemas.microsoft.com/office/drawing/2014/main" id="{DBC578DD-D0C5-FE48-B5B6-E5AF11F2B65E}"/>
              </a:ext>
            </a:extLst>
          </p:cNvPr>
          <p:cNvSpPr/>
          <p:nvPr/>
        </p:nvSpPr>
        <p:spPr>
          <a:xfrm>
            <a:off x="1692441" y="546445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0x4019e5</a:t>
            </a:r>
          </a:p>
        </p:txBody>
      </p:sp>
      <p:sp>
        <p:nvSpPr>
          <p:cNvPr id="6" name="Rectangle 5">
            <a:extLst>
              <a:ext uri="{FF2B5EF4-FFF2-40B4-BE49-F238E27FC236}">
                <a16:creationId xmlns:a16="http://schemas.microsoft.com/office/drawing/2014/main" id="{1A9E7A78-618D-3A4B-A6F9-0E510B1816B9}"/>
              </a:ext>
            </a:extLst>
          </p:cNvPr>
          <p:cNvSpPr/>
          <p:nvPr/>
        </p:nvSpPr>
        <p:spPr>
          <a:xfrm>
            <a:off x="1696923" y="5163123"/>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0x59b997ff</a:t>
            </a:r>
            <a:endParaRPr lang="en-US" sz="1400" dirty="0"/>
          </a:p>
        </p:txBody>
      </p:sp>
      <p:sp>
        <p:nvSpPr>
          <p:cNvPr id="7" name="TextBox 6">
            <a:extLst>
              <a:ext uri="{FF2B5EF4-FFF2-40B4-BE49-F238E27FC236}">
                <a16:creationId xmlns:a16="http://schemas.microsoft.com/office/drawing/2014/main" id="{E33D6BE9-7FB4-DA4E-AA52-70C792135274}"/>
              </a:ext>
            </a:extLst>
          </p:cNvPr>
          <p:cNvSpPr txBox="1"/>
          <p:nvPr/>
        </p:nvSpPr>
        <p:spPr>
          <a:xfrm>
            <a:off x="4455096" y="5177135"/>
            <a:ext cx="928459" cy="461665"/>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rdx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8" name="Straight Arrow Connector 7">
            <a:extLst>
              <a:ext uri="{FF2B5EF4-FFF2-40B4-BE49-F238E27FC236}">
                <a16:creationId xmlns:a16="http://schemas.microsoft.com/office/drawing/2014/main" id="{5885BAB1-50A3-3C4C-8F24-287F1AF26E1B}"/>
              </a:ext>
            </a:extLst>
          </p:cNvPr>
          <p:cNvCxnSpPr>
            <a:cxnSpLocks/>
            <a:endCxn id="4" idx="1"/>
          </p:cNvCxnSpPr>
          <p:nvPr/>
        </p:nvCxnSpPr>
        <p:spPr>
          <a:xfrm flipV="1">
            <a:off x="3810000" y="5058731"/>
            <a:ext cx="740294" cy="15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36F9750C-F2BB-C542-98D4-F43C2A14A19E}"/>
              </a:ext>
            </a:extLst>
          </p:cNvPr>
          <p:cNvSpPr txBox="1"/>
          <p:nvPr/>
        </p:nvSpPr>
        <p:spPr>
          <a:xfrm>
            <a:off x="7228147" y="4262735"/>
            <a:ext cx="176345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48 2B 02 C3</a:t>
            </a:r>
          </a:p>
        </p:txBody>
      </p:sp>
      <p:sp>
        <p:nvSpPr>
          <p:cNvPr id="10" name="TextBox 9">
            <a:extLst>
              <a:ext uri="{FF2B5EF4-FFF2-40B4-BE49-F238E27FC236}">
                <a16:creationId xmlns:a16="http://schemas.microsoft.com/office/drawing/2014/main" id="{05EA6CFC-AF38-8947-ACD5-97D89D6ACC0B}"/>
              </a:ext>
            </a:extLst>
          </p:cNvPr>
          <p:cNvSpPr txBox="1"/>
          <p:nvPr/>
        </p:nvSpPr>
        <p:spPr>
          <a:xfrm>
            <a:off x="7137826" y="4643735"/>
            <a:ext cx="1672253" cy="461665"/>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sub (%</a:t>
            </a:r>
            <a:r>
              <a:rPr lang="en-US" sz="1200" b="1" dirty="0" err="1">
                <a:latin typeface="Courier New" panose="02070309020205020404" pitchFamily="49" charset="0"/>
                <a:cs typeface="Courier New" panose="02070309020205020404" pitchFamily="49" charset="0"/>
              </a:rPr>
              <a:t>rdx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11" name="Straight Arrow Connector 10">
            <a:extLst>
              <a:ext uri="{FF2B5EF4-FFF2-40B4-BE49-F238E27FC236}">
                <a16:creationId xmlns:a16="http://schemas.microsoft.com/office/drawing/2014/main" id="{E3EB4C66-CA23-B441-933A-45378D424141}"/>
              </a:ext>
            </a:extLst>
          </p:cNvPr>
          <p:cNvCxnSpPr>
            <a:cxnSpLocks/>
            <a:endCxn id="9" idx="1"/>
          </p:cNvCxnSpPr>
          <p:nvPr/>
        </p:nvCxnSpPr>
        <p:spPr>
          <a:xfrm flipV="1">
            <a:off x="3810000" y="4432012"/>
            <a:ext cx="3418147" cy="251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EB554668-9224-7A40-B4B7-FF18B6348FAD}"/>
              </a:ext>
            </a:extLst>
          </p:cNvPr>
          <p:cNvSpPr/>
          <p:nvPr/>
        </p:nvSpPr>
        <p:spPr>
          <a:xfrm>
            <a:off x="1692441" y="487544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0x401a5b</a:t>
            </a:r>
          </a:p>
        </p:txBody>
      </p:sp>
      <p:sp>
        <p:nvSpPr>
          <p:cNvPr id="13" name="Rectangle 12">
            <a:extLst>
              <a:ext uri="{FF2B5EF4-FFF2-40B4-BE49-F238E27FC236}">
                <a16:creationId xmlns:a16="http://schemas.microsoft.com/office/drawing/2014/main" id="{623D2995-528C-2E42-8EFC-2150F58B5DF4}"/>
              </a:ext>
            </a:extLst>
          </p:cNvPr>
          <p:cNvSpPr/>
          <p:nvPr/>
        </p:nvSpPr>
        <p:spPr>
          <a:xfrm>
            <a:off x="1691644" y="4567930"/>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000000"/>
                </a:solidFill>
                <a:latin typeface="Courier New" panose="02070309020205020404" pitchFamily="49" charset="0"/>
                <a:cs typeface="Courier New" panose="02070309020205020404" pitchFamily="49" charset="0"/>
              </a:rPr>
              <a:t>0x7fffffffea58</a:t>
            </a:r>
            <a:endParaRPr lang="en-US" dirty="0"/>
          </a:p>
        </p:txBody>
      </p:sp>
      <p:sp>
        <p:nvSpPr>
          <p:cNvPr id="38" name="Rectangle 37">
            <a:extLst>
              <a:ext uri="{FF2B5EF4-FFF2-40B4-BE49-F238E27FC236}">
                <a16:creationId xmlns:a16="http://schemas.microsoft.com/office/drawing/2014/main" id="{6A0DB3BE-A28B-8344-B4F7-B2D4082C3854}"/>
              </a:ext>
            </a:extLst>
          </p:cNvPr>
          <p:cNvSpPr/>
          <p:nvPr/>
        </p:nvSpPr>
        <p:spPr>
          <a:xfrm>
            <a:off x="1696655" y="3339497"/>
            <a:ext cx="2286000" cy="290443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4587C1CA-52F8-1B48-BEEB-4CF490687520}"/>
              </a:ext>
            </a:extLst>
          </p:cNvPr>
          <p:cNvSpPr txBox="1"/>
          <p:nvPr/>
        </p:nvSpPr>
        <p:spPr>
          <a:xfrm>
            <a:off x="-1604" y="4547800"/>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7fffffffea38</a:t>
            </a:r>
          </a:p>
        </p:txBody>
      </p:sp>
      <p:sp>
        <p:nvSpPr>
          <p:cNvPr id="49" name="TextBox 48">
            <a:extLst>
              <a:ext uri="{FF2B5EF4-FFF2-40B4-BE49-F238E27FC236}">
                <a16:creationId xmlns:a16="http://schemas.microsoft.com/office/drawing/2014/main" id="{E1AC97D4-E303-8744-AFEB-6D70056105BC}"/>
              </a:ext>
            </a:extLst>
          </p:cNvPr>
          <p:cNvSpPr txBox="1"/>
          <p:nvPr/>
        </p:nvSpPr>
        <p:spPr>
          <a:xfrm>
            <a:off x="8911" y="4831620"/>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7fffffffea30</a:t>
            </a:r>
          </a:p>
        </p:txBody>
      </p:sp>
      <p:sp>
        <p:nvSpPr>
          <p:cNvPr id="50" name="TextBox 49">
            <a:extLst>
              <a:ext uri="{FF2B5EF4-FFF2-40B4-BE49-F238E27FC236}">
                <a16:creationId xmlns:a16="http://schemas.microsoft.com/office/drawing/2014/main" id="{EF4C2B4E-F0F1-374A-AAC5-224064C972F5}"/>
              </a:ext>
            </a:extLst>
          </p:cNvPr>
          <p:cNvSpPr txBox="1"/>
          <p:nvPr/>
        </p:nvSpPr>
        <p:spPr>
          <a:xfrm>
            <a:off x="8642" y="5114532"/>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7fffffffea28</a:t>
            </a:r>
          </a:p>
        </p:txBody>
      </p:sp>
      <p:sp>
        <p:nvSpPr>
          <p:cNvPr id="51" name="TextBox 50">
            <a:extLst>
              <a:ext uri="{FF2B5EF4-FFF2-40B4-BE49-F238E27FC236}">
                <a16:creationId xmlns:a16="http://schemas.microsoft.com/office/drawing/2014/main" id="{EBE01BB9-6113-0848-81DA-B1D2C5EE1832}"/>
              </a:ext>
            </a:extLst>
          </p:cNvPr>
          <p:cNvSpPr txBox="1"/>
          <p:nvPr/>
        </p:nvSpPr>
        <p:spPr>
          <a:xfrm>
            <a:off x="-269" y="5458012"/>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7fffffffea20</a:t>
            </a:r>
          </a:p>
        </p:txBody>
      </p:sp>
      <p:graphicFrame>
        <p:nvGraphicFramePr>
          <p:cNvPr id="54" name="Table 10">
            <a:extLst>
              <a:ext uri="{FF2B5EF4-FFF2-40B4-BE49-F238E27FC236}">
                <a16:creationId xmlns:a16="http://schemas.microsoft.com/office/drawing/2014/main" id="{BE1767E6-97D3-4D46-8C79-885DACA228AD}"/>
              </a:ext>
            </a:extLst>
          </p:cNvPr>
          <p:cNvGraphicFramePr>
            <a:graphicFrameLocks noGrp="1"/>
          </p:cNvGraphicFramePr>
          <p:nvPr/>
        </p:nvGraphicFramePr>
        <p:xfrm>
          <a:off x="4030948" y="258675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4019e5</a:t>
                      </a: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55" name="Table 10">
            <a:extLst>
              <a:ext uri="{FF2B5EF4-FFF2-40B4-BE49-F238E27FC236}">
                <a16:creationId xmlns:a16="http://schemas.microsoft.com/office/drawing/2014/main" id="{3013B56E-2F1E-B14A-938D-C97FFE5C7A2E}"/>
              </a:ext>
            </a:extLst>
          </p:cNvPr>
          <p:cNvGraphicFramePr>
            <a:graphicFrameLocks noGrp="1"/>
          </p:cNvGraphicFramePr>
          <p:nvPr/>
        </p:nvGraphicFramePr>
        <p:xfrm>
          <a:off x="4026466" y="258675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4019e6</a:t>
                      </a:r>
                    </a:p>
                  </a:txBody>
                  <a:tcPr/>
                </a:tc>
                <a:tc>
                  <a:txBody>
                    <a:bodyPr/>
                    <a:lstStyle/>
                    <a:p>
                      <a:pPr algn="ctr"/>
                      <a:endParaRPr lang="en-US">
                        <a:latin typeface="Courier" pitchFamily="2" charset="0"/>
                      </a:endParaRP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..97ff</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56" name="Table 10">
            <a:extLst>
              <a:ext uri="{FF2B5EF4-FFF2-40B4-BE49-F238E27FC236}">
                <a16:creationId xmlns:a16="http://schemas.microsoft.com/office/drawing/2014/main" id="{F2B4A15F-7D81-A447-8FC5-E5C489A154A0}"/>
              </a:ext>
            </a:extLst>
          </p:cNvPr>
          <p:cNvGraphicFramePr>
            <a:graphicFrameLocks noGrp="1"/>
          </p:cNvGraphicFramePr>
          <p:nvPr/>
        </p:nvGraphicFramePr>
        <p:xfrm>
          <a:off x="4020221" y="258505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401a5b</a:t>
                      </a: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..97ff</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57" name="Table 10">
            <a:extLst>
              <a:ext uri="{FF2B5EF4-FFF2-40B4-BE49-F238E27FC236}">
                <a16:creationId xmlns:a16="http://schemas.microsoft.com/office/drawing/2014/main" id="{3ABC5313-4F83-654C-9702-68D76905D555}"/>
              </a:ext>
            </a:extLst>
          </p:cNvPr>
          <p:cNvGraphicFramePr>
            <a:graphicFrameLocks noGrp="1"/>
          </p:cNvGraphicFramePr>
          <p:nvPr/>
        </p:nvGraphicFramePr>
        <p:xfrm>
          <a:off x="4028707" y="2580272"/>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401a5c</a:t>
                      </a: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..97ff</a:t>
                      </a:r>
                    </a:p>
                  </a:txBody>
                  <a:tcPr/>
                </a:tc>
                <a:tc>
                  <a:txBody>
                    <a:bodyPr/>
                    <a:lstStyle/>
                    <a:p>
                      <a:pPr algn="ctr"/>
                      <a:r>
                        <a:rPr lang="en-US" dirty="0">
                          <a:latin typeface="Courier" pitchFamily="2" charset="0"/>
                        </a:rPr>
                        <a:t>..ea58</a:t>
                      </a:r>
                    </a:p>
                  </a:txBody>
                  <a:tcPr/>
                </a:tc>
                <a:extLst>
                  <a:ext uri="{0D108BD9-81ED-4DB2-BD59-A6C34878D82A}">
                    <a16:rowId xmlns:a16="http://schemas.microsoft.com/office/drawing/2014/main" val="2977033932"/>
                  </a:ext>
                </a:extLst>
              </a:tr>
            </a:tbl>
          </a:graphicData>
        </a:graphic>
      </p:graphicFrame>
      <p:graphicFrame>
        <p:nvGraphicFramePr>
          <p:cNvPr id="58" name="Table 10">
            <a:extLst>
              <a:ext uri="{FF2B5EF4-FFF2-40B4-BE49-F238E27FC236}">
                <a16:creationId xmlns:a16="http://schemas.microsoft.com/office/drawing/2014/main" id="{C00F81D3-1969-9147-B79A-EAD4902C77B1}"/>
              </a:ext>
            </a:extLst>
          </p:cNvPr>
          <p:cNvGraphicFramePr>
            <a:graphicFrameLocks noGrp="1"/>
          </p:cNvGraphicFramePr>
          <p:nvPr/>
        </p:nvGraphicFramePr>
        <p:xfrm>
          <a:off x="4035430" y="2583511"/>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401bb0</a:t>
                      </a: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..97ff</a:t>
                      </a:r>
                    </a:p>
                  </a:txBody>
                  <a:tcPr/>
                </a:tc>
                <a:tc>
                  <a:txBody>
                    <a:bodyPr/>
                    <a:lstStyle/>
                    <a:p>
                      <a:pPr algn="ctr"/>
                      <a:r>
                        <a:rPr lang="en-US" dirty="0">
                          <a:latin typeface="Courier" pitchFamily="2" charset="0"/>
                        </a:rPr>
                        <a:t>..ea58</a:t>
                      </a:r>
                    </a:p>
                  </a:txBody>
                  <a:tcPr/>
                </a:tc>
                <a:extLst>
                  <a:ext uri="{0D108BD9-81ED-4DB2-BD59-A6C34878D82A}">
                    <a16:rowId xmlns:a16="http://schemas.microsoft.com/office/drawing/2014/main" val="2977033932"/>
                  </a:ext>
                </a:extLst>
              </a:tr>
            </a:tbl>
          </a:graphicData>
        </a:graphic>
      </p:graphicFrame>
      <p:graphicFrame>
        <p:nvGraphicFramePr>
          <p:cNvPr id="59" name="Table 10">
            <a:extLst>
              <a:ext uri="{FF2B5EF4-FFF2-40B4-BE49-F238E27FC236}">
                <a16:creationId xmlns:a16="http://schemas.microsoft.com/office/drawing/2014/main" id="{33BFE080-1FB6-D949-ABE8-06B13CA3DC2C}"/>
              </a:ext>
            </a:extLst>
          </p:cNvPr>
          <p:cNvGraphicFramePr>
            <a:graphicFrameLocks noGrp="1"/>
          </p:cNvGraphicFramePr>
          <p:nvPr/>
        </p:nvGraphicFramePr>
        <p:xfrm>
          <a:off x="4052688" y="2589062"/>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401bb3</a:t>
                      </a: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2f</a:t>
                      </a:r>
                    </a:p>
                  </a:txBody>
                  <a:tcPr/>
                </a:tc>
                <a:tc>
                  <a:txBody>
                    <a:bodyPr/>
                    <a:lstStyle/>
                    <a:p>
                      <a:pPr algn="ctr"/>
                      <a:r>
                        <a:rPr lang="en-US" dirty="0">
                          <a:latin typeface="Courier" pitchFamily="2" charset="0"/>
                        </a:rPr>
                        <a:t>..ea58</a:t>
                      </a:r>
                    </a:p>
                  </a:txBody>
                  <a:tcPr/>
                </a:tc>
                <a:extLst>
                  <a:ext uri="{0D108BD9-81ED-4DB2-BD59-A6C34878D82A}">
                    <a16:rowId xmlns:a16="http://schemas.microsoft.com/office/drawing/2014/main" val="2977033932"/>
                  </a:ext>
                </a:extLst>
              </a:tr>
            </a:tbl>
          </a:graphicData>
        </a:graphic>
      </p:graphicFrame>
      <p:sp>
        <p:nvSpPr>
          <p:cNvPr id="61" name="Rectangle 60">
            <a:extLst>
              <a:ext uri="{FF2B5EF4-FFF2-40B4-BE49-F238E27FC236}">
                <a16:creationId xmlns:a16="http://schemas.microsoft.com/office/drawing/2014/main" id="{5AC63905-7A27-B94E-A5E9-9932539868BA}"/>
              </a:ext>
            </a:extLst>
          </p:cNvPr>
          <p:cNvSpPr/>
          <p:nvPr/>
        </p:nvSpPr>
        <p:spPr>
          <a:xfrm>
            <a:off x="1696560" y="427769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0x401bb0</a:t>
            </a:r>
          </a:p>
        </p:txBody>
      </p:sp>
      <p:sp>
        <p:nvSpPr>
          <p:cNvPr id="62" name="Rectangle 61">
            <a:extLst>
              <a:ext uri="{FF2B5EF4-FFF2-40B4-BE49-F238E27FC236}">
                <a16:creationId xmlns:a16="http://schemas.microsoft.com/office/drawing/2014/main" id="{55CE2167-B493-824E-9DB4-11DB3A0A5612}"/>
              </a:ext>
            </a:extLst>
          </p:cNvPr>
          <p:cNvSpPr/>
          <p:nvPr/>
        </p:nvSpPr>
        <p:spPr>
          <a:xfrm>
            <a:off x="1695763" y="3970180"/>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0x4002a3</a:t>
            </a:r>
            <a:endParaRPr lang="en-US" dirty="0"/>
          </a:p>
        </p:txBody>
      </p:sp>
      <p:sp>
        <p:nvSpPr>
          <p:cNvPr id="63" name="TextBox 62">
            <a:extLst>
              <a:ext uri="{FF2B5EF4-FFF2-40B4-BE49-F238E27FC236}">
                <a16:creationId xmlns:a16="http://schemas.microsoft.com/office/drawing/2014/main" id="{5AC6215C-A6E9-7748-BD78-F00451792D1C}"/>
              </a:ext>
            </a:extLst>
          </p:cNvPr>
          <p:cNvSpPr txBox="1"/>
          <p:nvPr/>
        </p:nvSpPr>
        <p:spPr>
          <a:xfrm>
            <a:off x="7380548" y="5405735"/>
            <a:ext cx="83813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58 C3</a:t>
            </a:r>
          </a:p>
        </p:txBody>
      </p:sp>
      <p:sp>
        <p:nvSpPr>
          <p:cNvPr id="64" name="TextBox 63">
            <a:extLst>
              <a:ext uri="{FF2B5EF4-FFF2-40B4-BE49-F238E27FC236}">
                <a16:creationId xmlns:a16="http://schemas.microsoft.com/office/drawing/2014/main" id="{30013077-EFFC-0B46-88AB-EFAA02112041}"/>
              </a:ext>
            </a:extLst>
          </p:cNvPr>
          <p:cNvSpPr txBox="1"/>
          <p:nvPr/>
        </p:nvSpPr>
        <p:spPr>
          <a:xfrm>
            <a:off x="7290226" y="5786735"/>
            <a:ext cx="928459" cy="461665"/>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65" name="Straight Arrow Connector 64">
            <a:extLst>
              <a:ext uri="{FF2B5EF4-FFF2-40B4-BE49-F238E27FC236}">
                <a16:creationId xmlns:a16="http://schemas.microsoft.com/office/drawing/2014/main" id="{E3FA4344-67C3-B94A-997B-E4F507209537}"/>
              </a:ext>
            </a:extLst>
          </p:cNvPr>
          <p:cNvCxnSpPr>
            <a:cxnSpLocks/>
            <a:endCxn id="63" idx="1"/>
          </p:cNvCxnSpPr>
          <p:nvPr/>
        </p:nvCxnSpPr>
        <p:spPr>
          <a:xfrm flipV="1">
            <a:off x="3962400" y="5575012"/>
            <a:ext cx="3418148" cy="251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6" name="Elbow Connector 65">
            <a:extLst>
              <a:ext uri="{FF2B5EF4-FFF2-40B4-BE49-F238E27FC236}">
                <a16:creationId xmlns:a16="http://schemas.microsoft.com/office/drawing/2014/main" id="{14143E8F-ACA2-D74C-A36F-FDC9597CFE8D}"/>
              </a:ext>
            </a:extLst>
          </p:cNvPr>
          <p:cNvCxnSpPr>
            <a:cxnSpLocks/>
            <a:endCxn id="72" idx="3"/>
          </p:cNvCxnSpPr>
          <p:nvPr/>
        </p:nvCxnSpPr>
        <p:spPr>
          <a:xfrm rot="5400000" flipH="1" flipV="1">
            <a:off x="3276314" y="4035084"/>
            <a:ext cx="1235015" cy="167646"/>
          </a:xfrm>
          <a:prstGeom prst="bentConnector4">
            <a:avLst>
              <a:gd name="adj1" fmla="val -505"/>
              <a:gd name="adj2" fmla="val 236359"/>
            </a:avLst>
          </a:prstGeom>
          <a:ln>
            <a:tailEnd type="triangle"/>
          </a:ln>
        </p:spPr>
        <p:style>
          <a:lnRef idx="2">
            <a:schemeClr val="dk1"/>
          </a:lnRef>
          <a:fillRef idx="0">
            <a:schemeClr val="dk1"/>
          </a:fillRef>
          <a:effectRef idx="1">
            <a:schemeClr val="dk1"/>
          </a:effectRef>
          <a:fontRef idx="minor">
            <a:schemeClr val="tx1"/>
          </a:fontRef>
        </p:style>
      </p:cxnSp>
      <p:sp>
        <p:nvSpPr>
          <p:cNvPr id="67" name="Rectangle 66">
            <a:extLst>
              <a:ext uri="{FF2B5EF4-FFF2-40B4-BE49-F238E27FC236}">
                <a16:creationId xmlns:a16="http://schemas.microsoft.com/office/drawing/2014/main" id="{E3C4A21D-74D7-2141-A794-0FCB2A0EDCB0}"/>
              </a:ext>
            </a:extLst>
          </p:cNvPr>
          <p:cNvSpPr/>
          <p:nvPr/>
        </p:nvSpPr>
        <p:spPr>
          <a:xfrm>
            <a:off x="1703137" y="3664158"/>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000000"/>
                </a:solidFill>
                <a:latin typeface="Courier New" panose="02070309020205020404" pitchFamily="49" charset="0"/>
                <a:cs typeface="Courier New" panose="02070309020205020404" pitchFamily="49" charset="0"/>
              </a:rPr>
              <a:t>0x401a82</a:t>
            </a:r>
            <a:endParaRPr lang="en-US" dirty="0"/>
          </a:p>
        </p:txBody>
      </p:sp>
      <p:sp>
        <p:nvSpPr>
          <p:cNvPr id="68" name="TextBox 67">
            <a:extLst>
              <a:ext uri="{FF2B5EF4-FFF2-40B4-BE49-F238E27FC236}">
                <a16:creationId xmlns:a16="http://schemas.microsoft.com/office/drawing/2014/main" id="{0077F3CC-25FA-3242-B7DD-589A45ECD1B0}"/>
              </a:ext>
            </a:extLst>
          </p:cNvPr>
          <p:cNvSpPr txBox="1"/>
          <p:nvPr/>
        </p:nvSpPr>
        <p:spPr>
          <a:xfrm>
            <a:off x="797" y="333949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7fffffffea58</a:t>
            </a:r>
          </a:p>
        </p:txBody>
      </p:sp>
      <p:sp>
        <p:nvSpPr>
          <p:cNvPr id="69" name="TextBox 68">
            <a:extLst>
              <a:ext uri="{FF2B5EF4-FFF2-40B4-BE49-F238E27FC236}">
                <a16:creationId xmlns:a16="http://schemas.microsoft.com/office/drawing/2014/main" id="{1D1D20FD-6DBA-6842-AF2A-3A3C483446DD}"/>
              </a:ext>
            </a:extLst>
          </p:cNvPr>
          <p:cNvSpPr txBox="1"/>
          <p:nvPr/>
        </p:nvSpPr>
        <p:spPr>
          <a:xfrm>
            <a:off x="11312" y="362331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7fffffffea50</a:t>
            </a:r>
          </a:p>
        </p:txBody>
      </p:sp>
      <p:sp>
        <p:nvSpPr>
          <p:cNvPr id="70" name="TextBox 69">
            <a:extLst>
              <a:ext uri="{FF2B5EF4-FFF2-40B4-BE49-F238E27FC236}">
                <a16:creationId xmlns:a16="http://schemas.microsoft.com/office/drawing/2014/main" id="{1F720EBC-3AEA-5148-BE8F-A1F36AB3BBF5}"/>
              </a:ext>
            </a:extLst>
          </p:cNvPr>
          <p:cNvSpPr txBox="1"/>
          <p:nvPr/>
        </p:nvSpPr>
        <p:spPr>
          <a:xfrm>
            <a:off x="11043" y="395495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7fffffffea48</a:t>
            </a:r>
          </a:p>
        </p:txBody>
      </p:sp>
      <p:sp>
        <p:nvSpPr>
          <p:cNvPr id="71" name="TextBox 70">
            <a:extLst>
              <a:ext uri="{FF2B5EF4-FFF2-40B4-BE49-F238E27FC236}">
                <a16:creationId xmlns:a16="http://schemas.microsoft.com/office/drawing/2014/main" id="{B9ADDC6F-912C-CC4F-A0A1-376FE42EE494}"/>
              </a:ext>
            </a:extLst>
          </p:cNvPr>
          <p:cNvSpPr txBox="1"/>
          <p:nvPr/>
        </p:nvSpPr>
        <p:spPr>
          <a:xfrm>
            <a:off x="-1335" y="426488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7fffffffea40</a:t>
            </a:r>
          </a:p>
        </p:txBody>
      </p:sp>
      <p:sp>
        <p:nvSpPr>
          <p:cNvPr id="72" name="Rectangle 71">
            <a:extLst>
              <a:ext uri="{FF2B5EF4-FFF2-40B4-BE49-F238E27FC236}">
                <a16:creationId xmlns:a16="http://schemas.microsoft.com/office/drawing/2014/main" id="{E2FFD3D7-DDB8-F44C-9803-475CF9D1A2A5}"/>
              </a:ext>
            </a:extLst>
          </p:cNvPr>
          <p:cNvSpPr/>
          <p:nvPr/>
        </p:nvSpPr>
        <p:spPr>
          <a:xfrm>
            <a:off x="1691644" y="3345296"/>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000000"/>
                </a:solidFill>
                <a:latin typeface="Courier New" panose="02070309020205020404" pitchFamily="49" charset="0"/>
                <a:cs typeface="Courier New" panose="02070309020205020404" pitchFamily="49" charset="0"/>
              </a:rPr>
              <a:t>0x59b997d0</a:t>
            </a:r>
            <a:endParaRPr lang="en-US" dirty="0"/>
          </a:p>
        </p:txBody>
      </p:sp>
      <p:sp>
        <p:nvSpPr>
          <p:cNvPr id="75" name="TextBox 74">
            <a:extLst>
              <a:ext uri="{FF2B5EF4-FFF2-40B4-BE49-F238E27FC236}">
                <a16:creationId xmlns:a16="http://schemas.microsoft.com/office/drawing/2014/main" id="{55B6B05D-3C87-7240-B2EF-B8139A064968}"/>
              </a:ext>
            </a:extLst>
          </p:cNvPr>
          <p:cNvSpPr txBox="1"/>
          <p:nvPr/>
        </p:nvSpPr>
        <p:spPr>
          <a:xfrm>
            <a:off x="4621457" y="3667384"/>
            <a:ext cx="176345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48 89 C7 C3</a:t>
            </a:r>
          </a:p>
        </p:txBody>
      </p:sp>
      <p:sp>
        <p:nvSpPr>
          <p:cNvPr id="76" name="TextBox 75">
            <a:extLst>
              <a:ext uri="{FF2B5EF4-FFF2-40B4-BE49-F238E27FC236}">
                <a16:creationId xmlns:a16="http://schemas.microsoft.com/office/drawing/2014/main" id="{2299E864-915C-1B4A-BE10-037A72F8263A}"/>
              </a:ext>
            </a:extLst>
          </p:cNvPr>
          <p:cNvSpPr txBox="1"/>
          <p:nvPr/>
        </p:nvSpPr>
        <p:spPr>
          <a:xfrm>
            <a:off x="4526259" y="3972184"/>
            <a:ext cx="1672253" cy="461665"/>
          </a:xfrm>
          <a:prstGeom prst="rect">
            <a:avLst/>
          </a:prstGeom>
          <a:noFill/>
        </p:spPr>
        <p:txBody>
          <a:bodyPr wrap="square" rtlCol="0">
            <a:spAutoFit/>
          </a:bodyPr>
          <a:lstStyle/>
          <a:p>
            <a:r>
              <a:rPr lang="en-US" sz="1200" b="1" dirty="0">
                <a:latin typeface="Courier New" panose="02070309020205020404" pitchFamily="49" charset="0"/>
                <a:cs typeface="Courier New" panose="02070309020205020404" pitchFamily="49" charset="0"/>
              </a:rPr>
              <a:t>mov %</a:t>
            </a:r>
            <a:r>
              <a:rPr lang="en-US" sz="1200" b="1" dirty="0" err="1">
                <a:latin typeface="Courier New" panose="02070309020205020404" pitchFamily="49" charset="0"/>
                <a:cs typeface="Courier New" panose="02070309020205020404" pitchFamily="49" charset="0"/>
              </a:rPr>
              <a:t>rax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rdi</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77" name="Straight Arrow Connector 76">
            <a:extLst>
              <a:ext uri="{FF2B5EF4-FFF2-40B4-BE49-F238E27FC236}">
                <a16:creationId xmlns:a16="http://schemas.microsoft.com/office/drawing/2014/main" id="{B198EC96-C36A-6D45-B9C8-5E77895E838C}"/>
              </a:ext>
            </a:extLst>
          </p:cNvPr>
          <p:cNvCxnSpPr>
            <a:cxnSpLocks/>
            <a:endCxn id="75" idx="1"/>
          </p:cNvCxnSpPr>
          <p:nvPr/>
        </p:nvCxnSpPr>
        <p:spPr>
          <a:xfrm flipV="1">
            <a:off x="3804988" y="3836661"/>
            <a:ext cx="816469" cy="3194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aphicFrame>
        <p:nvGraphicFramePr>
          <p:cNvPr id="40" name="Table 10">
            <a:extLst>
              <a:ext uri="{FF2B5EF4-FFF2-40B4-BE49-F238E27FC236}">
                <a16:creationId xmlns:a16="http://schemas.microsoft.com/office/drawing/2014/main" id="{9A33F80F-A306-AF4C-90EA-D0250EC62B72}"/>
              </a:ext>
            </a:extLst>
          </p:cNvPr>
          <p:cNvGraphicFramePr>
            <a:graphicFrameLocks noGrp="1"/>
          </p:cNvGraphicFramePr>
          <p:nvPr/>
        </p:nvGraphicFramePr>
        <p:xfrm>
          <a:off x="4045830" y="258631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4002a3</a:t>
                      </a: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2f</a:t>
                      </a:r>
                    </a:p>
                  </a:txBody>
                  <a:tcPr/>
                </a:tc>
                <a:tc>
                  <a:txBody>
                    <a:bodyPr/>
                    <a:lstStyle/>
                    <a:p>
                      <a:pPr algn="ctr"/>
                      <a:r>
                        <a:rPr lang="en-US" dirty="0">
                          <a:latin typeface="Courier" pitchFamily="2" charset="0"/>
                        </a:rPr>
                        <a:t>..ea58</a:t>
                      </a:r>
                    </a:p>
                  </a:txBody>
                  <a:tcPr/>
                </a:tc>
                <a:extLst>
                  <a:ext uri="{0D108BD9-81ED-4DB2-BD59-A6C34878D82A}">
                    <a16:rowId xmlns:a16="http://schemas.microsoft.com/office/drawing/2014/main" val="2977033932"/>
                  </a:ext>
                </a:extLst>
              </a:tr>
            </a:tbl>
          </a:graphicData>
        </a:graphic>
      </p:graphicFrame>
      <p:graphicFrame>
        <p:nvGraphicFramePr>
          <p:cNvPr id="41" name="Table 10">
            <a:extLst>
              <a:ext uri="{FF2B5EF4-FFF2-40B4-BE49-F238E27FC236}">
                <a16:creationId xmlns:a16="http://schemas.microsoft.com/office/drawing/2014/main" id="{51481594-8BB1-AA43-AEFD-557321056B7B}"/>
              </a:ext>
            </a:extLst>
          </p:cNvPr>
          <p:cNvGraphicFramePr>
            <a:graphicFrameLocks noGrp="1"/>
          </p:cNvGraphicFramePr>
          <p:nvPr/>
        </p:nvGraphicFramePr>
        <p:xfrm>
          <a:off x="4061196" y="259272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4002a3</a:t>
                      </a:r>
                    </a:p>
                  </a:txBody>
                  <a:tcPr/>
                </a:tc>
                <a:tc>
                  <a:txBody>
                    <a:bodyPr/>
                    <a:lstStyle/>
                    <a:p>
                      <a:pPr algn="ctr"/>
                      <a:r>
                        <a:rPr lang="en-US" dirty="0">
                          <a:latin typeface="Courier" pitchFamily="2" charset="0"/>
                        </a:rPr>
                        <a:t>2f</a:t>
                      </a: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2f</a:t>
                      </a:r>
                    </a:p>
                  </a:txBody>
                  <a:tcPr/>
                </a:tc>
                <a:tc>
                  <a:txBody>
                    <a:bodyPr/>
                    <a:lstStyle/>
                    <a:p>
                      <a:pPr algn="ctr"/>
                      <a:r>
                        <a:rPr lang="en-US" dirty="0">
                          <a:latin typeface="Courier" pitchFamily="2" charset="0"/>
                        </a:rPr>
                        <a:t>..ea58</a:t>
                      </a:r>
                    </a:p>
                  </a:txBody>
                  <a:tcPr/>
                </a:tc>
                <a:extLst>
                  <a:ext uri="{0D108BD9-81ED-4DB2-BD59-A6C34878D82A}">
                    <a16:rowId xmlns:a16="http://schemas.microsoft.com/office/drawing/2014/main" val="2977033932"/>
                  </a:ext>
                </a:extLst>
              </a:tr>
            </a:tbl>
          </a:graphicData>
        </a:graphic>
      </p:graphicFrame>
      <p:graphicFrame>
        <p:nvGraphicFramePr>
          <p:cNvPr id="42" name="Table 10">
            <a:extLst>
              <a:ext uri="{FF2B5EF4-FFF2-40B4-BE49-F238E27FC236}">
                <a16:creationId xmlns:a16="http://schemas.microsoft.com/office/drawing/2014/main" id="{9B62173B-920A-1A45-9678-7A2F79D1FC66}"/>
              </a:ext>
            </a:extLst>
          </p:cNvPr>
          <p:cNvGraphicFramePr>
            <a:graphicFrameLocks noGrp="1"/>
          </p:cNvGraphicFramePr>
          <p:nvPr/>
        </p:nvGraphicFramePr>
        <p:xfrm>
          <a:off x="4061196" y="258795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401a82</a:t>
                      </a:r>
                    </a:p>
                  </a:txBody>
                  <a:tcPr/>
                </a:tc>
                <a:tc>
                  <a:txBody>
                    <a:bodyPr/>
                    <a:lstStyle/>
                    <a:p>
                      <a:pPr algn="ctr"/>
                      <a:r>
                        <a:rPr lang="en-US" dirty="0">
                          <a:latin typeface="Courier" pitchFamily="2" charset="0"/>
                        </a:rPr>
                        <a:t>2f</a:t>
                      </a: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2f</a:t>
                      </a:r>
                    </a:p>
                  </a:txBody>
                  <a:tcPr/>
                </a:tc>
                <a:tc>
                  <a:txBody>
                    <a:bodyPr/>
                    <a:lstStyle/>
                    <a:p>
                      <a:pPr algn="ctr"/>
                      <a:r>
                        <a:rPr lang="en-US" dirty="0">
                          <a:latin typeface="Courier" pitchFamily="2" charset="0"/>
                        </a:rPr>
                        <a:t>..ea58</a:t>
                      </a:r>
                    </a:p>
                  </a:txBody>
                  <a:tcPr/>
                </a:tc>
                <a:extLst>
                  <a:ext uri="{0D108BD9-81ED-4DB2-BD59-A6C34878D82A}">
                    <a16:rowId xmlns:a16="http://schemas.microsoft.com/office/drawing/2014/main" val="2977033932"/>
                  </a:ext>
                </a:extLst>
              </a:tr>
            </a:tbl>
          </a:graphicData>
        </a:graphic>
      </p:graphicFrame>
      <p:cxnSp>
        <p:nvCxnSpPr>
          <p:cNvPr id="43" name="Straight Arrow Connector 42">
            <a:extLst>
              <a:ext uri="{FF2B5EF4-FFF2-40B4-BE49-F238E27FC236}">
                <a16:creationId xmlns:a16="http://schemas.microsoft.com/office/drawing/2014/main" id="{415C979B-C199-AE4C-95AA-58B61B4BE5D0}"/>
              </a:ext>
            </a:extLst>
          </p:cNvPr>
          <p:cNvCxnSpPr>
            <a:cxnSpLocks/>
          </p:cNvCxnSpPr>
          <p:nvPr/>
        </p:nvCxnSpPr>
        <p:spPr>
          <a:xfrm>
            <a:off x="1445323" y="5762538"/>
            <a:ext cx="25133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Straight Arrow Connector 44">
            <a:extLst>
              <a:ext uri="{FF2B5EF4-FFF2-40B4-BE49-F238E27FC236}">
                <a16:creationId xmlns:a16="http://schemas.microsoft.com/office/drawing/2014/main" id="{AE0F61A1-421B-3C4D-8C7E-782E60FC48B8}"/>
              </a:ext>
            </a:extLst>
          </p:cNvPr>
          <p:cNvCxnSpPr>
            <a:cxnSpLocks/>
          </p:cNvCxnSpPr>
          <p:nvPr/>
        </p:nvCxnSpPr>
        <p:spPr>
          <a:xfrm>
            <a:off x="7543800" y="5161731"/>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2" name="Straight Arrow Connector 51">
            <a:extLst>
              <a:ext uri="{FF2B5EF4-FFF2-40B4-BE49-F238E27FC236}">
                <a16:creationId xmlns:a16="http://schemas.microsoft.com/office/drawing/2014/main" id="{3D8E57E0-9F38-2C4B-A35F-AAC5F1E42E8F}"/>
              </a:ext>
            </a:extLst>
          </p:cNvPr>
          <p:cNvCxnSpPr>
            <a:cxnSpLocks/>
          </p:cNvCxnSpPr>
          <p:nvPr/>
        </p:nvCxnSpPr>
        <p:spPr>
          <a:xfrm>
            <a:off x="4724400" y="4633302"/>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3" name="Straight Arrow Connector 52">
            <a:extLst>
              <a:ext uri="{FF2B5EF4-FFF2-40B4-BE49-F238E27FC236}">
                <a16:creationId xmlns:a16="http://schemas.microsoft.com/office/drawing/2014/main" id="{6858992A-79F6-C840-9F56-308DBA581D4F}"/>
              </a:ext>
            </a:extLst>
          </p:cNvPr>
          <p:cNvCxnSpPr>
            <a:cxnSpLocks/>
          </p:cNvCxnSpPr>
          <p:nvPr/>
        </p:nvCxnSpPr>
        <p:spPr>
          <a:xfrm>
            <a:off x="7391400" y="3991464"/>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0" name="Straight Arrow Connector 59">
            <a:extLst>
              <a:ext uri="{FF2B5EF4-FFF2-40B4-BE49-F238E27FC236}">
                <a16:creationId xmlns:a16="http://schemas.microsoft.com/office/drawing/2014/main" id="{B407B3E7-6AB1-D542-8C8D-BF3F07CF61B4}"/>
              </a:ext>
            </a:extLst>
          </p:cNvPr>
          <p:cNvCxnSpPr>
            <a:cxnSpLocks/>
          </p:cNvCxnSpPr>
          <p:nvPr/>
        </p:nvCxnSpPr>
        <p:spPr>
          <a:xfrm>
            <a:off x="4800600" y="3393124"/>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aphicFrame>
        <p:nvGraphicFramePr>
          <p:cNvPr id="16" name="Table 10">
            <a:extLst>
              <a:ext uri="{FF2B5EF4-FFF2-40B4-BE49-F238E27FC236}">
                <a16:creationId xmlns:a16="http://schemas.microsoft.com/office/drawing/2014/main" id="{C9B5F040-7826-882B-C32A-DAA203027DE2}"/>
              </a:ext>
            </a:extLst>
          </p:cNvPr>
          <p:cNvGraphicFramePr>
            <a:graphicFrameLocks noGrp="1"/>
          </p:cNvGraphicFramePr>
          <p:nvPr/>
        </p:nvGraphicFramePr>
        <p:xfrm>
          <a:off x="4045830" y="258675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spTree>
    <p:extLst>
      <p:ext uri="{BB962C8B-B14F-4D97-AF65-F5344CB8AC3E}">
        <p14:creationId xmlns:p14="http://schemas.microsoft.com/office/powerpoint/2010/main" val="26226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00417 2.22222E-6 L 0.00538 -0.04908 " pathEditMode="relative" rAng="0" ptsTypes="AA">
                                      <p:cBhvr>
                                        <p:cTn id="12" dur="2000" fill="hold"/>
                                        <p:tgtEl>
                                          <p:spTgt spid="43"/>
                                        </p:tgtEl>
                                        <p:attrNameLst>
                                          <p:attrName>ppt_x</p:attrName>
                                          <p:attrName>ppt_y</p:attrName>
                                        </p:attrNameLst>
                                      </p:cBhvr>
                                      <p:rCtr x="87" y="-2153"/>
                                    </p:animMotion>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0.00538 -0.04908 L 0.0033 -0.0831 " pathEditMode="relative" rAng="0" ptsTypes="AA">
                                      <p:cBhvr>
                                        <p:cTn id="20" dur="2000" fill="hold"/>
                                        <p:tgtEl>
                                          <p:spTgt spid="43"/>
                                        </p:tgtEl>
                                        <p:attrNameLst>
                                          <p:attrName>ppt_x</p:attrName>
                                          <p:attrName>ppt_y</p:attrName>
                                        </p:attrNameLst>
                                      </p:cBhvr>
                                      <p:rCtr x="-104" y="-1713"/>
                                    </p:animMotion>
                                  </p:childTnLst>
                                </p:cTn>
                              </p:par>
                              <p:par>
                                <p:cTn id="21" presetID="0" presetClass="path" presetSubtype="0" accel="50000" decel="50000" fill="hold" nodeType="withEffect">
                                  <p:stCondLst>
                                    <p:cond delay="0"/>
                                  </p:stCondLst>
                                  <p:childTnLst>
                                    <p:animMotion origin="layout" path="M 0.004 -0.00555 L 0.0415 -0.00555 " pathEditMode="relative" rAng="0" ptsTypes="AA">
                                      <p:cBhvr>
                                        <p:cTn id="22" dur="2000" fill="hold"/>
                                        <p:tgtEl>
                                          <p:spTgt spid="45"/>
                                        </p:tgtEl>
                                        <p:attrNameLst>
                                          <p:attrName>ppt_x</p:attrName>
                                          <p:attrName>ppt_y</p:attrName>
                                        </p:attrNameLst>
                                      </p:cBhvr>
                                      <p:rCtr x="1875" y="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0" presetClass="path" presetSubtype="0" accel="50000" decel="50000" fill="hold" nodeType="withEffect">
                                  <p:stCondLst>
                                    <p:cond delay="0"/>
                                  </p:stCondLst>
                                  <p:childTnLst>
                                    <p:animMotion origin="layout" path="M 0.0033 -0.0831 L 0.0033 -0.12801 " pathEditMode="relative" rAng="0" ptsTypes="AA">
                                      <p:cBhvr>
                                        <p:cTn id="28" dur="2000" fill="hold"/>
                                        <p:tgtEl>
                                          <p:spTgt spid="43"/>
                                        </p:tgtEl>
                                        <p:attrNameLst>
                                          <p:attrName>ppt_x</p:attrName>
                                          <p:attrName>ppt_y</p:attrName>
                                        </p:attrNameLst>
                                      </p:cBhvr>
                                      <p:rCtr x="0" y="-2176"/>
                                    </p:animMotion>
                                  </p:childTnLst>
                                </p:cTn>
                              </p:par>
                              <p:par>
                                <p:cTn id="29" presetID="1" presetClass="exit" presetSubtype="0" fill="hold" nodeType="withEffect">
                                  <p:stCondLst>
                                    <p:cond delay="0"/>
                                  </p:stCondLst>
                                  <p:childTnLst>
                                    <p:set>
                                      <p:cBhvr>
                                        <p:cTn id="30" dur="1" fill="hold">
                                          <p:stCondLst>
                                            <p:cond delay="0"/>
                                          </p:stCondLst>
                                        </p:cTn>
                                        <p:tgtEl>
                                          <p:spTgt spid="4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0" presetClass="path" presetSubtype="0" accel="50000" decel="50000" fill="hold" nodeType="withEffect">
                                  <p:stCondLst>
                                    <p:cond delay="0"/>
                                  </p:stCondLst>
                                  <p:childTnLst>
                                    <p:animMotion origin="layout" path="M 0.0033 -0.12801 L 0.0033 -0.17292 " pathEditMode="relative" rAng="0" ptsTypes="AA">
                                      <p:cBhvr>
                                        <p:cTn id="38" dur="2000" fill="hold"/>
                                        <p:tgtEl>
                                          <p:spTgt spid="43"/>
                                        </p:tgtEl>
                                        <p:attrNameLst>
                                          <p:attrName>ppt_x</p:attrName>
                                          <p:attrName>ppt_y</p:attrName>
                                        </p:attrNameLst>
                                      </p:cBhvr>
                                      <p:rCtr x="0" y="-2245"/>
                                    </p:animMotion>
                                  </p:childTnLst>
                                </p:cTn>
                              </p:par>
                              <p:par>
                                <p:cTn id="39" presetID="0" presetClass="path" presetSubtype="0" accel="50000" decel="50000" fill="hold" nodeType="withEffect">
                                  <p:stCondLst>
                                    <p:cond delay="0"/>
                                  </p:stCondLst>
                                  <p:childTnLst>
                                    <p:animMotion origin="layout" path="M 0.00399 -0.00556 L 0.04149 -0.00556 " pathEditMode="relative" rAng="0" ptsTypes="AA">
                                      <p:cBhvr>
                                        <p:cTn id="40" dur="2000" fill="hold"/>
                                        <p:tgtEl>
                                          <p:spTgt spid="52"/>
                                        </p:tgtEl>
                                        <p:attrNameLst>
                                          <p:attrName>ppt_x</p:attrName>
                                          <p:attrName>ppt_y</p:attrName>
                                        </p:attrNameLst>
                                      </p:cBhvr>
                                      <p:rCtr x="1875" y="0"/>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0.0033 -0.17292 L 0.0033 -0.21806 " pathEditMode="relative" rAng="0" ptsTypes="AA">
                                      <p:cBhvr>
                                        <p:cTn id="46" dur="2000" fill="hold"/>
                                        <p:tgtEl>
                                          <p:spTgt spid="43"/>
                                        </p:tgtEl>
                                        <p:attrNameLst>
                                          <p:attrName>ppt_x</p:attrName>
                                          <p:attrName>ppt_y</p:attrName>
                                        </p:attrNameLst>
                                      </p:cBhvr>
                                      <p:rCtr x="0" y="-2269"/>
                                    </p:animMotion>
                                  </p:childTnLst>
                                </p:cTn>
                              </p:par>
                              <p:par>
                                <p:cTn id="47" presetID="1" presetClass="exit" presetSubtype="0" fill="hold" nodeType="withEffect">
                                  <p:stCondLst>
                                    <p:cond delay="0"/>
                                  </p:stCondLst>
                                  <p:childTnLst>
                                    <p:set>
                                      <p:cBhvr>
                                        <p:cTn id="48" dur="1" fill="hold">
                                          <p:stCondLst>
                                            <p:cond delay="0"/>
                                          </p:stCondLst>
                                        </p:cTn>
                                        <p:tgtEl>
                                          <p:spTgt spid="52"/>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0" presetClass="path" presetSubtype="0" accel="50000" decel="50000" fill="hold" nodeType="withEffect">
                                  <p:stCondLst>
                                    <p:cond delay="0"/>
                                  </p:stCondLst>
                                  <p:childTnLst>
                                    <p:animMotion origin="layout" path="M 0.00399 -0.00556 L 0.12899 -0.00556 " pathEditMode="relative" rAng="0" ptsTypes="AA">
                                      <p:cBhvr>
                                        <p:cTn id="56" dur="2000" fill="hold"/>
                                        <p:tgtEl>
                                          <p:spTgt spid="53"/>
                                        </p:tgtEl>
                                        <p:attrNameLst>
                                          <p:attrName>ppt_x</p:attrName>
                                          <p:attrName>ppt_y</p:attrName>
                                        </p:attrNameLst>
                                      </p:cBhvr>
                                      <p:rCtr x="6250" y="0"/>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0" presetClass="path" presetSubtype="0" accel="50000" decel="50000" fill="hold" nodeType="withEffect">
                                  <p:stCondLst>
                                    <p:cond delay="0"/>
                                  </p:stCondLst>
                                  <p:childTnLst>
                                    <p:animMotion origin="layout" path="M 0.0033 -0.21806 L 0.0033 -0.26181 " pathEditMode="relative" rAng="0" ptsTypes="AA">
                                      <p:cBhvr>
                                        <p:cTn id="62" dur="2000" fill="hold"/>
                                        <p:tgtEl>
                                          <p:spTgt spid="43"/>
                                        </p:tgtEl>
                                        <p:attrNameLst>
                                          <p:attrName>ppt_x</p:attrName>
                                          <p:attrName>ppt_y</p:attrName>
                                        </p:attrNameLst>
                                      </p:cBhvr>
                                      <p:rCtr x="0" y="-2199"/>
                                    </p:animMotion>
                                  </p:childTnLst>
                                </p:cTn>
                              </p:par>
                              <p:par>
                                <p:cTn id="63" presetID="1" presetClass="exit" presetSubtype="0" fill="hold" nodeType="withEffect">
                                  <p:stCondLst>
                                    <p:cond delay="0"/>
                                  </p:stCondLst>
                                  <p:childTnLst>
                                    <p:set>
                                      <p:cBhvr>
                                        <p:cTn id="64" dur="1" fill="hold">
                                          <p:stCondLst>
                                            <p:cond delay="0"/>
                                          </p:stCondLst>
                                        </p:cTn>
                                        <p:tgtEl>
                                          <p:spTgt spid="53"/>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0" presetClass="path" presetSubtype="0" accel="50000" decel="50000" fill="hold" nodeType="withEffect">
                                  <p:stCondLst>
                                    <p:cond delay="0"/>
                                  </p:stCondLst>
                                  <p:childTnLst>
                                    <p:animMotion origin="layout" path="M 0.004 -0.00555 L 0.129 -0.00555 " pathEditMode="relative" rAng="0" ptsTypes="AA">
                                      <p:cBhvr>
                                        <p:cTn id="72" dur="2000" fill="hold"/>
                                        <p:tgtEl>
                                          <p:spTgt spid="60"/>
                                        </p:tgtEl>
                                        <p:attrNameLst>
                                          <p:attrName>ppt_x</p:attrName>
                                          <p:attrName>ppt_y</p:attrName>
                                        </p:attrNameLst>
                                      </p:cBhvr>
                                      <p:rCtr x="6250" y="0"/>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0" presetClass="path" presetSubtype="0" accel="50000" decel="50000" fill="hold" nodeType="withEffect">
                                  <p:stCondLst>
                                    <p:cond delay="0"/>
                                  </p:stCondLst>
                                  <p:childTnLst>
                                    <p:animMotion origin="layout" path="M 0.0033 -0.26181 L 0.0033 -0.3088 " pathEditMode="relative" rAng="0" ptsTypes="AA">
                                      <p:cBhvr>
                                        <p:cTn id="78" dur="2000" fill="hold"/>
                                        <p:tgtEl>
                                          <p:spTgt spid="43"/>
                                        </p:tgtEl>
                                        <p:attrNameLst>
                                          <p:attrName>ppt_x</p:attrName>
                                          <p:attrName>ppt_y</p:attrName>
                                        </p:attrNameLst>
                                      </p:cBhvr>
                                      <p:rCtr x="0" y="-2361"/>
                                    </p:animMotion>
                                  </p:childTnLst>
                                </p:cTn>
                              </p:par>
                              <p:par>
                                <p:cTn id="79" presetID="1" presetClass="exit" presetSubtype="0" fill="hold" nodeType="withEffect">
                                  <p:stCondLst>
                                    <p:cond delay="0"/>
                                  </p:stCondLst>
                                  <p:childTnLst>
                                    <p:set>
                                      <p:cBhvr>
                                        <p:cTn id="80"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rmAutofit/>
          </a:bodyPr>
          <a:lstStyle/>
          <a:p>
            <a:r>
              <a:rPr lang="en-US" dirty="0"/>
              <a:t>Address Space </a:t>
            </a:r>
            <a:r>
              <a:rPr lang="en-US"/>
              <a:t>Layout Randomization</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914" t="5556" r="3758" b="5556"/>
          <a:stretch/>
        </p:blipFill>
        <p:spPr>
          <a:xfrm>
            <a:off x="1676400" y="2133600"/>
            <a:ext cx="6019800" cy="3657600"/>
          </a:xfrm>
        </p:spPr>
      </p:pic>
    </p:spTree>
    <p:extLst>
      <p:ext uri="{BB962C8B-B14F-4D97-AF65-F5344CB8AC3E}">
        <p14:creationId xmlns:p14="http://schemas.microsoft.com/office/powerpoint/2010/main" val="88472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Picture</a:t>
            </a:r>
          </a:p>
        </p:txBody>
      </p:sp>
      <p:sp>
        <p:nvSpPr>
          <p:cNvPr id="3" name="Content Placeholder 2"/>
          <p:cNvSpPr>
            <a:spLocks noGrp="1"/>
          </p:cNvSpPr>
          <p:nvPr>
            <p:ph idx="1"/>
          </p:nvPr>
        </p:nvSpPr>
        <p:spPr>
          <a:xfrm>
            <a:off x="457200" y="2133600"/>
            <a:ext cx="8229600" cy="4343400"/>
          </a:xfrm>
        </p:spPr>
        <p:txBody>
          <a:bodyPr>
            <a:normAutofit/>
          </a:bodyPr>
          <a:lstStyle/>
          <a:p>
            <a:pPr marL="0" indent="0" algn="ctr">
              <a:buNone/>
            </a:pPr>
            <a:r>
              <a:rPr lang="en-US" dirty="0">
                <a:solidFill>
                  <a:schemeClr val="accent2"/>
                </a:solidFill>
              </a:rPr>
              <a:t>Attacks </a:t>
            </a:r>
            <a:br>
              <a:rPr lang="en-US" dirty="0"/>
            </a:br>
            <a:r>
              <a:rPr lang="en-US" dirty="0"/>
              <a:t>are perpetrated by </a:t>
            </a:r>
            <a:br>
              <a:rPr lang="en-US" dirty="0"/>
            </a:br>
            <a:r>
              <a:rPr lang="en-US" dirty="0">
                <a:solidFill>
                  <a:schemeClr val="accent2"/>
                </a:solidFill>
              </a:rPr>
              <a:t>threats </a:t>
            </a:r>
            <a:br>
              <a:rPr lang="en-US" dirty="0"/>
            </a:br>
            <a:r>
              <a:rPr lang="en-US" dirty="0"/>
              <a:t>that inflict </a:t>
            </a:r>
            <a:br>
              <a:rPr lang="en-US" dirty="0"/>
            </a:br>
            <a:r>
              <a:rPr lang="en-US" dirty="0">
                <a:solidFill>
                  <a:schemeClr val="accent2"/>
                </a:solidFill>
              </a:rPr>
              <a:t>harm </a:t>
            </a:r>
            <a:br>
              <a:rPr lang="en-US" dirty="0"/>
            </a:br>
            <a:r>
              <a:rPr lang="en-US" dirty="0"/>
              <a:t>by exploiting</a:t>
            </a:r>
            <a:br>
              <a:rPr lang="en-US" dirty="0"/>
            </a:br>
            <a:r>
              <a:rPr lang="en-US" dirty="0">
                <a:solidFill>
                  <a:schemeClr val="accent2"/>
                </a:solidFill>
              </a:rPr>
              <a:t>vulnerabilities</a:t>
            </a:r>
            <a:br>
              <a:rPr lang="en-US" dirty="0"/>
            </a:br>
            <a:r>
              <a:rPr lang="en-US" dirty="0"/>
              <a:t>which are controlled by </a:t>
            </a:r>
            <a:br>
              <a:rPr lang="en-US" dirty="0"/>
            </a:br>
            <a:r>
              <a:rPr lang="en-US" dirty="0">
                <a:solidFill>
                  <a:schemeClr val="accent2"/>
                </a:solidFill>
              </a:rPr>
              <a:t>countermeasures</a:t>
            </a:r>
            <a:r>
              <a:rPr lang="en-US" dirty="0"/>
              <a:t>.</a:t>
            </a:r>
          </a:p>
        </p:txBody>
      </p:sp>
    </p:spTree>
    <p:extLst>
      <p:ext uri="{BB962C8B-B14F-4D97-AF65-F5344CB8AC3E}">
        <p14:creationId xmlns:p14="http://schemas.microsoft.com/office/powerpoint/2010/main" val="2119416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A6A8-413A-EB48-BC45-B7A83754514E}"/>
              </a:ext>
            </a:extLst>
          </p:cNvPr>
          <p:cNvSpPr>
            <a:spLocks noGrp="1"/>
          </p:cNvSpPr>
          <p:nvPr>
            <p:ph type="title"/>
          </p:nvPr>
        </p:nvSpPr>
        <p:spPr/>
        <p:txBody>
          <a:bodyPr/>
          <a:lstStyle/>
          <a:p>
            <a:r>
              <a:rPr lang="en-US" dirty="0"/>
              <a:t>Memory Disclosure Vulnerabilities</a:t>
            </a:r>
          </a:p>
        </p:txBody>
      </p:sp>
      <p:sp>
        <p:nvSpPr>
          <p:cNvPr id="3" name="Content Placeholder 2">
            <a:extLst>
              <a:ext uri="{FF2B5EF4-FFF2-40B4-BE49-F238E27FC236}">
                <a16:creationId xmlns:a16="http://schemas.microsoft.com/office/drawing/2014/main" id="{9C1F36DF-805B-214F-A6BE-077FF1E5F75A}"/>
              </a:ext>
            </a:extLst>
          </p:cNvPr>
          <p:cNvSpPr>
            <a:spLocks noGrp="1"/>
          </p:cNvSpPr>
          <p:nvPr>
            <p:ph idx="1"/>
          </p:nvPr>
        </p:nvSpPr>
        <p:spPr/>
        <p:txBody>
          <a:bodyPr/>
          <a:lstStyle/>
          <a:p>
            <a:r>
              <a:rPr lang="en-US" dirty="0">
                <a:latin typeface="NimbusRomNo9L"/>
              </a:rPr>
              <a:t>ASLR </a:t>
            </a:r>
            <a:r>
              <a:rPr lang="en-US" dirty="0">
                <a:latin typeface="CMSY9"/>
              </a:rPr>
              <a:t>⊕ </a:t>
            </a:r>
            <a:r>
              <a:rPr lang="en-US" dirty="0">
                <a:latin typeface="NimbusRomNo9L"/>
              </a:rPr>
              <a:t>Cache </a:t>
            </a:r>
            <a:endParaRPr lang="en-US" dirty="0"/>
          </a:p>
          <a:p>
            <a:endParaRPr lang="en-US" dirty="0"/>
          </a:p>
        </p:txBody>
      </p:sp>
      <p:pic>
        <p:nvPicPr>
          <p:cNvPr id="30" name="Content Placeholder 3">
            <a:extLst>
              <a:ext uri="{FF2B5EF4-FFF2-40B4-BE49-F238E27FC236}">
                <a16:creationId xmlns:a16="http://schemas.microsoft.com/office/drawing/2014/main" id="{3A79761C-1715-3C4E-8370-46869845B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6631" y="2718375"/>
            <a:ext cx="2467369" cy="2779335"/>
          </a:xfrm>
          <a:prstGeom prst="rect">
            <a:avLst/>
          </a:prstGeom>
        </p:spPr>
      </p:pic>
      <p:pic>
        <p:nvPicPr>
          <p:cNvPr id="33" name="Picture 32" descr="A screenshot of a cell phone&#10;&#10;Description automatically generated">
            <a:extLst>
              <a:ext uri="{FF2B5EF4-FFF2-40B4-BE49-F238E27FC236}">
                <a16:creationId xmlns:a16="http://schemas.microsoft.com/office/drawing/2014/main" id="{5FAFD2FE-E6A8-EB40-88CB-5569D4CBF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22135"/>
            <a:ext cx="6718302" cy="4154865"/>
          </a:xfrm>
          <a:prstGeom prst="rect">
            <a:avLst/>
          </a:prstGeom>
        </p:spPr>
      </p:pic>
    </p:spTree>
    <p:extLst>
      <p:ext uri="{BB962C8B-B14F-4D97-AF65-F5344CB8AC3E}">
        <p14:creationId xmlns:p14="http://schemas.microsoft.com/office/powerpoint/2010/main" val="336311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CE79-E153-FC46-80D4-0AB3D973C351}"/>
              </a:ext>
            </a:extLst>
          </p:cNvPr>
          <p:cNvSpPr>
            <a:spLocks noGrp="1"/>
          </p:cNvSpPr>
          <p:nvPr>
            <p:ph type="title"/>
          </p:nvPr>
        </p:nvSpPr>
        <p:spPr/>
        <p:txBody>
          <a:bodyPr/>
          <a:lstStyle/>
          <a:p>
            <a:r>
              <a:rPr lang="en-US" dirty="0"/>
              <a:t>JIT Spraying</a:t>
            </a:r>
          </a:p>
        </p:txBody>
      </p:sp>
      <p:pic>
        <p:nvPicPr>
          <p:cNvPr id="5" name="Content Placeholder 4" descr="A close up of a logo&#10;&#10;Description automatically generated">
            <a:extLst>
              <a:ext uri="{FF2B5EF4-FFF2-40B4-BE49-F238E27FC236}">
                <a16:creationId xmlns:a16="http://schemas.microsoft.com/office/drawing/2014/main" id="{2E3A0932-20F8-5D41-9550-76EE83C0BB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67" y="2133600"/>
            <a:ext cx="9135533" cy="1464028"/>
          </a:xfrm>
        </p:spPr>
      </p:pic>
    </p:spTree>
    <p:extLst>
      <p:ext uri="{BB962C8B-B14F-4D97-AF65-F5344CB8AC3E}">
        <p14:creationId xmlns:p14="http://schemas.microsoft.com/office/powerpoint/2010/main" val="43514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78"/>
          <a:stretch/>
        </p:blipFill>
        <p:spPr>
          <a:xfrm>
            <a:off x="2743200" y="2438400"/>
            <a:ext cx="3484572" cy="34289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396537"/>
            <a:ext cx="5257800" cy="5257800"/>
          </a:xfrm>
          <a:prstGeom prst="rect">
            <a:avLst/>
          </a:prstGeom>
        </p:spPr>
      </p:pic>
      <p:sp>
        <p:nvSpPr>
          <p:cNvPr id="2" name="Title 1"/>
          <p:cNvSpPr>
            <a:spLocks noGrp="1"/>
          </p:cNvSpPr>
          <p:nvPr>
            <p:ph type="title"/>
          </p:nvPr>
        </p:nvSpPr>
        <p:spPr/>
        <p:txBody>
          <a:bodyPr/>
          <a:lstStyle/>
          <a:p>
            <a:r>
              <a:rPr lang="en-US" dirty="0"/>
              <a:t>Gadget Elimination</a:t>
            </a:r>
          </a:p>
        </p:txBody>
      </p:sp>
    </p:spTree>
    <p:extLst>
      <p:ext uri="{BB962C8B-B14F-4D97-AF65-F5344CB8AC3E}">
        <p14:creationId xmlns:p14="http://schemas.microsoft.com/office/powerpoint/2010/main" val="1825150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Flow Integrity</a:t>
            </a: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900" t="852" b="58097"/>
          <a:stretch/>
        </p:blipFill>
        <p:spPr>
          <a:xfrm>
            <a:off x="1159625" y="2612967"/>
            <a:ext cx="3200993" cy="2001983"/>
          </a:xfrm>
        </p:spPr>
      </p:pic>
      <p:pic>
        <p:nvPicPr>
          <p:cNvPr id="10" name="Content Placeholder 6"/>
          <p:cNvPicPr>
            <a:picLocks noChangeAspect="1"/>
          </p:cNvPicPr>
          <p:nvPr/>
        </p:nvPicPr>
        <p:blipFill rotWithShape="1">
          <a:blip r:embed="rId2">
            <a:extLst>
              <a:ext uri="{28A0092B-C50C-407E-A947-70E740481C1C}">
                <a14:useLocalDpi xmlns:a14="http://schemas.microsoft.com/office/drawing/2010/main" val="0"/>
              </a:ext>
            </a:extLst>
          </a:blip>
          <a:srcRect l="1434" t="42216"/>
          <a:stretch/>
        </p:blipFill>
        <p:spPr>
          <a:xfrm>
            <a:off x="5122025" y="2515985"/>
            <a:ext cx="3183775" cy="2818015"/>
          </a:xfrm>
          <a:prstGeom prst="rect">
            <a:avLst/>
          </a:prstGeom>
        </p:spPr>
      </p:pic>
    </p:spTree>
    <p:extLst>
      <p:ext uri="{BB962C8B-B14F-4D97-AF65-F5344CB8AC3E}">
        <p14:creationId xmlns:p14="http://schemas.microsoft.com/office/powerpoint/2010/main" val="653300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523" y="2912250"/>
            <a:ext cx="2007418" cy="2598731"/>
          </a:xfrm>
          <a:prstGeom prst="rect">
            <a:avLst/>
          </a:prstGeom>
        </p:spPr>
      </p:pic>
      <p:sp>
        <p:nvSpPr>
          <p:cNvPr id="2" name="Title 1"/>
          <p:cNvSpPr>
            <a:spLocks noGrp="1"/>
          </p:cNvSpPr>
          <p:nvPr>
            <p:ph type="title"/>
          </p:nvPr>
        </p:nvSpPr>
        <p:spPr/>
        <p:txBody>
          <a:bodyPr/>
          <a:lstStyle/>
          <a:p>
            <a:r>
              <a:rPr lang="en-US"/>
              <a:t>CFI = Insert Monitors</a:t>
            </a:r>
          </a:p>
        </p:txBody>
      </p:sp>
      <p:sp>
        <p:nvSpPr>
          <p:cNvPr id="4" name="Rectangle 3"/>
          <p:cNvSpPr/>
          <p:nvPr/>
        </p:nvSpPr>
        <p:spPr>
          <a:xfrm>
            <a:off x="2971800" y="1752600"/>
            <a:ext cx="3429000" cy="11596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Code</a:t>
            </a:r>
          </a:p>
        </p:txBody>
      </p:sp>
      <p:sp>
        <p:nvSpPr>
          <p:cNvPr id="7" name="Rectangle 6"/>
          <p:cNvSpPr/>
          <p:nvPr/>
        </p:nvSpPr>
        <p:spPr>
          <a:xfrm>
            <a:off x="2971800" y="5410634"/>
            <a:ext cx="3429000" cy="12949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Code</a:t>
            </a:r>
          </a:p>
        </p:txBody>
      </p:sp>
      <p:pic>
        <p:nvPicPr>
          <p:cNvPr id="8"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1433" t="42216" r="63873"/>
          <a:stretch/>
        </p:blipFill>
        <p:spPr>
          <a:xfrm>
            <a:off x="7848600" y="2617200"/>
            <a:ext cx="1120639" cy="2818015"/>
          </a:xfrm>
          <a:prstGeom prst="rect">
            <a:avLst/>
          </a:prstGeom>
        </p:spPr>
      </p:pic>
      <p:cxnSp>
        <p:nvCxnSpPr>
          <p:cNvPr id="10" name="Straight Arrow Connector 9"/>
          <p:cNvCxnSpPr/>
          <p:nvPr/>
        </p:nvCxnSpPr>
        <p:spPr>
          <a:xfrm>
            <a:off x="5334000" y="3969877"/>
            <a:ext cx="23622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5334000" y="4343400"/>
            <a:ext cx="23622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82461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CFI Overhead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62200"/>
            <a:ext cx="8229600" cy="2698954"/>
          </a:xfrm>
        </p:spPr>
      </p:pic>
    </p:spTree>
    <p:extLst>
      <p:ext uri="{BB962C8B-B14F-4D97-AF65-F5344CB8AC3E}">
        <p14:creationId xmlns:p14="http://schemas.microsoft.com/office/powerpoint/2010/main" val="239212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Flow Guard</a:t>
            </a:r>
          </a:p>
        </p:txBody>
      </p:sp>
      <p:sp>
        <p:nvSpPr>
          <p:cNvPr id="3" name="Content Placeholder 2"/>
          <p:cNvSpPr>
            <a:spLocks noGrp="1"/>
          </p:cNvSpPr>
          <p:nvPr>
            <p:ph sz="half" idx="1"/>
          </p:nvPr>
        </p:nvSpPr>
        <p:spPr/>
        <p:txBody>
          <a:bodyPr/>
          <a:lstStyle/>
          <a:p>
            <a:r>
              <a:rPr lang="en-US" dirty="0"/>
              <a:t>Approximate CFI implementation in Windows 8.1, 10+</a:t>
            </a:r>
          </a:p>
          <a:p>
            <a:r>
              <a:rPr lang="en-US" dirty="0"/>
              <a:t>Jump is valid if its beginning of function</a:t>
            </a:r>
          </a:p>
          <a:p>
            <a:pPr lvl="1"/>
            <a:r>
              <a:rPr lang="en-US" dirty="0"/>
              <a:t>Granularity: 8 bytes</a:t>
            </a:r>
          </a:p>
          <a:p>
            <a:r>
              <a:rPr lang="en-US" dirty="0"/>
              <a:t>Check implemented as bitmap</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323" y="2836050"/>
            <a:ext cx="2007418" cy="2598731"/>
          </a:xfrm>
          <a:prstGeom prst="rect">
            <a:avLst/>
          </a:prstGeom>
        </p:spPr>
      </p:pic>
      <p:sp>
        <p:nvSpPr>
          <p:cNvPr id="11" name="Rectangle 10"/>
          <p:cNvSpPr/>
          <p:nvPr/>
        </p:nvSpPr>
        <p:spPr>
          <a:xfrm>
            <a:off x="4419600" y="1676400"/>
            <a:ext cx="3429000" cy="115965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t>Code</a:t>
            </a:r>
          </a:p>
        </p:txBody>
      </p:sp>
      <p:sp>
        <p:nvSpPr>
          <p:cNvPr id="12" name="Rectangle 11"/>
          <p:cNvSpPr/>
          <p:nvPr/>
        </p:nvSpPr>
        <p:spPr>
          <a:xfrm>
            <a:off x="4419600" y="5334434"/>
            <a:ext cx="3429000" cy="1294966"/>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t>Code</a:t>
            </a:r>
          </a:p>
        </p:txBody>
      </p:sp>
      <p:cxnSp>
        <p:nvCxnSpPr>
          <p:cNvPr id="13" name="Straight Arrow Connector 12"/>
          <p:cNvCxnSpPr/>
          <p:nvPr/>
        </p:nvCxnSpPr>
        <p:spPr>
          <a:xfrm flipV="1">
            <a:off x="6705600" y="3886200"/>
            <a:ext cx="685800" cy="74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6705600" y="4267200"/>
            <a:ext cx="6858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graphicFrame>
        <p:nvGraphicFramePr>
          <p:cNvPr id="19" name="Table 18"/>
          <p:cNvGraphicFramePr>
            <a:graphicFrameLocks noGrp="1"/>
          </p:cNvGraphicFramePr>
          <p:nvPr/>
        </p:nvGraphicFramePr>
        <p:xfrm>
          <a:off x="7467600" y="3473744"/>
          <a:ext cx="1524000" cy="109728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tblGrid>
              <a:tr h="1693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933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933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9268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Vulnerabilities by Year</a:t>
            </a:r>
          </a:p>
        </p:txBody>
      </p:sp>
      <p:pic>
        <p:nvPicPr>
          <p:cNvPr id="6" name="Content Placeholder 5" descr="A graph of different colored lines&#10;&#10;AI-generated content may be incorrect.">
            <a:extLst>
              <a:ext uri="{FF2B5EF4-FFF2-40B4-BE49-F238E27FC236}">
                <a16:creationId xmlns:a16="http://schemas.microsoft.com/office/drawing/2014/main" id="{89536B68-3424-6DDF-BAFA-D5E03EA972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06" y="2343888"/>
            <a:ext cx="9094594" cy="3371112"/>
          </a:xfrm>
        </p:spPr>
      </p:pic>
    </p:spTree>
    <p:extLst>
      <p:ext uri="{BB962C8B-B14F-4D97-AF65-F5344CB8AC3E}">
        <p14:creationId xmlns:p14="http://schemas.microsoft.com/office/powerpoint/2010/main" val="3268341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Vulnerabilities</a:t>
            </a:r>
          </a:p>
        </p:txBody>
      </p:sp>
      <p:pic>
        <p:nvPicPr>
          <p:cNvPr id="7" name="Content Placeholder 6" descr="A diagram of a company's company&#10;&#10;AI-generated content may be incorrect.">
            <a:extLst>
              <a:ext uri="{FF2B5EF4-FFF2-40B4-BE49-F238E27FC236}">
                <a16:creationId xmlns:a16="http://schemas.microsoft.com/office/drawing/2014/main" id="{11E7CA31-54FA-C8CB-8070-07971A3DA1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5925" y="1258642"/>
            <a:ext cx="3232150" cy="5599358"/>
          </a:xfrm>
        </p:spPr>
      </p:pic>
    </p:spTree>
    <p:extLst>
      <p:ext uri="{BB962C8B-B14F-4D97-AF65-F5344CB8AC3E}">
        <p14:creationId xmlns:p14="http://schemas.microsoft.com/office/powerpoint/2010/main" val="41819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Bugs</a:t>
            </a:r>
          </a:p>
        </p:txBody>
      </p:sp>
      <p:sp>
        <p:nvSpPr>
          <p:cNvPr id="3" name="Content Placeholder 2"/>
          <p:cNvSpPr>
            <a:spLocks noGrp="1"/>
          </p:cNvSpPr>
          <p:nvPr>
            <p:ph idx="1"/>
          </p:nvPr>
        </p:nvSpPr>
        <p:spPr/>
        <p:txBody>
          <a:bodyPr>
            <a:normAutofit/>
          </a:bodyPr>
          <a:lstStyle/>
          <a:p>
            <a:pPr marL="0" indent="0">
              <a:buNone/>
            </a:pPr>
            <a:r>
              <a:rPr lang="en-US" sz="2400" dirty="0">
                <a:solidFill>
                  <a:srgbClr val="4F81BD"/>
                </a:solidFill>
              </a:rPr>
              <a:t>"bug":  </a:t>
            </a:r>
            <a:r>
              <a:rPr lang="en-US" sz="2400" dirty="0"/>
              <a:t>suggests something just wandered in</a:t>
            </a:r>
          </a:p>
          <a:p>
            <a:pPr marL="0" indent="0">
              <a:buNone/>
            </a:pPr>
            <a:endParaRPr lang="en-US" sz="2400" dirty="0"/>
          </a:p>
          <a:p>
            <a:pPr marL="0" indent="0">
              <a:buNone/>
            </a:pPr>
            <a:endParaRPr lang="en-US" sz="2400" dirty="0"/>
          </a:p>
          <a:p>
            <a:pPr marL="0" indent="0">
              <a:buNone/>
            </a:pPr>
            <a:r>
              <a:rPr lang="en-US" sz="2400" dirty="0"/>
              <a:t>[IEEE 729]</a:t>
            </a:r>
          </a:p>
          <a:p>
            <a:r>
              <a:rPr lang="en-US" sz="2400" dirty="0">
                <a:solidFill>
                  <a:srgbClr val="4F81BD"/>
                </a:solidFill>
              </a:rPr>
              <a:t>Fault:  </a:t>
            </a:r>
            <a:r>
              <a:rPr lang="en-US" sz="2400" dirty="0"/>
              <a:t>result of human error in software system</a:t>
            </a:r>
          </a:p>
          <a:p>
            <a:pPr lvl="1"/>
            <a:r>
              <a:rPr lang="en-US" sz="2000" dirty="0"/>
              <a:t>E.g., implementation doesn't match design, or design doesn't match requirements</a:t>
            </a:r>
          </a:p>
          <a:p>
            <a:pPr lvl="1"/>
            <a:r>
              <a:rPr lang="en-US" sz="2000" dirty="0"/>
              <a:t>Might never appear to end user</a:t>
            </a:r>
          </a:p>
          <a:p>
            <a:r>
              <a:rPr lang="en-US" sz="2400" dirty="0">
                <a:solidFill>
                  <a:srgbClr val="4F81BD"/>
                </a:solidFill>
              </a:rPr>
              <a:t>Failure:  </a:t>
            </a:r>
            <a:r>
              <a:rPr lang="en-US" sz="2400" dirty="0"/>
              <a:t>violation of requirement</a:t>
            </a:r>
          </a:p>
          <a:p>
            <a:pPr lvl="1"/>
            <a:r>
              <a:rPr lang="en-US" sz="2000" dirty="0"/>
              <a:t>Something goes wrong for end user</a:t>
            </a:r>
          </a:p>
        </p:txBody>
      </p:sp>
      <p:sp>
        <p:nvSpPr>
          <p:cNvPr id="4" name="Rectangle 3"/>
          <p:cNvSpPr/>
          <p:nvPr/>
        </p:nvSpPr>
        <p:spPr>
          <a:xfrm>
            <a:off x="457200" y="5883453"/>
            <a:ext cx="2179487" cy="723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ronosPro-Regular"/>
                <a:cs typeface="CronosPro-Regular"/>
              </a:rPr>
              <a:t>Human error</a:t>
            </a:r>
          </a:p>
        </p:txBody>
      </p:sp>
      <p:grpSp>
        <p:nvGrpSpPr>
          <p:cNvPr id="7" name="Group 6"/>
          <p:cNvGrpSpPr/>
          <p:nvPr/>
        </p:nvGrpSpPr>
        <p:grpSpPr>
          <a:xfrm>
            <a:off x="2636687" y="5883453"/>
            <a:ext cx="2885552" cy="723375"/>
            <a:chOff x="2636687" y="5883453"/>
            <a:chExt cx="2885552" cy="723375"/>
          </a:xfrm>
        </p:grpSpPr>
        <p:sp>
          <p:nvSpPr>
            <p:cNvPr id="5" name="Rectangle 4"/>
            <p:cNvSpPr/>
            <p:nvPr/>
          </p:nvSpPr>
          <p:spPr>
            <a:xfrm>
              <a:off x="3342752" y="5883453"/>
              <a:ext cx="2179487" cy="723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ronosPro-Regular"/>
                  <a:cs typeface="CronosPro-Regular"/>
                </a:rPr>
                <a:t>Fault</a:t>
              </a:r>
            </a:p>
          </p:txBody>
        </p:sp>
        <p:cxnSp>
          <p:nvCxnSpPr>
            <p:cNvPr id="8" name="Straight Arrow Connector 7"/>
            <p:cNvCxnSpPr>
              <a:stCxn id="4" idx="3"/>
              <a:endCxn id="5" idx="1"/>
            </p:cNvCxnSpPr>
            <p:nvPr/>
          </p:nvCxnSpPr>
          <p:spPr>
            <a:xfrm>
              <a:off x="2636687" y="6245141"/>
              <a:ext cx="7060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5522239" y="5883453"/>
            <a:ext cx="2861770" cy="723375"/>
            <a:chOff x="5522239" y="5883453"/>
            <a:chExt cx="2861770" cy="723375"/>
          </a:xfrm>
        </p:grpSpPr>
        <p:sp>
          <p:nvSpPr>
            <p:cNvPr id="6" name="Rectangle 5"/>
            <p:cNvSpPr/>
            <p:nvPr/>
          </p:nvSpPr>
          <p:spPr>
            <a:xfrm>
              <a:off x="6204522" y="5883453"/>
              <a:ext cx="2179487" cy="723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ronosPro-Regular"/>
                  <a:cs typeface="CronosPro-Regular"/>
                </a:rPr>
                <a:t>Failure</a:t>
              </a:r>
            </a:p>
          </p:txBody>
        </p:sp>
        <p:cxnSp>
          <p:nvCxnSpPr>
            <p:cNvPr id="10" name="Straight Arrow Connector 9"/>
            <p:cNvCxnSpPr>
              <a:stCxn id="5" idx="3"/>
              <a:endCxn id="6" idx="1"/>
            </p:cNvCxnSpPr>
            <p:nvPr/>
          </p:nvCxnSpPr>
          <p:spPr>
            <a:xfrm>
              <a:off x="5522239" y="6245141"/>
              <a:ext cx="6822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11" name="Picture 10" descr="mark2bu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495" y="2085975"/>
            <a:ext cx="4286250" cy="1343025"/>
          </a:xfrm>
          <a:prstGeom prst="rect">
            <a:avLst/>
          </a:prstGeom>
        </p:spPr>
      </p:pic>
    </p:spTree>
    <p:extLst>
      <p:ext uri="{BB962C8B-B14F-4D97-AF65-F5344CB8AC3E}">
        <p14:creationId xmlns:p14="http://schemas.microsoft.com/office/powerpoint/2010/main" val="152195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a:t>
            </a:r>
          </a:p>
        </p:txBody>
      </p:sp>
      <p:sp>
        <p:nvSpPr>
          <p:cNvPr id="3" name="Content Placeholder 2"/>
          <p:cNvSpPr>
            <a:spLocks noGrp="1"/>
          </p:cNvSpPr>
          <p:nvPr>
            <p:ph idx="1"/>
          </p:nvPr>
        </p:nvSpPr>
        <p:spPr/>
        <p:txBody>
          <a:bodyPr>
            <a:normAutofit/>
          </a:bodyPr>
          <a:lstStyle/>
          <a:p>
            <a:pPr marL="0" indent="0">
              <a:buNone/>
            </a:pPr>
            <a:r>
              <a:rPr lang="en-US" dirty="0">
                <a:solidFill>
                  <a:schemeClr val="tx2"/>
                </a:solidFill>
              </a:rPr>
              <a:t>An unintended aspect of a system (design, implementation, or configuration) that can cause the system to do something it shouldn't, or fail to do something it should</a:t>
            </a:r>
          </a:p>
          <a:p>
            <a:pPr marL="0" indent="0">
              <a:buNone/>
            </a:pPr>
            <a:endParaRPr lang="en-US" dirty="0">
              <a:solidFill>
                <a:schemeClr val="tx2"/>
              </a:solidFill>
            </a:endParaRPr>
          </a:p>
          <a:p>
            <a:r>
              <a:rPr lang="en-US" dirty="0"/>
              <a:t>E.g., buffer overflows, code injection, cross-site scripting, missing authentication or access control, misconfiguration</a:t>
            </a:r>
          </a:p>
          <a:p>
            <a:r>
              <a:rPr lang="en-US" dirty="0"/>
              <a:t>National databases:  </a:t>
            </a:r>
            <a:r>
              <a:rPr lang="en-US" dirty="0">
                <a:hlinkClick r:id="rId2"/>
              </a:rPr>
              <a:t>CVE</a:t>
            </a:r>
            <a:r>
              <a:rPr lang="en-US" dirty="0"/>
              <a:t>, </a:t>
            </a:r>
            <a:r>
              <a:rPr lang="en-US" dirty="0">
                <a:hlinkClick r:id="rId3"/>
              </a:rPr>
              <a:t>NVD</a:t>
            </a:r>
            <a:endParaRPr lang="en-US" dirty="0"/>
          </a:p>
          <a:p>
            <a:r>
              <a:rPr lang="en-US" dirty="0"/>
              <a:t>Ignoring vulnerabilities is risky</a:t>
            </a:r>
          </a:p>
          <a:p>
            <a:pPr lvl="1"/>
            <a:r>
              <a:rPr lang="en-US" dirty="0"/>
              <a:t>Too often:  "no one would/could ever exploit that"</a:t>
            </a:r>
          </a:p>
          <a:p>
            <a:pPr lvl="1"/>
            <a:r>
              <a:rPr lang="en-US" i="1" dirty="0"/>
              <a:t>Weakest link </a:t>
            </a:r>
            <a:r>
              <a:rPr lang="en-US" dirty="0"/>
              <a:t>phenomenon</a:t>
            </a:r>
          </a:p>
          <a:p>
            <a:r>
              <a:rPr lang="en-US" b="1" dirty="0">
                <a:solidFill>
                  <a:schemeClr val="accent2"/>
                </a:solidFill>
              </a:rPr>
              <a:t>Assumptions are vulnerabilities</a:t>
            </a:r>
          </a:p>
        </p:txBody>
      </p:sp>
      <p:pic>
        <p:nvPicPr>
          <p:cNvPr id="4" name="Picture 3" descr="Broken-Lin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553" y="4606165"/>
            <a:ext cx="3002447" cy="2251835"/>
          </a:xfrm>
          <a:prstGeom prst="rect">
            <a:avLst/>
          </a:prstGeom>
        </p:spPr>
      </p:pic>
    </p:spTree>
    <p:extLst>
      <p:ext uri="{BB962C8B-B14F-4D97-AF65-F5344CB8AC3E}">
        <p14:creationId xmlns:p14="http://schemas.microsoft.com/office/powerpoint/2010/main" val="192148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6F6E-D8CF-1842-AD08-F88FC21F343B}"/>
              </a:ext>
            </a:extLst>
          </p:cNvPr>
          <p:cNvSpPr>
            <a:spLocks noGrp="1"/>
          </p:cNvSpPr>
          <p:nvPr>
            <p:ph type="title"/>
          </p:nvPr>
        </p:nvSpPr>
        <p:spPr/>
        <p:txBody>
          <a:bodyPr/>
          <a:lstStyle/>
          <a:p>
            <a:r>
              <a:rPr lang="en-US" dirty="0"/>
              <a:t>Buffer Overflow</a:t>
            </a:r>
          </a:p>
        </p:txBody>
      </p:sp>
      <p:pic>
        <p:nvPicPr>
          <p:cNvPr id="4" name="Picture 3">
            <a:extLst>
              <a:ext uri="{FF2B5EF4-FFF2-40B4-BE49-F238E27FC236}">
                <a16:creationId xmlns:a16="http://schemas.microsoft.com/office/drawing/2014/main" id="{9A14B378-3E0E-7D4D-836C-4103D0C34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659867"/>
            <a:ext cx="1981200" cy="2367534"/>
          </a:xfrm>
          <a:prstGeom prst="rect">
            <a:avLst/>
          </a:prstGeom>
        </p:spPr>
      </p:pic>
      <p:pic>
        <p:nvPicPr>
          <p:cNvPr id="6" name="Picture 5">
            <a:extLst>
              <a:ext uri="{FF2B5EF4-FFF2-40B4-BE49-F238E27FC236}">
                <a16:creationId xmlns:a16="http://schemas.microsoft.com/office/drawing/2014/main" id="{B58B0878-6F8E-EE4C-BE86-CF8CA1A99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234" y="1676400"/>
            <a:ext cx="3650966" cy="2351001"/>
          </a:xfrm>
          <a:prstGeom prst="rect">
            <a:avLst/>
          </a:prstGeom>
        </p:spPr>
      </p:pic>
      <p:pic>
        <p:nvPicPr>
          <p:cNvPr id="8" name="Picture 7">
            <a:extLst>
              <a:ext uri="{FF2B5EF4-FFF2-40B4-BE49-F238E27FC236}">
                <a16:creationId xmlns:a16="http://schemas.microsoft.com/office/drawing/2014/main" id="{914C8AEC-C54E-E449-BAF3-1A9041D45E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026" y="4113242"/>
            <a:ext cx="3665173" cy="2439958"/>
          </a:xfrm>
          <a:prstGeom prst="rect">
            <a:avLst/>
          </a:prstGeom>
        </p:spPr>
      </p:pic>
      <p:pic>
        <p:nvPicPr>
          <p:cNvPr id="3" name="Picture 2" descr="A black text on a white background&#10;&#10;AI-generated content may be incorrect.">
            <a:extLst>
              <a:ext uri="{FF2B5EF4-FFF2-40B4-BE49-F238E27FC236}">
                <a16:creationId xmlns:a16="http://schemas.microsoft.com/office/drawing/2014/main" id="{82FB9B6E-479E-369F-BF5E-AAE4E32416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3" y="4802579"/>
            <a:ext cx="4114800" cy="1061283"/>
          </a:xfrm>
          <a:prstGeom prst="rect">
            <a:avLst/>
          </a:prstGeom>
        </p:spPr>
      </p:pic>
    </p:spTree>
    <p:extLst>
      <p:ext uri="{BB962C8B-B14F-4D97-AF65-F5344CB8AC3E}">
        <p14:creationId xmlns:p14="http://schemas.microsoft.com/office/powerpoint/2010/main" val="203422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46A0-2E65-564E-8FE9-74676CFB4102}"/>
              </a:ext>
            </a:extLst>
          </p:cNvPr>
          <p:cNvSpPr>
            <a:spLocks noGrp="1"/>
          </p:cNvSpPr>
          <p:nvPr>
            <p:ph type="title"/>
          </p:nvPr>
        </p:nvSpPr>
        <p:spPr/>
        <p:txBody>
          <a:bodyPr/>
          <a:lstStyle/>
          <a:p>
            <a:r>
              <a:rPr lang="en-US" dirty="0"/>
              <a:t>Review: Stack Frames</a:t>
            </a:r>
          </a:p>
        </p:txBody>
      </p:sp>
      <p:sp>
        <p:nvSpPr>
          <p:cNvPr id="3" name="Content Placeholder 2">
            <a:extLst>
              <a:ext uri="{FF2B5EF4-FFF2-40B4-BE49-F238E27FC236}">
                <a16:creationId xmlns:a16="http://schemas.microsoft.com/office/drawing/2014/main" id="{4D1623DB-C60C-B740-BC5E-2DD88C0CC072}"/>
              </a:ext>
            </a:extLst>
          </p:cNvPr>
          <p:cNvSpPr>
            <a:spLocks noGrp="1"/>
          </p:cNvSpPr>
          <p:nvPr>
            <p:ph sz="half" idx="1"/>
          </p:nvPr>
        </p:nvSpPr>
        <p:spPr>
          <a:xfrm>
            <a:off x="457200" y="1673351"/>
            <a:ext cx="4038600" cy="5492289"/>
          </a:xfrm>
        </p:spPr>
        <p:txBody>
          <a:bodyPr>
            <a:normAutofit fontScale="77500" lnSpcReduction="20000"/>
          </a:bodyPr>
          <a:lstStyle/>
          <a:p>
            <a:r>
              <a:rPr lang="en-US" dirty="0"/>
              <a:t>Each function called gets a stack frame</a:t>
            </a:r>
          </a:p>
          <a:p>
            <a:r>
              <a:rPr lang="en-US" dirty="0"/>
              <a:t>Passing data: </a:t>
            </a:r>
          </a:p>
          <a:p>
            <a:pPr lvl="1"/>
            <a:r>
              <a:rPr lang="en-US" dirty="0"/>
              <a:t>calling procedure P uses registers (and stack) to provide parameters to Q.</a:t>
            </a:r>
          </a:p>
          <a:p>
            <a:pPr lvl="1"/>
            <a:r>
              <a:rPr lang="en-US" dirty="0"/>
              <a:t>Q uses register %</a:t>
            </a:r>
            <a:r>
              <a:rPr lang="en-US" dirty="0" err="1"/>
              <a:t>rax</a:t>
            </a:r>
            <a:r>
              <a:rPr lang="en-US" dirty="0"/>
              <a:t> for return value</a:t>
            </a:r>
          </a:p>
          <a:p>
            <a:r>
              <a:rPr lang="en-US" dirty="0"/>
              <a:t>Passing control:</a:t>
            </a:r>
          </a:p>
          <a:p>
            <a:pPr lvl="1"/>
            <a:r>
              <a:rPr lang="en-US" b="1" dirty="0">
                <a:latin typeface="Courier New" panose="02070309020205020404" pitchFamily="49" charset="0"/>
                <a:cs typeface="Courier New" panose="02070309020205020404" pitchFamily="49" charset="0"/>
              </a:rPr>
              <a:t>call &lt;proc&gt;</a:t>
            </a:r>
          </a:p>
          <a:p>
            <a:pPr lvl="2"/>
            <a:r>
              <a:rPr lang="en-US" sz="1600" dirty="0"/>
              <a:t>Pushes return address (current </a:t>
            </a:r>
            <a:r>
              <a:rPr lang="en-US" sz="1600" b="1" dirty="0">
                <a:latin typeface="Courier New" panose="02070309020205020404" pitchFamily="49" charset="0"/>
                <a:cs typeface="Courier New" panose="02070309020205020404" pitchFamily="49" charset="0"/>
              </a:rPr>
              <a:t>%rip</a:t>
            </a:r>
            <a:r>
              <a:rPr lang="en-US" sz="1600" dirty="0"/>
              <a:t>) onto stack</a:t>
            </a:r>
          </a:p>
          <a:p>
            <a:pPr lvl="2"/>
            <a:r>
              <a:rPr lang="en-US" sz="1600" dirty="0"/>
              <a:t>Sets </a:t>
            </a:r>
            <a:r>
              <a:rPr lang="en-US" sz="1600" b="1" dirty="0">
                <a:latin typeface="Courier New" panose="02070309020205020404" pitchFamily="49" charset="0"/>
                <a:cs typeface="Courier New" panose="02070309020205020404" pitchFamily="49" charset="0"/>
              </a:rPr>
              <a:t>%rip</a:t>
            </a:r>
            <a:r>
              <a:rPr lang="en-US" sz="1600" dirty="0"/>
              <a:t> to first instruction of proc</a:t>
            </a:r>
          </a:p>
          <a:p>
            <a:pPr lvl="1"/>
            <a:r>
              <a:rPr lang="en-US" b="1" dirty="0">
                <a:latin typeface="Courier New" panose="02070309020205020404" pitchFamily="49" charset="0"/>
                <a:cs typeface="Courier New" panose="02070309020205020404" pitchFamily="49" charset="0"/>
              </a:rPr>
              <a:t>ret</a:t>
            </a:r>
          </a:p>
          <a:p>
            <a:pPr lvl="2"/>
            <a:r>
              <a:rPr lang="en-US" sz="1600" dirty="0"/>
              <a:t>Pops return address from stack and places it in </a:t>
            </a:r>
            <a:r>
              <a:rPr lang="en-US" sz="1600" b="1" dirty="0">
                <a:latin typeface="Courier New" panose="02070309020205020404" pitchFamily="49" charset="0"/>
                <a:cs typeface="Courier New" panose="02070309020205020404" pitchFamily="49" charset="0"/>
              </a:rPr>
              <a:t>%rip</a:t>
            </a:r>
          </a:p>
          <a:p>
            <a:r>
              <a:rPr lang="en-US" dirty="0">
                <a:cs typeface="Courier New" panose="02070309020205020404" pitchFamily="49" charset="0"/>
              </a:rPr>
              <a:t>Local storage:</a:t>
            </a:r>
          </a:p>
          <a:p>
            <a:pPr lvl="1"/>
            <a:r>
              <a:rPr lang="en-US" dirty="0">
                <a:cs typeface="Courier New" panose="02070309020205020404" pitchFamily="49" charset="0"/>
              </a:rPr>
              <a:t>allocate space on the stack by decrementing stack pointer, deallocate by incrementing</a:t>
            </a:r>
          </a:p>
          <a:p>
            <a:pPr lvl="1"/>
            <a:endParaRPr lang="en-US" dirty="0"/>
          </a:p>
        </p:txBody>
      </p:sp>
      <p:sp>
        <p:nvSpPr>
          <p:cNvPr id="10" name="TextBox 9">
            <a:extLst>
              <a:ext uri="{FF2B5EF4-FFF2-40B4-BE49-F238E27FC236}">
                <a16:creationId xmlns:a16="http://schemas.microsoft.com/office/drawing/2014/main" id="{8534F4FC-BBFA-5D4E-B446-7229EB22E4DC}"/>
              </a:ext>
            </a:extLst>
          </p:cNvPr>
          <p:cNvSpPr txBox="1"/>
          <p:nvPr/>
        </p:nvSpPr>
        <p:spPr>
          <a:xfrm>
            <a:off x="4717956" y="1230868"/>
            <a:ext cx="1544012" cy="369332"/>
          </a:xfrm>
          <a:prstGeom prst="rect">
            <a:avLst/>
          </a:prstGeom>
          <a:noFill/>
        </p:spPr>
        <p:txBody>
          <a:bodyPr wrap="none" rtlCol="0">
            <a:spAutoFit/>
          </a:bodyPr>
          <a:lstStyle/>
          <a:p>
            <a:r>
              <a:rPr lang="en-US" dirty="0"/>
              <a:t>0x7FFFFFFF</a:t>
            </a:r>
          </a:p>
        </p:txBody>
      </p:sp>
      <p:sp>
        <p:nvSpPr>
          <p:cNvPr id="17" name="TextBox 16">
            <a:extLst>
              <a:ext uri="{FF2B5EF4-FFF2-40B4-BE49-F238E27FC236}">
                <a16:creationId xmlns:a16="http://schemas.microsoft.com/office/drawing/2014/main" id="{1FFC03FB-482D-7A41-B411-C1A4CD86461B}"/>
              </a:ext>
            </a:extLst>
          </p:cNvPr>
          <p:cNvSpPr txBox="1"/>
          <p:nvPr/>
        </p:nvSpPr>
        <p:spPr>
          <a:xfrm>
            <a:off x="4751696" y="6564868"/>
            <a:ext cx="1454244" cy="369332"/>
          </a:xfrm>
          <a:prstGeom prst="rect">
            <a:avLst/>
          </a:prstGeom>
          <a:noFill/>
        </p:spPr>
        <p:txBody>
          <a:bodyPr wrap="none" rtlCol="0">
            <a:spAutoFit/>
          </a:bodyPr>
          <a:lstStyle/>
          <a:p>
            <a:r>
              <a:rPr lang="en-US" dirty="0"/>
              <a:t>0x00000000</a:t>
            </a:r>
          </a:p>
        </p:txBody>
      </p:sp>
      <p:sp>
        <p:nvSpPr>
          <p:cNvPr id="18" name="Down Arrow 17">
            <a:extLst>
              <a:ext uri="{FF2B5EF4-FFF2-40B4-BE49-F238E27FC236}">
                <a16:creationId xmlns:a16="http://schemas.microsoft.com/office/drawing/2014/main" id="{6CE7F0BF-7E65-764D-8F36-6D157AF81011}"/>
              </a:ext>
            </a:extLst>
          </p:cNvPr>
          <p:cNvSpPr/>
          <p:nvPr/>
        </p:nvSpPr>
        <p:spPr>
          <a:xfrm>
            <a:off x="8540844" y="1416811"/>
            <a:ext cx="609600" cy="126525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Stack</a:t>
            </a:r>
          </a:p>
        </p:txBody>
      </p:sp>
      <p:grpSp>
        <p:nvGrpSpPr>
          <p:cNvPr id="26" name="Group 25">
            <a:extLst>
              <a:ext uri="{FF2B5EF4-FFF2-40B4-BE49-F238E27FC236}">
                <a16:creationId xmlns:a16="http://schemas.microsoft.com/office/drawing/2014/main" id="{50965437-E0D1-BB46-9C3B-7E2EFF863E61}"/>
              </a:ext>
            </a:extLst>
          </p:cNvPr>
          <p:cNvGrpSpPr/>
          <p:nvPr/>
        </p:nvGrpSpPr>
        <p:grpSpPr>
          <a:xfrm>
            <a:off x="4869078" y="5311901"/>
            <a:ext cx="1147558" cy="369332"/>
            <a:chOff x="5405642" y="2781372"/>
            <a:chExt cx="1147558" cy="369332"/>
          </a:xfrm>
        </p:grpSpPr>
        <p:cxnSp>
          <p:nvCxnSpPr>
            <p:cNvPr id="29" name="Straight Arrow Connector 28">
              <a:extLst>
                <a:ext uri="{FF2B5EF4-FFF2-40B4-BE49-F238E27FC236}">
                  <a16:creationId xmlns:a16="http://schemas.microsoft.com/office/drawing/2014/main" id="{9DC4F37F-5846-8B46-A6DE-A5C13FDB6A7F}"/>
                </a:ext>
              </a:extLst>
            </p:cNvPr>
            <p:cNvCxnSpPr/>
            <p:nvPr/>
          </p:nvCxnSpPr>
          <p:spPr>
            <a:xfrm>
              <a:off x="6096000" y="2973147"/>
              <a:ext cx="457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TextBox 29">
              <a:extLst>
                <a:ext uri="{FF2B5EF4-FFF2-40B4-BE49-F238E27FC236}">
                  <a16:creationId xmlns:a16="http://schemas.microsoft.com/office/drawing/2014/main" id="{0D39C4CE-383D-7146-B656-79AC027055DF}"/>
                </a:ext>
              </a:extLst>
            </p:cNvPr>
            <p:cNvSpPr txBox="1"/>
            <p:nvPr/>
          </p:nvSpPr>
          <p:spPr>
            <a:xfrm>
              <a:off x="5405642" y="2781372"/>
              <a:ext cx="710451" cy="369332"/>
            </a:xfrm>
            <a:prstGeom prst="rect">
              <a:avLst/>
            </a:prstGeom>
            <a:noFill/>
          </p:spPr>
          <p:txBody>
            <a:bodyPr wrap="none" rtlCol="0">
              <a:spAutoFit/>
            </a:bodyPr>
            <a:lstStyle/>
            <a:p>
              <a:r>
                <a:rPr lang="en-US" dirty="0"/>
                <a:t>%</a:t>
              </a:r>
              <a:r>
                <a:rPr lang="en-US" dirty="0" err="1"/>
                <a:t>rsp</a:t>
              </a:r>
              <a:endParaRPr lang="en-US" dirty="0"/>
            </a:p>
          </p:txBody>
        </p:sp>
      </p:grpSp>
      <p:sp>
        <p:nvSpPr>
          <p:cNvPr id="31" name="Rectangle 30">
            <a:extLst>
              <a:ext uri="{FF2B5EF4-FFF2-40B4-BE49-F238E27FC236}">
                <a16:creationId xmlns:a16="http://schemas.microsoft.com/office/drawing/2014/main" id="{22BBFB65-8D5C-8942-B9BD-E36196DB3307}"/>
              </a:ext>
            </a:extLst>
          </p:cNvPr>
          <p:cNvSpPr/>
          <p:nvPr/>
        </p:nvSpPr>
        <p:spPr>
          <a:xfrm>
            <a:off x="6170844" y="6104532"/>
            <a:ext cx="2286000" cy="2636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Text</a:t>
            </a:r>
          </a:p>
        </p:txBody>
      </p:sp>
      <p:sp>
        <p:nvSpPr>
          <p:cNvPr id="32" name="Rectangle 31">
            <a:extLst>
              <a:ext uri="{FF2B5EF4-FFF2-40B4-BE49-F238E27FC236}">
                <a16:creationId xmlns:a16="http://schemas.microsoft.com/office/drawing/2014/main" id="{B950DF5E-5CDD-0C49-BB79-668702AB9357}"/>
              </a:ext>
            </a:extLst>
          </p:cNvPr>
          <p:cNvSpPr/>
          <p:nvPr/>
        </p:nvSpPr>
        <p:spPr>
          <a:xfrm>
            <a:off x="6178644" y="6372214"/>
            <a:ext cx="2286000" cy="26408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Code</a:t>
            </a:r>
          </a:p>
        </p:txBody>
      </p:sp>
      <p:sp>
        <p:nvSpPr>
          <p:cNvPr id="33" name="Rectangle 32">
            <a:extLst>
              <a:ext uri="{FF2B5EF4-FFF2-40B4-BE49-F238E27FC236}">
                <a16:creationId xmlns:a16="http://schemas.microsoft.com/office/drawing/2014/main" id="{717B0F30-836B-1A4B-956E-1F8DA958E021}"/>
              </a:ext>
            </a:extLst>
          </p:cNvPr>
          <p:cNvSpPr/>
          <p:nvPr/>
        </p:nvSpPr>
        <p:spPr>
          <a:xfrm>
            <a:off x="6170844" y="5847891"/>
            <a:ext cx="2286000" cy="2636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Heap</a:t>
            </a:r>
          </a:p>
        </p:txBody>
      </p:sp>
      <p:grpSp>
        <p:nvGrpSpPr>
          <p:cNvPr id="4" name="Group 3">
            <a:extLst>
              <a:ext uri="{FF2B5EF4-FFF2-40B4-BE49-F238E27FC236}">
                <a16:creationId xmlns:a16="http://schemas.microsoft.com/office/drawing/2014/main" id="{70A1C37D-E0C1-5F42-A5AC-B05002CEDCAA}"/>
              </a:ext>
            </a:extLst>
          </p:cNvPr>
          <p:cNvGrpSpPr/>
          <p:nvPr/>
        </p:nvGrpSpPr>
        <p:grpSpPr>
          <a:xfrm>
            <a:off x="4874521" y="6324600"/>
            <a:ext cx="1147558" cy="369332"/>
            <a:chOff x="4954886" y="5879068"/>
            <a:chExt cx="1147558" cy="369332"/>
          </a:xfrm>
        </p:grpSpPr>
        <p:cxnSp>
          <p:nvCxnSpPr>
            <p:cNvPr id="34" name="Straight Arrow Connector 33">
              <a:extLst>
                <a:ext uri="{FF2B5EF4-FFF2-40B4-BE49-F238E27FC236}">
                  <a16:creationId xmlns:a16="http://schemas.microsoft.com/office/drawing/2014/main" id="{D549EDE8-4C03-674B-86C1-BB8F98230391}"/>
                </a:ext>
              </a:extLst>
            </p:cNvPr>
            <p:cNvCxnSpPr/>
            <p:nvPr/>
          </p:nvCxnSpPr>
          <p:spPr>
            <a:xfrm>
              <a:off x="5645244" y="6070843"/>
              <a:ext cx="457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FE250255-3555-9345-8071-8BB4839D5F66}"/>
                </a:ext>
              </a:extLst>
            </p:cNvPr>
            <p:cNvSpPr txBox="1"/>
            <p:nvPr/>
          </p:nvSpPr>
          <p:spPr>
            <a:xfrm>
              <a:off x="4954886" y="5879068"/>
              <a:ext cx="646331" cy="369332"/>
            </a:xfrm>
            <a:prstGeom prst="rect">
              <a:avLst/>
            </a:prstGeom>
            <a:noFill/>
          </p:spPr>
          <p:txBody>
            <a:bodyPr wrap="none" rtlCol="0">
              <a:spAutoFit/>
            </a:bodyPr>
            <a:lstStyle/>
            <a:p>
              <a:r>
                <a:rPr lang="en-US" dirty="0"/>
                <a:t>%rip</a:t>
              </a:r>
            </a:p>
          </p:txBody>
        </p:sp>
      </p:grpSp>
      <p:sp>
        <p:nvSpPr>
          <p:cNvPr id="37" name="Rectangle 36">
            <a:extLst>
              <a:ext uri="{FF2B5EF4-FFF2-40B4-BE49-F238E27FC236}">
                <a16:creationId xmlns:a16="http://schemas.microsoft.com/office/drawing/2014/main" id="{59BC561D-75CA-E045-AEE6-F869B898E01D}"/>
              </a:ext>
            </a:extLst>
          </p:cNvPr>
          <p:cNvSpPr/>
          <p:nvPr/>
        </p:nvSpPr>
        <p:spPr>
          <a:xfrm>
            <a:off x="6178644" y="2771241"/>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Arguments 7..n</a:t>
            </a:r>
          </a:p>
        </p:txBody>
      </p:sp>
      <p:sp>
        <p:nvSpPr>
          <p:cNvPr id="38" name="Rectangle 37">
            <a:extLst>
              <a:ext uri="{FF2B5EF4-FFF2-40B4-BE49-F238E27FC236}">
                <a16:creationId xmlns:a16="http://schemas.microsoft.com/office/drawing/2014/main" id="{1672F12B-644B-DC4A-A2FD-66ECEFEEB0AD}"/>
              </a:ext>
            </a:extLst>
          </p:cNvPr>
          <p:cNvSpPr/>
          <p:nvPr/>
        </p:nvSpPr>
        <p:spPr>
          <a:xfrm>
            <a:off x="6178644" y="3228441"/>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return address</a:t>
            </a:r>
          </a:p>
        </p:txBody>
      </p:sp>
      <p:sp>
        <p:nvSpPr>
          <p:cNvPr id="39" name="Rectangle 38">
            <a:extLst>
              <a:ext uri="{FF2B5EF4-FFF2-40B4-BE49-F238E27FC236}">
                <a16:creationId xmlns:a16="http://schemas.microsoft.com/office/drawing/2014/main" id="{70520ADF-9F49-1E40-9AC7-B2CFF40FEC77}"/>
              </a:ext>
            </a:extLst>
          </p:cNvPr>
          <p:cNvSpPr/>
          <p:nvPr/>
        </p:nvSpPr>
        <p:spPr>
          <a:xfrm>
            <a:off x="6178644" y="1399641"/>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40" name="Group 39">
            <a:extLst>
              <a:ext uri="{FF2B5EF4-FFF2-40B4-BE49-F238E27FC236}">
                <a16:creationId xmlns:a16="http://schemas.microsoft.com/office/drawing/2014/main" id="{7AB020C7-525B-C845-83E8-6D4D2A5C1E3D}"/>
              </a:ext>
            </a:extLst>
          </p:cNvPr>
          <p:cNvGrpSpPr/>
          <p:nvPr/>
        </p:nvGrpSpPr>
        <p:grpSpPr>
          <a:xfrm>
            <a:off x="6178644" y="1856841"/>
            <a:ext cx="2286000" cy="914400"/>
            <a:chOff x="2667000" y="2057400"/>
            <a:chExt cx="2286000" cy="914400"/>
          </a:xfrm>
        </p:grpSpPr>
        <p:sp>
          <p:nvSpPr>
            <p:cNvPr id="41" name="Rectangle 40">
              <a:extLst>
                <a:ext uri="{FF2B5EF4-FFF2-40B4-BE49-F238E27FC236}">
                  <a16:creationId xmlns:a16="http://schemas.microsoft.com/office/drawing/2014/main" id="{FDE535AD-B4C2-2240-992C-ECDAEA7C8DA0}"/>
                </a:ext>
              </a:extLst>
            </p:cNvPr>
            <p:cNvSpPr/>
            <p:nvPr/>
          </p:nvSpPr>
          <p:spPr>
            <a:xfrm>
              <a:off x="2667000" y="2057400"/>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saved registers</a:t>
              </a:r>
            </a:p>
          </p:txBody>
        </p:sp>
        <p:sp>
          <p:nvSpPr>
            <p:cNvPr id="42" name="Rectangle 41">
              <a:extLst>
                <a:ext uri="{FF2B5EF4-FFF2-40B4-BE49-F238E27FC236}">
                  <a16:creationId xmlns:a16="http://schemas.microsoft.com/office/drawing/2014/main" id="{3449B775-0A4B-1047-B249-5C44DE880F20}"/>
                </a:ext>
              </a:extLst>
            </p:cNvPr>
            <p:cNvSpPr/>
            <p:nvPr/>
          </p:nvSpPr>
          <p:spPr>
            <a:xfrm>
              <a:off x="2667000" y="2514600"/>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local variables</a:t>
              </a:r>
            </a:p>
          </p:txBody>
        </p:sp>
      </p:grpSp>
      <p:grpSp>
        <p:nvGrpSpPr>
          <p:cNvPr id="43" name="Group 42">
            <a:extLst>
              <a:ext uri="{FF2B5EF4-FFF2-40B4-BE49-F238E27FC236}">
                <a16:creationId xmlns:a16="http://schemas.microsoft.com/office/drawing/2014/main" id="{4E301999-8E94-7949-8AB7-52661760ACE6}"/>
              </a:ext>
            </a:extLst>
          </p:cNvPr>
          <p:cNvGrpSpPr/>
          <p:nvPr/>
        </p:nvGrpSpPr>
        <p:grpSpPr>
          <a:xfrm>
            <a:off x="6173201" y="4598060"/>
            <a:ext cx="2286000" cy="914400"/>
            <a:chOff x="2667000" y="2057400"/>
            <a:chExt cx="2286000" cy="914400"/>
          </a:xfrm>
        </p:grpSpPr>
        <p:sp>
          <p:nvSpPr>
            <p:cNvPr id="44" name="Rectangle 43">
              <a:extLst>
                <a:ext uri="{FF2B5EF4-FFF2-40B4-BE49-F238E27FC236}">
                  <a16:creationId xmlns:a16="http://schemas.microsoft.com/office/drawing/2014/main" id="{77E7ACF3-0BF7-4C40-AD6C-F208664F33DF}"/>
                </a:ext>
              </a:extLst>
            </p:cNvPr>
            <p:cNvSpPr/>
            <p:nvPr/>
          </p:nvSpPr>
          <p:spPr>
            <a:xfrm>
              <a:off x="2667000" y="2057400"/>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Arguments 7..n</a:t>
              </a:r>
            </a:p>
          </p:txBody>
        </p:sp>
        <p:sp>
          <p:nvSpPr>
            <p:cNvPr id="45" name="Rectangle 44">
              <a:extLst>
                <a:ext uri="{FF2B5EF4-FFF2-40B4-BE49-F238E27FC236}">
                  <a16:creationId xmlns:a16="http://schemas.microsoft.com/office/drawing/2014/main" id="{A7DDA2E7-06A1-D74A-9DC5-36EDADB39CD9}"/>
                </a:ext>
              </a:extLst>
            </p:cNvPr>
            <p:cNvSpPr/>
            <p:nvPr/>
          </p:nvSpPr>
          <p:spPr>
            <a:xfrm>
              <a:off x="2667000" y="2514600"/>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return address</a:t>
              </a:r>
            </a:p>
          </p:txBody>
        </p:sp>
      </p:grpSp>
      <p:sp>
        <p:nvSpPr>
          <p:cNvPr id="46" name="Rectangle 45">
            <a:extLst>
              <a:ext uri="{FF2B5EF4-FFF2-40B4-BE49-F238E27FC236}">
                <a16:creationId xmlns:a16="http://schemas.microsoft.com/office/drawing/2014/main" id="{3F8859C1-5771-5044-B8AD-FA44B7A5FF4B}"/>
              </a:ext>
            </a:extLst>
          </p:cNvPr>
          <p:cNvSpPr/>
          <p:nvPr/>
        </p:nvSpPr>
        <p:spPr>
          <a:xfrm>
            <a:off x="6173201" y="3683660"/>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saved registers</a:t>
            </a:r>
          </a:p>
        </p:txBody>
      </p:sp>
      <p:sp>
        <p:nvSpPr>
          <p:cNvPr id="47" name="Rectangle 46">
            <a:extLst>
              <a:ext uri="{FF2B5EF4-FFF2-40B4-BE49-F238E27FC236}">
                <a16:creationId xmlns:a16="http://schemas.microsoft.com/office/drawing/2014/main" id="{3CC3ABBE-F30A-204B-8676-A3DB1CA0541D}"/>
              </a:ext>
            </a:extLst>
          </p:cNvPr>
          <p:cNvSpPr/>
          <p:nvPr/>
        </p:nvSpPr>
        <p:spPr>
          <a:xfrm>
            <a:off x="6173201" y="4140860"/>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local variables</a:t>
            </a:r>
          </a:p>
        </p:txBody>
      </p:sp>
      <p:sp>
        <p:nvSpPr>
          <p:cNvPr id="48" name="Rectangle 47">
            <a:extLst>
              <a:ext uri="{FF2B5EF4-FFF2-40B4-BE49-F238E27FC236}">
                <a16:creationId xmlns:a16="http://schemas.microsoft.com/office/drawing/2014/main" id="{B9B0DBCF-7B0D-A342-B5F4-FA2D83CC9B5A}"/>
              </a:ext>
            </a:extLst>
          </p:cNvPr>
          <p:cNvSpPr/>
          <p:nvPr/>
        </p:nvSpPr>
        <p:spPr>
          <a:xfrm>
            <a:off x="6178644" y="1414399"/>
            <a:ext cx="2286000" cy="522188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Left Brace 4">
            <a:extLst>
              <a:ext uri="{FF2B5EF4-FFF2-40B4-BE49-F238E27FC236}">
                <a16:creationId xmlns:a16="http://schemas.microsoft.com/office/drawing/2014/main" id="{85763685-0A42-AF49-B8FD-7E50357A80D4}"/>
              </a:ext>
            </a:extLst>
          </p:cNvPr>
          <p:cNvSpPr/>
          <p:nvPr/>
        </p:nvSpPr>
        <p:spPr>
          <a:xfrm>
            <a:off x="5867400" y="1856840"/>
            <a:ext cx="228600" cy="182681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9763F8B-07C4-4C42-9007-6531E177FCB0}"/>
              </a:ext>
            </a:extLst>
          </p:cNvPr>
          <p:cNvSpPr txBox="1"/>
          <p:nvPr/>
        </p:nvSpPr>
        <p:spPr>
          <a:xfrm rot="16200000">
            <a:off x="4706701" y="2611558"/>
            <a:ext cx="1869423" cy="369332"/>
          </a:xfrm>
          <a:prstGeom prst="rect">
            <a:avLst/>
          </a:prstGeom>
          <a:noFill/>
        </p:spPr>
        <p:txBody>
          <a:bodyPr wrap="none" rtlCol="0">
            <a:spAutoFit/>
          </a:bodyPr>
          <a:lstStyle/>
          <a:p>
            <a:r>
              <a:rPr lang="en-US" dirty="0">
                <a:solidFill>
                  <a:schemeClr val="accent1"/>
                </a:solidFill>
              </a:rPr>
              <a:t>P's Stack Frame</a:t>
            </a:r>
          </a:p>
        </p:txBody>
      </p:sp>
      <p:sp>
        <p:nvSpPr>
          <p:cNvPr id="49" name="Left Brace 48">
            <a:extLst>
              <a:ext uri="{FF2B5EF4-FFF2-40B4-BE49-F238E27FC236}">
                <a16:creationId xmlns:a16="http://schemas.microsoft.com/office/drawing/2014/main" id="{25083070-4EBE-6A45-A7ED-14BED2EDAF69}"/>
              </a:ext>
            </a:extLst>
          </p:cNvPr>
          <p:cNvSpPr/>
          <p:nvPr/>
        </p:nvSpPr>
        <p:spPr>
          <a:xfrm>
            <a:off x="5867401" y="3665752"/>
            <a:ext cx="228600" cy="1826811"/>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8E15D1EE-27E4-D240-9158-4ADFEB287140}"/>
              </a:ext>
            </a:extLst>
          </p:cNvPr>
          <p:cNvSpPr txBox="1"/>
          <p:nvPr/>
        </p:nvSpPr>
        <p:spPr>
          <a:xfrm rot="16200000">
            <a:off x="4693878" y="4420470"/>
            <a:ext cx="1895071" cy="369332"/>
          </a:xfrm>
          <a:prstGeom prst="rect">
            <a:avLst/>
          </a:prstGeom>
          <a:noFill/>
        </p:spPr>
        <p:txBody>
          <a:bodyPr wrap="none" rtlCol="0">
            <a:spAutoFit/>
          </a:bodyPr>
          <a:lstStyle/>
          <a:p>
            <a:r>
              <a:rPr lang="en-US" dirty="0">
                <a:solidFill>
                  <a:schemeClr val="accent2"/>
                </a:solidFill>
              </a:rPr>
              <a:t>Q's Stack Frame</a:t>
            </a:r>
          </a:p>
        </p:txBody>
      </p:sp>
    </p:spTree>
    <p:extLst>
      <p:ext uri="{BB962C8B-B14F-4D97-AF65-F5344CB8AC3E}">
        <p14:creationId xmlns:p14="http://schemas.microsoft.com/office/powerpoint/2010/main" val="356747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F913F-B732-CD40-BD96-75B4B95E5DF7}"/>
              </a:ext>
            </a:extLst>
          </p:cNvPr>
          <p:cNvSpPr>
            <a:spLocks noGrp="1"/>
          </p:cNvSpPr>
          <p:nvPr>
            <p:ph type="title"/>
          </p:nvPr>
        </p:nvSpPr>
        <p:spPr/>
        <p:txBody>
          <a:bodyPr>
            <a:normAutofit/>
          </a:bodyPr>
          <a:lstStyle/>
          <a:p>
            <a:r>
              <a:rPr lang="en-US" dirty="0"/>
              <a:t>Review: Stack Smashing</a:t>
            </a:r>
          </a:p>
        </p:txBody>
      </p:sp>
      <p:sp>
        <p:nvSpPr>
          <p:cNvPr id="2" name="Content Placeholder 1">
            <a:extLst>
              <a:ext uri="{FF2B5EF4-FFF2-40B4-BE49-F238E27FC236}">
                <a16:creationId xmlns:a16="http://schemas.microsoft.com/office/drawing/2014/main" id="{AB122479-2F5C-A84E-BBB7-2BD00F2A31EF}"/>
              </a:ext>
            </a:extLst>
          </p:cNvPr>
          <p:cNvSpPr>
            <a:spLocks noGrp="1"/>
          </p:cNvSpPr>
          <p:nvPr>
            <p:ph idx="1"/>
          </p:nvPr>
        </p:nvSpPr>
        <p:spPr>
          <a:xfrm>
            <a:off x="457200" y="1473488"/>
            <a:ext cx="8229600" cy="1572314"/>
          </a:xfrm>
        </p:spPr>
        <p:txBody>
          <a:bodyPr>
            <a:normAutofit lnSpcReduction="10000"/>
          </a:bodyPr>
          <a:lstStyle/>
          <a:p>
            <a:r>
              <a:rPr lang="en-US" dirty="0"/>
              <a:t>Idea: fill the buffer with bytes that will be interpreted as code</a:t>
            </a:r>
          </a:p>
          <a:p>
            <a:r>
              <a:rPr lang="en-US" dirty="0"/>
              <a:t>Overwrite the return address with address of the beginning of the buffer</a:t>
            </a:r>
          </a:p>
          <a:p>
            <a:pPr lvl="2"/>
            <a:endParaRPr lang="en-US" dirty="0"/>
          </a:p>
          <a:p>
            <a:pPr lvl="2"/>
            <a:endParaRPr lang="en-US" dirty="0"/>
          </a:p>
          <a:p>
            <a:endParaRPr lang="en-US" dirty="0"/>
          </a:p>
        </p:txBody>
      </p:sp>
      <p:sp>
        <p:nvSpPr>
          <p:cNvPr id="9" name="Rectangle 3">
            <a:extLst>
              <a:ext uri="{FF2B5EF4-FFF2-40B4-BE49-F238E27FC236}">
                <a16:creationId xmlns:a16="http://schemas.microsoft.com/office/drawing/2014/main" id="{2FBB91D9-D4B3-F342-8484-0AD9868AB39C}"/>
              </a:ext>
            </a:extLst>
          </p:cNvPr>
          <p:cNvSpPr>
            <a:spLocks noChangeArrowheads="1"/>
          </p:cNvSpPr>
          <p:nvPr/>
        </p:nvSpPr>
        <p:spPr bwMode="auto">
          <a:xfrm>
            <a:off x="5093761" y="4953000"/>
            <a:ext cx="3364437" cy="181331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0487" tIns="44450" rIns="90487" bIns="44450">
            <a:spAutoFit/>
          </a:bodyPr>
          <a:lstStyle/>
          <a:p>
            <a:pPr eaLnBrk="0" hangingPunct="0">
              <a:tabLst>
                <a:tab pos="457200" algn="l"/>
                <a:tab pos="3146425" algn="l"/>
              </a:tabLst>
              <a:defRPr/>
            </a:pPr>
            <a:r>
              <a:rPr lang="en-US" sz="1600" b="1" dirty="0">
                <a:latin typeface="Courier New" pitchFamily="49" charset="0"/>
                <a:ea typeface="MS Mincho" pitchFamily="49" charset="-128"/>
                <a:cs typeface="+mn-cs"/>
              </a:rPr>
              <a:t>echo:</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subq</a:t>
            </a:r>
            <a:r>
              <a:rPr lang="en-US" sz="1600" b="1" dirty="0">
                <a:latin typeface="Courier New" pitchFamily="49" charset="0"/>
                <a:ea typeface="MS Mincho" pitchFamily="49" charset="-128"/>
                <a:cs typeface="+mn-cs"/>
              </a:rPr>
              <a:t>  $</a:t>
            </a:r>
            <a:r>
              <a:rPr lang="en-US" sz="1600" b="1" dirty="0">
                <a:latin typeface="Courier New" pitchFamily="49" charset="0"/>
                <a:ea typeface="MS Mincho" pitchFamily="49" charset="-128"/>
              </a:rPr>
              <a:t>18</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rsp</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movq</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rsp</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rdi</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cs typeface="+mn-cs"/>
              </a:rPr>
              <a:t>  call  gets</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a:latin typeface="Courier New" pitchFamily="49" charset="0"/>
                <a:ea typeface="MS Mincho" pitchFamily="49" charset="-128"/>
              </a:rPr>
              <a:t>call puts</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addq</a:t>
            </a:r>
            <a:r>
              <a:rPr lang="en-US" sz="1600" b="1" dirty="0">
                <a:latin typeface="Courier New" pitchFamily="49" charset="0"/>
                <a:ea typeface="MS Mincho" pitchFamily="49" charset="-128"/>
                <a:cs typeface="+mn-cs"/>
              </a:rPr>
              <a:t>  $18, %</a:t>
            </a:r>
            <a:r>
              <a:rPr lang="en-US" sz="1600" b="1" dirty="0" err="1">
                <a:latin typeface="Courier New" pitchFamily="49" charset="0"/>
                <a:ea typeface="MS Mincho" pitchFamily="49" charset="-128"/>
                <a:cs typeface="+mn-cs"/>
              </a:rPr>
              <a:t>rsp</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rPr>
              <a:t>  ret</a:t>
            </a:r>
          </a:p>
        </p:txBody>
      </p:sp>
      <p:sp>
        <p:nvSpPr>
          <p:cNvPr id="10" name="Rectangle 22">
            <a:extLst>
              <a:ext uri="{FF2B5EF4-FFF2-40B4-BE49-F238E27FC236}">
                <a16:creationId xmlns:a16="http://schemas.microsoft.com/office/drawing/2014/main" id="{E5BAA189-2275-CC4C-BC9B-B96664516BC3}"/>
              </a:ext>
            </a:extLst>
          </p:cNvPr>
          <p:cNvSpPr>
            <a:spLocks noChangeArrowheads="1"/>
          </p:cNvSpPr>
          <p:nvPr/>
        </p:nvSpPr>
        <p:spPr bwMode="auto">
          <a:xfrm>
            <a:off x="818624" y="4194174"/>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13" name="Rectangle 31">
            <a:extLst>
              <a:ext uri="{FF2B5EF4-FFF2-40B4-BE49-F238E27FC236}">
                <a16:creationId xmlns:a16="http://schemas.microsoft.com/office/drawing/2014/main" id="{40F11CC8-0938-2A46-867C-0043F901C168}"/>
              </a:ext>
            </a:extLst>
          </p:cNvPr>
          <p:cNvSpPr>
            <a:spLocks noChangeArrowheads="1"/>
          </p:cNvSpPr>
          <p:nvPr/>
        </p:nvSpPr>
        <p:spPr bwMode="auto">
          <a:xfrm>
            <a:off x="818624" y="3051175"/>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14" name="Rectangle 24">
            <a:extLst>
              <a:ext uri="{FF2B5EF4-FFF2-40B4-BE49-F238E27FC236}">
                <a16:creationId xmlns:a16="http://schemas.microsoft.com/office/drawing/2014/main" id="{B1BBCC14-9AAD-5248-B089-9FDF2E24AC01}"/>
              </a:ext>
            </a:extLst>
          </p:cNvPr>
          <p:cNvSpPr>
            <a:spLocks noChangeArrowheads="1"/>
          </p:cNvSpPr>
          <p:nvPr/>
        </p:nvSpPr>
        <p:spPr bwMode="auto">
          <a:xfrm>
            <a:off x="818624" y="6338888"/>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15" name="Rectangle 25">
            <a:extLst>
              <a:ext uri="{FF2B5EF4-FFF2-40B4-BE49-F238E27FC236}">
                <a16:creationId xmlns:a16="http://schemas.microsoft.com/office/drawing/2014/main" id="{400F0C79-DFC0-2541-B518-25469CDAED8A}"/>
              </a:ext>
            </a:extLst>
          </p:cNvPr>
          <p:cNvSpPr>
            <a:spLocks noChangeArrowheads="1"/>
          </p:cNvSpPr>
          <p:nvPr/>
        </p:nvSpPr>
        <p:spPr bwMode="auto">
          <a:xfrm>
            <a:off x="1267887" y="6338888"/>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16" name="Rectangle 26">
            <a:extLst>
              <a:ext uri="{FF2B5EF4-FFF2-40B4-BE49-F238E27FC236}">
                <a16:creationId xmlns:a16="http://schemas.microsoft.com/office/drawing/2014/main" id="{3A949A09-D922-754D-AD74-4062E1B53BF2}"/>
              </a:ext>
            </a:extLst>
          </p:cNvPr>
          <p:cNvSpPr>
            <a:spLocks noChangeArrowheads="1"/>
          </p:cNvSpPr>
          <p:nvPr/>
        </p:nvSpPr>
        <p:spPr bwMode="auto">
          <a:xfrm>
            <a:off x="1717149" y="6338888"/>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17" name="Rectangle 27">
            <a:extLst>
              <a:ext uri="{FF2B5EF4-FFF2-40B4-BE49-F238E27FC236}">
                <a16:creationId xmlns:a16="http://schemas.microsoft.com/office/drawing/2014/main" id="{D2624451-BAC4-E747-8FA1-6F2FCBEA9EEA}"/>
              </a:ext>
            </a:extLst>
          </p:cNvPr>
          <p:cNvSpPr>
            <a:spLocks noChangeArrowheads="1"/>
          </p:cNvSpPr>
          <p:nvPr/>
        </p:nvSpPr>
        <p:spPr bwMode="auto">
          <a:xfrm>
            <a:off x="2166412" y="6338888"/>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19" name="Rectangle 23">
            <a:extLst>
              <a:ext uri="{FF2B5EF4-FFF2-40B4-BE49-F238E27FC236}">
                <a16:creationId xmlns:a16="http://schemas.microsoft.com/office/drawing/2014/main" id="{B292AF58-5564-384F-9150-A3400D24243C}"/>
              </a:ext>
            </a:extLst>
          </p:cNvPr>
          <p:cNvSpPr>
            <a:spLocks noChangeArrowheads="1"/>
          </p:cNvSpPr>
          <p:nvPr/>
        </p:nvSpPr>
        <p:spPr bwMode="auto">
          <a:xfrm>
            <a:off x="818624" y="4803775"/>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dirty="0">
                <a:latin typeface="Calibri" pitchFamily="34" charset="0"/>
              </a:rPr>
              <a:t>Stack </a:t>
            </a:r>
            <a:r>
              <a:rPr lang="en-US" dirty="0">
                <a:latin typeface="Calibri" pitchFamily="34" charset="0"/>
              </a:rPr>
              <a:t>Frame </a:t>
            </a:r>
          </a:p>
          <a:p>
            <a:pPr algn="ctr">
              <a:defRPr/>
            </a:pPr>
            <a:r>
              <a:rPr lang="en-US" dirty="0">
                <a:latin typeface="Calibri" pitchFamily="34" charset="0"/>
              </a:rPr>
              <a:t>for</a:t>
            </a:r>
            <a:r>
              <a:rPr lang="en-US" dirty="0">
                <a:latin typeface="Courier New" pitchFamily="49" charset="0"/>
              </a:rPr>
              <a:t> echo</a:t>
            </a:r>
            <a:r>
              <a:rPr lang="en-US" dirty="0">
                <a:latin typeface="Calibri" pitchFamily="34" charset="0"/>
              </a:rPr>
              <a:t> </a:t>
            </a:r>
            <a:endParaRPr lang="en-US" sz="1800" dirty="0">
              <a:latin typeface="Courier New" pitchFamily="49" charset="0"/>
            </a:endParaRPr>
          </a:p>
        </p:txBody>
      </p:sp>
      <p:sp>
        <p:nvSpPr>
          <p:cNvPr id="20" name="Rectangle 22">
            <a:extLst>
              <a:ext uri="{FF2B5EF4-FFF2-40B4-BE49-F238E27FC236}">
                <a16:creationId xmlns:a16="http://schemas.microsoft.com/office/drawing/2014/main" id="{ECAC7693-FDC7-9145-8F9D-191390655386}"/>
              </a:ext>
            </a:extLst>
          </p:cNvPr>
          <p:cNvSpPr>
            <a:spLocks noChangeArrowheads="1"/>
          </p:cNvSpPr>
          <p:nvPr/>
        </p:nvSpPr>
        <p:spPr bwMode="auto">
          <a:xfrm>
            <a:off x="818624" y="4187997"/>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1" name="Group 20">
            <a:extLst>
              <a:ext uri="{FF2B5EF4-FFF2-40B4-BE49-F238E27FC236}">
                <a16:creationId xmlns:a16="http://schemas.microsoft.com/office/drawing/2014/main" id="{487FD334-86B2-E440-A3E5-EA12E37581B2}"/>
              </a:ext>
            </a:extLst>
          </p:cNvPr>
          <p:cNvGrpSpPr/>
          <p:nvPr/>
        </p:nvGrpSpPr>
        <p:grpSpPr>
          <a:xfrm>
            <a:off x="818624" y="4467225"/>
            <a:ext cx="1797050" cy="304800"/>
            <a:chOff x="2377022" y="2811289"/>
            <a:chExt cx="1797050" cy="304800"/>
          </a:xfrm>
        </p:grpSpPr>
        <p:sp>
          <p:nvSpPr>
            <p:cNvPr id="22" name="Rectangle 24">
              <a:extLst>
                <a:ext uri="{FF2B5EF4-FFF2-40B4-BE49-F238E27FC236}">
                  <a16:creationId xmlns:a16="http://schemas.microsoft.com/office/drawing/2014/main" id="{24111610-9DDD-D04E-B78A-EA71B0401E50}"/>
                </a:ext>
              </a:extLst>
            </p:cNvPr>
            <p:cNvSpPr>
              <a:spLocks noChangeArrowheads="1"/>
            </p:cNvSpPr>
            <p:nvPr/>
          </p:nvSpPr>
          <p:spPr bwMode="auto">
            <a:xfrm>
              <a:off x="2377022"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3" name="Rectangle 25">
              <a:extLst>
                <a:ext uri="{FF2B5EF4-FFF2-40B4-BE49-F238E27FC236}">
                  <a16:creationId xmlns:a16="http://schemas.microsoft.com/office/drawing/2014/main" id="{59321D3E-A77F-2243-88BF-1C33A6F13A50}"/>
                </a:ext>
              </a:extLst>
            </p:cNvPr>
            <p:cNvSpPr>
              <a:spLocks noChangeArrowheads="1"/>
            </p:cNvSpPr>
            <p:nvPr/>
          </p:nvSpPr>
          <p:spPr bwMode="auto">
            <a:xfrm>
              <a:off x="2826285"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40</a:t>
              </a:r>
            </a:p>
          </p:txBody>
        </p:sp>
        <p:sp>
          <p:nvSpPr>
            <p:cNvPr id="24" name="Rectangle 26">
              <a:extLst>
                <a:ext uri="{FF2B5EF4-FFF2-40B4-BE49-F238E27FC236}">
                  <a16:creationId xmlns:a16="http://schemas.microsoft.com/office/drawing/2014/main" id="{21E43268-6B24-7342-83BA-F255F17EC6C7}"/>
                </a:ext>
              </a:extLst>
            </p:cNvPr>
            <p:cNvSpPr>
              <a:spLocks noChangeArrowheads="1"/>
            </p:cNvSpPr>
            <p:nvPr/>
          </p:nvSpPr>
          <p:spPr bwMode="auto">
            <a:xfrm>
              <a:off x="3275547"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06</a:t>
              </a:r>
            </a:p>
          </p:txBody>
        </p:sp>
        <p:sp>
          <p:nvSpPr>
            <p:cNvPr id="25" name="Rectangle 27">
              <a:extLst>
                <a:ext uri="{FF2B5EF4-FFF2-40B4-BE49-F238E27FC236}">
                  <a16:creationId xmlns:a16="http://schemas.microsoft.com/office/drawing/2014/main" id="{1BA73359-15E6-4447-9B10-2B6F0DF5B2FF}"/>
                </a:ext>
              </a:extLst>
            </p:cNvPr>
            <p:cNvSpPr>
              <a:spLocks noChangeArrowheads="1"/>
            </p:cNvSpPr>
            <p:nvPr/>
          </p:nvSpPr>
          <p:spPr bwMode="auto">
            <a:xfrm>
              <a:off x="3724810"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f6</a:t>
              </a:r>
            </a:p>
          </p:txBody>
        </p:sp>
      </p:grpSp>
      <p:grpSp>
        <p:nvGrpSpPr>
          <p:cNvPr id="26" name="Group 25">
            <a:extLst>
              <a:ext uri="{FF2B5EF4-FFF2-40B4-BE49-F238E27FC236}">
                <a16:creationId xmlns:a16="http://schemas.microsoft.com/office/drawing/2014/main" id="{5B05F977-E6D4-574D-AF4D-B99AFD427981}"/>
              </a:ext>
            </a:extLst>
          </p:cNvPr>
          <p:cNvGrpSpPr/>
          <p:nvPr/>
        </p:nvGrpSpPr>
        <p:grpSpPr>
          <a:xfrm>
            <a:off x="813816" y="4166006"/>
            <a:ext cx="1797050" cy="321921"/>
            <a:chOff x="2367406" y="2811288"/>
            <a:chExt cx="1797050" cy="321921"/>
          </a:xfrm>
        </p:grpSpPr>
        <p:sp>
          <p:nvSpPr>
            <p:cNvPr id="27" name="Rectangle 26">
              <a:extLst>
                <a:ext uri="{FF2B5EF4-FFF2-40B4-BE49-F238E27FC236}">
                  <a16:creationId xmlns:a16="http://schemas.microsoft.com/office/drawing/2014/main" id="{A98FA985-9C11-7949-BD1D-1D3B9802AAB5}"/>
                </a:ext>
              </a:extLst>
            </p:cNvPr>
            <p:cNvSpPr>
              <a:spLocks noChangeArrowheads="1"/>
            </p:cNvSpPr>
            <p:nvPr/>
          </p:nvSpPr>
          <p:spPr bwMode="auto">
            <a:xfrm>
              <a:off x="2367406" y="2811288"/>
              <a:ext cx="458879" cy="308707"/>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8" name="Rectangle 27">
              <a:extLst>
                <a:ext uri="{FF2B5EF4-FFF2-40B4-BE49-F238E27FC236}">
                  <a16:creationId xmlns:a16="http://schemas.microsoft.com/office/drawing/2014/main" id="{9C317105-869C-8B49-9234-5F44E02FB080}"/>
                </a:ext>
              </a:extLst>
            </p:cNvPr>
            <p:cNvSpPr>
              <a:spLocks noChangeArrowheads="1"/>
            </p:cNvSpPr>
            <p:nvPr/>
          </p:nvSpPr>
          <p:spPr bwMode="auto">
            <a:xfrm>
              <a:off x="2831093" y="2811288"/>
              <a:ext cx="444454" cy="307632"/>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9" name="Rectangle 28">
              <a:extLst>
                <a:ext uri="{FF2B5EF4-FFF2-40B4-BE49-F238E27FC236}">
                  <a16:creationId xmlns:a16="http://schemas.microsoft.com/office/drawing/2014/main" id="{6F7A630C-B2F4-174B-AB6E-88ACAD4ECA05}"/>
                </a:ext>
              </a:extLst>
            </p:cNvPr>
            <p:cNvSpPr>
              <a:spLocks noChangeArrowheads="1"/>
            </p:cNvSpPr>
            <p:nvPr/>
          </p:nvSpPr>
          <p:spPr bwMode="auto">
            <a:xfrm>
              <a:off x="3280355" y="2811289"/>
              <a:ext cx="444455" cy="307632"/>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30" name="Rectangle 29">
              <a:extLst>
                <a:ext uri="{FF2B5EF4-FFF2-40B4-BE49-F238E27FC236}">
                  <a16:creationId xmlns:a16="http://schemas.microsoft.com/office/drawing/2014/main" id="{007BF0B1-1282-3143-8270-F03C1ABDFBBE}"/>
                </a:ext>
              </a:extLst>
            </p:cNvPr>
            <p:cNvSpPr>
              <a:spLocks noChangeArrowheads="1"/>
            </p:cNvSpPr>
            <p:nvPr/>
          </p:nvSpPr>
          <p:spPr bwMode="auto">
            <a:xfrm>
              <a:off x="3715193" y="2811288"/>
              <a:ext cx="449263" cy="321921"/>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grpSp>
      <p:sp>
        <p:nvSpPr>
          <p:cNvPr id="31" name="Rectangle 30">
            <a:extLst>
              <a:ext uri="{FF2B5EF4-FFF2-40B4-BE49-F238E27FC236}">
                <a16:creationId xmlns:a16="http://schemas.microsoft.com/office/drawing/2014/main" id="{74E148AD-DD19-3040-91EA-9CC4E50FA5E3}"/>
              </a:ext>
            </a:extLst>
          </p:cNvPr>
          <p:cNvSpPr>
            <a:spLocks noChangeArrowheads="1"/>
          </p:cNvSpPr>
          <p:nvPr/>
        </p:nvSpPr>
        <p:spPr bwMode="auto">
          <a:xfrm>
            <a:off x="2798185" y="4193401"/>
            <a:ext cx="1011815" cy="646331"/>
          </a:xfrm>
          <a:prstGeom prst="rect">
            <a:avLst/>
          </a:prstGeom>
          <a:noFill/>
          <a:ln w="9525">
            <a:noFill/>
            <a:miter lim="800000"/>
            <a:headEnd/>
            <a:tailEnd/>
          </a:ln>
        </p:spPr>
        <p:txBody>
          <a:bodyPr wrap="none">
            <a:spAutoFit/>
          </a:bodyPr>
          <a:lstStyle/>
          <a:p>
            <a:r>
              <a:rPr lang="en-US" sz="1800" dirty="0">
                <a:latin typeface="Courier New" pitchFamily="49" charset="0"/>
              </a:rPr>
              <a:t>saved </a:t>
            </a:r>
          </a:p>
          <a:p>
            <a:r>
              <a:rPr lang="en-US" sz="1800" dirty="0">
                <a:latin typeface="Courier New" pitchFamily="49" charset="0"/>
              </a:rPr>
              <a:t>%rip</a:t>
            </a:r>
          </a:p>
        </p:txBody>
      </p:sp>
      <p:grpSp>
        <p:nvGrpSpPr>
          <p:cNvPr id="33" name="Group 32">
            <a:extLst>
              <a:ext uri="{FF2B5EF4-FFF2-40B4-BE49-F238E27FC236}">
                <a16:creationId xmlns:a16="http://schemas.microsoft.com/office/drawing/2014/main" id="{E6B0FD4F-3989-B94B-BF57-7C34A1208AE3}"/>
              </a:ext>
            </a:extLst>
          </p:cNvPr>
          <p:cNvGrpSpPr/>
          <p:nvPr/>
        </p:nvGrpSpPr>
        <p:grpSpPr>
          <a:xfrm>
            <a:off x="818624" y="4768490"/>
            <a:ext cx="1797050" cy="1860910"/>
            <a:chOff x="533400" y="3625490"/>
            <a:chExt cx="1797050" cy="1860910"/>
          </a:xfrm>
        </p:grpSpPr>
        <p:grpSp>
          <p:nvGrpSpPr>
            <p:cNvPr id="35" name="Group 34">
              <a:extLst>
                <a:ext uri="{FF2B5EF4-FFF2-40B4-BE49-F238E27FC236}">
                  <a16:creationId xmlns:a16="http://schemas.microsoft.com/office/drawing/2014/main" id="{65F511E2-A55E-5A4C-8013-8DFADC0579AC}"/>
                </a:ext>
              </a:extLst>
            </p:cNvPr>
            <p:cNvGrpSpPr/>
            <p:nvPr/>
          </p:nvGrpSpPr>
          <p:grpSpPr>
            <a:xfrm>
              <a:off x="533400" y="5181600"/>
              <a:ext cx="1797050" cy="304800"/>
              <a:chOff x="533400" y="4648200"/>
              <a:chExt cx="1797050" cy="304800"/>
            </a:xfrm>
          </p:grpSpPr>
          <p:sp>
            <p:nvSpPr>
              <p:cNvPr id="62" name="Rectangle 24">
                <a:extLst>
                  <a:ext uri="{FF2B5EF4-FFF2-40B4-BE49-F238E27FC236}">
                    <a16:creationId xmlns:a16="http://schemas.microsoft.com/office/drawing/2014/main" id="{4A8A49D9-49C4-3F49-BBDD-DC4D4BBB21FE}"/>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3" name="Rectangle 25">
                <a:extLst>
                  <a:ext uri="{FF2B5EF4-FFF2-40B4-BE49-F238E27FC236}">
                    <a16:creationId xmlns:a16="http://schemas.microsoft.com/office/drawing/2014/main" id="{D85CFE76-8C42-FC4F-8452-1AA21D7DD6EE}"/>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4" name="Rectangle 26">
                <a:extLst>
                  <a:ext uri="{FF2B5EF4-FFF2-40B4-BE49-F238E27FC236}">
                    <a16:creationId xmlns:a16="http://schemas.microsoft.com/office/drawing/2014/main" id="{6C804C47-D896-144E-AC1E-AE883A40A046}"/>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5" name="Rectangle 27">
                <a:extLst>
                  <a:ext uri="{FF2B5EF4-FFF2-40B4-BE49-F238E27FC236}">
                    <a16:creationId xmlns:a16="http://schemas.microsoft.com/office/drawing/2014/main" id="{142C0225-88BB-874F-8934-101226C11038}"/>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6" name="Rectangle 23">
              <a:extLst>
                <a:ext uri="{FF2B5EF4-FFF2-40B4-BE49-F238E27FC236}">
                  <a16:creationId xmlns:a16="http://schemas.microsoft.com/office/drawing/2014/main" id="{6A3736D0-8037-4A47-A07E-1CE144AA1216}"/>
                </a:ext>
              </a:extLst>
            </p:cNvPr>
            <p:cNvSpPr>
              <a:spLocks noChangeArrowheads="1"/>
            </p:cNvSpPr>
            <p:nvPr/>
          </p:nvSpPr>
          <p:spPr bwMode="auto">
            <a:xfrm>
              <a:off x="533400" y="36464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7" name="Group 36">
              <a:extLst>
                <a:ext uri="{FF2B5EF4-FFF2-40B4-BE49-F238E27FC236}">
                  <a16:creationId xmlns:a16="http://schemas.microsoft.com/office/drawing/2014/main" id="{8C19F7C2-0DCD-B744-B2A5-C356D7BC8264}"/>
                </a:ext>
              </a:extLst>
            </p:cNvPr>
            <p:cNvGrpSpPr/>
            <p:nvPr/>
          </p:nvGrpSpPr>
          <p:grpSpPr>
            <a:xfrm>
              <a:off x="533400" y="4870378"/>
              <a:ext cx="1797050" cy="304800"/>
              <a:chOff x="533400" y="4648200"/>
              <a:chExt cx="1797050" cy="304800"/>
            </a:xfrm>
          </p:grpSpPr>
          <p:sp>
            <p:nvSpPr>
              <p:cNvPr id="58" name="Rectangle 24">
                <a:extLst>
                  <a:ext uri="{FF2B5EF4-FFF2-40B4-BE49-F238E27FC236}">
                    <a16:creationId xmlns:a16="http://schemas.microsoft.com/office/drawing/2014/main" id="{A1DBE394-4659-5240-9885-3DA90798D31C}"/>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59" name="Rectangle 25">
                <a:extLst>
                  <a:ext uri="{FF2B5EF4-FFF2-40B4-BE49-F238E27FC236}">
                    <a16:creationId xmlns:a16="http://schemas.microsoft.com/office/drawing/2014/main" id="{410F747E-90D8-6F45-A92A-898428AA57B5}"/>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60" name="Rectangle 26">
                <a:extLst>
                  <a:ext uri="{FF2B5EF4-FFF2-40B4-BE49-F238E27FC236}">
                    <a16:creationId xmlns:a16="http://schemas.microsoft.com/office/drawing/2014/main" id="{68AD04D9-0D7F-9847-93F5-AE4C891D0C2D}"/>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61" name="Rectangle 27">
                <a:extLst>
                  <a:ext uri="{FF2B5EF4-FFF2-40B4-BE49-F238E27FC236}">
                    <a16:creationId xmlns:a16="http://schemas.microsoft.com/office/drawing/2014/main" id="{E695ECC6-D497-1942-B95D-89AD129B8E69}"/>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38" name="Group 37">
              <a:extLst>
                <a:ext uri="{FF2B5EF4-FFF2-40B4-BE49-F238E27FC236}">
                  <a16:creationId xmlns:a16="http://schemas.microsoft.com/office/drawing/2014/main" id="{46843EFA-0DFF-064A-982E-7D05AEC0E1F9}"/>
                </a:ext>
              </a:extLst>
            </p:cNvPr>
            <p:cNvGrpSpPr/>
            <p:nvPr/>
          </p:nvGrpSpPr>
          <p:grpSpPr>
            <a:xfrm>
              <a:off x="533400" y="4559156"/>
              <a:ext cx="1797050" cy="304800"/>
              <a:chOff x="533400" y="4648200"/>
              <a:chExt cx="1797050" cy="304800"/>
            </a:xfrm>
          </p:grpSpPr>
          <p:sp>
            <p:nvSpPr>
              <p:cNvPr id="54" name="Rectangle 24">
                <a:extLst>
                  <a:ext uri="{FF2B5EF4-FFF2-40B4-BE49-F238E27FC236}">
                    <a16:creationId xmlns:a16="http://schemas.microsoft.com/office/drawing/2014/main" id="{48EA6EB6-220B-6A49-B801-397BAD70C54B}"/>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5" name="Rectangle 25">
                <a:extLst>
                  <a:ext uri="{FF2B5EF4-FFF2-40B4-BE49-F238E27FC236}">
                    <a16:creationId xmlns:a16="http://schemas.microsoft.com/office/drawing/2014/main" id="{3F96F1A5-A168-604F-9BB1-09DC56AD27F5}"/>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6" name="Rectangle 26">
                <a:extLst>
                  <a:ext uri="{FF2B5EF4-FFF2-40B4-BE49-F238E27FC236}">
                    <a16:creationId xmlns:a16="http://schemas.microsoft.com/office/drawing/2014/main" id="{2465F675-10F9-AF41-98FE-7AA60F191D48}"/>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7" name="Rectangle 27">
                <a:extLst>
                  <a:ext uri="{FF2B5EF4-FFF2-40B4-BE49-F238E27FC236}">
                    <a16:creationId xmlns:a16="http://schemas.microsoft.com/office/drawing/2014/main" id="{CA1C001E-A0E9-5449-A899-4331C2695062}"/>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39" name="Group 38">
              <a:extLst>
                <a:ext uri="{FF2B5EF4-FFF2-40B4-BE49-F238E27FC236}">
                  <a16:creationId xmlns:a16="http://schemas.microsoft.com/office/drawing/2014/main" id="{1E66C32A-9F03-1E4E-B0F7-0BBA04E4D800}"/>
                </a:ext>
              </a:extLst>
            </p:cNvPr>
            <p:cNvGrpSpPr/>
            <p:nvPr/>
          </p:nvGrpSpPr>
          <p:grpSpPr>
            <a:xfrm>
              <a:off x="533400" y="4247934"/>
              <a:ext cx="1797050" cy="304800"/>
              <a:chOff x="533400" y="4648200"/>
              <a:chExt cx="1797050" cy="304800"/>
            </a:xfrm>
          </p:grpSpPr>
          <p:sp>
            <p:nvSpPr>
              <p:cNvPr id="50" name="Rectangle 24">
                <a:extLst>
                  <a:ext uri="{FF2B5EF4-FFF2-40B4-BE49-F238E27FC236}">
                    <a16:creationId xmlns:a16="http://schemas.microsoft.com/office/drawing/2014/main" id="{6F367491-3674-444B-BB41-2E1AC5DB5FF5}"/>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1" name="Rectangle 25">
                <a:extLst>
                  <a:ext uri="{FF2B5EF4-FFF2-40B4-BE49-F238E27FC236}">
                    <a16:creationId xmlns:a16="http://schemas.microsoft.com/office/drawing/2014/main" id="{33CF27C5-C05F-A149-8050-901D64866F56}"/>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2" name="Rectangle 26">
                <a:extLst>
                  <a:ext uri="{FF2B5EF4-FFF2-40B4-BE49-F238E27FC236}">
                    <a16:creationId xmlns:a16="http://schemas.microsoft.com/office/drawing/2014/main" id="{0177743C-A0B9-904C-B153-36D6CE6508BB}"/>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3" name="Rectangle 27">
                <a:extLst>
                  <a:ext uri="{FF2B5EF4-FFF2-40B4-BE49-F238E27FC236}">
                    <a16:creationId xmlns:a16="http://schemas.microsoft.com/office/drawing/2014/main" id="{41B01C81-2137-2E40-A1DC-C68AFC24F7EB}"/>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40" name="Group 39">
              <a:extLst>
                <a:ext uri="{FF2B5EF4-FFF2-40B4-BE49-F238E27FC236}">
                  <a16:creationId xmlns:a16="http://schemas.microsoft.com/office/drawing/2014/main" id="{5012AEEF-D45E-A84A-B539-E936EA069556}"/>
                </a:ext>
              </a:extLst>
            </p:cNvPr>
            <p:cNvGrpSpPr/>
            <p:nvPr/>
          </p:nvGrpSpPr>
          <p:grpSpPr>
            <a:xfrm>
              <a:off x="533400" y="3936712"/>
              <a:ext cx="1797050" cy="304800"/>
              <a:chOff x="533400" y="4648200"/>
              <a:chExt cx="1797050" cy="304800"/>
            </a:xfrm>
          </p:grpSpPr>
          <p:sp>
            <p:nvSpPr>
              <p:cNvPr id="46" name="Rectangle 24">
                <a:extLst>
                  <a:ext uri="{FF2B5EF4-FFF2-40B4-BE49-F238E27FC236}">
                    <a16:creationId xmlns:a16="http://schemas.microsoft.com/office/drawing/2014/main" id="{8BC09FA4-CDCC-1A48-9131-E4323A6331A6}"/>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47" name="Rectangle 25">
                <a:extLst>
                  <a:ext uri="{FF2B5EF4-FFF2-40B4-BE49-F238E27FC236}">
                    <a16:creationId xmlns:a16="http://schemas.microsoft.com/office/drawing/2014/main" id="{33150721-0E84-6B49-A43D-D2C2EAA07968}"/>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48" name="Rectangle 26">
                <a:extLst>
                  <a:ext uri="{FF2B5EF4-FFF2-40B4-BE49-F238E27FC236}">
                    <a16:creationId xmlns:a16="http://schemas.microsoft.com/office/drawing/2014/main" id="{19539616-FA50-9C4B-B478-35091E66267E}"/>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9" name="Rectangle 27">
                <a:extLst>
                  <a:ext uri="{FF2B5EF4-FFF2-40B4-BE49-F238E27FC236}">
                    <a16:creationId xmlns:a16="http://schemas.microsoft.com/office/drawing/2014/main" id="{65999422-1CC2-8542-AF10-A10AC65DCB8E}"/>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41" name="Group 40">
              <a:extLst>
                <a:ext uri="{FF2B5EF4-FFF2-40B4-BE49-F238E27FC236}">
                  <a16:creationId xmlns:a16="http://schemas.microsoft.com/office/drawing/2014/main" id="{55148083-1F22-0441-B678-228A50DBF9F7}"/>
                </a:ext>
              </a:extLst>
            </p:cNvPr>
            <p:cNvGrpSpPr/>
            <p:nvPr/>
          </p:nvGrpSpPr>
          <p:grpSpPr>
            <a:xfrm>
              <a:off x="533400" y="3625490"/>
              <a:ext cx="1797050" cy="304800"/>
              <a:chOff x="533400" y="4648200"/>
              <a:chExt cx="1797050" cy="304800"/>
            </a:xfrm>
          </p:grpSpPr>
          <p:sp>
            <p:nvSpPr>
              <p:cNvPr id="42" name="Rectangle 24">
                <a:extLst>
                  <a:ext uri="{FF2B5EF4-FFF2-40B4-BE49-F238E27FC236}">
                    <a16:creationId xmlns:a16="http://schemas.microsoft.com/office/drawing/2014/main" id="{15BC7F16-FE4B-6342-B3CA-D0F0CB053A8A}"/>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43" name="Rectangle 25">
                <a:extLst>
                  <a:ext uri="{FF2B5EF4-FFF2-40B4-BE49-F238E27FC236}">
                    <a16:creationId xmlns:a16="http://schemas.microsoft.com/office/drawing/2014/main" id="{7376F4E7-8B1D-8F43-A855-540C30FE35D6}"/>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44" name="Rectangle 26">
                <a:extLst>
                  <a:ext uri="{FF2B5EF4-FFF2-40B4-BE49-F238E27FC236}">
                    <a16:creationId xmlns:a16="http://schemas.microsoft.com/office/drawing/2014/main" id="{D67062A9-D4DA-A84A-9CC2-45DC2833E8EE}"/>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45" name="Rectangle 27">
                <a:extLst>
                  <a:ext uri="{FF2B5EF4-FFF2-40B4-BE49-F238E27FC236}">
                    <a16:creationId xmlns:a16="http://schemas.microsoft.com/office/drawing/2014/main" id="{F319AC80-D706-794E-9C86-CCC3DBF02233}"/>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sp>
        <p:nvSpPr>
          <p:cNvPr id="66" name="Rectangle 4">
            <a:extLst>
              <a:ext uri="{FF2B5EF4-FFF2-40B4-BE49-F238E27FC236}">
                <a16:creationId xmlns:a16="http://schemas.microsoft.com/office/drawing/2014/main" id="{099ED2D0-C077-7146-93EB-0B9E709C55CA}"/>
              </a:ext>
            </a:extLst>
          </p:cNvPr>
          <p:cNvSpPr>
            <a:spLocks noChangeArrowheads="1"/>
          </p:cNvSpPr>
          <p:nvPr/>
        </p:nvSpPr>
        <p:spPr bwMode="auto">
          <a:xfrm>
            <a:off x="5093762" y="3079358"/>
            <a:ext cx="3364438" cy="18129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90487" tIns="44450" rIns="90487" bIns="44450">
            <a:spAutoFit/>
          </a:bodyPr>
          <a:lstStyle/>
          <a:p>
            <a:pPr eaLnBrk="0" hangingPunct="0">
              <a:tabLst>
                <a:tab pos="457200" algn="l"/>
                <a:tab pos="1485900" algn="l"/>
              </a:tabLst>
            </a:pPr>
            <a:r>
              <a:rPr lang="en-US" sz="1600" b="1" dirty="0">
                <a:latin typeface="Courier New" pitchFamily="49" charset="0"/>
                <a:ea typeface="MS Mincho" pitchFamily="49" charset="-128"/>
              </a:rPr>
              <a:t>/* Echo Line */</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void echo()</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char </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[4];  </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gets(</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puts(</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a:t>
            </a:r>
          </a:p>
        </p:txBody>
      </p:sp>
      <p:grpSp>
        <p:nvGrpSpPr>
          <p:cNvPr id="3" name="Group 2">
            <a:extLst>
              <a:ext uri="{FF2B5EF4-FFF2-40B4-BE49-F238E27FC236}">
                <a16:creationId xmlns:a16="http://schemas.microsoft.com/office/drawing/2014/main" id="{679AF920-9B90-854E-8CB3-64BD66ED2E40}"/>
              </a:ext>
            </a:extLst>
          </p:cNvPr>
          <p:cNvGrpSpPr/>
          <p:nvPr/>
        </p:nvGrpSpPr>
        <p:grpSpPr>
          <a:xfrm>
            <a:off x="813816" y="4152467"/>
            <a:ext cx="1797050" cy="616022"/>
            <a:chOff x="971024" y="4920890"/>
            <a:chExt cx="1797050" cy="616022"/>
          </a:xfrm>
        </p:grpSpPr>
        <p:sp>
          <p:nvSpPr>
            <p:cNvPr id="75" name="Rectangle 24">
              <a:extLst>
                <a:ext uri="{FF2B5EF4-FFF2-40B4-BE49-F238E27FC236}">
                  <a16:creationId xmlns:a16="http://schemas.microsoft.com/office/drawing/2014/main" id="{28C5016F-0CF9-4947-B0F5-45A8E0AF7551}"/>
                </a:ext>
              </a:extLst>
            </p:cNvPr>
            <p:cNvSpPr>
              <a:spLocks noChangeArrowheads="1"/>
            </p:cNvSpPr>
            <p:nvPr/>
          </p:nvSpPr>
          <p:spPr bwMode="auto">
            <a:xfrm>
              <a:off x="971024" y="5232112"/>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ff</a:t>
              </a:r>
            </a:p>
          </p:txBody>
        </p:sp>
        <p:sp>
          <p:nvSpPr>
            <p:cNvPr id="76" name="Rectangle 25">
              <a:extLst>
                <a:ext uri="{FF2B5EF4-FFF2-40B4-BE49-F238E27FC236}">
                  <a16:creationId xmlns:a16="http://schemas.microsoft.com/office/drawing/2014/main" id="{50700145-FB8B-9240-BE59-B53A15A52A19}"/>
                </a:ext>
              </a:extLst>
            </p:cNvPr>
            <p:cNvSpPr>
              <a:spLocks noChangeArrowheads="1"/>
            </p:cNvSpPr>
            <p:nvPr/>
          </p:nvSpPr>
          <p:spPr bwMode="auto">
            <a:xfrm>
              <a:off x="1420287" y="5232112"/>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ff</a:t>
              </a:r>
            </a:p>
          </p:txBody>
        </p:sp>
        <p:sp>
          <p:nvSpPr>
            <p:cNvPr id="77" name="Rectangle 26">
              <a:extLst>
                <a:ext uri="{FF2B5EF4-FFF2-40B4-BE49-F238E27FC236}">
                  <a16:creationId xmlns:a16="http://schemas.microsoft.com/office/drawing/2014/main" id="{98D65F98-CD8E-3A48-AF46-9758E4CA7BFD}"/>
                </a:ext>
              </a:extLst>
            </p:cNvPr>
            <p:cNvSpPr>
              <a:spLocks noChangeArrowheads="1"/>
            </p:cNvSpPr>
            <p:nvPr/>
          </p:nvSpPr>
          <p:spPr bwMode="auto">
            <a:xfrm>
              <a:off x="1869549" y="5232112"/>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err="1">
                  <a:latin typeface="Courier New" pitchFamily="49" charset="0"/>
                  <a:cs typeface="+mn-cs"/>
                </a:rPr>
                <a:t>ea</a:t>
              </a:r>
              <a:endParaRPr lang="en-US" sz="1800" dirty="0">
                <a:latin typeface="Courier New" pitchFamily="49" charset="0"/>
                <a:cs typeface="+mn-cs"/>
              </a:endParaRPr>
            </a:p>
          </p:txBody>
        </p:sp>
        <p:sp>
          <p:nvSpPr>
            <p:cNvPr id="78" name="Rectangle 27">
              <a:extLst>
                <a:ext uri="{FF2B5EF4-FFF2-40B4-BE49-F238E27FC236}">
                  <a16:creationId xmlns:a16="http://schemas.microsoft.com/office/drawing/2014/main" id="{767348DA-5FA9-1E4A-BD1A-23B2AB6CD29B}"/>
                </a:ext>
              </a:extLst>
            </p:cNvPr>
            <p:cNvSpPr>
              <a:spLocks noChangeArrowheads="1"/>
            </p:cNvSpPr>
            <p:nvPr/>
          </p:nvSpPr>
          <p:spPr bwMode="auto">
            <a:xfrm>
              <a:off x="2318812" y="5232112"/>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40</a:t>
              </a:r>
            </a:p>
          </p:txBody>
        </p:sp>
        <p:sp>
          <p:nvSpPr>
            <p:cNvPr id="79" name="Rectangle 24">
              <a:extLst>
                <a:ext uri="{FF2B5EF4-FFF2-40B4-BE49-F238E27FC236}">
                  <a16:creationId xmlns:a16="http://schemas.microsoft.com/office/drawing/2014/main" id="{31D453D5-6F20-8044-B2F3-CC593D12BB81}"/>
                </a:ext>
              </a:extLst>
            </p:cNvPr>
            <p:cNvSpPr>
              <a:spLocks noChangeArrowheads="1"/>
            </p:cNvSpPr>
            <p:nvPr/>
          </p:nvSpPr>
          <p:spPr bwMode="auto">
            <a:xfrm>
              <a:off x="971024" y="492089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7f</a:t>
              </a:r>
            </a:p>
          </p:txBody>
        </p:sp>
        <p:sp>
          <p:nvSpPr>
            <p:cNvPr id="80" name="Rectangle 25">
              <a:extLst>
                <a:ext uri="{FF2B5EF4-FFF2-40B4-BE49-F238E27FC236}">
                  <a16:creationId xmlns:a16="http://schemas.microsoft.com/office/drawing/2014/main" id="{6444198F-153E-5A4F-850F-643763CF25C7}"/>
                </a:ext>
              </a:extLst>
            </p:cNvPr>
            <p:cNvSpPr>
              <a:spLocks noChangeArrowheads="1"/>
            </p:cNvSpPr>
            <p:nvPr/>
          </p:nvSpPr>
          <p:spPr bwMode="auto">
            <a:xfrm>
              <a:off x="1420287" y="492089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dirty="0" err="1">
                  <a:latin typeface="Courier New" pitchFamily="49" charset="0"/>
                </a:rPr>
                <a:t>ff</a:t>
              </a:r>
              <a:endParaRPr lang="en-US" sz="1800" dirty="0">
                <a:latin typeface="Courier New" pitchFamily="49" charset="0"/>
                <a:cs typeface="+mn-cs"/>
              </a:endParaRPr>
            </a:p>
          </p:txBody>
        </p:sp>
        <p:sp>
          <p:nvSpPr>
            <p:cNvPr id="81" name="Rectangle 26">
              <a:extLst>
                <a:ext uri="{FF2B5EF4-FFF2-40B4-BE49-F238E27FC236}">
                  <a16:creationId xmlns:a16="http://schemas.microsoft.com/office/drawing/2014/main" id="{B04CD333-FBF6-BB48-8ADD-81DEF9D9CE6B}"/>
                </a:ext>
              </a:extLst>
            </p:cNvPr>
            <p:cNvSpPr>
              <a:spLocks noChangeArrowheads="1"/>
            </p:cNvSpPr>
            <p:nvPr/>
          </p:nvSpPr>
          <p:spPr bwMode="auto">
            <a:xfrm>
              <a:off x="1869549" y="492089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err="1">
                  <a:latin typeface="Courier New" pitchFamily="49" charset="0"/>
                  <a:cs typeface="+mn-cs"/>
                </a:rPr>
                <a:t>ff</a:t>
              </a:r>
              <a:endParaRPr lang="en-US" sz="1800" dirty="0">
                <a:latin typeface="Courier New" pitchFamily="49" charset="0"/>
                <a:cs typeface="+mn-cs"/>
              </a:endParaRPr>
            </a:p>
          </p:txBody>
        </p:sp>
        <p:sp>
          <p:nvSpPr>
            <p:cNvPr id="82" name="Rectangle 27">
              <a:extLst>
                <a:ext uri="{FF2B5EF4-FFF2-40B4-BE49-F238E27FC236}">
                  <a16:creationId xmlns:a16="http://schemas.microsoft.com/office/drawing/2014/main" id="{9DD3C56B-237F-444A-AC63-D5ECAB9C4AEA}"/>
                </a:ext>
              </a:extLst>
            </p:cNvPr>
            <p:cNvSpPr>
              <a:spLocks noChangeArrowheads="1"/>
            </p:cNvSpPr>
            <p:nvPr/>
          </p:nvSpPr>
          <p:spPr bwMode="auto">
            <a:xfrm>
              <a:off x="2318812" y="492089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err="1">
                  <a:latin typeface="Courier New" pitchFamily="49" charset="0"/>
                  <a:cs typeface="+mn-cs"/>
                </a:rPr>
                <a:t>ff</a:t>
              </a:r>
              <a:endParaRPr lang="en-US" sz="1800" dirty="0">
                <a:latin typeface="Courier New" pitchFamily="49" charset="0"/>
                <a:cs typeface="+mn-cs"/>
              </a:endParaRPr>
            </a:p>
          </p:txBody>
        </p:sp>
      </p:grpSp>
      <p:cxnSp>
        <p:nvCxnSpPr>
          <p:cNvPr id="7" name="Elbow Connector 6">
            <a:extLst>
              <a:ext uri="{FF2B5EF4-FFF2-40B4-BE49-F238E27FC236}">
                <a16:creationId xmlns:a16="http://schemas.microsoft.com/office/drawing/2014/main" id="{83946B47-0FF7-BA4B-B4B1-5E88F6E59B44}"/>
              </a:ext>
            </a:extLst>
          </p:cNvPr>
          <p:cNvCxnSpPr>
            <a:cxnSpLocks/>
          </p:cNvCxnSpPr>
          <p:nvPr/>
        </p:nvCxnSpPr>
        <p:spPr>
          <a:xfrm>
            <a:off x="2610866" y="4572000"/>
            <a:ext cx="12700" cy="2013312"/>
          </a:xfrm>
          <a:prstGeom prst="bentConnector4">
            <a:avLst>
              <a:gd name="adj1" fmla="val 1700000"/>
              <a:gd name="adj2" fmla="val 100464"/>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73" name="Group 72">
            <a:extLst>
              <a:ext uri="{FF2B5EF4-FFF2-40B4-BE49-F238E27FC236}">
                <a16:creationId xmlns:a16="http://schemas.microsoft.com/office/drawing/2014/main" id="{A9134DCC-6D45-9445-AA51-439849361043}"/>
              </a:ext>
            </a:extLst>
          </p:cNvPr>
          <p:cNvGrpSpPr/>
          <p:nvPr/>
        </p:nvGrpSpPr>
        <p:grpSpPr>
          <a:xfrm>
            <a:off x="-87327" y="6439932"/>
            <a:ext cx="901141" cy="369332"/>
            <a:chOff x="-87327" y="6439932"/>
            <a:chExt cx="901141" cy="369332"/>
          </a:xfrm>
        </p:grpSpPr>
        <p:sp>
          <p:nvSpPr>
            <p:cNvPr id="74" name="Line 29">
              <a:extLst>
                <a:ext uri="{FF2B5EF4-FFF2-40B4-BE49-F238E27FC236}">
                  <a16:creationId xmlns:a16="http://schemas.microsoft.com/office/drawing/2014/main" id="{7F2DB5B2-3BF0-1D4D-9AFC-4D1F5C4EEE4C}"/>
                </a:ext>
              </a:extLst>
            </p:cNvPr>
            <p:cNvSpPr>
              <a:spLocks noChangeShapeType="1"/>
            </p:cNvSpPr>
            <p:nvPr/>
          </p:nvSpPr>
          <p:spPr bwMode="auto">
            <a:xfrm flipH="1">
              <a:off x="590021" y="6629401"/>
              <a:ext cx="223793" cy="0"/>
            </a:xfrm>
            <a:prstGeom prst="line">
              <a:avLst/>
            </a:prstGeom>
            <a:noFill/>
            <a:ln w="28575">
              <a:solidFill>
                <a:schemeClr val="tx1"/>
              </a:solidFill>
              <a:round/>
              <a:headEnd type="triangle"/>
              <a:tailEnd type="none" w="med" len="med"/>
            </a:ln>
          </p:spPr>
          <p:txBody>
            <a:bodyPr/>
            <a:lstStyle/>
            <a:p>
              <a:endParaRPr lang="en-US"/>
            </a:p>
          </p:txBody>
        </p:sp>
        <p:sp>
          <p:nvSpPr>
            <p:cNvPr id="83" name="Rectangle 30">
              <a:extLst>
                <a:ext uri="{FF2B5EF4-FFF2-40B4-BE49-F238E27FC236}">
                  <a16:creationId xmlns:a16="http://schemas.microsoft.com/office/drawing/2014/main" id="{448D3FB5-211D-D74D-97FD-07A352F3F0CE}"/>
                </a:ext>
              </a:extLst>
            </p:cNvPr>
            <p:cNvSpPr>
              <a:spLocks noChangeArrowheads="1"/>
            </p:cNvSpPr>
            <p:nvPr/>
          </p:nvSpPr>
          <p:spPr bwMode="auto">
            <a:xfrm>
              <a:off x="-87327" y="6439932"/>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grpSp>
      <p:grpSp>
        <p:nvGrpSpPr>
          <p:cNvPr id="84" name="Group 83">
            <a:extLst>
              <a:ext uri="{FF2B5EF4-FFF2-40B4-BE49-F238E27FC236}">
                <a16:creationId xmlns:a16="http://schemas.microsoft.com/office/drawing/2014/main" id="{E3842682-D793-3447-A59E-851BCF795ACD}"/>
              </a:ext>
            </a:extLst>
          </p:cNvPr>
          <p:cNvGrpSpPr/>
          <p:nvPr/>
        </p:nvGrpSpPr>
        <p:grpSpPr>
          <a:xfrm>
            <a:off x="2610866" y="6438303"/>
            <a:ext cx="829261" cy="366712"/>
            <a:chOff x="2610866" y="6438303"/>
            <a:chExt cx="829261" cy="366712"/>
          </a:xfrm>
        </p:grpSpPr>
        <p:sp>
          <p:nvSpPr>
            <p:cNvPr id="85" name="Rectangle 28">
              <a:extLst>
                <a:ext uri="{FF2B5EF4-FFF2-40B4-BE49-F238E27FC236}">
                  <a16:creationId xmlns:a16="http://schemas.microsoft.com/office/drawing/2014/main" id="{D34402B8-70B5-B046-917B-9C313385C9DD}"/>
                </a:ext>
              </a:extLst>
            </p:cNvPr>
            <p:cNvSpPr>
              <a:spLocks noChangeArrowheads="1"/>
            </p:cNvSpPr>
            <p:nvPr/>
          </p:nvSpPr>
          <p:spPr bwMode="auto">
            <a:xfrm>
              <a:off x="2846402" y="6438303"/>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86" name="Line 29">
              <a:extLst>
                <a:ext uri="{FF2B5EF4-FFF2-40B4-BE49-F238E27FC236}">
                  <a16:creationId xmlns:a16="http://schemas.microsoft.com/office/drawing/2014/main" id="{059EF39A-D1BC-EF42-A79D-ACF2EAF27CE9}"/>
                </a:ext>
              </a:extLst>
            </p:cNvPr>
            <p:cNvSpPr>
              <a:spLocks noChangeShapeType="1"/>
            </p:cNvSpPr>
            <p:nvPr/>
          </p:nvSpPr>
          <p:spPr bwMode="auto">
            <a:xfrm flipH="1">
              <a:off x="2610866" y="6629400"/>
              <a:ext cx="284734" cy="0"/>
            </a:xfrm>
            <a:prstGeom prst="line">
              <a:avLst/>
            </a:prstGeom>
            <a:noFill/>
            <a:ln w="28575">
              <a:solidFill>
                <a:schemeClr val="tx1"/>
              </a:solidFill>
              <a:round/>
              <a:headEnd/>
              <a:tailEnd type="triangle" w="med" len="med"/>
            </a:ln>
          </p:spPr>
          <p:txBody>
            <a:bodyPr/>
            <a:lstStyle/>
            <a:p>
              <a:endParaRPr lang="en-US"/>
            </a:p>
          </p:txBody>
        </p:sp>
      </p:grpSp>
    </p:spTree>
    <p:extLst>
      <p:ext uri="{BB962C8B-B14F-4D97-AF65-F5344CB8AC3E}">
        <p14:creationId xmlns:p14="http://schemas.microsoft.com/office/powerpoint/2010/main" val="247709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3.05556E-6 -2.22222E-6 L -0.00052 -0.2706 " pathEditMode="relative" rAng="0" ptsTypes="AA">
                                      <p:cBhvr>
                                        <p:cTn id="18" dur="2000" fill="hold"/>
                                        <p:tgtEl>
                                          <p:spTgt spid="73"/>
                                        </p:tgtEl>
                                        <p:attrNameLst>
                                          <p:attrName>ppt_x</p:attrName>
                                          <p:attrName>ppt_y</p:attrName>
                                        </p:attrNameLst>
                                      </p:cBhvr>
                                      <p:rCtr x="-35" y="-1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en-US" dirty="0"/>
              <a:t>Stack Canaries</a:t>
            </a:r>
          </a:p>
        </p:txBody>
      </p:sp>
      <p:sp>
        <p:nvSpPr>
          <p:cNvPr id="38916" name="Rectangle 44"/>
          <p:cNvSpPr>
            <a:spLocks noGrp="1" noChangeArrowheads="1"/>
          </p:cNvSpPr>
          <p:nvPr>
            <p:ph sz="quarter" idx="1"/>
          </p:nvPr>
        </p:nvSpPr>
        <p:spPr>
          <a:xfrm>
            <a:off x="457200" y="1600200"/>
            <a:ext cx="4419600" cy="4876800"/>
          </a:xfrm>
        </p:spPr>
        <p:txBody>
          <a:bodyPr/>
          <a:lstStyle/>
          <a:p>
            <a:pPr eaLnBrk="1" hangingPunct="1"/>
            <a:r>
              <a:rPr lang="en-US" dirty="0"/>
              <a:t>Idea</a:t>
            </a:r>
          </a:p>
          <a:p>
            <a:pPr lvl="1" eaLnBrk="1" hangingPunct="1"/>
            <a:r>
              <a:rPr lang="en-US" dirty="0"/>
              <a:t>Place special value (“canary”) on stack just beyond buffer</a:t>
            </a:r>
          </a:p>
          <a:p>
            <a:pPr lvl="1" eaLnBrk="1" hangingPunct="1"/>
            <a:r>
              <a:rPr lang="en-US" dirty="0"/>
              <a:t>Check for corruption before exiting function</a:t>
            </a:r>
          </a:p>
          <a:p>
            <a:pPr lvl="1" eaLnBrk="1" hangingPunct="1"/>
            <a:endParaRPr lang="en-US" dirty="0"/>
          </a:p>
          <a:p>
            <a:pPr lvl="1" eaLnBrk="1" hangingPunct="1"/>
            <a:endParaRPr lang="en-US" dirty="0"/>
          </a:p>
          <a:p>
            <a:pPr eaLnBrk="1" hangingPunct="1"/>
            <a:r>
              <a:rPr lang="en-US" dirty="0"/>
              <a:t>GCC Implementation</a:t>
            </a:r>
          </a:p>
          <a:p>
            <a:pPr lvl="1" eaLnBrk="1" hangingPunct="1"/>
            <a:r>
              <a:rPr lang="en-US" dirty="0"/>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fstack</a:t>
            </a:r>
            <a:r>
              <a:rPr lang="en-US" b="1" dirty="0">
                <a:latin typeface="Courier New" pitchFamily="49" charset="0"/>
                <a:cs typeface="Courier New" pitchFamily="49" charset="0"/>
              </a:rPr>
              <a:t>-protector</a:t>
            </a:r>
          </a:p>
          <a:p>
            <a:pPr lvl="1" eaLnBrk="1" hangingPunct="1"/>
            <a:r>
              <a:rPr lang="en-US" dirty="0"/>
              <a:t>Now the default (disabled earlier)</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7" name="Rectangle 6">
            <a:extLst>
              <a:ext uri="{FF2B5EF4-FFF2-40B4-BE49-F238E27FC236}">
                <a16:creationId xmlns:a16="http://schemas.microsoft.com/office/drawing/2014/main" id="{5303BB60-9E46-C04F-920E-EE95E426B0D3}"/>
              </a:ext>
            </a:extLst>
          </p:cNvPr>
          <p:cNvSpPr/>
          <p:nvPr/>
        </p:nvSpPr>
        <p:spPr>
          <a:xfrm>
            <a:off x="6178644" y="2710789"/>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Arguments 7..n</a:t>
            </a:r>
          </a:p>
        </p:txBody>
      </p:sp>
      <p:sp>
        <p:nvSpPr>
          <p:cNvPr id="8" name="Rectangle 7">
            <a:extLst>
              <a:ext uri="{FF2B5EF4-FFF2-40B4-BE49-F238E27FC236}">
                <a16:creationId xmlns:a16="http://schemas.microsoft.com/office/drawing/2014/main" id="{7249ECB5-9811-6048-AAB3-F58571D02579}"/>
              </a:ext>
            </a:extLst>
          </p:cNvPr>
          <p:cNvSpPr/>
          <p:nvPr/>
        </p:nvSpPr>
        <p:spPr>
          <a:xfrm>
            <a:off x="6178644" y="3167989"/>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return address</a:t>
            </a:r>
          </a:p>
        </p:txBody>
      </p:sp>
      <p:sp>
        <p:nvSpPr>
          <p:cNvPr id="9" name="TextBox 8">
            <a:extLst>
              <a:ext uri="{FF2B5EF4-FFF2-40B4-BE49-F238E27FC236}">
                <a16:creationId xmlns:a16="http://schemas.microsoft.com/office/drawing/2014/main" id="{A34A38C6-FAB9-8B42-AE6A-A9F6F7CB8D3B}"/>
              </a:ext>
            </a:extLst>
          </p:cNvPr>
          <p:cNvSpPr txBox="1"/>
          <p:nvPr/>
        </p:nvSpPr>
        <p:spPr>
          <a:xfrm>
            <a:off x="4648200" y="1230868"/>
            <a:ext cx="1544012" cy="369332"/>
          </a:xfrm>
          <a:prstGeom prst="rect">
            <a:avLst/>
          </a:prstGeom>
          <a:noFill/>
        </p:spPr>
        <p:txBody>
          <a:bodyPr wrap="none" rtlCol="0">
            <a:spAutoFit/>
          </a:bodyPr>
          <a:lstStyle/>
          <a:p>
            <a:r>
              <a:rPr lang="en-US" dirty="0"/>
              <a:t>0x7FFFFFFF</a:t>
            </a:r>
          </a:p>
        </p:txBody>
      </p:sp>
      <p:sp>
        <p:nvSpPr>
          <p:cNvPr id="10" name="Rectangle 9">
            <a:extLst>
              <a:ext uri="{FF2B5EF4-FFF2-40B4-BE49-F238E27FC236}">
                <a16:creationId xmlns:a16="http://schemas.microsoft.com/office/drawing/2014/main" id="{A3B93A29-3C7F-E446-9665-C9307D24580B}"/>
              </a:ext>
            </a:extLst>
          </p:cNvPr>
          <p:cNvSpPr/>
          <p:nvPr/>
        </p:nvSpPr>
        <p:spPr>
          <a:xfrm>
            <a:off x="6178644" y="1339189"/>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D79B482D-FEDD-B14C-B506-4AA81AA539D3}"/>
              </a:ext>
            </a:extLst>
          </p:cNvPr>
          <p:cNvSpPr txBox="1"/>
          <p:nvPr/>
        </p:nvSpPr>
        <p:spPr>
          <a:xfrm>
            <a:off x="4751696" y="6564868"/>
            <a:ext cx="1454244" cy="369332"/>
          </a:xfrm>
          <a:prstGeom prst="rect">
            <a:avLst/>
          </a:prstGeom>
          <a:noFill/>
        </p:spPr>
        <p:txBody>
          <a:bodyPr wrap="none" rtlCol="0">
            <a:spAutoFit/>
          </a:bodyPr>
          <a:lstStyle/>
          <a:p>
            <a:r>
              <a:rPr lang="en-US" dirty="0"/>
              <a:t>0x00000000</a:t>
            </a:r>
          </a:p>
        </p:txBody>
      </p:sp>
      <p:sp>
        <p:nvSpPr>
          <p:cNvPr id="12" name="Down Arrow 11">
            <a:extLst>
              <a:ext uri="{FF2B5EF4-FFF2-40B4-BE49-F238E27FC236}">
                <a16:creationId xmlns:a16="http://schemas.microsoft.com/office/drawing/2014/main" id="{5C10D98E-107D-7B47-9C7B-009C2223B207}"/>
              </a:ext>
            </a:extLst>
          </p:cNvPr>
          <p:cNvSpPr/>
          <p:nvPr/>
        </p:nvSpPr>
        <p:spPr>
          <a:xfrm>
            <a:off x="8540844" y="1331301"/>
            <a:ext cx="609600" cy="126525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Stack</a:t>
            </a:r>
          </a:p>
        </p:txBody>
      </p:sp>
      <p:grpSp>
        <p:nvGrpSpPr>
          <p:cNvPr id="13" name="Group 12">
            <a:extLst>
              <a:ext uri="{FF2B5EF4-FFF2-40B4-BE49-F238E27FC236}">
                <a16:creationId xmlns:a16="http://schemas.microsoft.com/office/drawing/2014/main" id="{D2B68046-DD28-1447-BAE3-316C8B5B4430}"/>
              </a:ext>
            </a:extLst>
          </p:cNvPr>
          <p:cNvGrpSpPr/>
          <p:nvPr/>
        </p:nvGrpSpPr>
        <p:grpSpPr>
          <a:xfrm>
            <a:off x="6178644" y="1796389"/>
            <a:ext cx="2286000" cy="914400"/>
            <a:chOff x="2667000" y="2057400"/>
            <a:chExt cx="2286000" cy="914400"/>
          </a:xfrm>
        </p:grpSpPr>
        <p:sp>
          <p:nvSpPr>
            <p:cNvPr id="14" name="Rectangle 13">
              <a:extLst>
                <a:ext uri="{FF2B5EF4-FFF2-40B4-BE49-F238E27FC236}">
                  <a16:creationId xmlns:a16="http://schemas.microsoft.com/office/drawing/2014/main" id="{BEDCA353-DECE-CF48-B47D-F93CACE42C2F}"/>
                </a:ext>
              </a:extLst>
            </p:cNvPr>
            <p:cNvSpPr/>
            <p:nvPr/>
          </p:nvSpPr>
          <p:spPr>
            <a:xfrm>
              <a:off x="2667000" y="2057400"/>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t>
              </a:r>
            </a:p>
          </p:txBody>
        </p:sp>
        <p:sp>
          <p:nvSpPr>
            <p:cNvPr id="15" name="Rectangle 14">
              <a:extLst>
                <a:ext uri="{FF2B5EF4-FFF2-40B4-BE49-F238E27FC236}">
                  <a16:creationId xmlns:a16="http://schemas.microsoft.com/office/drawing/2014/main" id="{330080A7-1696-5549-A576-E666C9DCBDD6}"/>
                </a:ext>
              </a:extLst>
            </p:cNvPr>
            <p:cNvSpPr/>
            <p:nvPr/>
          </p:nvSpPr>
          <p:spPr>
            <a:xfrm>
              <a:off x="2667000" y="2514600"/>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local variables</a:t>
              </a:r>
            </a:p>
          </p:txBody>
        </p:sp>
      </p:grpSp>
      <p:grpSp>
        <p:nvGrpSpPr>
          <p:cNvPr id="16" name="Group 15">
            <a:extLst>
              <a:ext uri="{FF2B5EF4-FFF2-40B4-BE49-F238E27FC236}">
                <a16:creationId xmlns:a16="http://schemas.microsoft.com/office/drawing/2014/main" id="{86A263ED-3960-F74F-BADD-15A082D6F8F1}"/>
              </a:ext>
            </a:extLst>
          </p:cNvPr>
          <p:cNvGrpSpPr/>
          <p:nvPr/>
        </p:nvGrpSpPr>
        <p:grpSpPr>
          <a:xfrm>
            <a:off x="6173201" y="5071998"/>
            <a:ext cx="2286000" cy="914400"/>
            <a:chOff x="2667000" y="2057400"/>
            <a:chExt cx="2286000" cy="914400"/>
          </a:xfrm>
        </p:grpSpPr>
        <p:sp>
          <p:nvSpPr>
            <p:cNvPr id="17" name="Rectangle 16">
              <a:extLst>
                <a:ext uri="{FF2B5EF4-FFF2-40B4-BE49-F238E27FC236}">
                  <a16:creationId xmlns:a16="http://schemas.microsoft.com/office/drawing/2014/main" id="{2AE1F895-C8B8-F241-A37C-C0A3A3790317}"/>
                </a:ext>
              </a:extLst>
            </p:cNvPr>
            <p:cNvSpPr/>
            <p:nvPr/>
          </p:nvSpPr>
          <p:spPr>
            <a:xfrm>
              <a:off x="2667000" y="2057400"/>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Arguments 7..n</a:t>
              </a:r>
            </a:p>
          </p:txBody>
        </p:sp>
        <p:sp>
          <p:nvSpPr>
            <p:cNvPr id="18" name="Rectangle 17">
              <a:extLst>
                <a:ext uri="{FF2B5EF4-FFF2-40B4-BE49-F238E27FC236}">
                  <a16:creationId xmlns:a16="http://schemas.microsoft.com/office/drawing/2014/main" id="{4E03B44F-8D06-BD4C-B5EA-3C64F30D1A16}"/>
                </a:ext>
              </a:extLst>
            </p:cNvPr>
            <p:cNvSpPr/>
            <p:nvPr/>
          </p:nvSpPr>
          <p:spPr>
            <a:xfrm>
              <a:off x="2667000" y="2514600"/>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return address</a:t>
              </a:r>
            </a:p>
          </p:txBody>
        </p:sp>
      </p:grpSp>
      <p:sp>
        <p:nvSpPr>
          <p:cNvPr id="19" name="Rectangle 18">
            <a:extLst>
              <a:ext uri="{FF2B5EF4-FFF2-40B4-BE49-F238E27FC236}">
                <a16:creationId xmlns:a16="http://schemas.microsoft.com/office/drawing/2014/main" id="{FAD1E771-76E4-2A4E-808E-6ADDA20F7819}"/>
              </a:ext>
            </a:extLst>
          </p:cNvPr>
          <p:cNvSpPr/>
          <p:nvPr/>
        </p:nvSpPr>
        <p:spPr>
          <a:xfrm>
            <a:off x="6173201" y="4157598"/>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saved registers</a:t>
            </a:r>
          </a:p>
        </p:txBody>
      </p:sp>
      <p:sp>
        <p:nvSpPr>
          <p:cNvPr id="20" name="Rectangle 19">
            <a:extLst>
              <a:ext uri="{FF2B5EF4-FFF2-40B4-BE49-F238E27FC236}">
                <a16:creationId xmlns:a16="http://schemas.microsoft.com/office/drawing/2014/main" id="{2FD6E123-3104-2047-A2D1-C6999EE55AB9}"/>
              </a:ext>
            </a:extLst>
          </p:cNvPr>
          <p:cNvSpPr/>
          <p:nvPr/>
        </p:nvSpPr>
        <p:spPr>
          <a:xfrm>
            <a:off x="6173201" y="4614798"/>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local variables</a:t>
            </a:r>
          </a:p>
        </p:txBody>
      </p:sp>
      <p:sp>
        <p:nvSpPr>
          <p:cNvPr id="21" name="Rectangle 20">
            <a:extLst>
              <a:ext uri="{FF2B5EF4-FFF2-40B4-BE49-F238E27FC236}">
                <a16:creationId xmlns:a16="http://schemas.microsoft.com/office/drawing/2014/main" id="{F8C8EE6C-D643-7C46-A4F7-E0497F111BB5}"/>
              </a:ext>
            </a:extLst>
          </p:cNvPr>
          <p:cNvSpPr/>
          <p:nvPr/>
        </p:nvSpPr>
        <p:spPr>
          <a:xfrm>
            <a:off x="6178644" y="1339189"/>
            <a:ext cx="2286000" cy="549228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2" name="Picture 21">
            <a:extLst>
              <a:ext uri="{FF2B5EF4-FFF2-40B4-BE49-F238E27FC236}">
                <a16:creationId xmlns:a16="http://schemas.microsoft.com/office/drawing/2014/main" id="{48C3A57E-0962-524B-B939-A04007D4F195}"/>
              </a:ext>
            </a:extLst>
          </p:cNvPr>
          <p:cNvPicPr>
            <a:picLocks noChangeAspect="1"/>
          </p:cNvPicPr>
          <p:nvPr/>
        </p:nvPicPr>
        <p:blipFill rotWithShape="1">
          <a:blip r:embed="rId3">
            <a:extLst>
              <a:ext uri="{28A0092B-C50C-407E-A947-70E740481C1C}">
                <a14:useLocalDpi xmlns:a14="http://schemas.microsoft.com/office/drawing/2010/main" val="0"/>
              </a:ext>
            </a:extLst>
          </a:blip>
          <a:srcRect l="5113" t="11676" r="4778" b="6440"/>
          <a:stretch/>
        </p:blipFill>
        <p:spPr>
          <a:xfrm>
            <a:off x="7010400" y="3654214"/>
            <a:ext cx="457200" cy="457200"/>
          </a:xfrm>
          <a:prstGeom prst="rect">
            <a:avLst/>
          </a:prstGeom>
        </p:spPr>
      </p:pic>
    </p:spTree>
    <p:extLst>
      <p:ext uri="{BB962C8B-B14F-4D97-AF65-F5344CB8AC3E}">
        <p14:creationId xmlns:p14="http://schemas.microsoft.com/office/powerpoint/2010/main" val="2636543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dAGEoAvjVPqRiXvySsAiw0"/>
</p:tagLst>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Custom 5">
      <a:dk1>
        <a:srgbClr val="000000"/>
      </a:dk1>
      <a:lt1>
        <a:srgbClr val="FFFFFF"/>
      </a:lt1>
      <a:dk2>
        <a:srgbClr val="000000"/>
      </a:dk2>
      <a:lt2>
        <a:srgbClr val="A5A5A5"/>
      </a:lt2>
      <a:accent1>
        <a:srgbClr val="43A2CA"/>
      </a:accent1>
      <a:accent2>
        <a:srgbClr val="0070C0"/>
      </a:accent2>
      <a:accent3>
        <a:srgbClr val="B01C19"/>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7678</TotalTime>
  <Words>2377</Words>
  <Application>Microsoft Macintosh PowerPoint</Application>
  <PresentationFormat>On-screen Show (4:3)</PresentationFormat>
  <Paragraphs>807</Paragraphs>
  <Slides>38</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HanziPen SC</vt:lpstr>
      <vt:lpstr>American Typewriter</vt:lpstr>
      <vt:lpstr>Arial</vt:lpstr>
      <vt:lpstr>Calibri</vt:lpstr>
      <vt:lpstr>Cambria Math</vt:lpstr>
      <vt:lpstr>CMSY9</vt:lpstr>
      <vt:lpstr>Consolas</vt:lpstr>
      <vt:lpstr>Courier</vt:lpstr>
      <vt:lpstr>Courier New</vt:lpstr>
      <vt:lpstr>CronosPro-Regular</vt:lpstr>
      <vt:lpstr>NimbusRomNo9L</vt:lpstr>
      <vt:lpstr>Clarity</vt:lpstr>
      <vt:lpstr>Lecture 2: Vulnerabilities</vt:lpstr>
      <vt:lpstr>Announcements</vt:lpstr>
      <vt:lpstr>The Big Picture</vt:lpstr>
      <vt:lpstr>Bugs</vt:lpstr>
      <vt:lpstr>Vulnerability</vt:lpstr>
      <vt:lpstr>Buffer Overflow</vt:lpstr>
      <vt:lpstr>Review: Stack Frames</vt:lpstr>
      <vt:lpstr>Review: Stack Smashing</vt:lpstr>
      <vt:lpstr>Stack Canaries</vt:lpstr>
      <vt:lpstr>Stack Canaries</vt:lpstr>
      <vt:lpstr>Exercise 1: Stack Canaries</vt:lpstr>
      <vt:lpstr>Review: Tracking Free Blocks</vt:lpstr>
      <vt:lpstr>Review: Block Format</vt:lpstr>
      <vt:lpstr>Heap Smashing</vt:lpstr>
      <vt:lpstr>Exercise 2: Heap Smashing</vt:lpstr>
      <vt:lpstr>Double Free</vt:lpstr>
      <vt:lpstr>Data Execution Prevention (DEP)</vt:lpstr>
      <vt:lpstr>Review: NX bit</vt:lpstr>
      <vt:lpstr>Code Reuse Attacks</vt:lpstr>
      <vt:lpstr>Return-into-libc</vt:lpstr>
      <vt:lpstr>ASCII Armoring</vt:lpstr>
      <vt:lpstr>Review: Properties of x86 Assembly</vt:lpstr>
      <vt:lpstr>Gadgets</vt:lpstr>
      <vt:lpstr>Example Gadgets</vt:lpstr>
      <vt:lpstr>Return-oriented Programming</vt:lpstr>
      <vt:lpstr>Return-oriented Programming</vt:lpstr>
      <vt:lpstr>Return-Oriented Shellcode</vt:lpstr>
      <vt:lpstr>Exercise 3: ROP</vt:lpstr>
      <vt:lpstr>Address Space Layout Randomization</vt:lpstr>
      <vt:lpstr>Memory Disclosure Vulnerabilities</vt:lpstr>
      <vt:lpstr>JIT Spraying</vt:lpstr>
      <vt:lpstr>Gadget Elimination</vt:lpstr>
      <vt:lpstr>Control Flow Integrity</vt:lpstr>
      <vt:lpstr>CFI = Insert Monitors</vt:lpstr>
      <vt:lpstr>CFI Overhead</vt:lpstr>
      <vt:lpstr>Control Flow Guard</vt:lpstr>
      <vt:lpstr>Vulnerabilities by Year</vt:lpstr>
      <vt:lpstr>Vulnerabilities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 Birrell</cp:lastModifiedBy>
  <cp:revision>156</cp:revision>
  <cp:lastPrinted>2018-09-10T23:13:34Z</cp:lastPrinted>
  <dcterms:created xsi:type="dcterms:W3CDTF">2018-01-05T20:19:03Z</dcterms:created>
  <dcterms:modified xsi:type="dcterms:W3CDTF">2026-03-25T20:02:19Z</dcterms:modified>
</cp:coreProperties>
</file>