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302" r:id="rId5"/>
    <p:sldId id="260" r:id="rId6"/>
    <p:sldId id="261" r:id="rId7"/>
    <p:sldId id="280" r:id="rId8"/>
    <p:sldId id="294" r:id="rId9"/>
    <p:sldId id="263" r:id="rId10"/>
    <p:sldId id="269" r:id="rId11"/>
    <p:sldId id="268" r:id="rId12"/>
    <p:sldId id="271" r:id="rId13"/>
    <p:sldId id="273" r:id="rId14"/>
    <p:sldId id="305" r:id="rId15"/>
    <p:sldId id="274" r:id="rId16"/>
    <p:sldId id="276" r:id="rId17"/>
    <p:sldId id="278" r:id="rId18"/>
    <p:sldId id="275" r:id="rId19"/>
    <p:sldId id="279" r:id="rId20"/>
    <p:sldId id="293" r:id="rId21"/>
    <p:sldId id="281" r:id="rId22"/>
    <p:sldId id="298" r:id="rId23"/>
    <p:sldId id="299" r:id="rId24"/>
    <p:sldId id="282"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68" autoAdjust="0"/>
    <p:restoredTop sz="85753" autoAdjust="0"/>
  </p:normalViewPr>
  <p:slideViewPr>
    <p:cSldViewPr>
      <p:cViewPr varScale="1">
        <p:scale>
          <a:sx n="96" d="100"/>
          <a:sy n="96" d="100"/>
        </p:scale>
        <p:origin x="184" y="432"/>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there aren't right answers, some are better than others---simpler, more clear cut, easier to argue, etc.</a:t>
            </a:r>
          </a:p>
        </p:txBody>
      </p:sp>
      <p:sp>
        <p:nvSpPr>
          <p:cNvPr id="4" name="Slide Number Placeholder 3"/>
          <p:cNvSpPr>
            <a:spLocks noGrp="1"/>
          </p:cNvSpPr>
          <p:nvPr>
            <p:ph type="sldNum" sz="quarter" idx="10"/>
          </p:nvPr>
        </p:nvSpPr>
        <p:spPr/>
        <p:txBody>
          <a:bodyPr/>
          <a:lstStyle/>
          <a:p>
            <a:fld id="{B7975FD5-AB21-4C45-BFE8-1D3F02B463E2}" type="slidenum">
              <a:rPr lang="en-US" smtClean="0"/>
              <a:t>16</a:t>
            </a:fld>
            <a:endParaRPr lang="en-US"/>
          </a:p>
        </p:txBody>
      </p:sp>
    </p:spTree>
    <p:extLst>
      <p:ext uri="{BB962C8B-B14F-4D97-AF65-F5344CB8AC3E}">
        <p14:creationId xmlns:p14="http://schemas.microsoft.com/office/powerpoint/2010/main" val="203817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17</a:t>
            </a:fld>
            <a:endParaRPr lang="en-US"/>
          </a:p>
        </p:txBody>
      </p:sp>
    </p:spTree>
    <p:extLst>
      <p:ext uri="{BB962C8B-B14F-4D97-AF65-F5344CB8AC3E}">
        <p14:creationId xmlns:p14="http://schemas.microsoft.com/office/powerpoint/2010/main" val="36127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19</a:t>
            </a:fld>
            <a:endParaRPr lang="en-US"/>
          </a:p>
        </p:txBody>
      </p:sp>
    </p:spTree>
    <p:extLst>
      <p:ext uri="{BB962C8B-B14F-4D97-AF65-F5344CB8AC3E}">
        <p14:creationId xmlns:p14="http://schemas.microsoft.com/office/powerpoint/2010/main" val="32038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76805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Robert Tappan Morris, Jr. released the "great worm." (His dad, Bob Morris, was chief scientist at NSA's National Computer Security Center.) This was the first worm; the first malware to get media attention; and the first conviction under the Computer Fraud and Abuse Act. Morris was 23 years old, and a first year grad student at Cornell. (He released the worm from MIT, though.) He later claimed the worm's purpose was to measure size of Internet, but the immediate effect was denial of service (</a:t>
            </a:r>
            <a:r>
              <a:rPr lang="en-US" dirty="0" err="1"/>
              <a:t>DoS</a:t>
            </a:r>
            <a:r>
              <a:rPr lang="en-US" dirty="0"/>
              <a:t>). The Internet "came apart" as hosts were overloaded by invisible processes. System admins had to disconnect from the network to isolate their systems from infection. The US GAO later estimated the cost of recovery was somewhere in $100k to $10m. Morris was tried in US District Court. His sentence: 3 years probation, 400 hours community service, and a $13k fine. In 1999, he received a PhD from Harvard. And now he's a professor at MIT.</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86131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York Times reports that the US and Israel created </a:t>
            </a:r>
            <a:r>
              <a:rPr lang="en-US" dirty="0" err="1"/>
              <a:t>Stuxnet</a:t>
            </a:r>
            <a:r>
              <a:rPr lang="en-US" dirty="0"/>
              <a:t>, the first (publicly known) </a:t>
            </a:r>
            <a:r>
              <a:rPr lang="en-US" dirty="0" err="1"/>
              <a:t>cyberweapon</a:t>
            </a:r>
            <a:r>
              <a:rPr lang="en-US" dirty="0"/>
              <a:t>. Its provenance was initially unknown. The weapon first infects Windows systems, then subsequently infects an industrial control device, causing it to vary the frequency of its motor and do physical harm. But, the weapon hides that frequency change from the device's monitoring system, so that the harm won't be noticed until it's too late. The purpose of the weapon seemed to be destruction of centrifuges in Iranian uranium enrichment facilities.</a:t>
            </a:r>
          </a:p>
        </p:txBody>
      </p:sp>
      <p:sp>
        <p:nvSpPr>
          <p:cNvPr id="4" name="Slide Number Placeholder 3"/>
          <p:cNvSpPr>
            <a:spLocks noGrp="1"/>
          </p:cNvSpPr>
          <p:nvPr>
            <p:ph type="sldNum" sz="quarter" idx="10"/>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176356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t>Windows: https://</a:t>
            </a:r>
            <a:r>
              <a:rPr lang="en-US" dirty="0" err="1"/>
              <a:t>socprime.com</a:t>
            </a:r>
            <a:r>
              <a:rPr lang="en-US" dirty="0"/>
              <a:t>/blog/latest-threats/cve-2025-47981-windows-vulnerability/</a:t>
            </a:r>
          </a:p>
          <a:p>
            <a:pPr algn="l" fontAlgn="base"/>
            <a:r>
              <a:rPr lang="en-US" dirty="0" err="1"/>
              <a:t>zlib</a:t>
            </a:r>
            <a:r>
              <a:rPr lang="en-US" dirty="0"/>
              <a:t>: https://</a:t>
            </a:r>
            <a:r>
              <a:rPr lang="en-US" dirty="0" err="1"/>
              <a:t>cyberpress.org</a:t>
            </a:r>
            <a:r>
              <a:rPr lang="en-US" dirty="0"/>
              <a:t>/critical-</a:t>
            </a:r>
            <a:r>
              <a:rPr lang="en-US" dirty="0" err="1"/>
              <a:t>zlib</a:t>
            </a:r>
            <a:r>
              <a:rPr lang="en-US" dirty="0"/>
              <a:t>-vulnerability/</a:t>
            </a:r>
          </a:p>
          <a:p>
            <a:pPr algn="l" fontAlgn="base"/>
            <a:r>
              <a:rPr lang="en-US" dirty="0"/>
              <a:t>Gemini: https://</a:t>
            </a:r>
            <a:r>
              <a:rPr lang="en-US" dirty="0" err="1"/>
              <a:t>www.darkreading.com</a:t>
            </a:r>
            <a:r>
              <a:rPr lang="en-US" dirty="0"/>
              <a:t>/cloud-security/google-</a:t>
            </a:r>
            <a:r>
              <a:rPr lang="en-US" dirty="0" err="1"/>
              <a:t>gemini</a:t>
            </a:r>
            <a:r>
              <a:rPr lang="en-US" dirty="0"/>
              <a:t>-flaw-calendar-invites-attack-vector</a:t>
            </a:r>
          </a:p>
          <a:p>
            <a:pPr algn="l" fontAlgn="base"/>
            <a:r>
              <a:rPr lang="en-US" dirty="0"/>
              <a:t>Anthropic: https://</a:t>
            </a:r>
            <a:r>
              <a:rPr lang="en-US" dirty="0" err="1"/>
              <a:t>cyata.ai</a:t>
            </a:r>
            <a:r>
              <a:rPr lang="en-US" dirty="0"/>
              <a:t>/blog/</a:t>
            </a:r>
            <a:r>
              <a:rPr lang="en-US" dirty="0" err="1"/>
              <a:t>cyata</a:t>
            </a:r>
            <a:r>
              <a:rPr lang="en-US" dirty="0"/>
              <a:t>-research-breaking-</a:t>
            </a:r>
            <a:r>
              <a:rPr lang="en-US" dirty="0" err="1"/>
              <a:t>anthropics</a:t>
            </a:r>
            <a:r>
              <a:rPr lang="en-US" dirty="0"/>
              <a:t>-official-</a:t>
            </a:r>
            <a:r>
              <a:rPr lang="en-US" dirty="0" err="1"/>
              <a:t>mcp</a:t>
            </a:r>
            <a:r>
              <a:rPr lang="en-US" dirty="0"/>
              <a:t>-server/Anthropic/Claude: https://</a:t>
            </a:r>
            <a:r>
              <a:rPr lang="en-US" dirty="0" err="1"/>
              <a:t>www.theregister.com</a:t>
            </a:r>
            <a:r>
              <a:rPr lang="en-US" dirty="0"/>
              <a:t>/2026/01/15/</a:t>
            </a:r>
            <a:r>
              <a:rPr lang="en-US" dirty="0" err="1"/>
              <a:t>anthropics_claude_bug_cowork</a:t>
            </a:r>
            <a:r>
              <a:rPr lang="en-US" dirty="0"/>
              <a:t>/</a:t>
            </a:r>
          </a:p>
          <a:p>
            <a:pPr algn="l" fontAlgn="base"/>
            <a:r>
              <a:rPr lang="en-US" dirty="0"/>
              <a:t>(Also Claude: https://</a:t>
            </a:r>
            <a:r>
              <a:rPr lang="en-US" dirty="0" err="1"/>
              <a:t>www.trendmicro.com</a:t>
            </a:r>
            <a:r>
              <a:rPr lang="en-US" dirty="0"/>
              <a:t>/</a:t>
            </a:r>
            <a:r>
              <a:rPr lang="en-US" dirty="0" err="1"/>
              <a:t>en_us</a:t>
            </a:r>
            <a:r>
              <a:rPr lang="en-US" dirty="0"/>
              <a:t>/research/25/f/why-a-classic-mcp-server-vulnerability-can-undermine-your-entire-ai-agent.html)</a:t>
            </a:r>
          </a:p>
        </p:txBody>
      </p:sp>
      <p:sp>
        <p:nvSpPr>
          <p:cNvPr id="4" name="Slide Number Placeholder 3"/>
          <p:cNvSpPr>
            <a:spLocks noGrp="1"/>
          </p:cNvSpPr>
          <p:nvPr>
            <p:ph type="sldNum" sz="quarter" idx="10"/>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03726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security is</a:t>
            </a:r>
          </a:p>
          <a:p>
            <a:pPr marL="171450" indent="-171450">
              <a:buFont typeface="Arial"/>
              <a:buChar char="•"/>
            </a:pPr>
            <a:r>
              <a:rPr lang="en-US" dirty="0"/>
              <a:t>hard: we don't (fully) know how to accomplish it,</a:t>
            </a:r>
          </a:p>
          <a:p>
            <a:pPr marL="171450" indent="-171450">
              <a:buFont typeface="Arial"/>
              <a:buChar char="•"/>
            </a:pPr>
            <a:r>
              <a:rPr lang="en-US" dirty="0"/>
              <a:t>interesting: involves lots of cool ideas, and</a:t>
            </a:r>
          </a:p>
          <a:p>
            <a:pPr marL="171450" indent="-171450">
              <a:buFont typeface="Arial"/>
              <a:buChar char="•"/>
            </a:pPr>
            <a:r>
              <a:rPr lang="en-US" dirty="0"/>
              <a:t>important: society depends on computers, hence their security.</a:t>
            </a:r>
          </a:p>
          <a:p>
            <a:r>
              <a:rPr lang="en-US" dirty="0"/>
              <a:t>That's what makes this such a fun field of study</a:t>
            </a:r>
          </a:p>
        </p:txBody>
      </p:sp>
      <p:sp>
        <p:nvSpPr>
          <p:cNvPr id="4" name="Slide Number Placeholder 3"/>
          <p:cNvSpPr>
            <a:spLocks noGrp="1"/>
          </p:cNvSpPr>
          <p:nvPr>
            <p:ph type="sldNum" sz="quarter" idx="10"/>
          </p:nvPr>
        </p:nvSpPr>
        <p:spPr/>
        <p:txBody>
          <a:bodyPr/>
          <a:lstStyle/>
          <a:p>
            <a:fld id="{B7975FD5-AB21-4C45-BFE8-1D3F02B463E2}" type="slidenum">
              <a:rPr lang="en-US" smtClean="0"/>
              <a:t>5</a:t>
            </a:fld>
            <a:endParaRPr lang="en-US"/>
          </a:p>
        </p:txBody>
      </p:sp>
    </p:spTree>
    <p:extLst>
      <p:ext uri="{BB962C8B-B14F-4D97-AF65-F5344CB8AC3E}">
        <p14:creationId xmlns:p14="http://schemas.microsoft.com/office/powerpoint/2010/main" val="94987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computer system is </a:t>
            </a:r>
            <a:r>
              <a:rPr lang="en-US" i="1" dirty="0"/>
              <a:t>secure</a:t>
            </a:r>
            <a:r>
              <a:rPr lang="en-US" dirty="0"/>
              <a:t> when it</a:t>
            </a:r>
          </a:p>
          <a:p>
            <a:r>
              <a:rPr lang="en-US" dirty="0"/>
              <a:t>- does what it should</a:t>
            </a:r>
          </a:p>
          <a:p>
            <a:r>
              <a:rPr lang="en-US" dirty="0"/>
              <a:t>- and nothing more.</a:t>
            </a:r>
          </a:p>
          <a:p>
            <a:endParaRPr lang="en-US" dirty="0"/>
          </a:p>
          <a:p>
            <a:pPr marL="0" indent="0">
              <a:buNone/>
            </a:pPr>
            <a:r>
              <a:rPr lang="en-US" dirty="0"/>
              <a:t>A security </a:t>
            </a:r>
            <a:r>
              <a:rPr lang="en-US" i="1" dirty="0"/>
              <a:t>policy</a:t>
            </a:r>
            <a:r>
              <a:rPr lang="en-US" dirty="0"/>
              <a:t> stipulates what should and should not be done.</a:t>
            </a:r>
          </a:p>
        </p:txBody>
      </p:sp>
      <p:sp>
        <p:nvSpPr>
          <p:cNvPr id="4" name="Slide Number Placeholder 3"/>
          <p:cNvSpPr>
            <a:spLocks noGrp="1"/>
          </p:cNvSpPr>
          <p:nvPr>
            <p:ph type="sldNum" sz="quarter" idx="10"/>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1306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9</a:t>
            </a:fld>
            <a:endParaRPr lang="en-US"/>
          </a:p>
        </p:txBody>
      </p:sp>
    </p:spTree>
    <p:extLst>
      <p:ext uri="{BB962C8B-B14F-4D97-AF65-F5344CB8AC3E}">
        <p14:creationId xmlns:p14="http://schemas.microsoft.com/office/powerpoint/2010/main" val="131702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of </a:t>
            </a:r>
            <a:r>
              <a:rPr lang="en-US" baseline="0" dirty="0" err="1"/>
              <a:t>iflow</a:t>
            </a:r>
            <a:r>
              <a:rPr lang="en-US" baseline="0" dirty="0"/>
              <a:t>:</a:t>
            </a:r>
          </a:p>
          <a:p>
            <a:pPr marL="171450" indent="-171450">
              <a:buFont typeface="Arial"/>
              <a:buChar char="•"/>
            </a:pPr>
            <a:r>
              <a:rPr lang="en-US" baseline="0" dirty="0"/>
              <a:t>pub :=0; if (sec=1) { pub := 1; }</a:t>
            </a:r>
          </a:p>
          <a:p>
            <a:pPr marL="171450" indent="-171450">
              <a:buFont typeface="Arial"/>
              <a:buChar char="•"/>
            </a:pPr>
            <a:r>
              <a:rPr lang="en-US" baseline="0" dirty="0"/>
              <a:t>system load goes up when processing secret information</a:t>
            </a:r>
          </a:p>
          <a:p>
            <a:pPr marL="171450" indent="-171450">
              <a:buFont typeface="Arial"/>
              <a:buChar char="•"/>
            </a:pPr>
            <a:r>
              <a:rPr lang="en-US" baseline="0" dirty="0"/>
              <a:t>power consumed when processing secret information (DPA)</a:t>
            </a:r>
          </a:p>
          <a:p>
            <a:pPr marL="171450" indent="-171450">
              <a:buFont typeface="Arial"/>
              <a:buChar char="•"/>
            </a:pPr>
            <a:r>
              <a:rPr lang="en-US" baseline="0" dirty="0"/>
              <a:t>Database linking:  Gender, DOB, ZIP uniquely identify about 99% of people in Cambridge, MA</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10</a:t>
            </a:fld>
            <a:endParaRPr lang="en-US"/>
          </a:p>
        </p:txBody>
      </p:sp>
    </p:spTree>
    <p:extLst>
      <p:ext uri="{BB962C8B-B14F-4D97-AF65-F5344CB8AC3E}">
        <p14:creationId xmlns:p14="http://schemas.microsoft.com/office/powerpoint/2010/main" val="188982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This course will mostly focus on C and I, not A</a:t>
            </a:r>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212652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1/20/26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1/20/26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pomona.edu/classes/cs13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s.pomona.edu/classes/cs181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fontScale="92500"/>
          </a:bodyPr>
          <a:lstStyle/>
          <a:p>
            <a:r>
              <a:rPr lang="en-US" dirty="0"/>
              <a:t>CS 138		       			         Spring 2026</a:t>
            </a:r>
          </a:p>
        </p:txBody>
      </p:sp>
      <p:sp>
        <p:nvSpPr>
          <p:cNvPr id="2" name="Title 1"/>
          <p:cNvSpPr>
            <a:spLocks noGrp="1"/>
          </p:cNvSpPr>
          <p:nvPr>
            <p:ph type="title"/>
          </p:nvPr>
        </p:nvSpPr>
        <p:spPr>
          <a:xfrm>
            <a:off x="685800" y="2667002"/>
            <a:ext cx="7848600" cy="631825"/>
          </a:xfrm>
        </p:spPr>
        <p:txBody>
          <a:bodyPr>
            <a:normAutofit fontScale="90000"/>
          </a:bodyPr>
          <a:lstStyle/>
          <a:p>
            <a:r>
              <a:rPr lang="en-US" dirty="0"/>
              <a:t>Lecture 1: Introduction to Security</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
        <p:nvSpPr>
          <p:cNvPr id="6" name="TextBox 5">
            <a:extLst>
              <a:ext uri="{FF2B5EF4-FFF2-40B4-BE49-F238E27FC236}">
                <a16:creationId xmlns:a16="http://schemas.microsoft.com/office/drawing/2014/main" id="{A55754C5-1FDA-06EE-AD89-898985087291}"/>
              </a:ext>
            </a:extLst>
          </p:cNvPr>
          <p:cNvSpPr txBox="1"/>
          <p:nvPr/>
        </p:nvSpPr>
        <p:spPr>
          <a:xfrm>
            <a:off x="4724400" y="533400"/>
            <a:ext cx="4572000" cy="646331"/>
          </a:xfrm>
          <a:prstGeom prst="rect">
            <a:avLst/>
          </a:prstGeom>
          <a:noFill/>
        </p:spPr>
        <p:txBody>
          <a:bodyPr wrap="square">
            <a:spAutoFit/>
          </a:bodyPr>
          <a:lstStyle/>
          <a:p>
            <a:r>
              <a:rPr lang="en-US" dirty="0">
                <a:hlinkClick r:id="rId3"/>
              </a:rPr>
              <a:t>http://www.cs.pomona.edu/classes/cs138/</a:t>
            </a:r>
            <a:endParaRPr lang="en-US" dirty="0"/>
          </a:p>
          <a:p>
            <a:endParaRPr lang="en-US" dirty="0"/>
          </a:p>
        </p:txBody>
      </p:sp>
      <p:pic>
        <p:nvPicPr>
          <p:cNvPr id="5" name="Content Placeholder 5">
            <a:extLst>
              <a:ext uri="{FF2B5EF4-FFF2-40B4-BE49-F238E27FC236}">
                <a16:creationId xmlns:a16="http://schemas.microsoft.com/office/drawing/2014/main" id="{0AAA09A8-47E2-BB3F-AB84-2A79CFD7BF34}"/>
              </a:ext>
            </a:extLst>
          </p:cNvPr>
          <p:cNvPicPr>
            <a:picLocks noChangeAspect="1"/>
          </p:cNvPicPr>
          <p:nvPr/>
        </p:nvPicPr>
        <p:blipFill>
          <a:blip r:embed="rId4">
            <a:extLst>
              <a:ext uri="{28A0092B-C50C-407E-A947-70E740481C1C}">
                <a14:useLocalDpi xmlns:a14="http://schemas.microsoft.com/office/drawing/2010/main" val="0"/>
              </a:ext>
            </a:extLst>
          </a:blip>
          <a:srcRect t="3747" b="1256"/>
          <a:stretch>
            <a:fillRect/>
          </a:stretch>
        </p:blipFill>
        <p:spPr>
          <a:xfrm>
            <a:off x="2362200" y="3431297"/>
            <a:ext cx="3962400" cy="3426704"/>
          </a:xfrm>
          <a:prstGeom prst="rect">
            <a:avLst/>
          </a:prstGeom>
        </p:spPr>
      </p:pic>
      <p:pic>
        <p:nvPicPr>
          <p:cNvPr id="9" name="Picture 8" descr="A qr code on a white background&#10;&#10;AI-generated content may be incorrect.">
            <a:extLst>
              <a:ext uri="{FF2B5EF4-FFF2-40B4-BE49-F238E27FC236}">
                <a16:creationId xmlns:a16="http://schemas.microsoft.com/office/drawing/2014/main" id="{51D2C0A0-C8AE-CA94-6001-5159149A52B3}"/>
              </a:ext>
            </a:extLst>
          </p:cNvPr>
          <p:cNvPicPr>
            <a:picLocks noChangeAspect="1"/>
          </p:cNvPicPr>
          <p:nvPr/>
        </p:nvPicPr>
        <p:blipFill>
          <a:blip r:embed="rId5">
            <a:extLst>
              <a:ext uri="{28A0092B-C50C-407E-A947-70E740481C1C}">
                <a14:useLocalDpi xmlns:a14="http://schemas.microsoft.com/office/drawing/2010/main" val="0"/>
              </a:ext>
            </a:extLst>
          </a:blip>
          <a:srcRect l="8870" t="9558" r="9739" b="9051"/>
          <a:stretch>
            <a:fillRect/>
          </a:stretch>
        </p:blipFill>
        <p:spPr>
          <a:xfrm>
            <a:off x="7287179" y="886382"/>
            <a:ext cx="1780621" cy="1780620"/>
          </a:xfrm>
          <a:prstGeom prst="rect">
            <a:avLst/>
          </a:prstGeom>
        </p:spPr>
      </p:pic>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Properties</a:t>
            </a:r>
          </a:p>
        </p:txBody>
      </p:sp>
      <p:sp>
        <p:nvSpPr>
          <p:cNvPr id="3" name="Content Placeholder 2"/>
          <p:cNvSpPr>
            <a:spLocks noGrp="1"/>
          </p:cNvSpPr>
          <p:nvPr>
            <p:ph idx="1"/>
          </p:nvPr>
        </p:nvSpPr>
        <p:spPr/>
        <p:txBody>
          <a:bodyPr>
            <a:normAutofit/>
          </a:bodyPr>
          <a:lstStyle/>
          <a:p>
            <a:pPr marL="0" indent="0">
              <a:buNone/>
            </a:pPr>
            <a:r>
              <a:rPr lang="en-US" dirty="0"/>
              <a:t>Protection of assets from unauthorized disclosure</a:t>
            </a:r>
          </a:p>
          <a:p>
            <a:pPr marL="0" indent="0">
              <a:buNone/>
            </a:pPr>
            <a:r>
              <a:rPr lang="en-US" dirty="0"/>
              <a:t>i.e., which principals are allowed to learn what</a:t>
            </a:r>
          </a:p>
          <a:p>
            <a:pPr marL="0" indent="0">
              <a:buNone/>
            </a:pPr>
            <a:endParaRPr lang="en-US" dirty="0"/>
          </a:p>
          <a:p>
            <a:pPr marL="0" indent="0">
              <a:buNone/>
            </a:pPr>
            <a:r>
              <a:rPr lang="en-US" dirty="0"/>
              <a:t>Examples:</a:t>
            </a:r>
          </a:p>
          <a:p>
            <a:pPr marL="342900" lvl="1" indent="-342900">
              <a:buFont typeface="Arial"/>
              <a:buChar char="•"/>
            </a:pPr>
            <a:r>
              <a:rPr lang="en-US" sz="2400" dirty="0"/>
              <a:t>Keep contents of a file from being read (</a:t>
            </a:r>
            <a:r>
              <a:rPr lang="en-US" sz="2400" i="1" dirty="0"/>
              <a:t>access control</a:t>
            </a:r>
            <a:r>
              <a:rPr lang="en-US" sz="2400" dirty="0"/>
              <a:t>:  more later)</a:t>
            </a:r>
          </a:p>
          <a:p>
            <a:pPr marL="342900" lvl="1" indent="-342900">
              <a:buFont typeface="Arial"/>
              <a:buChar char="•"/>
            </a:pPr>
            <a:r>
              <a:rPr lang="en-US" sz="2400" dirty="0"/>
              <a:t>Keep information secret (</a:t>
            </a:r>
            <a:r>
              <a:rPr lang="en-US" sz="2400" i="1" dirty="0"/>
              <a:t>information flow</a:t>
            </a:r>
            <a:r>
              <a:rPr lang="en-US" sz="2400" dirty="0"/>
              <a:t>:  more later)</a:t>
            </a:r>
          </a:p>
          <a:p>
            <a:pPr lvl="1"/>
            <a:r>
              <a:rPr lang="en-US" dirty="0"/>
              <a:t>value of variable secret</a:t>
            </a:r>
          </a:p>
          <a:p>
            <a:pPr lvl="1"/>
            <a:r>
              <a:rPr lang="en-US" dirty="0"/>
              <a:t>behavior of system</a:t>
            </a:r>
          </a:p>
          <a:p>
            <a:pPr lvl="1"/>
            <a:r>
              <a:rPr lang="en-US" dirty="0"/>
              <a:t>information about individual</a:t>
            </a:r>
          </a:p>
          <a:p>
            <a:endParaRPr lang="en-US" dirty="0"/>
          </a:p>
          <a:p>
            <a:endParaRPr lang="en-US" dirty="0"/>
          </a:p>
        </p:txBody>
      </p:sp>
    </p:spTree>
    <p:extLst>
      <p:ext uri="{BB962C8B-B14F-4D97-AF65-F5344CB8AC3E}">
        <p14:creationId xmlns:p14="http://schemas.microsoft.com/office/powerpoint/2010/main" val="5189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p>
        </p:txBody>
      </p:sp>
      <p:sp>
        <p:nvSpPr>
          <p:cNvPr id="3" name="Content Placeholder 2"/>
          <p:cNvSpPr>
            <a:spLocks noGrp="1"/>
          </p:cNvSpPr>
          <p:nvPr>
            <p:ph idx="1"/>
          </p:nvPr>
        </p:nvSpPr>
        <p:spPr/>
        <p:txBody>
          <a:bodyPr>
            <a:normAutofit/>
          </a:bodyPr>
          <a:lstStyle/>
          <a:p>
            <a:pPr marL="0" indent="0">
              <a:buNone/>
            </a:pPr>
            <a:r>
              <a:rPr lang="en-US" i="1" dirty="0"/>
              <a:t>Privacy</a:t>
            </a:r>
            <a:r>
              <a:rPr lang="en-US" dirty="0"/>
              <a:t> concerns information about individuals (people, organizations, etc.)</a:t>
            </a:r>
            <a:endParaRPr lang="en-US" i="1" dirty="0"/>
          </a:p>
          <a:p>
            <a:r>
              <a:rPr lang="en-US" dirty="0"/>
              <a:t>Often construed as legal right</a:t>
            </a:r>
          </a:p>
          <a:p>
            <a:r>
              <a:rPr lang="en-US" i="1" dirty="0"/>
              <a:t>Privacy</a:t>
            </a:r>
            <a:r>
              <a:rPr lang="en-US" dirty="0"/>
              <a:t> is not a synonym for confidentiality or for secrecy</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023" y="3581400"/>
            <a:ext cx="5284977" cy="3293806"/>
          </a:xfrm>
          <a:prstGeom prst="rect">
            <a:avLst/>
          </a:prstGeom>
        </p:spPr>
      </p:pic>
    </p:spTree>
    <p:extLst>
      <p:ext uri="{BB962C8B-B14F-4D97-AF65-F5344CB8AC3E}">
        <p14:creationId xmlns:p14="http://schemas.microsoft.com/office/powerpoint/2010/main" val="17500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 Properties</a:t>
            </a:r>
          </a:p>
        </p:txBody>
      </p:sp>
      <p:sp>
        <p:nvSpPr>
          <p:cNvPr id="3" name="Content Placeholder 2"/>
          <p:cNvSpPr>
            <a:spLocks noGrp="1"/>
          </p:cNvSpPr>
          <p:nvPr>
            <p:ph idx="1"/>
          </p:nvPr>
        </p:nvSpPr>
        <p:spPr/>
        <p:txBody>
          <a:bodyPr>
            <a:normAutofit/>
          </a:bodyPr>
          <a:lstStyle/>
          <a:p>
            <a:pPr marL="0" indent="0">
              <a:buNone/>
            </a:pPr>
            <a:r>
              <a:rPr lang="en-US" dirty="0"/>
              <a:t>Protection of assets from unauthorized modification</a:t>
            </a:r>
          </a:p>
          <a:p>
            <a:pPr marL="0" indent="0">
              <a:buNone/>
            </a:pPr>
            <a:r>
              <a:rPr lang="en-US" dirty="0"/>
              <a:t>i.e., what changes are allowed to system and its environment, including inputs and outputs</a:t>
            </a:r>
          </a:p>
          <a:p>
            <a:pPr marL="0" indent="0">
              <a:buNone/>
            </a:pPr>
            <a:endParaRPr lang="en-US" dirty="0"/>
          </a:p>
          <a:p>
            <a:pPr marL="0" indent="0">
              <a:buNone/>
            </a:pPr>
            <a:r>
              <a:rPr lang="en-US" dirty="0"/>
              <a:t>Examples:</a:t>
            </a:r>
          </a:p>
          <a:p>
            <a:r>
              <a:rPr lang="en-US" dirty="0"/>
              <a:t>Output is correct according to (mathematical) specification</a:t>
            </a:r>
          </a:p>
          <a:p>
            <a:r>
              <a:rPr lang="en-US" dirty="0"/>
              <a:t>No exceptions thrown</a:t>
            </a:r>
          </a:p>
          <a:p>
            <a:r>
              <a:rPr lang="en-US" dirty="0"/>
              <a:t>Only certain principals may write to a file (access control)</a:t>
            </a:r>
          </a:p>
          <a:p>
            <a:r>
              <a:rPr lang="en-US" dirty="0"/>
              <a:t>Data are not corrupted or tainted by downloaded programs (information flow)</a:t>
            </a:r>
          </a:p>
        </p:txBody>
      </p:sp>
    </p:spTree>
    <p:extLst>
      <p:ext uri="{BB962C8B-B14F-4D97-AF65-F5344CB8AC3E}">
        <p14:creationId xmlns:p14="http://schemas.microsoft.com/office/powerpoint/2010/main" val="20164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Properties</a:t>
            </a:r>
          </a:p>
        </p:txBody>
      </p:sp>
      <p:sp>
        <p:nvSpPr>
          <p:cNvPr id="3" name="Content Placeholder 2"/>
          <p:cNvSpPr>
            <a:spLocks noGrp="1"/>
          </p:cNvSpPr>
          <p:nvPr>
            <p:ph idx="1"/>
          </p:nvPr>
        </p:nvSpPr>
        <p:spPr/>
        <p:txBody>
          <a:bodyPr>
            <a:normAutofit/>
          </a:bodyPr>
          <a:lstStyle/>
          <a:p>
            <a:pPr marL="0" indent="0">
              <a:buNone/>
            </a:pPr>
            <a:r>
              <a:rPr lang="en-US" dirty="0"/>
              <a:t>Protection of assets from loss of use</a:t>
            </a:r>
          </a:p>
          <a:p>
            <a:pPr marL="0" indent="0">
              <a:buNone/>
            </a:pPr>
            <a:r>
              <a:rPr lang="en-US" dirty="0"/>
              <a:t>i.e., what has to happen when/where</a:t>
            </a:r>
          </a:p>
          <a:p>
            <a:pPr marL="0" indent="0">
              <a:buNone/>
            </a:pPr>
            <a:endParaRPr lang="en-US" dirty="0"/>
          </a:p>
          <a:p>
            <a:pPr marL="0" indent="0">
              <a:buNone/>
            </a:pPr>
            <a:r>
              <a:rPr lang="en-US" dirty="0"/>
              <a:t>Examples:</a:t>
            </a:r>
          </a:p>
          <a:p>
            <a:r>
              <a:rPr lang="en-US" dirty="0"/>
              <a:t>Operating system accepts inputs periodically</a:t>
            </a:r>
          </a:p>
          <a:p>
            <a:r>
              <a:rPr lang="en-US" dirty="0"/>
              <a:t>Program produces output by specified time</a:t>
            </a:r>
          </a:p>
          <a:p>
            <a:r>
              <a:rPr lang="en-US" dirty="0"/>
              <a:t>Requests are processed fairly (order, priority, etc.)</a:t>
            </a:r>
          </a:p>
          <a:p>
            <a:endParaRPr lang="en-US" dirty="0"/>
          </a:p>
          <a:p>
            <a:pPr marL="0" indent="0">
              <a:buNone/>
            </a:pPr>
            <a:r>
              <a:rPr lang="en-US" dirty="0"/>
              <a:t>Denial of service (</a:t>
            </a:r>
            <a:r>
              <a:rPr lang="en-US" dirty="0" err="1"/>
              <a:t>DoS</a:t>
            </a:r>
            <a:r>
              <a:rPr lang="en-US" dirty="0"/>
              <a:t>) attacks compromise availability</a:t>
            </a:r>
          </a:p>
          <a:p>
            <a:endParaRPr lang="en-US" dirty="0"/>
          </a:p>
          <a:p>
            <a:pPr marL="0" indent="0">
              <a:buNone/>
            </a:pPr>
            <a:endParaRPr lang="en-US" dirty="0"/>
          </a:p>
        </p:txBody>
      </p:sp>
    </p:spTree>
    <p:extLst>
      <p:ext uri="{BB962C8B-B14F-4D97-AF65-F5344CB8AC3E}">
        <p14:creationId xmlns:p14="http://schemas.microsoft.com/office/powerpoint/2010/main" val="3377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543C-8FD6-264B-8B5D-A1F1144B18E4}"/>
              </a:ext>
            </a:extLst>
          </p:cNvPr>
          <p:cNvSpPr>
            <a:spLocks noGrp="1"/>
          </p:cNvSpPr>
          <p:nvPr>
            <p:ph type="title"/>
          </p:nvPr>
        </p:nvSpPr>
        <p:spPr>
          <a:xfrm>
            <a:off x="457200" y="533400"/>
            <a:ext cx="8686800" cy="990600"/>
          </a:xfrm>
        </p:spPr>
        <p:txBody>
          <a:bodyPr/>
          <a:lstStyle/>
          <a:p>
            <a:r>
              <a:rPr lang="en-US" dirty="0"/>
              <a:t>Exercise: Label each property as C/I/A</a:t>
            </a:r>
          </a:p>
        </p:txBody>
      </p:sp>
      <p:sp>
        <p:nvSpPr>
          <p:cNvPr id="3" name="Content Placeholder 2">
            <a:extLst>
              <a:ext uri="{FF2B5EF4-FFF2-40B4-BE49-F238E27FC236}">
                <a16:creationId xmlns:a16="http://schemas.microsoft.com/office/drawing/2014/main" id="{9074A080-A856-AD4A-A249-65EADF27306B}"/>
              </a:ext>
            </a:extLst>
          </p:cNvPr>
          <p:cNvSpPr>
            <a:spLocks noGrp="1"/>
          </p:cNvSpPr>
          <p:nvPr>
            <p:ph idx="1"/>
          </p:nvPr>
        </p:nvSpPr>
        <p:spPr/>
        <p:txBody>
          <a:bodyPr/>
          <a:lstStyle/>
          <a:p>
            <a:pPr marL="457200" indent="-457200">
              <a:buFont typeface="+mj-lt"/>
              <a:buAutoNum type="arabicPeriod"/>
            </a:pPr>
            <a:r>
              <a:rPr lang="en-US" dirty="0"/>
              <a:t>Students can always log into their accounts</a:t>
            </a:r>
          </a:p>
          <a:p>
            <a:pPr marL="457200" indent="-457200">
              <a:buFont typeface="+mj-lt"/>
              <a:buAutoNum type="arabicPeriod"/>
            </a:pPr>
            <a:r>
              <a:rPr lang="en-US" dirty="0"/>
              <a:t>The grade for an assignment is available only to the student who submitted that assignment.</a:t>
            </a:r>
          </a:p>
          <a:p>
            <a:pPr marL="457200" indent="-457200">
              <a:buFont typeface="+mj-lt"/>
              <a:buAutoNum type="arabicPeriod"/>
            </a:pPr>
            <a:r>
              <a:rPr lang="en-US" dirty="0"/>
              <a:t>The professor can see all submitted assignments and grades.</a:t>
            </a:r>
          </a:p>
          <a:p>
            <a:pPr marL="457200" indent="-457200">
              <a:buFont typeface="+mj-lt"/>
              <a:buAutoNum type="arabicPeriod"/>
            </a:pPr>
            <a:r>
              <a:rPr lang="en-US" dirty="0"/>
              <a:t>If your course grade changed, then the professor made that change.</a:t>
            </a:r>
          </a:p>
          <a:p>
            <a:pPr marL="457200" indent="-457200">
              <a:buFont typeface="+mj-lt"/>
              <a:buAutoNum type="arabicPeriod"/>
            </a:pPr>
            <a:r>
              <a:rPr lang="en-US" dirty="0"/>
              <a:t>If your course grade changed, you see the updated grade.</a:t>
            </a:r>
          </a:p>
          <a:p>
            <a:pPr marL="457200" indent="-457200">
              <a:buFont typeface="+mj-lt"/>
              <a:buAutoNum type="arabicPeriod"/>
            </a:pPr>
            <a:r>
              <a:rPr lang="en-US" dirty="0"/>
              <a:t>Requests to the grading server are processed in the order they were received.</a:t>
            </a:r>
          </a:p>
          <a:p>
            <a:endParaRPr lang="en-US" dirty="0"/>
          </a:p>
        </p:txBody>
      </p:sp>
    </p:spTree>
    <p:extLst>
      <p:ext uri="{BB962C8B-B14F-4D97-AF65-F5344CB8AC3E}">
        <p14:creationId xmlns:p14="http://schemas.microsoft.com/office/powerpoint/2010/main" val="43571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Aspects of security</a:t>
            </a:r>
          </a:p>
        </p:txBody>
      </p:sp>
      <p:sp>
        <p:nvSpPr>
          <p:cNvPr id="3" name="Content Placeholder 2"/>
          <p:cNvSpPr>
            <a:spLocks noGrp="1"/>
          </p:cNvSpPr>
          <p:nvPr>
            <p:ph idx="1"/>
          </p:nvPr>
        </p:nvSpPr>
        <p:spPr/>
        <p:txBody>
          <a:bodyPr>
            <a:normAutofit/>
          </a:bodyPr>
          <a:lstStyle/>
          <a:p>
            <a:endParaRPr lang="en-US" sz="2800" b="1" dirty="0">
              <a:solidFill>
                <a:schemeClr val="accent2"/>
              </a:solidFill>
            </a:endParaRPr>
          </a:p>
          <a:p>
            <a:r>
              <a:rPr lang="en-US" sz="2800" b="1" dirty="0">
                <a:solidFill>
                  <a:schemeClr val="accent2"/>
                </a:solidFill>
              </a:rPr>
              <a:t>Confidentiality: </a:t>
            </a:r>
            <a:r>
              <a:rPr lang="en-US" sz="2800" dirty="0"/>
              <a:t>protection of assets from unauthorized disclosure</a:t>
            </a:r>
          </a:p>
          <a:p>
            <a:endParaRPr lang="en-US" sz="2800" dirty="0"/>
          </a:p>
          <a:p>
            <a:r>
              <a:rPr lang="en-US" sz="2800" b="1" dirty="0">
                <a:solidFill>
                  <a:schemeClr val="accent2"/>
                </a:solidFill>
              </a:rPr>
              <a:t>Integrity:</a:t>
            </a:r>
            <a:r>
              <a:rPr lang="en-US" sz="2800" b="1" dirty="0">
                <a:solidFill>
                  <a:srgbClr val="F79646"/>
                </a:solidFill>
              </a:rPr>
              <a:t> </a:t>
            </a:r>
            <a:r>
              <a:rPr lang="en-US" sz="2800" dirty="0"/>
              <a:t>protection of assets from unauthorized modification</a:t>
            </a:r>
          </a:p>
          <a:p>
            <a:endParaRPr lang="en-US" sz="2800" dirty="0"/>
          </a:p>
          <a:p>
            <a:r>
              <a:rPr lang="en-US" sz="2800" b="1" dirty="0">
                <a:solidFill>
                  <a:schemeClr val="accent2"/>
                </a:solidFill>
              </a:rPr>
              <a:t>Availability:</a:t>
            </a:r>
            <a:r>
              <a:rPr lang="en-US" sz="2800" b="1" dirty="0">
                <a:solidFill>
                  <a:srgbClr val="F79646"/>
                </a:solidFill>
              </a:rPr>
              <a:t> </a:t>
            </a:r>
            <a:r>
              <a:rPr lang="en-US" sz="2800" dirty="0"/>
              <a:t>protection of assets from loss of use</a:t>
            </a:r>
          </a:p>
          <a:p>
            <a:endParaRPr lang="en-US" sz="3600" dirty="0"/>
          </a:p>
        </p:txBody>
      </p:sp>
    </p:spTree>
    <p:extLst>
      <p:ext uri="{BB962C8B-B14F-4D97-AF65-F5344CB8AC3E}">
        <p14:creationId xmlns:p14="http://schemas.microsoft.com/office/powerpoint/2010/main" val="58545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 1</a:t>
            </a:r>
          </a:p>
        </p:txBody>
      </p:sp>
      <p:sp>
        <p:nvSpPr>
          <p:cNvPr id="5" name="Content Placeholder 4"/>
          <p:cNvSpPr>
            <a:spLocks noGrp="1"/>
          </p:cNvSpPr>
          <p:nvPr>
            <p:ph idx="1"/>
          </p:nvPr>
        </p:nvSpPr>
        <p:spPr/>
        <p:txBody>
          <a:bodyPr/>
          <a:lstStyle/>
          <a:p>
            <a:r>
              <a:rPr lang="en-US" b="1" dirty="0">
                <a:latin typeface="Cronos Pro" charset="0"/>
                <a:ea typeface="Cronos Pro" charset="0"/>
                <a:cs typeface="Cronos Pro" charset="0"/>
              </a:rPr>
              <a:t>Attack:  </a:t>
            </a:r>
            <a:r>
              <a:rPr lang="en-US" dirty="0"/>
              <a:t>John copies Mary's homework</a:t>
            </a:r>
          </a:p>
          <a:p>
            <a:endParaRPr lang="en-US" dirty="0"/>
          </a:p>
          <a:p>
            <a:r>
              <a:rPr lang="en-US" dirty="0"/>
              <a:t>What is a </a:t>
            </a:r>
            <a:r>
              <a:rPr lang="en-US" b="1" dirty="0">
                <a:latin typeface="Cronos Pro" charset="0"/>
                <a:ea typeface="Cronos Pro" charset="0"/>
                <a:cs typeface="Cronos Pro" charset="0"/>
              </a:rPr>
              <a:t>security goal </a:t>
            </a:r>
            <a:r>
              <a:rPr lang="en-US" dirty="0"/>
              <a:t>this attack would violate?</a:t>
            </a:r>
          </a:p>
          <a:p>
            <a:endParaRPr lang="en-US" dirty="0"/>
          </a:p>
          <a:p>
            <a:r>
              <a:rPr lang="en-US" dirty="0"/>
              <a:t>Which </a:t>
            </a:r>
            <a:r>
              <a:rPr lang="en-US" b="1" dirty="0">
                <a:latin typeface="Cronos Pro" charset="0"/>
                <a:ea typeface="Cronos Pro" charset="0"/>
                <a:cs typeface="Cronos Pro" charset="0"/>
              </a:rPr>
              <a:t>aspect</a:t>
            </a:r>
            <a:r>
              <a:rPr lang="en-US" dirty="0"/>
              <a:t> of security does that policy address?</a:t>
            </a:r>
          </a:p>
        </p:txBody>
      </p:sp>
    </p:spTree>
    <p:extLst>
      <p:ext uri="{BB962C8B-B14F-4D97-AF65-F5344CB8AC3E}">
        <p14:creationId xmlns:p14="http://schemas.microsoft.com/office/powerpoint/2010/main" val="46189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 2</a:t>
            </a:r>
          </a:p>
        </p:txBody>
      </p:sp>
      <p:sp>
        <p:nvSpPr>
          <p:cNvPr id="5" name="Content Placeholder 4"/>
          <p:cNvSpPr>
            <a:spLocks noGrp="1"/>
          </p:cNvSpPr>
          <p:nvPr>
            <p:ph idx="1"/>
          </p:nvPr>
        </p:nvSpPr>
        <p:spPr/>
        <p:txBody>
          <a:bodyPr/>
          <a:lstStyle/>
          <a:p>
            <a:r>
              <a:rPr lang="en-US" b="1" dirty="0">
                <a:latin typeface="Cronos Pro" charset="0"/>
                <a:ea typeface="Cronos Pro" charset="0"/>
                <a:cs typeface="Cronos Pro" charset="0"/>
              </a:rPr>
              <a:t>Attack:  </a:t>
            </a:r>
            <a:r>
              <a:rPr lang="en-US" dirty="0"/>
              <a:t>Paul causes Linda's system to freeze</a:t>
            </a:r>
          </a:p>
          <a:p>
            <a:endParaRPr lang="en-US" dirty="0"/>
          </a:p>
          <a:p>
            <a:r>
              <a:rPr lang="en-US" b="1" dirty="0">
                <a:latin typeface="Cronos Pro" charset="0"/>
                <a:ea typeface="Cronos Pro" charset="0"/>
                <a:cs typeface="Cronos Pro" charset="0"/>
              </a:rPr>
              <a:t>Goal?</a:t>
            </a:r>
          </a:p>
          <a:p>
            <a:endParaRPr lang="en-US" dirty="0"/>
          </a:p>
          <a:p>
            <a:r>
              <a:rPr lang="en-US" b="1" dirty="0">
                <a:latin typeface="Cronos Pro" charset="0"/>
                <a:ea typeface="Cronos Pro" charset="0"/>
                <a:cs typeface="Cronos Pro" charset="0"/>
              </a:rPr>
              <a:t>Aspect?</a:t>
            </a:r>
          </a:p>
        </p:txBody>
      </p:sp>
    </p:spTree>
    <p:extLst>
      <p:ext uri="{BB962C8B-B14F-4D97-AF65-F5344CB8AC3E}">
        <p14:creationId xmlns:p14="http://schemas.microsoft.com/office/powerpoint/2010/main" val="1380610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Security Goals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042098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Stork Baby Delivery</a:t>
            </a:r>
          </a:p>
        </p:txBody>
      </p:sp>
      <p:sp>
        <p:nvSpPr>
          <p:cNvPr id="5" name="Content Placeholder 4"/>
          <p:cNvSpPr>
            <a:spLocks noGrp="1"/>
          </p:cNvSpPr>
          <p:nvPr>
            <p:ph idx="1"/>
          </p:nvPr>
        </p:nvSpPr>
        <p:spPr>
          <a:xfrm>
            <a:off x="457200" y="1371600"/>
            <a:ext cx="8534400" cy="2895600"/>
          </a:xfrm>
        </p:spPr>
        <p:txBody>
          <a:bodyPr>
            <a:normAutofit fontScale="77500" lnSpcReduction="20000"/>
          </a:bodyPr>
          <a:lstStyle/>
          <a:p>
            <a:pPr marL="0" indent="0">
              <a:lnSpc>
                <a:spcPct val="120000"/>
              </a:lnSpc>
              <a:buNone/>
            </a:pPr>
            <a:r>
              <a:rPr lang="en-US" sz="2600" dirty="0"/>
              <a:t>The </a:t>
            </a:r>
            <a:r>
              <a:rPr lang="en-US" sz="2600" i="1" dirty="0"/>
              <a:t>stork baby delivery system</a:t>
            </a:r>
            <a:r>
              <a:rPr lang="en-US" sz="2600" dirty="0"/>
              <a:t> allows an autonomous aircraft (a </a:t>
            </a:r>
            <a:r>
              <a:rPr lang="en-US" sz="2600" i="1" dirty="0"/>
              <a:t>stork</a:t>
            </a:r>
            <a:r>
              <a:rPr lang="en-US" sz="2600" dirty="0"/>
              <a:t>) to deliver a payload (a </a:t>
            </a:r>
            <a:r>
              <a:rPr lang="en-US" sz="2600" i="1" dirty="0"/>
              <a:t>baby</a:t>
            </a:r>
            <a:r>
              <a:rPr lang="en-US" sz="2600" dirty="0"/>
              <a:t>) to a geographic location </a:t>
            </a:r>
            <a:r>
              <a:rPr lang="en-US" sz="2600" dirty="0" err="1"/>
              <a:t>prespecified</a:t>
            </a:r>
            <a:r>
              <a:rPr lang="en-US" sz="2600" dirty="0"/>
              <a:t> by some higher authority (</a:t>
            </a:r>
            <a:r>
              <a:rPr lang="en-US" sz="2600" i="1" dirty="0"/>
              <a:t>providence</a:t>
            </a:r>
            <a:r>
              <a:rPr lang="en-US" sz="2600" dirty="0"/>
              <a:t>). Prior to take-off, providence programs a stork with the geographic location describing where the baby should be delivered. Throughout the mission, the stork transmits back to providence a video of the landscape (labeled with geographic location coordinates) that the stork flies over. While a stork is in flight, providence may issue commands to that stork and change the location for the delivery, alter the path being followed to that location, or abort the mission.</a:t>
            </a:r>
          </a:p>
          <a:p>
            <a:pPr marL="0" indent="0">
              <a:buNone/>
            </a:pPr>
            <a:endParaRPr lang="en-US" b="1" dirty="0"/>
          </a:p>
        </p:txBody>
      </p:sp>
      <p:sp>
        <p:nvSpPr>
          <p:cNvPr id="6" name="Content Placeholder 4"/>
          <p:cNvSpPr txBox="1">
            <a:spLocks/>
          </p:cNvSpPr>
          <p:nvPr/>
        </p:nvSpPr>
        <p:spPr>
          <a:xfrm>
            <a:off x="457200" y="4267200"/>
            <a:ext cx="4953000" cy="2590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a:t>Threat model</a:t>
            </a:r>
            <a:r>
              <a:rPr lang="en-US" sz="2000" dirty="0"/>
              <a:t>: The adversary desires to prevent baby deliveries. The adversary has access to radio equipment that transmits and receives on the same frequencies that providence uses for communication with a stork. The adversary also controls weapons systems that can destroy a stork in flight.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169282"/>
            <a:ext cx="3657599" cy="2615183"/>
          </a:xfrm>
          <a:prstGeom prst="rect">
            <a:avLst/>
          </a:prstGeom>
        </p:spPr>
      </p:pic>
    </p:spTree>
    <p:extLst>
      <p:ext uri="{BB962C8B-B14F-4D97-AF65-F5344CB8AC3E}">
        <p14:creationId xmlns:p14="http://schemas.microsoft.com/office/powerpoint/2010/main" val="108749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4566" y="2971800"/>
            <a:ext cx="6641435" cy="1200329"/>
          </a:xfrm>
          <a:prstGeom prst="rect">
            <a:avLst/>
          </a:prstGeom>
          <a:noFill/>
        </p:spPr>
        <p:txBody>
          <a:bodyPr wrap="none" rtlCol="0">
            <a:spAutoFit/>
          </a:bodyPr>
          <a:lstStyle/>
          <a:p>
            <a:r>
              <a:rPr lang="en-US" sz="7200" dirty="0">
                <a:solidFill>
                  <a:schemeClr val="accent1"/>
                </a:solidFill>
                <a:latin typeface="CronosPro-Regular"/>
                <a:cs typeface="CronosPro-Regular"/>
              </a:rPr>
              <a:t>November 2, 1988</a:t>
            </a:r>
          </a:p>
        </p:txBody>
      </p:sp>
      <p:pic>
        <p:nvPicPr>
          <p:cNvPr id="5" name="Picture 4" descr="wor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4566" y="4191000"/>
            <a:ext cx="3686253" cy="2355504"/>
          </a:xfrm>
          <a:prstGeom prst="rect">
            <a:avLst/>
          </a:prstGeom>
        </p:spPr>
      </p:pic>
      <p:sp>
        <p:nvSpPr>
          <p:cNvPr id="6" name="TextBox 5"/>
          <p:cNvSpPr txBox="1"/>
          <p:nvPr/>
        </p:nvSpPr>
        <p:spPr>
          <a:xfrm>
            <a:off x="1734707" y="609600"/>
            <a:ext cx="6041521" cy="2677656"/>
          </a:xfrm>
          <a:prstGeom prst="rect">
            <a:avLst/>
          </a:prstGeom>
          <a:noFill/>
        </p:spPr>
        <p:txBody>
          <a:bodyPr wrap="square" rtlCol="0">
            <a:spAutoFit/>
          </a:bodyPr>
          <a:lstStyle/>
          <a:p>
            <a:r>
              <a:rPr lang="en-US" sz="1200" b="1" dirty="0">
                <a:solidFill>
                  <a:srgbClr val="6B0001"/>
                </a:solidFill>
                <a:latin typeface="Courier-Bold"/>
              </a:rPr>
              <a:t>static</a:t>
            </a:r>
            <a:r>
              <a:rPr lang="en-US" sz="1200" dirty="0">
                <a:solidFill>
                  <a:srgbClr val="000000"/>
                </a:solidFill>
                <a:latin typeface="Courier"/>
              </a:rPr>
              <a:t> </a:t>
            </a:r>
            <a:r>
              <a:rPr lang="en-US" sz="1200" dirty="0" err="1">
                <a:solidFill>
                  <a:srgbClr val="000000"/>
                </a:solidFill>
                <a:latin typeface="Courier"/>
              </a:rPr>
              <a:t>report_breakin</a:t>
            </a:r>
            <a:r>
              <a:rPr lang="en-US" sz="1200" dirty="0">
                <a:solidFill>
                  <a:srgbClr val="6D6F24"/>
                </a:solidFill>
                <a:latin typeface="Courier"/>
              </a:rPr>
              <a:t>(</a:t>
            </a:r>
            <a:r>
              <a:rPr lang="en-US" sz="1200" dirty="0">
                <a:solidFill>
                  <a:srgbClr val="000000"/>
                </a:solidFill>
                <a:latin typeface="Courier"/>
              </a:rPr>
              <a:t>arg1</a:t>
            </a:r>
            <a:r>
              <a:rPr lang="en-US" sz="1200" dirty="0">
                <a:solidFill>
                  <a:srgbClr val="6D6F24"/>
                </a:solidFill>
                <a:latin typeface="Courier"/>
              </a:rPr>
              <a:t>,</a:t>
            </a:r>
            <a:r>
              <a:rPr lang="en-US" sz="1200" dirty="0">
                <a:solidFill>
                  <a:srgbClr val="000000"/>
                </a:solidFill>
                <a:latin typeface="Courier"/>
              </a:rPr>
              <a:t> arg2</a:t>
            </a:r>
            <a:r>
              <a:rPr lang="en-US" sz="1200" dirty="0">
                <a:solidFill>
                  <a:srgbClr val="6D6F24"/>
                </a:solidFill>
                <a:latin typeface="Courier"/>
              </a:rPr>
              <a:t>)</a:t>
            </a:r>
            <a:r>
              <a:rPr lang="en-US" sz="1200" dirty="0">
                <a:solidFill>
                  <a:srgbClr val="000000"/>
                </a:solidFill>
                <a:latin typeface="Courier"/>
              </a:rPr>
              <a:t>		</a:t>
            </a:r>
            <a:r>
              <a:rPr lang="en-US" sz="1200" dirty="0">
                <a:solidFill>
                  <a:srgbClr val="565656"/>
                </a:solidFill>
                <a:latin typeface="Courier"/>
              </a:rPr>
              <a:t>/* 0x2494 */</a:t>
            </a:r>
            <a:endParaRPr lang="en-US" sz="1200" dirty="0">
              <a:solidFill>
                <a:srgbClr val="000000"/>
              </a:solidFill>
              <a:latin typeface="Courier"/>
            </a:endParaRPr>
          </a:p>
          <a:p>
            <a:r>
              <a:rPr lang="en-US" sz="1200" dirty="0">
                <a:solidFill>
                  <a:srgbClr val="6B006D"/>
                </a:solidFill>
                <a:latin typeface="Courier"/>
              </a:rPr>
              <a:t>{</a:t>
            </a:r>
            <a:endParaRPr lang="en-US" sz="1200" dirty="0">
              <a:solidFill>
                <a:srgbClr val="000000"/>
              </a:solidFill>
              <a:latin typeface="Courier"/>
            </a:endParaRPr>
          </a:p>
          <a:p>
            <a:r>
              <a:rPr lang="hu-HU" sz="1200" dirty="0">
                <a:solidFill>
                  <a:srgbClr val="000000"/>
                </a:solidFill>
                <a:latin typeface="Courier"/>
              </a:rPr>
              <a:t>    </a:t>
            </a:r>
            <a:r>
              <a:rPr lang="hu-HU" sz="1200" b="1" dirty="0">
                <a:solidFill>
                  <a:srgbClr val="6B0001"/>
                </a:solidFill>
                <a:latin typeface="Courier-Bold"/>
              </a:rPr>
              <a:t>int</a:t>
            </a:r>
            <a:r>
              <a:rPr lang="hu-HU" sz="1200" dirty="0">
                <a:solidFill>
                  <a:srgbClr val="000000"/>
                </a:solidFill>
                <a:latin typeface="Courier"/>
              </a:rPr>
              <a:t> s</a:t>
            </a:r>
            <a:r>
              <a:rPr lang="hu-HU" sz="1200" dirty="0">
                <a:solidFill>
                  <a:srgbClr val="6B006D"/>
                </a:solidFill>
                <a:latin typeface="Courier"/>
              </a:rPr>
              <a:t>;</a:t>
            </a:r>
            <a:endParaRPr lang="hu-HU" sz="1200" dirty="0">
              <a:solidFill>
                <a:srgbClr val="000000"/>
              </a:solidFill>
              <a:latin typeface="Courier"/>
            </a:endParaRPr>
          </a:p>
          <a:p>
            <a:r>
              <a:rPr lang="en-US" sz="1200" dirty="0">
                <a:solidFill>
                  <a:srgbClr val="000000"/>
                </a:solidFill>
                <a:latin typeface="Courier"/>
              </a:rPr>
              <a:t>    </a:t>
            </a:r>
            <a:r>
              <a:rPr lang="en-US" sz="1200" b="1" dirty="0" err="1">
                <a:solidFill>
                  <a:srgbClr val="6B0001"/>
                </a:solidFill>
                <a:latin typeface="Courier-Bold"/>
              </a:rPr>
              <a:t>struct</a:t>
            </a:r>
            <a:r>
              <a:rPr lang="en-US" sz="1200" dirty="0">
                <a:solidFill>
                  <a:srgbClr val="000000"/>
                </a:solidFill>
                <a:latin typeface="Courier"/>
              </a:rPr>
              <a:t> </a:t>
            </a:r>
            <a:r>
              <a:rPr lang="en-US" sz="1200" dirty="0" err="1">
                <a:solidFill>
                  <a:srgbClr val="000000"/>
                </a:solidFill>
                <a:latin typeface="Courier"/>
              </a:rPr>
              <a:t>sockaddr_in</a:t>
            </a:r>
            <a:r>
              <a:rPr lang="en-US" sz="1200" dirty="0">
                <a:solidFill>
                  <a:srgbClr val="000000"/>
                </a:solidFill>
                <a:latin typeface="Courier"/>
              </a:rPr>
              <a:t> </a:t>
            </a:r>
            <a:r>
              <a:rPr lang="en-US" sz="1200" dirty="0">
                <a:solidFill>
                  <a:srgbClr val="4D2401"/>
                </a:solidFill>
                <a:latin typeface="Courier"/>
              </a:rPr>
              <a:t>sin</a:t>
            </a:r>
            <a:r>
              <a:rPr lang="en-US" sz="1200" dirty="0">
                <a:solidFill>
                  <a:srgbClr val="6B006D"/>
                </a:solidFill>
                <a:latin typeface="Courier"/>
              </a:rPr>
              <a:t>;</a:t>
            </a:r>
            <a:endParaRPr lang="en-US" sz="1200" dirty="0">
              <a:solidFill>
                <a:srgbClr val="000000"/>
              </a:solidFill>
              <a:latin typeface="Courier"/>
            </a:endParaRPr>
          </a:p>
          <a:p>
            <a:r>
              <a:rPr lang="pl-PL" sz="1200" dirty="0">
                <a:solidFill>
                  <a:srgbClr val="000000"/>
                </a:solidFill>
                <a:latin typeface="Courier"/>
              </a:rPr>
              <a:t>    </a:t>
            </a:r>
            <a:r>
              <a:rPr lang="pl-PL" sz="1200" b="1" dirty="0">
                <a:solidFill>
                  <a:srgbClr val="6B0001"/>
                </a:solidFill>
                <a:latin typeface="Courier-Bold"/>
              </a:rPr>
              <a:t>char</a:t>
            </a:r>
            <a:r>
              <a:rPr lang="pl-PL" sz="1200" dirty="0">
                <a:solidFill>
                  <a:srgbClr val="000000"/>
                </a:solidFill>
                <a:latin typeface="Courier"/>
              </a:rPr>
              <a:t> </a:t>
            </a:r>
            <a:r>
              <a:rPr lang="pl-PL" sz="1200" dirty="0" err="1">
                <a:solidFill>
                  <a:srgbClr val="000000"/>
                </a:solidFill>
                <a:latin typeface="Courier"/>
              </a:rPr>
              <a:t>msg</a:t>
            </a:r>
            <a:r>
              <a:rPr lang="pl-PL" sz="1200" dirty="0">
                <a:solidFill>
                  <a:srgbClr val="6B006D"/>
                </a:solidFill>
                <a:latin typeface="Courier"/>
              </a:rPr>
              <a:t>;</a:t>
            </a:r>
            <a:endParaRPr lang="pl-PL" sz="1200" dirty="0">
              <a:solidFill>
                <a:srgbClr val="000000"/>
              </a:solidFill>
              <a:latin typeface="Courier"/>
            </a:endParaRPr>
          </a:p>
          <a:p>
            <a:r>
              <a:rPr lang="de-DE" sz="1200" dirty="0">
                <a:solidFill>
                  <a:srgbClr val="000000"/>
                </a:solidFill>
                <a:latin typeface="Courier"/>
              </a:rPr>
              <a:t>    </a:t>
            </a:r>
          </a:p>
          <a:p>
            <a:r>
              <a:rPr lang="en-US" sz="1200" dirty="0">
                <a:solidFill>
                  <a:srgbClr val="000000"/>
                </a:solidFill>
                <a:latin typeface="Courier"/>
              </a:rPr>
              <a:t>    </a:t>
            </a:r>
            <a:r>
              <a:rPr lang="en-US" sz="1200" b="1" dirty="0">
                <a:solidFill>
                  <a:srgbClr val="6B0001"/>
                </a:solidFill>
                <a:latin typeface="Courier-Bold"/>
              </a:rPr>
              <a:t>if</a:t>
            </a:r>
            <a:r>
              <a:rPr lang="en-US" sz="1200" dirty="0">
                <a:solidFill>
                  <a:srgbClr val="000000"/>
                </a:solidFill>
                <a:latin typeface="Courier"/>
              </a:rPr>
              <a:t> </a:t>
            </a:r>
            <a:r>
              <a:rPr lang="en-US" sz="1200" dirty="0">
                <a:solidFill>
                  <a:srgbClr val="6D6F24"/>
                </a:solidFill>
                <a:latin typeface="Courier"/>
              </a:rPr>
              <a:t>(</a:t>
            </a:r>
            <a:r>
              <a:rPr lang="en-US" sz="1200" dirty="0">
                <a:solidFill>
                  <a:srgbClr val="107D02"/>
                </a:solidFill>
                <a:latin typeface="Courier"/>
              </a:rPr>
              <a:t>7</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random</a:t>
            </a:r>
            <a:r>
              <a:rPr lang="en-US" sz="1200" dirty="0">
                <a:solidFill>
                  <a:srgbClr val="6D6F24"/>
                </a:solidFill>
                <a:latin typeface="Courier"/>
              </a:rPr>
              <a:t>()</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a:t>
            </a:r>
            <a:r>
              <a:rPr lang="en-US" sz="1200" dirty="0">
                <a:solidFill>
                  <a:srgbClr val="107D02"/>
                </a:solidFill>
                <a:latin typeface="Courier"/>
              </a:rPr>
              <a:t>15</a:t>
            </a:r>
            <a:r>
              <a:rPr lang="en-US" sz="1200" dirty="0">
                <a:solidFill>
                  <a:srgbClr val="6D6F24"/>
                </a:solidFill>
                <a:latin typeface="Courier"/>
              </a:rPr>
              <a:t>)</a:t>
            </a:r>
            <a:endParaRPr lang="en-US" sz="1200" dirty="0">
              <a:solidFill>
                <a:srgbClr val="000000"/>
              </a:solidFill>
              <a:latin typeface="Courier"/>
            </a:endParaRPr>
          </a:p>
          <a:p>
            <a:r>
              <a:rPr lang="en-US" sz="1200" dirty="0">
                <a:solidFill>
                  <a:srgbClr val="000000"/>
                </a:solidFill>
                <a:latin typeface="Courier"/>
              </a:rPr>
              <a:t>	</a:t>
            </a:r>
            <a:r>
              <a:rPr lang="en-US" sz="1200" b="1" dirty="0">
                <a:solidFill>
                  <a:srgbClr val="6B0001"/>
                </a:solidFill>
                <a:latin typeface="Courier-Bold"/>
              </a:rPr>
              <a:t>return</a:t>
            </a:r>
            <a:r>
              <a:rPr lang="en-US" sz="1200" dirty="0">
                <a:solidFill>
                  <a:srgbClr val="6B006D"/>
                </a:solidFill>
                <a:latin typeface="Courier"/>
              </a:rPr>
              <a:t>;</a:t>
            </a:r>
            <a:endParaRPr lang="en-US" sz="1200" dirty="0">
              <a:solidFill>
                <a:srgbClr val="000000"/>
              </a:solidFill>
              <a:latin typeface="Courier"/>
            </a:endParaRPr>
          </a:p>
          <a:p>
            <a:r>
              <a:rPr lang="de-DE" sz="1200" dirty="0">
                <a:solidFill>
                  <a:srgbClr val="000000"/>
                </a:solidFill>
                <a:latin typeface="Courier"/>
              </a:rPr>
              <a:t>    </a:t>
            </a:r>
          </a:p>
          <a:p>
            <a:r>
              <a:rPr lang="de-DE" sz="1200" dirty="0">
                <a:solidFill>
                  <a:srgbClr val="000000"/>
                </a:solidFill>
                <a:latin typeface="Courier"/>
              </a:rPr>
              <a:t>    </a:t>
            </a:r>
            <a:r>
              <a:rPr lang="de-DE" sz="1200" dirty="0" err="1">
                <a:solidFill>
                  <a:srgbClr val="000000"/>
                </a:solidFill>
                <a:latin typeface="Courier"/>
              </a:rPr>
              <a:t>bzero</a:t>
            </a:r>
            <a:r>
              <a:rPr lang="de-DE" sz="1200" dirty="0">
                <a:solidFill>
                  <a:srgbClr val="6D6F24"/>
                </a:solidFill>
                <a:latin typeface="Courier"/>
              </a:rPr>
              <a:t>(&amp;</a:t>
            </a:r>
            <a:r>
              <a:rPr lang="de-DE" sz="1200" dirty="0">
                <a:solidFill>
                  <a:srgbClr val="4D2401"/>
                </a:solidFill>
                <a:latin typeface="Courier"/>
              </a:rPr>
              <a:t>sin</a:t>
            </a:r>
            <a:r>
              <a:rPr lang="de-DE" sz="1200" dirty="0">
                <a:solidFill>
                  <a:srgbClr val="6D6F24"/>
                </a:solidFill>
                <a:latin typeface="Courier"/>
              </a:rPr>
              <a:t>,</a:t>
            </a:r>
            <a:r>
              <a:rPr lang="de-DE" sz="1200" dirty="0">
                <a:solidFill>
                  <a:srgbClr val="000000"/>
                </a:solidFill>
                <a:latin typeface="Courier"/>
              </a:rPr>
              <a:t> </a:t>
            </a:r>
            <a:r>
              <a:rPr lang="de-DE" sz="1200" b="1" dirty="0" err="1">
                <a:solidFill>
                  <a:srgbClr val="6B0001"/>
                </a:solidFill>
                <a:latin typeface="Courier-Bold"/>
              </a:rPr>
              <a:t>sizeof</a:t>
            </a:r>
            <a:r>
              <a:rPr lang="de-DE" sz="1200" dirty="0">
                <a:solidFill>
                  <a:srgbClr val="6D6F24"/>
                </a:solidFill>
                <a:latin typeface="Courier"/>
              </a:rPr>
              <a:t>(</a:t>
            </a:r>
            <a:r>
              <a:rPr lang="de-DE" sz="1200" dirty="0">
                <a:solidFill>
                  <a:srgbClr val="4D2401"/>
                </a:solidFill>
                <a:latin typeface="Courier"/>
              </a:rPr>
              <a:t>sin</a:t>
            </a:r>
            <a:r>
              <a:rPr lang="de-DE" sz="1200" dirty="0">
                <a:solidFill>
                  <a:srgbClr val="6D6F24"/>
                </a:solidFill>
                <a:latin typeface="Courier"/>
              </a:rPr>
              <a:t>))</a:t>
            </a:r>
            <a:r>
              <a:rPr lang="de-DE" sz="1200" dirty="0">
                <a:solidFill>
                  <a:srgbClr val="6B006D"/>
                </a:solidFill>
                <a:latin typeface="Courier"/>
              </a:rPr>
              <a:t>;</a:t>
            </a:r>
            <a:endParaRPr lang="de-DE" sz="1200" dirty="0">
              <a:solidFill>
                <a:srgbClr val="000000"/>
              </a:solidFill>
              <a:latin typeface="Courier"/>
            </a:endParaRPr>
          </a:p>
          <a:p>
            <a:r>
              <a:rPr lang="de-DE" sz="1200" dirty="0">
                <a:solidFill>
                  <a:srgbClr val="000000"/>
                </a:solidFill>
                <a:latin typeface="Courier"/>
              </a:rPr>
              <a:t>    </a:t>
            </a:r>
            <a:r>
              <a:rPr lang="de-DE" sz="1200" dirty="0" err="1">
                <a:solidFill>
                  <a:srgbClr val="000000"/>
                </a:solidFill>
                <a:latin typeface="Courier"/>
              </a:rPr>
              <a:t>sin</a:t>
            </a:r>
            <a:r>
              <a:rPr lang="de-DE" sz="1200" dirty="0" err="1">
                <a:solidFill>
                  <a:srgbClr val="6D6F24"/>
                </a:solidFill>
                <a:latin typeface="Courier"/>
              </a:rPr>
              <a:t>.</a:t>
            </a:r>
            <a:r>
              <a:rPr lang="de-DE" sz="1200" dirty="0" err="1">
                <a:solidFill>
                  <a:srgbClr val="000000"/>
                </a:solidFill>
                <a:latin typeface="Courier"/>
              </a:rPr>
              <a:t>sin_family</a:t>
            </a:r>
            <a:r>
              <a:rPr lang="de-DE" sz="1200" dirty="0">
                <a:solidFill>
                  <a:srgbClr val="000000"/>
                </a:solidFill>
                <a:latin typeface="Courier"/>
              </a:rPr>
              <a:t> </a:t>
            </a:r>
            <a:r>
              <a:rPr lang="de-DE" sz="1200" dirty="0">
                <a:solidFill>
                  <a:srgbClr val="6D6F24"/>
                </a:solidFill>
                <a:latin typeface="Courier"/>
              </a:rPr>
              <a:t>=</a:t>
            </a:r>
            <a:r>
              <a:rPr lang="de-DE" sz="1200" dirty="0">
                <a:solidFill>
                  <a:srgbClr val="000000"/>
                </a:solidFill>
                <a:latin typeface="Courier"/>
              </a:rPr>
              <a:t> AF_INET</a:t>
            </a:r>
            <a:r>
              <a:rPr lang="de-DE" sz="1200" dirty="0">
                <a:solidFill>
                  <a:srgbClr val="6B006D"/>
                </a:solidFill>
                <a:latin typeface="Courier"/>
              </a:rPr>
              <a:t>;</a:t>
            </a:r>
            <a:endParaRPr lang="de-DE" sz="1200" dirty="0">
              <a:solidFill>
                <a:srgbClr val="000000"/>
              </a:solidFill>
              <a:latin typeface="Courier"/>
            </a:endParaRPr>
          </a:p>
          <a:p>
            <a:r>
              <a:rPr lang="de-DE" sz="1200" dirty="0">
                <a:solidFill>
                  <a:srgbClr val="000000"/>
                </a:solidFill>
                <a:latin typeface="Courier"/>
              </a:rPr>
              <a:t>    </a:t>
            </a:r>
            <a:r>
              <a:rPr lang="de-DE" sz="1200" dirty="0" err="1">
                <a:solidFill>
                  <a:srgbClr val="000000"/>
                </a:solidFill>
                <a:latin typeface="Courier"/>
              </a:rPr>
              <a:t>sin</a:t>
            </a:r>
            <a:r>
              <a:rPr lang="de-DE" sz="1200" dirty="0" err="1">
                <a:solidFill>
                  <a:srgbClr val="6D6F24"/>
                </a:solidFill>
                <a:latin typeface="Courier"/>
              </a:rPr>
              <a:t>.</a:t>
            </a:r>
            <a:r>
              <a:rPr lang="de-DE" sz="1200" dirty="0" err="1">
                <a:solidFill>
                  <a:srgbClr val="000000"/>
                </a:solidFill>
                <a:latin typeface="Courier"/>
              </a:rPr>
              <a:t>sin_port</a:t>
            </a:r>
            <a:r>
              <a:rPr lang="de-DE" sz="1200" dirty="0">
                <a:solidFill>
                  <a:srgbClr val="000000"/>
                </a:solidFill>
                <a:latin typeface="Courier"/>
              </a:rPr>
              <a:t> </a:t>
            </a:r>
            <a:r>
              <a:rPr lang="de-DE" sz="1200" dirty="0">
                <a:solidFill>
                  <a:srgbClr val="6D6F24"/>
                </a:solidFill>
                <a:latin typeface="Courier"/>
              </a:rPr>
              <a:t>=</a:t>
            </a:r>
            <a:r>
              <a:rPr lang="de-DE" sz="1200" dirty="0">
                <a:solidFill>
                  <a:srgbClr val="000000"/>
                </a:solidFill>
                <a:latin typeface="Courier"/>
              </a:rPr>
              <a:t> REPORT_PORT</a:t>
            </a:r>
            <a:r>
              <a:rPr lang="de-DE" sz="1200" dirty="0">
                <a:solidFill>
                  <a:srgbClr val="6B006D"/>
                </a:solidFill>
                <a:latin typeface="Courier"/>
              </a:rPr>
              <a:t>;</a:t>
            </a:r>
            <a:endParaRPr lang="de-DE" sz="1200" dirty="0">
              <a:solidFill>
                <a:srgbClr val="000000"/>
              </a:solidFill>
              <a:latin typeface="Courier"/>
            </a:endParaRPr>
          </a:p>
          <a:p>
            <a:r>
              <a:rPr lang="en-US" sz="1200" dirty="0">
                <a:solidFill>
                  <a:srgbClr val="000000"/>
                </a:solidFill>
                <a:latin typeface="Courier"/>
              </a:rPr>
              <a:t>    </a:t>
            </a:r>
            <a:r>
              <a:rPr lang="en-US" sz="1200" dirty="0" err="1">
                <a:solidFill>
                  <a:srgbClr val="000000"/>
                </a:solidFill>
                <a:latin typeface="Courier"/>
              </a:rPr>
              <a:t>sin</a:t>
            </a:r>
            <a:r>
              <a:rPr lang="en-US" sz="1200" dirty="0" err="1">
                <a:solidFill>
                  <a:srgbClr val="6D6F24"/>
                </a:solidFill>
                <a:latin typeface="Courier"/>
              </a:rPr>
              <a:t>.</a:t>
            </a:r>
            <a:r>
              <a:rPr lang="en-US" sz="1200" dirty="0" err="1">
                <a:solidFill>
                  <a:srgbClr val="000000"/>
                </a:solidFill>
                <a:latin typeface="Courier"/>
              </a:rPr>
              <a:t>sin_addr</a:t>
            </a:r>
            <a:r>
              <a:rPr lang="en-US" sz="1200" dirty="0" err="1">
                <a:solidFill>
                  <a:srgbClr val="6D6F24"/>
                </a:solidFill>
                <a:latin typeface="Courier"/>
              </a:rPr>
              <a:t>.</a:t>
            </a:r>
            <a:r>
              <a:rPr lang="en-US" sz="1200" dirty="0" err="1">
                <a:solidFill>
                  <a:srgbClr val="000000"/>
                </a:solidFill>
                <a:latin typeface="Courier"/>
              </a:rPr>
              <a:t>s_addr</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a:t>
            </a:r>
            <a:r>
              <a:rPr lang="en-US" sz="1200" dirty="0" err="1">
                <a:solidFill>
                  <a:srgbClr val="300000"/>
                </a:solidFill>
                <a:latin typeface="Courier"/>
              </a:rPr>
              <a:t>inet_addr</a:t>
            </a:r>
            <a:r>
              <a:rPr lang="en-US" sz="1200" dirty="0">
                <a:solidFill>
                  <a:srgbClr val="6D6F24"/>
                </a:solidFill>
                <a:latin typeface="Courier"/>
              </a:rPr>
              <a:t>(</a:t>
            </a:r>
            <a:r>
              <a:rPr lang="en-US" sz="1200" dirty="0">
                <a:solidFill>
                  <a:srgbClr val="000000"/>
                </a:solidFill>
                <a:latin typeface="Courier"/>
              </a:rPr>
              <a:t>XS</a:t>
            </a:r>
            <a:r>
              <a:rPr lang="en-US" sz="1200" dirty="0">
                <a:solidFill>
                  <a:srgbClr val="6D6F24"/>
                </a:solidFill>
                <a:latin typeface="Courier"/>
              </a:rPr>
              <a:t>(</a:t>
            </a:r>
            <a:r>
              <a:rPr lang="en-US" sz="1200" dirty="0">
                <a:solidFill>
                  <a:srgbClr val="6B0001"/>
                </a:solidFill>
                <a:latin typeface="Courier"/>
              </a:rPr>
              <a:t>"</a:t>
            </a:r>
            <a:r>
              <a:rPr lang="en-US" sz="1200" dirty="0">
                <a:solidFill>
                  <a:srgbClr val="0000DF"/>
                </a:solidFill>
                <a:latin typeface="Courier"/>
              </a:rPr>
              <a:t>128.32.137.13</a:t>
            </a:r>
            <a:r>
              <a:rPr lang="en-US" sz="1200" dirty="0">
                <a:solidFill>
                  <a:srgbClr val="6B0001"/>
                </a:solidFill>
                <a:latin typeface="Courier"/>
              </a:rPr>
              <a:t>"</a:t>
            </a:r>
            <a:r>
              <a:rPr lang="en-US" sz="1200" dirty="0">
                <a:solidFill>
                  <a:srgbClr val="6D6F24"/>
                </a:solidFill>
                <a:latin typeface="Courier"/>
              </a:rPr>
              <a:t>))</a:t>
            </a:r>
            <a:r>
              <a:rPr lang="en-US" sz="1200" dirty="0">
                <a:solidFill>
                  <a:srgbClr val="6B006D"/>
                </a:solidFill>
                <a:latin typeface="Courier"/>
              </a:rPr>
              <a:t>;</a:t>
            </a:r>
            <a:r>
              <a:rPr lang="de-DE" sz="1200" dirty="0">
                <a:solidFill>
                  <a:srgbClr val="000000"/>
                </a:solidFill>
                <a:latin typeface="Courier"/>
              </a:rPr>
              <a:t>    </a:t>
            </a:r>
          </a:p>
          <a:p>
            <a:r>
              <a:rPr lang="de-DE" sz="1200" dirty="0">
                <a:solidFill>
                  <a:srgbClr val="000000"/>
                </a:solidFill>
                <a:latin typeface="Courier"/>
              </a:rPr>
              <a:t>   </a:t>
            </a:r>
            <a:endParaRPr lang="en-US" sz="1200" dirty="0">
              <a:latin typeface="CronosPro-Regular"/>
              <a:cs typeface="CronosPro-Regular"/>
            </a:endParaRPr>
          </a:p>
        </p:txBody>
      </p:sp>
      <p:pic>
        <p:nvPicPr>
          <p:cNvPr id="7" name="Picture 6" descr="wor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4566" y="4172129"/>
            <a:ext cx="3686253" cy="2355504"/>
          </a:xfrm>
          <a:prstGeom prst="rect">
            <a:avLst/>
          </a:prstGeom>
        </p:spPr>
      </p:pic>
      <p:pic>
        <p:nvPicPr>
          <p:cNvPr id="8" name="Picture 7" descr="morris300.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0200" y="4146856"/>
            <a:ext cx="2366029" cy="2366029"/>
          </a:xfrm>
          <a:prstGeom prst="rect">
            <a:avLst/>
          </a:prstGeom>
        </p:spPr>
      </p:pic>
    </p:spTree>
    <p:extLst>
      <p:ext uri="{BB962C8B-B14F-4D97-AF65-F5344CB8AC3E}">
        <p14:creationId xmlns:p14="http://schemas.microsoft.com/office/powerpoint/2010/main" val="19805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Bigger Picture</a:t>
            </a:r>
          </a:p>
        </p:txBody>
      </p:sp>
      <p:sp>
        <p:nvSpPr>
          <p:cNvPr id="4" name="Content Placeholder 2"/>
          <p:cNvSpPr txBox="1">
            <a:spLocks/>
          </p:cNvSpPr>
          <p:nvPr/>
        </p:nvSpPr>
        <p:spPr>
          <a:xfrm>
            <a:off x="457200" y="2057400"/>
            <a:ext cx="8229600" cy="4068763"/>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2800" dirty="0">
                <a:solidFill>
                  <a:schemeClr val="accent2"/>
                </a:solidFill>
              </a:rPr>
              <a:t>Attacks</a:t>
            </a:r>
            <a:r>
              <a:rPr lang="en-US" sz="2800" dirty="0"/>
              <a:t> </a:t>
            </a:r>
            <a:br>
              <a:rPr lang="en-US" sz="2800" dirty="0"/>
            </a:br>
            <a:r>
              <a:rPr lang="en-US" sz="2800" dirty="0"/>
              <a:t>are perpetrated by </a:t>
            </a:r>
            <a:br>
              <a:rPr lang="en-US" sz="2800" dirty="0"/>
            </a:br>
            <a:r>
              <a:rPr lang="en-US" sz="2800" dirty="0">
                <a:solidFill>
                  <a:srgbClr val="4F81BD"/>
                </a:solidFill>
              </a:rPr>
              <a:t>threats</a:t>
            </a:r>
            <a:r>
              <a:rPr lang="en-US" sz="2800" dirty="0"/>
              <a:t> </a:t>
            </a:r>
            <a:br>
              <a:rPr lang="en-US" sz="2800" dirty="0"/>
            </a:br>
            <a:r>
              <a:rPr lang="en-US" sz="2800" dirty="0"/>
              <a:t>that inflict </a:t>
            </a:r>
            <a:br>
              <a:rPr lang="en-US" sz="2800" dirty="0"/>
            </a:br>
            <a:r>
              <a:rPr lang="en-US" sz="2800" dirty="0">
                <a:solidFill>
                  <a:srgbClr val="4F81BD"/>
                </a:solidFill>
              </a:rPr>
              <a:t>harm</a:t>
            </a:r>
            <a:r>
              <a:rPr lang="en-US" sz="2800" dirty="0"/>
              <a:t> </a:t>
            </a:r>
            <a:br>
              <a:rPr lang="en-US" sz="2800" dirty="0"/>
            </a:br>
            <a:r>
              <a:rPr lang="en-US" sz="2800" dirty="0"/>
              <a:t>by exploiting</a:t>
            </a:r>
            <a:br>
              <a:rPr lang="en-US" sz="2800" dirty="0"/>
            </a:br>
            <a:r>
              <a:rPr lang="en-US" sz="2800" dirty="0">
                <a:solidFill>
                  <a:srgbClr val="4F81BD"/>
                </a:solidFill>
              </a:rPr>
              <a:t>vulnerabilities</a:t>
            </a:r>
            <a:br>
              <a:rPr lang="en-US" sz="2800" dirty="0"/>
            </a:br>
            <a:r>
              <a:rPr lang="en-US" sz="2800" dirty="0"/>
              <a:t>which are controlled by </a:t>
            </a:r>
            <a:br>
              <a:rPr lang="en-US" sz="2800" dirty="0"/>
            </a:br>
            <a:r>
              <a:rPr lang="en-US" sz="2800" dirty="0">
                <a:solidFill>
                  <a:srgbClr val="4F81BD"/>
                </a:solidFill>
              </a:rPr>
              <a:t>countermeasures</a:t>
            </a:r>
            <a:r>
              <a:rPr lang="en-US" sz="2800" dirty="0"/>
              <a:t>.</a:t>
            </a:r>
          </a:p>
        </p:txBody>
      </p:sp>
    </p:spTree>
    <p:extLst>
      <p:ext uri="{BB962C8B-B14F-4D97-AF65-F5344CB8AC3E}">
        <p14:creationId xmlns:p14="http://schemas.microsoft.com/office/powerpoint/2010/main" val="159199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Logistics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74353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Logistics</a:t>
            </a:r>
          </a:p>
        </p:txBody>
      </p:sp>
      <p:pic>
        <p:nvPicPr>
          <p:cNvPr id="2" name="Content Placeholder 1"/>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09600" y="1524000"/>
            <a:ext cx="1664110" cy="2106235"/>
          </a:xfrm>
        </p:spPr>
      </p:pic>
      <p:sp>
        <p:nvSpPr>
          <p:cNvPr id="9" name="TextBox 8"/>
          <p:cNvSpPr txBox="1"/>
          <p:nvPr/>
        </p:nvSpPr>
        <p:spPr>
          <a:xfrm>
            <a:off x="3048000" y="1600200"/>
            <a:ext cx="4636206" cy="1938992"/>
          </a:xfrm>
          <a:prstGeom prst="rect">
            <a:avLst/>
          </a:prstGeom>
          <a:noFill/>
        </p:spPr>
        <p:txBody>
          <a:bodyPr wrap="none" rtlCol="0">
            <a:spAutoFit/>
          </a:bodyPr>
          <a:lstStyle/>
          <a:p>
            <a:r>
              <a:rPr lang="en-US" sz="2400" dirty="0"/>
              <a:t>Prof. Eleanor Birrell</a:t>
            </a:r>
          </a:p>
          <a:p>
            <a:r>
              <a:rPr lang="en-US" sz="2400" dirty="0"/>
              <a:t>Edmunds 221</a:t>
            </a:r>
          </a:p>
          <a:p>
            <a:endParaRPr lang="en-US" sz="2400" dirty="0"/>
          </a:p>
          <a:p>
            <a:r>
              <a:rPr lang="en-US" sz="2400" dirty="0"/>
              <a:t>Research in security and privacy</a:t>
            </a:r>
          </a:p>
          <a:p>
            <a:endParaRPr lang="en-US" sz="2400" dirty="0"/>
          </a:p>
        </p:txBody>
      </p:sp>
      <p:sp>
        <p:nvSpPr>
          <p:cNvPr id="11" name="Content Placeholder 2"/>
          <p:cNvSpPr txBox="1">
            <a:spLocks/>
          </p:cNvSpPr>
          <p:nvPr/>
        </p:nvSpPr>
        <p:spPr>
          <a:xfrm>
            <a:off x="457200" y="3886200"/>
            <a:ext cx="8229600" cy="2971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b="1" dirty="0">
                <a:ea typeface="Cronos Pro" charset="0"/>
                <a:cs typeface="Cronos Pro" charset="0"/>
              </a:rPr>
              <a:t>Lectures:</a:t>
            </a:r>
          </a:p>
          <a:p>
            <a:pPr lvl="1"/>
            <a:r>
              <a:rPr lang="en-US" dirty="0">
                <a:ea typeface="Cronos Pro" charset="0"/>
                <a:cs typeface="Cronos Pro" charset="0"/>
              </a:rPr>
              <a:t>MW 1:15-2:30pm in Edmunds 101</a:t>
            </a:r>
          </a:p>
          <a:p>
            <a:pPr lvl="1"/>
            <a:endParaRPr lang="en-US" dirty="0">
              <a:ea typeface="Cronos Pro" charset="0"/>
              <a:cs typeface="Cronos Pro" charset="0"/>
            </a:endParaRPr>
          </a:p>
          <a:p>
            <a:r>
              <a:rPr lang="en-US" b="1" dirty="0">
                <a:ea typeface="Cronos Pro" charset="0"/>
                <a:cs typeface="Cronos Pro" charset="0"/>
              </a:rPr>
              <a:t>Office Hours: </a:t>
            </a:r>
          </a:p>
          <a:p>
            <a:pPr lvl="1"/>
            <a:r>
              <a:rPr lang="en-US" dirty="0">
                <a:ea typeface="Cronos Pro" charset="0"/>
                <a:cs typeface="Cronos Pro" charset="0"/>
              </a:rPr>
              <a:t>TBD (probably Mondays and Tuesdays)</a:t>
            </a:r>
          </a:p>
          <a:p>
            <a:pPr marL="274320" lvl="1" indent="0">
              <a:buNone/>
            </a:pPr>
            <a:endParaRPr lang="en-US" dirty="0"/>
          </a:p>
        </p:txBody>
      </p:sp>
    </p:spTree>
    <p:extLst>
      <p:ext uri="{BB962C8B-B14F-4D97-AF65-F5344CB8AC3E}">
        <p14:creationId xmlns:p14="http://schemas.microsoft.com/office/powerpoint/2010/main" val="70085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Work</a:t>
            </a:r>
          </a:p>
        </p:txBody>
      </p:sp>
      <p:sp>
        <p:nvSpPr>
          <p:cNvPr id="3" name="Content Placeholder 2"/>
          <p:cNvSpPr>
            <a:spLocks noGrp="1"/>
          </p:cNvSpPr>
          <p:nvPr>
            <p:ph idx="1"/>
          </p:nvPr>
        </p:nvSpPr>
        <p:spPr/>
        <p:txBody>
          <a:bodyPr/>
          <a:lstStyle/>
          <a:p>
            <a:r>
              <a:rPr lang="en-US" dirty="0"/>
              <a:t>6 assignments (40%)</a:t>
            </a:r>
          </a:p>
          <a:p>
            <a:pPr lvl="1"/>
            <a:r>
              <a:rPr lang="en-US" dirty="0"/>
              <a:t>Mix of theory assignments and programming assignments</a:t>
            </a:r>
          </a:p>
          <a:p>
            <a:r>
              <a:rPr lang="en-US" dirty="0"/>
              <a:t>Course project (50%)</a:t>
            </a:r>
          </a:p>
          <a:p>
            <a:pPr lvl="1"/>
            <a:r>
              <a:rPr lang="en-US" dirty="0"/>
              <a:t>Design and build a secure system</a:t>
            </a:r>
          </a:p>
          <a:p>
            <a:pPr lvl="1"/>
            <a:r>
              <a:rPr lang="en-US" dirty="0"/>
              <a:t>Done in groups of 3-4</a:t>
            </a:r>
          </a:p>
          <a:p>
            <a:r>
              <a:rPr lang="en-US" dirty="0"/>
              <a:t>Participation (10%)</a:t>
            </a:r>
          </a:p>
          <a:p>
            <a:pPr marL="274320" lvl="1" indent="0">
              <a:buNone/>
            </a:pPr>
            <a:endParaRPr lang="en-US" dirty="0"/>
          </a:p>
          <a:p>
            <a:r>
              <a:rPr lang="en-US" dirty="0"/>
              <a:t>All coursework will be due Tuesdays at 11:59pm PT</a:t>
            </a:r>
          </a:p>
        </p:txBody>
      </p:sp>
    </p:spTree>
    <p:extLst>
      <p:ext uri="{BB962C8B-B14F-4D97-AF65-F5344CB8AC3E}">
        <p14:creationId xmlns:p14="http://schemas.microsoft.com/office/powerpoint/2010/main" val="1741632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website</a:t>
            </a:r>
          </a:p>
        </p:txBody>
      </p:sp>
      <p:sp>
        <p:nvSpPr>
          <p:cNvPr id="3" name="Content Placeholder 2"/>
          <p:cNvSpPr>
            <a:spLocks noGrp="1"/>
          </p:cNvSpPr>
          <p:nvPr>
            <p:ph idx="1"/>
          </p:nvPr>
        </p:nvSpPr>
        <p:spPr/>
        <p:txBody>
          <a:bodyPr>
            <a:normAutofit/>
          </a:bodyPr>
          <a:lstStyle/>
          <a:p>
            <a:pPr marL="0" indent="0">
              <a:buNone/>
            </a:pPr>
            <a:r>
              <a:rPr lang="en-US" dirty="0">
                <a:hlinkClick r:id="rId2"/>
              </a:rPr>
              <a:t>http://www.cs.pomona.edu/classes/cs138</a:t>
            </a:r>
            <a:endParaRPr lang="en-US" dirty="0"/>
          </a:p>
          <a:p>
            <a:pPr marL="0" indent="0">
              <a:buNone/>
            </a:pPr>
            <a:r>
              <a:rPr lang="en-US" dirty="0">
                <a:solidFill>
                  <a:schemeClr val="accent6"/>
                </a:solidFill>
              </a:rPr>
              <a:t>ding)</a:t>
            </a:r>
          </a:p>
          <a:p>
            <a:r>
              <a:rPr lang="en-US" dirty="0"/>
              <a:t>All information is on the course website</a:t>
            </a:r>
          </a:p>
          <a:p>
            <a:r>
              <a:rPr lang="en-US" dirty="0"/>
              <a:t>Various reading materials:  slides, notes, links to online readings, pointers to textbook chapters</a:t>
            </a:r>
          </a:p>
          <a:p>
            <a:pPr lvl="1"/>
            <a:r>
              <a:rPr lang="en-US" dirty="0"/>
              <a:t>Optional?  Yes.  But...</a:t>
            </a:r>
          </a:p>
          <a:p>
            <a:pPr lvl="2"/>
            <a:r>
              <a:rPr lang="en-US" dirty="0"/>
              <a:t>the more of these you read, the more you will get out of the course </a:t>
            </a:r>
          </a:p>
          <a:p>
            <a:pPr lvl="2"/>
            <a:r>
              <a:rPr lang="en-US" dirty="0"/>
              <a:t>assignments are often inspired by this material</a:t>
            </a:r>
          </a:p>
          <a:p>
            <a:pPr lvl="1"/>
            <a:r>
              <a:rPr lang="en-US" dirty="0"/>
              <a:t>Lectures are the ground truth for material we cover</a:t>
            </a:r>
          </a:p>
        </p:txBody>
      </p:sp>
      <p:pic>
        <p:nvPicPr>
          <p:cNvPr id="5" name="Picture 4" descr="A qr code on a white background&#10;&#10;AI-generated content may be incorrect.">
            <a:extLst>
              <a:ext uri="{FF2B5EF4-FFF2-40B4-BE49-F238E27FC236}">
                <a16:creationId xmlns:a16="http://schemas.microsoft.com/office/drawing/2014/main" id="{CD7C9C10-68B4-37BA-90AD-47D18AF64962}"/>
              </a:ext>
            </a:extLst>
          </p:cNvPr>
          <p:cNvPicPr>
            <a:picLocks noChangeAspect="1"/>
          </p:cNvPicPr>
          <p:nvPr/>
        </p:nvPicPr>
        <p:blipFill>
          <a:blip r:embed="rId3">
            <a:extLst>
              <a:ext uri="{28A0092B-C50C-407E-A947-70E740481C1C}">
                <a14:useLocalDpi xmlns:a14="http://schemas.microsoft.com/office/drawing/2010/main" val="0"/>
              </a:ext>
            </a:extLst>
          </a:blip>
          <a:srcRect l="8870" t="9558" r="9739" b="9051"/>
          <a:stretch>
            <a:fillRect/>
          </a:stretch>
        </p:blipFill>
        <p:spPr>
          <a:xfrm>
            <a:off x="6705600" y="633690"/>
            <a:ext cx="2314021" cy="2314020"/>
          </a:xfrm>
          <a:prstGeom prst="rect">
            <a:avLst/>
          </a:prstGeom>
        </p:spPr>
      </p:pic>
    </p:spTree>
    <p:extLst>
      <p:ext uri="{BB962C8B-B14F-4D97-AF65-F5344CB8AC3E}">
        <p14:creationId xmlns:p14="http://schemas.microsoft.com/office/powerpoint/2010/main" val="2331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640D-EDB1-3794-0270-78C4535BF79C}"/>
              </a:ext>
            </a:extLst>
          </p:cNvPr>
          <p:cNvSpPr>
            <a:spLocks noGrp="1"/>
          </p:cNvSpPr>
          <p:nvPr>
            <p:ph type="title"/>
          </p:nvPr>
        </p:nvSpPr>
        <p:spPr/>
        <p:txBody>
          <a:bodyPr/>
          <a:lstStyle/>
          <a:p>
            <a:r>
              <a:rPr lang="en-US" dirty="0"/>
              <a:t>Introduction to Security</a:t>
            </a:r>
          </a:p>
        </p:txBody>
      </p:sp>
      <p:pic>
        <p:nvPicPr>
          <p:cNvPr id="4" name="Content Placeholder 5">
            <a:extLst>
              <a:ext uri="{FF2B5EF4-FFF2-40B4-BE49-F238E27FC236}">
                <a16:creationId xmlns:a16="http://schemas.microsoft.com/office/drawing/2014/main" id="{946739AF-3C9A-4BCE-4394-BE557EEAE9B4}"/>
              </a:ext>
            </a:extLst>
          </p:cNvPr>
          <p:cNvPicPr>
            <a:picLocks noChangeAspect="1"/>
          </p:cNvPicPr>
          <p:nvPr/>
        </p:nvPicPr>
        <p:blipFill>
          <a:blip r:embed="rId2">
            <a:extLst>
              <a:ext uri="{28A0092B-C50C-407E-A947-70E740481C1C}">
                <a14:useLocalDpi xmlns:a14="http://schemas.microsoft.com/office/drawing/2010/main" val="0"/>
              </a:ext>
            </a:extLst>
          </a:blip>
          <a:srcRect t="3747" b="1256"/>
          <a:stretch>
            <a:fillRect/>
          </a:stretch>
        </p:blipFill>
        <p:spPr>
          <a:xfrm>
            <a:off x="1485900" y="1513624"/>
            <a:ext cx="6172200" cy="5337750"/>
          </a:xfrm>
          <a:prstGeom prst="rect">
            <a:avLst/>
          </a:prstGeom>
        </p:spPr>
      </p:pic>
    </p:spTree>
    <p:extLst>
      <p:ext uri="{BB962C8B-B14F-4D97-AF65-F5344CB8AC3E}">
        <p14:creationId xmlns:p14="http://schemas.microsoft.com/office/powerpoint/2010/main" val="414136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8758" y="2895600"/>
            <a:ext cx="4480547" cy="1200329"/>
          </a:xfrm>
          <a:prstGeom prst="rect">
            <a:avLst/>
          </a:prstGeom>
          <a:noFill/>
        </p:spPr>
        <p:txBody>
          <a:bodyPr wrap="none" rtlCol="0">
            <a:spAutoFit/>
          </a:bodyPr>
          <a:lstStyle/>
          <a:p>
            <a:r>
              <a:rPr lang="en-US" sz="7200" dirty="0">
                <a:solidFill>
                  <a:schemeClr val="accent1"/>
                </a:solidFill>
                <a:latin typeface="CronosPro-Regular"/>
                <a:cs typeface="CronosPro-Regular"/>
              </a:rPr>
              <a:t>June 1, 2012</a:t>
            </a:r>
          </a:p>
        </p:txBody>
      </p:sp>
      <p:pic>
        <p:nvPicPr>
          <p:cNvPr id="9" name="Picture 8" descr="gas-centrifu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6567" y="4187169"/>
            <a:ext cx="2944382" cy="2355505"/>
          </a:xfrm>
          <a:prstGeom prst="rect">
            <a:avLst/>
          </a:prstGeom>
        </p:spPr>
      </p:pic>
      <p:grpSp>
        <p:nvGrpSpPr>
          <p:cNvPr id="10" name="Group 9"/>
          <p:cNvGrpSpPr/>
          <p:nvPr/>
        </p:nvGrpSpPr>
        <p:grpSpPr>
          <a:xfrm>
            <a:off x="4206933" y="4187169"/>
            <a:ext cx="3970961" cy="2366031"/>
            <a:chOff x="4206933" y="4034916"/>
            <a:chExt cx="3970961" cy="2366031"/>
          </a:xfrm>
        </p:grpSpPr>
        <p:pic>
          <p:nvPicPr>
            <p:cNvPr id="11" name="Picture 10" descr="world-map.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6933" y="4034916"/>
              <a:ext cx="3970961" cy="2366031"/>
            </a:xfrm>
            <a:prstGeom prst="rect">
              <a:avLst/>
            </a:prstGeom>
          </p:spPr>
        </p:pic>
        <p:sp>
          <p:nvSpPr>
            <p:cNvPr id="12" name="TextBox 11"/>
            <p:cNvSpPr txBox="1"/>
            <p:nvPr/>
          </p:nvSpPr>
          <p:spPr>
            <a:xfrm>
              <a:off x="5870127" y="4615888"/>
              <a:ext cx="519105" cy="1323439"/>
            </a:xfrm>
            <a:prstGeom prst="rect">
              <a:avLst/>
            </a:prstGeom>
            <a:noFill/>
          </p:spPr>
          <p:txBody>
            <a:bodyPr wrap="none" rtlCol="0">
              <a:spAutoFit/>
            </a:bodyPr>
            <a:lstStyle/>
            <a:p>
              <a:r>
                <a:rPr lang="en-US" sz="8000" dirty="0">
                  <a:latin typeface="CronosPro-Regular"/>
                  <a:cs typeface="CronosPro-Regular"/>
                </a:rPr>
                <a:t>?</a:t>
              </a:r>
            </a:p>
          </p:txBody>
        </p:sp>
      </p:grpSp>
      <p:pic>
        <p:nvPicPr>
          <p:cNvPr id="13" name="Picture 12" descr="stuxnet_craftfile-1.png"/>
          <p:cNvPicPr>
            <a:picLocks noChangeAspect="1"/>
          </p:cNvPicPr>
          <p:nvPr/>
        </p:nvPicPr>
        <p:blipFill rotWithShape="1">
          <a:blip r:embed="rId5">
            <a:extLst>
              <a:ext uri="{28A0092B-C50C-407E-A947-70E740481C1C}">
                <a14:useLocalDpi xmlns:a14="http://schemas.microsoft.com/office/drawing/2010/main"/>
              </a:ext>
            </a:extLst>
          </a:blip>
          <a:srcRect t="17094"/>
          <a:stretch/>
        </p:blipFill>
        <p:spPr>
          <a:xfrm>
            <a:off x="2470319" y="533400"/>
            <a:ext cx="4216673" cy="2586938"/>
          </a:xfrm>
          <a:prstGeom prst="rect">
            <a:avLst/>
          </a:prstGeom>
        </p:spPr>
      </p:pic>
    </p:spTree>
    <p:extLst>
      <p:ext uri="{BB962C8B-B14F-4D97-AF65-F5344CB8AC3E}">
        <p14:creationId xmlns:p14="http://schemas.microsoft.com/office/powerpoint/2010/main" val="20188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3476" y="2828835"/>
            <a:ext cx="6537047" cy="1200329"/>
          </a:xfrm>
          <a:prstGeom prst="rect">
            <a:avLst/>
          </a:prstGeom>
          <a:noFill/>
        </p:spPr>
        <p:txBody>
          <a:bodyPr wrap="none" rtlCol="0">
            <a:spAutoFit/>
          </a:bodyPr>
          <a:lstStyle/>
          <a:p>
            <a:pPr algn="ctr"/>
            <a:r>
              <a:rPr lang="en-US" sz="7200" dirty="0">
                <a:solidFill>
                  <a:schemeClr val="accent1"/>
                </a:solidFill>
                <a:latin typeface="CronosPro-Regular"/>
                <a:cs typeface="CronosPro-Regular"/>
              </a:rPr>
              <a:t>January 21, 2026</a:t>
            </a:r>
          </a:p>
        </p:txBody>
      </p:sp>
      <p:pic>
        <p:nvPicPr>
          <p:cNvPr id="8" name="Picture 7" descr="A black text on a white background&#10;&#10;AI-generated content may be incorrect.">
            <a:extLst>
              <a:ext uri="{FF2B5EF4-FFF2-40B4-BE49-F238E27FC236}">
                <a16:creationId xmlns:a16="http://schemas.microsoft.com/office/drawing/2014/main" id="{9D189E87-B5D2-BC5C-F6EE-51E6050D9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331508"/>
            <a:ext cx="4114800" cy="1061283"/>
          </a:xfrm>
          <a:prstGeom prst="rect">
            <a:avLst/>
          </a:prstGeom>
        </p:spPr>
      </p:pic>
      <p:pic>
        <p:nvPicPr>
          <p:cNvPr id="13" name="Picture 12" descr="A green letters and numbers&#10;&#10;AI-generated content may be incorrect.">
            <a:extLst>
              <a:ext uri="{FF2B5EF4-FFF2-40B4-BE49-F238E27FC236}">
                <a16:creationId xmlns:a16="http://schemas.microsoft.com/office/drawing/2014/main" id="{4DC7353B-184F-9253-7F88-F6BFDBEAA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529" y="1255559"/>
            <a:ext cx="2749549" cy="1355254"/>
          </a:xfrm>
          <a:prstGeom prst="rect">
            <a:avLst/>
          </a:prstGeom>
        </p:spPr>
      </p:pic>
      <p:pic>
        <p:nvPicPr>
          <p:cNvPr id="15" name="Picture 14" descr="A white letter on a black background&#10;&#10;AI-generated content may be incorrect.">
            <a:extLst>
              <a:ext uri="{FF2B5EF4-FFF2-40B4-BE49-F238E27FC236}">
                <a16:creationId xmlns:a16="http://schemas.microsoft.com/office/drawing/2014/main" id="{F0715721-F4A1-72F3-0989-4860DC3DDA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208" y="4029164"/>
            <a:ext cx="2390192" cy="2390192"/>
          </a:xfrm>
          <a:prstGeom prst="rect">
            <a:avLst/>
          </a:prstGeom>
        </p:spPr>
      </p:pic>
      <p:pic>
        <p:nvPicPr>
          <p:cNvPr id="17" name="Picture 16" descr="A white square with blue and red text&#10;&#10;AI-generated content may be incorrect.">
            <a:extLst>
              <a:ext uri="{FF2B5EF4-FFF2-40B4-BE49-F238E27FC236}">
                <a16:creationId xmlns:a16="http://schemas.microsoft.com/office/drawing/2014/main" id="{0A24B8D7-685C-5EEA-3932-AE2152ECF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464" y="3860031"/>
            <a:ext cx="2749548" cy="2749548"/>
          </a:xfrm>
          <a:prstGeom prst="rect">
            <a:avLst/>
          </a:prstGeom>
        </p:spPr>
      </p:pic>
    </p:spTree>
    <p:extLst>
      <p:ext uri="{BB962C8B-B14F-4D97-AF65-F5344CB8AC3E}">
        <p14:creationId xmlns:p14="http://schemas.microsoft.com/office/powerpoint/2010/main" val="1938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0542" y="2834589"/>
            <a:ext cx="2404314" cy="1200329"/>
          </a:xfrm>
          <a:prstGeom prst="rect">
            <a:avLst/>
          </a:prstGeom>
          <a:noFill/>
        </p:spPr>
        <p:txBody>
          <a:bodyPr wrap="none" rtlCol="0">
            <a:spAutoFit/>
          </a:bodyPr>
          <a:lstStyle/>
          <a:p>
            <a:r>
              <a:rPr lang="en-US" sz="7200" dirty="0">
                <a:solidFill>
                  <a:schemeClr val="accent1"/>
                </a:solidFill>
                <a:latin typeface="CronosPro-Regular"/>
                <a:cs typeface="CronosPro-Regular"/>
              </a:rPr>
              <a:t>Today</a:t>
            </a:r>
          </a:p>
        </p:txBody>
      </p:sp>
      <p:sp>
        <p:nvSpPr>
          <p:cNvPr id="2" name="TextBox 1"/>
          <p:cNvSpPr txBox="1"/>
          <p:nvPr/>
        </p:nvSpPr>
        <p:spPr>
          <a:xfrm>
            <a:off x="3047556" y="1177104"/>
            <a:ext cx="3218615" cy="769441"/>
          </a:xfrm>
          <a:prstGeom prst="rect">
            <a:avLst/>
          </a:prstGeom>
          <a:noFill/>
        </p:spPr>
        <p:txBody>
          <a:bodyPr wrap="none" rtlCol="0">
            <a:spAutoFit/>
          </a:bodyPr>
          <a:lstStyle/>
          <a:p>
            <a:pPr algn="ctr"/>
            <a:r>
              <a:rPr lang="en-US" sz="4400" dirty="0">
                <a:latin typeface="CronosPro-Regular"/>
                <a:cs typeface="CronosPro-Regular"/>
              </a:rPr>
              <a:t>INTERESTING</a:t>
            </a:r>
          </a:p>
        </p:txBody>
      </p:sp>
      <p:sp>
        <p:nvSpPr>
          <p:cNvPr id="5" name="TextBox 4"/>
          <p:cNvSpPr txBox="1"/>
          <p:nvPr/>
        </p:nvSpPr>
        <p:spPr>
          <a:xfrm>
            <a:off x="380559" y="3113320"/>
            <a:ext cx="1568205" cy="769441"/>
          </a:xfrm>
          <a:prstGeom prst="rect">
            <a:avLst/>
          </a:prstGeom>
          <a:noFill/>
        </p:spPr>
        <p:txBody>
          <a:bodyPr wrap="none" rtlCol="0">
            <a:spAutoFit/>
          </a:bodyPr>
          <a:lstStyle/>
          <a:p>
            <a:pPr algn="ctr"/>
            <a:r>
              <a:rPr lang="en-US" sz="4400" dirty="0">
                <a:latin typeface="CronosPro-Regular"/>
                <a:cs typeface="CronosPro-Regular"/>
              </a:rPr>
              <a:t>HARD</a:t>
            </a:r>
          </a:p>
        </p:txBody>
      </p:sp>
      <p:sp>
        <p:nvSpPr>
          <p:cNvPr id="6" name="TextBox 5"/>
          <p:cNvSpPr txBox="1"/>
          <p:nvPr/>
        </p:nvSpPr>
        <p:spPr>
          <a:xfrm>
            <a:off x="3064700" y="5359283"/>
            <a:ext cx="3108543" cy="769441"/>
          </a:xfrm>
          <a:prstGeom prst="rect">
            <a:avLst/>
          </a:prstGeom>
          <a:noFill/>
        </p:spPr>
        <p:txBody>
          <a:bodyPr wrap="none" rtlCol="0">
            <a:spAutoFit/>
          </a:bodyPr>
          <a:lstStyle/>
          <a:p>
            <a:pPr algn="ctr"/>
            <a:r>
              <a:rPr lang="en-US" sz="4400" dirty="0">
                <a:latin typeface="CronosPro-Regular"/>
                <a:cs typeface="CronosPro-Regular"/>
              </a:rPr>
              <a:t>IMPORTANT</a:t>
            </a:r>
          </a:p>
        </p:txBody>
      </p:sp>
      <p:sp>
        <p:nvSpPr>
          <p:cNvPr id="7" name="TextBox 6"/>
          <p:cNvSpPr txBox="1"/>
          <p:nvPr/>
        </p:nvSpPr>
        <p:spPr>
          <a:xfrm>
            <a:off x="7497495" y="3113320"/>
            <a:ext cx="1176050" cy="769441"/>
          </a:xfrm>
          <a:prstGeom prst="rect">
            <a:avLst/>
          </a:prstGeom>
          <a:noFill/>
        </p:spPr>
        <p:txBody>
          <a:bodyPr wrap="none" rtlCol="0">
            <a:spAutoFit/>
          </a:bodyPr>
          <a:lstStyle/>
          <a:p>
            <a:pPr algn="ctr"/>
            <a:r>
              <a:rPr lang="en-US" sz="4400" dirty="0">
                <a:latin typeface="CronosPro-Regular"/>
                <a:cs typeface="CronosPro-Regular"/>
              </a:rPr>
              <a:t>FUN</a:t>
            </a:r>
          </a:p>
        </p:txBody>
      </p:sp>
    </p:spTree>
    <p:extLst>
      <p:ext uri="{BB962C8B-B14F-4D97-AF65-F5344CB8AC3E}">
        <p14:creationId xmlns:p14="http://schemas.microsoft.com/office/powerpoint/2010/main" val="16971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Defining security</a:t>
            </a:r>
          </a:p>
        </p:txBody>
      </p:sp>
      <p:sp>
        <p:nvSpPr>
          <p:cNvPr id="6" name="Content Placeholder 5">
            <a:extLst>
              <a:ext uri="{FF2B5EF4-FFF2-40B4-BE49-F238E27FC236}">
                <a16:creationId xmlns:a16="http://schemas.microsoft.com/office/drawing/2014/main" id="{0F048686-5C08-9D7C-1AC8-AD54CA64166E}"/>
              </a:ext>
            </a:extLst>
          </p:cNvPr>
          <p:cNvSpPr>
            <a:spLocks noGrp="1"/>
          </p:cNvSpPr>
          <p:nvPr>
            <p:ph idx="1"/>
          </p:nvPr>
        </p:nvSpPr>
        <p:spPr/>
        <p:txBody>
          <a:bodyPr/>
          <a:lstStyle/>
          <a:p>
            <a:r>
              <a:rPr lang="en-US" b="1" dirty="0">
                <a:solidFill>
                  <a:schemeClr val="accent2"/>
                </a:solidFill>
              </a:rPr>
              <a:t>Security</a:t>
            </a:r>
            <a:r>
              <a:rPr lang="en-US" dirty="0">
                <a:solidFill>
                  <a:schemeClr val="accent2"/>
                </a:solidFill>
              </a:rPr>
              <a:t> </a:t>
            </a:r>
            <a:r>
              <a:rPr lang="en-US" dirty="0"/>
              <a:t>= does what it should + nothing more</a:t>
            </a:r>
          </a:p>
          <a:p>
            <a:endParaRPr lang="en-US" dirty="0"/>
          </a:p>
        </p:txBody>
      </p:sp>
      <p:pic>
        <p:nvPicPr>
          <p:cNvPr id="10" name="Content Placeholder 5">
            <a:extLst>
              <a:ext uri="{FF2B5EF4-FFF2-40B4-BE49-F238E27FC236}">
                <a16:creationId xmlns:a16="http://schemas.microsoft.com/office/drawing/2014/main" id="{3C2EE3F3-CB99-3856-7A5A-A92FF3FA5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41" y="1524000"/>
            <a:ext cx="5859317" cy="5334000"/>
          </a:xfrm>
          <a:prstGeom prst="rect">
            <a:avLst/>
          </a:prstGeom>
        </p:spPr>
      </p:pic>
    </p:spTree>
    <p:extLst>
      <p:ext uri="{BB962C8B-B14F-4D97-AF65-F5344CB8AC3E}">
        <p14:creationId xmlns:p14="http://schemas.microsoft.com/office/powerpoint/2010/main" val="20534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Requirements</a:t>
            </a:r>
          </a:p>
        </p:txBody>
      </p:sp>
      <p:sp>
        <p:nvSpPr>
          <p:cNvPr id="5" name="Content Placeholder 4"/>
          <p:cNvSpPr>
            <a:spLocks noGrp="1"/>
          </p:cNvSpPr>
          <p:nvPr>
            <p:ph idx="1"/>
          </p:nvPr>
        </p:nvSpPr>
        <p:spPr/>
        <p:txBody>
          <a:bodyPr>
            <a:normAutofit/>
          </a:bodyPr>
          <a:lstStyle/>
          <a:p>
            <a:r>
              <a:rPr lang="en-US" b="1" dirty="0">
                <a:solidFill>
                  <a:schemeClr val="accent2"/>
                </a:solidFill>
              </a:rPr>
              <a:t>Security</a:t>
            </a:r>
            <a:r>
              <a:rPr lang="en-US" dirty="0">
                <a:solidFill>
                  <a:schemeClr val="accent2"/>
                </a:solidFill>
              </a:rPr>
              <a:t> </a:t>
            </a:r>
            <a:r>
              <a:rPr lang="en-US" dirty="0"/>
              <a:t>= </a:t>
            </a:r>
            <a:r>
              <a:rPr lang="en-US" b="1" dirty="0"/>
              <a:t>does what it should </a:t>
            </a:r>
            <a:r>
              <a:rPr lang="en-US" dirty="0"/>
              <a:t>+ nothing more</a:t>
            </a:r>
          </a:p>
          <a:p>
            <a:r>
              <a:rPr lang="en-US" dirty="0"/>
              <a:t>"As a </a:t>
            </a:r>
            <a:r>
              <a:rPr lang="en-US" i="1" dirty="0"/>
              <a:t>user</a:t>
            </a:r>
            <a:r>
              <a:rPr lang="en-US" dirty="0"/>
              <a:t> I can </a:t>
            </a:r>
            <a:r>
              <a:rPr lang="en-US" i="1" dirty="0"/>
              <a:t>action</a:t>
            </a:r>
            <a:r>
              <a:rPr lang="en-US" dirty="0"/>
              <a:t> so that </a:t>
            </a:r>
            <a:r>
              <a:rPr lang="en-US" i="1" dirty="0"/>
              <a:t>purpose</a:t>
            </a:r>
            <a:r>
              <a:rPr lang="en-US" dirty="0"/>
              <a:t>"</a:t>
            </a:r>
          </a:p>
          <a:p>
            <a:pPr lvl="2"/>
            <a:r>
              <a:rPr lang="en-US" dirty="0"/>
              <a:t>e.g., As a professor, I can create a new assignment by specifying its name, number of possible points, and due date.</a:t>
            </a:r>
          </a:p>
          <a:p>
            <a:pPr lvl="2"/>
            <a:r>
              <a:rPr lang="en-US" dirty="0"/>
              <a:t>e.g., As a student, I can upload a file as a solution to an assignment.</a:t>
            </a:r>
          </a:p>
          <a:p>
            <a:pPr lvl="2"/>
            <a:r>
              <a:rPr lang="en-US" dirty="0"/>
              <a:t>e.g., As a professor, I can assign grades to student solutions.</a:t>
            </a:r>
          </a:p>
          <a:p>
            <a:pPr lvl="2"/>
            <a:endParaRPr lang="en-US" dirty="0"/>
          </a:p>
          <a:p>
            <a:pPr lvl="2"/>
            <a:endParaRPr lang="en-US" dirty="0"/>
          </a:p>
          <a:p>
            <a:pPr lvl="2"/>
            <a:endParaRPr lang="en-US" dirty="0"/>
          </a:p>
          <a:p>
            <a:r>
              <a:rPr lang="en-US" dirty="0"/>
              <a:t>Should be </a:t>
            </a:r>
            <a:r>
              <a:rPr lang="en-US" b="1" dirty="0"/>
              <a:t>testable</a:t>
            </a:r>
            <a:r>
              <a:rPr lang="en-US" dirty="0"/>
              <a:t>:  a 3</a:t>
            </a:r>
            <a:r>
              <a:rPr lang="en-US" baseline="30000" dirty="0"/>
              <a:t>rd</a:t>
            </a:r>
            <a:r>
              <a:rPr lang="en-US" dirty="0"/>
              <a:t> party could determine whether requirement is met</a:t>
            </a:r>
          </a:p>
          <a:p>
            <a:r>
              <a:rPr lang="en-US" dirty="0"/>
              <a:t>These user stories reveal system </a:t>
            </a:r>
            <a:r>
              <a:rPr lang="en-US" b="1" dirty="0">
                <a:solidFill>
                  <a:srgbClr val="4F81BD"/>
                </a:solidFill>
              </a:rPr>
              <a:t>assets</a:t>
            </a:r>
          </a:p>
          <a:p>
            <a:endParaRPr lang="en-US" dirty="0"/>
          </a:p>
        </p:txBody>
      </p:sp>
      <p:sp>
        <p:nvSpPr>
          <p:cNvPr id="6" name="TextBox 5">
            <a:extLst>
              <a:ext uri="{FF2B5EF4-FFF2-40B4-BE49-F238E27FC236}">
                <a16:creationId xmlns:a16="http://schemas.microsoft.com/office/drawing/2014/main" id="{2AA9C57B-4E8B-0442-A4BD-7113D6F8E5EE}"/>
              </a:ext>
            </a:extLst>
          </p:cNvPr>
          <p:cNvSpPr txBox="1"/>
          <p:nvPr/>
        </p:nvSpPr>
        <p:spPr>
          <a:xfrm flipH="1">
            <a:off x="228600" y="3972580"/>
            <a:ext cx="8686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t>Functional requirements should specify </a:t>
            </a:r>
            <a:r>
              <a:rPr lang="en-US" sz="2800" b="1" dirty="0">
                <a:solidFill>
                  <a:schemeClr val="accent2"/>
                </a:solidFill>
              </a:rPr>
              <a:t>what</a:t>
            </a:r>
            <a:r>
              <a:rPr lang="en-US" sz="2800" dirty="0">
                <a:solidFill>
                  <a:schemeClr val="accent2"/>
                </a:solidFill>
              </a:rPr>
              <a:t> </a:t>
            </a:r>
            <a:r>
              <a:rPr lang="en-US" sz="2800" dirty="0"/>
              <a:t>not </a:t>
            </a:r>
            <a:r>
              <a:rPr lang="en-US" sz="2800" b="1" dirty="0">
                <a:solidFill>
                  <a:schemeClr val="accent2"/>
                </a:solidFill>
              </a:rPr>
              <a:t>how</a:t>
            </a:r>
          </a:p>
        </p:txBody>
      </p:sp>
    </p:spTree>
    <p:extLst>
      <p:ext uri="{BB962C8B-B14F-4D97-AF65-F5344CB8AC3E}">
        <p14:creationId xmlns:p14="http://schemas.microsoft.com/office/powerpoint/2010/main" val="17296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Goals</a:t>
            </a:r>
          </a:p>
        </p:txBody>
      </p:sp>
      <p:sp>
        <p:nvSpPr>
          <p:cNvPr id="3" name="Content Placeholder 2"/>
          <p:cNvSpPr>
            <a:spLocks noGrp="1"/>
          </p:cNvSpPr>
          <p:nvPr>
            <p:ph idx="1"/>
          </p:nvPr>
        </p:nvSpPr>
        <p:spPr>
          <a:xfrm>
            <a:off x="457200" y="1600200"/>
            <a:ext cx="8382000" cy="5257800"/>
          </a:xfrm>
        </p:spPr>
        <p:txBody>
          <a:bodyPr>
            <a:normAutofit/>
          </a:bodyPr>
          <a:lstStyle/>
          <a:p>
            <a:r>
              <a:rPr lang="en-US" b="1" dirty="0">
                <a:solidFill>
                  <a:schemeClr val="accent2"/>
                </a:solidFill>
              </a:rPr>
              <a:t>Security</a:t>
            </a:r>
            <a:r>
              <a:rPr lang="en-US" dirty="0">
                <a:solidFill>
                  <a:schemeClr val="accent2"/>
                </a:solidFill>
              </a:rPr>
              <a:t> </a:t>
            </a:r>
            <a:r>
              <a:rPr lang="en-US" dirty="0"/>
              <a:t>= does what it should + </a:t>
            </a:r>
            <a:r>
              <a:rPr lang="en-US" b="1" dirty="0"/>
              <a:t>nothing more</a:t>
            </a:r>
          </a:p>
          <a:p>
            <a:r>
              <a:rPr lang="en-US" dirty="0"/>
              <a:t>"The system shall prevent/detect </a:t>
            </a:r>
            <a:r>
              <a:rPr lang="en-US" i="1" dirty="0"/>
              <a:t>action</a:t>
            </a:r>
            <a:r>
              <a:rPr lang="en-US" dirty="0"/>
              <a:t> on/to/with </a:t>
            </a:r>
            <a:r>
              <a:rPr lang="en-US" i="1" dirty="0"/>
              <a:t>asset</a:t>
            </a:r>
            <a:r>
              <a:rPr lang="en-US" dirty="0"/>
              <a:t>."</a:t>
            </a:r>
          </a:p>
          <a:p>
            <a:pPr lvl="1"/>
            <a:r>
              <a:rPr lang="en-US" dirty="0"/>
              <a:t>e.g., "The system shall prevent students from accessing assignments that are not theirs"</a:t>
            </a:r>
          </a:p>
          <a:p>
            <a:pPr lvl="1"/>
            <a:r>
              <a:rPr lang="en-US" dirty="0"/>
              <a:t>e.g., "The system shall prevent grades from being changed by anyone but the professor"</a:t>
            </a:r>
          </a:p>
          <a:p>
            <a:endParaRPr lang="en-US" dirty="0"/>
          </a:p>
          <a:p>
            <a:endParaRPr lang="en-US" dirty="0"/>
          </a:p>
          <a:p>
            <a:r>
              <a:rPr lang="en-US" dirty="0"/>
              <a:t>Poor goals:</a:t>
            </a:r>
          </a:p>
          <a:p>
            <a:pPr lvl="1"/>
            <a:r>
              <a:rPr lang="en-US" dirty="0"/>
              <a:t>"the system shall use encryption to prevent reading of messages"</a:t>
            </a:r>
          </a:p>
          <a:p>
            <a:pPr lvl="1"/>
            <a:r>
              <a:rPr lang="en-US" dirty="0"/>
              <a:t>"the system shall use authentication to verify user identities" </a:t>
            </a:r>
          </a:p>
          <a:p>
            <a:pPr lvl="1"/>
            <a:r>
              <a:rPr lang="en-US" dirty="0"/>
              <a:t>"the system shall resist attacks"</a:t>
            </a:r>
          </a:p>
          <a:p>
            <a:r>
              <a:rPr lang="en-US" dirty="0"/>
              <a:t>If a system enforces a goal, it is called a </a:t>
            </a:r>
            <a:r>
              <a:rPr lang="en-US" b="1" dirty="0">
                <a:solidFill>
                  <a:schemeClr val="accent2"/>
                </a:solidFill>
              </a:rPr>
              <a:t>security property</a:t>
            </a:r>
          </a:p>
          <a:p>
            <a:endParaRPr lang="en-US" dirty="0"/>
          </a:p>
        </p:txBody>
      </p:sp>
      <p:sp>
        <p:nvSpPr>
          <p:cNvPr id="5" name="TextBox 4"/>
          <p:cNvSpPr txBox="1"/>
          <p:nvPr/>
        </p:nvSpPr>
        <p:spPr>
          <a:xfrm flipH="1">
            <a:off x="830580" y="3972580"/>
            <a:ext cx="74828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t>Security goals should specify </a:t>
            </a:r>
            <a:r>
              <a:rPr lang="en-US" sz="2800" b="1" dirty="0">
                <a:solidFill>
                  <a:schemeClr val="accent2"/>
                </a:solidFill>
              </a:rPr>
              <a:t>what</a:t>
            </a:r>
            <a:r>
              <a:rPr lang="en-US" sz="2800" dirty="0">
                <a:solidFill>
                  <a:schemeClr val="accent2"/>
                </a:solidFill>
              </a:rPr>
              <a:t> </a:t>
            </a:r>
            <a:r>
              <a:rPr lang="en-US" sz="2800" dirty="0"/>
              <a:t>not </a:t>
            </a:r>
            <a:r>
              <a:rPr lang="en-US" sz="2800" b="1" dirty="0">
                <a:solidFill>
                  <a:schemeClr val="accent2"/>
                </a:solidFill>
              </a:rPr>
              <a:t>how</a:t>
            </a:r>
          </a:p>
        </p:txBody>
      </p:sp>
    </p:spTree>
    <p:extLst>
      <p:ext uri="{BB962C8B-B14F-4D97-AF65-F5344CB8AC3E}">
        <p14:creationId xmlns:p14="http://schemas.microsoft.com/office/powerpoint/2010/main" val="35086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7351" y="1456009"/>
            <a:ext cx="6827254" cy="3770263"/>
          </a:xfrm>
          <a:prstGeom prst="rect">
            <a:avLst/>
          </a:prstGeom>
          <a:noFill/>
        </p:spPr>
        <p:txBody>
          <a:bodyPr wrap="none" rtlCol="0">
            <a:spAutoFit/>
          </a:bodyPr>
          <a:lstStyle/>
          <a:p>
            <a:pPr algn="ctr"/>
            <a:r>
              <a:rPr lang="en-US" sz="23900" dirty="0">
                <a:solidFill>
                  <a:schemeClr val="bg1">
                    <a:lumMod val="85000"/>
                  </a:schemeClr>
                </a:solidFill>
                <a:latin typeface="CronosPro-Regular"/>
                <a:cs typeface="CronosPro-Regular"/>
              </a:rPr>
              <a:t>C I A</a:t>
            </a:r>
          </a:p>
        </p:txBody>
      </p:sp>
      <p:sp>
        <p:nvSpPr>
          <p:cNvPr id="4" name="TextBox 3"/>
          <p:cNvSpPr txBox="1"/>
          <p:nvPr/>
        </p:nvSpPr>
        <p:spPr>
          <a:xfrm>
            <a:off x="1683007" y="1632980"/>
            <a:ext cx="5775941" cy="3416320"/>
          </a:xfrm>
          <a:prstGeom prst="rect">
            <a:avLst/>
          </a:prstGeom>
          <a:noFill/>
        </p:spPr>
        <p:txBody>
          <a:bodyPr wrap="none" rtlCol="0">
            <a:spAutoFit/>
          </a:bodyPr>
          <a:lstStyle/>
          <a:p>
            <a:pPr algn="ctr"/>
            <a:r>
              <a:rPr lang="en-US" sz="7200" dirty="0">
                <a:latin typeface="CronosPro-Regular"/>
                <a:cs typeface="CronosPro-Regular"/>
              </a:rPr>
              <a:t>Confidentiality</a:t>
            </a:r>
          </a:p>
          <a:p>
            <a:pPr algn="ctr"/>
            <a:r>
              <a:rPr lang="en-US" sz="7200" dirty="0">
                <a:latin typeface="CronosPro-Regular"/>
                <a:cs typeface="CronosPro-Regular"/>
              </a:rPr>
              <a:t>Integrity</a:t>
            </a:r>
          </a:p>
          <a:p>
            <a:pPr algn="ctr"/>
            <a:r>
              <a:rPr lang="en-US" sz="7200" dirty="0">
                <a:latin typeface="CronosPro-Regular"/>
                <a:cs typeface="CronosPro-Regular"/>
              </a:rPr>
              <a:t>Availability</a:t>
            </a:r>
          </a:p>
        </p:txBody>
      </p:sp>
    </p:spTree>
    <p:extLst>
      <p:ext uri="{BB962C8B-B14F-4D97-AF65-F5344CB8AC3E}">
        <p14:creationId xmlns:p14="http://schemas.microsoft.com/office/powerpoint/2010/main" val="1739710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9166</TotalTime>
  <Words>1674</Words>
  <Application>Microsoft Macintosh PowerPoint</Application>
  <PresentationFormat>On-screen Show (4:3)</PresentationFormat>
  <Paragraphs>189</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vt:lpstr>
      <vt:lpstr>Courier-Bold</vt:lpstr>
      <vt:lpstr>Cronos Pro</vt:lpstr>
      <vt:lpstr>CronosPro-Regular</vt:lpstr>
      <vt:lpstr>Clarity</vt:lpstr>
      <vt:lpstr>Lecture 1: Introduction to Security</vt:lpstr>
      <vt:lpstr>PowerPoint Presentation</vt:lpstr>
      <vt:lpstr>PowerPoint Presentation</vt:lpstr>
      <vt:lpstr>PowerPoint Presentation</vt:lpstr>
      <vt:lpstr>PowerPoint Presentation</vt:lpstr>
      <vt:lpstr>Defining security</vt:lpstr>
      <vt:lpstr>Functional Requirements</vt:lpstr>
      <vt:lpstr>Security Goals</vt:lpstr>
      <vt:lpstr>PowerPoint Presentation</vt:lpstr>
      <vt:lpstr>Confidentiality Properties</vt:lpstr>
      <vt:lpstr>Privacy</vt:lpstr>
      <vt:lpstr>Integrity Properties</vt:lpstr>
      <vt:lpstr>Availability Properties</vt:lpstr>
      <vt:lpstr>Exercise: Label each property as C/I/A</vt:lpstr>
      <vt:lpstr>Aspects of security</vt:lpstr>
      <vt:lpstr>Ex 1</vt:lpstr>
      <vt:lpstr>Ex 2</vt:lpstr>
      <vt:lpstr>Exercise: Security Goals</vt:lpstr>
      <vt:lpstr>Stork Baby Delivery</vt:lpstr>
      <vt:lpstr>The Bigger Picture</vt:lpstr>
      <vt:lpstr>Logistics</vt:lpstr>
      <vt:lpstr>Course Logistics</vt:lpstr>
      <vt:lpstr>Course Work</vt:lpstr>
      <vt:lpstr>Course website</vt:lpstr>
      <vt:lpstr>Introduction to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127</cp:revision>
  <cp:lastPrinted>2018-09-05T23:12:02Z</cp:lastPrinted>
  <dcterms:created xsi:type="dcterms:W3CDTF">2018-01-05T20:19:03Z</dcterms:created>
  <dcterms:modified xsi:type="dcterms:W3CDTF">2026-01-21T19:58:53Z</dcterms:modified>
</cp:coreProperties>
</file>