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557" r:id="rId3"/>
    <p:sldId id="558" r:id="rId4"/>
    <p:sldId id="1474" r:id="rId5"/>
    <p:sldId id="1257" r:id="rId6"/>
    <p:sldId id="1259" r:id="rId7"/>
    <p:sldId id="1261" r:id="rId8"/>
    <p:sldId id="1265" r:id="rId9"/>
    <p:sldId id="1270" r:id="rId10"/>
    <p:sldId id="1266" r:id="rId11"/>
    <p:sldId id="1267" r:id="rId12"/>
    <p:sldId id="1269" r:id="rId13"/>
    <p:sldId id="1272" r:id="rId14"/>
    <p:sldId id="1276" r:id="rId15"/>
    <p:sldId id="294" r:id="rId16"/>
    <p:sldId id="1281" r:id="rId17"/>
    <p:sldId id="1479" r:id="rId18"/>
    <p:sldId id="1476" r:id="rId19"/>
    <p:sldId id="1480" r:id="rId20"/>
    <p:sldId id="310" r:id="rId21"/>
    <p:sldId id="1279" r:id="rId22"/>
    <p:sldId id="309" r:id="rId23"/>
    <p:sldId id="1286" r:id="rId24"/>
    <p:sldId id="1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00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5218" autoAdjust="0"/>
  </p:normalViewPr>
  <p:slideViewPr>
    <p:cSldViewPr>
      <p:cViewPr varScale="1">
        <p:scale>
          <a:sx n="117" d="100"/>
          <a:sy n="117" d="100"/>
        </p:scale>
        <p:origin x="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4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7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this solution might fail if the compiler or hardware reorders instruction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Properties we need: (1) if no contention, proceed, (2) if contention, wait until no one is in critical section, then one proceed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1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9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just a binary semaphore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79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/>
            <a:fld id="{435A1A23-0813-1D46-BDB4-675825C2C4B1}" type="slidenum">
              <a:rPr lang="fr-BE" altLang="en-US" sz="1300">
                <a:solidFill>
                  <a:srgbClr val="000000"/>
                </a:solidFill>
                <a:latin typeface="Times New Roman" charset="0"/>
              </a:rPr>
              <a:pPr eaLnBrk="1" hangingPunct="1"/>
              <a:t>16</a:t>
            </a:fld>
            <a:endParaRPr lang="fr-BE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cs typeface="+mn-cs"/>
              </a:rPr>
              <a:t>Discussion: what can go wrong (3 problems)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Fix code w/ semaphores</a:t>
            </a:r>
          </a:p>
          <a:p>
            <a:pPr>
              <a:defRPr/>
            </a:pPr>
            <a:r>
              <a:rPr lang="en-US" dirty="0">
                <a:cs typeface="+mn-cs"/>
              </a:rPr>
              <a:t>Initialization: how many available?</a:t>
            </a:r>
          </a:p>
        </p:txBody>
      </p:sp>
    </p:spTree>
    <p:extLst>
      <p:ext uri="{BB962C8B-B14F-4D97-AF65-F5344CB8AC3E}">
        <p14:creationId xmlns:p14="http://schemas.microsoft.com/office/powerpoint/2010/main" val="185771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/>
            <a:fld id="{435A1A23-0813-1D46-BDB4-675825C2C4B1}" type="slidenum">
              <a:rPr lang="fr-BE" altLang="en-US" sz="1300">
                <a:solidFill>
                  <a:srgbClr val="000000"/>
                </a:solidFill>
                <a:latin typeface="Times New Roman" charset="0"/>
              </a:rPr>
              <a:pPr eaLnBrk="1" hangingPunct="1"/>
              <a:t>17</a:t>
            </a:fld>
            <a:endParaRPr lang="fr-BE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cs typeface="+mn-cs"/>
              </a:rPr>
              <a:t>Discussion: what can go wrong (3 problems)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Fix code w/ semaphores</a:t>
            </a:r>
          </a:p>
          <a:p>
            <a:pPr>
              <a:defRPr/>
            </a:pPr>
            <a:r>
              <a:rPr lang="en-US" dirty="0">
                <a:cs typeface="+mn-cs"/>
              </a:rPr>
              <a:t>Initialization: how many available?</a:t>
            </a:r>
          </a:p>
        </p:txBody>
      </p:sp>
    </p:spTree>
    <p:extLst>
      <p:ext uri="{BB962C8B-B14F-4D97-AF65-F5344CB8AC3E}">
        <p14:creationId xmlns:p14="http://schemas.microsoft.com/office/powerpoint/2010/main" val="2106743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/>
            <a:fld id="{435A1A23-0813-1D46-BDB4-675825C2C4B1}" type="slidenum">
              <a:rPr lang="fr-BE" altLang="en-US" sz="1300">
                <a:solidFill>
                  <a:srgbClr val="000000"/>
                </a:solidFill>
                <a:latin typeface="Times New Roman" charset="0"/>
              </a:rPr>
              <a:pPr eaLnBrk="1" hangingPunct="1"/>
              <a:t>19</a:t>
            </a:fld>
            <a:endParaRPr lang="fr-BE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cs typeface="+mn-cs"/>
              </a:rPr>
              <a:t>Discussion: what can go wrong (3 problems)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Fix code w/ semaphores</a:t>
            </a:r>
          </a:p>
          <a:p>
            <a:pPr>
              <a:defRPr/>
            </a:pPr>
            <a:r>
              <a:rPr lang="en-US" dirty="0">
                <a:cs typeface="+mn-cs"/>
              </a:rPr>
              <a:t>Initialization: how many available?</a:t>
            </a:r>
          </a:p>
        </p:txBody>
      </p:sp>
    </p:spTree>
    <p:extLst>
      <p:ext uri="{BB962C8B-B14F-4D97-AF65-F5344CB8AC3E}">
        <p14:creationId xmlns:p14="http://schemas.microsoft.com/office/powerpoint/2010/main" val="92630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4/14/26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 fontScale="92500"/>
          </a:bodyPr>
          <a:lstStyle/>
          <a:p>
            <a:r>
              <a:rPr lang="en-US" dirty="0"/>
              <a:t>CS 105		       			  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8229600" cy="631825"/>
          </a:xfrm>
        </p:spPr>
        <p:txBody>
          <a:bodyPr>
            <a:noAutofit/>
          </a:bodyPr>
          <a:lstStyle/>
          <a:p>
            <a:r>
              <a:rPr lang="en-US" sz="3000" dirty="0"/>
              <a:t>Lecture 20: Synchronization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E7A3-3D46-5D4B-B0F0-BFF2CC3F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8ED3-D258-3548-9293-1C34A0D6B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 hardware primitives to support synchronization</a:t>
            </a:r>
          </a:p>
          <a:p>
            <a:r>
              <a:rPr lang="en-US" dirty="0"/>
              <a:t>A machine instruction that (atomically!) reads and updates</a:t>
            </a:r>
          </a:p>
          <a:p>
            <a:endParaRPr lang="en-US" dirty="0"/>
          </a:p>
          <a:p>
            <a:r>
              <a:rPr lang="en-US" dirty="0"/>
              <a:t>Example: </a:t>
            </a:r>
            <a:r>
              <a:rPr lang="en-US" dirty="0" err="1">
                <a:latin typeface="Courier" pitchFamily="2" charset="0"/>
              </a:rPr>
              <a:t>xchg</a:t>
            </a:r>
            <a:r>
              <a:rPr lang="en-US" dirty="0"/>
              <a:t> </a:t>
            </a:r>
            <a:r>
              <a:rPr lang="en-US" i="1" dirty="0" err="1"/>
              <a:t>src</a:t>
            </a:r>
            <a:r>
              <a:rPr lang="en-US" i="1" dirty="0"/>
              <a:t>, </a:t>
            </a:r>
            <a:r>
              <a:rPr lang="en-US" i="1" dirty="0" err="1"/>
              <a:t>dest</a:t>
            </a:r>
            <a:endParaRPr lang="en-US" i="1" dirty="0"/>
          </a:p>
          <a:p>
            <a:pPr lvl="1"/>
            <a:r>
              <a:rPr lang="en-US" dirty="0"/>
              <a:t>one instruction</a:t>
            </a:r>
          </a:p>
          <a:p>
            <a:pPr lvl="1"/>
            <a:r>
              <a:rPr lang="en-US" dirty="0"/>
              <a:t>semantics: TEMP ← DEST; DEST ← SRC; SRC ← TEMP;</a:t>
            </a:r>
          </a:p>
        </p:txBody>
      </p:sp>
    </p:spTree>
    <p:extLst>
      <p:ext uri="{BB962C8B-B14F-4D97-AF65-F5344CB8AC3E}">
        <p14:creationId xmlns:p14="http://schemas.microsoft.com/office/powerpoint/2010/main" val="400119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9BCC-1B46-924B-B394-70389811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440F1-2263-0E41-980D-A760E691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34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acquire: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mov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$1, 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Set EAX to 1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xchg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, (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)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Atomically swap EAX w/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lock </a:t>
            </a:r>
            <a:r>
              <a:rPr lang="en-US" sz="1800" i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  <a:endParaRPr lang="en-US" sz="1800" i="1" dirty="0">
              <a:solidFill>
                <a:schemeClr val="tx1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test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check if EAX is 0 (lock unlocked)</a:t>
            </a:r>
            <a:endParaRPr lang="en-US" sz="1800" dirty="0">
              <a:solidFill>
                <a:schemeClr val="tx1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jnz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acquire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if was locked, loop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ret 	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lock has been acquired, return</a:t>
            </a:r>
          </a:p>
          <a:p>
            <a:pPr marL="0" indent="0">
              <a:buNone/>
            </a:pPr>
            <a:endParaRPr lang="en-US" sz="1800" i="1" dirty="0">
              <a:solidFill>
                <a:schemeClr val="tx1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release: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mov  $0,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Set EAX to 0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xchg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, (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)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Atomically swap EAX w/ lock </a:t>
            </a:r>
            <a:r>
              <a:rPr lang="en-US" sz="1800" i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ret 	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lock has been released, return</a:t>
            </a:r>
            <a:endParaRPr lang="en-US" sz="1800" dirty="0">
              <a:solidFill>
                <a:schemeClr val="tx1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7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083-5B83-8241-8EE0-904C5CD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5: use a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C95E-6017-A345-8619-9339E7EA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and your roommate share a refrigerator. Being good roommates, you both try to make sure that the refrigerator is always stocked with milk.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7D5F-C27F-EF4A-9812-20798772C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58528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C8A7-ADB3-4A42-9FE6-24DA9457B63F}"/>
              </a:ext>
            </a:extLst>
          </p:cNvPr>
          <p:cNvSpPr txBox="1"/>
          <p:nvPr/>
        </p:nvSpPr>
        <p:spPr>
          <a:xfrm>
            <a:off x="4347029" y="2971800"/>
            <a:ext cx="4471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6: </a:t>
            </a:r>
          </a:p>
          <a:p>
            <a:endParaRPr lang="en-US" b="1" dirty="0"/>
          </a:p>
          <a:p>
            <a:r>
              <a:rPr lang="en-US" dirty="0">
                <a:latin typeface="Courier" pitchFamily="2" charset="0"/>
              </a:rPr>
              <a:t>acquire(&amp;lock)		</a:t>
            </a:r>
          </a:p>
          <a:p>
            <a:r>
              <a:rPr lang="en-US" dirty="0">
                <a:latin typeface="Courier" pitchFamily="2" charset="0"/>
              </a:rPr>
              <a:t>if (milk == 0) {	// no milk</a:t>
            </a:r>
          </a:p>
          <a:p>
            <a:r>
              <a:rPr lang="en-US" dirty="0">
                <a:latin typeface="Courier" pitchFamily="2" charset="0"/>
              </a:rPr>
              <a:t>  milk++;		// buy milk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release(&amp;lock)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B41AE-8AA4-E34C-8470-4CB535DC4FFF}"/>
              </a:ext>
            </a:extLst>
          </p:cNvPr>
          <p:cNvSpPr txBox="1"/>
          <p:nvPr/>
        </p:nvSpPr>
        <p:spPr>
          <a:xfrm>
            <a:off x="3840067" y="6062529"/>
            <a:ext cx="1463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Correct!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C0498E-F279-5D0F-33C5-A2F68DBB2E10}"/>
              </a:ext>
            </a:extLst>
          </p:cNvPr>
          <p:cNvSpPr/>
          <p:nvPr/>
        </p:nvSpPr>
        <p:spPr>
          <a:xfrm>
            <a:off x="1" y="6019800"/>
            <a:ext cx="906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C705-9BAA-2E44-91EF-7C076C1A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Locks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3E255-6D65-7F44-9770-BB078E96A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(</a:t>
            </a:r>
            <a:r>
              <a:rPr lang="en-US" dirty="0" err="1"/>
              <a:t>pthreads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EF853-7A01-2A47-9F8B-E1D995450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" y="2438400"/>
            <a:ext cx="438912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Defines lock type </a:t>
            </a:r>
            <a:r>
              <a:rPr lang="en-US" sz="2200" dirty="0" err="1"/>
              <a:t>pthread_mutex_t</a:t>
            </a:r>
            <a:endParaRPr lang="en-US" sz="2200" dirty="0"/>
          </a:p>
          <a:p>
            <a:endParaRPr lang="en-US" dirty="0"/>
          </a:p>
          <a:p>
            <a:r>
              <a:rPr lang="en-US" dirty="0"/>
              <a:t>functions to create/destroy locks:</a:t>
            </a:r>
          </a:p>
          <a:p>
            <a:pPr lvl="1"/>
            <a:r>
              <a:rPr lang="en-US" dirty="0"/>
              <a:t>int </a:t>
            </a:r>
            <a:r>
              <a:rPr lang="en-US" dirty="0" err="1"/>
              <a:t>pthread_mutex_init</a:t>
            </a:r>
            <a:r>
              <a:rPr lang="en-US" dirty="0"/>
              <a:t>(&amp;lock, </a:t>
            </a:r>
            <a:r>
              <a:rPr lang="en-US" i="1" dirty="0" err="1"/>
              <a:t>attr</a:t>
            </a:r>
            <a:r>
              <a:rPr lang="en-US" b="1" dirty="0"/>
              <a:t>);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int </a:t>
            </a:r>
            <a:r>
              <a:rPr lang="en-US" dirty="0" err="1"/>
              <a:t>pthread_mutex_destroy</a:t>
            </a:r>
            <a:r>
              <a:rPr lang="en-US" dirty="0"/>
              <a:t>(&amp;lock); </a:t>
            </a:r>
          </a:p>
          <a:p>
            <a:pPr lvl="1"/>
            <a:endParaRPr lang="en-US" dirty="0"/>
          </a:p>
          <a:p>
            <a:r>
              <a:rPr lang="en-US" dirty="0"/>
              <a:t>functions to acquire/release lock:</a:t>
            </a:r>
          </a:p>
          <a:p>
            <a:pPr lvl="1"/>
            <a:r>
              <a:rPr lang="en-US" dirty="0"/>
              <a:t>int </a:t>
            </a:r>
            <a:r>
              <a:rPr lang="en-US" dirty="0" err="1"/>
              <a:t>pthread_mutex_lock</a:t>
            </a:r>
            <a:r>
              <a:rPr lang="en-US" dirty="0"/>
              <a:t>(&amp;lock</a:t>
            </a:r>
            <a:r>
              <a:rPr lang="en-US" b="1" dirty="0"/>
              <a:t>);</a:t>
            </a:r>
          </a:p>
          <a:p>
            <a:pPr lvl="1"/>
            <a:r>
              <a:rPr lang="en-US" dirty="0"/>
              <a:t>int </a:t>
            </a:r>
            <a:r>
              <a:rPr lang="en-US" dirty="0" err="1"/>
              <a:t>pthread_mutex_unlock</a:t>
            </a:r>
            <a:r>
              <a:rPr lang="en-US" dirty="0"/>
              <a:t>(&amp;lock</a:t>
            </a:r>
            <a:r>
              <a:rPr lang="en-US" b="1" dirty="0"/>
              <a:t>); 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39563-445C-2647-BFA1-18E9E3498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Python (threading)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A96A3-31F6-C844-9F30-1477A7D60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420624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Defines class Lock</a:t>
            </a:r>
          </a:p>
          <a:p>
            <a:endParaRPr lang="en-US" dirty="0"/>
          </a:p>
          <a:p>
            <a:r>
              <a:rPr lang="en-US" dirty="0"/>
              <a:t>constructor to create locks: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Lock()</a:t>
            </a:r>
          </a:p>
          <a:p>
            <a:pPr lvl="1"/>
            <a:r>
              <a:rPr lang="en-US" dirty="0"/>
              <a:t>destroyed by garbage collector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dirty="0"/>
              <a:t>functions to </a:t>
            </a:r>
            <a:r>
              <a:rPr lang="en-US" dirty="0" err="1"/>
              <a:t>aquire</a:t>
            </a:r>
            <a:r>
              <a:rPr lang="en-US" dirty="0"/>
              <a:t>/release lock:</a:t>
            </a:r>
          </a:p>
          <a:p>
            <a:pPr lvl="1"/>
            <a:r>
              <a:rPr lang="en-US" dirty="0" err="1"/>
              <a:t>lock.acquire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lock.release</a:t>
            </a:r>
            <a:r>
              <a:rPr lang="en-US" dirty="0"/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6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A1E7-6E8E-7149-81AB-E8A2BCA0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Lock (aka 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A38F8-1567-BC43-A0CB-F43F32D58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382000" cy="4876800"/>
          </a:xfrm>
        </p:spPr>
        <p:txBody>
          <a:bodyPr/>
          <a:lstStyle/>
          <a:p>
            <a:r>
              <a:rPr lang="en-US" dirty="0"/>
              <a:t>Initial state of lock is 0 ("available")</a:t>
            </a:r>
          </a:p>
          <a:p>
            <a:endParaRPr lang="en-US" dirty="0"/>
          </a:p>
          <a:p>
            <a:r>
              <a:rPr lang="en-US" dirty="0"/>
              <a:t>acquire(&amp;lock)</a:t>
            </a:r>
          </a:p>
          <a:p>
            <a:pPr lvl="1"/>
            <a:r>
              <a:rPr lang="en-US" dirty="0"/>
              <a:t>while value == 1, block (</a:t>
            </a:r>
            <a:r>
              <a:rPr lang="en-US" b="1" dirty="0">
                <a:solidFill>
                  <a:schemeClr val="accent1"/>
                </a:solidFill>
              </a:rPr>
              <a:t>suspend thread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when value == 0, set value to 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release(&amp;lock)</a:t>
            </a:r>
          </a:p>
          <a:p>
            <a:pPr lvl="1"/>
            <a:r>
              <a:rPr lang="en-US" dirty="0"/>
              <a:t>set value to 0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resume a thread waiting on lock (if any)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F7D2B-1A29-8C4D-9E94-5600577C293F}"/>
              </a:ext>
            </a:extLst>
          </p:cNvPr>
          <p:cNvSpPr txBox="1"/>
          <p:nvPr/>
        </p:nvSpPr>
        <p:spPr>
          <a:xfrm>
            <a:off x="5573792" y="2598877"/>
            <a:ext cx="357020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acquire(&amp;lock){</a:t>
            </a:r>
          </a:p>
          <a:p>
            <a:r>
              <a:rPr lang="en-US" sz="2000" dirty="0">
                <a:latin typeface="Courier" pitchFamily="2" charset="0"/>
              </a:rPr>
              <a:t>  while(lock == 1){</a:t>
            </a:r>
          </a:p>
          <a:p>
            <a:r>
              <a:rPr lang="en-US" sz="2000" dirty="0">
                <a:latin typeface="Courier" pitchFamily="2" charset="0"/>
              </a:rPr>
              <a:t>    ;</a:t>
            </a:r>
          </a:p>
          <a:p>
            <a:r>
              <a:rPr lang="en-US" sz="2000" dirty="0">
                <a:latin typeface="Courier" pitchFamily="2" charset="0"/>
              </a:rPr>
              <a:t>  }</a:t>
            </a:r>
          </a:p>
          <a:p>
            <a:r>
              <a:rPr lang="en-US" sz="2000" dirty="0">
                <a:latin typeface="Courier" pitchFamily="2" charset="0"/>
              </a:rPr>
              <a:t>  lock = 1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56E67-8CEF-C140-A680-B407502EF574}"/>
              </a:ext>
            </a:extLst>
          </p:cNvPr>
          <p:cNvSpPr txBox="1"/>
          <p:nvPr/>
        </p:nvSpPr>
        <p:spPr>
          <a:xfrm>
            <a:off x="5573792" y="4876800"/>
            <a:ext cx="357020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release(&amp;lock){</a:t>
            </a:r>
          </a:p>
          <a:p>
            <a:r>
              <a:rPr lang="en-US" sz="2000" dirty="0">
                <a:latin typeface="Courier" pitchFamily="2" charset="0"/>
              </a:rPr>
              <a:t>  lock = 0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639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Bounded Buffers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93973" y="3456574"/>
            <a:ext cx="3998913" cy="4572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finite capacity (e.g. 20 loaves)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implemented as a queue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3628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Threads A: </a:t>
            </a:r>
            <a:r>
              <a:rPr lang="en-US" dirty="0">
                <a:solidFill>
                  <a:schemeClr val="accent2"/>
                </a:solidFill>
                <a:latin typeface="Tw Cen MT" charset="0"/>
                <a:ea typeface="ＭＳ Ｐゴシック" charset="0"/>
                <a:cs typeface="ＭＳ Ｐゴシック" charset="0"/>
              </a:rPr>
              <a:t>produce</a:t>
            </a:r>
            <a:r>
              <a:rPr lang="en-US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 loaves of bread and put them in the queue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602304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en-US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Threads B: </a:t>
            </a:r>
            <a:r>
              <a:rPr lang="en-US" dirty="0">
                <a:solidFill>
                  <a:schemeClr val="accent2"/>
                </a:solidFill>
                <a:latin typeface="Tw Cen MT" charset="0"/>
                <a:ea typeface="ＭＳ Ｐゴシック" charset="0"/>
                <a:cs typeface="ＭＳ Ｐゴシック" charset="0"/>
              </a:rPr>
              <a:t>consume</a:t>
            </a:r>
            <a:r>
              <a:rPr lang="en-US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 loaves by taking them off the queue</a:t>
            </a:r>
          </a:p>
        </p:txBody>
      </p:sp>
      <p:pic>
        <p:nvPicPr>
          <p:cNvPr id="5" name="Picture 4" descr="A person holding a baguette&#10;&#10;Description automatically generated">
            <a:extLst>
              <a:ext uri="{FF2B5EF4-FFF2-40B4-BE49-F238E27FC236}">
                <a16:creationId xmlns:a16="http://schemas.microsoft.com/office/drawing/2014/main" id="{594B6B27-F2A8-7EDC-3818-F1BB44E48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81" y="4323336"/>
            <a:ext cx="2189337" cy="1699709"/>
          </a:xfrm>
          <a:prstGeom prst="rect">
            <a:avLst/>
          </a:prstGeom>
        </p:spPr>
      </p:pic>
      <p:pic>
        <p:nvPicPr>
          <p:cNvPr id="12" name="Picture 11" descr="A person holding a large wooden paddle over a wood oven&#10;&#10;Description automatically generated">
            <a:extLst>
              <a:ext uri="{FF2B5EF4-FFF2-40B4-BE49-F238E27FC236}">
                <a16:creationId xmlns:a16="http://schemas.microsoft.com/office/drawing/2014/main" id="{9C98D827-0D35-3E1F-BBDA-5194D842A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" b="19397"/>
          <a:stretch/>
        </p:blipFill>
        <p:spPr>
          <a:xfrm>
            <a:off x="1123880" y="4323336"/>
            <a:ext cx="2189338" cy="1699709"/>
          </a:xfrm>
          <a:prstGeom prst="rect">
            <a:avLst/>
          </a:prstGeom>
        </p:spPr>
      </p:pic>
      <p:pic>
        <p:nvPicPr>
          <p:cNvPr id="20" name="Picture 19" descr="A tray of loaves of bread&#10;&#10;Description automatically generated">
            <a:extLst>
              <a:ext uri="{FF2B5EF4-FFF2-40B4-BE49-F238E27FC236}">
                <a16:creationId xmlns:a16="http://schemas.microsoft.com/office/drawing/2014/main" id="{59ABA99E-6E27-B16D-B104-0B1760E75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31" y="1865450"/>
            <a:ext cx="2189337" cy="1459558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DE682A33-34DC-35D1-1940-7AEB46CB9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0" y="3953312"/>
            <a:ext cx="7467600" cy="64851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342900" indent="-342900">
              <a:buClrTx/>
              <a:buFontTx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</a:rPr>
              <a:t>How do you implement a bounded buffer (0 &lt;= count &lt;= n)?</a:t>
            </a:r>
          </a:p>
          <a:p>
            <a:pPr marL="342900" indent="-342900">
              <a:buClrTx/>
              <a:buFontTx/>
              <a:buAutoNum type="arabicPeriod"/>
              <a:defRPr/>
            </a:pPr>
            <a:r>
              <a:rPr lang="en-US" sz="1800" dirty="0"/>
              <a:t>How do you synchronize concurrent access to a bounded buffer?</a:t>
            </a:r>
          </a:p>
        </p:txBody>
      </p:sp>
    </p:spTree>
    <p:extLst>
      <p:ext uri="{BB962C8B-B14F-4D97-AF65-F5344CB8AC3E}">
        <p14:creationId xmlns:p14="http://schemas.microsoft.com/office/powerpoint/2010/main" val="38232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1146175" y="1630850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3</a:t>
            </a: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A797D183-BF6C-9247-A34C-B970CB6CF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833" y="162926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B788CC61-2A7A-8542-B3C2-4AACFF871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630850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A08F6ACD-1E91-4040-94BD-939DFB6B7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767" y="1630850"/>
            <a:ext cx="445505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A30336AF-F156-7649-B808-78DBF5650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182" y="1630850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CC9E876B-B856-D145-848B-976537BA5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479" y="1630850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119825" name="TextBox 1"/>
          <p:cNvSpPr txBox="1">
            <a:spLocks noChangeArrowheads="1"/>
          </p:cNvSpPr>
          <p:nvPr/>
        </p:nvSpPr>
        <p:spPr bwMode="auto">
          <a:xfrm>
            <a:off x="903288" y="285061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9826" name="Rectangle 2"/>
          <p:cNvSpPr>
            <a:spLocks noChangeArrowheads="1"/>
          </p:cNvSpPr>
          <p:nvPr/>
        </p:nvSpPr>
        <p:spPr bwMode="auto">
          <a:xfrm>
            <a:off x="354944" y="2514600"/>
            <a:ext cx="863044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typedef struct {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int* b;       //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to buffer containing the queue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//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length of array (max # slots) 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 count;    // number of elements in array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front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//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index of first element, 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&lt;=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front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&lt;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n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rear;     // (index of last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elem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)+1 % n, 0 &lt;= rear &lt; n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endParaRPr lang="mr-IN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033"/>
            <a:ext cx="8229600" cy="990600"/>
          </a:xfrm>
        </p:spPr>
        <p:txBody>
          <a:bodyPr/>
          <a:lstStyle/>
          <a:p>
            <a:r>
              <a:rPr lang="en-US" dirty="0"/>
              <a:t>Example: Bounded Buffers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74738" y="1630850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143000" y="1313118"/>
            <a:ext cx="5334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600" dirty="0">
                <a:latin typeface="Times New Roman" charset="0"/>
                <a:cs typeface="Times New Roman" charset="0"/>
              </a:rPr>
              <a:t> 0      1       2       3      4       5     (n = 6)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470150" y="1630850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2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895600" y="1630850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4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352800" y="1630850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1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4620654" y="1653853"/>
            <a:ext cx="3069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Values wrap around!!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663575" y="1630850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b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8676C0-4144-F44A-93A6-2D2AEA8E671B}"/>
              </a:ext>
            </a:extLst>
          </p:cNvPr>
          <p:cNvGrpSpPr/>
          <p:nvPr/>
        </p:nvGrpSpPr>
        <p:grpSpPr>
          <a:xfrm>
            <a:off x="2325469" y="2091225"/>
            <a:ext cx="646331" cy="564595"/>
            <a:chOff x="2372410" y="2091225"/>
            <a:chExt cx="646331" cy="564595"/>
          </a:xfrm>
        </p:grpSpPr>
        <p:sp>
          <p:nvSpPr>
            <p:cNvPr id="119827" name="TextBox 3"/>
            <p:cNvSpPr txBox="1">
              <a:spLocks noChangeArrowheads="1"/>
            </p:cNvSpPr>
            <p:nvPr/>
          </p:nvSpPr>
          <p:spPr bwMode="auto">
            <a:xfrm>
              <a:off x="2372410" y="2286488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front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68FC84A-AB13-3D4F-8558-617D63DF7D7D}"/>
                </a:ext>
              </a:extLst>
            </p:cNvPr>
            <p:cNvCxnSpPr>
              <a:cxnSpLocks/>
              <a:stCxn id="119827" idx="0"/>
              <a:endCxn id="31" idx="2"/>
            </p:cNvCxnSpPr>
            <p:nvPr/>
          </p:nvCxnSpPr>
          <p:spPr>
            <a:xfrm flipH="1" flipV="1">
              <a:off x="2691716" y="2091225"/>
              <a:ext cx="3860" cy="1952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9FD23A-014F-1B49-8700-7DF7E9E82DFA}"/>
              </a:ext>
            </a:extLst>
          </p:cNvPr>
          <p:cNvGrpSpPr/>
          <p:nvPr/>
        </p:nvGrpSpPr>
        <p:grpSpPr>
          <a:xfrm>
            <a:off x="1462365" y="2083774"/>
            <a:ext cx="595035" cy="564594"/>
            <a:chOff x="1462365" y="2083774"/>
            <a:chExt cx="595035" cy="564594"/>
          </a:xfrm>
        </p:grpSpPr>
        <p:sp>
          <p:nvSpPr>
            <p:cNvPr id="38" name="TextBox 3">
              <a:extLst>
                <a:ext uri="{FF2B5EF4-FFF2-40B4-BE49-F238E27FC236}">
                  <a16:creationId xmlns:a16="http://schemas.microsoft.com/office/drawing/2014/main" id="{9F898D97-5E1D-FB45-9DB6-DEE0357A7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2365" y="2279036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rear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1F3C8B6-D05E-1542-A085-FE1804B362EA}"/>
                </a:ext>
              </a:extLst>
            </p:cNvPr>
            <p:cNvCxnSpPr>
              <a:stCxn id="38" idx="0"/>
            </p:cNvCxnSpPr>
            <p:nvPr/>
          </p:nvCxnSpPr>
          <p:spPr>
            <a:xfrm flipH="1" flipV="1">
              <a:off x="1756708" y="2083774"/>
              <a:ext cx="3175" cy="1952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5">
            <a:extLst>
              <a:ext uri="{FF2B5EF4-FFF2-40B4-BE49-F238E27FC236}">
                <a16:creationId xmlns:a16="http://schemas.microsoft.com/office/drawing/2014/main" id="{7D53BF2A-E31D-8046-97EB-6191056E0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720" y="1629262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2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A8DF5F46-1F99-8648-B045-1EFD4A49E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623" y="1630850"/>
            <a:ext cx="433387" cy="460375"/>
          </a:xfrm>
          <a:prstGeom prst="rect">
            <a:avLst/>
          </a:prstGeom>
          <a:solidFill>
            <a:schemeClr val="bg1"/>
          </a:solidFill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F97AD-2708-3C4F-8F62-823E9159BFC3}"/>
              </a:ext>
            </a:extLst>
          </p:cNvPr>
          <p:cNvSpPr txBox="1"/>
          <p:nvPr/>
        </p:nvSpPr>
        <p:spPr>
          <a:xfrm>
            <a:off x="4620654" y="2188856"/>
            <a:ext cx="436048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Exercise: What can go wrong?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A5F13C-017C-0394-A6CB-7175B8B168F1}"/>
              </a:ext>
            </a:extLst>
          </p:cNvPr>
          <p:cNvGrpSpPr/>
          <p:nvPr/>
        </p:nvGrpSpPr>
        <p:grpSpPr>
          <a:xfrm>
            <a:off x="4490332" y="5128831"/>
            <a:ext cx="4673074" cy="1729169"/>
            <a:chOff x="4490332" y="5128831"/>
            <a:chExt cx="4673074" cy="1729169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4490332" y="5288340"/>
              <a:ext cx="4673074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int get(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bbuf_t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*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){</a:t>
              </a:r>
            </a:p>
            <a:p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val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=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-&gt;b[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-&gt;front];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-&gt;front= ((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-&gt;front)+1)%(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-&gt;n);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-&gt;count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--;</a:t>
              </a:r>
              <a:endPara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r>
                <a:rPr lang="en-US" altLang="en-US" sz="1600" dirty="0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  return </a:t>
              </a:r>
              <a:r>
                <a:rPr lang="en-US" altLang="en-US" sz="1600" dirty="0" err="1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val</a:t>
              </a:r>
              <a:r>
                <a:rPr lang="en-US" altLang="en-US" sz="1600" dirty="0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;</a:t>
              </a:r>
            </a:p>
            <a:p>
              <a:r>
                <a:rPr lang="en-US" altLang="en-US" sz="1600" dirty="0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pic>
          <p:nvPicPr>
            <p:cNvPr id="10" name="Picture 9" descr="A person holding a baguette&#10;&#10;Description automatically generated">
              <a:extLst>
                <a:ext uri="{FF2B5EF4-FFF2-40B4-BE49-F238E27FC236}">
                  <a16:creationId xmlns:a16="http://schemas.microsoft.com/office/drawing/2014/main" id="{9BED1807-A92F-DB92-3302-EA6C637FA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3" r="498"/>
            <a:stretch/>
          </p:blipFill>
          <p:spPr>
            <a:xfrm>
              <a:off x="8302135" y="5128831"/>
              <a:ext cx="679008" cy="66839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0CD4E3-41E2-ADE5-3B5D-55ED9F1E392F}"/>
              </a:ext>
            </a:extLst>
          </p:cNvPr>
          <p:cNvGrpSpPr/>
          <p:nvPr/>
        </p:nvGrpSpPr>
        <p:grpSpPr>
          <a:xfrm>
            <a:off x="4490332" y="3888287"/>
            <a:ext cx="4490811" cy="1491374"/>
            <a:chOff x="4490332" y="3888287"/>
            <a:chExt cx="4490811" cy="1491374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490332" y="4056222"/>
              <a:ext cx="4448654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void put(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bbuf_t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*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, int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val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){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-&gt;b[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-&gt;rear]=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val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;</a:t>
              </a:r>
            </a:p>
            <a:p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-&gt;rear= ((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-&gt;rear)+1)%(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-&gt;n);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-&gt;count++;</a:t>
              </a:r>
            </a:p>
            <a:p>
              <a:r>
                <a:rPr lang="en-US" altLang="en-US" sz="1600" dirty="0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pic>
          <p:nvPicPr>
            <p:cNvPr id="12" name="Picture 11" descr="A person holding a large wooden paddle over a wood oven&#10;&#10;Description automatically generated">
              <a:extLst>
                <a:ext uri="{FF2B5EF4-FFF2-40B4-BE49-F238E27FC236}">
                  <a16:creationId xmlns:a16="http://schemas.microsoft.com/office/drawing/2014/main" id="{016F7CDD-EAB5-963B-7037-80FA5FBC6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7" t="2967" r="10015" b="19397"/>
            <a:stretch/>
          </p:blipFill>
          <p:spPr>
            <a:xfrm>
              <a:off x="8302135" y="3888287"/>
              <a:ext cx="679008" cy="66839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98356B-A239-FD8A-ACF8-F17AB05851AD}"/>
              </a:ext>
            </a:extLst>
          </p:cNvPr>
          <p:cNvGrpSpPr/>
          <p:nvPr/>
        </p:nvGrpSpPr>
        <p:grpSpPr>
          <a:xfrm>
            <a:off x="352563" y="4831140"/>
            <a:ext cx="3887603" cy="1815882"/>
            <a:chOff x="352563" y="4831140"/>
            <a:chExt cx="3887603" cy="181588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874DB6-B146-F542-A09A-8A7FDC194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563" y="4831140"/>
              <a:ext cx="3887603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void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init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bbuf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_t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*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, int n){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-&gt;b = malloc(n*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sizeof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));</a:t>
              </a:r>
            </a:p>
            <a:p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-&gt;n = n;</a:t>
              </a:r>
            </a:p>
            <a:p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-&gt;count = 0;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-&gt;front = 0;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-&gt;rear = 0;</a:t>
              </a:r>
            </a:p>
            <a:p>
              <a:r>
                <a:rPr lang="en-US" altLang="en-US" sz="1600" dirty="0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pic>
          <p:nvPicPr>
            <p:cNvPr id="13" name="Picture 12" descr="A tray of loaves of bread&#10;&#10;Description automatically generated">
              <a:extLst>
                <a:ext uri="{FF2B5EF4-FFF2-40B4-BE49-F238E27FC236}">
                  <a16:creationId xmlns:a16="http://schemas.microsoft.com/office/drawing/2014/main" id="{31246B9E-3885-F758-F8C9-576A63E32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388" y="5463027"/>
              <a:ext cx="1184361" cy="789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938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04809 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4844 0.00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6" grpId="0"/>
      <p:bldP spid="31" grpId="0"/>
      <p:bldP spid="36" grpId="0"/>
      <p:bldP spid="35" grpId="0"/>
      <p:bldP spid="4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25" name="TextBox 1"/>
          <p:cNvSpPr txBox="1">
            <a:spLocks noChangeArrowheads="1"/>
          </p:cNvSpPr>
          <p:nvPr/>
        </p:nvSpPr>
        <p:spPr bwMode="auto">
          <a:xfrm>
            <a:off x="903288" y="2863528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9826" name="Rectangle 2"/>
          <p:cNvSpPr>
            <a:spLocks noChangeArrowheads="1"/>
          </p:cNvSpPr>
          <p:nvPr/>
        </p:nvSpPr>
        <p:spPr bwMode="auto">
          <a:xfrm>
            <a:off x="74991" y="1905000"/>
            <a:ext cx="86304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typedef struct {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int* b;       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 count;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front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rear;     </a:t>
            </a: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endParaRPr lang="mr-IN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033"/>
            <a:ext cx="8229600" cy="990600"/>
          </a:xfrm>
        </p:spPr>
        <p:txBody>
          <a:bodyPr/>
          <a:lstStyle/>
          <a:p>
            <a:r>
              <a:rPr lang="en-US" dirty="0"/>
              <a:t>Example: Bounded Buffers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874DB6-B146-F542-A09A-8A7FDC194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1" y="4370651"/>
            <a:ext cx="388760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bbuf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int n){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-&gt;b = malloc(n*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sizeof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 = n;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 = 0;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-&gt;front = 0;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-&gt;rear = 0;</a:t>
            </a: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0305" y="1390233"/>
            <a:ext cx="444865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void put(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int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endParaRPr lang="en-US" altLang="en-US" sz="16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-&gt;b[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-&gt;rear]=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-&gt;rear= ((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-&gt;rear)+1)%(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-&gt;count++;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493043" y="4134598"/>
            <a:ext cx="467307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int get(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int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-&gt;b[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-&gt;front];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-&gt;front= ((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-&gt;front)+1)%(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-&gt;count--;</a:t>
            </a: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return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06657ED1-A181-354A-9530-77F15DF0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3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12178BAB-912A-654D-AC5C-6C0A627AF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833" y="1459144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4FB9767A-A6EA-7147-869F-9404BD90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BB20DCEA-9BD4-DD41-A6EC-7D508D67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767" y="1460732"/>
            <a:ext cx="445505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A71F2A29-9A3A-7849-B50B-20F26904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182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033C80F2-E206-C448-B965-BF6D1AEC4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479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2BF3EF2B-F18F-5643-B60C-2F83351C9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52" name="Text Box 13">
            <a:extLst>
              <a:ext uri="{FF2B5EF4-FFF2-40B4-BE49-F238E27FC236}">
                <a16:creationId xmlns:a16="http://schemas.microsoft.com/office/drawing/2014/main" id="{35D3354B-ABCF-5C48-805D-78F9C7062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4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C8A6AA81-484D-FF4E-A1A7-94BD5BDF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1</a:t>
            </a:r>
          </a:p>
        </p:txBody>
      </p:sp>
      <p:sp>
        <p:nvSpPr>
          <p:cNvPr id="54" name="Text Box 18">
            <a:extLst>
              <a:ext uri="{FF2B5EF4-FFF2-40B4-BE49-F238E27FC236}">
                <a16:creationId xmlns:a16="http://schemas.microsoft.com/office/drawing/2014/main" id="{C9553CF9-A3AD-574E-A64A-8FFF2570D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b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3B5B580-332A-ED43-82EC-F2D6BBFB81E5}"/>
              </a:ext>
            </a:extLst>
          </p:cNvPr>
          <p:cNvGrpSpPr/>
          <p:nvPr/>
        </p:nvGrpSpPr>
        <p:grpSpPr>
          <a:xfrm>
            <a:off x="2740709" y="1920165"/>
            <a:ext cx="646331" cy="564595"/>
            <a:chOff x="2372410" y="2091225"/>
            <a:chExt cx="646331" cy="564595"/>
          </a:xfrm>
        </p:grpSpPr>
        <p:sp>
          <p:nvSpPr>
            <p:cNvPr id="56" name="TextBox 3">
              <a:extLst>
                <a:ext uri="{FF2B5EF4-FFF2-40B4-BE49-F238E27FC236}">
                  <a16:creationId xmlns:a16="http://schemas.microsoft.com/office/drawing/2014/main" id="{A9622966-CD2B-194C-ACDC-A1F0E45C8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2410" y="2286488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front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A1AED7B-5F31-9F4E-A46E-EECFD9ED53FC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H="1" flipV="1">
              <a:off x="2691716" y="2091225"/>
              <a:ext cx="3860" cy="1952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F2687B-3F23-2548-AA0B-DAB542AA9E6D}"/>
              </a:ext>
            </a:extLst>
          </p:cNvPr>
          <p:cNvGrpSpPr/>
          <p:nvPr/>
        </p:nvGrpSpPr>
        <p:grpSpPr>
          <a:xfrm>
            <a:off x="1897688" y="1924933"/>
            <a:ext cx="595035" cy="564594"/>
            <a:chOff x="1462365" y="2083774"/>
            <a:chExt cx="595035" cy="564594"/>
          </a:xfrm>
        </p:grpSpPr>
        <p:sp>
          <p:nvSpPr>
            <p:cNvPr id="59" name="TextBox 3">
              <a:extLst>
                <a:ext uri="{FF2B5EF4-FFF2-40B4-BE49-F238E27FC236}">
                  <a16:creationId xmlns:a16="http://schemas.microsoft.com/office/drawing/2014/main" id="{1C6669BB-4E63-404D-A190-608BBBB5B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2365" y="2279036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rear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F306FFC-56BD-514A-A880-24B4CEF2D6B6}"/>
                </a:ext>
              </a:extLst>
            </p:cNvPr>
            <p:cNvCxnSpPr>
              <a:stCxn id="59" idx="0"/>
            </p:cNvCxnSpPr>
            <p:nvPr/>
          </p:nvCxnSpPr>
          <p:spPr>
            <a:xfrm flipH="1" flipV="1">
              <a:off x="1756708" y="2083774"/>
              <a:ext cx="3175" cy="1952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 Box 15">
            <a:extLst>
              <a:ext uri="{FF2B5EF4-FFF2-40B4-BE49-F238E27FC236}">
                <a16:creationId xmlns:a16="http://schemas.microsoft.com/office/drawing/2014/main" id="{581EE626-E0CC-A04D-BA2C-5CE41EB35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720" y="1459144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45E936-7488-2E42-B39C-3F04985F1D1F}"/>
              </a:ext>
            </a:extLst>
          </p:cNvPr>
          <p:cNvSpPr/>
          <p:nvPr/>
        </p:nvSpPr>
        <p:spPr>
          <a:xfrm>
            <a:off x="498862" y="3352800"/>
            <a:ext cx="2541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pthread_mutex_t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lock;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7F19F57-45F6-7543-89A5-81CF109B4EF2}"/>
              </a:ext>
            </a:extLst>
          </p:cNvPr>
          <p:cNvSpPr/>
          <p:nvPr/>
        </p:nvSpPr>
        <p:spPr>
          <a:xfrm>
            <a:off x="4550305" y="164714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acquire(&amp;(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EE78EA2-A5EE-134F-A947-83D45C5FD41B}"/>
              </a:ext>
            </a:extLst>
          </p:cNvPr>
          <p:cNvSpPr/>
          <p:nvPr/>
        </p:nvSpPr>
        <p:spPr>
          <a:xfrm>
            <a:off x="4505203" y="438179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acquire(&amp;(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EEC20D2-95F9-3741-94E9-2A9BAEC240C2}"/>
              </a:ext>
            </a:extLst>
          </p:cNvPr>
          <p:cNvSpPr/>
          <p:nvPr/>
        </p:nvSpPr>
        <p:spPr>
          <a:xfrm>
            <a:off x="281110" y="5802868"/>
            <a:ext cx="2316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-&gt;lock));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A82B8C-E944-2941-A884-66411044C35C}"/>
              </a:ext>
            </a:extLst>
          </p:cNvPr>
          <p:cNvSpPr/>
          <p:nvPr/>
        </p:nvSpPr>
        <p:spPr>
          <a:xfrm>
            <a:off x="4550305" y="358443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release(&amp;(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  <a:endParaRPr lang="en-US" sz="16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827F39A-D54C-9F46-B75E-D46D445EF217}"/>
              </a:ext>
            </a:extLst>
          </p:cNvPr>
          <p:cNvSpPr/>
          <p:nvPr/>
        </p:nvSpPr>
        <p:spPr>
          <a:xfrm>
            <a:off x="4497009" y="6324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release(&amp;(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  <a:endParaRPr lang="en-US" sz="1600" dirty="0"/>
          </a:p>
        </p:txBody>
      </p:sp>
      <p:sp>
        <p:nvSpPr>
          <p:cNvPr id="72" name="Text Box 7">
            <a:extLst>
              <a:ext uri="{FF2B5EF4-FFF2-40B4-BE49-F238E27FC236}">
                <a16:creationId xmlns:a16="http://schemas.microsoft.com/office/drawing/2014/main" id="{7F142FF2-F42D-3E4A-BC6A-CF1ED106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5334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600" dirty="0">
                <a:latin typeface="Times New Roman" charset="0"/>
                <a:cs typeface="Times New Roman" charset="0"/>
              </a:rPr>
              <a:t> 0      1       2       3      4       5     (n = 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D6F3F0-6523-362F-2189-74E88D1C1AA4}"/>
              </a:ext>
            </a:extLst>
          </p:cNvPr>
          <p:cNvSpPr/>
          <p:nvPr/>
        </p:nvSpPr>
        <p:spPr>
          <a:xfrm>
            <a:off x="4573407" y="188313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while(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-&gt;count==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-&gt;n){</a:t>
            </a: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7A529C-5B7C-CC6C-8C15-BBCBCFCA550E}"/>
              </a:ext>
            </a:extLst>
          </p:cNvPr>
          <p:cNvSpPr/>
          <p:nvPr/>
        </p:nvSpPr>
        <p:spPr>
          <a:xfrm>
            <a:off x="4511843" y="463306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while(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-&gt;count==0){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  release(&amp;lock)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  acquire(&amp;lock)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</p:txBody>
      </p:sp>
      <p:pic>
        <p:nvPicPr>
          <p:cNvPr id="20" name="Picture 19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CC3BE9DB-55F5-AB79-4EA9-6277D3106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1" b="97125" l="652" r="97500">
                        <a14:foregroundMark x1="8478" y1="16294" x2="9457" y2="18371"/>
                        <a14:foregroundMark x1="23587" y1="7668" x2="25109" y2="9744"/>
                        <a14:foregroundMark x1="85000" y1="5751" x2="94783" y2="14377"/>
                        <a14:foregroundMark x1="60761" y1="92013" x2="62935" y2="91374"/>
                        <a14:foregroundMark x1="6739" y1="75879" x2="6739" y2="85942"/>
                        <a14:foregroundMark x1="14348" y1="97444" x2="14348" y2="97444"/>
                        <a14:foregroundMark x1="1630" y1="80511" x2="1630" y2="80511"/>
                        <a14:foregroundMark x1="97500" y1="13738" x2="97500" y2="13738"/>
                        <a14:foregroundMark x1="870" y1="88658" x2="870" y2="88658"/>
                        <a14:foregroundMark x1="652" y1="79872" x2="652" y2="79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15" y="33721"/>
            <a:ext cx="2159247" cy="1469227"/>
          </a:xfrm>
          <a:prstGeom prst="rect">
            <a:avLst/>
          </a:prstGeom>
        </p:spPr>
      </p:pic>
      <p:pic>
        <p:nvPicPr>
          <p:cNvPr id="6" name="Picture 5" descr="A person holding a large wooden paddle over a wood oven&#10;&#10;Description automatically generated">
            <a:extLst>
              <a:ext uri="{FF2B5EF4-FFF2-40B4-BE49-F238E27FC236}">
                <a16:creationId xmlns:a16="http://schemas.microsoft.com/office/drawing/2014/main" id="{5A1DFDCA-B213-1047-38FA-89FEF2DD5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2967" r="10015" b="19397"/>
          <a:stretch/>
        </p:blipFill>
        <p:spPr>
          <a:xfrm>
            <a:off x="8354004" y="1460732"/>
            <a:ext cx="679008" cy="668391"/>
          </a:xfrm>
          <a:prstGeom prst="rect">
            <a:avLst/>
          </a:prstGeom>
        </p:spPr>
      </p:pic>
      <p:pic>
        <p:nvPicPr>
          <p:cNvPr id="10" name="Picture 9" descr="A person holding a baguette&#10;&#10;Description automatically generated">
            <a:extLst>
              <a:ext uri="{FF2B5EF4-FFF2-40B4-BE49-F238E27FC236}">
                <a16:creationId xmlns:a16="http://schemas.microsoft.com/office/drawing/2014/main" id="{D8867843-3F6B-9B1F-8CA8-929B7B4AD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498"/>
          <a:stretch/>
        </p:blipFill>
        <p:spPr>
          <a:xfrm>
            <a:off x="8347296" y="4203110"/>
            <a:ext cx="679008" cy="668391"/>
          </a:xfrm>
          <a:prstGeom prst="rect">
            <a:avLst/>
          </a:prstGeom>
        </p:spPr>
      </p:pic>
      <p:pic>
        <p:nvPicPr>
          <p:cNvPr id="11" name="Picture 10" descr="A tray of loaves of bread&#10;&#10;Description automatically generated">
            <a:extLst>
              <a:ext uri="{FF2B5EF4-FFF2-40B4-BE49-F238E27FC236}">
                <a16:creationId xmlns:a16="http://schemas.microsoft.com/office/drawing/2014/main" id="{60FFF32D-482E-A10F-7878-E102711F27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19" y="5013294"/>
            <a:ext cx="1184361" cy="7895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9A1AB3-D08F-B8CB-1159-CF6B3D3E5148}"/>
              </a:ext>
            </a:extLst>
          </p:cNvPr>
          <p:cNvSpPr txBox="1"/>
          <p:nvPr/>
        </p:nvSpPr>
        <p:spPr>
          <a:xfrm>
            <a:off x="5019834" y="2129354"/>
            <a:ext cx="5393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release(&amp;lock)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acquire(&amp;lock)</a:t>
            </a:r>
          </a:p>
        </p:txBody>
      </p:sp>
    </p:spTree>
    <p:extLst>
      <p:ext uri="{BB962C8B-B14F-4D97-AF65-F5344CB8AC3E}">
        <p14:creationId xmlns:p14="http://schemas.microsoft.com/office/powerpoint/2010/main" val="4125611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3" grpId="0"/>
      <p:bldP spid="65" grpId="0"/>
      <p:bldP spid="70" grpId="0"/>
      <p:bldP spid="71" grpId="0"/>
      <p:bldP spid="4" grpId="0"/>
      <p:bldP spid="16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BB64-40C8-9D4F-B15E-A6B156AB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D8655-34A8-EF43-922A-E16EAA430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condition variable cv is a stateless synchronization primitive that is used in combination with locks (mutexes) </a:t>
            </a:r>
          </a:p>
          <a:p>
            <a:pPr lvl="1"/>
            <a:r>
              <a:rPr lang="en-US" dirty="0"/>
              <a:t>condition variables allow threads to efficiently wait for a change to the shared state protected by the lock</a:t>
            </a:r>
          </a:p>
          <a:p>
            <a:pPr lvl="1"/>
            <a:r>
              <a:rPr lang="en-US" dirty="0"/>
              <a:t>a condition variable is comprised of a waitlist</a:t>
            </a:r>
          </a:p>
          <a:p>
            <a:pPr lvl="1"/>
            <a:endParaRPr lang="en-US" dirty="0"/>
          </a:p>
          <a:p>
            <a:r>
              <a:rPr lang="en-US" dirty="0"/>
              <a:t>Interface: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wait(CV* cv, Lock* lock): </a:t>
            </a:r>
            <a:r>
              <a:rPr lang="en-US" dirty="0"/>
              <a:t>Atomically releases the lock, suspends execution of the calling thread, and places that thread on </a:t>
            </a:r>
            <a:r>
              <a:rPr lang="en-US" dirty="0" err="1"/>
              <a:t>cv's</a:t>
            </a:r>
            <a:r>
              <a:rPr lang="en-US" dirty="0"/>
              <a:t> waitlist; after the thread is awoken, it re-acquires the lock before wait returns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signal(CV* cv): </a:t>
            </a:r>
            <a:r>
              <a:rPr lang="en-US" dirty="0"/>
              <a:t>takes one thread off of </a:t>
            </a:r>
            <a:r>
              <a:rPr lang="en-US" dirty="0" err="1"/>
              <a:t>cv's</a:t>
            </a:r>
            <a:r>
              <a:rPr lang="en-US" dirty="0"/>
              <a:t> waitlist and marks it as eligible to run. (No-op if waitlist is empty.)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79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25" name="TextBox 1"/>
          <p:cNvSpPr txBox="1">
            <a:spLocks noChangeArrowheads="1"/>
          </p:cNvSpPr>
          <p:nvPr/>
        </p:nvSpPr>
        <p:spPr bwMode="auto">
          <a:xfrm>
            <a:off x="903288" y="2863528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9826" name="Rectangle 2"/>
          <p:cNvSpPr>
            <a:spLocks noChangeArrowheads="1"/>
          </p:cNvSpPr>
          <p:nvPr/>
        </p:nvSpPr>
        <p:spPr bwMode="auto">
          <a:xfrm>
            <a:off x="74991" y="1905000"/>
            <a:ext cx="863044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typedef struct {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int* b;       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 count;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front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rear;     </a:t>
            </a: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endParaRPr lang="mr-IN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033"/>
            <a:ext cx="8229600" cy="990600"/>
          </a:xfrm>
        </p:spPr>
        <p:txBody>
          <a:bodyPr/>
          <a:lstStyle/>
          <a:p>
            <a:r>
              <a:rPr lang="en-US" dirty="0"/>
              <a:t>Example: Bounded Buffers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874DB6-B146-F542-A09A-8A7FDC194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1" y="4370651"/>
            <a:ext cx="388760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bbuf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int n){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-&gt;b = malloc(n*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sizeof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 = n;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 = 0;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-&gt;front = 0;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-&gt;rear = 0;</a:t>
            </a: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48262" y="1390233"/>
            <a:ext cx="44486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void put(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int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endParaRPr lang="en-US" altLang="en-US" sz="16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-&gt;b[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-&gt;rear]=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-&gt;rear= ((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-&gt;rear)+1)%(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-&gt;count++;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91000" y="4134598"/>
            <a:ext cx="467307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int get(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int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-&gt;b[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-&gt;front];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-&gt;front= ((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-&gt;front)+1)%(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-&gt;count--;</a:t>
            </a: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return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06657ED1-A181-354A-9530-77F15DF0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3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12178BAB-912A-654D-AC5C-6C0A627AF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833" y="1459144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4FB9767A-A6EA-7147-869F-9404BD90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BB20DCEA-9BD4-DD41-A6EC-7D508D67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767" y="1460732"/>
            <a:ext cx="445505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A71F2A29-9A3A-7849-B50B-20F26904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182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033C80F2-E206-C448-B965-BF6D1AEC4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479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2BF3EF2B-F18F-5643-B60C-2F83351C9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52" name="Text Box 13">
            <a:extLst>
              <a:ext uri="{FF2B5EF4-FFF2-40B4-BE49-F238E27FC236}">
                <a16:creationId xmlns:a16="http://schemas.microsoft.com/office/drawing/2014/main" id="{35D3354B-ABCF-5C48-805D-78F9C7062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4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C8A6AA81-484D-FF4E-A1A7-94BD5BDF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1</a:t>
            </a:r>
          </a:p>
        </p:txBody>
      </p:sp>
      <p:sp>
        <p:nvSpPr>
          <p:cNvPr id="54" name="Text Box 18">
            <a:extLst>
              <a:ext uri="{FF2B5EF4-FFF2-40B4-BE49-F238E27FC236}">
                <a16:creationId xmlns:a16="http://schemas.microsoft.com/office/drawing/2014/main" id="{C9553CF9-A3AD-574E-A64A-8FFF2570D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b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3B5B580-332A-ED43-82EC-F2D6BBFB81E5}"/>
              </a:ext>
            </a:extLst>
          </p:cNvPr>
          <p:cNvGrpSpPr/>
          <p:nvPr/>
        </p:nvGrpSpPr>
        <p:grpSpPr>
          <a:xfrm>
            <a:off x="2740709" y="1920165"/>
            <a:ext cx="646331" cy="564595"/>
            <a:chOff x="2372410" y="2091225"/>
            <a:chExt cx="646331" cy="564595"/>
          </a:xfrm>
        </p:grpSpPr>
        <p:sp>
          <p:nvSpPr>
            <p:cNvPr id="56" name="TextBox 3">
              <a:extLst>
                <a:ext uri="{FF2B5EF4-FFF2-40B4-BE49-F238E27FC236}">
                  <a16:creationId xmlns:a16="http://schemas.microsoft.com/office/drawing/2014/main" id="{A9622966-CD2B-194C-ACDC-A1F0E45C8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2410" y="2286488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front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A1AED7B-5F31-9F4E-A46E-EECFD9ED53FC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H="1" flipV="1">
              <a:off x="2691716" y="2091225"/>
              <a:ext cx="3860" cy="1952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F2687B-3F23-2548-AA0B-DAB542AA9E6D}"/>
              </a:ext>
            </a:extLst>
          </p:cNvPr>
          <p:cNvGrpSpPr/>
          <p:nvPr/>
        </p:nvGrpSpPr>
        <p:grpSpPr>
          <a:xfrm>
            <a:off x="1897688" y="1924933"/>
            <a:ext cx="595035" cy="564594"/>
            <a:chOff x="1462365" y="2083774"/>
            <a:chExt cx="595035" cy="564594"/>
          </a:xfrm>
        </p:grpSpPr>
        <p:sp>
          <p:nvSpPr>
            <p:cNvPr id="59" name="TextBox 3">
              <a:extLst>
                <a:ext uri="{FF2B5EF4-FFF2-40B4-BE49-F238E27FC236}">
                  <a16:creationId xmlns:a16="http://schemas.microsoft.com/office/drawing/2014/main" id="{1C6669BB-4E63-404D-A190-608BBBB5B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2365" y="2279036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rear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F306FFC-56BD-514A-A880-24B4CEF2D6B6}"/>
                </a:ext>
              </a:extLst>
            </p:cNvPr>
            <p:cNvCxnSpPr>
              <a:stCxn id="59" idx="0"/>
            </p:cNvCxnSpPr>
            <p:nvPr/>
          </p:nvCxnSpPr>
          <p:spPr>
            <a:xfrm flipH="1" flipV="1">
              <a:off x="1756708" y="2083774"/>
              <a:ext cx="3175" cy="1952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 Box 15">
            <a:extLst>
              <a:ext uri="{FF2B5EF4-FFF2-40B4-BE49-F238E27FC236}">
                <a16:creationId xmlns:a16="http://schemas.microsoft.com/office/drawing/2014/main" id="{581EE626-E0CC-A04D-BA2C-5CE41EB35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720" y="1459144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45E936-7488-2E42-B39C-3F04985F1D1F}"/>
              </a:ext>
            </a:extLst>
          </p:cNvPr>
          <p:cNvSpPr/>
          <p:nvPr/>
        </p:nvSpPr>
        <p:spPr>
          <a:xfrm>
            <a:off x="498862" y="3352800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pthread_mutex_t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lock;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EEC20D2-95F9-3741-94E9-2A9BAEC240C2}"/>
              </a:ext>
            </a:extLst>
          </p:cNvPr>
          <p:cNvSpPr/>
          <p:nvPr/>
        </p:nvSpPr>
        <p:spPr>
          <a:xfrm>
            <a:off x="281110" y="5802868"/>
            <a:ext cx="2590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(&amp;(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-&gt;lock));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A82B8C-E944-2941-A884-66411044C35C}"/>
              </a:ext>
            </a:extLst>
          </p:cNvPr>
          <p:cNvSpPr/>
          <p:nvPr/>
        </p:nvSpPr>
        <p:spPr>
          <a:xfrm>
            <a:off x="4248262" y="335437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release(&amp;(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  <a:endParaRPr lang="en-US" sz="16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827F39A-D54C-9F46-B75E-D46D445EF217}"/>
              </a:ext>
            </a:extLst>
          </p:cNvPr>
          <p:cNvSpPr/>
          <p:nvPr/>
        </p:nvSpPr>
        <p:spPr>
          <a:xfrm>
            <a:off x="4194966" y="613165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release(&amp;(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  <a:endParaRPr lang="en-US" sz="1600" dirty="0"/>
          </a:p>
        </p:txBody>
      </p:sp>
      <p:sp>
        <p:nvSpPr>
          <p:cNvPr id="72" name="Text Box 7">
            <a:extLst>
              <a:ext uri="{FF2B5EF4-FFF2-40B4-BE49-F238E27FC236}">
                <a16:creationId xmlns:a16="http://schemas.microsoft.com/office/drawing/2014/main" id="{7F142FF2-F42D-3E4A-BC6A-CF1ED106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5334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600" dirty="0">
                <a:latin typeface="Times New Roman" charset="0"/>
                <a:cs typeface="Times New Roman" charset="0"/>
              </a:rPr>
              <a:t> 0      1       2       3      4       5     (n = 6)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6F7E5-9E0D-B79A-43B8-953A6459D977}"/>
              </a:ext>
            </a:extLst>
          </p:cNvPr>
          <p:cNvSpPr/>
          <p:nvPr/>
        </p:nvSpPr>
        <p:spPr>
          <a:xfrm>
            <a:off x="4440346" y="462830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if(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 == 0)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wait(&amp;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bread_added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, 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A9B0C1-9824-C7D1-03D9-EDF9F5E95418}"/>
              </a:ext>
            </a:extLst>
          </p:cNvPr>
          <p:cNvSpPr/>
          <p:nvPr/>
        </p:nvSpPr>
        <p:spPr>
          <a:xfrm>
            <a:off x="4407008" y="586461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signal(&amp;(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bread_bought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D35BA6-7063-034F-F902-5C4568CFA584}"/>
              </a:ext>
            </a:extLst>
          </p:cNvPr>
          <p:cNvSpPr/>
          <p:nvPr/>
        </p:nvSpPr>
        <p:spPr>
          <a:xfrm>
            <a:off x="4446434" y="189445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if(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 == 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-&gt;n)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wait(&amp;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bread_bought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, 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46FA02-55E9-58C3-9775-69223589D4FD}"/>
              </a:ext>
            </a:extLst>
          </p:cNvPr>
          <p:cNvSpPr/>
          <p:nvPr/>
        </p:nvSpPr>
        <p:spPr>
          <a:xfrm>
            <a:off x="4452506" y="308733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signal(&amp;(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bread_added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37C81D-5DB9-8859-8196-73F9BB6F8D0E}"/>
              </a:ext>
            </a:extLst>
          </p:cNvPr>
          <p:cNvSpPr/>
          <p:nvPr/>
        </p:nvSpPr>
        <p:spPr>
          <a:xfrm>
            <a:off x="498862" y="3605061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CV 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bread_bought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693CD-D572-8A6A-0224-D12A6B5DC1DD}"/>
              </a:ext>
            </a:extLst>
          </p:cNvPr>
          <p:cNvSpPr/>
          <p:nvPr/>
        </p:nvSpPr>
        <p:spPr>
          <a:xfrm>
            <a:off x="283356" y="6060317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(&amp;(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bread_bought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09F6B0-97C6-B0A9-FBC4-0F4DA42ACBF5}"/>
              </a:ext>
            </a:extLst>
          </p:cNvPr>
          <p:cNvSpPr/>
          <p:nvPr/>
        </p:nvSpPr>
        <p:spPr>
          <a:xfrm>
            <a:off x="4461894" y="1829974"/>
            <a:ext cx="544491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while(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 == 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-&gt;n)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wait(&amp;(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bread_bought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), 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0F6C6-6B80-CC78-3173-E22467BD41CC}"/>
              </a:ext>
            </a:extLst>
          </p:cNvPr>
          <p:cNvSpPr/>
          <p:nvPr/>
        </p:nvSpPr>
        <p:spPr>
          <a:xfrm>
            <a:off x="4461894" y="4574180"/>
            <a:ext cx="50752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while(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 == 0)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wait(&amp;(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bread_added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), 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86F612-821B-3F6E-3F20-3DB605E7C01F}"/>
              </a:ext>
            </a:extLst>
          </p:cNvPr>
          <p:cNvSpPr/>
          <p:nvPr/>
        </p:nvSpPr>
        <p:spPr>
          <a:xfrm>
            <a:off x="498862" y="3881079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CV 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bread_added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D00D30-8C5E-52C7-9F70-0216145689E0}"/>
              </a:ext>
            </a:extLst>
          </p:cNvPr>
          <p:cNvSpPr/>
          <p:nvPr/>
        </p:nvSpPr>
        <p:spPr>
          <a:xfrm>
            <a:off x="283356" y="6336268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(&amp;(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bread_added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));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7F19F57-45F6-7543-89A5-81CF109B4EF2}"/>
              </a:ext>
            </a:extLst>
          </p:cNvPr>
          <p:cNvSpPr/>
          <p:nvPr/>
        </p:nvSpPr>
        <p:spPr>
          <a:xfrm>
            <a:off x="4248262" y="164714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acquire(&amp;(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EE78EA2-A5EE-134F-A947-83D45C5FD41B}"/>
              </a:ext>
            </a:extLst>
          </p:cNvPr>
          <p:cNvSpPr/>
          <p:nvPr/>
        </p:nvSpPr>
        <p:spPr>
          <a:xfrm>
            <a:off x="4267200" y="438179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acquire(&amp;(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</a:p>
        </p:txBody>
      </p:sp>
      <p:pic>
        <p:nvPicPr>
          <p:cNvPr id="18" name="Picture 17" descr="A person holding a large wooden paddle over a wood oven&#10;&#10;Description automatically generated">
            <a:extLst>
              <a:ext uri="{FF2B5EF4-FFF2-40B4-BE49-F238E27FC236}">
                <a16:creationId xmlns:a16="http://schemas.microsoft.com/office/drawing/2014/main" id="{10F248F8-76F6-3CA1-254F-48628093A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2967" r="10015" b="19397"/>
          <a:stretch/>
        </p:blipFill>
        <p:spPr>
          <a:xfrm>
            <a:off x="8354004" y="1460732"/>
            <a:ext cx="679008" cy="668391"/>
          </a:xfrm>
          <a:prstGeom prst="rect">
            <a:avLst/>
          </a:prstGeom>
        </p:spPr>
      </p:pic>
      <p:pic>
        <p:nvPicPr>
          <p:cNvPr id="19" name="Picture 18" descr="A person holding a baguette&#10;&#10;Description automatically generated">
            <a:extLst>
              <a:ext uri="{FF2B5EF4-FFF2-40B4-BE49-F238E27FC236}">
                <a16:creationId xmlns:a16="http://schemas.microsoft.com/office/drawing/2014/main" id="{4330023D-975E-0178-09EC-302EF9CFD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498"/>
          <a:stretch/>
        </p:blipFill>
        <p:spPr>
          <a:xfrm>
            <a:off x="8347296" y="4203110"/>
            <a:ext cx="679008" cy="668391"/>
          </a:xfrm>
          <a:prstGeom prst="rect">
            <a:avLst/>
          </a:prstGeom>
        </p:spPr>
      </p:pic>
      <p:pic>
        <p:nvPicPr>
          <p:cNvPr id="20" name="Picture 19" descr="A tray of loaves of bread&#10;&#10;Description automatically generated">
            <a:extLst>
              <a:ext uri="{FF2B5EF4-FFF2-40B4-BE49-F238E27FC236}">
                <a16:creationId xmlns:a16="http://schemas.microsoft.com/office/drawing/2014/main" id="{C9A6584D-81FF-0570-F0C1-35FB2C5B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19" y="5013294"/>
            <a:ext cx="1184361" cy="78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09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0" grpId="0"/>
      <p:bldP spid="71" grpId="0"/>
      <p:bldP spid="6" grpId="0"/>
      <p:bldP spid="10" grpId="0"/>
      <p:bldP spid="11" grpId="0"/>
      <p:bldP spid="12" grpId="0"/>
      <p:bldP spid="13" grpId="0"/>
      <p:bldP spid="14" grpId="0"/>
      <p:bldP spid="15" grpId="0" animBg="1"/>
      <p:bldP spid="17" grpId="0" animBg="1"/>
      <p:bldP spid="4" grpId="0"/>
      <p:bldP spid="16" grpId="0"/>
      <p:bldP spid="63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Process = thread + other state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4" y="3567599"/>
            <a:ext cx="2767014" cy="150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800" dirty="0"/>
              <a:t>Thread context:</a:t>
            </a:r>
          </a:p>
          <a:p>
            <a:r>
              <a:rPr lang="en-US" sz="2000" dirty="0"/>
              <a:t>    </a:t>
            </a:r>
            <a:r>
              <a:rPr lang="en-US" sz="1800" dirty="0"/>
              <a:t>Data </a:t>
            </a:r>
            <a:r>
              <a:rPr lang="en-US" dirty="0"/>
              <a:t>registers</a:t>
            </a:r>
          </a:p>
          <a:p>
            <a:r>
              <a:rPr lang="en-US" dirty="0"/>
              <a:t>    Stack pointer (</a:t>
            </a:r>
            <a:r>
              <a:rPr lang="en-US" dirty="0" err="1"/>
              <a:t>rsp</a:t>
            </a:r>
            <a:r>
              <a:rPr lang="en-US" dirty="0"/>
              <a:t>)</a:t>
            </a:r>
            <a:endParaRPr lang="en-US" sz="1800" dirty="0"/>
          </a:p>
          <a:p>
            <a:r>
              <a:rPr lang="en-US" sz="1800" dirty="0"/>
              <a:t>    Condition codes       </a:t>
            </a:r>
          </a:p>
          <a:p>
            <a:r>
              <a:rPr lang="en-US" dirty="0"/>
              <a:t>    </a:t>
            </a:r>
            <a:r>
              <a:rPr lang="en-US" sz="1800" dirty="0"/>
              <a:t>Program counter (rip)</a:t>
            </a:r>
            <a:endParaRPr lang="en-US" sz="2000" dirty="0"/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5995232" y="2132291"/>
            <a:ext cx="127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/>
              <a:t>Other data</a:t>
            </a:r>
            <a:endParaRPr lang="en-US" sz="2000" dirty="0"/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990262" y="3064250"/>
            <a:ext cx="50526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/>
              <a:t>rsp</a:t>
            </a:r>
            <a:endParaRPr lang="en-US" sz="1800" dirty="0"/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450988" y="2116901"/>
            <a:ext cx="25907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663278" y="4256079"/>
            <a:ext cx="223877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r>
              <a:rPr lang="en-US" sz="1800" dirty="0"/>
              <a:t>Kernel context:</a:t>
            </a:r>
          </a:p>
          <a:p>
            <a:r>
              <a:rPr lang="en-US" sz="1600" dirty="0"/>
              <a:t>    </a:t>
            </a:r>
            <a:r>
              <a:rPr lang="en-US" sz="1800" dirty="0"/>
              <a:t>VM structures</a:t>
            </a:r>
          </a:p>
          <a:p>
            <a:r>
              <a:rPr lang="en-US" sz="1800" dirty="0"/>
              <a:t>    File table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brk</a:t>
            </a:r>
            <a:r>
              <a:rPr lang="en-US" sz="1800" dirty="0"/>
              <a:t> pointer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AB86E7-01C0-6B45-B698-1CD2D48C2C6A}"/>
              </a:ext>
            </a:extLst>
          </p:cNvPr>
          <p:cNvSpPr/>
          <p:nvPr/>
        </p:nvSpPr>
        <p:spPr>
          <a:xfrm>
            <a:off x="1657454" y="2763420"/>
            <a:ext cx="2738333" cy="522459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Stack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264E2081-5BAC-CA4F-817D-312281CCC2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7853" y="3710159"/>
            <a:ext cx="248786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0</a:t>
            </a:r>
            <a:endParaRPr lang="en-US" sz="1200"/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B52249E4-7431-314C-8C4E-75AC94A10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061" y="2438400"/>
            <a:ext cx="4796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brk</a:t>
            </a:r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D25968E8-3FC1-6243-98D9-E200CD938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7678" y="2643359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84EA97-C156-B543-9C1C-232289845C02}"/>
              </a:ext>
            </a:extLst>
          </p:cNvPr>
          <p:cNvGrpSpPr/>
          <p:nvPr/>
        </p:nvGrpSpPr>
        <p:grpSpPr>
          <a:xfrm>
            <a:off x="5671619" y="2643357"/>
            <a:ext cx="2230438" cy="1244360"/>
            <a:chOff x="6057900" y="3743064"/>
            <a:chExt cx="1752600" cy="12693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ABABA1-029E-BA41-BBA3-2E75D88F8938}"/>
                </a:ext>
              </a:extLst>
            </p:cNvPr>
            <p:cNvSpPr/>
            <p:nvPr/>
          </p:nvSpPr>
          <p:spPr>
            <a:xfrm>
              <a:off x="6057900" y="4510396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CA2852-C2F4-934A-B49F-9F0D2CD3B82A}"/>
                </a:ext>
              </a:extLst>
            </p:cNvPr>
            <p:cNvSpPr/>
            <p:nvPr/>
          </p:nvSpPr>
          <p:spPr>
            <a:xfrm>
              <a:off x="6057900" y="4181209"/>
              <a:ext cx="1752600" cy="329185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330148-880A-D343-8C2C-648F0F197ED8}"/>
                </a:ext>
              </a:extLst>
            </p:cNvPr>
            <p:cNvSpPr/>
            <p:nvPr/>
          </p:nvSpPr>
          <p:spPr>
            <a:xfrm>
              <a:off x="6057900" y="3743064"/>
              <a:ext cx="1752600" cy="1269373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D1CFC20-4932-F944-B12B-DEC20467471D}"/>
                </a:ext>
              </a:extLst>
            </p:cNvPr>
            <p:cNvSpPr/>
            <p:nvPr/>
          </p:nvSpPr>
          <p:spPr>
            <a:xfrm>
              <a:off x="6057900" y="3743064"/>
              <a:ext cx="1752600" cy="465648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012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BF4E-188D-D24B-9A15-5313CFA6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Condition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304B2-3796-BD46-9B07-B8128339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Declare a lock. Each shared value needs a lock to enforce mutually exclusive access to the shared value.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code to acquire and release the lock. All code that accesses the shared value must hold the lock.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Identify each place something could go wrong if the next line is executed under the wrong circumstances</a:t>
            </a:r>
          </a:p>
          <a:p>
            <a:pPr lvl="2"/>
            <a:r>
              <a:rPr lang="en-US" sz="2000" dirty="0"/>
              <a:t>Declare a condition variable that corresponds to when it is safe to proceed with the function. </a:t>
            </a:r>
          </a:p>
          <a:p>
            <a:pPr lvl="2"/>
            <a:r>
              <a:rPr lang="en-US" sz="2000" dirty="0"/>
              <a:t>Add a wait for that condition to ensure the critical line is only executed under the right conditions.</a:t>
            </a:r>
          </a:p>
          <a:p>
            <a:pPr lvl="2"/>
            <a:r>
              <a:rPr lang="en-US" sz="2000" dirty="0"/>
              <a:t>Add a signal when the condition becomes true.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loops around your waits. Even though a condition was true when signal was called, it might not still be true when a thread resumes execution.</a:t>
            </a:r>
          </a:p>
        </p:txBody>
      </p:sp>
    </p:spTree>
    <p:extLst>
      <p:ext uri="{BB962C8B-B14F-4D97-AF65-F5344CB8AC3E}">
        <p14:creationId xmlns:p14="http://schemas.microsoft.com/office/powerpoint/2010/main" val="19652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ABFB-A1C5-F14C-817A-08FAF061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Synchronization Barrier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780A-F047-1242-BB9C-7E36C2AAD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73352"/>
            <a:ext cx="4343400" cy="4718304"/>
          </a:xfrm>
        </p:spPr>
        <p:txBody>
          <a:bodyPr>
            <a:normAutofit/>
          </a:bodyPr>
          <a:lstStyle/>
          <a:p>
            <a:r>
              <a:rPr lang="en-US" sz="2200" dirty="0"/>
              <a:t>With data parallel programming, a computation proceeds in parallel, with each thread operating on a different section of the data. Once all threads have completed, they can safely use each others results.</a:t>
            </a:r>
          </a:p>
          <a:p>
            <a:pPr lvl="1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56A880-949B-734A-BA10-010818A12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413" y="2824516"/>
            <a:ext cx="4234949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Thread routine */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parallel_computation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done_count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use_results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</a:t>
            </a:r>
          </a:p>
          <a:p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6E717E-333E-1645-A590-A1D348BB4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96462"/>
            <a:ext cx="4234949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done_count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0FF66-15E3-2C48-80DA-E3E2E9A68180}"/>
              </a:ext>
            </a:extLst>
          </p:cNvPr>
          <p:cNvSpPr/>
          <p:nvPr/>
        </p:nvSpPr>
        <p:spPr>
          <a:xfrm>
            <a:off x="4675013" y="2018230"/>
            <a:ext cx="1418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Lock lock;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3FCFD5-AF9D-EB42-9C56-D6EF36EC0ECF}"/>
              </a:ext>
            </a:extLst>
          </p:cNvPr>
          <p:cNvSpPr/>
          <p:nvPr/>
        </p:nvSpPr>
        <p:spPr>
          <a:xfrm>
            <a:off x="5126665" y="3810000"/>
            <a:ext cx="203613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acquire(&amp;lock);</a:t>
            </a: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release(&amp;lock);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B4F447-D2F4-3141-BF3C-534376861DEC}"/>
              </a:ext>
            </a:extLst>
          </p:cNvPr>
          <p:cNvSpPr/>
          <p:nvPr/>
        </p:nvSpPr>
        <p:spPr>
          <a:xfrm>
            <a:off x="4675013" y="2280449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CV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all_done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D4987A-0D1B-D64D-B02B-920745D1E5A6}"/>
              </a:ext>
            </a:extLst>
          </p:cNvPr>
          <p:cNvSpPr/>
          <p:nvPr/>
        </p:nvSpPr>
        <p:spPr>
          <a:xfrm>
            <a:off x="5126665" y="4297740"/>
            <a:ext cx="32704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done_count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n){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wait(&amp;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all_done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&amp;lock);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5E423B-ADCB-6144-8C46-B1D73ED44528}"/>
              </a:ext>
            </a:extLst>
          </p:cNvPr>
          <p:cNvSpPr/>
          <p:nvPr/>
        </p:nvSpPr>
        <p:spPr>
          <a:xfrm>
            <a:off x="5140522" y="4790182"/>
            <a:ext cx="24064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signal(&amp;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all_done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CD3705-C388-5422-1903-8C11698C6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413" y="2824516"/>
            <a:ext cx="4234949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Thread routine */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parallel_computation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done_count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use_results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</a:t>
            </a:r>
          </a:p>
          <a:p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AE9B60-D934-4224-6BDF-3FC7A3679BF8}"/>
              </a:ext>
            </a:extLst>
          </p:cNvPr>
          <p:cNvSpPr txBox="1">
            <a:spLocks/>
          </p:cNvSpPr>
          <p:nvPr/>
        </p:nvSpPr>
        <p:spPr>
          <a:xfrm>
            <a:off x="88794" y="4297740"/>
            <a:ext cx="4343400" cy="471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96E5991-C26D-D088-1D83-6C6BD1547188}"/>
              </a:ext>
            </a:extLst>
          </p:cNvPr>
          <p:cNvSpPr txBox="1">
            <a:spLocks/>
          </p:cNvSpPr>
          <p:nvPr/>
        </p:nvSpPr>
        <p:spPr>
          <a:xfrm>
            <a:off x="152400" y="4513691"/>
            <a:ext cx="4343400" cy="4504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What can go wrong?</a:t>
            </a:r>
          </a:p>
          <a:p>
            <a:pPr lvl="1"/>
            <a:endParaRPr lang="en-US" sz="20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16F8FA5-2E86-9B77-6F07-36848EC06D69}"/>
              </a:ext>
            </a:extLst>
          </p:cNvPr>
          <p:cNvSpPr txBox="1">
            <a:spLocks/>
          </p:cNvSpPr>
          <p:nvPr/>
        </p:nvSpPr>
        <p:spPr>
          <a:xfrm>
            <a:off x="143634" y="5103555"/>
            <a:ext cx="4343400" cy="7638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/>
              <a:t>Use locks and condition variables to synchronize this code.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5F1E8-DC6D-879B-5E7F-82D4262EA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198" y="1797254"/>
            <a:ext cx="4234949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done_count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4" grpId="0"/>
      <p:bldP spid="8" grpId="0" animBg="1"/>
      <p:bldP spid="13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BB64-40C8-9D4F-B15E-A6B156AB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D8655-34A8-EF43-922A-E16EAA430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condition variable cv is a stateless synchronization primitive that is used in combination with locks (mutexes) </a:t>
            </a:r>
          </a:p>
          <a:p>
            <a:pPr lvl="1"/>
            <a:r>
              <a:rPr lang="en-US" dirty="0"/>
              <a:t>condition variables allow threads to efficiently wait for a change to the shared state protected by the lock</a:t>
            </a:r>
          </a:p>
          <a:p>
            <a:pPr lvl="1"/>
            <a:r>
              <a:rPr lang="en-US" dirty="0"/>
              <a:t>a condition variable is comprised of a waitlist</a:t>
            </a:r>
          </a:p>
          <a:p>
            <a:pPr lvl="1"/>
            <a:endParaRPr lang="en-US" dirty="0"/>
          </a:p>
          <a:p>
            <a:r>
              <a:rPr lang="en-US" dirty="0"/>
              <a:t>Interface: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wait(CV * cv, Lock * lock): </a:t>
            </a:r>
            <a:r>
              <a:rPr lang="en-US" dirty="0"/>
              <a:t>Atomically releases the lock, suspends execution of the calling thread, and places that thread on </a:t>
            </a:r>
            <a:r>
              <a:rPr lang="en-US" dirty="0" err="1"/>
              <a:t>cv's</a:t>
            </a:r>
            <a:r>
              <a:rPr lang="en-US" dirty="0"/>
              <a:t> waitlist; after the thread is awoken, it re-acquires the lock before wait returns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signal(CV * cv): </a:t>
            </a:r>
            <a:r>
              <a:rPr lang="en-US" dirty="0"/>
              <a:t>takes one thread off of </a:t>
            </a:r>
            <a:r>
              <a:rPr lang="en-US" dirty="0" err="1"/>
              <a:t>cv's</a:t>
            </a:r>
            <a:r>
              <a:rPr lang="en-US" dirty="0"/>
              <a:t> waitlist and marks it as eligible to run. (No-op if waitlist is empty.)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broadcast(CV * cv): </a:t>
            </a:r>
            <a:r>
              <a:rPr lang="en-US" dirty="0"/>
              <a:t>takes all threads off </a:t>
            </a:r>
            <a:r>
              <a:rPr lang="en-US" dirty="0" err="1"/>
              <a:t>cv's</a:t>
            </a:r>
            <a:r>
              <a:rPr lang="en-US" dirty="0"/>
              <a:t> waitlist and marks them as eligible to run. (No-op if waitlist is empty.)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FDB2-398B-9542-9FFD-1FB64107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Readers/Writers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AD36-377F-2244-8B4D-22251E594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13716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Consider a collection of concurrent threads that have access to a shared object</a:t>
            </a:r>
          </a:p>
          <a:p>
            <a:r>
              <a:rPr lang="en-US" dirty="0"/>
              <a:t>Some threads are readers, some threads are writers</a:t>
            </a:r>
          </a:p>
          <a:p>
            <a:pPr lvl="1"/>
            <a:r>
              <a:rPr lang="en-US" dirty="0"/>
              <a:t>a unlimited number of readers can access the object at same time</a:t>
            </a:r>
          </a:p>
          <a:p>
            <a:pPr lvl="1"/>
            <a:r>
              <a:rPr lang="en-US" dirty="0"/>
              <a:t>a writer must have exclusive access to the object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073DD-BD6A-7E4E-8186-D0456AB6AE91}"/>
              </a:ext>
            </a:extLst>
          </p:cNvPr>
          <p:cNvSpPr txBox="1"/>
          <p:nvPr/>
        </p:nvSpPr>
        <p:spPr>
          <a:xfrm>
            <a:off x="2609491" y="2768749"/>
            <a:ext cx="3943709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= 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= 0;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Lock lock;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CV readable;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CV writeable;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D86E0-EFB4-31D7-1004-998A2F7B2521}"/>
              </a:ext>
            </a:extLst>
          </p:cNvPr>
          <p:cNvSpPr txBox="1"/>
          <p:nvPr/>
        </p:nvSpPr>
        <p:spPr>
          <a:xfrm>
            <a:off x="2608949" y="2776768"/>
            <a:ext cx="3943709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= 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= 0;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986A55-64BC-794D-BDFB-AC5B4C7EC161}"/>
              </a:ext>
            </a:extLst>
          </p:cNvPr>
          <p:cNvSpPr txBox="1"/>
          <p:nvPr/>
        </p:nvSpPr>
        <p:spPr>
          <a:xfrm>
            <a:off x="405845" y="3825656"/>
            <a:ext cx="3943709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reader(void* shared){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++;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int x =  read(shared);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--;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return x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5C185-ECCC-5546-BA77-BE61C11B3524}"/>
              </a:ext>
            </a:extLst>
          </p:cNvPr>
          <p:cNvSpPr txBox="1"/>
          <p:nvPr/>
        </p:nvSpPr>
        <p:spPr>
          <a:xfrm>
            <a:off x="4799692" y="3816116"/>
            <a:ext cx="3943708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void writer(void* shared, 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){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=1;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write(shared,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=0;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B47F9C-4C1F-B642-B1BA-888EC520983D}"/>
              </a:ext>
            </a:extLst>
          </p:cNvPr>
          <p:cNvSpPr/>
          <p:nvPr/>
        </p:nvSpPr>
        <p:spPr>
          <a:xfrm>
            <a:off x="832537" y="4036922"/>
            <a:ext cx="1795684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acquire(&amp;lock);</a:t>
            </a: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release(&amp;lock);</a:t>
            </a: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acquire(&amp;lock);</a:t>
            </a: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release(&amp;lock);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00B09-8011-2446-A79D-CAEF5CE72073}"/>
              </a:ext>
            </a:extLst>
          </p:cNvPr>
          <p:cNvSpPr/>
          <p:nvPr/>
        </p:nvSpPr>
        <p:spPr>
          <a:xfrm>
            <a:off x="832537" y="4261524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while(</a:t>
            </a:r>
            <a:r>
              <a:rPr lang="en-US" sz="1400" b="1" dirty="0" err="1">
                <a:solidFill>
                  <a:schemeClr val="accent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&gt; 0)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   wait(readable, &amp;lock);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9AFBEA-22A4-D047-B9DF-8A55C7D802DA}"/>
              </a:ext>
            </a:extLst>
          </p:cNvPr>
          <p:cNvSpPr/>
          <p:nvPr/>
        </p:nvSpPr>
        <p:spPr>
          <a:xfrm>
            <a:off x="814724" y="5753879"/>
            <a:ext cx="2547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if(</a:t>
            </a:r>
            <a:r>
              <a:rPr lang="en-US" sz="1400" b="1" dirty="0" err="1">
                <a:solidFill>
                  <a:schemeClr val="accent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== 0)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   signal(writeable);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C456C8-7D68-3043-826A-0D2AE42FA835}"/>
              </a:ext>
            </a:extLst>
          </p:cNvPr>
          <p:cNvSpPr/>
          <p:nvPr/>
        </p:nvSpPr>
        <p:spPr>
          <a:xfrm>
            <a:off x="5227444" y="4183359"/>
            <a:ext cx="1795684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acquire(&amp;lock);</a:t>
            </a: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release(&amp;lock);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7F7DC9-4299-AB43-B89B-19EAFCC2BFD3}"/>
              </a:ext>
            </a:extLst>
          </p:cNvPr>
          <p:cNvSpPr/>
          <p:nvPr/>
        </p:nvSpPr>
        <p:spPr>
          <a:xfrm>
            <a:off x="5257800" y="4386790"/>
            <a:ext cx="3084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while(</a:t>
            </a:r>
            <a:r>
              <a:rPr lang="en-US" sz="1400" b="1" dirty="0" err="1">
                <a:solidFill>
                  <a:schemeClr val="accent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&gt; 0)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   wait(writeable, &amp;lock);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1C9ABD-C82B-7E46-9515-3903F539C89F}"/>
              </a:ext>
            </a:extLst>
          </p:cNvPr>
          <p:cNvSpPr/>
          <p:nvPr/>
        </p:nvSpPr>
        <p:spPr>
          <a:xfrm>
            <a:off x="5227444" y="6136814"/>
            <a:ext cx="2117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signal(writeable);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513BA2-1A16-A8DC-7B84-8489458B39D8}"/>
              </a:ext>
            </a:extLst>
          </p:cNvPr>
          <p:cNvSpPr/>
          <p:nvPr/>
        </p:nvSpPr>
        <p:spPr>
          <a:xfrm>
            <a:off x="5227444" y="5964524"/>
            <a:ext cx="2332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broadcast(readable);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44BC40-1709-01FF-700F-F20C5F3AE03F}"/>
              </a:ext>
            </a:extLst>
          </p:cNvPr>
          <p:cNvSpPr txBox="1"/>
          <p:nvPr/>
        </p:nvSpPr>
        <p:spPr>
          <a:xfrm>
            <a:off x="4796922" y="3809030"/>
            <a:ext cx="3943708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void writer(void* shared, 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){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=1;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write(shared,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=0;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A6AA8-51E1-2B66-C790-27D8C4F2DDEE}"/>
              </a:ext>
            </a:extLst>
          </p:cNvPr>
          <p:cNvSpPr txBox="1"/>
          <p:nvPr/>
        </p:nvSpPr>
        <p:spPr>
          <a:xfrm>
            <a:off x="408617" y="3832858"/>
            <a:ext cx="3943709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reader(void* shared){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++;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int x =  read(shared);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--;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return x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8751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/>
      <p:bldP spid="16" grpId="0"/>
      <p:bldP spid="18" grpId="0"/>
      <p:bldP spid="19" grpId="0"/>
      <p:bldP spid="20" grpId="0"/>
      <p:bldP spid="13" grpId="0"/>
      <p:bldP spid="1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1FC0-D098-6543-961A-3A709630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CVs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666E8-E0CF-2B45-AAD5-CA31D8CC6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5CA936-EEC6-9846-BB77-B22A2E4E9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2438400"/>
            <a:ext cx="4450080" cy="3951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Initialization:</a:t>
            </a:r>
          </a:p>
          <a:p>
            <a:pPr marL="0" indent="0">
              <a:buNone/>
            </a:pPr>
            <a:r>
              <a:rPr lang="en-US" sz="1800" dirty="0" err="1">
                <a:latin typeface="Courier New"/>
                <a:cs typeface="Courier New"/>
              </a:rPr>
              <a:t>pthread_mutex_t</a:t>
            </a:r>
            <a:r>
              <a:rPr lang="en-US" sz="1800" dirty="0">
                <a:latin typeface="Courier New"/>
                <a:cs typeface="Courier New"/>
              </a:rPr>
              <a:t> lock =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    PTHREAD_MUTEX_INITIALIZER;</a:t>
            </a:r>
          </a:p>
          <a:p>
            <a:pPr marL="0" indent="0">
              <a:buNone/>
            </a:pPr>
            <a:r>
              <a:rPr lang="en-US" sz="1800" dirty="0" err="1">
                <a:latin typeface="Courier New"/>
                <a:cs typeface="Courier New"/>
              </a:rPr>
              <a:t>pthread_cond_t</a:t>
            </a:r>
            <a:r>
              <a:rPr lang="en-US" sz="1800" dirty="0">
                <a:latin typeface="Courier New"/>
                <a:cs typeface="Courier New"/>
              </a:rPr>
              <a:t> cv =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    PTHREAD_COND_INITIALIZER;</a:t>
            </a:r>
          </a:p>
          <a:p>
            <a:r>
              <a:rPr lang="en-US" dirty="0"/>
              <a:t>Lock acquire/release: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(&amp;lock);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(&amp;lock);</a:t>
            </a:r>
            <a:endParaRPr lang="en-US" sz="1600" dirty="0"/>
          </a:p>
          <a:p>
            <a:r>
              <a:rPr lang="en-US" dirty="0"/>
              <a:t>CV operations:</a:t>
            </a:r>
          </a:p>
          <a:p>
            <a:pPr marL="274320" lvl="1" indent="0">
              <a:buNone/>
            </a:pPr>
            <a:r>
              <a:rPr lang="en-US" sz="1700" dirty="0" err="1">
                <a:latin typeface="Courier New" pitchFamily="49" charset="0"/>
              </a:rPr>
              <a:t>pthread_cond_wait</a:t>
            </a:r>
            <a:r>
              <a:rPr lang="en-US" sz="1700" dirty="0">
                <a:latin typeface="Courier New" pitchFamily="49" charset="0"/>
              </a:rPr>
              <a:t>(&amp;cv, &amp;lock);</a:t>
            </a:r>
          </a:p>
          <a:p>
            <a:pPr marL="274320" lvl="1" indent="0">
              <a:buNone/>
            </a:pPr>
            <a:r>
              <a:rPr lang="en-US" sz="1700" dirty="0" err="1">
                <a:latin typeface="Courier New" pitchFamily="49" charset="0"/>
              </a:rPr>
              <a:t>pthread_cond_signal</a:t>
            </a:r>
            <a:r>
              <a:rPr lang="en-US" sz="1700" dirty="0">
                <a:latin typeface="Courier New" pitchFamily="49" charset="0"/>
              </a:rPr>
              <a:t>(&amp;cv);</a:t>
            </a:r>
          </a:p>
          <a:p>
            <a:pPr marL="274320" lvl="1" indent="0">
              <a:buNone/>
            </a:pPr>
            <a:r>
              <a:rPr lang="en-US" sz="1700" dirty="0" err="1">
                <a:latin typeface="Courier New" pitchFamily="49" charset="0"/>
              </a:rPr>
              <a:t>pthread_cond_broadcast</a:t>
            </a:r>
            <a:r>
              <a:rPr lang="en-US" sz="1700" dirty="0">
                <a:latin typeface="Courier New" pitchFamily="49" charset="0"/>
              </a:rPr>
              <a:t>(&amp;cv);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342D-F4C5-724E-BB6F-12054C755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18768C-A9F7-2C49-9FD8-D513455FBE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Initialization:</a:t>
            </a:r>
          </a:p>
          <a:p>
            <a:pPr marL="274320" lvl="1" indent="0">
              <a:buNone/>
            </a:pPr>
            <a:r>
              <a:rPr lang="en-US" sz="1600" dirty="0">
                <a:latin typeface="Courier" pitchFamily="2" charset="0"/>
              </a:rPr>
              <a:t>lock = Lock()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cv = Condition(lock)</a:t>
            </a:r>
          </a:p>
          <a:p>
            <a:pPr marL="0" indent="0">
              <a:buNone/>
            </a:pPr>
            <a:endParaRPr lang="en-US" sz="2100" dirty="0">
              <a:latin typeface="Courier" pitchFamily="2" charset="0"/>
            </a:endParaRPr>
          </a:p>
          <a:p>
            <a:pPr marL="0" indent="0">
              <a:buNone/>
            </a:pPr>
            <a:endParaRPr lang="en-US" sz="2100" dirty="0">
              <a:latin typeface="Courier" pitchFamily="2" charset="0"/>
            </a:endParaRPr>
          </a:p>
          <a:p>
            <a:r>
              <a:rPr lang="en-US" dirty="0"/>
              <a:t>Lock acquire/release:</a:t>
            </a:r>
          </a:p>
          <a:p>
            <a:pPr marL="274320" lvl="1" indent="0">
              <a:buNone/>
            </a:pPr>
            <a:r>
              <a:rPr lang="en-US" sz="1600" dirty="0" err="1">
                <a:latin typeface="Courier" pitchFamily="2" charset="0"/>
              </a:rPr>
              <a:t>lock.acquire</a:t>
            </a:r>
            <a:r>
              <a:rPr lang="en-US" sz="1600" dirty="0">
                <a:latin typeface="Courier" pitchFamily="2" charset="0"/>
              </a:rPr>
              <a:t>()</a:t>
            </a:r>
          </a:p>
          <a:p>
            <a:pPr marL="274320" lvl="1" indent="0">
              <a:buNone/>
            </a:pPr>
            <a:r>
              <a:rPr lang="en-US" sz="1600" dirty="0" err="1">
                <a:latin typeface="Courier" pitchFamily="2" charset="0"/>
              </a:rPr>
              <a:t>lock.release</a:t>
            </a:r>
            <a:r>
              <a:rPr lang="en-US" sz="1600" dirty="0">
                <a:latin typeface="Courier" pitchFamily="2" charset="0"/>
              </a:rPr>
              <a:t>()</a:t>
            </a:r>
          </a:p>
          <a:p>
            <a:r>
              <a:rPr lang="en-US" dirty="0"/>
              <a:t>V</a:t>
            </a:r>
          </a:p>
          <a:p>
            <a:pPr marL="274320" lvl="1" indent="0">
              <a:buNone/>
            </a:pPr>
            <a:r>
              <a:rPr lang="en-US" sz="1500" dirty="0" err="1">
                <a:latin typeface="Courier" pitchFamily="2" charset="0"/>
              </a:rPr>
              <a:t>cv.wait</a:t>
            </a:r>
            <a:r>
              <a:rPr lang="en-US" sz="1500" dirty="0">
                <a:latin typeface="Courier" pitchFamily="2" charset="0"/>
              </a:rPr>
              <a:t>()</a:t>
            </a:r>
          </a:p>
          <a:p>
            <a:pPr marL="274320" lvl="1" indent="0">
              <a:buNone/>
            </a:pPr>
            <a:r>
              <a:rPr lang="en-US" sz="1500" dirty="0" err="1">
                <a:latin typeface="Courier" pitchFamily="2" charset="0"/>
              </a:rPr>
              <a:t>cv.notify</a:t>
            </a:r>
            <a:r>
              <a:rPr lang="en-US" sz="1500" dirty="0">
                <a:latin typeface="Courier" pitchFamily="2" charset="0"/>
              </a:rPr>
              <a:t>()</a:t>
            </a:r>
          </a:p>
          <a:p>
            <a:pPr marL="274320" lvl="1" indent="0">
              <a:buNone/>
            </a:pPr>
            <a:r>
              <a:rPr lang="en-US" sz="1500" dirty="0" err="1">
                <a:latin typeface="Courier" pitchFamily="2" charset="0"/>
              </a:rPr>
              <a:t>cv.notify_all</a:t>
            </a:r>
            <a:r>
              <a:rPr lang="en-US" sz="1500" dirty="0">
                <a:latin typeface="Courier" pitchFamily="2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58174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Review: Multi-threading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has its own stack for local variables</a:t>
            </a:r>
          </a:p>
          <a:p>
            <a:pPr lvl="1"/>
            <a:r>
              <a:rPr lang="en-US" dirty="0"/>
              <a:t>Each thread has its own thread id (TID)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304578" y="3383339"/>
            <a:ext cx="280397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Thread 1 (main thread)</a:t>
            </a:r>
          </a:p>
        </p:txBody>
      </p:sp>
      <p:sp>
        <p:nvSpPr>
          <p:cNvPr id="803849" name="Text Box 9"/>
          <p:cNvSpPr txBox="1">
            <a:spLocks noChangeArrowheads="1"/>
          </p:cNvSpPr>
          <p:nvPr/>
        </p:nvSpPr>
        <p:spPr bwMode="auto">
          <a:xfrm>
            <a:off x="6705600" y="3383339"/>
            <a:ext cx="165141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 Shared data</a:t>
            </a: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3138403" y="3384586"/>
            <a:ext cx="276069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Thread 2 (peer thread)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1ECBF86C-FCC8-7341-BE7C-EBF242C4D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10" y="4648200"/>
            <a:ext cx="2203344" cy="150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800" dirty="0"/>
              <a:t>Thread 1 context:</a:t>
            </a:r>
          </a:p>
          <a:p>
            <a:r>
              <a:rPr lang="en-US" sz="2000" dirty="0"/>
              <a:t>    </a:t>
            </a:r>
            <a:r>
              <a:rPr lang="en-US" sz="1800" dirty="0"/>
              <a:t>Data </a:t>
            </a:r>
            <a:r>
              <a:rPr lang="en-US" dirty="0"/>
              <a:t>registers</a:t>
            </a:r>
          </a:p>
          <a:p>
            <a:r>
              <a:rPr lang="en-US" dirty="0"/>
              <a:t>    Stack pointer</a:t>
            </a:r>
            <a:endParaRPr lang="en-US" sz="1800" dirty="0"/>
          </a:p>
          <a:p>
            <a:r>
              <a:rPr lang="en-US" sz="1800" dirty="0"/>
              <a:t>    Condition codes       </a:t>
            </a:r>
          </a:p>
          <a:p>
            <a:r>
              <a:rPr lang="en-US" dirty="0"/>
              <a:t>    </a:t>
            </a:r>
            <a:r>
              <a:rPr lang="en-US" sz="1800" dirty="0"/>
              <a:t>Program counter</a:t>
            </a:r>
            <a:endParaRPr lang="en-US" sz="2000" dirty="0"/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6642CCB8-F258-BE48-9511-95474CC72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82" y="4233769"/>
            <a:ext cx="50411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err="1"/>
              <a:t>rsp</a:t>
            </a:r>
            <a:endParaRPr lang="en-US" sz="1800" dirty="0"/>
          </a:p>
        </p:txBody>
      </p:sp>
      <p:sp>
        <p:nvSpPr>
          <p:cNvPr id="23" name="Line 15">
            <a:extLst>
              <a:ext uri="{FF2B5EF4-FFF2-40B4-BE49-F238E27FC236}">
                <a16:creationId xmlns:a16="http://schemas.microsoft.com/office/drawing/2014/main" id="{BC510FEE-F014-DD43-94FE-959F131C8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44" y="4446119"/>
            <a:ext cx="17106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7114A6-236C-BB4E-AFD3-5C3AAE9F6BF5}"/>
              </a:ext>
            </a:extLst>
          </p:cNvPr>
          <p:cNvSpPr/>
          <p:nvPr/>
        </p:nvSpPr>
        <p:spPr>
          <a:xfrm>
            <a:off x="662710" y="3974609"/>
            <a:ext cx="2203344" cy="480789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Stack 1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9C7DCD2A-397E-F741-98F4-EAD466717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152" y="4648445"/>
            <a:ext cx="2203344" cy="150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800" dirty="0"/>
              <a:t>Thread </a:t>
            </a:r>
            <a:r>
              <a:rPr lang="en-US" dirty="0"/>
              <a:t>2</a:t>
            </a:r>
            <a:r>
              <a:rPr lang="en-US" sz="1800" dirty="0"/>
              <a:t> context:</a:t>
            </a:r>
          </a:p>
          <a:p>
            <a:r>
              <a:rPr lang="en-US" sz="2000" dirty="0"/>
              <a:t>    </a:t>
            </a:r>
            <a:r>
              <a:rPr lang="en-US" sz="1800" dirty="0"/>
              <a:t>Data </a:t>
            </a:r>
            <a:r>
              <a:rPr lang="en-US" dirty="0"/>
              <a:t>registers</a:t>
            </a:r>
          </a:p>
          <a:p>
            <a:r>
              <a:rPr lang="en-US" dirty="0"/>
              <a:t>    Stack pointer</a:t>
            </a:r>
            <a:endParaRPr lang="en-US" sz="1800" dirty="0"/>
          </a:p>
          <a:p>
            <a:r>
              <a:rPr lang="en-US" sz="1800" dirty="0"/>
              <a:t>    Condition codes       </a:t>
            </a:r>
          </a:p>
          <a:p>
            <a:r>
              <a:rPr lang="en-US" dirty="0"/>
              <a:t>    </a:t>
            </a:r>
            <a:r>
              <a:rPr lang="en-US" sz="1800" dirty="0"/>
              <a:t>Program counter</a:t>
            </a:r>
            <a:endParaRPr lang="en-US" sz="2000" dirty="0"/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27C2C52B-8CD1-174A-91A8-E46B92AF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960" y="4234014"/>
            <a:ext cx="50411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err="1"/>
              <a:t>rsp</a:t>
            </a:r>
            <a:endParaRPr lang="en-US" sz="1800" dirty="0"/>
          </a:p>
        </p:txBody>
      </p:sp>
      <p:sp>
        <p:nvSpPr>
          <p:cNvPr id="27" name="Line 15">
            <a:extLst>
              <a:ext uri="{FF2B5EF4-FFF2-40B4-BE49-F238E27FC236}">
                <a16:creationId xmlns:a16="http://schemas.microsoft.com/office/drawing/2014/main" id="{B4A92204-4E0E-CE41-9507-F21D716B1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386" y="4446364"/>
            <a:ext cx="17106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58A2C7-5CF4-1D4D-B3BA-387E6D031F72}"/>
              </a:ext>
            </a:extLst>
          </p:cNvPr>
          <p:cNvSpPr/>
          <p:nvPr/>
        </p:nvSpPr>
        <p:spPr>
          <a:xfrm>
            <a:off x="3497152" y="3974854"/>
            <a:ext cx="2203344" cy="480789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Stack 2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E67D762A-1D60-A64A-9825-8217C6851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784" y="5436661"/>
            <a:ext cx="223877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r>
              <a:rPr lang="en-US" sz="1800" dirty="0"/>
              <a:t>Kernel context:</a:t>
            </a:r>
          </a:p>
          <a:p>
            <a:r>
              <a:rPr lang="en-US" sz="1600" dirty="0"/>
              <a:t>    </a:t>
            </a:r>
            <a:r>
              <a:rPr lang="en-US" sz="1800" dirty="0"/>
              <a:t>VM structures</a:t>
            </a:r>
          </a:p>
          <a:p>
            <a:r>
              <a:rPr lang="en-US" sz="1800" dirty="0"/>
              <a:t>    File table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brk</a:t>
            </a:r>
            <a:r>
              <a:rPr lang="en-US" sz="1800" dirty="0"/>
              <a:t> pointer</a:t>
            </a:r>
          </a:p>
        </p:txBody>
      </p:sp>
      <p:sp>
        <p:nvSpPr>
          <p:cNvPr id="31" name="Text Box 6">
            <a:extLst>
              <a:ext uri="{FF2B5EF4-FFF2-40B4-BE49-F238E27FC236}">
                <a16:creationId xmlns:a16="http://schemas.microsoft.com/office/drawing/2014/main" id="{3AD53E52-83B8-434E-B201-2C1DC9E25AB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257359" y="4890741"/>
            <a:ext cx="248786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0</a:t>
            </a:r>
            <a:endParaRPr lang="en-US" sz="1200"/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0DFE8518-3412-DA4F-BDAC-3E3DC0DD2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567" y="3618982"/>
            <a:ext cx="4796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brk</a:t>
            </a:r>
          </a:p>
        </p:txBody>
      </p:sp>
      <p:sp>
        <p:nvSpPr>
          <p:cNvPr id="33" name="Line 20">
            <a:extLst>
              <a:ext uri="{FF2B5EF4-FFF2-40B4-BE49-F238E27FC236}">
                <a16:creationId xmlns:a16="http://schemas.microsoft.com/office/drawing/2014/main" id="{7899B94E-1078-0540-83E0-DCA906EA1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184" y="3823941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707581-3C68-AA44-B7CB-AD85C3B13FB8}"/>
              </a:ext>
            </a:extLst>
          </p:cNvPr>
          <p:cNvGrpSpPr/>
          <p:nvPr/>
        </p:nvGrpSpPr>
        <p:grpSpPr>
          <a:xfrm>
            <a:off x="6491125" y="3823939"/>
            <a:ext cx="2230438" cy="1244360"/>
            <a:chOff x="6057900" y="3743064"/>
            <a:chExt cx="1752600" cy="126937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B6991C6-7942-3940-8C77-DE6DB2C65755}"/>
                </a:ext>
              </a:extLst>
            </p:cNvPr>
            <p:cNvSpPr/>
            <p:nvPr/>
          </p:nvSpPr>
          <p:spPr>
            <a:xfrm>
              <a:off x="6057900" y="4510396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F19507-B29F-4143-BF2E-E0DDF77E463F}"/>
                </a:ext>
              </a:extLst>
            </p:cNvPr>
            <p:cNvSpPr/>
            <p:nvPr/>
          </p:nvSpPr>
          <p:spPr>
            <a:xfrm>
              <a:off x="6057900" y="4181209"/>
              <a:ext cx="1752600" cy="329185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1D9558B-275E-984F-B315-481E52B73ACA}"/>
                </a:ext>
              </a:extLst>
            </p:cNvPr>
            <p:cNvSpPr/>
            <p:nvPr/>
          </p:nvSpPr>
          <p:spPr>
            <a:xfrm>
              <a:off x="6057900" y="3743064"/>
              <a:ext cx="1752600" cy="1269373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2A96E28-2470-494D-B1A1-77A10055285D}"/>
                </a:ext>
              </a:extLst>
            </p:cNvPr>
            <p:cNvSpPr/>
            <p:nvPr/>
          </p:nvSpPr>
          <p:spPr>
            <a:xfrm>
              <a:off x="6057900" y="3743064"/>
              <a:ext cx="1752600" cy="465648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34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F9082-0434-0244-AE58-3A9EF755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AE09-4209-5241-A154-2C99EA7B6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Locks are slow</a:t>
            </a:r>
          </a:p>
          <a:p>
            <a:pPr lvl="1"/>
            <a:r>
              <a:rPr lang="en-US" dirty="0"/>
              <a:t>threads that fail to acquire a lock on the first attempt must "spin", which wastes CPU cycles</a:t>
            </a:r>
          </a:p>
          <a:p>
            <a:pPr lvl="1"/>
            <a:r>
              <a:rPr lang="en-US" dirty="0"/>
              <a:t>threads get scheduled and de-scheduled while the lock is still locked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Using locks correctly is hard</a:t>
            </a:r>
          </a:p>
          <a:p>
            <a:pPr lvl="1"/>
            <a:r>
              <a:rPr lang="en-US" dirty="0"/>
              <a:t>hard to ensure all race conditions are eliminated</a:t>
            </a:r>
          </a:p>
          <a:p>
            <a:pPr lvl="1"/>
            <a:r>
              <a:rPr lang="en-US" dirty="0"/>
              <a:t>easy to introduce synchronization bugs (deadlock, </a:t>
            </a:r>
            <a:r>
              <a:rPr lang="en-US" dirty="0" err="1"/>
              <a:t>livelock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083-5B83-8241-8EE0-904C5CD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Solution 1: Leave a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C95E-6017-A345-8619-9339E7EA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and your roommate share a refrigerator. Being good roommates, you both try to make sure that the refrigerator is always stocked with milk.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7D5F-C27F-EF4A-9812-20798772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44800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C8A7-ADB3-4A42-9FE6-24DA9457B63F}"/>
              </a:ext>
            </a:extLst>
          </p:cNvPr>
          <p:cNvSpPr txBox="1"/>
          <p:nvPr/>
        </p:nvSpPr>
        <p:spPr>
          <a:xfrm>
            <a:off x="4335529" y="2975429"/>
            <a:ext cx="4884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2: </a:t>
            </a:r>
          </a:p>
          <a:p>
            <a:endParaRPr lang="en-US" b="1" dirty="0"/>
          </a:p>
          <a:p>
            <a:r>
              <a:rPr lang="en-US" dirty="0">
                <a:latin typeface="Courier" pitchFamily="2" charset="0"/>
              </a:rPr>
              <a:t>if (milk == 0) {	// no milk</a:t>
            </a:r>
          </a:p>
          <a:p>
            <a:r>
              <a:rPr lang="en-US" dirty="0">
                <a:latin typeface="Courier" pitchFamily="2" charset="0"/>
              </a:rPr>
              <a:t>  if (note == 0) {	// no note</a:t>
            </a:r>
          </a:p>
          <a:p>
            <a:r>
              <a:rPr lang="en-US" dirty="0">
                <a:latin typeface="Courier" pitchFamily="2" charset="0"/>
              </a:rPr>
              <a:t>    note = 1;		// leave note</a:t>
            </a:r>
          </a:p>
          <a:p>
            <a:r>
              <a:rPr lang="en-US" dirty="0">
                <a:latin typeface="Courier" pitchFamily="2" charset="0"/>
              </a:rPr>
              <a:t>    milk++;		// buy milk</a:t>
            </a:r>
          </a:p>
          <a:p>
            <a:r>
              <a:rPr lang="en-US" dirty="0">
                <a:latin typeface="Courier" pitchFamily="2" charset="0"/>
              </a:rPr>
              <a:t>    note = 0;		// remove note</a:t>
            </a:r>
          </a:p>
          <a:p>
            <a:r>
              <a:rPr lang="en-US" dirty="0">
                <a:latin typeface="Courier" pitchFamily="2" charset="0"/>
              </a:rPr>
              <a:t>  }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AAA1F-A75A-6F45-BF9B-28E792211A3B}"/>
              </a:ext>
            </a:extLst>
          </p:cNvPr>
          <p:cNvSpPr txBox="1"/>
          <p:nvPr/>
        </p:nvSpPr>
        <p:spPr>
          <a:xfrm>
            <a:off x="646085" y="6125600"/>
            <a:ext cx="785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Safety violation: you've introduced a Heisenbug!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E783D9-D8B4-A1CA-779C-BAA796D67B92}"/>
              </a:ext>
            </a:extLst>
          </p:cNvPr>
          <p:cNvSpPr/>
          <p:nvPr/>
        </p:nvSpPr>
        <p:spPr>
          <a:xfrm>
            <a:off x="1" y="6019800"/>
            <a:ext cx="906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5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083-5B83-8241-8EE0-904C5CD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 2: Leave note before check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C95E-6017-A345-8619-9339E7EA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and your roommate share a refrigerator. Being good roommates, you both try to make sure that the refrigerator is always stocked with milk.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7D5F-C27F-EF4A-9812-20798772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58528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C8A7-ADB3-4A42-9FE6-24DA9457B63F}"/>
              </a:ext>
            </a:extLst>
          </p:cNvPr>
          <p:cNvSpPr txBox="1"/>
          <p:nvPr/>
        </p:nvSpPr>
        <p:spPr>
          <a:xfrm>
            <a:off x="4347029" y="2971800"/>
            <a:ext cx="47468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3: </a:t>
            </a:r>
          </a:p>
          <a:p>
            <a:endParaRPr lang="en-US" b="1" dirty="0"/>
          </a:p>
          <a:p>
            <a:r>
              <a:rPr lang="en-US" dirty="0">
                <a:latin typeface="Courier" pitchFamily="2" charset="0"/>
              </a:rPr>
              <a:t>note1 = 1</a:t>
            </a:r>
          </a:p>
          <a:p>
            <a:r>
              <a:rPr lang="en-US" dirty="0">
                <a:latin typeface="Courier" pitchFamily="2" charset="0"/>
              </a:rPr>
              <a:t>if (note2 == 0) { // no note from</a:t>
            </a:r>
          </a:p>
          <a:p>
            <a:r>
              <a:rPr lang="en-US" dirty="0">
                <a:latin typeface="Courier" pitchFamily="2" charset="0"/>
              </a:rPr>
              <a:t>			 roommate</a:t>
            </a:r>
          </a:p>
          <a:p>
            <a:r>
              <a:rPr lang="en-US" dirty="0">
                <a:latin typeface="Courier" pitchFamily="2" charset="0"/>
              </a:rPr>
              <a:t>  if (milk == 0) {// no milk</a:t>
            </a:r>
          </a:p>
          <a:p>
            <a:r>
              <a:rPr lang="en-US" dirty="0">
                <a:latin typeface="Courier" pitchFamily="2" charset="0"/>
              </a:rPr>
              <a:t>    milk++;	     // buy milk</a:t>
            </a:r>
          </a:p>
          <a:p>
            <a:r>
              <a:rPr lang="en-US" dirty="0">
                <a:latin typeface="Courier" pitchFamily="2" charset="0"/>
              </a:rPr>
              <a:t>  }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note1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AAA1F-A75A-6F45-BF9B-28E792211A3B}"/>
              </a:ext>
            </a:extLst>
          </p:cNvPr>
          <p:cNvSpPr txBox="1"/>
          <p:nvPr/>
        </p:nvSpPr>
        <p:spPr>
          <a:xfrm>
            <a:off x="1355665" y="6093357"/>
            <a:ext cx="5982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Liveness violation: No one buys milk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0FE8D-A023-1C65-9E00-0BEC67A098C0}"/>
              </a:ext>
            </a:extLst>
          </p:cNvPr>
          <p:cNvSpPr/>
          <p:nvPr/>
        </p:nvSpPr>
        <p:spPr>
          <a:xfrm>
            <a:off x="1" y="6019800"/>
            <a:ext cx="906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2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083-5B83-8241-8EE0-904C5CD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3: Keep checking for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C95E-6017-A345-8619-9339E7EA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and your roommate share a refrigerator. Being good roommates, you both try to make sure that the refrigerator is always stocked with milk.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7D5F-C27F-EF4A-9812-20798772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58528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C8A7-ADB3-4A42-9FE6-24DA9457B63F}"/>
              </a:ext>
            </a:extLst>
          </p:cNvPr>
          <p:cNvSpPr txBox="1"/>
          <p:nvPr/>
        </p:nvSpPr>
        <p:spPr>
          <a:xfrm>
            <a:off x="4347029" y="2971800"/>
            <a:ext cx="47468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4: </a:t>
            </a:r>
          </a:p>
          <a:p>
            <a:endParaRPr lang="en-US" b="1" dirty="0"/>
          </a:p>
          <a:p>
            <a:r>
              <a:rPr lang="en-US" dirty="0">
                <a:latin typeface="Courier" pitchFamily="2" charset="0"/>
              </a:rPr>
              <a:t>note1 = 1</a:t>
            </a:r>
          </a:p>
          <a:p>
            <a:r>
              <a:rPr lang="en-US" dirty="0">
                <a:latin typeface="Courier" pitchFamily="2" charset="0"/>
              </a:rPr>
              <a:t>while (note2 == 1) {	// wait until</a:t>
            </a:r>
          </a:p>
          <a:p>
            <a:r>
              <a:rPr lang="en-US" dirty="0">
                <a:latin typeface="Courier" pitchFamily="2" charset="0"/>
              </a:rPr>
              <a:t>  ;			//   no note</a:t>
            </a:r>
          </a:p>
          <a:p>
            <a:r>
              <a:rPr lang="en-US" dirty="0">
                <a:latin typeface="Courier" pitchFamily="2" charset="0"/>
              </a:rPr>
              <a:t>}		</a:t>
            </a:r>
          </a:p>
          <a:p>
            <a:r>
              <a:rPr lang="en-US" dirty="0">
                <a:latin typeface="Courier" pitchFamily="2" charset="0"/>
              </a:rPr>
              <a:t>if (milk == 0) {	// no milk</a:t>
            </a:r>
          </a:p>
          <a:p>
            <a:r>
              <a:rPr lang="en-US" dirty="0">
                <a:latin typeface="Courier" pitchFamily="2" charset="0"/>
              </a:rPr>
              <a:t>  milk++;		// buy milk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note1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AAA1F-A75A-6F45-BF9B-28E792211A3B}"/>
              </a:ext>
            </a:extLst>
          </p:cNvPr>
          <p:cNvSpPr txBox="1"/>
          <p:nvPr/>
        </p:nvSpPr>
        <p:spPr>
          <a:xfrm>
            <a:off x="774815" y="6175516"/>
            <a:ext cx="7594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Liveness violation: You've introduced deadlock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1FCAB0-492B-95DF-204A-E19124D65481}"/>
              </a:ext>
            </a:extLst>
          </p:cNvPr>
          <p:cNvSpPr/>
          <p:nvPr/>
        </p:nvSpPr>
        <p:spPr>
          <a:xfrm>
            <a:off x="1" y="6019800"/>
            <a:ext cx="906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083-5B83-8241-8EE0-904C5CD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4: Take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C95E-6017-A345-8619-9339E7EA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and your roommate share a refrigerator. Being good roommates, you both try to make sure that the refrigerator is always stocked with milk.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7D5F-C27F-EF4A-9812-20798772C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58528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C8A7-ADB3-4A42-9FE6-24DA9457B63F}"/>
              </a:ext>
            </a:extLst>
          </p:cNvPr>
          <p:cNvSpPr txBox="1"/>
          <p:nvPr/>
        </p:nvSpPr>
        <p:spPr>
          <a:xfrm>
            <a:off x="4347029" y="2971800"/>
            <a:ext cx="473398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5: </a:t>
            </a:r>
          </a:p>
          <a:p>
            <a:endParaRPr lang="en-US" b="1" dirty="0"/>
          </a:p>
          <a:p>
            <a:r>
              <a:rPr lang="en-US" dirty="0">
                <a:latin typeface="Courier" pitchFamily="2" charset="0"/>
              </a:rPr>
              <a:t>note1 = 1</a:t>
            </a:r>
          </a:p>
          <a:p>
            <a:r>
              <a:rPr lang="en-US" dirty="0">
                <a:latin typeface="Courier" pitchFamily="2" charset="0"/>
              </a:rPr>
              <a:t>turn = 2</a:t>
            </a:r>
          </a:p>
          <a:p>
            <a:r>
              <a:rPr lang="en-US" dirty="0">
                <a:latin typeface="Courier" pitchFamily="2" charset="0"/>
              </a:rPr>
              <a:t>while (note2 == 1 and turn == 2){</a:t>
            </a:r>
          </a:p>
          <a:p>
            <a:r>
              <a:rPr lang="en-US" dirty="0">
                <a:latin typeface="Courier" pitchFamily="2" charset="0"/>
              </a:rPr>
              <a:t>  ;</a:t>
            </a:r>
          </a:p>
          <a:p>
            <a:r>
              <a:rPr lang="en-US" dirty="0">
                <a:latin typeface="Courier" pitchFamily="2" charset="0"/>
              </a:rPr>
              <a:t>}		</a:t>
            </a:r>
          </a:p>
          <a:p>
            <a:r>
              <a:rPr lang="en-US" dirty="0">
                <a:latin typeface="Courier" pitchFamily="2" charset="0"/>
              </a:rPr>
              <a:t>if (milk == 0) {	// no milk</a:t>
            </a:r>
          </a:p>
          <a:p>
            <a:r>
              <a:rPr lang="en-US" dirty="0">
                <a:latin typeface="Courier" pitchFamily="2" charset="0"/>
              </a:rPr>
              <a:t>  milk++;		// buy milk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note1 =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B41AE-8AA4-E34C-8470-4CB535DC4FFF}"/>
              </a:ext>
            </a:extLst>
          </p:cNvPr>
          <p:cNvSpPr txBox="1"/>
          <p:nvPr/>
        </p:nvSpPr>
        <p:spPr>
          <a:xfrm>
            <a:off x="553145" y="6062529"/>
            <a:ext cx="8037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(probably) correct, but complicated and inefficient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29876F-97C0-9365-6176-E5291EB3B32E}"/>
              </a:ext>
            </a:extLst>
          </p:cNvPr>
          <p:cNvSpPr/>
          <p:nvPr/>
        </p:nvSpPr>
        <p:spPr>
          <a:xfrm>
            <a:off x="13217" y="6019800"/>
            <a:ext cx="906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F866-92B1-7E49-8A58-B525C502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75AD8-043A-1E42-8261-24BD807AF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lock</a:t>
            </a:r>
            <a:r>
              <a:rPr lang="en-US" dirty="0"/>
              <a:t> (aka a mutex) is a synchronization primitive that provides mutual exclusion. When one thread holds a lock, no other thread can hold it.</a:t>
            </a:r>
          </a:p>
          <a:p>
            <a:pPr lvl="1"/>
            <a:r>
              <a:rPr lang="en-US" dirty="0"/>
              <a:t>a lock can be in one of two states: locked or unlocked</a:t>
            </a:r>
          </a:p>
          <a:p>
            <a:pPr lvl="1"/>
            <a:r>
              <a:rPr lang="en-US" dirty="0"/>
              <a:t>a lock is initially unlocked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function </a:t>
            </a:r>
            <a:r>
              <a:rPr lang="en-US" b="1" dirty="0">
                <a:solidFill>
                  <a:schemeClr val="accent1"/>
                </a:solidFill>
              </a:rPr>
              <a:t>acquire(&amp;lock) </a:t>
            </a:r>
            <a:r>
              <a:rPr lang="en-US" dirty="0"/>
              <a:t>waits until the lock is unlocked, then atomically sets it to locked</a:t>
            </a:r>
          </a:p>
          <a:p>
            <a:pPr lvl="1"/>
            <a:r>
              <a:rPr lang="en-US" dirty="0"/>
              <a:t>function </a:t>
            </a:r>
            <a:r>
              <a:rPr lang="en-US" b="1" dirty="0">
                <a:solidFill>
                  <a:schemeClr val="accent1"/>
                </a:solidFill>
              </a:rPr>
              <a:t>release(&amp;lock) </a:t>
            </a:r>
            <a:r>
              <a:rPr lang="en-US" dirty="0"/>
              <a:t>sets the lock to unlocked</a:t>
            </a:r>
          </a:p>
        </p:txBody>
      </p:sp>
    </p:spTree>
    <p:extLst>
      <p:ext uri="{BB962C8B-B14F-4D97-AF65-F5344CB8AC3E}">
        <p14:creationId xmlns:p14="http://schemas.microsoft.com/office/powerpoint/2010/main" val="3497081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19406</TotalTime>
  <Words>3241</Words>
  <Application>Microsoft Macintosh PowerPoint</Application>
  <PresentationFormat>On-screen Show (4:3)</PresentationFormat>
  <Paragraphs>617</Paragraphs>
  <Slides>24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Courier</vt:lpstr>
      <vt:lpstr>Courier New</vt:lpstr>
      <vt:lpstr>Times New Roman</vt:lpstr>
      <vt:lpstr>Tw Cen MT</vt:lpstr>
      <vt:lpstr>Clarity</vt:lpstr>
      <vt:lpstr>Lecture 20: Synchronization</vt:lpstr>
      <vt:lpstr>Review: Alternate View of a Process</vt:lpstr>
      <vt:lpstr>Review: Multi-threading</vt:lpstr>
      <vt:lpstr>Problems with Locks</vt:lpstr>
      <vt:lpstr>Review: Solution 1: Leave a note</vt:lpstr>
      <vt:lpstr>Solution 2: Leave note before check note</vt:lpstr>
      <vt:lpstr>Solution 3: Keep checking for note</vt:lpstr>
      <vt:lpstr>Solution 4: Take turns</vt:lpstr>
      <vt:lpstr>Locks </vt:lpstr>
      <vt:lpstr>Atomic Operations</vt:lpstr>
      <vt:lpstr>Spinlocks</vt:lpstr>
      <vt:lpstr>Solution 5: use a lock</vt:lpstr>
      <vt:lpstr>Programming with Locks</vt:lpstr>
      <vt:lpstr>Blocking Lock (aka mutex)</vt:lpstr>
      <vt:lpstr>Example: Bounded Buffers</vt:lpstr>
      <vt:lpstr>Example: Bounded Buffers</vt:lpstr>
      <vt:lpstr>Example: Bounded Buffers</vt:lpstr>
      <vt:lpstr>Condition Variables</vt:lpstr>
      <vt:lpstr>Example: Bounded Buffers</vt:lpstr>
      <vt:lpstr>Using Condition Variables</vt:lpstr>
      <vt:lpstr>Exercise: Synchronization Barrier</vt:lpstr>
      <vt:lpstr>Condition Variables</vt:lpstr>
      <vt:lpstr>Exercise: Readers/Writers</vt:lpstr>
      <vt:lpstr>Programming with CVs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21: Semaphores and Conditional Variables</dc:title>
  <dc:creator>Eleanor Birrell</dc:creator>
  <cp:lastModifiedBy>Sam Thomas</cp:lastModifiedBy>
  <cp:revision>243</cp:revision>
  <dcterms:created xsi:type="dcterms:W3CDTF">2019-04-09T02:17:29Z</dcterms:created>
  <dcterms:modified xsi:type="dcterms:W3CDTF">2026-04-15T20:48:31Z</dcterms:modified>
</cp:coreProperties>
</file>