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256" r:id="rId2"/>
    <p:sldId id="531" r:id="rId3"/>
    <p:sldId id="1463" r:id="rId4"/>
    <p:sldId id="1481" r:id="rId5"/>
    <p:sldId id="534" r:id="rId6"/>
    <p:sldId id="1293" r:id="rId7"/>
    <p:sldId id="1294" r:id="rId8"/>
    <p:sldId id="1295" r:id="rId9"/>
    <p:sldId id="1300" r:id="rId10"/>
    <p:sldId id="547" r:id="rId11"/>
    <p:sldId id="1449" r:id="rId12"/>
    <p:sldId id="1482" r:id="rId13"/>
    <p:sldId id="1441" r:id="rId14"/>
    <p:sldId id="1442" r:id="rId15"/>
    <p:sldId id="1451" r:id="rId16"/>
    <p:sldId id="1453" r:id="rId17"/>
    <p:sldId id="1454" r:id="rId18"/>
    <p:sldId id="1457" r:id="rId19"/>
    <p:sldId id="1443" r:id="rId20"/>
    <p:sldId id="1446" r:id="rId21"/>
    <p:sldId id="1447" r:id="rId22"/>
    <p:sldId id="144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53" autoAdjust="0"/>
    <p:restoredTop sz="80822" autoAdjust="0"/>
  </p:normalViewPr>
  <p:slideViewPr>
    <p:cSldViewPr>
      <p:cViewPr varScale="1">
        <p:scale>
          <a:sx n="98" d="100"/>
          <a:sy n="98" d="100"/>
        </p:scale>
        <p:origin x="200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3/25/26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3/25/26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register.co.uk/2020/04/06/mozilla_firefox_security_patches/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xda-developers.com/google-april-2020-android-security-bulletin-patches-pixel-4-3-3a-2-xl/" TargetMode="External"/><Relationship Id="rId5" Type="http://schemas.openxmlformats.org/officeDocument/2006/relationships/hyperlink" Target="https://chromereleases.googleblog.com/2020/03/stable-channel-update-for-desktop_31.html" TargetMode="External"/><Relationship Id="rId4" Type="http://schemas.openxmlformats.org/officeDocument/2006/relationships/hyperlink" Target="https://www.theregister.co.uk/2020/02/25/google_chrome_security_bugs/" TargetMode="Externa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4830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5608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090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the role of a garbage collector is to (1) maintain some representation of the reachability graph and (2) periodically reclaim the unreachable notes by </a:t>
            </a:r>
          </a:p>
        </p:txBody>
      </p:sp>
    </p:spTree>
    <p:extLst>
      <p:ext uri="{BB962C8B-B14F-4D97-AF65-F5344CB8AC3E}">
        <p14:creationId xmlns:p14="http://schemas.microsoft.com/office/powerpoint/2010/main" val="278674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20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2474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072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4374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263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183185" y="689429"/>
            <a:ext cx="4488656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6" y="4345215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261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56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9F30EB-2EA0-1A60-7345-553610B4BC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>
            <a:extLst>
              <a:ext uri="{FF2B5EF4-FFF2-40B4-BE49-F238E27FC236}">
                <a16:creationId xmlns:a16="http://schemas.microsoft.com/office/drawing/2014/main" id="{77F724FD-8FCF-3CD3-93BA-5E5BA3F6D4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3185" y="689429"/>
            <a:ext cx="4488656" cy="34199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39701608-4AFA-F706-BE88-5BF6DC6F8B06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3806" y="4345215"/>
            <a:ext cx="5030390" cy="411389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897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258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305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Use-after-free in Firefox (used in wild): </a:t>
            </a:r>
          </a:p>
          <a:p>
            <a:r>
              <a:rPr lang="en-US" dirty="0">
                <a:hlinkClick r:id="rId3"/>
              </a:rPr>
              <a:t>https://www.theregister.co.uk/2020/04/06/mozilla_firefox_security_patches/</a:t>
            </a:r>
            <a:endParaRPr lang="en-US" dirty="0"/>
          </a:p>
          <a:p>
            <a:endParaRPr lang="en-US" dirty="0"/>
          </a:p>
          <a:p>
            <a:r>
              <a:rPr lang="en-US" dirty="0"/>
              <a:t>Use-after-free in Chrome:</a:t>
            </a:r>
          </a:p>
          <a:p>
            <a:r>
              <a:rPr lang="en-US" dirty="0">
                <a:hlinkClick r:id="rId4"/>
              </a:rPr>
              <a:t>https://www.theregister.co.uk/2020/02/25/google_chrome_security_bugs/</a:t>
            </a:r>
            <a:endParaRPr lang="en-US" dirty="0"/>
          </a:p>
          <a:p>
            <a:endParaRPr lang="en-US" dirty="0"/>
          </a:p>
          <a:p>
            <a:r>
              <a:rPr lang="en-US" dirty="0"/>
              <a:t>Use-after free and heap overflow in Chrome:</a:t>
            </a:r>
          </a:p>
          <a:p>
            <a:r>
              <a:rPr lang="en-US" dirty="0">
                <a:hlinkClick r:id="rId5"/>
              </a:rPr>
              <a:t>https://chromereleases.googleblog.com/2020/03/stable-channel-update-for-desktop_31.html</a:t>
            </a:r>
            <a:endParaRPr lang="en-US" dirty="0"/>
          </a:p>
          <a:p>
            <a:endParaRPr lang="en-US" dirty="0"/>
          </a:p>
          <a:p>
            <a:r>
              <a:rPr lang="en-US" dirty="0"/>
              <a:t>Use-after-free in Android:</a:t>
            </a:r>
          </a:p>
          <a:p>
            <a:r>
              <a:rPr lang="en-US" dirty="0"/>
              <a:t>https://</a:t>
            </a:r>
            <a:r>
              <a:rPr lang="en-US" dirty="0" err="1"/>
              <a:t>www.theregister.co.uk</a:t>
            </a:r>
            <a:r>
              <a:rPr lang="en-US" dirty="0"/>
              <a:t>/2019/10/04/</a:t>
            </a:r>
            <a:r>
              <a:rPr lang="en-US" dirty="0" err="1"/>
              <a:t>android_alert_google</a:t>
            </a:r>
            <a:r>
              <a:rPr lang="en-US" dirty="0"/>
              <a:t>/</a:t>
            </a:r>
          </a:p>
          <a:p>
            <a:endParaRPr lang="en-US" dirty="0"/>
          </a:p>
          <a:p>
            <a:r>
              <a:rPr lang="en-US" dirty="0"/>
              <a:t>Double-free in WhatsApp: </a:t>
            </a:r>
          </a:p>
          <a:p>
            <a:r>
              <a:rPr lang="en-US" dirty="0"/>
              <a:t>https://</a:t>
            </a:r>
            <a:r>
              <a:rPr lang="en-US" dirty="0" err="1"/>
              <a:t>www.theregister.co.uk</a:t>
            </a:r>
            <a:r>
              <a:rPr lang="en-US" dirty="0"/>
              <a:t>/2019/10/05/security_roundup_october_4/</a:t>
            </a:r>
          </a:p>
          <a:p>
            <a:r>
              <a:rPr lang="en-US" dirty="0"/>
              <a:t>https://awakened1712.github.io/hacking/hacking-</a:t>
            </a:r>
            <a:r>
              <a:rPr lang="en-US" dirty="0" err="1"/>
              <a:t>whatsapp</a:t>
            </a:r>
            <a:r>
              <a:rPr lang="en-US" dirty="0"/>
              <a:t>-gif-</a:t>
            </a:r>
            <a:r>
              <a:rPr lang="en-US" dirty="0" err="1"/>
              <a:t>rce</a:t>
            </a:r>
            <a:r>
              <a:rPr lang="en-US" dirty="0"/>
              <a:t>/</a:t>
            </a:r>
          </a:p>
          <a:p>
            <a:endParaRPr lang="en-US" dirty="0"/>
          </a:p>
          <a:p>
            <a:r>
              <a:rPr lang="en-US" dirty="0"/>
              <a:t>Memory Leak in Android for Pixel:</a:t>
            </a:r>
          </a:p>
          <a:p>
            <a:r>
              <a:rPr lang="en-US" dirty="0">
                <a:hlinkClick r:id="rId6"/>
              </a:rPr>
              <a:t>https://www.xda-developers.com/google-april-2020-android-security-bulletin-patches-pixel-4-3-3a-2-xl/</a:t>
            </a:r>
            <a:endParaRPr lang="en-US" dirty="0"/>
          </a:p>
          <a:p>
            <a:endParaRPr lang="en-US" dirty="0"/>
          </a:p>
          <a:p>
            <a:r>
              <a:rPr lang="en-US" dirty="0"/>
              <a:t>Memory Leak in Windows 10: </a:t>
            </a:r>
          </a:p>
          <a:p>
            <a:r>
              <a:rPr lang="en-US" dirty="0"/>
              <a:t>https://</a:t>
            </a:r>
            <a:r>
              <a:rPr lang="en-US" dirty="0" err="1"/>
              <a:t>www.bleepingcomputer.com</a:t>
            </a:r>
            <a:r>
              <a:rPr lang="en-US" dirty="0"/>
              <a:t>/news/</a:t>
            </a:r>
            <a:r>
              <a:rPr lang="en-US" dirty="0" err="1"/>
              <a:t>microsoft</a:t>
            </a:r>
            <a:r>
              <a:rPr lang="en-US" dirty="0"/>
              <a:t>/windows-10-1809-update-kb4520062-fixes-a-startup-black-screen-issue/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082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2564556-3795-0616-DE96-5DA57A9BF1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>
            <a:extLst>
              <a:ext uri="{FF2B5EF4-FFF2-40B4-BE49-F238E27FC236}">
                <a16:creationId xmlns:a16="http://schemas.microsoft.com/office/drawing/2014/main" id="{F7FFD35D-2EBA-7817-7DB4-4AF0A9F91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3079" y="691046"/>
            <a:ext cx="4653419" cy="341666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9653" tIns="44827" rIns="89653" bIns="44827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BEBC4F3B-CF11-C6A6-FE9C-53B206B27821}"/>
              </a:ext>
            </a:extLst>
          </p:cNvPr>
          <p:cNvSpPr txBox="1">
            <a:spLocks noGrp="1" noChangeArrowheads="1"/>
          </p:cNvSpPr>
          <p:nvPr>
            <p:ph type="body"/>
          </p:nvPr>
        </p:nvSpPr>
        <p:spPr bwMode="auto">
          <a:xfrm>
            <a:off x="915556" y="4345252"/>
            <a:ext cx="5026889" cy="4115417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25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833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3/25/26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3/25/26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/>
          </a:bodyPr>
          <a:lstStyle/>
          <a:p>
            <a:r>
              <a:rPr lang="en-US" dirty="0"/>
              <a:t>CS 105		       			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16: Dynamic Memory (cont'd)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Tools for 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b="1" dirty="0" err="1">
                <a:latin typeface="Courier New"/>
                <a:cs typeface="Courier New"/>
              </a:rPr>
              <a:t>gdb</a:t>
            </a:r>
            <a:endParaRPr lang="en-GB" b="1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Heap consistency checker (e.g., </a:t>
            </a:r>
            <a:r>
              <a:rPr lang="en-GB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mcheck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Usually run silently, printing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be used to detect overreads, double-free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malloc contains checking code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b="1" dirty="0" err="1">
                <a:latin typeface="Courier New"/>
                <a:cs typeface="Courier New"/>
              </a:rPr>
              <a:t>valgrind</a:t>
            </a:r>
            <a:r>
              <a:rPr lang="en-GB" b="1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158F-3378-D44B-876B-64E70D409B50}" type="slidenum">
              <a:rPr lang="en-US" smtClean="0">
                <a:solidFill>
                  <a:srgbClr val="4A66AC"/>
                </a:solidFill>
              </a:rPr>
              <a:pPr/>
              <a:t>10</a:t>
            </a:fld>
            <a:endParaRPr lang="en-US" dirty="0">
              <a:solidFill>
                <a:srgbClr val="4A66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4790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9D1F5BD-02B1-554B-BEE6-C131D29781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04" y="1354408"/>
            <a:ext cx="2597888" cy="2597888"/>
          </a:xfrm>
          <a:prstGeom prst="rect">
            <a:avLst/>
          </a:prstGeom>
        </p:spPr>
      </p:pic>
      <p:pic>
        <p:nvPicPr>
          <p:cNvPr id="11" name="Content Placeholder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40B37199-723A-3347-AB54-A458BE3063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493" y="4111256"/>
            <a:ext cx="2604400" cy="2597888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010443-B0DF-7A43-9CE7-891861D90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But Memory Bugs Persist…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E28058-26BA-C144-A76F-4B5D418C08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732" y="4111256"/>
            <a:ext cx="3326367" cy="2597888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59B8899C-9AE2-C849-B44F-2E0303AD57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386" y="1625600"/>
            <a:ext cx="2032000" cy="20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55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2FEEC-8DAB-6E0D-C6DD-4799DCE844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>
            <a:extLst>
              <a:ext uri="{FF2B5EF4-FFF2-40B4-BE49-F238E27FC236}">
                <a16:creationId xmlns:a16="http://schemas.microsoft.com/office/drawing/2014/main" id="{7D01D952-0FC5-97A5-B626-632D43F1D2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1993BB8B-8566-9FB7-634E-7697D5196DA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Dereferencing bad pointers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Reading uninitialized memory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Overwriting memory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Overreading memory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freed blocks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blocks multiple times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Failing to free blocks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6B114D9-D122-C2EC-BB4F-47A78E0B1C40}"/>
              </a:ext>
            </a:extLst>
          </p:cNvPr>
          <p:cNvGrpSpPr/>
          <p:nvPr/>
        </p:nvGrpSpPr>
        <p:grpSpPr>
          <a:xfrm>
            <a:off x="5715001" y="1676400"/>
            <a:ext cx="2050562" cy="1066800"/>
            <a:chOff x="5715001" y="1676400"/>
            <a:chExt cx="2050562" cy="106680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FE387E6-CFB5-C5F8-2158-AF8C9373BE04}"/>
                </a:ext>
              </a:extLst>
            </p:cNvPr>
            <p:cNvSpPr txBox="1"/>
            <p:nvPr/>
          </p:nvSpPr>
          <p:spPr>
            <a:xfrm>
              <a:off x="5715002" y="1676400"/>
              <a:ext cx="20505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(Correctness)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2A8F808-7589-A7A7-4A70-27136E539C68}"/>
                </a:ext>
              </a:extLst>
            </p:cNvPr>
            <p:cNvSpPr txBox="1"/>
            <p:nvPr/>
          </p:nvSpPr>
          <p:spPr>
            <a:xfrm>
              <a:off x="5715001" y="2281535"/>
              <a:ext cx="20505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(Correctness)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68D2119-BA3A-2FA2-2C20-E71538DAAC0F}"/>
              </a:ext>
            </a:extLst>
          </p:cNvPr>
          <p:cNvGrpSpPr/>
          <p:nvPr/>
        </p:nvGrpSpPr>
        <p:grpSpPr>
          <a:xfrm>
            <a:off x="5715000" y="2971800"/>
            <a:ext cx="1502334" cy="1057345"/>
            <a:chOff x="5715000" y="2971800"/>
            <a:chExt cx="1502334" cy="105734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6DCF8FBA-4DFC-CBF3-DE79-C5070E547171}"/>
                </a:ext>
              </a:extLst>
            </p:cNvPr>
            <p:cNvSpPr txBox="1"/>
            <p:nvPr/>
          </p:nvSpPr>
          <p:spPr>
            <a:xfrm>
              <a:off x="5715000" y="2971800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(Security)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E70FE57-3D0A-30AD-247B-245B0780FFE6}"/>
                </a:ext>
              </a:extLst>
            </p:cNvPr>
            <p:cNvSpPr txBox="1"/>
            <p:nvPr/>
          </p:nvSpPr>
          <p:spPr>
            <a:xfrm>
              <a:off x="5715000" y="3567480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(Security)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0C9F2D3-1ED9-BBB7-5817-DE99AC2EDC40}"/>
              </a:ext>
            </a:extLst>
          </p:cNvPr>
          <p:cNvGrpSpPr/>
          <p:nvPr/>
        </p:nvGrpSpPr>
        <p:grpSpPr>
          <a:xfrm>
            <a:off x="5715000" y="4163246"/>
            <a:ext cx="1517163" cy="1038539"/>
            <a:chOff x="5715000" y="4163246"/>
            <a:chExt cx="1517163" cy="103853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F7BF2902-397B-25E0-917D-CF6D97B23197}"/>
                </a:ext>
              </a:extLst>
            </p:cNvPr>
            <p:cNvSpPr txBox="1"/>
            <p:nvPr/>
          </p:nvSpPr>
          <p:spPr>
            <a:xfrm>
              <a:off x="5715000" y="4163246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(Security)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F137F89-38DD-EF29-E5A6-943FDF4786CE}"/>
                </a:ext>
              </a:extLst>
            </p:cNvPr>
            <p:cNvSpPr txBox="1"/>
            <p:nvPr/>
          </p:nvSpPr>
          <p:spPr>
            <a:xfrm>
              <a:off x="5729829" y="4740120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(Security)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54FF0B0E-EBE2-F725-5CC6-71680DBD17DE}"/>
              </a:ext>
            </a:extLst>
          </p:cNvPr>
          <p:cNvSpPr txBox="1"/>
          <p:nvPr/>
        </p:nvSpPr>
        <p:spPr>
          <a:xfrm>
            <a:off x="5715000" y="5352852"/>
            <a:ext cx="2153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(Performance)</a:t>
            </a:r>
          </a:p>
        </p:txBody>
      </p:sp>
    </p:spTree>
    <p:extLst>
      <p:ext uri="{BB962C8B-B14F-4D97-AF65-F5344CB8AC3E}">
        <p14:creationId xmlns:p14="http://schemas.microsoft.com/office/powerpoint/2010/main" val="1975913720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534400" cy="990600"/>
          </a:xfrm>
          <a:ln/>
        </p:spPr>
        <p:txBody>
          <a:bodyPr>
            <a:normAutofit/>
          </a:bodyPr>
          <a:lstStyle/>
          <a:p>
            <a:pPr marL="0" indent="0"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Allocators: Garbage Collection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chemeClr val="accent1"/>
                </a:solidFill>
              </a:rPr>
              <a:t>Garbage collection: </a:t>
            </a:r>
            <a:r>
              <a:rPr lang="en-GB" dirty="0"/>
              <a:t>automatic reclamation of heap-allocated storage—application never has to free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msgothic" charset="0"/>
                <a:cs typeface="msgothic" charset="0"/>
              </a:rPr>
              <a:t>Common in many dynamic languages: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msgothic" charset="0"/>
                <a:cs typeface="msgothic" charset="0"/>
              </a:rPr>
              <a:t>Python, Java, Ruby, Perl, ML, Lisp, Mathematica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msgothic" charset="0"/>
                <a:cs typeface="msgothic" charset="0"/>
              </a:rPr>
              <a:t>Variants (“conservative” garbage collectors) exist for C and C++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a typeface="msgothic" charset="0"/>
                <a:cs typeface="msgothic" charset="0"/>
              </a:rPr>
              <a:t>However, cannot necessarily collect all garbage</a:t>
            </a:r>
          </a:p>
          <a:p>
            <a:pPr>
              <a:lnSpc>
                <a:spcPct val="95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solidFill>
                <a:srgbClr val="003300"/>
              </a:solidFill>
              <a:ea typeface="msgothic" charset="0"/>
              <a:cs typeface="msgothic" charset="0"/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4995576" cy="107939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void 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*p = 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(128);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return; /* p block is now garbage */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38719377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does the memory manager know when memory can be freed?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 general we cannot know what is going to be used in the future since it depends on conditionals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we can tell that certain blocks cannot be used if there are no pointers to them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Must make certain assumptions about 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manager can distinguish pointers from non-pointers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 pointers point to the start of a block </a:t>
            </a:r>
          </a:p>
          <a:p>
            <a:pPr lvl="1">
              <a:lnSpc>
                <a:spcPct val="90000"/>
              </a:lnSpc>
              <a:buSzPct val="100000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Cannot hide pointers </a:t>
            </a:r>
            <a:br>
              <a:rPr lang="en-GB" dirty="0"/>
            </a:br>
            <a:r>
              <a:rPr lang="en-GB" dirty="0"/>
              <a:t>(e.g., by coercing them to an </a:t>
            </a:r>
            <a:r>
              <a:rPr lang="en-GB" b="1" dirty="0">
                <a:latin typeface="Courier New" pitchFamily="49" charset="0"/>
              </a:rPr>
              <a:t>long</a:t>
            </a:r>
            <a:r>
              <a:rPr lang="en-GB" dirty="0"/>
              <a:t>, and then back again)</a:t>
            </a:r>
          </a:p>
        </p:txBody>
      </p:sp>
    </p:spTree>
    <p:extLst>
      <p:ext uri="{BB962C8B-B14F-4D97-AF65-F5344CB8AC3E}">
        <p14:creationId xmlns:p14="http://schemas.microsoft.com/office/powerpoint/2010/main" val="166217168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32851" y="4307464"/>
            <a:ext cx="5984875" cy="155387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 as a Graph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We view memory as a directed graph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block is a node in the graph (called a </a:t>
            </a:r>
            <a:r>
              <a:rPr lang="en-GB" b="1" dirty="0">
                <a:solidFill>
                  <a:schemeClr val="accent1"/>
                </a:solidFill>
              </a:rPr>
              <a:t>heap node</a:t>
            </a:r>
            <a:r>
              <a:rPr lang="en-GB" dirty="0"/>
              <a:t>)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Extra </a:t>
            </a:r>
            <a:r>
              <a:rPr lang="en-GB" b="1" dirty="0">
                <a:solidFill>
                  <a:schemeClr val="accent1"/>
                </a:solidFill>
              </a:rPr>
              <a:t>root nodes </a:t>
            </a:r>
            <a:r>
              <a:rPr lang="en-GB" dirty="0"/>
              <a:t>correspond to locations not in the heap that contain pointers into the heap </a:t>
            </a:r>
          </a:p>
          <a:p>
            <a:pPr lvl="2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registers, local stack variables, or global variables</a:t>
            </a:r>
          </a:p>
          <a:p>
            <a:pPr lvl="1">
              <a:lnSpc>
                <a:spcPct val="90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pointer is an edge in the graph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644176" y="3886200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10976" y="3886200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853976" y="3886200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434625" y="4178300"/>
            <a:ext cx="313947" cy="3175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932851" y="3850265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39383" y="4419600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 flipH="1">
            <a:off x="3828451" y="4191000"/>
            <a:ext cx="34925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082576" y="4191000"/>
            <a:ext cx="457200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186976" y="44555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653826" y="4455611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5539776" y="44555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651989" y="4684135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01176" y="53699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477489" y="4676315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72776" y="53699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92176" y="4760335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5539776" y="53699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4590451" y="47603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4590451" y="55223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742851" y="5065135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828451" y="52175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4131664" y="5444548"/>
            <a:ext cx="460375" cy="1555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V="1">
            <a:off x="4145432" y="5019215"/>
            <a:ext cx="460376" cy="25441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5" name="Oval 27"/>
          <p:cNvSpPr>
            <a:spLocks noChangeArrowheads="1"/>
          </p:cNvSpPr>
          <p:nvPr/>
        </p:nvSpPr>
        <p:spPr bwMode="auto">
          <a:xfrm>
            <a:off x="6266851" y="49127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3871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animBg="1"/>
      <p:bldP spid="22532" grpId="0" animBg="1"/>
      <p:bldP spid="22533" grpId="0" animBg="1"/>
      <p:bldP spid="22534" grpId="0" animBg="1"/>
      <p:bldP spid="22535" grpId="0" animBg="1"/>
      <p:bldP spid="22536" grpId="0"/>
      <p:bldP spid="22537" grpId="0"/>
      <p:bldP spid="22538" grpId="0" animBg="1"/>
      <p:bldP spid="22539" grpId="0" animBg="1"/>
      <p:bldP spid="22540" grpId="0" animBg="1"/>
      <p:bldP spid="22541" grpId="0" animBg="1"/>
      <p:bldP spid="22542" grpId="0" animBg="1"/>
      <p:bldP spid="22543" grpId="0" animBg="1"/>
      <p:bldP spid="22544" grpId="0" animBg="1"/>
      <p:bldP spid="22545" grpId="0" animBg="1"/>
      <p:bldP spid="22546" grpId="0" animBg="1"/>
      <p:bldP spid="22547" grpId="0" animBg="1"/>
      <p:bldP spid="22548" grpId="0" animBg="1"/>
      <p:bldP spid="22549" grpId="0" animBg="1"/>
      <p:bldP spid="22550" grpId="0" animBg="1"/>
      <p:bldP spid="22551" grpId="0" animBg="1"/>
      <p:bldP spid="22552" grpId="0" animBg="1"/>
      <p:bldP spid="22553" grpId="0" animBg="1"/>
      <p:bldP spid="22554" grpId="0" animBg="1"/>
      <p:bldP spid="2255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32851" y="4307464"/>
            <a:ext cx="5984875" cy="155387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 as a Graph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node n is reachable if there exists a directed path from some root node to n</a:t>
            </a:r>
          </a:p>
          <a:p>
            <a:pPr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Heap nodes that are not reachable are garbage </a:t>
            </a:r>
          </a:p>
          <a:p>
            <a:pPr lvl="1"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they can never again be used by the application</a:t>
            </a:r>
          </a:p>
          <a:p>
            <a:pPr lvl="1">
              <a:lnSpc>
                <a:spcPct val="85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they should be freed ("garbage collected")</a:t>
            </a:r>
          </a:p>
        </p:txBody>
      </p:sp>
      <p:sp>
        <p:nvSpPr>
          <p:cNvPr id="22532" name="Oval 4"/>
          <p:cNvSpPr>
            <a:spLocks noChangeArrowheads="1"/>
          </p:cNvSpPr>
          <p:nvPr/>
        </p:nvSpPr>
        <p:spPr bwMode="auto">
          <a:xfrm>
            <a:off x="2644176" y="3886200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Oval 5"/>
          <p:cNvSpPr>
            <a:spLocks noChangeArrowheads="1"/>
          </p:cNvSpPr>
          <p:nvPr/>
        </p:nvSpPr>
        <p:spPr bwMode="auto">
          <a:xfrm>
            <a:off x="3710976" y="3886200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Oval 6"/>
          <p:cNvSpPr>
            <a:spLocks noChangeArrowheads="1"/>
          </p:cNvSpPr>
          <p:nvPr/>
        </p:nvSpPr>
        <p:spPr bwMode="auto">
          <a:xfrm>
            <a:off x="4853976" y="3886200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 flipH="1">
            <a:off x="2434625" y="4178300"/>
            <a:ext cx="313947" cy="3175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932851" y="3850265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  <p:sp>
        <p:nvSpPr>
          <p:cNvPr id="22537" name="Text Box 9"/>
          <p:cNvSpPr txBox="1">
            <a:spLocks noChangeArrowheads="1"/>
          </p:cNvSpPr>
          <p:nvPr/>
        </p:nvSpPr>
        <p:spPr bwMode="auto">
          <a:xfrm>
            <a:off x="939383" y="4419600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 flipH="1">
            <a:off x="3828451" y="4191000"/>
            <a:ext cx="34925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39" name="Line 11"/>
          <p:cNvSpPr>
            <a:spLocks noChangeShapeType="1"/>
          </p:cNvSpPr>
          <p:nvPr/>
        </p:nvSpPr>
        <p:spPr bwMode="auto">
          <a:xfrm>
            <a:off x="5082576" y="4191000"/>
            <a:ext cx="457200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0" name="Oval 12"/>
          <p:cNvSpPr>
            <a:spLocks noChangeArrowheads="1"/>
          </p:cNvSpPr>
          <p:nvPr/>
        </p:nvSpPr>
        <p:spPr bwMode="auto">
          <a:xfrm>
            <a:off x="2186976" y="44555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1" name="Oval 13"/>
          <p:cNvSpPr>
            <a:spLocks noChangeArrowheads="1"/>
          </p:cNvSpPr>
          <p:nvPr/>
        </p:nvSpPr>
        <p:spPr bwMode="auto">
          <a:xfrm>
            <a:off x="3653826" y="4455611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Oval 14"/>
          <p:cNvSpPr>
            <a:spLocks noChangeArrowheads="1"/>
          </p:cNvSpPr>
          <p:nvPr/>
        </p:nvSpPr>
        <p:spPr bwMode="auto">
          <a:xfrm>
            <a:off x="5539776" y="44555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/>
          <p:cNvSpPr>
            <a:spLocks noChangeShapeType="1"/>
          </p:cNvSpPr>
          <p:nvPr/>
        </p:nvSpPr>
        <p:spPr bwMode="auto">
          <a:xfrm flipH="1">
            <a:off x="1651989" y="4684135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4" name="Oval 16"/>
          <p:cNvSpPr>
            <a:spLocks noChangeArrowheads="1"/>
          </p:cNvSpPr>
          <p:nvPr/>
        </p:nvSpPr>
        <p:spPr bwMode="auto">
          <a:xfrm>
            <a:off x="1501176" y="53699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Line 17"/>
          <p:cNvSpPr>
            <a:spLocks noChangeShapeType="1"/>
          </p:cNvSpPr>
          <p:nvPr/>
        </p:nvSpPr>
        <p:spPr bwMode="auto">
          <a:xfrm>
            <a:off x="2477489" y="4676315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6" name="Oval 18"/>
          <p:cNvSpPr>
            <a:spLocks noChangeArrowheads="1"/>
          </p:cNvSpPr>
          <p:nvPr/>
        </p:nvSpPr>
        <p:spPr bwMode="auto">
          <a:xfrm>
            <a:off x="2872776" y="53699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7" name="Line 19"/>
          <p:cNvSpPr>
            <a:spLocks noChangeShapeType="1"/>
          </p:cNvSpPr>
          <p:nvPr/>
        </p:nvSpPr>
        <p:spPr bwMode="auto">
          <a:xfrm>
            <a:off x="5692176" y="4760335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48" name="Oval 20"/>
          <p:cNvSpPr>
            <a:spLocks noChangeArrowheads="1"/>
          </p:cNvSpPr>
          <p:nvPr/>
        </p:nvSpPr>
        <p:spPr bwMode="auto">
          <a:xfrm>
            <a:off x="5539776" y="53699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49" name="Oval 21"/>
          <p:cNvSpPr>
            <a:spLocks noChangeArrowheads="1"/>
          </p:cNvSpPr>
          <p:nvPr/>
        </p:nvSpPr>
        <p:spPr bwMode="auto">
          <a:xfrm>
            <a:off x="4590451" y="47603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0" name="Oval 22"/>
          <p:cNvSpPr>
            <a:spLocks noChangeArrowheads="1"/>
          </p:cNvSpPr>
          <p:nvPr/>
        </p:nvSpPr>
        <p:spPr bwMode="auto">
          <a:xfrm>
            <a:off x="4590451" y="55223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1" name="Line 23"/>
          <p:cNvSpPr>
            <a:spLocks noChangeShapeType="1"/>
          </p:cNvSpPr>
          <p:nvPr/>
        </p:nvSpPr>
        <p:spPr bwMode="auto">
          <a:xfrm>
            <a:off x="4742851" y="5065135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2" name="Oval 24"/>
          <p:cNvSpPr>
            <a:spLocks noChangeArrowheads="1"/>
          </p:cNvSpPr>
          <p:nvPr/>
        </p:nvSpPr>
        <p:spPr bwMode="auto">
          <a:xfrm>
            <a:off x="3828451" y="52175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Line 25"/>
          <p:cNvSpPr>
            <a:spLocks noChangeShapeType="1"/>
          </p:cNvSpPr>
          <p:nvPr/>
        </p:nvSpPr>
        <p:spPr bwMode="auto">
          <a:xfrm flipH="1" flipV="1">
            <a:off x="4131664" y="5444548"/>
            <a:ext cx="460375" cy="1555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4" name="Line 26"/>
          <p:cNvSpPr>
            <a:spLocks noChangeShapeType="1"/>
          </p:cNvSpPr>
          <p:nvPr/>
        </p:nvSpPr>
        <p:spPr bwMode="auto">
          <a:xfrm flipV="1">
            <a:off x="4145432" y="5019215"/>
            <a:ext cx="460376" cy="25441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555" name="Oval 27"/>
          <p:cNvSpPr>
            <a:spLocks noChangeArrowheads="1"/>
          </p:cNvSpPr>
          <p:nvPr/>
        </p:nvSpPr>
        <p:spPr bwMode="auto">
          <a:xfrm>
            <a:off x="6266851" y="49127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11C7C3A-4DA6-2D4F-B410-D3710CFACD56}"/>
              </a:ext>
            </a:extLst>
          </p:cNvPr>
          <p:cNvGrpSpPr/>
          <p:nvPr/>
        </p:nvGrpSpPr>
        <p:grpSpPr>
          <a:xfrm>
            <a:off x="1501176" y="3886200"/>
            <a:ext cx="7444504" cy="1940935"/>
            <a:chOff x="1501176" y="3886200"/>
            <a:chExt cx="7444504" cy="1940935"/>
          </a:xfrm>
        </p:grpSpPr>
        <p:sp>
          <p:nvSpPr>
            <p:cNvPr id="34" name="Oval 4">
              <a:extLst>
                <a:ext uri="{FF2B5EF4-FFF2-40B4-BE49-F238E27FC236}">
                  <a16:creationId xmlns:a16="http://schemas.microsoft.com/office/drawing/2014/main" id="{D695E49E-7EBF-0F42-8BBE-6AAEA4A806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4176" y="3886200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Oval 5">
              <a:extLst>
                <a:ext uri="{FF2B5EF4-FFF2-40B4-BE49-F238E27FC236}">
                  <a16:creationId xmlns:a16="http://schemas.microsoft.com/office/drawing/2014/main" id="{F7816A2F-D0CF-2747-AA51-FD495B7A94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0976" y="3886200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Oval 6">
              <a:extLst>
                <a:ext uri="{FF2B5EF4-FFF2-40B4-BE49-F238E27FC236}">
                  <a16:creationId xmlns:a16="http://schemas.microsoft.com/office/drawing/2014/main" id="{DDBD770D-1FCE-7A43-83DC-611E40B650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53976" y="3886200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Oval 12">
              <a:extLst>
                <a:ext uri="{FF2B5EF4-FFF2-40B4-BE49-F238E27FC236}">
                  <a16:creationId xmlns:a16="http://schemas.microsoft.com/office/drawing/2014/main" id="{9730C57E-08DD-E74A-A8A1-D7E337ACC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6976" y="4455535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Oval 13">
              <a:extLst>
                <a:ext uri="{FF2B5EF4-FFF2-40B4-BE49-F238E27FC236}">
                  <a16:creationId xmlns:a16="http://schemas.microsoft.com/office/drawing/2014/main" id="{3DBBAE25-8326-3841-97EE-90CA565B3D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3826" y="4455611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Oval 14">
              <a:extLst>
                <a:ext uri="{FF2B5EF4-FFF2-40B4-BE49-F238E27FC236}">
                  <a16:creationId xmlns:a16="http://schemas.microsoft.com/office/drawing/2014/main" id="{78BECDD5-88EE-3848-A860-FAD4AC7EB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9776" y="4455535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Oval 16">
              <a:extLst>
                <a:ext uri="{FF2B5EF4-FFF2-40B4-BE49-F238E27FC236}">
                  <a16:creationId xmlns:a16="http://schemas.microsoft.com/office/drawing/2014/main" id="{6A3165AB-6D81-F543-9ED8-D52D9B9F68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01176" y="5369935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18">
              <a:extLst>
                <a:ext uri="{FF2B5EF4-FFF2-40B4-BE49-F238E27FC236}">
                  <a16:creationId xmlns:a16="http://schemas.microsoft.com/office/drawing/2014/main" id="{C2FC26D1-E7B0-5B40-96D7-9895520408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2776" y="5369935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Oval 20">
              <a:extLst>
                <a:ext uri="{FF2B5EF4-FFF2-40B4-BE49-F238E27FC236}">
                  <a16:creationId xmlns:a16="http://schemas.microsoft.com/office/drawing/2014/main" id="{49AD55C6-EB17-784C-95C1-09755D045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39776" y="5369935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Oval 21">
              <a:extLst>
                <a:ext uri="{FF2B5EF4-FFF2-40B4-BE49-F238E27FC236}">
                  <a16:creationId xmlns:a16="http://schemas.microsoft.com/office/drawing/2014/main" id="{27BE9C59-5AC8-764A-879B-32C5EE802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0451" y="4760335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Oval 22">
              <a:extLst>
                <a:ext uri="{FF2B5EF4-FFF2-40B4-BE49-F238E27FC236}">
                  <a16:creationId xmlns:a16="http://schemas.microsoft.com/office/drawing/2014/main" id="{FA56E102-2C85-0D4C-B06D-1579C115A2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0451" y="5522335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Oval 24">
              <a:extLst>
                <a:ext uri="{FF2B5EF4-FFF2-40B4-BE49-F238E27FC236}">
                  <a16:creationId xmlns:a16="http://schemas.microsoft.com/office/drawing/2014/main" id="{B3622BDA-1F64-5347-82DD-82AE05FF12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8451" y="5217535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Oval 27">
              <a:extLst>
                <a:ext uri="{FF2B5EF4-FFF2-40B4-BE49-F238E27FC236}">
                  <a16:creationId xmlns:a16="http://schemas.microsoft.com/office/drawing/2014/main" id="{1DCDE8DF-6A6B-DB40-A58F-762B3F4863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66851" y="4912735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Oval 28">
              <a:extLst>
                <a:ext uri="{FF2B5EF4-FFF2-40B4-BE49-F238E27FC236}">
                  <a16:creationId xmlns:a16="http://schemas.microsoft.com/office/drawing/2014/main" id="{AE4B78D3-8706-0D45-A07F-CF3861FB2C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0139" y="4318000"/>
              <a:ext cx="304800" cy="304800"/>
            </a:xfrm>
            <a:prstGeom prst="ellipse">
              <a:avLst/>
            </a:prstGeom>
            <a:solidFill>
              <a:srgbClr val="ACE3A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Oval 29">
              <a:extLst>
                <a:ext uri="{FF2B5EF4-FFF2-40B4-BE49-F238E27FC236}">
                  <a16:creationId xmlns:a16="http://schemas.microsoft.com/office/drawing/2014/main" id="{1839EFA8-8A9E-2E41-A137-3D193A8C3C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70139" y="4775200"/>
              <a:ext cx="304800" cy="304800"/>
            </a:xfrm>
            <a:prstGeom prst="ellipse">
              <a:avLst/>
            </a:prstGeom>
            <a:solidFill>
              <a:srgbClr val="EBAFA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30">
              <a:extLst>
                <a:ext uri="{FF2B5EF4-FFF2-40B4-BE49-F238E27FC236}">
                  <a16:creationId xmlns:a16="http://schemas.microsoft.com/office/drawing/2014/main" id="{12148CAE-AE86-6042-B575-46839DF72F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49551" y="4724400"/>
              <a:ext cx="1396129" cy="58695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Not-reachable</a:t>
              </a:r>
              <a:b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</a:b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(garbage)</a:t>
              </a:r>
            </a:p>
          </p:txBody>
        </p:sp>
        <p:sp>
          <p:nvSpPr>
            <p:cNvPr id="50" name="Text Box 31">
              <a:extLst>
                <a:ext uri="{FF2B5EF4-FFF2-40B4-BE49-F238E27FC236}">
                  <a16:creationId xmlns:a16="http://schemas.microsoft.com/office/drawing/2014/main" id="{0C46C6F7-81C0-5B46-9420-68030702A8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0664" y="4267200"/>
              <a:ext cx="1017821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squar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reachable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217736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Garbage Collection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2209800"/>
          </a:xfrm>
          <a:ln/>
        </p:spPr>
        <p:txBody>
          <a:bodyPr>
            <a:normAutofit/>
          </a:bodyPr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role of a garbage collector is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731520" lvl="1" indent="-457200">
              <a:lnSpc>
                <a:spcPct val="85000"/>
              </a:lnSpc>
              <a:buFont typeface="+mj-lt"/>
              <a:buAutoNum type="arabicPeriod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maintain some representation of the reachability graph</a:t>
            </a:r>
          </a:p>
          <a:p>
            <a:pPr marL="731520" lvl="1" indent="-457200">
              <a:lnSpc>
                <a:spcPct val="85000"/>
              </a:lnSpc>
              <a:buFont typeface="+mj-lt"/>
              <a:buAutoNum type="arabicPeriod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reclaim the unreachable nodes by freeing them </a:t>
            </a:r>
          </a:p>
          <a:p>
            <a:pPr lvl="2"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this can happen periodically or collector can run in parallel with application)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06390E4-7409-7F4F-86B0-C4A1F2EC5123}"/>
              </a:ext>
            </a:extLst>
          </p:cNvPr>
          <p:cNvSpPr txBox="1"/>
          <p:nvPr/>
        </p:nvSpPr>
        <p:spPr>
          <a:xfrm>
            <a:off x="457201" y="4385608"/>
            <a:ext cx="82295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Languages that maintain tight control over how applications create and use pointers (e.g., Java, Python, </a:t>
            </a:r>
            <a:r>
              <a:rPr lang="en-US" sz="2400" dirty="0" err="1"/>
              <a:t>OCaml</a:t>
            </a:r>
            <a:r>
              <a:rPr lang="en-US" sz="2400" dirty="0"/>
              <a:t>) can maintain an exact representation of the graph</a:t>
            </a:r>
          </a:p>
          <a:p>
            <a:endParaRPr lang="en-US" sz="2400" dirty="0"/>
          </a:p>
          <a:p>
            <a:r>
              <a:rPr lang="en-US" sz="2400" dirty="0"/>
              <a:t>Garbage collectors for languages like C/C++ will be conservative</a:t>
            </a:r>
          </a:p>
        </p:txBody>
      </p:sp>
    </p:spTree>
    <p:extLst>
      <p:ext uri="{BB962C8B-B14F-4D97-AF65-F5344CB8AC3E}">
        <p14:creationId xmlns:p14="http://schemas.microsoft.com/office/powerpoint/2010/main" val="16295711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1">
            <a:extLst>
              <a:ext uri="{FF2B5EF4-FFF2-40B4-BE49-F238E27FC236}">
                <a16:creationId xmlns:a16="http://schemas.microsoft.com/office/drawing/2014/main" id="{D852133D-6A43-DE43-B357-66C3EBD4FB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2851" y="4307464"/>
            <a:ext cx="5984875" cy="155387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Text Box 9">
            <a:extLst>
              <a:ext uri="{FF2B5EF4-FFF2-40B4-BE49-F238E27FC236}">
                <a16:creationId xmlns:a16="http://schemas.microsoft.com/office/drawing/2014/main" id="{189C9A43-CF87-9944-92FA-A5DCBBE214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9383" y="4419600"/>
            <a:ext cx="118844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Heap nodes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F1AE95-1ABB-6A41-A0E5-2CF9BB835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Garbage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F5AEB-9B62-8146-90DE-AA9F39496A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the following graph representation of memory. Which nodes correspond to blocks that should be freed by the garbage collector?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8BB1170-8638-D04A-997A-A9857F828F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44176" y="3886200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EC92F42-392D-6149-96BA-3494481E6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2547" y="3855708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8" name="Line 7">
            <a:extLst>
              <a:ext uri="{FF2B5EF4-FFF2-40B4-BE49-F238E27FC236}">
                <a16:creationId xmlns:a16="http://schemas.microsoft.com/office/drawing/2014/main" id="{998560A8-CA2E-D444-8D4A-79547A60B8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34625" y="4178300"/>
            <a:ext cx="313947" cy="3175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>
            <a:extLst>
              <a:ext uri="{FF2B5EF4-FFF2-40B4-BE49-F238E27FC236}">
                <a16:creationId xmlns:a16="http://schemas.microsoft.com/office/drawing/2014/main" id="{9C3849D9-2C88-D140-AD43-BF1086E4A0D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2738" y="4152899"/>
            <a:ext cx="566800" cy="44721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9BDC2AD-1F21-A24D-B383-0CEDBCC377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6976" y="44555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14F963D-15DD-224A-B9B5-0A2BFCCF9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3826" y="4455611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A83A2F8-FDBF-9448-A8D2-18A17F9C5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075" y="44555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E</a:t>
            </a:r>
          </a:p>
        </p:txBody>
      </p:sp>
      <p:sp>
        <p:nvSpPr>
          <p:cNvPr id="16" name="Line 15">
            <a:extLst>
              <a:ext uri="{FF2B5EF4-FFF2-40B4-BE49-F238E27FC236}">
                <a16:creationId xmlns:a16="http://schemas.microsoft.com/office/drawing/2014/main" id="{5BEE21C9-2748-BA45-AF60-183FBF5471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51989" y="4684135"/>
            <a:ext cx="536575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21C4B6E4-5FEF-B140-8DF7-8798A6F88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1176" y="53699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G</a:t>
            </a:r>
          </a:p>
        </p:txBody>
      </p:sp>
      <p:sp>
        <p:nvSpPr>
          <p:cNvPr id="18" name="Line 17">
            <a:extLst>
              <a:ext uri="{FF2B5EF4-FFF2-40B4-BE49-F238E27FC236}">
                <a16:creationId xmlns:a16="http://schemas.microsoft.com/office/drawing/2014/main" id="{F43BF0BA-79EF-1E4C-8DE1-4CD6C561EB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7489" y="4676315"/>
            <a:ext cx="533400" cy="685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6D32245-7DA3-6441-BB8D-E6BD291E76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2776" y="53699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H</a:t>
            </a:r>
          </a:p>
        </p:txBody>
      </p:sp>
      <p:sp>
        <p:nvSpPr>
          <p:cNvPr id="20" name="Line 19">
            <a:extLst>
              <a:ext uri="{FF2B5EF4-FFF2-40B4-BE49-F238E27FC236}">
                <a16:creationId xmlns:a16="http://schemas.microsoft.com/office/drawing/2014/main" id="{C4C0E4A6-FCD6-FB47-A35A-AE0FF0F0EED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1248" y="4752515"/>
            <a:ext cx="1588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A0B3A98-B6D5-3541-B3C1-13AE9E2A2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8848" y="536211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J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0FCAE4D-938B-104C-B0A2-00E63A6D0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8299" y="5334000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K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B27BA58-480F-184D-90AD-358537273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0201" y="4436190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F</a:t>
            </a:r>
          </a:p>
        </p:txBody>
      </p:sp>
      <p:sp>
        <p:nvSpPr>
          <p:cNvPr id="27" name="Line 26">
            <a:extLst>
              <a:ext uri="{FF2B5EF4-FFF2-40B4-BE49-F238E27FC236}">
                <a16:creationId xmlns:a16="http://schemas.microsoft.com/office/drawing/2014/main" id="{880088F0-0533-2046-8A3C-978A99D46C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75001" y="4740989"/>
            <a:ext cx="0" cy="62894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67C618E-4730-2C49-9644-A34DC3521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940" y="5369935"/>
            <a:ext cx="304800" cy="3048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dirty="0"/>
              <a:t>I</a:t>
            </a:r>
          </a:p>
        </p:txBody>
      </p:sp>
      <p:sp>
        <p:nvSpPr>
          <p:cNvPr id="29" name="Line 17">
            <a:extLst>
              <a:ext uri="{FF2B5EF4-FFF2-40B4-BE49-F238E27FC236}">
                <a16:creationId xmlns:a16="http://schemas.microsoft.com/office/drawing/2014/main" id="{BC18408A-5220-BC40-8E93-2D341996C005}"/>
              </a:ext>
            </a:extLst>
          </p:cNvPr>
          <p:cNvSpPr>
            <a:spLocks noChangeShapeType="1"/>
          </p:cNvSpPr>
          <p:nvPr/>
        </p:nvSpPr>
        <p:spPr bwMode="auto">
          <a:xfrm>
            <a:off x="2923196" y="4152900"/>
            <a:ext cx="730629" cy="44721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26">
            <a:extLst>
              <a:ext uri="{FF2B5EF4-FFF2-40B4-BE49-F238E27FC236}">
                <a16:creationId xmlns:a16="http://schemas.microsoft.com/office/drawing/2014/main" id="{4FF53123-23EC-4646-8C33-14F335FFADD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34000" y="4724400"/>
            <a:ext cx="0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" name="Text Box 8">
            <a:extLst>
              <a:ext uri="{FF2B5EF4-FFF2-40B4-BE49-F238E27FC236}">
                <a16:creationId xmlns:a16="http://schemas.microsoft.com/office/drawing/2014/main" id="{8AA868A1-9C95-F74A-84C7-522297655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2851" y="3850265"/>
            <a:ext cx="114798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Root nodes</a:t>
            </a:r>
          </a:p>
        </p:txBody>
      </p:sp>
    </p:spTree>
    <p:extLst>
      <p:ext uri="{BB962C8B-B14F-4D97-AF65-F5344CB8AC3E}">
        <p14:creationId xmlns:p14="http://schemas.microsoft.com/office/powerpoint/2010/main" val="3980490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Classical GC Algorithms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Mark-and-sweep collection (McCarthy,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(unless you also “compact”)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Reference counting (Collins, 1960)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not move blocks 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Copying collection (Minsky, 1963)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Moves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Generational Collectors (Lieberman and Hewitt, 1983)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Collection based on lifetimes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Most allocations become garbage very soon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focus reclamation work on zones of memory recently allocated</a:t>
            </a:r>
          </a:p>
        </p:txBody>
      </p:sp>
    </p:spTree>
    <p:extLst>
      <p:ext uri="{BB962C8B-B14F-4D97-AF65-F5344CB8AC3E}">
        <p14:creationId xmlns:p14="http://schemas.microsoft.com/office/powerpoint/2010/main" val="3867614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7BFC5-A33C-6E49-AB7B-1532D8E2D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Review: DM Allocation Goals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9D5DC3-0CDA-AE48-AC60-A89DA7AB588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Provide memory (in heap) to a running program (allocate)</a:t>
            </a:r>
          </a:p>
          <a:p>
            <a:r>
              <a:rPr lang="en-US" dirty="0"/>
              <a:t>Recycle memory when done (free)</a:t>
            </a:r>
          </a:p>
          <a:p>
            <a:endParaRPr lang="en-US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</a:t>
            </a:r>
            <a:r>
              <a:rPr lang="en-GB" b="1" dirty="0">
                <a:solidFill>
                  <a:schemeClr val="accent1"/>
                </a:solidFill>
              </a:rPr>
              <a:t> throughput: </a:t>
            </a:r>
            <a:r>
              <a:rPr lang="en-GB" dirty="0"/>
              <a:t>number of requests completed per time unit</a:t>
            </a:r>
            <a:endParaRPr lang="en-GB" b="1" dirty="0">
              <a:solidFill>
                <a:schemeClr val="accent1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Make allocator efficient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 if your allocator processes 5,000  </a:t>
            </a:r>
            <a:r>
              <a:rPr lang="en-GB" b="1" dirty="0">
                <a:latin typeface="Courier New" pitchFamily="49" charset="0"/>
              </a:rPr>
              <a:t>malloc</a:t>
            </a:r>
            <a:r>
              <a:rPr lang="en-GB" dirty="0"/>
              <a:t> calls and 5,000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calls in 10 seconds then throughput is 1,000 operations/second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 </a:t>
            </a:r>
            <a:r>
              <a:rPr lang="en-GB" b="1" dirty="0">
                <a:solidFill>
                  <a:schemeClr val="accent1"/>
                </a:solidFill>
              </a:rPr>
              <a:t>memory utilization: </a:t>
            </a:r>
            <a:r>
              <a:rPr lang="en-GB" dirty="0"/>
              <a:t>fraction of heap memory allocated</a:t>
            </a:r>
            <a:endParaRPr lang="en-GB" b="1" dirty="0">
              <a:solidFill>
                <a:schemeClr val="accent1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Minimize fragmentation</a:t>
            </a:r>
          </a:p>
        </p:txBody>
      </p:sp>
    </p:spTree>
    <p:extLst>
      <p:ext uri="{BB962C8B-B14F-4D97-AF65-F5344CB8AC3E}">
        <p14:creationId xmlns:p14="http://schemas.microsoft.com/office/powerpoint/2010/main" val="2416576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Collector</a:t>
            </a:r>
          </a:p>
        </p:txBody>
      </p:sp>
      <p:sp>
        <p:nvSpPr>
          <p:cNvPr id="24581" name="Rectangle 5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Each block header has an extra </a:t>
            </a:r>
            <a:r>
              <a:rPr lang="en-GB" b="1" dirty="0">
                <a:solidFill>
                  <a:schemeClr val="accent1"/>
                </a:solidFill>
              </a:rPr>
              <a:t>mark bit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one of the spare low-order bits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>
              <a:solidFill>
                <a:schemeClr val="accent1"/>
              </a:solidFill>
            </a:endParaRP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0" dirty="0"/>
              <a:t>Two </a:t>
            </a:r>
            <a:r>
              <a:rPr lang="en-GB" dirty="0"/>
              <a:t>phase protocol</a:t>
            </a:r>
            <a:endParaRPr lang="en-GB" b="0" dirty="0"/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chemeClr val="accent1"/>
                </a:solidFill>
              </a:rPr>
              <a:t>Mark: </a:t>
            </a:r>
            <a:r>
              <a:rPr lang="en-GB" b="0" dirty="0"/>
              <a:t>Start at roots and set </a:t>
            </a:r>
            <a:r>
              <a:rPr lang="en-GB" dirty="0"/>
              <a:t>mark bit</a:t>
            </a:r>
            <a:r>
              <a:rPr lang="en-GB" b="0" dirty="0"/>
              <a:t> on each reachable block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chemeClr val="accent1"/>
                </a:solidFill>
              </a:rPr>
              <a:t>Sweep: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b="0" dirty="0"/>
              <a:t>Scan all blocks and </a:t>
            </a:r>
            <a:r>
              <a:rPr lang="en-GB" dirty="0"/>
              <a:t>free</a:t>
            </a:r>
            <a:r>
              <a:rPr lang="en-GB" b="0" dirty="0"/>
              <a:t> blocks that are </a:t>
            </a:r>
            <a:r>
              <a:rPr lang="en-GB" dirty="0"/>
              <a:t>not marked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grpSp>
        <p:nvGrpSpPr>
          <p:cNvPr id="81" name="Group 80"/>
          <p:cNvGrpSpPr/>
          <p:nvPr/>
        </p:nvGrpSpPr>
        <p:grpSpPr>
          <a:xfrm>
            <a:off x="379413" y="3887402"/>
            <a:ext cx="8764587" cy="1141798"/>
            <a:chOff x="379413" y="3461952"/>
            <a:chExt cx="8764587" cy="1141798"/>
          </a:xfrm>
        </p:grpSpPr>
        <p:sp>
          <p:nvSpPr>
            <p:cNvPr id="24587" name="Text Box 11"/>
            <p:cNvSpPr txBox="1">
              <a:spLocks noChangeArrowheads="1"/>
            </p:cNvSpPr>
            <p:nvPr/>
          </p:nvSpPr>
          <p:spPr bwMode="auto">
            <a:xfrm>
              <a:off x="4030807" y="3461952"/>
              <a:ext cx="633869" cy="40229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379413" y="3617893"/>
              <a:ext cx="8764587" cy="985857"/>
              <a:chOff x="379413" y="3617893"/>
              <a:chExt cx="8764587" cy="985857"/>
            </a:xfrm>
          </p:grpSpPr>
          <p:sp>
            <p:nvSpPr>
              <p:cNvPr id="24582" name="Freeform 6"/>
              <p:cNvSpPr>
                <a:spLocks/>
              </p:cNvSpPr>
              <p:nvPr/>
            </p:nvSpPr>
            <p:spPr bwMode="auto">
              <a:xfrm>
                <a:off x="3657600" y="368935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3" name="Freeform 7"/>
              <p:cNvSpPr>
                <a:spLocks/>
              </p:cNvSpPr>
              <p:nvPr/>
            </p:nvSpPr>
            <p:spPr bwMode="auto">
              <a:xfrm>
                <a:off x="4572000" y="366395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4" name="Freeform 8"/>
              <p:cNvSpPr>
                <a:spLocks/>
              </p:cNvSpPr>
              <p:nvPr/>
            </p:nvSpPr>
            <p:spPr bwMode="auto">
              <a:xfrm>
                <a:off x="2362200" y="4222750"/>
                <a:ext cx="13716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85" name="Text Box 9"/>
              <p:cNvSpPr txBox="1">
                <a:spLocks noChangeArrowheads="1"/>
              </p:cNvSpPr>
              <p:nvPr/>
            </p:nvSpPr>
            <p:spPr bwMode="auto">
              <a:xfrm>
                <a:off x="379413" y="4035340"/>
                <a:ext cx="149557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Before mark</a:t>
                </a:r>
              </a:p>
            </p:txBody>
          </p:sp>
          <p:sp>
            <p:nvSpPr>
              <p:cNvPr id="24586" name="Line 10"/>
              <p:cNvSpPr>
                <a:spLocks noChangeShapeType="1"/>
              </p:cNvSpPr>
              <p:nvPr/>
            </p:nvSpPr>
            <p:spPr bwMode="auto">
              <a:xfrm>
                <a:off x="4343400" y="381635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88" name="Rectangle 12"/>
              <p:cNvSpPr>
                <a:spLocks noChangeArrowheads="1"/>
              </p:cNvSpPr>
              <p:nvPr/>
            </p:nvSpPr>
            <p:spPr bwMode="auto">
              <a:xfrm>
                <a:off x="2057400" y="4070350"/>
                <a:ext cx="609600" cy="304800"/>
              </a:xfrm>
              <a:prstGeom prst="rect">
                <a:avLst/>
              </a:prstGeom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24589" name="Rectangle 13"/>
              <p:cNvSpPr>
                <a:spLocks noChangeArrowheads="1"/>
              </p:cNvSpPr>
              <p:nvPr/>
            </p:nvSpPr>
            <p:spPr bwMode="auto">
              <a:xfrm>
                <a:off x="2667000" y="4070350"/>
                <a:ext cx="609600" cy="304800"/>
              </a:xfrm>
              <a:prstGeom prst="rect">
                <a:avLst/>
              </a:prstGeom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0" name="Rectangle 14"/>
              <p:cNvSpPr>
                <a:spLocks noChangeArrowheads="1"/>
              </p:cNvSpPr>
              <p:nvPr/>
            </p:nvSpPr>
            <p:spPr bwMode="auto">
              <a:xfrm>
                <a:off x="3276600" y="4070350"/>
                <a:ext cx="609600" cy="304800"/>
              </a:xfrm>
              <a:prstGeom prst="rect">
                <a:avLst/>
              </a:prstGeom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1" name="Rectangle 15"/>
              <p:cNvSpPr>
                <a:spLocks noChangeArrowheads="1"/>
              </p:cNvSpPr>
              <p:nvPr/>
            </p:nvSpPr>
            <p:spPr bwMode="auto">
              <a:xfrm>
                <a:off x="3886200" y="4070350"/>
                <a:ext cx="914400" cy="304800"/>
              </a:xfrm>
              <a:prstGeom prst="rect">
                <a:avLst/>
              </a:prstGeom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2" name="Rectangle 16"/>
              <p:cNvSpPr>
                <a:spLocks noChangeArrowheads="1"/>
              </p:cNvSpPr>
              <p:nvPr/>
            </p:nvSpPr>
            <p:spPr bwMode="auto">
              <a:xfrm>
                <a:off x="4800600" y="4070350"/>
                <a:ext cx="1219200" cy="304800"/>
              </a:xfrm>
              <a:prstGeom prst="rect">
                <a:avLst/>
              </a:prstGeom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Rectangle 17"/>
              <p:cNvSpPr>
                <a:spLocks noChangeArrowheads="1"/>
              </p:cNvSpPr>
              <p:nvPr/>
            </p:nvSpPr>
            <p:spPr bwMode="auto">
              <a:xfrm>
                <a:off x="6019800" y="4070350"/>
                <a:ext cx="914400" cy="304800"/>
              </a:xfrm>
              <a:prstGeom prst="rect">
                <a:avLst/>
              </a:prstGeom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4" name="Line 18"/>
              <p:cNvSpPr>
                <a:spLocks noChangeShapeType="1"/>
              </p:cNvSpPr>
              <p:nvPr/>
            </p:nvSpPr>
            <p:spPr bwMode="auto">
              <a:xfrm>
                <a:off x="2971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Line 19"/>
              <p:cNvSpPr>
                <a:spLocks noChangeShapeType="1"/>
              </p:cNvSpPr>
              <p:nvPr/>
            </p:nvSpPr>
            <p:spPr bwMode="auto">
              <a:xfrm>
                <a:off x="2362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6" name="Line 20"/>
              <p:cNvSpPr>
                <a:spLocks noChangeShapeType="1"/>
              </p:cNvSpPr>
              <p:nvPr/>
            </p:nvSpPr>
            <p:spPr bwMode="auto">
              <a:xfrm>
                <a:off x="3581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7" name="Line 21"/>
              <p:cNvSpPr>
                <a:spLocks noChangeShapeType="1"/>
              </p:cNvSpPr>
              <p:nvPr/>
            </p:nvSpPr>
            <p:spPr bwMode="auto">
              <a:xfrm>
                <a:off x="4191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8" name="Line 22"/>
              <p:cNvSpPr>
                <a:spLocks noChangeShapeType="1"/>
              </p:cNvSpPr>
              <p:nvPr/>
            </p:nvSpPr>
            <p:spPr bwMode="auto">
              <a:xfrm>
                <a:off x="44958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23"/>
              <p:cNvSpPr>
                <a:spLocks noChangeShapeType="1"/>
              </p:cNvSpPr>
              <p:nvPr/>
            </p:nvSpPr>
            <p:spPr bwMode="auto">
              <a:xfrm>
                <a:off x="5105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0" name="Line 24"/>
              <p:cNvSpPr>
                <a:spLocks noChangeShapeType="1"/>
              </p:cNvSpPr>
              <p:nvPr/>
            </p:nvSpPr>
            <p:spPr bwMode="auto">
              <a:xfrm>
                <a:off x="54102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1" name="Line 25"/>
              <p:cNvSpPr>
                <a:spLocks noChangeShapeType="1"/>
              </p:cNvSpPr>
              <p:nvPr/>
            </p:nvSpPr>
            <p:spPr bwMode="auto">
              <a:xfrm>
                <a:off x="57150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2" name="Line 26"/>
              <p:cNvSpPr>
                <a:spLocks noChangeShapeType="1"/>
              </p:cNvSpPr>
              <p:nvPr/>
            </p:nvSpPr>
            <p:spPr bwMode="auto">
              <a:xfrm>
                <a:off x="63246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3" name="Line 27"/>
              <p:cNvSpPr>
                <a:spLocks noChangeShapeType="1"/>
              </p:cNvSpPr>
              <p:nvPr/>
            </p:nvSpPr>
            <p:spPr bwMode="auto">
              <a:xfrm>
                <a:off x="6629400" y="407035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>
                <a:off x="7696200" y="3617893"/>
                <a:ext cx="1447800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400" b="0" i="1" dirty="0">
                    <a:latin typeface="Calibri" pitchFamily="34" charset="0"/>
                  </a:rPr>
                  <a:t>Note: arrows here denote memory refs, not free list </a:t>
                </a:r>
                <a:r>
                  <a:rPr lang="en-US" sz="1400" b="0" i="1" dirty="0" err="1">
                    <a:latin typeface="Calibri" pitchFamily="34" charset="0"/>
                  </a:rPr>
                  <a:t>ptrs</a:t>
                </a:r>
                <a:r>
                  <a:rPr lang="en-US" sz="1400" b="0" i="1" dirty="0">
                    <a:latin typeface="Calibri" pitchFamily="34" charset="0"/>
                  </a:rPr>
                  <a:t>. </a:t>
                </a:r>
              </a:p>
            </p:txBody>
          </p:sp>
        </p:grp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C1DC319B-E610-1A47-B2AF-1D75A82BD9E3}"/>
              </a:ext>
            </a:extLst>
          </p:cNvPr>
          <p:cNvGrpSpPr/>
          <p:nvPr/>
        </p:nvGrpSpPr>
        <p:grpSpPr>
          <a:xfrm>
            <a:off x="377825" y="5003800"/>
            <a:ext cx="8551679" cy="939800"/>
            <a:chOff x="377825" y="5003800"/>
            <a:chExt cx="8551679" cy="939800"/>
          </a:xfrm>
        </p:grpSpPr>
        <p:grpSp>
          <p:nvGrpSpPr>
            <p:cNvPr id="78" name="Group 77"/>
            <p:cNvGrpSpPr/>
            <p:nvPr/>
          </p:nvGrpSpPr>
          <p:grpSpPr>
            <a:xfrm>
              <a:off x="377825" y="5003800"/>
              <a:ext cx="8551679" cy="939800"/>
              <a:chOff x="377825" y="4724400"/>
              <a:chExt cx="8551679" cy="939800"/>
            </a:xfrm>
          </p:grpSpPr>
          <p:sp>
            <p:nvSpPr>
              <p:cNvPr id="24577" name="Rectangle 1"/>
              <p:cNvSpPr>
                <a:spLocks noChangeArrowheads="1"/>
              </p:cNvSpPr>
              <p:nvPr/>
            </p:nvSpPr>
            <p:spPr bwMode="auto">
              <a:xfrm>
                <a:off x="60198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78" name="Rectangle 2"/>
              <p:cNvSpPr>
                <a:spLocks noChangeArrowheads="1"/>
              </p:cNvSpPr>
              <p:nvPr/>
            </p:nvSpPr>
            <p:spPr bwMode="auto">
              <a:xfrm>
                <a:off x="38862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79" name="Rectangle 3"/>
              <p:cNvSpPr>
                <a:spLocks noChangeArrowheads="1"/>
              </p:cNvSpPr>
              <p:nvPr/>
            </p:nvSpPr>
            <p:spPr bwMode="auto">
              <a:xfrm>
                <a:off x="32766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4" name="Freeform 28"/>
              <p:cNvSpPr>
                <a:spLocks/>
              </p:cNvSpPr>
              <p:nvPr/>
            </p:nvSpPr>
            <p:spPr bwMode="auto">
              <a:xfrm>
                <a:off x="3657600" y="4749800"/>
                <a:ext cx="685800" cy="482600"/>
              </a:xfrm>
              <a:custGeom>
                <a:avLst/>
                <a:gdLst/>
                <a:ahLst/>
                <a:cxnLst>
                  <a:cxn ang="0">
                    <a:pos x="768" y="304"/>
                  </a:cxn>
                  <a:cxn ang="0">
                    <a:pos x="384" y="16"/>
                  </a:cxn>
                  <a:cxn ang="0">
                    <a:pos x="0" y="208"/>
                  </a:cxn>
                </a:cxnLst>
                <a:rect l="0" t="0" r="r" b="b"/>
                <a:pathLst>
                  <a:path w="768" h="304">
                    <a:moveTo>
                      <a:pt x="768" y="304"/>
                    </a:moveTo>
                    <a:cubicBezTo>
                      <a:pt x="640" y="168"/>
                      <a:pt x="512" y="32"/>
                      <a:pt x="384" y="16"/>
                    </a:cubicBezTo>
                    <a:cubicBezTo>
                      <a:pt x="256" y="0"/>
                      <a:pt x="128" y="104"/>
                      <a:pt x="0" y="208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5" name="Freeform 29"/>
              <p:cNvSpPr>
                <a:spLocks/>
              </p:cNvSpPr>
              <p:nvPr/>
            </p:nvSpPr>
            <p:spPr bwMode="auto">
              <a:xfrm>
                <a:off x="4648200" y="4724400"/>
                <a:ext cx="1752600" cy="558800"/>
              </a:xfrm>
              <a:custGeom>
                <a:avLst/>
                <a:gdLst/>
                <a:ahLst/>
                <a:cxnLst>
                  <a:cxn ang="0">
                    <a:pos x="0" y="352"/>
                  </a:cxn>
                  <a:cxn ang="0">
                    <a:pos x="432" y="16"/>
                  </a:cxn>
                  <a:cxn ang="0">
                    <a:pos x="960" y="256"/>
                  </a:cxn>
                </a:cxnLst>
                <a:rect l="0" t="0" r="r" b="b"/>
                <a:pathLst>
                  <a:path w="960" h="352">
                    <a:moveTo>
                      <a:pt x="0" y="352"/>
                    </a:moveTo>
                    <a:cubicBezTo>
                      <a:pt x="136" y="192"/>
                      <a:pt x="272" y="32"/>
                      <a:pt x="432" y="16"/>
                    </a:cubicBezTo>
                    <a:cubicBezTo>
                      <a:pt x="592" y="0"/>
                      <a:pt x="776" y="128"/>
                      <a:pt x="960" y="25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6" name="Freeform 30"/>
              <p:cNvSpPr>
                <a:spLocks/>
              </p:cNvSpPr>
              <p:nvPr/>
            </p:nvSpPr>
            <p:spPr bwMode="auto">
              <a:xfrm>
                <a:off x="2514600" y="52832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7" name="Text Box 31"/>
              <p:cNvSpPr txBox="1">
                <a:spLocks noChangeArrowheads="1"/>
              </p:cNvSpPr>
              <p:nvPr/>
            </p:nvSpPr>
            <p:spPr bwMode="auto">
              <a:xfrm>
                <a:off x="377825" y="5086866"/>
                <a:ext cx="1332779" cy="40229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2000" b="1" i="1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itchFamily="34" charset="0"/>
                    <a:ea typeface="msgothic" charset="0"/>
                    <a:cs typeface="msgothic" charset="0"/>
                  </a:rPr>
                  <a:t>After mark</a:t>
                </a:r>
              </a:p>
            </p:txBody>
          </p:sp>
          <p:sp>
            <p:nvSpPr>
              <p:cNvPr id="24608" name="Line 32"/>
              <p:cNvSpPr>
                <a:spLocks noChangeShapeType="1"/>
              </p:cNvSpPr>
              <p:nvPr/>
            </p:nvSpPr>
            <p:spPr bwMode="auto">
              <a:xfrm>
                <a:off x="4343400" y="4876800"/>
                <a:ext cx="1588" cy="228600"/>
              </a:xfrm>
              <a:prstGeom prst="line">
                <a:avLst/>
              </a:prstGeom>
              <a:noFill/>
              <a:ln w="57150">
                <a:solidFill>
                  <a:srgbClr val="C00000"/>
                </a:solidFill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9" name="Rectangle 33"/>
              <p:cNvSpPr>
                <a:spLocks noChangeArrowheads="1"/>
              </p:cNvSpPr>
              <p:nvPr/>
            </p:nvSpPr>
            <p:spPr bwMode="auto">
              <a:xfrm>
                <a:off x="20574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0" name="Rectangle 34"/>
              <p:cNvSpPr>
                <a:spLocks noChangeArrowheads="1"/>
              </p:cNvSpPr>
              <p:nvPr/>
            </p:nvSpPr>
            <p:spPr bwMode="auto">
              <a:xfrm>
                <a:off x="26670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1" name="Rectangle 35"/>
              <p:cNvSpPr>
                <a:spLocks noChangeArrowheads="1"/>
              </p:cNvSpPr>
              <p:nvPr/>
            </p:nvSpPr>
            <p:spPr bwMode="auto">
              <a:xfrm>
                <a:off x="3276600" y="5130800"/>
                <a:ext cx="6096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2" name="Rectangle 36"/>
              <p:cNvSpPr>
                <a:spLocks noChangeArrowheads="1"/>
              </p:cNvSpPr>
              <p:nvPr/>
            </p:nvSpPr>
            <p:spPr bwMode="auto">
              <a:xfrm>
                <a:off x="38862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3" name="Rectangle 37"/>
              <p:cNvSpPr>
                <a:spLocks noChangeArrowheads="1"/>
              </p:cNvSpPr>
              <p:nvPr/>
            </p:nvSpPr>
            <p:spPr bwMode="auto">
              <a:xfrm>
                <a:off x="4800600" y="5130800"/>
                <a:ext cx="12192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4" name="Rectangle 38"/>
              <p:cNvSpPr>
                <a:spLocks noChangeArrowheads="1"/>
              </p:cNvSpPr>
              <p:nvPr/>
            </p:nvSpPr>
            <p:spPr bwMode="auto">
              <a:xfrm>
                <a:off x="6019800" y="5130800"/>
                <a:ext cx="914400" cy="304800"/>
              </a:xfrm>
              <a:prstGeom prst="rect">
                <a:avLst/>
              </a:prstGeom>
              <a:noFill/>
              <a:ln w="381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15" name="Line 39"/>
              <p:cNvSpPr>
                <a:spLocks noChangeShapeType="1"/>
              </p:cNvSpPr>
              <p:nvPr/>
            </p:nvSpPr>
            <p:spPr bwMode="auto">
              <a:xfrm>
                <a:off x="2971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16" name="Line 40"/>
              <p:cNvSpPr>
                <a:spLocks noChangeShapeType="1"/>
              </p:cNvSpPr>
              <p:nvPr/>
            </p:nvSpPr>
            <p:spPr bwMode="auto">
              <a:xfrm>
                <a:off x="23622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17" name="Line 41"/>
              <p:cNvSpPr>
                <a:spLocks noChangeShapeType="1"/>
              </p:cNvSpPr>
              <p:nvPr/>
            </p:nvSpPr>
            <p:spPr bwMode="auto">
              <a:xfrm>
                <a:off x="35814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18" name="Line 42"/>
              <p:cNvSpPr>
                <a:spLocks noChangeShapeType="1"/>
              </p:cNvSpPr>
              <p:nvPr/>
            </p:nvSpPr>
            <p:spPr bwMode="auto">
              <a:xfrm>
                <a:off x="41910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19" name="Line 43"/>
              <p:cNvSpPr>
                <a:spLocks noChangeShapeType="1"/>
              </p:cNvSpPr>
              <p:nvPr/>
            </p:nvSpPr>
            <p:spPr bwMode="auto">
              <a:xfrm>
                <a:off x="44958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20" name="Line 44"/>
              <p:cNvSpPr>
                <a:spLocks noChangeShapeType="1"/>
              </p:cNvSpPr>
              <p:nvPr/>
            </p:nvSpPr>
            <p:spPr bwMode="auto">
              <a:xfrm>
                <a:off x="5105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21" name="Line 45"/>
              <p:cNvSpPr>
                <a:spLocks noChangeShapeType="1"/>
              </p:cNvSpPr>
              <p:nvPr/>
            </p:nvSpPr>
            <p:spPr bwMode="auto">
              <a:xfrm>
                <a:off x="54102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22" name="Line 46"/>
              <p:cNvSpPr>
                <a:spLocks noChangeShapeType="1"/>
              </p:cNvSpPr>
              <p:nvPr/>
            </p:nvSpPr>
            <p:spPr bwMode="auto">
              <a:xfrm>
                <a:off x="57150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23" name="Line 47"/>
              <p:cNvSpPr>
                <a:spLocks noChangeShapeType="1"/>
              </p:cNvSpPr>
              <p:nvPr/>
            </p:nvSpPr>
            <p:spPr bwMode="auto">
              <a:xfrm>
                <a:off x="6324600" y="5130800"/>
                <a:ext cx="1588" cy="304800"/>
              </a:xfrm>
              <a:prstGeom prst="line">
                <a:avLst/>
              </a:prstGeom>
              <a:noFill/>
              <a:ln w="126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24" name="Line 48"/>
              <p:cNvSpPr>
                <a:spLocks noChangeShapeType="1"/>
              </p:cNvSpPr>
              <p:nvPr/>
            </p:nvSpPr>
            <p:spPr bwMode="auto">
              <a:xfrm>
                <a:off x="6629400" y="5130800"/>
                <a:ext cx="1588" cy="30480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25" name="Rectangle 49"/>
              <p:cNvSpPr>
                <a:spLocks noChangeArrowheads="1"/>
              </p:cNvSpPr>
              <p:nvPr/>
            </p:nvSpPr>
            <p:spPr bwMode="auto">
              <a:xfrm>
                <a:off x="2057400" y="5130800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8" name="Rectangle 72"/>
              <p:cNvSpPr>
                <a:spLocks noChangeArrowheads="1"/>
              </p:cNvSpPr>
              <p:nvPr/>
            </p:nvSpPr>
            <p:spPr bwMode="auto">
              <a:xfrm>
                <a:off x="7391400" y="5111341"/>
                <a:ext cx="304800" cy="304800"/>
              </a:xfrm>
              <a:prstGeom prst="rect">
                <a:avLst/>
              </a:prstGeom>
              <a:solidFill>
                <a:srgbClr val="EBAFAF"/>
              </a:solidFill>
              <a:ln w="2556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49" name="Text Box 73"/>
              <p:cNvSpPr txBox="1">
                <a:spLocks noChangeArrowheads="1"/>
              </p:cNvSpPr>
              <p:nvPr/>
            </p:nvSpPr>
            <p:spPr bwMode="auto">
              <a:xfrm>
                <a:off x="7718425" y="5111341"/>
                <a:ext cx="1211079" cy="340735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ctr">
                  <a:lnSpc>
                    <a:spcPct val="100000"/>
                  </a:lnSpc>
                  <a:buFont typeface="Helvetica" pitchFamily="32" charset="0"/>
                  <a:buNone/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600" b="1" dirty="0">
                    <a:latin typeface="Calibri" pitchFamily="34" charset="0"/>
                    <a:ea typeface="msgothic" charset="0"/>
                    <a:cs typeface="msgothic" charset="0"/>
                  </a:rPr>
                  <a:t>Mark bit set</a:t>
                </a:r>
              </a:p>
            </p:txBody>
          </p:sp>
        </p:grpSp>
        <p:sp>
          <p:nvSpPr>
            <p:cNvPr id="82" name="Rectangle 12">
              <a:extLst>
                <a:ext uri="{FF2B5EF4-FFF2-40B4-BE49-F238E27FC236}">
                  <a16:creationId xmlns:a16="http://schemas.microsoft.com/office/drawing/2014/main" id="{E627D5C1-FA3F-B84B-B240-A144957998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041" y="5401129"/>
              <a:ext cx="609600" cy="304800"/>
            </a:xfrm>
            <a:prstGeom prst="rect">
              <a:avLst/>
            </a:prstGeom>
            <a:noFill/>
            <a:ln w="50800"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>
                <a:solidFill>
                  <a:schemeClr val="accent1"/>
                </a:solidFill>
              </a:endParaRPr>
            </a:p>
          </p:txBody>
        </p:sp>
        <p:sp>
          <p:nvSpPr>
            <p:cNvPr id="83" name="Rectangle 13">
              <a:extLst>
                <a:ext uri="{FF2B5EF4-FFF2-40B4-BE49-F238E27FC236}">
                  <a16:creationId xmlns:a16="http://schemas.microsoft.com/office/drawing/2014/main" id="{C578A085-E2A6-A74F-9FE0-BDB04D01C6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5641" y="5401129"/>
              <a:ext cx="609600" cy="304800"/>
            </a:xfrm>
            <a:prstGeom prst="rect">
              <a:avLst/>
            </a:prstGeom>
            <a:noFill/>
            <a:ln w="50800"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14">
              <a:extLst>
                <a:ext uri="{FF2B5EF4-FFF2-40B4-BE49-F238E27FC236}">
                  <a16:creationId xmlns:a16="http://schemas.microsoft.com/office/drawing/2014/main" id="{0595B398-2E8A-F04D-BB50-6F76E2CB5F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5241" y="5401129"/>
              <a:ext cx="609600" cy="304800"/>
            </a:xfrm>
            <a:prstGeom prst="rect">
              <a:avLst/>
            </a:prstGeom>
            <a:noFill/>
            <a:ln w="50800"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15">
              <a:extLst>
                <a:ext uri="{FF2B5EF4-FFF2-40B4-BE49-F238E27FC236}">
                  <a16:creationId xmlns:a16="http://schemas.microsoft.com/office/drawing/2014/main" id="{229A544A-12D4-E44A-96A5-6ED34D0E01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4841" y="5401129"/>
              <a:ext cx="914400" cy="304800"/>
            </a:xfrm>
            <a:prstGeom prst="rect">
              <a:avLst/>
            </a:prstGeom>
            <a:noFill/>
            <a:ln w="50800"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16">
              <a:extLst>
                <a:ext uri="{FF2B5EF4-FFF2-40B4-BE49-F238E27FC236}">
                  <a16:creationId xmlns:a16="http://schemas.microsoft.com/office/drawing/2014/main" id="{10BAE52B-64AD-B64E-91F0-729F3F8A7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79241" y="5401129"/>
              <a:ext cx="1219200" cy="304800"/>
            </a:xfrm>
            <a:prstGeom prst="rect">
              <a:avLst/>
            </a:prstGeom>
            <a:noFill/>
            <a:ln w="50800"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17">
              <a:extLst>
                <a:ext uri="{FF2B5EF4-FFF2-40B4-BE49-F238E27FC236}">
                  <a16:creationId xmlns:a16="http://schemas.microsoft.com/office/drawing/2014/main" id="{5CCDFDDF-DC61-0D4B-8F89-925CF76E3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98441" y="5401129"/>
              <a:ext cx="914400" cy="304800"/>
            </a:xfrm>
            <a:prstGeom prst="rect">
              <a:avLst/>
            </a:prstGeom>
            <a:noFill/>
            <a:ln w="50800"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04B6D73-7A0D-8844-9DBF-CE444D1683F2}"/>
              </a:ext>
            </a:extLst>
          </p:cNvPr>
          <p:cNvGrpSpPr/>
          <p:nvPr/>
        </p:nvGrpSpPr>
        <p:grpSpPr>
          <a:xfrm>
            <a:off x="382588" y="5842000"/>
            <a:ext cx="6562498" cy="939800"/>
            <a:chOff x="382588" y="5842000"/>
            <a:chExt cx="6562498" cy="939800"/>
          </a:xfrm>
        </p:grpSpPr>
        <p:grpSp>
          <p:nvGrpSpPr>
            <p:cNvPr id="80" name="Group 79"/>
            <p:cNvGrpSpPr/>
            <p:nvPr/>
          </p:nvGrpSpPr>
          <p:grpSpPr>
            <a:xfrm>
              <a:off x="382588" y="5842000"/>
              <a:ext cx="6551612" cy="939800"/>
              <a:chOff x="382588" y="5842000"/>
              <a:chExt cx="6551612" cy="939800"/>
            </a:xfrm>
          </p:grpSpPr>
          <p:sp>
            <p:nvSpPr>
              <p:cNvPr id="24628" name="Freeform 52"/>
              <p:cNvSpPr>
                <a:spLocks/>
              </p:cNvSpPr>
              <p:nvPr/>
            </p:nvSpPr>
            <p:spPr bwMode="auto">
              <a:xfrm>
                <a:off x="2514600" y="6400800"/>
                <a:ext cx="1219200" cy="381000"/>
              </a:xfrm>
              <a:custGeom>
                <a:avLst/>
                <a:gdLst/>
                <a:ahLst/>
                <a:cxnLst>
                  <a:cxn ang="0">
                    <a:pos x="768" y="0"/>
                  </a:cxn>
                  <a:cxn ang="0">
                    <a:pos x="384" y="240"/>
                  </a:cxn>
                  <a:cxn ang="0">
                    <a:pos x="0" y="96"/>
                  </a:cxn>
                </a:cxnLst>
                <a:rect l="0" t="0" r="r" b="b"/>
                <a:pathLst>
                  <a:path w="768" h="256">
                    <a:moveTo>
                      <a:pt x="768" y="0"/>
                    </a:moveTo>
                    <a:cubicBezTo>
                      <a:pt x="640" y="112"/>
                      <a:pt x="512" y="224"/>
                      <a:pt x="384" y="240"/>
                    </a:cubicBezTo>
                    <a:cubicBezTo>
                      <a:pt x="256" y="256"/>
                      <a:pt x="128" y="176"/>
                      <a:pt x="0" y="96"/>
                    </a:cubicBezTo>
                  </a:path>
                </a:pathLst>
              </a:custGeom>
              <a:noFill/>
              <a:ln w="25560">
                <a:solidFill>
                  <a:schemeClr val="tx1"/>
                </a:solidFill>
                <a:round/>
                <a:headEnd type="oval" w="med" len="med"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79" name="Group 78"/>
              <p:cNvGrpSpPr/>
              <p:nvPr/>
            </p:nvGrpSpPr>
            <p:grpSpPr>
              <a:xfrm>
                <a:off x="382588" y="5842000"/>
                <a:ext cx="6551612" cy="762686"/>
                <a:chOff x="382588" y="5842000"/>
                <a:chExt cx="6551612" cy="762686"/>
              </a:xfrm>
            </p:grpSpPr>
            <p:sp>
              <p:nvSpPr>
                <p:cNvPr id="24626" name="Freeform 50"/>
                <p:cNvSpPr>
                  <a:spLocks/>
                </p:cNvSpPr>
                <p:nvPr/>
              </p:nvSpPr>
              <p:spPr bwMode="auto">
                <a:xfrm>
                  <a:off x="3657600" y="5867400"/>
                  <a:ext cx="685800" cy="482600"/>
                </a:xfrm>
                <a:custGeom>
                  <a:avLst/>
                  <a:gdLst/>
                  <a:ahLst/>
                  <a:cxnLst>
                    <a:cxn ang="0">
                      <a:pos x="768" y="304"/>
                    </a:cxn>
                    <a:cxn ang="0">
                      <a:pos x="384" y="16"/>
                    </a:cxn>
                    <a:cxn ang="0">
                      <a:pos x="0" y="208"/>
                    </a:cxn>
                  </a:cxnLst>
                  <a:rect l="0" t="0" r="r" b="b"/>
                  <a:pathLst>
                    <a:path w="768" h="304">
                      <a:moveTo>
                        <a:pt x="768" y="304"/>
                      </a:moveTo>
                      <a:cubicBezTo>
                        <a:pt x="640" y="168"/>
                        <a:pt x="512" y="32"/>
                        <a:pt x="384" y="16"/>
                      </a:cubicBezTo>
                      <a:cubicBezTo>
                        <a:pt x="256" y="0"/>
                        <a:pt x="128" y="104"/>
                        <a:pt x="0" y="208"/>
                      </a:cubicBezTo>
                    </a:path>
                  </a:pathLst>
                </a:custGeom>
                <a:noFill/>
                <a:ln w="25560">
                  <a:solidFill>
                    <a:schemeClr val="tx1"/>
                  </a:solidFill>
                  <a:round/>
                  <a:headEnd type="oval" w="med" len="med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27" name="Freeform 51"/>
                <p:cNvSpPr>
                  <a:spLocks/>
                </p:cNvSpPr>
                <p:nvPr/>
              </p:nvSpPr>
              <p:spPr bwMode="auto">
                <a:xfrm>
                  <a:off x="4648200" y="5842000"/>
                  <a:ext cx="1752600" cy="558800"/>
                </a:xfrm>
                <a:custGeom>
                  <a:avLst/>
                  <a:gdLst/>
                  <a:ahLst/>
                  <a:cxnLst>
                    <a:cxn ang="0">
                      <a:pos x="0" y="352"/>
                    </a:cxn>
                    <a:cxn ang="0">
                      <a:pos x="432" y="16"/>
                    </a:cxn>
                    <a:cxn ang="0">
                      <a:pos x="960" y="256"/>
                    </a:cxn>
                  </a:cxnLst>
                  <a:rect l="0" t="0" r="r" b="b"/>
                  <a:pathLst>
                    <a:path w="960" h="352">
                      <a:moveTo>
                        <a:pt x="0" y="352"/>
                      </a:moveTo>
                      <a:cubicBezTo>
                        <a:pt x="136" y="192"/>
                        <a:pt x="272" y="32"/>
                        <a:pt x="432" y="16"/>
                      </a:cubicBezTo>
                      <a:cubicBezTo>
                        <a:pt x="592" y="0"/>
                        <a:pt x="776" y="128"/>
                        <a:pt x="960" y="256"/>
                      </a:cubicBezTo>
                    </a:path>
                  </a:pathLst>
                </a:custGeom>
                <a:noFill/>
                <a:ln w="25560">
                  <a:solidFill>
                    <a:schemeClr val="tx1"/>
                  </a:solidFill>
                  <a:round/>
                  <a:headEnd type="oval" w="med" len="med"/>
                  <a:tailEnd type="triangle" w="med" len="med"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29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382588" y="6202395"/>
                  <a:ext cx="1470572" cy="402291"/>
                </a:xfrm>
                <a:prstGeom prst="rect">
                  <a:avLst/>
                </a:prstGeom>
                <a:noFill/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0000" tIns="46800" rIns="90000" bIns="46800">
                  <a:spAutoFit/>
                </a:bodyPr>
                <a:lstStyle/>
                <a:p>
                  <a:pPr>
                    <a:lnSpc>
                      <a:spcPct val="100000"/>
                    </a:lnSpc>
                    <a:buFont typeface="Helvetica" pitchFamily="32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2000" b="1" i="1" dirty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Calibri" pitchFamily="34" charset="0"/>
                      <a:ea typeface="msgothic" charset="0"/>
                      <a:cs typeface="msgothic" charset="0"/>
                    </a:rPr>
                    <a:t>After sweep</a:t>
                  </a:r>
                </a:p>
              </p:txBody>
            </p:sp>
            <p:sp>
              <p:nvSpPr>
                <p:cNvPr id="24630" name="Line 54"/>
                <p:cNvSpPr>
                  <a:spLocks noChangeShapeType="1"/>
                </p:cNvSpPr>
                <p:nvPr/>
              </p:nvSpPr>
              <p:spPr bwMode="auto">
                <a:xfrm>
                  <a:off x="4343400" y="5994400"/>
                  <a:ext cx="1588" cy="228600"/>
                </a:xfrm>
                <a:prstGeom prst="line">
                  <a:avLst/>
                </a:prstGeom>
                <a:noFill/>
                <a:ln w="57150">
                  <a:solidFill>
                    <a:srgbClr val="C00000"/>
                  </a:solidFill>
                  <a:miter lim="800000"/>
                  <a:headEnd/>
                  <a:tailEnd type="triangl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31" name="Rectangle 55"/>
                <p:cNvSpPr>
                  <a:spLocks noChangeArrowheads="1"/>
                </p:cNvSpPr>
                <p:nvPr/>
              </p:nvSpPr>
              <p:spPr bwMode="auto">
                <a:xfrm>
                  <a:off x="2057400" y="6248400"/>
                  <a:ext cx="609600" cy="304800"/>
                </a:xfrm>
                <a:prstGeom prst="rect">
                  <a:avLst/>
                </a:prstGeom>
                <a:noFill/>
                <a:ln w="381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32" name="Rectangle 56"/>
                <p:cNvSpPr>
                  <a:spLocks noChangeArrowheads="1"/>
                </p:cNvSpPr>
                <p:nvPr/>
              </p:nvSpPr>
              <p:spPr bwMode="auto">
                <a:xfrm>
                  <a:off x="2667000" y="6248400"/>
                  <a:ext cx="609600" cy="304800"/>
                </a:xfrm>
                <a:prstGeom prst="rect">
                  <a:avLst/>
                </a:prstGeom>
                <a:noFill/>
                <a:ln w="381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33" name="Rectangle 57"/>
                <p:cNvSpPr>
                  <a:spLocks noChangeArrowheads="1"/>
                </p:cNvSpPr>
                <p:nvPr/>
              </p:nvSpPr>
              <p:spPr bwMode="auto">
                <a:xfrm>
                  <a:off x="3276600" y="6248400"/>
                  <a:ext cx="609600" cy="304800"/>
                </a:xfrm>
                <a:prstGeom prst="rect">
                  <a:avLst/>
                </a:prstGeom>
                <a:noFill/>
                <a:ln w="381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34" name="Rectangle 58"/>
                <p:cNvSpPr>
                  <a:spLocks noChangeArrowheads="1"/>
                </p:cNvSpPr>
                <p:nvPr/>
              </p:nvSpPr>
              <p:spPr bwMode="auto">
                <a:xfrm>
                  <a:off x="3886200" y="6248400"/>
                  <a:ext cx="914400" cy="304800"/>
                </a:xfrm>
                <a:prstGeom prst="rect">
                  <a:avLst/>
                </a:prstGeom>
                <a:noFill/>
                <a:ln w="381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35" name="Rectangle 59"/>
                <p:cNvSpPr>
                  <a:spLocks noChangeArrowheads="1"/>
                </p:cNvSpPr>
                <p:nvPr/>
              </p:nvSpPr>
              <p:spPr bwMode="auto">
                <a:xfrm>
                  <a:off x="4800600" y="6248400"/>
                  <a:ext cx="1219200" cy="304800"/>
                </a:xfrm>
                <a:prstGeom prst="rect">
                  <a:avLst/>
                </a:prstGeom>
                <a:noFill/>
                <a:ln w="381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36" name="Rectangle 60"/>
                <p:cNvSpPr>
                  <a:spLocks noChangeArrowheads="1"/>
                </p:cNvSpPr>
                <p:nvPr/>
              </p:nvSpPr>
              <p:spPr bwMode="auto">
                <a:xfrm>
                  <a:off x="6019800" y="6248400"/>
                  <a:ext cx="914400" cy="304800"/>
                </a:xfrm>
                <a:prstGeom prst="rect">
                  <a:avLst/>
                </a:prstGeom>
                <a:noFill/>
                <a:ln w="381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37" name="Line 61"/>
                <p:cNvSpPr>
                  <a:spLocks noChangeShapeType="1"/>
                </p:cNvSpPr>
                <p:nvPr/>
              </p:nvSpPr>
              <p:spPr bwMode="auto">
                <a:xfrm>
                  <a:off x="2971800" y="6248400"/>
                  <a:ext cx="1588" cy="304800"/>
                </a:xfrm>
                <a:prstGeom prst="line">
                  <a:avLst/>
                </a:prstGeom>
                <a:noFill/>
                <a:ln w="255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38" name="Line 62"/>
                <p:cNvSpPr>
                  <a:spLocks noChangeShapeType="1"/>
                </p:cNvSpPr>
                <p:nvPr/>
              </p:nvSpPr>
              <p:spPr bwMode="auto">
                <a:xfrm>
                  <a:off x="2362200" y="6248400"/>
                  <a:ext cx="1588" cy="30480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39" name="Line 63"/>
                <p:cNvSpPr>
                  <a:spLocks noChangeShapeType="1"/>
                </p:cNvSpPr>
                <p:nvPr/>
              </p:nvSpPr>
              <p:spPr bwMode="auto">
                <a:xfrm>
                  <a:off x="3581400" y="6248400"/>
                  <a:ext cx="1588" cy="30480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40" name="Line 64"/>
                <p:cNvSpPr>
                  <a:spLocks noChangeShapeType="1"/>
                </p:cNvSpPr>
                <p:nvPr/>
              </p:nvSpPr>
              <p:spPr bwMode="auto">
                <a:xfrm>
                  <a:off x="4191000" y="6248400"/>
                  <a:ext cx="1588" cy="30480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41" name="Line 65"/>
                <p:cNvSpPr>
                  <a:spLocks noChangeShapeType="1"/>
                </p:cNvSpPr>
                <p:nvPr/>
              </p:nvSpPr>
              <p:spPr bwMode="auto">
                <a:xfrm>
                  <a:off x="4495800" y="6248400"/>
                  <a:ext cx="1588" cy="30480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42" name="Line 66"/>
                <p:cNvSpPr>
                  <a:spLocks noChangeShapeType="1"/>
                </p:cNvSpPr>
                <p:nvPr/>
              </p:nvSpPr>
              <p:spPr bwMode="auto">
                <a:xfrm>
                  <a:off x="5105400" y="6248400"/>
                  <a:ext cx="1588" cy="304800"/>
                </a:xfrm>
                <a:prstGeom prst="line">
                  <a:avLst/>
                </a:prstGeom>
                <a:noFill/>
                <a:ln w="255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43" name="Line 67"/>
                <p:cNvSpPr>
                  <a:spLocks noChangeShapeType="1"/>
                </p:cNvSpPr>
                <p:nvPr/>
              </p:nvSpPr>
              <p:spPr bwMode="auto">
                <a:xfrm>
                  <a:off x="5410200" y="6248400"/>
                  <a:ext cx="1588" cy="304800"/>
                </a:xfrm>
                <a:prstGeom prst="line">
                  <a:avLst/>
                </a:prstGeom>
                <a:noFill/>
                <a:ln w="255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44" name="Line 68"/>
                <p:cNvSpPr>
                  <a:spLocks noChangeShapeType="1"/>
                </p:cNvSpPr>
                <p:nvPr/>
              </p:nvSpPr>
              <p:spPr bwMode="auto">
                <a:xfrm>
                  <a:off x="5715000" y="6248400"/>
                  <a:ext cx="1588" cy="304800"/>
                </a:xfrm>
                <a:prstGeom prst="line">
                  <a:avLst/>
                </a:prstGeom>
                <a:noFill/>
                <a:ln w="255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45" name="Line 69"/>
                <p:cNvSpPr>
                  <a:spLocks noChangeShapeType="1"/>
                </p:cNvSpPr>
                <p:nvPr/>
              </p:nvSpPr>
              <p:spPr bwMode="auto">
                <a:xfrm>
                  <a:off x="6324600" y="6248400"/>
                  <a:ext cx="1588" cy="30480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46" name="Line 70"/>
                <p:cNvSpPr>
                  <a:spLocks noChangeShapeType="1"/>
                </p:cNvSpPr>
                <p:nvPr/>
              </p:nvSpPr>
              <p:spPr bwMode="auto">
                <a:xfrm>
                  <a:off x="6629400" y="6248400"/>
                  <a:ext cx="1588" cy="304800"/>
                </a:xfrm>
                <a:prstGeom prst="line">
                  <a:avLst/>
                </a:prstGeom>
                <a:noFill/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4647" name="Rectangle 71"/>
                <p:cNvSpPr>
                  <a:spLocks noChangeArrowheads="1"/>
                </p:cNvSpPr>
                <p:nvPr/>
              </p:nvSpPr>
              <p:spPr bwMode="auto">
                <a:xfrm>
                  <a:off x="4800600" y="6248400"/>
                  <a:ext cx="1219200" cy="304800"/>
                </a:xfrm>
                <a:prstGeom prst="rect">
                  <a:avLst/>
                </a:prstGeom>
                <a:solidFill>
                  <a:srgbClr val="F6F5BD"/>
                </a:solidFill>
                <a:ln w="255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 anchor="ctr"/>
                <a:lstStyle/>
                <a:p>
                  <a:pPr algn="ctr">
                    <a:lnSpc>
                      <a:spcPct val="100000"/>
                    </a:lnSpc>
                    <a:buFont typeface="Helvetica" pitchFamily="32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600" b="1" dirty="0">
                      <a:latin typeface="Calibri" pitchFamily="34" charset="0"/>
                      <a:ea typeface="msgothic" charset="0"/>
                      <a:cs typeface="msgothic" charset="0"/>
                    </a:rPr>
                    <a:t>free</a:t>
                  </a:r>
                </a:p>
              </p:txBody>
            </p:sp>
            <p:sp>
              <p:nvSpPr>
                <p:cNvPr id="24650" name="Rectangle 74"/>
                <p:cNvSpPr>
                  <a:spLocks noChangeArrowheads="1"/>
                </p:cNvSpPr>
                <p:nvPr/>
              </p:nvSpPr>
              <p:spPr bwMode="auto">
                <a:xfrm>
                  <a:off x="2667000" y="6248400"/>
                  <a:ext cx="609600" cy="304800"/>
                </a:xfrm>
                <a:prstGeom prst="rect">
                  <a:avLst/>
                </a:prstGeom>
                <a:solidFill>
                  <a:srgbClr val="F6F5BD"/>
                </a:solidFill>
                <a:ln w="2556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90000" tIns="46800" rIns="90000" bIns="46800" anchor="ctr"/>
                <a:lstStyle/>
                <a:p>
                  <a:pPr algn="ctr">
                    <a:lnSpc>
                      <a:spcPct val="100000"/>
                    </a:lnSpc>
                    <a:buFont typeface="Helvetica" pitchFamily="32" charset="0"/>
                    <a:buNone/>
                    <a:tabLst>
                      <a:tab pos="0" algn="l"/>
                      <a:tab pos="914400" algn="l"/>
                      <a:tab pos="1828800" algn="l"/>
                      <a:tab pos="2743200" algn="l"/>
                      <a:tab pos="3657600" algn="l"/>
                      <a:tab pos="4572000" algn="l"/>
                      <a:tab pos="5486400" algn="l"/>
                      <a:tab pos="6400800" algn="l"/>
                      <a:tab pos="7315200" algn="l"/>
                      <a:tab pos="8229600" algn="l"/>
                      <a:tab pos="9144000" algn="l"/>
                      <a:tab pos="10058400" algn="l"/>
                    </a:tabLst>
                  </a:pPr>
                  <a:r>
                    <a:rPr lang="en-GB" sz="1600" b="1" dirty="0">
                      <a:latin typeface="Calibri" pitchFamily="34" charset="0"/>
                      <a:ea typeface="msgothic" charset="0"/>
                      <a:cs typeface="msgothic" charset="0"/>
                    </a:rPr>
                    <a:t>free</a:t>
                  </a:r>
                </a:p>
              </p:txBody>
            </p:sp>
          </p:grp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ADE2C189-0977-9447-9490-A43659A739C7}"/>
                </a:ext>
              </a:extLst>
            </p:cNvPr>
            <p:cNvGrpSpPr/>
            <p:nvPr/>
          </p:nvGrpSpPr>
          <p:grpSpPr>
            <a:xfrm>
              <a:off x="2068286" y="6239329"/>
              <a:ext cx="4876800" cy="304800"/>
              <a:chOff x="2068286" y="6239329"/>
              <a:chExt cx="4876800" cy="304800"/>
            </a:xfrm>
          </p:grpSpPr>
          <p:sp>
            <p:nvSpPr>
              <p:cNvPr id="88" name="Rectangle 12">
                <a:extLst>
                  <a:ext uri="{FF2B5EF4-FFF2-40B4-BE49-F238E27FC236}">
                    <a16:creationId xmlns:a16="http://schemas.microsoft.com/office/drawing/2014/main" id="{9197AFE5-63BD-1248-BF71-CBB5006B49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8286" y="6239329"/>
                <a:ext cx="609600" cy="304800"/>
              </a:xfrm>
              <a:prstGeom prst="rect">
                <a:avLst/>
              </a:prstGeom>
              <a:noFill/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>
                  <a:solidFill>
                    <a:schemeClr val="accent1"/>
                  </a:solidFill>
                </a:endParaRPr>
              </a:p>
            </p:txBody>
          </p:sp>
          <p:sp>
            <p:nvSpPr>
              <p:cNvPr id="89" name="Rectangle 13">
                <a:extLst>
                  <a:ext uri="{FF2B5EF4-FFF2-40B4-BE49-F238E27FC236}">
                    <a16:creationId xmlns:a16="http://schemas.microsoft.com/office/drawing/2014/main" id="{8CE46458-06AB-8643-8F57-32D0D8F5E0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77886" y="6239329"/>
                <a:ext cx="609600" cy="304800"/>
              </a:xfrm>
              <a:prstGeom prst="rect">
                <a:avLst/>
              </a:prstGeom>
              <a:noFill/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Rectangle 14">
                <a:extLst>
                  <a:ext uri="{FF2B5EF4-FFF2-40B4-BE49-F238E27FC236}">
                    <a16:creationId xmlns:a16="http://schemas.microsoft.com/office/drawing/2014/main" id="{2208F851-9B5A-3542-9BD1-A825FCF72D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87486" y="6239329"/>
                <a:ext cx="609600" cy="304800"/>
              </a:xfrm>
              <a:prstGeom prst="rect">
                <a:avLst/>
              </a:prstGeom>
              <a:noFill/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1" name="Rectangle 15">
                <a:extLst>
                  <a:ext uri="{FF2B5EF4-FFF2-40B4-BE49-F238E27FC236}">
                    <a16:creationId xmlns:a16="http://schemas.microsoft.com/office/drawing/2014/main" id="{51BEAA6F-07CD-A74D-9568-06F79E7F01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97086" y="6239329"/>
                <a:ext cx="914400" cy="304800"/>
              </a:xfrm>
              <a:prstGeom prst="rect">
                <a:avLst/>
              </a:prstGeom>
              <a:noFill/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Rectangle 16">
                <a:extLst>
                  <a:ext uri="{FF2B5EF4-FFF2-40B4-BE49-F238E27FC236}">
                    <a16:creationId xmlns:a16="http://schemas.microsoft.com/office/drawing/2014/main" id="{1C61858E-2912-3C4F-9394-A6011018DF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1486" y="6239329"/>
                <a:ext cx="1219200" cy="304800"/>
              </a:xfrm>
              <a:prstGeom prst="rect">
                <a:avLst/>
              </a:prstGeom>
              <a:noFill/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Rectangle 17">
                <a:extLst>
                  <a:ext uri="{FF2B5EF4-FFF2-40B4-BE49-F238E27FC236}">
                    <a16:creationId xmlns:a16="http://schemas.microsoft.com/office/drawing/2014/main" id="{B37B8C0F-A052-2348-839D-3D6131F956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30686" y="6239329"/>
                <a:ext cx="914400" cy="304800"/>
              </a:xfrm>
              <a:prstGeom prst="rect">
                <a:avLst/>
              </a:prstGeom>
              <a:noFill/>
              <a:ln w="50800">
                <a:headEnd/>
                <a:tailEnd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92771108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Mark and Sweep Collector</a:t>
            </a:r>
          </a:p>
        </p:txBody>
      </p:sp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471306" y="1821916"/>
            <a:ext cx="7834494" cy="206428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mark(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p)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if (!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is_ptr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(p)) return;        // do nothing if not pointer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if (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(p)) return;     // check if already marked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setMarkBit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(p);                 // set the mark bit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&lt; length(p); 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++)  // call mark on all words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  mark(p[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]); 		    //   in the block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}      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62154" y="1440916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Mark using depth-first traversal of the memory graph 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381000" y="4175125"/>
            <a:ext cx="7696200" cy="3984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Sweep using lengths to find next block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71306" y="4565650"/>
            <a:ext cx="4378419" cy="206428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sweep(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p, 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ptr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while (p &lt; end)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   if 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markBitSet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(p)</a:t>
            </a:r>
            <a:b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</a:b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clearMarkBit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();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   else if (</a:t>
            </a:r>
            <a:r>
              <a:rPr lang="en-GB" sz="1600" b="1" dirty="0" err="1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allocateBitSet</a:t>
            </a: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(p))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      free(p);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      p += length(p);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chemeClr val="tx1"/>
                </a:solidFill>
                <a:latin typeface="Courier New" pitchFamily="49" charset="0"/>
                <a:ea typeface="msgothic" charset="0"/>
                <a:cs typeface="msgothic" charset="0"/>
              </a:rPr>
              <a:t>}     </a:t>
            </a:r>
          </a:p>
        </p:txBody>
      </p:sp>
    </p:spTree>
    <p:extLst>
      <p:ext uri="{BB962C8B-B14F-4D97-AF65-F5344CB8AC3E}">
        <p14:creationId xmlns:p14="http://schemas.microsoft.com/office/powerpoint/2010/main" val="33223654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Conservative Mark &amp; Sweep in C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 fontScale="92500" lnSpcReduction="10000"/>
          </a:bodyPr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 “conservative garbage collector” for C programs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build on top of malloc/free package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using </a:t>
            </a:r>
            <a:r>
              <a:rPr lang="en-GB" dirty="0">
                <a:latin typeface="Courier New"/>
                <a:cs typeface="Courier New"/>
              </a:rPr>
              <a:t>malloc</a:t>
            </a:r>
            <a:r>
              <a:rPr lang="en-GB" dirty="0"/>
              <a:t> until you “run out of space”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is_ptr</a:t>
            </a:r>
            <a:r>
              <a:rPr lang="en-GB" b="1" dirty="0">
                <a:latin typeface="Courier New" pitchFamily="49" charset="0"/>
              </a:rPr>
              <a:t>()</a:t>
            </a:r>
            <a:r>
              <a:rPr lang="en-GB" b="1" dirty="0"/>
              <a:t> </a:t>
            </a:r>
            <a:r>
              <a:rPr lang="en-GB" dirty="0"/>
              <a:t>determines if a word is a pointer by checking if it points to an allocated block of memory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But, in C pointers can point to the middle of a block</a:t>
            </a:r>
            <a:br>
              <a:rPr lang="en-GB" dirty="0"/>
            </a:br>
            <a:endParaRPr lang="en-GB" dirty="0"/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how to find the beginning of the block?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binary tree to keep track of all allocated blocks (key is start-of-block)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Balanced-tree pointers can be stored in header (use two additional words)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marL="274320" lvl="1" indent="0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607276" y="3902075"/>
            <a:ext cx="32004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607276" y="39020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2360820" y="3572561"/>
            <a:ext cx="80212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829651" y="3276600"/>
            <a:ext cx="452438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ptr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4055076" y="3597275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1235676" y="3902075"/>
            <a:ext cx="13716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1235676" y="39020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969476" y="3902075"/>
            <a:ext cx="304800" cy="30480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9725" y="5759450"/>
            <a:ext cx="1097280" cy="33535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3962400" y="5759450"/>
            <a:ext cx="1828800" cy="335358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074845" y="5438775"/>
            <a:ext cx="625890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4400104" y="5438775"/>
            <a:ext cx="58090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ata</a:t>
            </a:r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>
            <a:off x="3794125" y="5988050"/>
            <a:ext cx="228600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888110" y="6369050"/>
            <a:ext cx="500755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eft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3698464" y="6369050"/>
            <a:ext cx="624287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ight</a:t>
            </a:r>
          </a:p>
        </p:txBody>
      </p:sp>
      <p:sp>
        <p:nvSpPr>
          <p:cNvPr id="26645" name="Text Box 21"/>
          <p:cNvSpPr txBox="1">
            <a:spLocks noChangeArrowheads="1"/>
          </p:cNvSpPr>
          <p:nvPr/>
        </p:nvSpPr>
        <p:spPr bwMode="auto">
          <a:xfrm>
            <a:off x="2838227" y="5784850"/>
            <a:ext cx="469121" cy="30995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S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ize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276600" y="5756190"/>
            <a:ext cx="338618" cy="338618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1" name="Line 17"/>
          <p:cNvSpPr>
            <a:spLocks noChangeShapeType="1"/>
          </p:cNvSpPr>
          <p:nvPr/>
        </p:nvSpPr>
        <p:spPr bwMode="auto">
          <a:xfrm flipH="1">
            <a:off x="3106738" y="5988050"/>
            <a:ext cx="307975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400800" y="5943600"/>
            <a:ext cx="23669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Left:</a:t>
            </a:r>
            <a:r>
              <a:rPr lang="en-US" sz="1800" b="0" dirty="0">
                <a:latin typeface="Calibri" pitchFamily="34" charset="0"/>
              </a:rPr>
              <a:t> smaller addresses</a:t>
            </a:r>
          </a:p>
          <a:p>
            <a:r>
              <a:rPr lang="en-US" sz="1800" dirty="0">
                <a:latin typeface="Calibri" pitchFamily="34" charset="0"/>
              </a:rPr>
              <a:t>Right:</a:t>
            </a:r>
            <a:r>
              <a:rPr lang="en-US" sz="1800" b="0" dirty="0">
                <a:latin typeface="Calibri" pitchFamily="34" charset="0"/>
              </a:rPr>
              <a:t> larger addresses</a:t>
            </a:r>
          </a:p>
        </p:txBody>
      </p:sp>
    </p:spTree>
    <p:extLst>
      <p:ext uri="{BB962C8B-B14F-4D97-AF65-F5344CB8AC3E}">
        <p14:creationId xmlns:p14="http://schemas.microsoft.com/office/powerpoint/2010/main" val="27792556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5" grpId="0" animBg="1"/>
      <p:bldP spid="26638" grpId="0" animBg="1"/>
      <p:bldP spid="26639" grpId="0"/>
      <p:bldP spid="26640" grpId="0"/>
      <p:bldP spid="26642" grpId="0" animBg="1"/>
      <p:bldP spid="26643" grpId="0"/>
      <p:bldP spid="26644" grpId="0"/>
      <p:bldP spid="26645" grpId="0"/>
      <p:bldP spid="23" grpId="0" animBg="1"/>
      <p:bldP spid="26641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Challenges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Goal: maximize throughput and peak memory utilization</a:t>
            </a:r>
          </a:p>
          <a:p>
            <a:endParaRPr lang="en-US" dirty="0"/>
          </a:p>
          <a:p>
            <a:r>
              <a:rPr lang="en-US" dirty="0"/>
              <a:t>Implementation Challenges: </a:t>
            </a:r>
          </a:p>
          <a:p>
            <a:pPr lvl="1"/>
            <a:r>
              <a:rPr lang="en-US" dirty="0"/>
              <a:t>How do we know how much memory to free given just a pointer?</a:t>
            </a:r>
          </a:p>
          <a:p>
            <a:pPr lvl="1"/>
            <a:r>
              <a:rPr lang="en-US" dirty="0"/>
              <a:t>How do we keep track of the free blocks?</a:t>
            </a:r>
          </a:p>
          <a:p>
            <a:pPr lvl="1"/>
            <a:r>
              <a:rPr lang="en-US" dirty="0"/>
              <a:t>How do we pick a block to use for allocation?</a:t>
            </a:r>
          </a:p>
          <a:p>
            <a:pPr lvl="1"/>
            <a:r>
              <a:rPr lang="en-US" dirty="0"/>
              <a:t>What do we do with the extra space when allocating a structure that is smaller than the free block it is placed in?</a:t>
            </a:r>
          </a:p>
          <a:p>
            <a:pPr lvl="1"/>
            <a:r>
              <a:rPr lang="en-US" dirty="0"/>
              <a:t>How do we reinsert a freed block?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9158F-3378-D44B-876B-64E70D409B50}" type="slidenum">
              <a:rPr lang="en-US" smtClean="0">
                <a:solidFill>
                  <a:srgbClr val="4A66AC"/>
                </a:solidFill>
              </a:rPr>
              <a:pPr/>
              <a:t>3</a:t>
            </a:fld>
            <a:endParaRPr lang="en-US" dirty="0">
              <a:solidFill>
                <a:srgbClr val="4A66A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7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686800" cy="990600"/>
          </a:xfrm>
          <a:ln/>
        </p:spPr>
        <p:txBody>
          <a:bodyPr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257800"/>
          </a:xfrm>
          <a:ln/>
        </p:spPr>
        <p:txBody>
          <a:bodyPr>
            <a:normAutofit fontScale="92500" lnSpcReduction="20000"/>
          </a:bodyPr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Storage policy:</a:t>
            </a:r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data structure will you use to keep track of the free blocks?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segregated free lists approximate a best fit placement policy without having to search entire free list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chemeClr val="accent1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chemeClr val="accent1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>
                <a:latin typeface="Courier New" pitchFamily="49" charset="0"/>
              </a:rPr>
              <a:t>free</a:t>
            </a:r>
            <a:r>
              <a:rPr lang="en-GB" b="1" dirty="0"/>
              <a:t> </a:t>
            </a:r>
            <a:r>
              <a:rPr lang="en-GB" dirty="0"/>
              <a:t>by deferring coalescing until needed. Examples:</a:t>
            </a:r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as you scan the free list for </a:t>
            </a:r>
            <a:r>
              <a:rPr lang="en-GB" b="1" dirty="0" err="1">
                <a:latin typeface="Courier New" pitchFamily="49" charset="0"/>
              </a:rPr>
              <a:t>malloc</a:t>
            </a:r>
            <a:endParaRPr lang="en-GB" b="1" dirty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when the amount of external fragmentation reaches some threshold</a:t>
            </a:r>
          </a:p>
        </p:txBody>
      </p:sp>
    </p:spTree>
    <p:extLst>
      <p:ext uri="{BB962C8B-B14F-4D97-AF65-F5344CB8AC3E}">
        <p14:creationId xmlns:p14="http://schemas.microsoft.com/office/powerpoint/2010/main" val="26839309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>
            <a:normAutofit/>
          </a:bodyPr>
          <a:lstStyle/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Dereferencing bad pointers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Reading uninitialized memory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Overwriting memory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Overreading memory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freed blocks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blocks multiple times</a:t>
            </a:r>
          </a:p>
          <a:p>
            <a:pPr>
              <a:lnSpc>
                <a:spcPct val="15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Failing to free blocks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9D0565B-6B27-B74D-9619-861C7E56A1BA}"/>
              </a:ext>
            </a:extLst>
          </p:cNvPr>
          <p:cNvGrpSpPr/>
          <p:nvPr/>
        </p:nvGrpSpPr>
        <p:grpSpPr>
          <a:xfrm>
            <a:off x="5715001" y="1676400"/>
            <a:ext cx="2050562" cy="1066800"/>
            <a:chOff x="5715001" y="1676400"/>
            <a:chExt cx="2050562" cy="106680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8EFB52E-873A-6F4A-B6A2-5F15DF8C6841}"/>
                </a:ext>
              </a:extLst>
            </p:cNvPr>
            <p:cNvSpPr txBox="1"/>
            <p:nvPr/>
          </p:nvSpPr>
          <p:spPr>
            <a:xfrm>
              <a:off x="5715002" y="1676400"/>
              <a:ext cx="20505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(Correctness)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91547C0-0051-F042-9722-560CBE0B8A89}"/>
                </a:ext>
              </a:extLst>
            </p:cNvPr>
            <p:cNvSpPr txBox="1"/>
            <p:nvPr/>
          </p:nvSpPr>
          <p:spPr>
            <a:xfrm>
              <a:off x="5715001" y="2281535"/>
              <a:ext cx="205056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(Correctness)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777635F4-4E3F-DB4D-B9F3-1A371C8CA6C6}"/>
              </a:ext>
            </a:extLst>
          </p:cNvPr>
          <p:cNvGrpSpPr/>
          <p:nvPr/>
        </p:nvGrpSpPr>
        <p:grpSpPr>
          <a:xfrm>
            <a:off x="5715000" y="2971800"/>
            <a:ext cx="1502334" cy="1057345"/>
            <a:chOff x="5715000" y="2971800"/>
            <a:chExt cx="1502334" cy="105734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4118F4D-99E8-EE44-9BB0-F451FBB7FEB9}"/>
                </a:ext>
              </a:extLst>
            </p:cNvPr>
            <p:cNvSpPr txBox="1"/>
            <p:nvPr/>
          </p:nvSpPr>
          <p:spPr>
            <a:xfrm>
              <a:off x="5715000" y="2971800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(Security)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F4941A7-B4C7-7E47-BF7A-221511DF4E1D}"/>
                </a:ext>
              </a:extLst>
            </p:cNvPr>
            <p:cNvSpPr txBox="1"/>
            <p:nvPr/>
          </p:nvSpPr>
          <p:spPr>
            <a:xfrm>
              <a:off x="5715000" y="3567480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(Security)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8AB8B4E2-5631-F04A-B54F-E19F6A8F8B97}"/>
              </a:ext>
            </a:extLst>
          </p:cNvPr>
          <p:cNvGrpSpPr/>
          <p:nvPr/>
        </p:nvGrpSpPr>
        <p:grpSpPr>
          <a:xfrm>
            <a:off x="5715000" y="4163246"/>
            <a:ext cx="1517163" cy="1038539"/>
            <a:chOff x="5715000" y="4163246"/>
            <a:chExt cx="1517163" cy="103853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21EFB70-2D50-C445-B28F-5139B43B077E}"/>
                </a:ext>
              </a:extLst>
            </p:cNvPr>
            <p:cNvSpPr txBox="1"/>
            <p:nvPr/>
          </p:nvSpPr>
          <p:spPr>
            <a:xfrm>
              <a:off x="5715000" y="4163246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(Security)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3C74C7C7-22AD-D840-BC40-22F671FCE618}"/>
                </a:ext>
              </a:extLst>
            </p:cNvPr>
            <p:cNvSpPr txBox="1"/>
            <p:nvPr/>
          </p:nvSpPr>
          <p:spPr>
            <a:xfrm>
              <a:off x="5729829" y="4740120"/>
              <a:ext cx="150233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accent1"/>
                  </a:solidFill>
                </a:rPr>
                <a:t>(Security)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C3493F1A-BE72-D142-AD9B-D6BFBDFB9376}"/>
              </a:ext>
            </a:extLst>
          </p:cNvPr>
          <p:cNvSpPr txBox="1"/>
          <p:nvPr/>
        </p:nvSpPr>
        <p:spPr>
          <a:xfrm>
            <a:off x="5715000" y="5352852"/>
            <a:ext cx="21531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1"/>
                </a:solidFill>
              </a:rPr>
              <a:t>(Performance)</a:t>
            </a:r>
          </a:p>
        </p:txBody>
      </p:sp>
    </p:spTree>
    <p:extLst>
      <p:ext uri="{BB962C8B-B14F-4D97-AF65-F5344CB8AC3E}">
        <p14:creationId xmlns:p14="http://schemas.microsoft.com/office/powerpoint/2010/main" val="22692780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A610B-328D-0F92-D881-8065484D2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>
            <a:extLst>
              <a:ext uri="{FF2B5EF4-FFF2-40B4-BE49-F238E27FC236}">
                <a16:creationId xmlns:a16="http://schemas.microsoft.com/office/drawing/2014/main" id="{3AF2FE2B-BBF8-B1E8-33DE-DD379B2CB5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Block Format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34C179-5DD9-4DDA-FD4A-CE9F8AD21E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Allocated Blocks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BEF03-333C-FD2B-2111-BC77C1FBC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Free Blocks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35E8F48-947D-CA78-6F7B-8B69AA60B1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6324" y="2751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0" name="Rectangle 6">
            <a:extLst>
              <a:ext uri="{FF2B5EF4-FFF2-40B4-BE49-F238E27FC236}">
                <a16:creationId xmlns:a16="http://schemas.microsoft.com/office/drawing/2014/main" id="{2A19BD00-FCC4-0E26-2A69-CB5422B4F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6324" y="3132288"/>
            <a:ext cx="1676400" cy="2332040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>
            <a:extLst>
              <a:ext uri="{FF2B5EF4-FFF2-40B4-BE49-F238E27FC236}">
                <a16:creationId xmlns:a16="http://schemas.microsoft.com/office/drawing/2014/main" id="{26E92FA8-F53C-A386-C63A-5088E1D5C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1619" y="3359300"/>
            <a:ext cx="2354276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 Allocated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ayload: Application data</a:t>
            </a:r>
          </a:p>
        </p:txBody>
      </p:sp>
      <p:sp>
        <p:nvSpPr>
          <p:cNvPr id="26632" name="Rectangle 8">
            <a:extLst>
              <a:ext uri="{FF2B5EF4-FFF2-40B4-BE49-F238E27FC236}">
                <a16:creationId xmlns:a16="http://schemas.microsoft.com/office/drawing/2014/main" id="{AF6A1049-D8BB-1564-1CBF-8D4528A912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924" y="2751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6633" name="Rectangle 9">
            <a:extLst>
              <a:ext uri="{FF2B5EF4-FFF2-40B4-BE49-F238E27FC236}">
                <a16:creationId xmlns:a16="http://schemas.microsoft.com/office/drawing/2014/main" id="{1607AF70-0FFD-329C-5CDC-5FC333B448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4737" y="546909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26634" name="Rectangle 10">
            <a:extLst>
              <a:ext uri="{FF2B5EF4-FFF2-40B4-BE49-F238E27FC236}">
                <a16:creationId xmlns:a16="http://schemas.microsoft.com/office/drawing/2014/main" id="{B998FAD9-F47F-E27F-202E-561D74E1C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7924" y="546909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6635" name="Text Box 11">
            <a:extLst>
              <a:ext uri="{FF2B5EF4-FFF2-40B4-BE49-F238E27FC236}">
                <a16:creationId xmlns:a16="http://schemas.microsoft.com/office/drawing/2014/main" id="{9113B43C-CD2F-CE62-9E86-8E133ABB0E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4108" y="5442718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36" name="Line 12">
            <a:extLst>
              <a:ext uri="{FF2B5EF4-FFF2-40B4-BE49-F238E27FC236}">
                <a16:creationId xmlns:a16="http://schemas.microsoft.com/office/drawing/2014/main" id="{F2C08A90-BC91-B1D8-7403-B4A75CE2186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5624" y="563630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61" name="Text Box 37">
            <a:extLst>
              <a:ext uri="{FF2B5EF4-FFF2-40B4-BE49-F238E27FC236}">
                <a16:creationId xmlns:a16="http://schemas.microsoft.com/office/drawing/2014/main" id="{89882E20-DA78-CD3F-AC95-6129FBA8DC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504" y="2743200"/>
            <a:ext cx="739411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Footer</a:t>
            </a:r>
          </a:p>
        </p:txBody>
      </p:sp>
      <p:sp>
        <p:nvSpPr>
          <p:cNvPr id="26662" name="Line 38">
            <a:extLst>
              <a:ext uri="{FF2B5EF4-FFF2-40B4-BE49-F238E27FC236}">
                <a16:creationId xmlns:a16="http://schemas.microsoft.com/office/drawing/2014/main" id="{002362B5-1833-AAAB-97C4-B9BE8327D4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925624" y="2903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Rectangle 3">
            <a:extLst>
              <a:ext uri="{FF2B5EF4-FFF2-40B4-BE49-F238E27FC236}">
                <a16:creationId xmlns:a16="http://schemas.microsoft.com/office/drawing/2014/main" id="{FC2F5E71-C870-008E-E0B0-4FDD7B00D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4813" y="2751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7" name="Rectangle 6">
            <a:extLst>
              <a:ext uri="{FF2B5EF4-FFF2-40B4-BE49-F238E27FC236}">
                <a16:creationId xmlns:a16="http://schemas.microsoft.com/office/drawing/2014/main" id="{DF349B2D-2B00-6596-C906-F881CA4B3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3226" y="3132288"/>
            <a:ext cx="1676400" cy="1584578"/>
          </a:xfrm>
          <a:prstGeom prst="rect">
            <a:avLst/>
          </a:prstGeom>
          <a:solidFill>
            <a:schemeClr val="accent6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48" name="Text Box 7">
            <a:extLst>
              <a:ext uri="{FF2B5EF4-FFF2-40B4-BE49-F238E27FC236}">
                <a16:creationId xmlns:a16="http://schemas.microsoft.com/office/drawing/2014/main" id="{C4719462-C965-DDAB-2165-E008EA984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0108" y="3359300"/>
            <a:ext cx="1882480" cy="10596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 Free 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ize: Total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49" name="Rectangle 8">
            <a:extLst>
              <a:ext uri="{FF2B5EF4-FFF2-40B4-BE49-F238E27FC236}">
                <a16:creationId xmlns:a16="http://schemas.microsoft.com/office/drawing/2014/main" id="{C58FAD2F-C9BA-DCF9-1065-761CDA9E92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6413" y="2751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50" name="Rectangle 9">
            <a:extLst>
              <a:ext uri="{FF2B5EF4-FFF2-40B4-BE49-F238E27FC236}">
                <a16:creationId xmlns:a16="http://schemas.microsoft.com/office/drawing/2014/main" id="{945CFBC3-C723-A0CC-AC8C-54C5A6EAF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3226" y="546909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1" name="Rectangle 10">
            <a:extLst>
              <a:ext uri="{FF2B5EF4-FFF2-40B4-BE49-F238E27FC236}">
                <a16:creationId xmlns:a16="http://schemas.microsoft.com/office/drawing/2014/main" id="{AD2AF515-6734-1953-B6F8-C403BC413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16413" y="546909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52" name="Text Box 11">
            <a:extLst>
              <a:ext uri="{FF2B5EF4-FFF2-40B4-BE49-F238E27FC236}">
                <a16:creationId xmlns:a16="http://schemas.microsoft.com/office/drawing/2014/main" id="{D006DEC1-EBFA-AA35-20E3-1218E8266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2597" y="5442718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53" name="Line 12">
            <a:extLst>
              <a:ext uri="{FF2B5EF4-FFF2-40B4-BE49-F238E27FC236}">
                <a16:creationId xmlns:a16="http://schemas.microsoft.com/office/drawing/2014/main" id="{6F308241-FE15-6579-136F-C493C11ABE63}"/>
              </a:ext>
            </a:extLst>
          </p:cNvPr>
          <p:cNvSpPr>
            <a:spLocks noChangeShapeType="1"/>
          </p:cNvSpPr>
          <p:nvPr/>
        </p:nvSpPr>
        <p:spPr bwMode="auto">
          <a:xfrm>
            <a:off x="6524113" y="563630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Text Box 37">
            <a:extLst>
              <a:ext uri="{FF2B5EF4-FFF2-40B4-BE49-F238E27FC236}">
                <a16:creationId xmlns:a16="http://schemas.microsoft.com/office/drawing/2014/main" id="{4F7F2DFB-03C3-1D13-B464-15DCDF0F6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21993" y="2743200"/>
            <a:ext cx="739411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Footer</a:t>
            </a:r>
          </a:p>
        </p:txBody>
      </p:sp>
      <p:sp>
        <p:nvSpPr>
          <p:cNvPr id="55" name="Line 38">
            <a:extLst>
              <a:ext uri="{FF2B5EF4-FFF2-40B4-BE49-F238E27FC236}">
                <a16:creationId xmlns:a16="http://schemas.microsoft.com/office/drawing/2014/main" id="{9EF2F667-DA2D-0A52-1344-31674FB0B4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24113" y="2903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Rectangle 3">
            <a:extLst>
              <a:ext uri="{FF2B5EF4-FFF2-40B4-BE49-F238E27FC236}">
                <a16:creationId xmlns:a16="http://schemas.microsoft.com/office/drawing/2014/main" id="{FF30AD9D-D120-E770-27B2-FBE01424D6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3226" y="4716866"/>
            <a:ext cx="1676400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next_free_ptr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7" name="Rectangle 3">
            <a:extLst>
              <a:ext uri="{FF2B5EF4-FFF2-40B4-BE49-F238E27FC236}">
                <a16:creationId xmlns:a16="http://schemas.microsoft.com/office/drawing/2014/main" id="{D2912BDD-5CC6-39F6-096E-C9FC1653A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3226" y="5101575"/>
            <a:ext cx="1676400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prev_free_ptr</a:t>
            </a:r>
            <a:endParaRPr lang="en-GB" sz="1600" b="1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89043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FB250E-B009-C54D-38B8-165FFA333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85156-92E8-0E9B-AD16-85F7E6273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Heap Smashing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09618C4-6002-EBBD-479E-DFC235311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025" y="3736435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61B47F1-FC9F-860D-BA82-E36737792D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025" y="4117435"/>
            <a:ext cx="1676400" cy="179864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11" name="Rectangle 8">
            <a:extLst>
              <a:ext uri="{FF2B5EF4-FFF2-40B4-BE49-F238E27FC236}">
                <a16:creationId xmlns:a16="http://schemas.microsoft.com/office/drawing/2014/main" id="{B4BD76A3-936C-B82A-F0A9-31E2BA7B8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6625" y="3736435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61AA26FD-6900-50E5-3F57-FB2412EA6A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3438" y="6454239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14" name="Rectangle 10">
            <a:extLst>
              <a:ext uri="{FF2B5EF4-FFF2-40B4-BE49-F238E27FC236}">
                <a16:creationId xmlns:a16="http://schemas.microsoft.com/office/drawing/2014/main" id="{AEDF6A7E-993A-01F4-7564-80D5271CE4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6625" y="6454239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EBD0C4B-651C-7552-4038-6D13169F431F}"/>
              </a:ext>
            </a:extLst>
          </p:cNvPr>
          <p:cNvGrpSpPr/>
          <p:nvPr/>
        </p:nvGrpSpPr>
        <p:grpSpPr>
          <a:xfrm>
            <a:off x="2053438" y="1581644"/>
            <a:ext cx="1677987" cy="2151524"/>
            <a:chOff x="2444737" y="4612820"/>
            <a:chExt cx="1677987" cy="2151524"/>
          </a:xfrm>
        </p:grpSpPr>
        <p:sp>
          <p:nvSpPr>
            <p:cNvPr id="26" name="Rectangle 3">
              <a:extLst>
                <a:ext uri="{FF2B5EF4-FFF2-40B4-BE49-F238E27FC236}">
                  <a16:creationId xmlns:a16="http://schemas.microsoft.com/office/drawing/2014/main" id="{8D04275D-608C-2409-7F3A-4A98DE65C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6324" y="4612820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27" name="Rectangle 6">
              <a:extLst>
                <a:ext uri="{FF2B5EF4-FFF2-40B4-BE49-F238E27FC236}">
                  <a16:creationId xmlns:a16="http://schemas.microsoft.com/office/drawing/2014/main" id="{38C7A34C-D1B8-5C96-B8C7-BCDD34B62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6324" y="4993820"/>
              <a:ext cx="1676400" cy="138952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Payload and 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Padding</a:t>
              </a:r>
            </a:p>
          </p:txBody>
        </p:sp>
        <p:sp>
          <p:nvSpPr>
            <p:cNvPr id="28" name="Rectangle 8">
              <a:extLst>
                <a:ext uri="{FF2B5EF4-FFF2-40B4-BE49-F238E27FC236}">
                  <a16:creationId xmlns:a16="http://schemas.microsoft.com/office/drawing/2014/main" id="{549ACF4F-BAD6-1BC8-38D6-1B5310C919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7924" y="4612820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" name="Rectangle 9">
              <a:extLst>
                <a:ext uri="{FF2B5EF4-FFF2-40B4-BE49-F238E27FC236}">
                  <a16:creationId xmlns:a16="http://schemas.microsoft.com/office/drawing/2014/main" id="{FA3FE46B-2A32-E45A-880A-8371861889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4737" y="6383344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30" name="Rectangle 10">
              <a:extLst>
                <a:ext uri="{FF2B5EF4-FFF2-40B4-BE49-F238E27FC236}">
                  <a16:creationId xmlns:a16="http://schemas.microsoft.com/office/drawing/2014/main" id="{6A6138E0-3B62-7103-F845-63CEF89CD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7924" y="6383344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52634D2A-E36F-9258-11DA-31771199783F}"/>
              </a:ext>
            </a:extLst>
          </p:cNvPr>
          <p:cNvSpPr/>
          <p:nvPr/>
        </p:nvSpPr>
        <p:spPr>
          <a:xfrm>
            <a:off x="2055025" y="5920839"/>
            <a:ext cx="1676400" cy="5334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ysClr val="windowText" lastClr="000000"/>
                </a:solidFill>
              </a:rPr>
              <a:t>Array</a:t>
            </a: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1D79D86F-E171-ACFC-C303-6CCD9F148843}"/>
              </a:ext>
            </a:extLst>
          </p:cNvPr>
          <p:cNvGrpSpPr/>
          <p:nvPr/>
        </p:nvGrpSpPr>
        <p:grpSpPr>
          <a:xfrm>
            <a:off x="2053438" y="3733168"/>
            <a:ext cx="4882350" cy="2734557"/>
            <a:chOff x="531232" y="1543610"/>
            <a:chExt cx="4882350" cy="2734557"/>
          </a:xfrm>
        </p:grpSpPr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8CC5DE53-2D24-C6EC-418E-5E2120AB5B20}"/>
                </a:ext>
              </a:extLst>
            </p:cNvPr>
            <p:cNvGrpSpPr/>
            <p:nvPr/>
          </p:nvGrpSpPr>
          <p:grpSpPr>
            <a:xfrm>
              <a:off x="531232" y="1543610"/>
              <a:ext cx="4882350" cy="2734557"/>
              <a:chOff x="3106186" y="1543610"/>
              <a:chExt cx="4882350" cy="2734557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300BD4AB-4A9E-63D1-0426-4F801DE57568}"/>
                  </a:ext>
                </a:extLst>
              </p:cNvPr>
              <p:cNvSpPr/>
              <p:nvPr/>
            </p:nvSpPr>
            <p:spPr>
              <a:xfrm>
                <a:off x="3106186" y="3510153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ysClr val="windowText" lastClr="000000"/>
                    </a:solidFill>
                  </a:rPr>
                  <a:t>fake_next_free</a:t>
                </a:r>
                <a:endParaRPr lang="en-US" sz="1600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F4013EB1-BF63-8323-19FC-806CD2440202}"/>
                  </a:ext>
                </a:extLst>
              </p:cNvPr>
              <p:cNvSpPr/>
              <p:nvPr/>
            </p:nvSpPr>
            <p:spPr>
              <a:xfrm>
                <a:off x="3107774" y="3897167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ysClr val="windowText" lastClr="000000"/>
                    </a:solidFill>
                  </a:rPr>
                  <a:t>fake_prev_free</a:t>
                </a:r>
                <a:endParaRPr lang="en-US" sz="1600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814A9550-355D-21BA-E69E-8D638E305611}"/>
                  </a:ext>
                </a:extLst>
              </p:cNvPr>
              <p:cNvSpPr/>
              <p:nvPr/>
            </p:nvSpPr>
            <p:spPr>
              <a:xfrm>
                <a:off x="3107774" y="2429423"/>
                <a:ext cx="1676400" cy="106680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exploit code</a:t>
                </a:r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364D889D-2FDB-75DF-DDBE-B1C1B7EB9ED0}"/>
                  </a:ext>
                </a:extLst>
              </p:cNvPr>
              <p:cNvSpPr/>
              <p:nvPr/>
            </p:nvSpPr>
            <p:spPr>
              <a:xfrm>
                <a:off x="3107774" y="1926495"/>
                <a:ext cx="1676400" cy="50324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padding</a:t>
                </a: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A8BF1F8B-FAA2-88CA-2EE2-868370878E30}"/>
                  </a:ext>
                </a:extLst>
              </p:cNvPr>
              <p:cNvSpPr/>
              <p:nvPr/>
            </p:nvSpPr>
            <p:spPr>
              <a:xfrm>
                <a:off x="3107774" y="1543610"/>
                <a:ext cx="1370012" cy="37578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Size</a:t>
                </a:r>
              </a:p>
            </p:txBody>
          </p:sp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0A2B5CA2-5A5B-F41F-A30F-332CD17095C9}"/>
                  </a:ext>
                </a:extLst>
              </p:cNvPr>
              <p:cNvSpPr/>
              <p:nvPr/>
            </p:nvSpPr>
            <p:spPr>
              <a:xfrm>
                <a:off x="4477786" y="1543610"/>
                <a:ext cx="304800" cy="37578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0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CA680027-27BB-B5F2-2756-22D5F66F75A7}"/>
                  </a:ext>
                </a:extLst>
              </p:cNvPr>
              <p:cNvSpPr/>
              <p:nvPr/>
            </p:nvSpPr>
            <p:spPr>
              <a:xfrm>
                <a:off x="6312136" y="3005223"/>
                <a:ext cx="1676400" cy="38100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ysClr val="windowText" lastClr="000000"/>
                  </a:solidFill>
                </a:endParaRPr>
              </a:p>
            </p:txBody>
          </p:sp>
          <p:cxnSp>
            <p:nvCxnSpPr>
              <p:cNvPr id="5" name="Elbow Connector 4">
                <a:extLst>
                  <a:ext uri="{FF2B5EF4-FFF2-40B4-BE49-F238E27FC236}">
                    <a16:creationId xmlns:a16="http://schemas.microsoft.com/office/drawing/2014/main" id="{23B5F4E0-82DC-BA85-EEBA-98DA90BF256A}"/>
                  </a:ext>
                </a:extLst>
              </p:cNvPr>
              <p:cNvCxnSpPr>
                <a:cxnSpLocks/>
                <a:stCxn id="34" idx="3"/>
              </p:cNvCxnSpPr>
              <p:nvPr/>
            </p:nvCxnSpPr>
            <p:spPr>
              <a:xfrm flipV="1">
                <a:off x="4784174" y="3395390"/>
                <a:ext cx="1529549" cy="692277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0" name="Elbow Connector 39">
                <a:extLst>
                  <a:ext uri="{FF2B5EF4-FFF2-40B4-BE49-F238E27FC236}">
                    <a16:creationId xmlns:a16="http://schemas.microsoft.com/office/drawing/2014/main" id="{2CD9F5FF-915C-3E9B-BC00-34F71A5B4404}"/>
                  </a:ext>
                </a:extLst>
              </p:cNvPr>
              <p:cNvCxnSpPr>
                <a:cxnSpLocks/>
                <a:stCxn id="33" idx="3"/>
              </p:cNvCxnSpPr>
              <p:nvPr/>
            </p:nvCxnSpPr>
            <p:spPr>
              <a:xfrm flipH="1" flipV="1">
                <a:off x="4780205" y="3447160"/>
                <a:ext cx="2381" cy="253493"/>
              </a:xfrm>
              <a:prstGeom prst="bentConnector4">
                <a:avLst>
                  <a:gd name="adj1" fmla="val -9601008"/>
                  <a:gd name="adj2" fmla="val 87575"/>
                </a:avLst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E31CEB2-C561-9B85-F4E7-1549561B8953}"/>
                </a:ext>
              </a:extLst>
            </p:cNvPr>
            <p:cNvSpPr/>
            <p:nvPr/>
          </p:nvSpPr>
          <p:spPr>
            <a:xfrm>
              <a:off x="3737182" y="2246383"/>
              <a:ext cx="16764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solidFill>
                    <a:sysClr val="windowText" lastClr="000000"/>
                  </a:solidFill>
                </a:rPr>
                <a:t>ret_addr</a:t>
              </a:r>
              <a:endParaRPr lang="en-US" sz="16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527984F2-6D46-454F-B08B-BF67E2A39358}"/>
                </a:ext>
              </a:extLst>
            </p:cNvPr>
            <p:cNvSpPr/>
            <p:nvPr/>
          </p:nvSpPr>
          <p:spPr>
            <a:xfrm>
              <a:off x="3737182" y="2631966"/>
              <a:ext cx="1676400" cy="3810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56378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9AB221-4585-D34F-3898-E804A7A88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5A199-1896-5CFD-EFD6-195DC7698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Heap Smashing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B0786-9491-9E3F-094C-935B89F74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would happen when the block after this one gets freed? (Assume that the coalesced block needs to be moved into a new linked list.)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B627E8-3733-EEEC-F2A9-D30332B5B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5724116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6A0B8BF5-145E-2006-D778-F55E325733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5724116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DDADF2-6F71-81C0-E2A3-08E8FDF0F2C6}"/>
              </a:ext>
            </a:extLst>
          </p:cNvPr>
          <p:cNvGrpSpPr/>
          <p:nvPr/>
        </p:nvGrpSpPr>
        <p:grpSpPr>
          <a:xfrm>
            <a:off x="1749426" y="3009428"/>
            <a:ext cx="5040298" cy="2719246"/>
            <a:chOff x="2441563" y="1526248"/>
            <a:chExt cx="5040298" cy="2719246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69297E0-191A-3B79-3957-57ABCE3A668B}"/>
                </a:ext>
              </a:extLst>
            </p:cNvPr>
            <p:cNvGrpSpPr/>
            <p:nvPr/>
          </p:nvGrpSpPr>
          <p:grpSpPr>
            <a:xfrm>
              <a:off x="2441563" y="1526248"/>
              <a:ext cx="5040298" cy="2719246"/>
              <a:chOff x="5016517" y="1526248"/>
              <a:chExt cx="5040298" cy="2719246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8B2C76F3-D97C-338D-94C0-A3B4B8ACFD0B}"/>
                  </a:ext>
                </a:extLst>
              </p:cNvPr>
              <p:cNvSpPr/>
              <p:nvPr/>
            </p:nvSpPr>
            <p:spPr>
              <a:xfrm>
                <a:off x="5018104" y="3864494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Courier" pitchFamily="2" charset="0"/>
                  </a:rPr>
                  <a:t>7fffffffea80</a:t>
                </a:r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22AA1414-8001-5926-D415-39F4531928EE}"/>
                  </a:ext>
                </a:extLst>
              </p:cNvPr>
              <p:cNvSpPr/>
              <p:nvPr/>
            </p:nvSpPr>
            <p:spPr>
              <a:xfrm>
                <a:off x="5016517" y="3479882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tx1"/>
                    </a:solidFill>
                    <a:latin typeface="Courier" pitchFamily="2" charset="0"/>
                  </a:rPr>
                  <a:t>604038</a:t>
                </a:r>
                <a:endParaRPr lang="en-US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2D66B417-C0DF-95F9-F91B-C5EEF2C48B23}"/>
                  </a:ext>
                </a:extLst>
              </p:cNvPr>
              <p:cNvSpPr/>
              <p:nvPr/>
            </p:nvSpPr>
            <p:spPr>
              <a:xfrm>
                <a:off x="5019594" y="1890241"/>
                <a:ext cx="1676400" cy="836757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exploit code</a:t>
                </a: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D81AE61E-E077-F6B3-49F3-14B54FC9E9AE}"/>
                  </a:ext>
                </a:extLst>
              </p:cNvPr>
              <p:cNvSpPr/>
              <p:nvPr/>
            </p:nvSpPr>
            <p:spPr>
              <a:xfrm>
                <a:off x="5019692" y="1526248"/>
                <a:ext cx="1370012" cy="37578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Size</a:t>
                </a: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ADA2C96B-5E88-1A38-C2DE-825B3C49ED36}"/>
                  </a:ext>
                </a:extLst>
              </p:cNvPr>
              <p:cNvSpPr/>
              <p:nvPr/>
            </p:nvSpPr>
            <p:spPr>
              <a:xfrm>
                <a:off x="6389704" y="1526248"/>
                <a:ext cx="304800" cy="37578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0</a:t>
                </a: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D8F3DF55-7B78-A607-6F2F-AEBC52600F4A}"/>
                  </a:ext>
                </a:extLst>
              </p:cNvPr>
              <p:cNvSpPr/>
              <p:nvPr/>
            </p:nvSpPr>
            <p:spPr>
              <a:xfrm>
                <a:off x="8380415" y="2685462"/>
                <a:ext cx="1676400" cy="38100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ysClr val="windowText" lastClr="000000"/>
                  </a:solidFill>
                </a:endParaRPr>
              </a:p>
            </p:txBody>
          </p:sp>
          <p:cxnSp>
            <p:nvCxnSpPr>
              <p:cNvPr id="19" name="Elbow Connector 18">
                <a:extLst>
                  <a:ext uri="{FF2B5EF4-FFF2-40B4-BE49-F238E27FC236}">
                    <a16:creationId xmlns:a16="http://schemas.microsoft.com/office/drawing/2014/main" id="{3626716A-60EF-D71F-A7C7-BB38F18D74A9}"/>
                  </a:ext>
                </a:extLst>
              </p:cNvPr>
              <p:cNvCxnSpPr>
                <a:cxnSpLocks/>
                <a:stCxn id="12" idx="3"/>
              </p:cNvCxnSpPr>
              <p:nvPr/>
            </p:nvCxnSpPr>
            <p:spPr>
              <a:xfrm flipV="1">
                <a:off x="6694504" y="3455002"/>
                <a:ext cx="1700840" cy="599992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Elbow Connector 19">
                <a:extLst>
                  <a:ext uri="{FF2B5EF4-FFF2-40B4-BE49-F238E27FC236}">
                    <a16:creationId xmlns:a16="http://schemas.microsoft.com/office/drawing/2014/main" id="{71FE3C4F-DE43-3B83-64FF-0FCBA6AB853A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6593847" y="3597763"/>
                <a:ext cx="199726" cy="1587"/>
              </a:xfrm>
              <a:prstGeom prst="bentConnector4">
                <a:avLst>
                  <a:gd name="adj1" fmla="val 2310"/>
                  <a:gd name="adj2" fmla="val 14504537"/>
                </a:avLst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447A0C9-F850-A93C-2BEE-5D7F9897ABA7}"/>
                </a:ext>
              </a:extLst>
            </p:cNvPr>
            <p:cNvSpPr/>
            <p:nvPr/>
          </p:nvSpPr>
          <p:spPr>
            <a:xfrm>
              <a:off x="5805461" y="2309020"/>
              <a:ext cx="16764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ourier" pitchFamily="2" charset="0"/>
                </a:rPr>
                <a:t>406002</a:t>
              </a:r>
              <a:endParaRPr lang="en-US" sz="16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B130295-F889-E3FD-DD00-54AB04485ABB}"/>
                </a:ext>
              </a:extLst>
            </p:cNvPr>
            <p:cNvSpPr/>
            <p:nvPr/>
          </p:nvSpPr>
          <p:spPr>
            <a:xfrm>
              <a:off x="5805461" y="3074002"/>
              <a:ext cx="1676400" cy="3810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86C0BBC0-FFEC-5B26-AEAB-6C283B29586D}"/>
              </a:ext>
            </a:extLst>
          </p:cNvPr>
          <p:cNvSpPr txBox="1"/>
          <p:nvPr/>
        </p:nvSpPr>
        <p:spPr>
          <a:xfrm>
            <a:off x="6726866" y="4741418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7fffffffea80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AAE3BBC-CA52-2A44-32CA-B1EC6159DFFD}"/>
              </a:ext>
            </a:extLst>
          </p:cNvPr>
          <p:cNvSpPr txBox="1"/>
          <p:nvPr/>
        </p:nvSpPr>
        <p:spPr>
          <a:xfrm>
            <a:off x="6726866" y="4384614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7fffffffea88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9289F0D-21B3-D7FC-46FB-66DB5CA05B2E}"/>
              </a:ext>
            </a:extLst>
          </p:cNvPr>
          <p:cNvSpPr txBox="1"/>
          <p:nvPr/>
        </p:nvSpPr>
        <p:spPr>
          <a:xfrm>
            <a:off x="6740169" y="4009018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7fffffffea90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AADC5A2-9566-9856-2BFA-437C0D2265A7}"/>
              </a:ext>
            </a:extLst>
          </p:cNvPr>
          <p:cNvSpPr txBox="1"/>
          <p:nvPr/>
        </p:nvSpPr>
        <p:spPr>
          <a:xfrm>
            <a:off x="798151" y="281940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604060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D267A88-C177-3571-0161-FB369C4CD3AA}"/>
              </a:ext>
            </a:extLst>
          </p:cNvPr>
          <p:cNvSpPr txBox="1"/>
          <p:nvPr/>
        </p:nvSpPr>
        <p:spPr>
          <a:xfrm>
            <a:off x="798151" y="320794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604058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8F69808-3C7C-54B6-1440-986DDC8FFDA4}"/>
              </a:ext>
            </a:extLst>
          </p:cNvPr>
          <p:cNvSpPr txBox="1"/>
          <p:nvPr/>
        </p:nvSpPr>
        <p:spPr>
          <a:xfrm>
            <a:off x="816985" y="359648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604050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C4CBDEF-ACDD-3B05-379B-135DAF7FACA4}"/>
              </a:ext>
            </a:extLst>
          </p:cNvPr>
          <p:cNvSpPr txBox="1"/>
          <p:nvPr/>
        </p:nvSpPr>
        <p:spPr>
          <a:xfrm>
            <a:off x="816985" y="405026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604048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0E974832-324A-0C4C-271F-A0295C11F10A}"/>
              </a:ext>
            </a:extLst>
          </p:cNvPr>
          <p:cNvSpPr txBox="1"/>
          <p:nvPr/>
        </p:nvSpPr>
        <p:spPr>
          <a:xfrm>
            <a:off x="816985" y="443126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604040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E46DEC3-A8FF-524E-E83D-44E97F0B9437}"/>
              </a:ext>
            </a:extLst>
          </p:cNvPr>
          <p:cNvSpPr txBox="1"/>
          <p:nvPr/>
        </p:nvSpPr>
        <p:spPr>
          <a:xfrm>
            <a:off x="816985" y="4795792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604038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98DB864-D95B-BD7C-2A73-B4745009575C}"/>
              </a:ext>
            </a:extLst>
          </p:cNvPr>
          <p:cNvSpPr txBox="1"/>
          <p:nvPr/>
        </p:nvSpPr>
        <p:spPr>
          <a:xfrm>
            <a:off x="816985" y="518572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604030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CC722E3-E8EF-A1BF-7BEE-83253C39A754}"/>
              </a:ext>
            </a:extLst>
          </p:cNvPr>
          <p:cNvSpPr txBox="1"/>
          <p:nvPr/>
        </p:nvSpPr>
        <p:spPr>
          <a:xfrm>
            <a:off x="816985" y="557426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604028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9C28378-098E-64AB-6BDB-60EC6C426CF8}"/>
              </a:ext>
            </a:extLst>
          </p:cNvPr>
          <p:cNvSpPr/>
          <p:nvPr/>
        </p:nvSpPr>
        <p:spPr>
          <a:xfrm>
            <a:off x="1751013" y="4590232"/>
            <a:ext cx="1676400" cy="3810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  <a:latin typeface="Courier" pitchFamily="2" charset="0"/>
              </a:rPr>
              <a:t>addq</a:t>
            </a:r>
            <a:r>
              <a:rPr lang="en-US" sz="1400" dirty="0">
                <a:solidFill>
                  <a:schemeClr val="tx1"/>
                </a:solidFill>
                <a:latin typeface="Courier" pitchFamily="2" charset="0"/>
              </a:rPr>
              <a:t> $16, %rip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3D38B8E-1147-F979-16A2-34CBE3332908}"/>
              </a:ext>
            </a:extLst>
          </p:cNvPr>
          <p:cNvSpPr/>
          <p:nvPr/>
        </p:nvSpPr>
        <p:spPr>
          <a:xfrm>
            <a:off x="1751013" y="4213790"/>
            <a:ext cx="1676400" cy="381000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solidFill>
                  <a:schemeClr val="tx1"/>
                </a:solidFill>
                <a:latin typeface="Courier" pitchFamily="2" charset="0"/>
              </a:rPr>
              <a:t>nop</a:t>
            </a:r>
            <a:r>
              <a:rPr lang="en-US" sz="1400" dirty="0">
                <a:solidFill>
                  <a:schemeClr val="tx1"/>
                </a:solidFill>
                <a:latin typeface="Courier" pitchFamily="2" charset="0"/>
              </a:rPr>
              <a:t>; </a:t>
            </a:r>
            <a:r>
              <a:rPr lang="en-US" sz="1400" dirty="0" err="1">
                <a:solidFill>
                  <a:schemeClr val="tx1"/>
                </a:solidFill>
                <a:latin typeface="Courier" pitchFamily="2" charset="0"/>
              </a:rPr>
              <a:t>nop</a:t>
            </a:r>
            <a:r>
              <a:rPr lang="en-US" sz="1400" dirty="0">
                <a:solidFill>
                  <a:schemeClr val="tx1"/>
                </a:solidFill>
                <a:latin typeface="Courier" pitchFamily="2" charset="0"/>
              </a:rPr>
              <a:t>; </a:t>
            </a:r>
            <a:r>
              <a:rPr lang="en-US" sz="1400" dirty="0" err="1">
                <a:solidFill>
                  <a:schemeClr val="tx1"/>
                </a:solidFill>
                <a:latin typeface="Courier" pitchFamily="2" charset="0"/>
              </a:rPr>
              <a:t>nop</a:t>
            </a:r>
            <a:r>
              <a:rPr lang="en-US" sz="1400" dirty="0">
                <a:solidFill>
                  <a:schemeClr val="tx1"/>
                </a:solidFill>
                <a:latin typeface="Courier" pitchFamily="2" charset="0"/>
              </a:rPr>
              <a:t>;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244ADE-72E9-2D88-0930-1CE2513464AD}"/>
              </a:ext>
            </a:extLst>
          </p:cNvPr>
          <p:cNvSpPr txBox="1"/>
          <p:nvPr/>
        </p:nvSpPr>
        <p:spPr>
          <a:xfrm>
            <a:off x="816985" y="590484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604020</a:t>
            </a:r>
          </a:p>
        </p:txBody>
      </p:sp>
    </p:spTree>
    <p:extLst>
      <p:ext uri="{BB962C8B-B14F-4D97-AF65-F5344CB8AC3E}">
        <p14:creationId xmlns:p14="http://schemas.microsoft.com/office/powerpoint/2010/main" val="2269598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8FC11-2D56-E19D-B79F-ED4BA58E1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Double Free Vulnerability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A33FC-C61D-956F-2B4C-4845BAF94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free(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free(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 = malloc(n)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// write to block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// free block after target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3C456AA-91DA-D7F6-6BB6-512567E4EBA5}"/>
              </a:ext>
            </a:extLst>
          </p:cNvPr>
          <p:cNvGrpSpPr/>
          <p:nvPr/>
        </p:nvGrpSpPr>
        <p:grpSpPr>
          <a:xfrm>
            <a:off x="462023" y="3448135"/>
            <a:ext cx="1677987" cy="3098804"/>
            <a:chOff x="7043226" y="2751288"/>
            <a:chExt cx="1677987" cy="3098804"/>
          </a:xfrm>
        </p:grpSpPr>
        <p:sp>
          <p:nvSpPr>
            <p:cNvPr id="10" name="Rectangle 3">
              <a:extLst>
                <a:ext uri="{FF2B5EF4-FFF2-40B4-BE49-F238E27FC236}">
                  <a16:creationId xmlns:a16="http://schemas.microsoft.com/office/drawing/2014/main" id="{B4771501-9713-435F-EF49-71D338DBFC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4813" y="2751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7C7406AB-F7C6-F77D-6BC6-C9A6E02FBB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3132288"/>
              <a:ext cx="1676400" cy="158457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Payload</a:t>
              </a:r>
            </a:p>
          </p:txBody>
        </p:sp>
        <p:sp>
          <p:nvSpPr>
            <p:cNvPr id="12" name="Rectangle 8">
              <a:extLst>
                <a:ext uri="{FF2B5EF4-FFF2-40B4-BE49-F238E27FC236}">
                  <a16:creationId xmlns:a16="http://schemas.microsoft.com/office/drawing/2014/main" id="{13EFEF7F-68D2-2E7A-6176-F7FFAE6F3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413" y="2751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3" name="Rectangle 9">
              <a:extLst>
                <a:ext uri="{FF2B5EF4-FFF2-40B4-BE49-F238E27FC236}">
                  <a16:creationId xmlns:a16="http://schemas.microsoft.com/office/drawing/2014/main" id="{9868874B-6C7C-E5A6-380D-7FC42A5814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546909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B97CB46C-8637-CA94-FB03-3F3FB2312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413" y="546909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5" name="Rectangle 3">
              <a:extLst>
                <a:ext uri="{FF2B5EF4-FFF2-40B4-BE49-F238E27FC236}">
                  <a16:creationId xmlns:a16="http://schemas.microsoft.com/office/drawing/2014/main" id="{ABA91B7E-131B-997D-0C8E-544FDE73BD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4716866"/>
              <a:ext cx="1676400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itchFamily="34" charset="0"/>
                </a:rPr>
                <a:t>next_free_ptr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16" name="Rectangle 3">
              <a:extLst>
                <a:ext uri="{FF2B5EF4-FFF2-40B4-BE49-F238E27FC236}">
                  <a16:creationId xmlns:a16="http://schemas.microsoft.com/office/drawing/2014/main" id="{ECB86D45-B432-1513-E1EA-D3711A40F9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5101575"/>
              <a:ext cx="1676400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itchFamily="34" charset="0"/>
                </a:rPr>
                <a:t>prev_free_ptr</a:t>
              </a:r>
              <a:endParaRPr lang="en-GB" sz="1600" b="1" dirty="0">
                <a:latin typeface="Calibri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175DA6-2952-D2D8-8C74-1B3D85513528}"/>
              </a:ext>
            </a:extLst>
          </p:cNvPr>
          <p:cNvGrpSpPr/>
          <p:nvPr/>
        </p:nvGrpSpPr>
        <p:grpSpPr>
          <a:xfrm>
            <a:off x="7015223" y="3448135"/>
            <a:ext cx="1677987" cy="3098804"/>
            <a:chOff x="7043226" y="2751288"/>
            <a:chExt cx="1677987" cy="3098804"/>
          </a:xfrm>
        </p:grpSpPr>
        <p:sp>
          <p:nvSpPr>
            <p:cNvPr id="19" name="Rectangle 3">
              <a:extLst>
                <a:ext uri="{FF2B5EF4-FFF2-40B4-BE49-F238E27FC236}">
                  <a16:creationId xmlns:a16="http://schemas.microsoft.com/office/drawing/2014/main" id="{82603FB6-F96F-CDF3-EA38-A5C21D12B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4813" y="2751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20" name="Rectangle 6">
              <a:extLst>
                <a:ext uri="{FF2B5EF4-FFF2-40B4-BE49-F238E27FC236}">
                  <a16:creationId xmlns:a16="http://schemas.microsoft.com/office/drawing/2014/main" id="{AFDEDBA0-6749-1BDA-166E-532CB1924E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3132288"/>
              <a:ext cx="1676400" cy="158457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Payload</a:t>
              </a:r>
            </a:p>
          </p:txBody>
        </p:sp>
        <p:sp>
          <p:nvSpPr>
            <p:cNvPr id="21" name="Rectangle 8">
              <a:extLst>
                <a:ext uri="{FF2B5EF4-FFF2-40B4-BE49-F238E27FC236}">
                  <a16:creationId xmlns:a16="http://schemas.microsoft.com/office/drawing/2014/main" id="{9CFA9E59-A23F-96E4-C2E5-790F7B2738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413" y="2751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2" name="Rectangle 9">
              <a:extLst>
                <a:ext uri="{FF2B5EF4-FFF2-40B4-BE49-F238E27FC236}">
                  <a16:creationId xmlns:a16="http://schemas.microsoft.com/office/drawing/2014/main" id="{E2A72E98-2866-9794-F3B1-659A238874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546909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23" name="Rectangle 10">
              <a:extLst>
                <a:ext uri="{FF2B5EF4-FFF2-40B4-BE49-F238E27FC236}">
                  <a16:creationId xmlns:a16="http://schemas.microsoft.com/office/drawing/2014/main" id="{0E2F5B9B-BBBD-8D85-7946-34BF04506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413" y="546909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4" name="Rectangle 3">
              <a:extLst>
                <a:ext uri="{FF2B5EF4-FFF2-40B4-BE49-F238E27FC236}">
                  <a16:creationId xmlns:a16="http://schemas.microsoft.com/office/drawing/2014/main" id="{AE3FAFB6-BE21-573D-F224-24D7F40F55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4716866"/>
              <a:ext cx="1676400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itchFamily="34" charset="0"/>
                </a:rPr>
                <a:t>next_free_ptr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25" name="Rectangle 3">
              <a:extLst>
                <a:ext uri="{FF2B5EF4-FFF2-40B4-BE49-F238E27FC236}">
                  <a16:creationId xmlns:a16="http://schemas.microsoft.com/office/drawing/2014/main" id="{1F9268CD-45D8-36B7-F8FC-BBA404E049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5101575"/>
              <a:ext cx="1676400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itchFamily="34" charset="0"/>
                </a:rPr>
                <a:t>prev_free_ptr</a:t>
              </a:r>
              <a:endParaRPr lang="en-GB" sz="1600" dirty="0">
                <a:latin typeface="Calibri" pitchFamily="34" charset="0"/>
              </a:endParaRPr>
            </a:p>
          </p:txBody>
        </p:sp>
      </p:grpSp>
      <p:cxnSp>
        <p:nvCxnSpPr>
          <p:cNvPr id="27" name="Curved Connector 26">
            <a:extLst>
              <a:ext uri="{FF2B5EF4-FFF2-40B4-BE49-F238E27FC236}">
                <a16:creationId xmlns:a16="http://schemas.microsoft.com/office/drawing/2014/main" id="{B5CAD07E-ECDA-9EB2-A8F7-E7233CD5DF83}"/>
              </a:ext>
            </a:extLst>
          </p:cNvPr>
          <p:cNvCxnSpPr>
            <a:cxnSpLocks/>
          </p:cNvCxnSpPr>
          <p:nvPr/>
        </p:nvCxnSpPr>
        <p:spPr>
          <a:xfrm>
            <a:off x="1986817" y="5600505"/>
            <a:ext cx="5028406" cy="94643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Curved Connector 29">
            <a:extLst>
              <a:ext uri="{FF2B5EF4-FFF2-40B4-BE49-F238E27FC236}">
                <a16:creationId xmlns:a16="http://schemas.microsoft.com/office/drawing/2014/main" id="{602CC670-B6C9-AC06-BB62-223D952C2B71}"/>
              </a:ext>
            </a:extLst>
          </p:cNvPr>
          <p:cNvCxnSpPr>
            <a:cxnSpLocks/>
          </p:cNvCxnSpPr>
          <p:nvPr/>
        </p:nvCxnSpPr>
        <p:spPr>
          <a:xfrm rot="10800000" flipV="1">
            <a:off x="0" y="5985213"/>
            <a:ext cx="609600" cy="56172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3" name="Curved Connector 32">
            <a:extLst>
              <a:ext uri="{FF2B5EF4-FFF2-40B4-BE49-F238E27FC236}">
                <a16:creationId xmlns:a16="http://schemas.microsoft.com/office/drawing/2014/main" id="{AF7DFCBB-9536-38C2-F4E4-FB1425041971}"/>
              </a:ext>
            </a:extLst>
          </p:cNvPr>
          <p:cNvCxnSpPr>
            <a:cxnSpLocks/>
          </p:cNvCxnSpPr>
          <p:nvPr/>
        </p:nvCxnSpPr>
        <p:spPr>
          <a:xfrm rot="10800000" flipV="1">
            <a:off x="2211390" y="5988922"/>
            <a:ext cx="4955440" cy="558018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6" name="Curved Connector 45">
            <a:extLst>
              <a:ext uri="{FF2B5EF4-FFF2-40B4-BE49-F238E27FC236}">
                <a16:creationId xmlns:a16="http://schemas.microsoft.com/office/drawing/2014/main" id="{6F57DCF8-6540-1959-1D67-B7A6013C4E4C}"/>
              </a:ext>
            </a:extLst>
          </p:cNvPr>
          <p:cNvCxnSpPr>
            <a:cxnSpLocks/>
          </p:cNvCxnSpPr>
          <p:nvPr/>
        </p:nvCxnSpPr>
        <p:spPr>
          <a:xfrm>
            <a:off x="8534400" y="5610474"/>
            <a:ext cx="1066800" cy="1018926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DEFFD786-1778-81B9-92B3-F9FAF3AB797C}"/>
              </a:ext>
            </a:extLst>
          </p:cNvPr>
          <p:cNvGrpSpPr/>
          <p:nvPr/>
        </p:nvGrpSpPr>
        <p:grpSpPr>
          <a:xfrm>
            <a:off x="2690632" y="3448135"/>
            <a:ext cx="1677987" cy="3098804"/>
            <a:chOff x="7043226" y="2751288"/>
            <a:chExt cx="1677987" cy="3098804"/>
          </a:xfrm>
        </p:grpSpPr>
        <p:sp>
          <p:nvSpPr>
            <p:cNvPr id="52" name="Rectangle 3">
              <a:extLst>
                <a:ext uri="{FF2B5EF4-FFF2-40B4-BE49-F238E27FC236}">
                  <a16:creationId xmlns:a16="http://schemas.microsoft.com/office/drawing/2014/main" id="{E698211A-0B1C-DD1B-0C23-98BDF0F4C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4813" y="2751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3" name="Rectangle 6">
              <a:extLst>
                <a:ext uri="{FF2B5EF4-FFF2-40B4-BE49-F238E27FC236}">
                  <a16:creationId xmlns:a16="http://schemas.microsoft.com/office/drawing/2014/main" id="{14C1FFBB-C077-F102-C587-4145A00AF3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3132288"/>
              <a:ext cx="1676400" cy="158457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Payload</a:t>
              </a:r>
            </a:p>
          </p:txBody>
        </p:sp>
        <p:sp>
          <p:nvSpPr>
            <p:cNvPr id="54" name="Rectangle 8">
              <a:extLst>
                <a:ext uri="{FF2B5EF4-FFF2-40B4-BE49-F238E27FC236}">
                  <a16:creationId xmlns:a16="http://schemas.microsoft.com/office/drawing/2014/main" id="{34708267-2B51-1E0C-513D-671A48E53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413" y="2751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5" name="Rectangle 9">
              <a:extLst>
                <a:ext uri="{FF2B5EF4-FFF2-40B4-BE49-F238E27FC236}">
                  <a16:creationId xmlns:a16="http://schemas.microsoft.com/office/drawing/2014/main" id="{152D9AA2-EE12-CE5F-E9C1-A45FC2A16B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546909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56" name="Rectangle 10">
              <a:extLst>
                <a:ext uri="{FF2B5EF4-FFF2-40B4-BE49-F238E27FC236}">
                  <a16:creationId xmlns:a16="http://schemas.microsoft.com/office/drawing/2014/main" id="{C61086FE-45AC-0BF3-2679-AC9AAF59FC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413" y="546909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7" name="Rectangle 3">
              <a:extLst>
                <a:ext uri="{FF2B5EF4-FFF2-40B4-BE49-F238E27FC236}">
                  <a16:creationId xmlns:a16="http://schemas.microsoft.com/office/drawing/2014/main" id="{D954525D-5FC9-3EA0-6A08-D1C35AFFB6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4716866"/>
              <a:ext cx="1676400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itchFamily="34" charset="0"/>
                </a:rPr>
                <a:t>next_free_ptr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58" name="Rectangle 3">
              <a:extLst>
                <a:ext uri="{FF2B5EF4-FFF2-40B4-BE49-F238E27FC236}">
                  <a16:creationId xmlns:a16="http://schemas.microsoft.com/office/drawing/2014/main" id="{4E8F5984-8C5B-B539-F86D-5A53EE8ECE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5101575"/>
              <a:ext cx="1676400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itchFamily="34" charset="0"/>
                </a:rPr>
                <a:t>prev_free_ptr</a:t>
              </a:r>
              <a:endParaRPr lang="en-GB" sz="1600" dirty="0">
                <a:latin typeface="Calibri" pitchFamily="34" charset="0"/>
              </a:endParaRPr>
            </a:p>
          </p:txBody>
        </p:sp>
      </p:grpSp>
      <p:cxnSp>
        <p:nvCxnSpPr>
          <p:cNvPr id="59" name="Curved Connector 58">
            <a:extLst>
              <a:ext uri="{FF2B5EF4-FFF2-40B4-BE49-F238E27FC236}">
                <a16:creationId xmlns:a16="http://schemas.microsoft.com/office/drawing/2014/main" id="{9E060A92-51B1-F2E8-44FE-A8399DF07BE5}"/>
              </a:ext>
            </a:extLst>
          </p:cNvPr>
          <p:cNvCxnSpPr>
            <a:cxnSpLocks/>
          </p:cNvCxnSpPr>
          <p:nvPr/>
        </p:nvCxnSpPr>
        <p:spPr>
          <a:xfrm>
            <a:off x="4216219" y="5607922"/>
            <a:ext cx="2789357" cy="939017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Curved Connector 60">
            <a:extLst>
              <a:ext uri="{FF2B5EF4-FFF2-40B4-BE49-F238E27FC236}">
                <a16:creationId xmlns:a16="http://schemas.microsoft.com/office/drawing/2014/main" id="{98056796-12B2-E5C0-B853-88CA3CB29BB2}"/>
              </a:ext>
            </a:extLst>
          </p:cNvPr>
          <p:cNvCxnSpPr>
            <a:cxnSpLocks/>
          </p:cNvCxnSpPr>
          <p:nvPr/>
        </p:nvCxnSpPr>
        <p:spPr>
          <a:xfrm rot="10800000" flipV="1">
            <a:off x="2148071" y="5981505"/>
            <a:ext cx="711415" cy="558018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1" name="Curved Connector 70">
            <a:extLst>
              <a:ext uri="{FF2B5EF4-FFF2-40B4-BE49-F238E27FC236}">
                <a16:creationId xmlns:a16="http://schemas.microsoft.com/office/drawing/2014/main" id="{95DF6D4C-502E-21C6-0D41-8BAF8FBDFE40}"/>
              </a:ext>
            </a:extLst>
          </p:cNvPr>
          <p:cNvCxnSpPr>
            <a:cxnSpLocks/>
          </p:cNvCxnSpPr>
          <p:nvPr/>
        </p:nvCxnSpPr>
        <p:spPr>
          <a:xfrm>
            <a:off x="1988405" y="5607924"/>
            <a:ext cx="983395" cy="946432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3" name="Curved Connector 72">
            <a:extLst>
              <a:ext uri="{FF2B5EF4-FFF2-40B4-BE49-F238E27FC236}">
                <a16:creationId xmlns:a16="http://schemas.microsoft.com/office/drawing/2014/main" id="{49D013F1-BE80-1CCE-7D9A-963F8AC5590E}"/>
              </a:ext>
            </a:extLst>
          </p:cNvPr>
          <p:cNvCxnSpPr>
            <a:cxnSpLocks/>
          </p:cNvCxnSpPr>
          <p:nvPr/>
        </p:nvCxnSpPr>
        <p:spPr>
          <a:xfrm rot="10800000" flipV="1">
            <a:off x="4388311" y="5988922"/>
            <a:ext cx="2778519" cy="565434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075C018-D845-D4D7-94C0-4DC5F21514B5}"/>
              </a:ext>
            </a:extLst>
          </p:cNvPr>
          <p:cNvGrpSpPr/>
          <p:nvPr/>
        </p:nvGrpSpPr>
        <p:grpSpPr>
          <a:xfrm>
            <a:off x="4846504" y="3455552"/>
            <a:ext cx="1677987" cy="3098804"/>
            <a:chOff x="7043226" y="2751288"/>
            <a:chExt cx="1677987" cy="3098804"/>
          </a:xfrm>
        </p:grpSpPr>
        <p:sp>
          <p:nvSpPr>
            <p:cNvPr id="76" name="Rectangle 3">
              <a:extLst>
                <a:ext uri="{FF2B5EF4-FFF2-40B4-BE49-F238E27FC236}">
                  <a16:creationId xmlns:a16="http://schemas.microsoft.com/office/drawing/2014/main" id="{725BC0A2-1C26-0403-1AE0-E9A223E51A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4813" y="2751288"/>
              <a:ext cx="1370013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77" name="Rectangle 6">
              <a:extLst>
                <a:ext uri="{FF2B5EF4-FFF2-40B4-BE49-F238E27FC236}">
                  <a16:creationId xmlns:a16="http://schemas.microsoft.com/office/drawing/2014/main" id="{138F7559-43DD-D629-DE86-E303ABBCD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3132288"/>
              <a:ext cx="1676400" cy="158457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Payload</a:t>
              </a:r>
            </a:p>
          </p:txBody>
        </p:sp>
        <p:sp>
          <p:nvSpPr>
            <p:cNvPr id="78" name="Rectangle 8">
              <a:extLst>
                <a:ext uri="{FF2B5EF4-FFF2-40B4-BE49-F238E27FC236}">
                  <a16:creationId xmlns:a16="http://schemas.microsoft.com/office/drawing/2014/main" id="{9A8A2094-89C0-EF86-A1D3-69DA864B97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413" y="2751288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79" name="Rectangle 9">
              <a:extLst>
                <a:ext uri="{FF2B5EF4-FFF2-40B4-BE49-F238E27FC236}">
                  <a16:creationId xmlns:a16="http://schemas.microsoft.com/office/drawing/2014/main" id="{43BCCCDB-D213-6285-0480-E177B36C8B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5469092"/>
              <a:ext cx="1370012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S</a:t>
              </a:r>
              <a:r>
                <a:rPr lang="en-GB" sz="1600" b="1" dirty="0">
                  <a:latin typeface="Calibri" pitchFamily="34" charset="0"/>
                </a:rPr>
                <a:t>ize</a:t>
              </a:r>
            </a:p>
          </p:txBody>
        </p:sp>
        <p:sp>
          <p:nvSpPr>
            <p:cNvPr id="80" name="Rectangle 10">
              <a:extLst>
                <a:ext uri="{FF2B5EF4-FFF2-40B4-BE49-F238E27FC236}">
                  <a16:creationId xmlns:a16="http://schemas.microsoft.com/office/drawing/2014/main" id="{7C073CD0-A57F-9A13-880A-9A17ACF71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16413" y="546909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81" name="Rectangle 3">
              <a:extLst>
                <a:ext uri="{FF2B5EF4-FFF2-40B4-BE49-F238E27FC236}">
                  <a16:creationId xmlns:a16="http://schemas.microsoft.com/office/drawing/2014/main" id="{E9B56639-942E-C7C5-CD92-EFEFF766DC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4716866"/>
              <a:ext cx="1676400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itchFamily="34" charset="0"/>
                </a:rPr>
                <a:t>next_free_ptr</a:t>
              </a:r>
              <a:endParaRPr lang="en-GB" sz="1600" b="1" dirty="0">
                <a:latin typeface="Calibri" pitchFamily="34" charset="0"/>
              </a:endParaRPr>
            </a:p>
          </p:txBody>
        </p:sp>
        <p:sp>
          <p:nvSpPr>
            <p:cNvPr id="82" name="Rectangle 3">
              <a:extLst>
                <a:ext uri="{FF2B5EF4-FFF2-40B4-BE49-F238E27FC236}">
                  <a16:creationId xmlns:a16="http://schemas.microsoft.com/office/drawing/2014/main" id="{5D405919-7F3D-DF71-069E-3787B0DB0D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43226" y="5101575"/>
              <a:ext cx="1676400" cy="3810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err="1">
                  <a:latin typeface="Calibri" pitchFamily="34" charset="0"/>
                </a:rPr>
                <a:t>prev_free_ptr</a:t>
              </a:r>
              <a:endParaRPr lang="en-GB" sz="1600" dirty="0">
                <a:latin typeface="Calibri" pitchFamily="34" charset="0"/>
              </a:endParaRPr>
            </a:p>
          </p:txBody>
        </p:sp>
      </p:grpSp>
      <p:sp>
        <p:nvSpPr>
          <p:cNvPr id="88" name="Arc 87">
            <a:extLst>
              <a:ext uri="{FF2B5EF4-FFF2-40B4-BE49-F238E27FC236}">
                <a16:creationId xmlns:a16="http://schemas.microsoft.com/office/drawing/2014/main" id="{9E075F5F-04AE-0FC6-4BBD-0031E4138A82}"/>
              </a:ext>
            </a:extLst>
          </p:cNvPr>
          <p:cNvSpPr/>
          <p:nvPr/>
        </p:nvSpPr>
        <p:spPr>
          <a:xfrm>
            <a:off x="3961335" y="5607922"/>
            <a:ext cx="815635" cy="939014"/>
          </a:xfrm>
          <a:prstGeom prst="arc">
            <a:avLst>
              <a:gd name="adj1" fmla="val 16200000"/>
              <a:gd name="adj2" fmla="val 5679527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Arc 88">
            <a:extLst>
              <a:ext uri="{FF2B5EF4-FFF2-40B4-BE49-F238E27FC236}">
                <a16:creationId xmlns:a16="http://schemas.microsoft.com/office/drawing/2014/main" id="{D795468F-9FD3-E1C2-C418-173FC9720A1C}"/>
              </a:ext>
            </a:extLst>
          </p:cNvPr>
          <p:cNvSpPr/>
          <p:nvPr/>
        </p:nvSpPr>
        <p:spPr>
          <a:xfrm flipH="1">
            <a:off x="2339270" y="5988922"/>
            <a:ext cx="992770" cy="572853"/>
          </a:xfrm>
          <a:prstGeom prst="arc">
            <a:avLst>
              <a:gd name="adj1" fmla="val 16200000"/>
              <a:gd name="adj2" fmla="val 5384754"/>
            </a:avLst>
          </a:pr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015734D8-28D5-668F-0036-48F55356EF6D}"/>
              </a:ext>
            </a:extLst>
          </p:cNvPr>
          <p:cNvGrpSpPr/>
          <p:nvPr/>
        </p:nvGrpSpPr>
        <p:grpSpPr>
          <a:xfrm>
            <a:off x="4063026" y="3451842"/>
            <a:ext cx="308798" cy="3115997"/>
            <a:chOff x="4063026" y="3451842"/>
            <a:chExt cx="308798" cy="3115997"/>
          </a:xfrm>
        </p:grpSpPr>
        <p:sp>
          <p:nvSpPr>
            <p:cNvPr id="103" name="Rectangle 8">
              <a:extLst>
                <a:ext uri="{FF2B5EF4-FFF2-40B4-BE49-F238E27FC236}">
                  <a16:creationId xmlns:a16="http://schemas.microsoft.com/office/drawing/2014/main" id="{5A66097B-A4E5-A0ED-D0B6-FFAE0AE07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3026" y="3451842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04" name="Rectangle 8">
              <a:extLst>
                <a:ext uri="{FF2B5EF4-FFF2-40B4-BE49-F238E27FC236}">
                  <a16:creationId xmlns:a16="http://schemas.microsoft.com/office/drawing/2014/main" id="{A720EA15-1969-9CD7-5E0B-ED51D1C65D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67024" y="6186839"/>
              <a:ext cx="304800" cy="381000"/>
            </a:xfrm>
            <a:prstGeom prst="rect">
              <a:avLst/>
            </a:prstGeom>
            <a:solidFill>
              <a:srgbClr val="EBAFA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D2765422-C85F-E922-A351-61A9BACB7EC6}"/>
              </a:ext>
            </a:extLst>
          </p:cNvPr>
          <p:cNvGrpSpPr/>
          <p:nvPr/>
        </p:nvGrpSpPr>
        <p:grpSpPr>
          <a:xfrm>
            <a:off x="2690632" y="3441832"/>
            <a:ext cx="4882350" cy="2734557"/>
            <a:chOff x="531232" y="1543610"/>
            <a:chExt cx="4882350" cy="2734557"/>
          </a:xfrm>
        </p:grpSpPr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949F7F2F-5736-926F-4A5E-1771CF17F296}"/>
                </a:ext>
              </a:extLst>
            </p:cNvPr>
            <p:cNvGrpSpPr/>
            <p:nvPr/>
          </p:nvGrpSpPr>
          <p:grpSpPr>
            <a:xfrm>
              <a:off x="531232" y="1543610"/>
              <a:ext cx="4882350" cy="2734557"/>
              <a:chOff x="3106186" y="1543610"/>
              <a:chExt cx="4882350" cy="2734557"/>
            </a:xfrm>
          </p:grpSpPr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EC5F8040-3B77-78CA-3230-B5ABF8953FA2}"/>
                  </a:ext>
                </a:extLst>
              </p:cNvPr>
              <p:cNvSpPr/>
              <p:nvPr/>
            </p:nvSpPr>
            <p:spPr>
              <a:xfrm>
                <a:off x="3106186" y="3510153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ysClr val="windowText" lastClr="000000"/>
                    </a:solidFill>
                  </a:rPr>
                  <a:t>fake_next_free</a:t>
                </a:r>
                <a:endParaRPr lang="en-US" sz="1600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940B846B-C59E-F392-B806-3DFF6A6FD7A5}"/>
                  </a:ext>
                </a:extLst>
              </p:cNvPr>
              <p:cNvSpPr/>
              <p:nvPr/>
            </p:nvSpPr>
            <p:spPr>
              <a:xfrm>
                <a:off x="3107774" y="3897167"/>
                <a:ext cx="1676400" cy="38100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err="1">
                    <a:solidFill>
                      <a:sysClr val="windowText" lastClr="000000"/>
                    </a:solidFill>
                  </a:rPr>
                  <a:t>fake_prev_free</a:t>
                </a:r>
                <a:endParaRPr lang="en-US" sz="1600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9A9AD141-1A3F-60BC-6AA9-0DB9F15A27C6}"/>
                  </a:ext>
                </a:extLst>
              </p:cNvPr>
              <p:cNvSpPr/>
              <p:nvPr/>
            </p:nvSpPr>
            <p:spPr>
              <a:xfrm>
                <a:off x="3107774" y="2429423"/>
                <a:ext cx="1676400" cy="106680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exploit code</a:t>
                </a:r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F34EDB40-BBD3-BCDF-0863-931D037780EC}"/>
                  </a:ext>
                </a:extLst>
              </p:cNvPr>
              <p:cNvSpPr/>
              <p:nvPr/>
            </p:nvSpPr>
            <p:spPr>
              <a:xfrm>
                <a:off x="3107774" y="1926495"/>
                <a:ext cx="1676400" cy="50324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padding</a:t>
                </a:r>
              </a:p>
            </p:txBody>
          </p:sp>
          <p:sp>
            <p:nvSpPr>
              <p:cNvPr id="98" name="Rectangle 97">
                <a:extLst>
                  <a:ext uri="{FF2B5EF4-FFF2-40B4-BE49-F238E27FC236}">
                    <a16:creationId xmlns:a16="http://schemas.microsoft.com/office/drawing/2014/main" id="{ACCF75D8-AE89-BBB6-8937-E16B834FCF06}"/>
                  </a:ext>
                </a:extLst>
              </p:cNvPr>
              <p:cNvSpPr/>
              <p:nvPr/>
            </p:nvSpPr>
            <p:spPr>
              <a:xfrm>
                <a:off x="3107774" y="1543610"/>
                <a:ext cx="1370012" cy="37578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Size</a:t>
                </a:r>
              </a:p>
            </p:txBody>
          </p:sp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6DD73EB0-B688-4DD5-1061-668B6A274778}"/>
                  </a:ext>
                </a:extLst>
              </p:cNvPr>
              <p:cNvSpPr/>
              <p:nvPr/>
            </p:nvSpPr>
            <p:spPr>
              <a:xfrm>
                <a:off x="4477786" y="1543610"/>
                <a:ext cx="304800" cy="375780"/>
              </a:xfrm>
              <a:prstGeom prst="rect">
                <a:avLst/>
              </a:prstGeom>
            </p:spPr>
            <p:style>
              <a:lnRef idx="2">
                <a:schemeClr val="accent6">
                  <a:shade val="15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ysClr val="windowText" lastClr="000000"/>
                    </a:solidFill>
                  </a:rPr>
                  <a:t>0</a:t>
                </a:r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B93408D0-FF81-091A-86E1-61BD75C7A328}"/>
                  </a:ext>
                </a:extLst>
              </p:cNvPr>
              <p:cNvSpPr/>
              <p:nvPr/>
            </p:nvSpPr>
            <p:spPr>
              <a:xfrm>
                <a:off x="6312136" y="3005223"/>
                <a:ext cx="1676400" cy="381000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 dirty="0">
                  <a:solidFill>
                    <a:sysClr val="windowText" lastClr="000000"/>
                  </a:solidFill>
                </a:endParaRPr>
              </a:p>
            </p:txBody>
          </p:sp>
          <p:cxnSp>
            <p:nvCxnSpPr>
              <p:cNvPr id="101" name="Elbow Connector 100">
                <a:extLst>
                  <a:ext uri="{FF2B5EF4-FFF2-40B4-BE49-F238E27FC236}">
                    <a16:creationId xmlns:a16="http://schemas.microsoft.com/office/drawing/2014/main" id="{1C2B4690-581E-A1A0-6DB1-ABDCB86DC1BF}"/>
                  </a:ext>
                </a:extLst>
              </p:cNvPr>
              <p:cNvCxnSpPr>
                <a:cxnSpLocks/>
                <a:stCxn id="95" idx="3"/>
              </p:cNvCxnSpPr>
              <p:nvPr/>
            </p:nvCxnSpPr>
            <p:spPr>
              <a:xfrm flipV="1">
                <a:off x="4784174" y="3395390"/>
                <a:ext cx="1529549" cy="692277"/>
              </a:xfrm>
              <a:prstGeom prst="bentConnector3">
                <a:avLst/>
              </a:prstGeom>
              <a:ln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2" name="Elbow Connector 101">
                <a:extLst>
                  <a:ext uri="{FF2B5EF4-FFF2-40B4-BE49-F238E27FC236}">
                    <a16:creationId xmlns:a16="http://schemas.microsoft.com/office/drawing/2014/main" id="{42C00058-6447-9F9E-D70B-5C49E5F74CB5}"/>
                  </a:ext>
                </a:extLst>
              </p:cNvPr>
              <p:cNvCxnSpPr>
                <a:cxnSpLocks/>
                <a:stCxn id="94" idx="3"/>
              </p:cNvCxnSpPr>
              <p:nvPr/>
            </p:nvCxnSpPr>
            <p:spPr>
              <a:xfrm flipH="1" flipV="1">
                <a:off x="4780205" y="3447160"/>
                <a:ext cx="2381" cy="253493"/>
              </a:xfrm>
              <a:prstGeom prst="bentConnector4">
                <a:avLst>
                  <a:gd name="adj1" fmla="val -9601008"/>
                  <a:gd name="adj2" fmla="val 87575"/>
                </a:avLst>
              </a:prstGeom>
              <a:ln>
                <a:tailEnd type="triangle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C75DE82C-4069-68F0-F59F-C4DDDE1BA4EA}"/>
                </a:ext>
              </a:extLst>
            </p:cNvPr>
            <p:cNvSpPr/>
            <p:nvPr/>
          </p:nvSpPr>
          <p:spPr>
            <a:xfrm>
              <a:off x="3737182" y="2246383"/>
              <a:ext cx="1676400" cy="381000"/>
            </a:xfrm>
            <a:prstGeom prst="rect">
              <a:avLst/>
            </a:prstGeom>
            <a:ln/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err="1">
                  <a:solidFill>
                    <a:sysClr val="windowText" lastClr="000000"/>
                  </a:solidFill>
                </a:rPr>
                <a:t>ret_addr</a:t>
              </a:r>
              <a:endParaRPr lang="en-US" sz="160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A2B4ADAB-BBB9-10A9-3D76-7092B1C382D8}"/>
                </a:ext>
              </a:extLst>
            </p:cNvPr>
            <p:cNvSpPr/>
            <p:nvPr/>
          </p:nvSpPr>
          <p:spPr>
            <a:xfrm>
              <a:off x="3737182" y="2631966"/>
              <a:ext cx="1676400" cy="381000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ysClr val="windowText" lastClr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5327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indefinite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1" dur="indefinite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 animBg="1"/>
      <p:bldP spid="88" grpId="1" animBg="1"/>
      <p:bldP spid="89" grpId="0" animBg="1"/>
      <p:bldP spid="89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6368</TotalTime>
  <Words>1801</Words>
  <Application>Microsoft Macintosh PowerPoint</Application>
  <PresentationFormat>On-screen Show (4:3)</PresentationFormat>
  <Paragraphs>356</Paragraphs>
  <Slides>22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Calibri</vt:lpstr>
      <vt:lpstr>Courier</vt:lpstr>
      <vt:lpstr>Courier New</vt:lpstr>
      <vt:lpstr>Helvetica</vt:lpstr>
      <vt:lpstr>msgothic</vt:lpstr>
      <vt:lpstr>Wingdings</vt:lpstr>
      <vt:lpstr>Clarity</vt:lpstr>
      <vt:lpstr>Lecture 16: Dynamic Memory (cont'd)</vt:lpstr>
      <vt:lpstr>Review: DM Allocation Goals</vt:lpstr>
      <vt:lpstr>Review: Challenges</vt:lpstr>
      <vt:lpstr>Review: Summary of Key Allocator Policies</vt:lpstr>
      <vt:lpstr>Memory-Related Perils and Pitfalls</vt:lpstr>
      <vt:lpstr>Review: Block Format</vt:lpstr>
      <vt:lpstr>Example: Heap Smashing</vt:lpstr>
      <vt:lpstr>Exercise: Heap Smashing</vt:lpstr>
      <vt:lpstr>Example: Double Free Vulnerability</vt:lpstr>
      <vt:lpstr>Tools for Dealing With Memory Bugs</vt:lpstr>
      <vt:lpstr>But Memory Bugs Persist…</vt:lpstr>
      <vt:lpstr>Memory-Related Perils and Pitfalls</vt:lpstr>
      <vt:lpstr>Implicit Allocators: Garbage Collection</vt:lpstr>
      <vt:lpstr>Garbage Collection</vt:lpstr>
      <vt:lpstr>Memory as a Graph</vt:lpstr>
      <vt:lpstr>Memory as a Graph</vt:lpstr>
      <vt:lpstr>Garbage Collection</vt:lpstr>
      <vt:lpstr>Exercise: Garbage Collection</vt:lpstr>
      <vt:lpstr>Classical GC Algorithms</vt:lpstr>
      <vt:lpstr>Mark and Sweep Collector</vt:lpstr>
      <vt:lpstr>Mark and Sweep Collector</vt:lpstr>
      <vt:lpstr>Conservative Mark &amp; Sweep in 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17: Dynamic Memory (cont'd)</dc:title>
  <dc:creator>Eleanor  Birrell</dc:creator>
  <cp:lastModifiedBy>Eleanor Birrell</cp:lastModifiedBy>
  <cp:revision>89</cp:revision>
  <dcterms:created xsi:type="dcterms:W3CDTF">2019-03-24T23:12:17Z</dcterms:created>
  <dcterms:modified xsi:type="dcterms:W3CDTF">2026-03-25T20:11:42Z</dcterms:modified>
</cp:coreProperties>
</file>