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1" r:id="rId3"/>
    <p:sldId id="260" r:id="rId4"/>
    <p:sldId id="261" r:id="rId5"/>
    <p:sldId id="934" r:id="rId6"/>
    <p:sldId id="262" r:id="rId7"/>
    <p:sldId id="1293" r:id="rId8"/>
    <p:sldId id="1295" r:id="rId9"/>
    <p:sldId id="265" r:id="rId10"/>
    <p:sldId id="347" r:id="rId11"/>
    <p:sldId id="936" r:id="rId12"/>
    <p:sldId id="937" r:id="rId13"/>
    <p:sldId id="338" r:id="rId14"/>
    <p:sldId id="271" r:id="rId15"/>
    <p:sldId id="1299" r:id="rId16"/>
    <p:sldId id="939" r:id="rId17"/>
    <p:sldId id="943" r:id="rId18"/>
    <p:sldId id="1298" r:id="rId19"/>
    <p:sldId id="285" r:id="rId20"/>
    <p:sldId id="339" r:id="rId21"/>
    <p:sldId id="289" r:id="rId22"/>
    <p:sldId id="941" r:id="rId23"/>
    <p:sldId id="94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2" autoAdjust="0"/>
    <p:restoredTop sz="82773" autoAdjust="0"/>
  </p:normalViewPr>
  <p:slideViewPr>
    <p:cSldViewPr>
      <p:cViewPr varScale="1">
        <p:scale>
          <a:sx n="102" d="100"/>
          <a:sy n="102" d="100"/>
        </p:scale>
        <p:origin x="11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latin typeface="Monaco" charset="0"/>
              <a:ea typeface="Monaco" charset="0"/>
              <a:cs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7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3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values s, M, E for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/>
              <a:t>Define values s, M, E for each</a:t>
            </a:r>
            <a:endParaRPr lang="en-US" sz="20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 demo: 1.0 hex-&gt;interpretation on board, then 1.25, then demo exponent changes with bigger and smaller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5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4: Floats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0x3ec00000?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C434446-0B47-0D42-8D60-6199B573593D}"/>
              </a:ext>
            </a:extLst>
          </p:cNvPr>
          <p:cNvSpPr txBox="1"/>
          <p:nvPr/>
        </p:nvSpPr>
        <p:spPr>
          <a:xfrm>
            <a:off x="762000" y="4724401"/>
            <a:ext cx="628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0011 1110 1100 0000 0000 0000 0000  0000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81204D-8CBC-1648-BE3A-A5913B12DD65}"/>
              </a:ext>
            </a:extLst>
          </p:cNvPr>
          <p:cNvGrpSpPr/>
          <p:nvPr/>
        </p:nvGrpSpPr>
        <p:grpSpPr>
          <a:xfrm>
            <a:off x="839449" y="4724400"/>
            <a:ext cx="6099307" cy="461666"/>
            <a:chOff x="839449" y="4724400"/>
            <a:chExt cx="6099307" cy="4616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497D70-88B3-684B-9398-2701098B3997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1C8076-5686-CF4E-A675-56BA6F8FD9D5}"/>
                </a:ext>
              </a:extLst>
            </p:cNvPr>
            <p:cNvSpPr/>
            <p:nvPr/>
          </p:nvSpPr>
          <p:spPr>
            <a:xfrm>
              <a:off x="1021828" y="4724401"/>
              <a:ext cx="1466539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230655-F3CD-D64A-899A-1F9C33B94B24}"/>
                </a:ext>
              </a:extLst>
            </p:cNvPr>
            <p:cNvSpPr/>
            <p:nvPr/>
          </p:nvSpPr>
          <p:spPr>
            <a:xfrm>
              <a:off x="2489822" y="4724400"/>
              <a:ext cx="4448934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BF9C418-337D-CA4F-B5DB-B8953CC3DEFC}"/>
              </a:ext>
            </a:extLst>
          </p:cNvPr>
          <p:cNvSpPr txBox="1"/>
          <p:nvPr/>
        </p:nvSpPr>
        <p:spPr>
          <a:xfrm>
            <a:off x="640045" y="53105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E30CA5-F42D-804C-81A1-72356AB0996D}"/>
              </a:ext>
            </a:extLst>
          </p:cNvPr>
          <p:cNvSpPr txBox="1"/>
          <p:nvPr/>
        </p:nvSpPr>
        <p:spPr>
          <a:xfrm>
            <a:off x="1247109" y="531055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exp=125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717B3-D80D-A648-8238-A33D500E112B}"/>
              </a:ext>
            </a:extLst>
          </p:cNvPr>
          <p:cNvSpPr txBox="1"/>
          <p:nvPr/>
        </p:nvSpPr>
        <p:spPr>
          <a:xfrm>
            <a:off x="2870010" y="5326826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10000000000000000000000</a:t>
            </a:r>
            <a:r>
              <a:rPr lang="en-US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43B89-B5D0-694C-9180-4B8139F9F881}"/>
              </a:ext>
            </a:extLst>
          </p:cNvPr>
          <p:cNvSpPr txBox="1"/>
          <p:nvPr/>
        </p:nvSpPr>
        <p:spPr>
          <a:xfrm>
            <a:off x="640045" y="56294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492F2-4CE5-F74A-84B1-C70BBC345A8F}"/>
              </a:ext>
            </a:extLst>
          </p:cNvPr>
          <p:cNvSpPr txBox="1"/>
          <p:nvPr/>
        </p:nvSpPr>
        <p:spPr>
          <a:xfrm>
            <a:off x="1247109" y="56294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-2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EA5DD8-041B-324D-8CE6-D6881A00D430}"/>
              </a:ext>
            </a:extLst>
          </p:cNvPr>
          <p:cNvSpPr txBox="1"/>
          <p:nvPr/>
        </p:nvSpPr>
        <p:spPr>
          <a:xfrm>
            <a:off x="2870010" y="5645756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1.10000000000000000000000</a:t>
            </a:r>
            <a:r>
              <a:rPr lang="en-US" baseline="-25000" dirty="0"/>
              <a:t>2 </a:t>
            </a:r>
            <a:r>
              <a:rPr lang="en-US" dirty="0"/>
              <a:t>= 1.5</a:t>
            </a:r>
            <a:r>
              <a:rPr lang="en-US" baseline="-25000" dirty="0"/>
              <a:t>10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/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blipFill>
                <a:blip r:embed="rId5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/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.011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blipFill>
                <a:blip r:embed="rId6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0xc23c0000?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6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zero?</a:t>
            </a: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0F5CB851-ABD4-5646-B83A-3EC8E6FFA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62836"/>
              </p:ext>
            </p:extLst>
          </p:nvPr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8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23DD-7A89-4D47-93DA-1ECA34C9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and Denormalized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Normalized Values</a:t>
                </a:r>
              </a:p>
              <a:p>
                <a:pPr lvl="1"/>
                <a:r>
                  <a:rPr lang="en-US" dirty="0"/>
                  <a:t>exp is neither all zeros nor all ones (normal case)</a:t>
                </a:r>
              </a:p>
              <a:p>
                <a:pPr lvl="1"/>
                <a:r>
                  <a:rPr lang="en-US" dirty="0"/>
                  <a:t>exponent 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, where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(e.g., 127 for float or 1023 for double)</a:t>
                </a:r>
              </a:p>
              <a:p>
                <a:pPr lvl="1"/>
                <a:r>
                  <a:rPr lang="en-US" dirty="0"/>
                  <a:t>significand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dirty="0"/>
                  <a:t>Denormalized Values </a:t>
                </a:r>
              </a:p>
              <a:p>
                <a:pPr lvl="1"/>
                <a:r>
                  <a:rPr lang="en-US" dirty="0" err="1"/>
                  <a:t>exp</a:t>
                </a:r>
                <a:r>
                  <a:rPr lang="en-US" dirty="0"/>
                  <a:t> is either all zeros or all ones</a:t>
                </a:r>
              </a:p>
              <a:p>
                <a:pPr lvl="1"/>
                <a:r>
                  <a:rPr lang="en-US" dirty="0"/>
                  <a:t>if all zeros: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all ones: infinity (if frac is all zeros) or </a:t>
                </a:r>
                <a:r>
                  <a:rPr lang="en-US" dirty="0" err="1"/>
                  <a:t>NaN</a:t>
                </a:r>
                <a:r>
                  <a:rPr lang="en-US" dirty="0"/>
                  <a:t> (if frac is non-zero)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78D098BD-A9C7-5A4A-89CD-6956C16AB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15582"/>
              </p:ext>
            </p:extLst>
          </p:nvPr>
        </p:nvGraphicFramePr>
        <p:xfrm>
          <a:off x="889000" y="1495926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  <p:extLst>
      <p:ext uri="{BB962C8B-B14F-4D97-AF65-F5344CB8AC3E}">
        <p14:creationId xmlns:p14="http://schemas.microsoft.com/office/powerpoint/2010/main" val="353890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4D7F3F-036D-6B5C-20A4-06D731D4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Floats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8BF298-5D97-6FE0-4D80-45B6EDD0C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Denormalized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A77D0-87F2-B0F9-3D25-50C8A785533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438400"/>
                <a:ext cx="3931920" cy="3951288"/>
              </a:xfrm>
            </p:spPr>
            <p:txBody>
              <a:bodyPr/>
              <a:lstStyle/>
              <a:p>
                <a:r>
                  <a:rPr lang="en-US" dirty="0"/>
                  <a:t>Smallest Power of 2</a:t>
                </a:r>
              </a:p>
              <a:p>
                <a:pPr lvl="1"/>
                <a:r>
                  <a:rPr lang="en-US" dirty="0"/>
                  <a:t>M = 0.000…01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val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−149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Biggest Power of 2</a:t>
                </a:r>
              </a:p>
              <a:p>
                <a:pPr lvl="1"/>
                <a:r>
                  <a:rPr lang="en-US" dirty="0"/>
                  <a:t>M = 0.100...00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val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A77D0-87F2-B0F9-3D25-50C8A7855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438400"/>
                <a:ext cx="3931920" cy="3951288"/>
              </a:xfrm>
              <a:blipFill>
                <a:blip r:embed="rId2"/>
                <a:stretch>
                  <a:fillRect l="-1613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5260C-7706-A604-02B0-07FF9F9D7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Normalized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B421E73-32DF-4E3B-EF83-632DCAA170F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Smallest Power of 2</a:t>
                </a:r>
              </a:p>
              <a:p>
                <a:pPr lvl="1"/>
                <a:r>
                  <a:rPr lang="en-US" dirty="0"/>
                  <a:t>M = 1.000…00 </a:t>
                </a:r>
              </a:p>
              <a:p>
                <a:pPr lvl="1"/>
                <a:r>
                  <a:rPr lang="en-US" dirty="0"/>
                  <a:t>exp = 00000001 = 1</a:t>
                </a:r>
              </a:p>
              <a:p>
                <a:pPr lvl="1"/>
                <a:r>
                  <a:rPr lang="en-US" dirty="0"/>
                  <a:t>val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1−127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−126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Biggest Power of 2</a:t>
                </a:r>
              </a:p>
              <a:p>
                <a:pPr lvl="1"/>
                <a:r>
                  <a:rPr lang="en-US" dirty="0"/>
                  <a:t>M = 1.000...00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 = 11111110 = 254</a:t>
                </a:r>
              </a:p>
              <a:p>
                <a:pPr lvl="1"/>
                <a:r>
                  <a:rPr lang="en-US" dirty="0"/>
                  <a:t>val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254−127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B421E73-32DF-4E3B-EF83-632DCAA17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290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4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CF9-AD5A-2740-9C27-6720A248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Limits of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521A-2AF5-B74D-989A-DAF07227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big gaps between representable numbers (when exponent is big)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E73F5D0B-ABCB-D04E-817F-87756B653E3D}"/>
              </a:ext>
            </a:extLst>
          </p:cNvPr>
          <p:cNvGraphicFramePr>
            <a:graphicFrameLocks noGrp="1"/>
          </p:cNvGraphicFramePr>
          <p:nvPr/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7E98B-A5A6-EA43-9859-3DAD3302CE86}"/>
              </a:ext>
            </a:extLst>
          </p:cNvPr>
          <p:cNvSpPr txBox="1"/>
          <p:nvPr/>
        </p:nvSpPr>
        <p:spPr>
          <a:xfrm>
            <a:off x="1065551" y="2819401"/>
            <a:ext cx="597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0111 1111 0111 1111 1111 1111 1111 1111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BB5D80-F5DF-B24A-83E7-DE691BA32FB3}"/>
              </a:ext>
            </a:extLst>
          </p:cNvPr>
          <p:cNvGrpSpPr/>
          <p:nvPr/>
        </p:nvGrpSpPr>
        <p:grpSpPr>
          <a:xfrm>
            <a:off x="1143000" y="2819400"/>
            <a:ext cx="5787452" cy="461666"/>
            <a:chOff x="839449" y="4724400"/>
            <a:chExt cx="5787452" cy="4616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282EA-C743-5549-846B-903D49ED462D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F9E23-224A-2241-8CB3-BC81B07F4C46}"/>
                </a:ext>
              </a:extLst>
            </p:cNvPr>
            <p:cNvSpPr/>
            <p:nvPr/>
          </p:nvSpPr>
          <p:spPr>
            <a:xfrm>
              <a:off x="1021828" y="4724401"/>
              <a:ext cx="143780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FA680F-B0AD-CA45-AFF1-7A04EED2B296}"/>
                </a:ext>
              </a:extLst>
            </p:cNvPr>
            <p:cNvSpPr/>
            <p:nvPr/>
          </p:nvSpPr>
          <p:spPr>
            <a:xfrm>
              <a:off x="2459636" y="4724400"/>
              <a:ext cx="4167265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0CD948-B2E2-B840-A22E-0F1B70AD7477}"/>
              </a:ext>
            </a:extLst>
          </p:cNvPr>
          <p:cNvSpPr txBox="1"/>
          <p:nvPr/>
        </p:nvSpPr>
        <p:spPr>
          <a:xfrm>
            <a:off x="943596" y="32766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B1059-1E12-FB4C-9E85-963296E722FB}"/>
              </a:ext>
            </a:extLst>
          </p:cNvPr>
          <p:cNvSpPr txBox="1"/>
          <p:nvPr/>
        </p:nvSpPr>
        <p:spPr>
          <a:xfrm>
            <a:off x="1550660" y="32766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7F794-5895-AC46-AC02-87D1103DD205}"/>
              </a:ext>
            </a:extLst>
          </p:cNvPr>
          <p:cNvSpPr txBox="1"/>
          <p:nvPr/>
        </p:nvSpPr>
        <p:spPr>
          <a:xfrm>
            <a:off x="3173561" y="3292872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1.11111111111111111111111</a:t>
            </a:r>
            <a:r>
              <a:rPr lang="en-US" baseline="-25000" dirty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/>
              <p:nvPr/>
            </p:nvSpPr>
            <p:spPr>
              <a:xfrm>
                <a:off x="1264171" y="3645932"/>
                <a:ext cx="5730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1" y="3645932"/>
                <a:ext cx="573009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/>
              <p:nvPr/>
            </p:nvSpPr>
            <p:spPr>
              <a:xfrm>
                <a:off x="1260197" y="4004179"/>
                <a:ext cx="5734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=1.11111111111111111111110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197" y="4004179"/>
                <a:ext cx="5734069" cy="369332"/>
              </a:xfrm>
              <a:prstGeom prst="rect">
                <a:avLst/>
              </a:prstGeom>
              <a:blipFill>
                <a:blip r:embed="rId3"/>
                <a:stretch>
                  <a:fillRect l="-66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/>
              <p:nvPr/>
            </p:nvSpPr>
            <p:spPr>
              <a:xfrm>
                <a:off x="152400" y="4550778"/>
                <a:ext cx="9093580" cy="361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0.00000000000000000000001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=1⋅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𝟏𝟎𝟒</m:t>
                        </m:r>
                      </m:sup>
                    </m:sSup>
                  </m:oMath>
                </a14:m>
                <a:r>
                  <a:rPr lang="en-US" sz="2300" b="1" dirty="0">
                    <a:solidFill>
                      <a:schemeClr val="accent1"/>
                    </a:solidFill>
                  </a:rPr>
                  <a:t> </a:t>
                </a:r>
                <a:endParaRPr lang="en-US" sz="23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50778"/>
                <a:ext cx="9093580" cy="361959"/>
              </a:xfrm>
              <a:prstGeom prst="rect">
                <a:avLst/>
              </a:prstGeom>
              <a:blipFill>
                <a:blip r:embed="rId4"/>
                <a:stretch>
                  <a:fillRect l="-83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b="1" dirty="0"/>
              <a:t>Example 1: Is (x + y) + z  =  x + (y + z)?</a:t>
            </a:r>
          </a:p>
          <a:p>
            <a:pPr marL="552450" lvl="1"/>
            <a:r>
              <a:rPr lang="en-US" dirty="0" err="1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Floats:	</a:t>
            </a:r>
          </a:p>
          <a:p>
            <a:pPr marL="838200" lvl="2"/>
            <a:r>
              <a:rPr lang="en-US" dirty="0"/>
              <a:t> (2^30 + -2^30) + 3.14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3.14</a:t>
            </a:r>
          </a:p>
          <a:p>
            <a:pPr marL="838200" lvl="2"/>
            <a:r>
              <a:rPr lang="en-US" dirty="0"/>
              <a:t> 2^30 + (-2^30 + 3.14)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0.0</a:t>
            </a:r>
          </a:p>
          <a:p>
            <a:pPr marL="289560"/>
            <a:endParaRPr lang="en-US" dirty="0"/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320972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97FF-CA8C-444E-89D7-3D470BB8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0EBD6-5D03-0144-8D65-E4E4E7B3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bitwise and logical operations still work</a:t>
            </a:r>
          </a:p>
          <a:p>
            <a:r>
              <a:rPr lang="en-US" dirty="0">
                <a:solidFill>
                  <a:srgbClr val="980002"/>
                </a:solidFill>
              </a:rPr>
              <a:t>Float arithmetic operations done by separate hardware unit (FPU)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2049463" algn="l"/>
                  </a:tabLst>
                </a:pPr>
                <a:r>
                  <a:rPr lang="en-US" b="0" dirty="0">
                    <a:solidFill>
                      <a:srgbClr val="980002"/>
                    </a:solidFill>
                  </a:rPr>
                  <a:t>Float operations done by separate hardware unit (FPU)</a:t>
                </a:r>
              </a:p>
              <a:p>
                <a:pPr>
                  <a:tabLst>
                    <a:tab pos="20494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Assume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&gt;=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, significand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</a:t>
                </a:r>
              </a:p>
              <a:p>
                <a:pPr marL="838200" lvl="2">
                  <a:tabLst>
                    <a:tab pos="2049463" algn="l"/>
                  </a:tabLst>
                </a:pPr>
                <a:r>
                  <a:rPr lang="en-US" dirty="0"/>
                  <a:t>Result of signed align &amp; add</a:t>
                </a:r>
              </a:p>
              <a:p>
                <a:pPr marL="563880" lvl="1">
                  <a:tabLst>
                    <a:tab pos="2049463" algn="l"/>
                  </a:tabLst>
                </a:pPr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Fixing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&lt; 1,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left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r>
                  <a:rPr lang="en-US" dirty="0"/>
                  <a:t> positions, decrement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by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endParaRPr lang="en-US" dirty="0">
                  <a:sym typeface="Calibri Italic" charset="0"/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Overflow 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</p:txBody>
          </p:sp>
        </mc:Choice>
        <mc:Fallback xmlns="">
          <p:sp>
            <p:nvSpPr>
              <p:cNvPr id="399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17" t="-1558" b="-26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DC1757B-0241-EB4A-BD4F-154EEBD8A0C3}"/>
              </a:ext>
            </a:extLst>
          </p:cNvPr>
          <p:cNvGrpSpPr/>
          <p:nvPr/>
        </p:nvGrpSpPr>
        <p:grpSpPr>
          <a:xfrm>
            <a:off x="4697413" y="2298700"/>
            <a:ext cx="4217987" cy="2730500"/>
            <a:chOff x="4697413" y="1993900"/>
            <a:chExt cx="4217987" cy="2730500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5067300" y="3009900"/>
              <a:ext cx="17907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>
              <a:off x="6645275" y="3556000"/>
              <a:ext cx="22225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68580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88519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6870700" y="2819400"/>
              <a:ext cx="19685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6" name="Rectangle 10"/>
            <p:cNvSpPr>
              <a:spLocks/>
            </p:cNvSpPr>
            <p:nvPr/>
          </p:nvSpPr>
          <p:spPr bwMode="auto">
            <a:xfrm>
              <a:off x="7567613" y="2589213"/>
              <a:ext cx="771045" cy="30777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E1</a:t>
              </a:r>
              <a:r>
                <a:rPr lang="en-US" sz="2000">
                  <a:solidFill>
                    <a:schemeClr val="tx1"/>
                  </a:solidFill>
                  <a:latin typeface="Arial Narrow Bold" charset="0"/>
                  <a:ea typeface="Arial Narrow Bold" charset="0"/>
                  <a:cs typeface="Arial Narrow Bold" charset="0"/>
                  <a:sym typeface="Arial Narrow Bold" charset="0"/>
                </a:rPr>
                <a:t>–</a:t>
              </a:r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E2</a:t>
              </a:r>
            </a:p>
          </p:txBody>
        </p:sp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4697413" y="3419475"/>
              <a:ext cx="254877" cy="61555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</a:t>
              </a: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4826000" y="4152900"/>
              <a:ext cx="40894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9" name="Rectangle 13"/>
            <p:cNvSpPr>
              <a:spLocks/>
            </p:cNvSpPr>
            <p:nvPr/>
          </p:nvSpPr>
          <p:spPr bwMode="auto">
            <a:xfrm>
              <a:off x="5067300" y="4305300"/>
              <a:ext cx="37846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38179" y="1993900"/>
              <a:ext cx="3443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Get binary points lined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6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8D97-FE7C-7D48-99D7-0265FF4F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Representing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799E-00BF-2949-8F77-AFC57C9D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unsigned: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signed (two's complement aka normal integers):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F6365D-CD1C-954F-AC70-B0DCA82BE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37974"/>
              </p:ext>
            </p:extLst>
          </p:nvPr>
        </p:nvGraphicFramePr>
        <p:xfrm>
          <a:off x="620583" y="200239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1601BB8-70AE-7F4F-9012-524B5E676BB3}"/>
              </a:ext>
            </a:extLst>
          </p:cNvPr>
          <p:cNvGrpSpPr/>
          <p:nvPr/>
        </p:nvGrpSpPr>
        <p:grpSpPr>
          <a:xfrm>
            <a:off x="533400" y="2308099"/>
            <a:ext cx="8001000" cy="1623414"/>
            <a:chOff x="527180" y="1975713"/>
            <a:chExt cx="8654140" cy="1955800"/>
          </a:xfrm>
        </p:grpSpPr>
        <p:pic>
          <p:nvPicPr>
            <p:cNvPr id="7" name="Content Placeholder 4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C5450D1B-129A-E948-859F-EE3338A2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6783" l="10000" r="90000">
                          <a14:foregroundMark x1="45500" y1="92587" x2="54875" y2="91748"/>
                          <a14:foregroundMark x1="54875" y1="91748" x2="55500" y2="91469"/>
                          <a14:foregroundMark x1="32000" y1="25035" x2="64500" y2="26154"/>
                          <a14:foregroundMark x1="64500" y1="26154" x2="65500" y2="25874"/>
                          <a14:foregroundMark x1="49250" y1="96783" x2="51500" y2="956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688" y="2843107"/>
              <a:ext cx="247632" cy="221010"/>
            </a:xfrm>
            <a:prstGeom prst="rect">
              <a:avLst/>
            </a:prstGeom>
          </p:spPr>
        </p:pic>
        <p:pic>
          <p:nvPicPr>
            <p:cNvPr id="9" name="Picture 8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D973C92B-4C26-7742-B28A-471840DF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0" y="1975713"/>
              <a:ext cx="1244600" cy="1955800"/>
            </a:xfrm>
            <a:prstGeom prst="rect">
              <a:avLst/>
            </a:prstGeom>
          </p:spPr>
        </p:pic>
        <p:pic>
          <p:nvPicPr>
            <p:cNvPr id="10" name="Picture 9" descr="A picture containing brick, clock, toy&#10;&#10;Description automatically generated">
              <a:extLst>
                <a:ext uri="{FF2B5EF4-FFF2-40B4-BE49-F238E27FC236}">
                  <a16:creationId xmlns:a16="http://schemas.microsoft.com/office/drawing/2014/main" id="{3ED48A48-EFA8-4642-ACF0-95365377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"/>
            <a:stretch/>
          </p:blipFill>
          <p:spPr>
            <a:xfrm>
              <a:off x="1763790" y="2315660"/>
              <a:ext cx="1153582" cy="1282701"/>
            </a:xfrm>
            <a:prstGeom prst="rect">
              <a:avLst/>
            </a:prstGeom>
          </p:spPr>
        </p:pic>
        <p:pic>
          <p:nvPicPr>
            <p:cNvPr id="11" name="Picture 10" descr="A picture containing brick, clock&#10;&#10;Description automatically generated">
              <a:extLst>
                <a:ext uri="{FF2B5EF4-FFF2-40B4-BE49-F238E27FC236}">
                  <a16:creationId xmlns:a16="http://schemas.microsoft.com/office/drawing/2014/main" id="{9AA8699A-435C-364D-B001-6E36D6583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4" r="3994"/>
            <a:stretch/>
          </p:blipFill>
          <p:spPr>
            <a:xfrm>
              <a:off x="3082577" y="2397639"/>
              <a:ext cx="823840" cy="1155700"/>
            </a:xfrm>
            <a:prstGeom prst="rect">
              <a:avLst/>
            </a:prstGeom>
          </p:spPr>
        </p:pic>
        <p:pic>
          <p:nvPicPr>
            <p:cNvPr id="12" name="Picture 11" descr="A picture containing green, brick, box, table&#10;&#10;Description automatically generated">
              <a:extLst>
                <a:ext uri="{FF2B5EF4-FFF2-40B4-BE49-F238E27FC236}">
                  <a16:creationId xmlns:a16="http://schemas.microsoft.com/office/drawing/2014/main" id="{C0FE2C70-6069-3E42-8F0E-4EB9AC20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661" y="2420469"/>
              <a:ext cx="685800" cy="1028700"/>
            </a:xfrm>
            <a:prstGeom prst="rect">
              <a:avLst/>
            </a:prstGeom>
          </p:spPr>
        </p:pic>
        <p:pic>
          <p:nvPicPr>
            <p:cNvPr id="13" name="Picture 12" descr="A picture containing brick, box, table&#10;&#10;Description automatically generated">
              <a:extLst>
                <a:ext uri="{FF2B5EF4-FFF2-40B4-BE49-F238E27FC236}">
                  <a16:creationId xmlns:a16="http://schemas.microsoft.com/office/drawing/2014/main" id="{456166F9-9251-F348-B219-F42B2B1B2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627" y="2623413"/>
              <a:ext cx="622300" cy="660400"/>
            </a:xfrm>
            <a:prstGeom prst="rect">
              <a:avLst/>
            </a:prstGeom>
          </p:spPr>
        </p:pic>
        <p:pic>
          <p:nvPicPr>
            <p:cNvPr id="14" name="Picture 13" descr="A close up of a box&#10;&#10;Description automatically generated">
              <a:extLst>
                <a:ext uri="{FF2B5EF4-FFF2-40B4-BE49-F238E27FC236}">
                  <a16:creationId xmlns:a16="http://schemas.microsoft.com/office/drawing/2014/main" id="{ECE4B95F-15E1-C24D-903B-38160BE2E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869" y="2642463"/>
              <a:ext cx="495300" cy="622300"/>
            </a:xfrm>
            <a:prstGeom prst="rect">
              <a:avLst/>
            </a:prstGeom>
          </p:spPr>
        </p:pic>
        <p:pic>
          <p:nvPicPr>
            <p:cNvPr id="15" name="Picture 14" descr="A close up of a box&#10;&#10;Description automatically generated">
              <a:extLst>
                <a:ext uri="{FF2B5EF4-FFF2-40B4-BE49-F238E27FC236}">
                  <a16:creationId xmlns:a16="http://schemas.microsoft.com/office/drawing/2014/main" id="{B924B1A4-0321-0044-B418-568985421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303" y="2680564"/>
              <a:ext cx="393700" cy="546100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7C9F6E4-5778-BC47-8691-8A410511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6963"/>
              </p:ext>
            </p:extLst>
          </p:nvPr>
        </p:nvGraphicFramePr>
        <p:xfrm>
          <a:off x="533400" y="4270542"/>
          <a:ext cx="84801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977042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C5BF0A36-98F8-614F-8FAA-7642C5373C4F}"/>
              </a:ext>
            </a:extLst>
          </p:cNvPr>
          <p:cNvGrpSpPr/>
          <p:nvPr/>
        </p:nvGrpSpPr>
        <p:grpSpPr>
          <a:xfrm>
            <a:off x="613386" y="4572848"/>
            <a:ext cx="8008197" cy="1650116"/>
            <a:chOff x="613386" y="4572848"/>
            <a:chExt cx="8008197" cy="16501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B5CFB5-B63B-C145-86A5-C652228A37EB}"/>
                </a:ext>
              </a:extLst>
            </p:cNvPr>
            <p:cNvGrpSpPr/>
            <p:nvPr/>
          </p:nvGrpSpPr>
          <p:grpSpPr>
            <a:xfrm>
              <a:off x="1763864" y="4858424"/>
              <a:ext cx="6857719" cy="1064707"/>
              <a:chOff x="1763790" y="2315660"/>
              <a:chExt cx="7417530" cy="1282701"/>
            </a:xfrm>
          </p:grpSpPr>
          <p:pic>
            <p:nvPicPr>
              <p:cNvPr id="19" name="Content Placeholder 4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70A011C5-F233-AD41-B0FF-10BC6C82C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90" b="96783" l="10000" r="90000">
                            <a14:foregroundMark x1="45500" y1="92587" x2="54875" y2="91748"/>
                            <a14:foregroundMark x1="54875" y1="91748" x2="55500" y2="91469"/>
                            <a14:foregroundMark x1="32000" y1="25035" x2="64500" y2="26154"/>
                            <a14:foregroundMark x1="64500" y1="26154" x2="65500" y2="25874"/>
                            <a14:foregroundMark x1="49250" y1="96783" x2="51500" y2="956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688" y="2843107"/>
                <a:ext cx="247632" cy="22101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brick, clock, toy&#10;&#10;Description automatically generated">
                <a:extLst>
                  <a:ext uri="{FF2B5EF4-FFF2-40B4-BE49-F238E27FC236}">
                    <a16:creationId xmlns:a16="http://schemas.microsoft.com/office/drawing/2014/main" id="{C231DC92-CB63-8440-8ABA-6390CDD17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3"/>
              <a:stretch/>
            </p:blipFill>
            <p:spPr>
              <a:xfrm>
                <a:off x="1763790" y="2315660"/>
                <a:ext cx="1153582" cy="1282701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brick, clock&#10;&#10;Description automatically generated">
                <a:extLst>
                  <a:ext uri="{FF2B5EF4-FFF2-40B4-BE49-F238E27FC236}">
                    <a16:creationId xmlns:a16="http://schemas.microsoft.com/office/drawing/2014/main" id="{6592C503-82F6-B44A-875C-9E5034DC0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4" r="3994"/>
              <a:stretch/>
            </p:blipFill>
            <p:spPr>
              <a:xfrm>
                <a:off x="3082577" y="2397639"/>
                <a:ext cx="823840" cy="11557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green, brick, box, table&#10;&#10;Description automatically generated">
                <a:extLst>
                  <a:ext uri="{FF2B5EF4-FFF2-40B4-BE49-F238E27FC236}">
                    <a16:creationId xmlns:a16="http://schemas.microsoft.com/office/drawing/2014/main" id="{CFFB588E-996F-7648-8E16-BD3CF2677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9661" y="2420469"/>
                <a:ext cx="685800" cy="10287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brick, box, table&#10;&#10;Description automatically generated">
                <a:extLst>
                  <a:ext uri="{FF2B5EF4-FFF2-40B4-BE49-F238E27FC236}">
                    <a16:creationId xmlns:a16="http://schemas.microsoft.com/office/drawing/2014/main" id="{19956B77-0ED3-A547-9F8B-7DAC34673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627" y="2623413"/>
                <a:ext cx="622300" cy="660400"/>
              </a:xfrm>
              <a:prstGeom prst="rect">
                <a:avLst/>
              </a:prstGeom>
            </p:spPr>
          </p:pic>
          <p:pic>
            <p:nvPicPr>
              <p:cNvPr id="25" name="Picture 24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40196775-77F4-0A41-96DB-2DECD347C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869" y="2642463"/>
                <a:ext cx="495300" cy="622300"/>
              </a:xfrm>
              <a:prstGeom prst="rect">
                <a:avLst/>
              </a:prstGeom>
            </p:spPr>
          </p:pic>
          <p:pic>
            <p:nvPicPr>
              <p:cNvPr id="26" name="Picture 25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EB1BE146-3FC8-2943-BF81-EE85C2B1E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303" y="2680564"/>
                <a:ext cx="393700" cy="546100"/>
              </a:xfrm>
              <a:prstGeom prst="rect">
                <a:avLst/>
              </a:prstGeom>
            </p:spPr>
          </p:pic>
        </p:grpSp>
        <p:pic>
          <p:nvPicPr>
            <p:cNvPr id="37" name="Picture 36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8C00312C-C497-344B-842B-C9BE769A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86" y="4572848"/>
              <a:ext cx="1150667" cy="1650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7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Floating Point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: 	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s1</a:t>
                </a:r>
                <a:r>
                  <a:rPr lang="en-US" dirty="0"/>
                  <a:t> ^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s2</a:t>
                </a:r>
                <a:endParaRPr lang="en-US" dirty="0"/>
              </a:p>
              <a:p>
                <a:pPr marL="552450" lvl="1"/>
                <a:r>
                  <a:rPr lang="en-US" dirty="0" err="1"/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M1</a:t>
                </a:r>
                <a:r>
                  <a:rPr lang="en-US" dirty="0"/>
                  <a:t> x 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M2</a:t>
                </a:r>
                <a:endParaRPr lang="en-US" dirty="0"/>
              </a:p>
              <a:p>
                <a:pPr marL="552450" lvl="1"/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+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Fixing</a:t>
                </a:r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endParaRPr lang="en-US" dirty="0"/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range, overflow </a:t>
                </a:r>
              </a:p>
              <a:p>
                <a:pPr marL="552450" lvl="1"/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 err="1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  <a:p>
                <a:endParaRPr lang="en-US" dirty="0"/>
              </a:p>
              <a:p>
                <a:r>
                  <a:rPr lang="en-US" dirty="0"/>
                  <a:t>Implementation</a:t>
                </a:r>
              </a:p>
              <a:p>
                <a:pPr marL="552450" lvl="1"/>
                <a:r>
                  <a:rPr lang="en-US" dirty="0"/>
                  <a:t>Biggest chore is multiplying </a:t>
                </a:r>
                <a:r>
                  <a:rPr lang="en-US" dirty="0" err="1"/>
                  <a:t>significands</a:t>
                </a:r>
                <a:endParaRPr lang="en-US" dirty="0"/>
              </a:p>
            </p:txBody>
          </p:sp>
        </mc:Choice>
        <mc:Fallback xmlns="">
          <p:sp>
            <p:nvSpPr>
              <p:cNvPr id="3891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72" b="-7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1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C Guarantees Two Levels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float</a:t>
            </a:r>
            <a:r>
              <a:rPr lang="en-US" dirty="0"/>
              <a:t>	single precision (32 bits)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double</a:t>
            </a:r>
            <a:r>
              <a:rPr lang="en-US" dirty="0"/>
              <a:t>	double precision (64 bits)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</a:t>
            </a:r>
          </a:p>
          <a:p>
            <a:pPr marL="56388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</a:t>
            </a:r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CB153BF0-8A7A-0CEE-E784-566BF3FD25DD}"/>
              </a:ext>
            </a:extLst>
          </p:cNvPr>
          <p:cNvSpPr/>
          <p:nvPr/>
        </p:nvSpPr>
        <p:spPr>
          <a:xfrm>
            <a:off x="5410200" y="23622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5208C-96D9-298E-4F11-E927F999AC52}"/>
              </a:ext>
            </a:extLst>
          </p:cNvPr>
          <p:cNvSpPr txBox="1"/>
          <p:nvPr/>
        </p:nvSpPr>
        <p:spPr>
          <a:xfrm>
            <a:off x="5867400" y="2153334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This is what most languages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call floats!</a:t>
            </a:r>
          </a:p>
        </p:txBody>
      </p:sp>
    </p:spTree>
    <p:extLst>
      <p:ext uri="{BB962C8B-B14F-4D97-AF65-F5344CB8AC3E}">
        <p14:creationId xmlns:p14="http://schemas.microsoft.com/office/powerpoint/2010/main" val="30975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59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4CFDF4-6894-3B48-B21D-2C7ED2A1615C}"/>
              </a:ext>
            </a:extLst>
          </p:cNvPr>
          <p:cNvSpPr txBox="1"/>
          <p:nvPr/>
        </p:nvSpPr>
        <p:spPr>
          <a:xfrm>
            <a:off x="4791296" y="3105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EFEB-236B-914D-B11D-10629EEADB0A}"/>
              </a:ext>
            </a:extLst>
          </p:cNvPr>
          <p:cNvSpPr txBox="1"/>
          <p:nvPr/>
        </p:nvSpPr>
        <p:spPr>
          <a:xfrm>
            <a:off x="4798505" y="350520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6FD42-97A5-A34E-9236-F065CEE05781}"/>
              </a:ext>
            </a:extLst>
          </p:cNvPr>
          <p:cNvSpPr txBox="1"/>
          <p:nvPr/>
        </p:nvSpPr>
        <p:spPr>
          <a:xfrm>
            <a:off x="4796553" y="384798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83FDE-3126-7146-8C6C-4AB7999234C5}"/>
              </a:ext>
            </a:extLst>
          </p:cNvPr>
          <p:cNvSpPr txBox="1"/>
          <p:nvPr/>
        </p:nvSpPr>
        <p:spPr>
          <a:xfrm>
            <a:off x="4803762" y="4248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415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81437"/>
              </p:ext>
            </p:extLst>
          </p:nvPr>
        </p:nvGraphicFramePr>
        <p:xfrm>
          <a:off x="4114800" y="13081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10020"/>
              </p:ext>
            </p:extLst>
          </p:nvPr>
        </p:nvGraphicFramePr>
        <p:xfrm>
          <a:off x="3581400" y="39624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9158"/>
              </p:ext>
            </p:extLst>
          </p:nvPr>
        </p:nvGraphicFramePr>
        <p:xfrm>
          <a:off x="901700" y="34163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2862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87" name="Rectangle 9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2913" y="5237163"/>
                <a:ext cx="8472487" cy="1849437"/>
              </a:xfrm>
              <a:ln/>
            </p:spPr>
            <p:txBody>
              <a:bodyPr/>
              <a:lstStyle/>
              <a:p>
                <a:pPr marL="215900" indent="-215900">
                  <a:spcBef>
                    <a:spcPct val="0"/>
                  </a:spcBef>
                </a:pPr>
                <a:r>
                  <a:rPr lang="en-US" dirty="0">
                    <a:ea typeface="Calibri" charset="0"/>
                    <a:cs typeface="Calibri" charset="0"/>
                  </a:rPr>
                  <a:t>Representation</a:t>
                </a:r>
                <a:endParaRPr lang="en-US" dirty="0"/>
              </a:p>
              <a:p>
                <a:pPr lvl="1"/>
                <a:r>
                  <a:rPr lang="en-US" dirty="0"/>
                  <a:t>Bits to right of “binary point” represent fractional powers of 2</a:t>
                </a:r>
              </a:p>
              <a:p>
                <a:pPr lvl="1"/>
                <a:r>
                  <a:rPr lang="en-US" dirty="0"/>
                  <a:t>Represents rational number: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87" name="Rectangle 9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2913" y="5237163"/>
                <a:ext cx="8472487" cy="1849437"/>
              </a:xfrm>
              <a:blipFill>
                <a:blip r:embed="rId3"/>
                <a:stretch>
                  <a:fillRect l="-749" t="-2721" b="-61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2464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8146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5733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9002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5446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6495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40068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40068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40195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9814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8583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0C346B-6990-D10A-8ED4-DDE22E140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11676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Example: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1001.101</a:t>
            </a:r>
            <a:r>
              <a:rPr lang="en-US" sz="2400" baseline="-25000" dirty="0"/>
              <a:t>2</a:t>
            </a:r>
            <a:r>
              <a:rPr lang="en-US" sz="2400" dirty="0"/>
              <a:t>?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the binary representation of 13 9/16?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/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blipFill>
                <a:blip r:embed="rId3"/>
                <a:stretch>
                  <a:fillRect l="-382" t="-2439" r="-114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448AB0-6E9B-884A-9472-36373946E91B}"/>
              </a:ext>
            </a:extLst>
          </p:cNvPr>
          <p:cNvSpPr txBox="1"/>
          <p:nvPr/>
        </p:nvSpPr>
        <p:spPr>
          <a:xfrm>
            <a:off x="1901988" y="3979337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1101.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BBF25-8F99-D541-B57A-BD055A580DC3}"/>
              </a:ext>
            </a:extLst>
          </p:cNvPr>
          <p:cNvSpPr txBox="1"/>
          <p:nvPr/>
        </p:nvSpPr>
        <p:spPr>
          <a:xfrm>
            <a:off x="2819400" y="3979336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1001</a:t>
            </a:r>
          </a:p>
        </p:txBody>
      </p:sp>
    </p:spTree>
    <p:extLst>
      <p:ext uri="{BB962C8B-B14F-4D97-AF65-F5344CB8AC3E}">
        <p14:creationId xmlns:p14="http://schemas.microsoft.com/office/powerpoint/2010/main" val="10368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1: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numbers to their binary representation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5 3/4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2 7/8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1 7/16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binary numbers to their decimal representation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.011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.11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1.1</a:t>
            </a:r>
          </a:p>
          <a:p>
            <a:pPr lvl="1"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endParaRPr lang="en-US" sz="2400" dirty="0"/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4C1A5-A2D9-A023-A8E4-958BEFD7C17B}"/>
              </a:ext>
            </a:extLst>
          </p:cNvPr>
          <p:cNvSpPr txBox="1"/>
          <p:nvPr/>
        </p:nvSpPr>
        <p:spPr>
          <a:xfrm>
            <a:off x="2590800" y="215676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101.11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B1657-AB5C-C63F-EE26-9AF92FDD75FB}"/>
              </a:ext>
            </a:extLst>
          </p:cNvPr>
          <p:cNvSpPr txBox="1"/>
          <p:nvPr/>
        </p:nvSpPr>
        <p:spPr>
          <a:xfrm>
            <a:off x="2590800" y="2590800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10.111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45A94-731D-1289-71B2-91F95DF42DBA}"/>
              </a:ext>
            </a:extLst>
          </p:cNvPr>
          <p:cNvSpPr txBox="1"/>
          <p:nvPr/>
        </p:nvSpPr>
        <p:spPr>
          <a:xfrm>
            <a:off x="2598717" y="3043535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4D59F-F91A-39B1-EA05-0E108282E321}"/>
              </a:ext>
            </a:extLst>
          </p:cNvPr>
          <p:cNvSpPr txBox="1"/>
          <p:nvPr/>
        </p:nvSpPr>
        <p:spPr>
          <a:xfrm>
            <a:off x="2590800" y="4793902"/>
            <a:ext cx="90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.375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9AECE-1FF3-E72C-A9E4-A675B03CE532}"/>
              </a:ext>
            </a:extLst>
          </p:cNvPr>
          <p:cNvSpPr txBox="1"/>
          <p:nvPr/>
        </p:nvSpPr>
        <p:spPr>
          <a:xfrm>
            <a:off x="2598717" y="5268432"/>
            <a:ext cx="90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.75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54636-9C7B-BF13-D822-CCE37C263AD4}"/>
              </a:ext>
            </a:extLst>
          </p:cNvPr>
          <p:cNvSpPr txBox="1"/>
          <p:nvPr/>
        </p:nvSpPr>
        <p:spPr>
          <a:xfrm>
            <a:off x="2598716" y="5813592"/>
            <a:ext cx="90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1.5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1F40B-E6DA-B1F6-FADE-9BC8977A8693}"/>
              </a:ext>
            </a:extLst>
          </p:cNvPr>
          <p:cNvSpPr/>
          <p:nvPr/>
        </p:nvSpPr>
        <p:spPr>
          <a:xfrm>
            <a:off x="2362200" y="2156767"/>
            <a:ext cx="1828800" cy="15770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A9BE19-0DA7-44F1-2834-705DA9E7161F}"/>
              </a:ext>
            </a:extLst>
          </p:cNvPr>
          <p:cNvSpPr/>
          <p:nvPr/>
        </p:nvSpPr>
        <p:spPr>
          <a:xfrm>
            <a:off x="2135578" y="4813635"/>
            <a:ext cx="1828800" cy="15770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ln/>
            </p:spPr>
            <p:txBody>
              <a:bodyPr>
                <a:normAutofit/>
              </a:bodyPr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(binary) fractional value in range [1.0,2.0)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1.0</a:t>
                </a:r>
              </a:p>
              <a:p>
                <a:pPr lvl="1"/>
                <a:r>
                  <a:rPr lang="en-US" dirty="0"/>
                  <a:t>-1.25</a:t>
                </a:r>
              </a:p>
              <a:p>
                <a:pPr lvl="1"/>
                <a:r>
                  <a:rPr lang="en-US" dirty="0"/>
                  <a:t>64</a:t>
                </a:r>
              </a:p>
              <a:p>
                <a:pPr lvl="1"/>
                <a:r>
                  <a:rPr lang="en-US" dirty="0"/>
                  <a:t>-.625</a:t>
                </a: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772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2799FD-6072-8F71-04A3-95169C70E4F1}"/>
                  </a:ext>
                </a:extLst>
              </p:cNvPr>
              <p:cNvSpPr txBox="1"/>
              <p:nvPr/>
            </p:nvSpPr>
            <p:spPr>
              <a:xfrm>
                <a:off x="3352800" y="3974862"/>
                <a:ext cx="154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2799FD-6072-8F71-04A3-95169C70E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74862"/>
                <a:ext cx="1541191" cy="276999"/>
              </a:xfrm>
              <a:prstGeom prst="rect">
                <a:avLst/>
              </a:prstGeom>
              <a:blipFill>
                <a:blip r:embed="rId4"/>
                <a:stretch>
                  <a:fillRect r="-82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5CB6FA-1DEA-16CC-E7E4-DB8702D7D216}"/>
              </a:ext>
            </a:extLst>
          </p:cNvPr>
          <p:cNvSpPr txBox="1"/>
          <p:nvPr/>
        </p:nvSpPr>
        <p:spPr>
          <a:xfrm>
            <a:off x="5562600" y="3928695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0,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lang="en-US" dirty="0">
                <a:solidFill>
                  <a:schemeClr val="accent1"/>
                </a:solidFill>
              </a:rPr>
              <a:t>, E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4D8D0-0564-278E-4C10-3BCD78A219CA}"/>
                  </a:ext>
                </a:extLst>
              </p:cNvPr>
              <p:cNvSpPr txBox="1"/>
              <p:nvPr/>
            </p:nvSpPr>
            <p:spPr>
              <a:xfrm>
                <a:off x="3352800" y="4366460"/>
                <a:ext cx="1664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4D8D0-0564-278E-4C10-3BCD78A21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366460"/>
                <a:ext cx="1664495" cy="276999"/>
              </a:xfrm>
              <a:prstGeom prst="rect">
                <a:avLst/>
              </a:prstGeom>
              <a:blipFill>
                <a:blip r:embed="rId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94794F-2F2D-56FF-F44D-471F3B7BC54E}"/>
              </a:ext>
            </a:extLst>
          </p:cNvPr>
          <p:cNvSpPr txBox="1"/>
          <p:nvPr/>
        </p:nvSpPr>
        <p:spPr>
          <a:xfrm>
            <a:off x="5562600" y="432029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1,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</a:t>
            </a:r>
            <a:r>
              <a:rPr lang="en-US" dirty="0">
                <a:solidFill>
                  <a:schemeClr val="accent1"/>
                </a:solidFill>
              </a:rPr>
              <a:t>, E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4BEDC-95D5-4817-B427-56117AF0A697}"/>
                  </a:ext>
                </a:extLst>
              </p:cNvPr>
              <p:cNvSpPr txBox="1"/>
              <p:nvPr/>
            </p:nvSpPr>
            <p:spPr>
              <a:xfrm>
                <a:off x="3352800" y="4681553"/>
                <a:ext cx="154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4BEDC-95D5-4817-B427-56117AF0A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81553"/>
                <a:ext cx="1541191" cy="276999"/>
              </a:xfrm>
              <a:prstGeom prst="rect">
                <a:avLst/>
              </a:prstGeom>
              <a:blipFill>
                <a:blip r:embed="rId6"/>
                <a:stretch>
                  <a:fillRect r="-82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FE29CBD-93B9-EE28-7DBA-05C4F1C97208}"/>
              </a:ext>
            </a:extLst>
          </p:cNvPr>
          <p:cNvSpPr txBox="1"/>
          <p:nvPr/>
        </p:nvSpPr>
        <p:spPr>
          <a:xfrm>
            <a:off x="5562600" y="4635386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0,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lang="en-US" dirty="0">
                <a:solidFill>
                  <a:schemeClr val="accent1"/>
                </a:solidFill>
              </a:rPr>
              <a:t>, E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0F1EF7-3EC2-1C22-5054-1EC172BA8348}"/>
                  </a:ext>
                </a:extLst>
              </p:cNvPr>
              <p:cNvSpPr txBox="1"/>
              <p:nvPr/>
            </p:nvSpPr>
            <p:spPr>
              <a:xfrm>
                <a:off x="3352800" y="5073151"/>
                <a:ext cx="17912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0F1EF7-3EC2-1C22-5054-1EC172BA8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073151"/>
                <a:ext cx="1791260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5356CA8-DC04-7E79-9569-0B7A55B91907}"/>
              </a:ext>
            </a:extLst>
          </p:cNvPr>
          <p:cNvSpPr txBox="1"/>
          <p:nvPr/>
        </p:nvSpPr>
        <p:spPr>
          <a:xfrm>
            <a:off x="5562600" y="502698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0,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</a:t>
            </a:r>
            <a:r>
              <a:rPr lang="en-US" dirty="0">
                <a:solidFill>
                  <a:schemeClr val="accent1"/>
                </a:solidFill>
              </a:rPr>
              <a:t>, E = 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3DE7A-2E92-DF38-FFBC-EFA4B0A4E46C}"/>
              </a:ext>
            </a:extLst>
          </p:cNvPr>
          <p:cNvSpPr txBox="1"/>
          <p:nvPr/>
        </p:nvSpPr>
        <p:spPr>
          <a:xfrm>
            <a:off x="2153947" y="394774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6034A-D9FC-ACF9-3FCD-D158DF7C74E3}"/>
              </a:ext>
            </a:extLst>
          </p:cNvPr>
          <p:cNvSpPr txBox="1"/>
          <p:nvPr/>
        </p:nvSpPr>
        <p:spPr>
          <a:xfrm>
            <a:off x="2153947" y="4320293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-1.01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05290-519A-1953-6923-E4406F8D181A}"/>
              </a:ext>
            </a:extLst>
          </p:cNvPr>
          <p:cNvSpPr txBox="1"/>
          <p:nvPr/>
        </p:nvSpPr>
        <p:spPr>
          <a:xfrm>
            <a:off x="2109229" y="464366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72507-4980-ADB6-F695-877FAB9BC94C}"/>
              </a:ext>
            </a:extLst>
          </p:cNvPr>
          <p:cNvSpPr txBox="1"/>
          <p:nvPr/>
        </p:nvSpPr>
        <p:spPr>
          <a:xfrm>
            <a:off x="2109229" y="50728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-0.101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D670F4-4AD2-E172-E6E8-0687E7A68CF7}"/>
              </a:ext>
            </a:extLst>
          </p:cNvPr>
          <p:cNvSpPr/>
          <p:nvPr/>
        </p:nvSpPr>
        <p:spPr>
          <a:xfrm>
            <a:off x="1905000" y="3928695"/>
            <a:ext cx="6477000" cy="17863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2: Floating Point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For each of the following numbers, specify a bit s, binary fractional number M in [1.0,2.0) and a binary number E such that the number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5 3/4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2 7/8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-1 1/2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-3/4</a:t>
                </a:r>
              </a:p>
              <a:p>
                <a:pPr lvl="1">
                  <a:spcBef>
                    <a:spcPts val="575"/>
                  </a:spcBef>
                  <a:buClr>
                    <a:srgbClr val="990000"/>
                  </a:buClr>
                  <a:buSzPct val="60000"/>
                  <a:tabLst>
                    <a:tab pos="2398713" algn="l"/>
                  </a:tabLst>
                </a:pPr>
                <a:endParaRPr lang="en-US" sz="2400" dirty="0"/>
              </a:p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blipFill>
                <a:blip r:embed="rId3"/>
                <a:stretch>
                  <a:fillRect l="-1362" t="-1691"/>
                </a:stretch>
              </a:blip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20AD26-9D78-F424-569F-39C0A56699D5}"/>
              </a:ext>
            </a:extLst>
          </p:cNvPr>
          <p:cNvSpPr txBox="1"/>
          <p:nvPr/>
        </p:nvSpPr>
        <p:spPr>
          <a:xfrm>
            <a:off x="2590800" y="2514600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101.11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8DBAE-0088-A470-EFBE-C4F08ADA6291}"/>
              </a:ext>
            </a:extLst>
          </p:cNvPr>
          <p:cNvSpPr txBox="1"/>
          <p:nvPr/>
        </p:nvSpPr>
        <p:spPr>
          <a:xfrm>
            <a:off x="2590800" y="2948633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10.111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E3208-3B91-357E-FA01-ABFBC680D96B}"/>
              </a:ext>
            </a:extLst>
          </p:cNvPr>
          <p:cNvSpPr txBox="1"/>
          <p:nvPr/>
        </p:nvSpPr>
        <p:spPr>
          <a:xfrm>
            <a:off x="2598717" y="339467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B77AB-7782-58D4-FB71-4F1136D7CD2C}"/>
              </a:ext>
            </a:extLst>
          </p:cNvPr>
          <p:cNvSpPr txBox="1"/>
          <p:nvPr/>
        </p:nvSpPr>
        <p:spPr>
          <a:xfrm>
            <a:off x="2622468" y="3805535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-0.11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8CF8C-9739-9B5F-F435-318FABA3218E}"/>
              </a:ext>
            </a:extLst>
          </p:cNvPr>
          <p:cNvSpPr txBox="1"/>
          <p:nvPr/>
        </p:nvSpPr>
        <p:spPr>
          <a:xfrm>
            <a:off x="4185085" y="2514600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0,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1.0111</a:t>
            </a:r>
            <a:r>
              <a:rPr lang="en-US" sz="2400" dirty="0">
                <a:solidFill>
                  <a:schemeClr val="accent1"/>
                </a:solidFill>
              </a:rPr>
              <a:t>, E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2203D-9B75-28D4-000B-BF07CFB74D3D}"/>
              </a:ext>
            </a:extLst>
          </p:cNvPr>
          <p:cNvSpPr txBox="1"/>
          <p:nvPr/>
        </p:nvSpPr>
        <p:spPr>
          <a:xfrm>
            <a:off x="4185085" y="2906198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0,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1.0111</a:t>
            </a:r>
            <a:r>
              <a:rPr lang="en-US" sz="2400" dirty="0">
                <a:solidFill>
                  <a:schemeClr val="accent1"/>
                </a:solidFill>
              </a:rPr>
              <a:t>, E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815D6-850F-A0C1-A118-AA1C6C008253}"/>
              </a:ext>
            </a:extLst>
          </p:cNvPr>
          <p:cNvSpPr txBox="1"/>
          <p:nvPr/>
        </p:nvSpPr>
        <p:spPr>
          <a:xfrm>
            <a:off x="4185085" y="3352800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1,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</a:t>
            </a:r>
            <a:r>
              <a:rPr lang="en-US" sz="2400" dirty="0">
                <a:solidFill>
                  <a:schemeClr val="accent1"/>
                </a:solidFill>
              </a:rPr>
              <a:t>, E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BB313-2EF0-FD61-8BEA-759AAF482478}"/>
              </a:ext>
            </a:extLst>
          </p:cNvPr>
          <p:cNvSpPr txBox="1"/>
          <p:nvPr/>
        </p:nvSpPr>
        <p:spPr>
          <a:xfrm>
            <a:off x="4185085" y="3805535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1,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</a:t>
            </a:r>
            <a:r>
              <a:rPr lang="en-US" sz="2400" dirty="0">
                <a:solidFill>
                  <a:schemeClr val="accent1"/>
                </a:solidFill>
              </a:rPr>
              <a:t>, E = -1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00DF2-A13D-80DB-E6E0-B6C0863AA857}"/>
              </a:ext>
            </a:extLst>
          </p:cNvPr>
          <p:cNvSpPr/>
          <p:nvPr/>
        </p:nvSpPr>
        <p:spPr>
          <a:xfrm>
            <a:off x="2092104" y="2499666"/>
            <a:ext cx="5908895" cy="21485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ln/>
            </p:spPr>
            <p:txBody>
              <a:bodyPr>
                <a:normAutofit/>
              </a:bodyPr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fractional value in range [1.0,2.0)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552450"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826770" lvl="2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826770" lvl="2"/>
                <a:r>
                  <a:rPr lang="en-US" b="0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772" t="-9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28CF76C-6FAA-B842-96C9-7260653D6E4B}"/>
              </a:ext>
            </a:extLst>
          </p:cNvPr>
          <p:cNvGrpSpPr/>
          <p:nvPr/>
        </p:nvGrpSpPr>
        <p:grpSpPr>
          <a:xfrm>
            <a:off x="4191000" y="5592580"/>
            <a:ext cx="1974210" cy="395470"/>
            <a:chOff x="4191000" y="5592580"/>
            <a:chExt cx="1974210" cy="395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34974B-0025-0A44-9BEB-A4291C8756E3}"/>
                </a:ext>
              </a:extLst>
            </p:cNvPr>
            <p:cNvSpPr/>
            <p:nvPr/>
          </p:nvSpPr>
          <p:spPr>
            <a:xfrm>
              <a:off x="4191000" y="5607050"/>
              <a:ext cx="1066800" cy="381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BE28FE-7ADE-A14E-A401-87E51B7107D7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5257800" y="5791200"/>
              <a:ext cx="3048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F2EFED-A23B-A34C-BD21-0DB8E31BD185}"/>
                </a:ext>
              </a:extLst>
            </p:cNvPr>
            <p:cNvSpPr txBox="1"/>
            <p:nvPr/>
          </p:nvSpPr>
          <p:spPr>
            <a:xfrm>
              <a:off x="5518879" y="559258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bias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23EE18-759E-0C4D-B870-91D2295FFF5B}"/>
              </a:ext>
            </a:extLst>
          </p:cNvPr>
          <p:cNvSpPr txBox="1"/>
          <p:nvPr/>
        </p:nvSpPr>
        <p:spPr>
          <a:xfrm>
            <a:off x="6566941" y="4920387"/>
            <a:ext cx="239467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  <a:p>
            <a:r>
              <a:rPr lang="en-US" dirty="0"/>
              <a:t>Double (64 bits)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k=11, n = 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1023</a:t>
            </a:r>
          </a:p>
        </p:txBody>
      </p:sp>
    </p:spTree>
    <p:extLst>
      <p:ext uri="{BB962C8B-B14F-4D97-AF65-F5344CB8AC3E}">
        <p14:creationId xmlns:p14="http://schemas.microsoft.com/office/powerpoint/2010/main" val="34192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23186</TotalTime>
  <Words>1861</Words>
  <Application>Microsoft Macintosh PowerPoint</Application>
  <PresentationFormat>On-screen Show (4:3)</PresentationFormat>
  <Paragraphs>367</Paragraphs>
  <Slides>23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Consolas</vt:lpstr>
      <vt:lpstr>Courier</vt:lpstr>
      <vt:lpstr>Courier New</vt:lpstr>
      <vt:lpstr>Courier New Bold</vt:lpstr>
      <vt:lpstr>Monaco</vt:lpstr>
      <vt:lpstr>Times</vt:lpstr>
      <vt:lpstr>Wingdings 2</vt:lpstr>
      <vt:lpstr>Zapf Dingbats</vt:lpstr>
      <vt:lpstr>Clarity</vt:lpstr>
      <vt:lpstr>Lecture 4: Floats</vt:lpstr>
      <vt:lpstr>Review: Representing Integers</vt:lpstr>
      <vt:lpstr>Fractional binary numbers</vt:lpstr>
      <vt:lpstr>Example: Fractional Binary Numbers</vt:lpstr>
      <vt:lpstr>Exercise 1: Fractional Binary Numbers</vt:lpstr>
      <vt:lpstr>Representable Numbers</vt:lpstr>
      <vt:lpstr>Floating Point Representation</vt:lpstr>
      <vt:lpstr>Exercise 2: Floating Point Numbers</vt:lpstr>
      <vt:lpstr>Floating Point Representation</vt:lpstr>
      <vt:lpstr>Example: Floats</vt:lpstr>
      <vt:lpstr>Exercise 3: Floats</vt:lpstr>
      <vt:lpstr>Limitation so far…</vt:lpstr>
      <vt:lpstr>Normalized and Denormalized</vt:lpstr>
      <vt:lpstr>Visualization: Floating Point Encodings</vt:lpstr>
      <vt:lpstr>Limits of Floats</vt:lpstr>
      <vt:lpstr>Example: Limits of Floats</vt:lpstr>
      <vt:lpstr>Correctness</vt:lpstr>
      <vt:lpstr>Floating Point Operations</vt:lpstr>
      <vt:lpstr>Floating Point Addition</vt:lpstr>
      <vt:lpstr>Floating Point Multiplication</vt:lpstr>
      <vt:lpstr>Floating Point in C</vt:lpstr>
      <vt:lpstr>Example: Casting with Floats</vt:lpstr>
      <vt:lpstr>Example: Casting with Floats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Arithmetic</dc:title>
  <dc:creator>Eleanor  Birrell</dc:creator>
  <cp:lastModifiedBy>Sam Thomas</cp:lastModifiedBy>
  <cp:revision>202</cp:revision>
  <dcterms:created xsi:type="dcterms:W3CDTF">2019-01-29T01:49:07Z</dcterms:created>
  <dcterms:modified xsi:type="dcterms:W3CDTF">2026-02-05T00:00:37Z</dcterms:modified>
</cp:coreProperties>
</file>