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1315" r:id="rId3"/>
    <p:sldId id="342" r:id="rId4"/>
    <p:sldId id="288" r:id="rId5"/>
    <p:sldId id="344" r:id="rId6"/>
    <p:sldId id="345" r:id="rId7"/>
    <p:sldId id="335" r:id="rId8"/>
    <p:sldId id="298" r:id="rId9"/>
    <p:sldId id="315" r:id="rId10"/>
    <p:sldId id="1307" r:id="rId11"/>
    <p:sldId id="338" r:id="rId12"/>
    <p:sldId id="336" r:id="rId13"/>
    <p:sldId id="1302" r:id="rId14"/>
    <p:sldId id="326" r:id="rId15"/>
    <p:sldId id="347" r:id="rId16"/>
    <p:sldId id="277" r:id="rId17"/>
    <p:sldId id="1306" r:id="rId18"/>
    <p:sldId id="332" r:id="rId19"/>
    <p:sldId id="357" r:id="rId20"/>
    <p:sldId id="333" r:id="rId21"/>
    <p:sldId id="1310" r:id="rId22"/>
    <p:sldId id="1299" r:id="rId23"/>
    <p:sldId id="359" r:id="rId24"/>
    <p:sldId id="361" r:id="rId25"/>
    <p:sldId id="131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136" autoAdjust="0"/>
    <p:restoredTop sz="78000" autoAdjust="0"/>
  </p:normalViewPr>
  <p:slideViewPr>
    <p:cSldViewPr>
      <p:cViewPr varScale="1">
        <p:scale>
          <a:sx n="104" d="100"/>
          <a:sy n="104" d="100"/>
        </p:scale>
        <p:origin x="5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41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Issues: two zeros, arithmetic is different for pos vs neg (and weird around zero), </a:t>
            </a:r>
            <a:r>
              <a:rPr lang="en-US" dirty="0" err="1"/>
              <a:t>e.g</a:t>
            </a:r>
            <a:r>
              <a:rPr lang="en-US" dirty="0"/>
              <a:t>, try 5+1 vs -5+1 vs. -5 + 6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31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issue: zero no longer zero -&gt; multiplication is weird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8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-1 is all 1’s</a:t>
            </a:r>
          </a:p>
          <a:p>
            <a:r>
              <a:rPr lang="en-US" dirty="0"/>
              <a:t>Sign extension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3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unsigned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9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casting part of signed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28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62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1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48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4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17.png"/><Relationship Id="rId4" Type="http://schemas.openxmlformats.org/officeDocument/2006/relationships/image" Target="../media/image4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image" Target="../media/image5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3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         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3: Representing Signed Integers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DA00-1A57-8149-89E3-3537DC4EA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(Signed) Binary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3DDD3-2375-DB47-B58C-0EA62BCBC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one-byte binary values. What is the (signed) integer interpretation of these values?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01101001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10010111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01000010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10111110</a:t>
            </a:r>
          </a:p>
          <a:p>
            <a:r>
              <a:rPr lang="en-US" dirty="0"/>
              <a:t>What is the one-byte binary representation of the following integers?</a:t>
            </a:r>
          </a:p>
          <a:p>
            <a:pPr lvl="1"/>
            <a:r>
              <a:rPr lang="en-US" dirty="0"/>
              <a:t>47</a:t>
            </a:r>
          </a:p>
          <a:p>
            <a:pPr lvl="1"/>
            <a:r>
              <a:rPr lang="en-US" dirty="0"/>
              <a:t>-47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376F2B-5B40-3D2D-54AF-51B3EA3DA133}"/>
              </a:ext>
            </a:extLst>
          </p:cNvPr>
          <p:cNvSpPr txBox="1"/>
          <p:nvPr/>
        </p:nvSpPr>
        <p:spPr>
          <a:xfrm>
            <a:off x="2895600" y="2362200"/>
            <a:ext cx="76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 105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63DEB2-2A8C-E432-02A7-B6560F5FB7CB}"/>
              </a:ext>
            </a:extLst>
          </p:cNvPr>
          <p:cNvSpPr txBox="1"/>
          <p:nvPr/>
        </p:nvSpPr>
        <p:spPr>
          <a:xfrm>
            <a:off x="2895600" y="2762310"/>
            <a:ext cx="76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-105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086727-98B9-DD54-866B-66F7E77AF330}"/>
              </a:ext>
            </a:extLst>
          </p:cNvPr>
          <p:cNvSpPr txBox="1"/>
          <p:nvPr/>
        </p:nvSpPr>
        <p:spPr>
          <a:xfrm>
            <a:off x="2895600" y="3124200"/>
            <a:ext cx="609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 66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25563-0B7E-B6F1-4702-1BE37696F8D2}"/>
              </a:ext>
            </a:extLst>
          </p:cNvPr>
          <p:cNvSpPr txBox="1"/>
          <p:nvPr/>
        </p:nvSpPr>
        <p:spPr>
          <a:xfrm>
            <a:off x="2895600" y="3486090"/>
            <a:ext cx="609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-66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8F34B7-1883-A775-4276-46FBBE6E4B29}"/>
              </a:ext>
            </a:extLst>
          </p:cNvPr>
          <p:cNvSpPr/>
          <p:nvPr/>
        </p:nvSpPr>
        <p:spPr>
          <a:xfrm>
            <a:off x="2438400" y="2449324"/>
            <a:ext cx="1752600" cy="14368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D682E1-56D1-F125-3DE2-505E40B985CC}"/>
              </a:ext>
            </a:extLst>
          </p:cNvPr>
          <p:cNvSpPr txBox="1"/>
          <p:nvPr/>
        </p:nvSpPr>
        <p:spPr>
          <a:xfrm>
            <a:off x="114300" y="5926460"/>
            <a:ext cx="8915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-x == -x+1-1 == -1-x+1 == 111…1-x+1 = ~x+1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74BE03-ED2B-0158-9C7D-19D92FDBEBBD}"/>
              </a:ext>
            </a:extLst>
          </p:cNvPr>
          <p:cNvSpPr txBox="1"/>
          <p:nvPr/>
        </p:nvSpPr>
        <p:spPr>
          <a:xfrm>
            <a:off x="2789583" y="4619655"/>
            <a:ext cx="4717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00101111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BEF5BE-1050-1DED-F290-A1989A197F9A}"/>
              </a:ext>
            </a:extLst>
          </p:cNvPr>
          <p:cNvSpPr txBox="1"/>
          <p:nvPr/>
        </p:nvSpPr>
        <p:spPr>
          <a:xfrm>
            <a:off x="2789583" y="5041996"/>
            <a:ext cx="4717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11010001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29CB9F-717A-57B6-A334-5815982B0DB7}"/>
              </a:ext>
            </a:extLst>
          </p:cNvPr>
          <p:cNvSpPr/>
          <p:nvPr/>
        </p:nvSpPr>
        <p:spPr>
          <a:xfrm>
            <a:off x="2628900" y="4692254"/>
            <a:ext cx="1752600" cy="97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54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10" grpId="0"/>
      <p:bldP spid="12" grpId="0"/>
      <p:bldP spid="13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169BE-E6B7-644C-AFA3-DA44B7BDF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in C</a:t>
            </a:r>
          </a:p>
        </p:txBody>
      </p:sp>
      <p:graphicFrame>
        <p:nvGraphicFramePr>
          <p:cNvPr id="4" name="Group 4">
            <a:extLst>
              <a:ext uri="{FF2B5EF4-FFF2-40B4-BE49-F238E27FC236}">
                <a16:creationId xmlns:a16="http://schemas.microsoft.com/office/drawing/2014/main" id="{8843F78B-2FD2-1B46-A49E-129A5FDF9B7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905000"/>
          <a:ext cx="3822700" cy="2336800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 Bold" charset="0"/>
                        </a:rPr>
                        <a:t>C Data Type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 Bold" charset="0"/>
                        </a:rPr>
                        <a:t>Size (bytes)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unsigned char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6635282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unsigned short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unsigned 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unsigned long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Group 4">
            <a:extLst>
              <a:ext uri="{FF2B5EF4-FFF2-40B4-BE49-F238E27FC236}">
                <a16:creationId xmlns:a16="http://schemas.microsoft.com/office/drawing/2014/main" id="{4C0D8559-F686-47BF-2B4F-FE49FB432A06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1905000"/>
          <a:ext cx="3822700" cy="2336800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 Bold" charset="0"/>
                        </a:rPr>
                        <a:t>C Data Type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 Bold" charset="0"/>
                        </a:rPr>
                        <a:t>Size (bytes)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char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6635282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short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long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701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CDCEC-4199-A943-8627-17E29266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 between Numeric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55EED-BA35-814E-B557-F3FE1494F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Casting from shorter to longer types preserves the value</a:t>
            </a:r>
          </a:p>
          <a:p>
            <a:endParaRPr lang="en-US" dirty="0"/>
          </a:p>
          <a:p>
            <a:r>
              <a:rPr lang="en-US" dirty="0"/>
              <a:t>Casting from longer to shorter types drops the high-order bits</a:t>
            </a:r>
          </a:p>
          <a:p>
            <a:endParaRPr lang="en-US" dirty="0"/>
          </a:p>
          <a:p>
            <a:r>
              <a:rPr lang="en-US" dirty="0"/>
              <a:t>Casting between signed/unsigned types preserves the bits (it just changes the interpretation)</a:t>
            </a:r>
          </a:p>
          <a:p>
            <a:endParaRPr lang="en-US" dirty="0"/>
          </a:p>
          <a:p>
            <a:r>
              <a:rPr lang="en-US" dirty="0"/>
              <a:t>Implicit casting occurs in assignments and parameter lists. In mixed expressions, signed values are implicitly cast to unsigned</a:t>
            </a:r>
          </a:p>
          <a:p>
            <a:pPr lvl="2"/>
            <a:r>
              <a:rPr lang="en-US" dirty="0"/>
              <a:t>Source of many errors!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3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8D20C-9548-CE40-8715-72040DF37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Exercise 2: Casting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FBDA0-D02B-CB41-9142-073FA7914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76800"/>
          </a:xfrm>
        </p:spPr>
        <p:txBody>
          <a:bodyPr/>
          <a:lstStyle/>
          <a:p>
            <a:r>
              <a:rPr lang="en-US" dirty="0"/>
              <a:t>Assume you have a machine with 6-bit integers/3-bit shorts</a:t>
            </a:r>
          </a:p>
          <a:p>
            <a:r>
              <a:rPr lang="en-US" dirty="0"/>
              <a:t>Assume variables: </a:t>
            </a:r>
            <a:r>
              <a:rPr lang="en-US" dirty="0">
                <a:latin typeface="Courier" pitchFamily="2" charset="0"/>
              </a:rPr>
              <a:t>int x = -17; short </a:t>
            </a:r>
            <a:r>
              <a:rPr lang="en-US" dirty="0" err="1">
                <a:latin typeface="Courier" pitchFamily="2" charset="0"/>
              </a:rPr>
              <a:t>sy</a:t>
            </a:r>
            <a:r>
              <a:rPr lang="en-US" dirty="0">
                <a:latin typeface="Courier" pitchFamily="2" charset="0"/>
              </a:rPr>
              <a:t> = -3;</a:t>
            </a:r>
          </a:p>
          <a:p>
            <a:r>
              <a:rPr lang="en-US" dirty="0"/>
              <a:t>Complete the following 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E468AA-5B88-B441-8D11-515D85B294C3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342900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338400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54981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1981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594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322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404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(unsigned int)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565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(int) </a:t>
                      </a:r>
                      <a:r>
                        <a:rPr lang="en-US" dirty="0" err="1"/>
                        <a:t>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517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(short)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961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20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6BC79-ACD0-3C47-925F-6E7CF6D3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Unsigned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A8C0D0-EBAB-8E4A-B686-4E6F17B5D5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Rarely</a:t>
            </a:r>
          </a:p>
          <a:p>
            <a:r>
              <a:rPr lang="en-US" dirty="0"/>
              <a:t>When doing multi-precision arithmetic, or when you need an extra bit of range … but be careful!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CE2F14-0027-BE48-B526-D8DD6E3CD83B}"/>
              </a:ext>
            </a:extLst>
          </p:cNvPr>
          <p:cNvSpPr txBox="1"/>
          <p:nvPr/>
        </p:nvSpPr>
        <p:spPr>
          <a:xfrm>
            <a:off x="1515714" y="3115270"/>
            <a:ext cx="6388287" cy="25853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example(){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int a[5] = {1,2,3,4,5};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(unsigned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len-2;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--){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+= a[i+1];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766656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59DF0-4A6E-354C-9FF2-D3791602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Logic Unit (ALU)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24F47-09A7-D646-9108-0A8334DE0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circuit that performs bitwise operations and arithmetic on integer binary types</a:t>
            </a:r>
          </a:p>
        </p:txBody>
      </p:sp>
      <p:pic>
        <p:nvPicPr>
          <p:cNvPr id="5" name="Picture 4" descr="A close up of a clock&#10;&#10;Description automatically generated">
            <a:extLst>
              <a:ext uri="{FF2B5EF4-FFF2-40B4-BE49-F238E27FC236}">
                <a16:creationId xmlns:a16="http://schemas.microsoft.com/office/drawing/2014/main" id="{DF64B43E-75D4-8E40-A117-947DFC766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091" y="3048000"/>
            <a:ext cx="4017818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300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dirty="0"/>
              <a:t>Bitwise vs Logical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463040"/>
            <a:ext cx="8229600" cy="4937760"/>
          </a:xfrm>
        </p:spPr>
        <p:txBody>
          <a:bodyPr>
            <a:normAutofit/>
          </a:bodyPr>
          <a:lstStyle/>
          <a:p>
            <a:pPr eaLnBrk="1" hangingPunct="1">
              <a:spcBef>
                <a:spcPts val="3000"/>
              </a:spcBef>
            </a:pPr>
            <a:r>
              <a:rPr lang="en-US" dirty="0">
                <a:sym typeface="Monaco" charset="0"/>
              </a:rPr>
              <a:t>Bitwise Operators    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</a:t>
            </a: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operations applied bit-wise in parallel</a:t>
            </a:r>
          </a:p>
          <a:p>
            <a:pPr>
              <a:spcBef>
                <a:spcPts val="3000"/>
              </a:spcBef>
            </a:pPr>
            <a:r>
              <a:rPr lang="en-US" dirty="0"/>
              <a:t>Logical Operators    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563880" lvl="1"/>
            <a:r>
              <a:rPr lang="en-US" dirty="0"/>
              <a:t>View 0 as “False”</a:t>
            </a:r>
          </a:p>
          <a:p>
            <a:pPr marL="563880" lvl="1"/>
            <a:r>
              <a:rPr lang="en-US" dirty="0"/>
              <a:t>View anything nonzero as “True”</a:t>
            </a:r>
          </a:p>
          <a:p>
            <a:pPr marL="563880" lvl="1"/>
            <a:r>
              <a:rPr lang="en-US" dirty="0"/>
              <a:t>Always return 0 or 1</a:t>
            </a:r>
          </a:p>
          <a:p>
            <a:pPr marL="563880" lvl="1"/>
            <a:r>
              <a:rPr lang="en-US" dirty="0">
                <a:solidFill>
                  <a:srgbClr val="FF0000"/>
                </a:solidFill>
              </a:rPr>
              <a:t>Early termination</a:t>
            </a:r>
          </a:p>
          <a:p>
            <a:pPr marL="563880"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Shift operators    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&lt;&lt;, &gt;&gt; 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Left shift fills with zeros</a:t>
            </a:r>
          </a:p>
          <a:p>
            <a:pPr marL="552450" lvl="1"/>
            <a:r>
              <a:rPr lang="en-US" dirty="0"/>
              <a:t>For signed integers, right shift is arithmetic (fills with high-order bit)</a:t>
            </a:r>
          </a:p>
          <a:p>
            <a:pPr marL="289560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222500" y="3683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5010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/>
            <a:r>
              <a:rPr lang="en-US" dirty="0"/>
              <a:t>Exercise 3: Bitwise vs Logical Operations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386840"/>
            <a:ext cx="8229600" cy="51663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is the binary representation of each of the following expressions? Assume signed char data type (one byte).</a:t>
            </a:r>
          </a:p>
          <a:p>
            <a:endParaRPr lang="en-US" dirty="0"/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~(-30) 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Monaco" charset="0"/>
              <a:ea typeface="Zapf Dingbats" charset="2"/>
              <a:cs typeface="Zapf Dingbats" charset="2"/>
              <a:sym typeface="Monaco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-30 &amp; 22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Monaco" charset="0"/>
              <a:ea typeface="Zapf Dingbats" charset="2"/>
              <a:cs typeface="Zapf Dingbats" charset="2"/>
              <a:sym typeface="Monaco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-30 &amp;&amp; 22 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Monaco" charset="0"/>
              <a:ea typeface="Zapf Dingbats" charset="2"/>
              <a:cs typeface="Zapf Dingbats" charset="2"/>
              <a:sym typeface="Monaco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22 &lt;&lt; 1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Monaco" charset="0"/>
              <a:ea typeface="Zapf Dingbats" charset="2"/>
              <a:cs typeface="Zapf Dingbats" charset="2"/>
              <a:sym typeface="Monaco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22 &gt;&gt; 1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>
              <a:latin typeface="Monaco" charset="0"/>
              <a:ea typeface="Zapf Dingbats" charset="2"/>
              <a:cs typeface="Zapf Dingbats" charset="2"/>
              <a:sym typeface="Monaco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-30 &gt;&gt; 1</a:t>
            </a:r>
          </a:p>
          <a:p>
            <a:pPr marL="552450" lvl="1" eaLnBrk="1" hangingPunct="1"/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412441-4748-ED25-0E95-33B443CBCFA7}"/>
              </a:ext>
            </a:extLst>
          </p:cNvPr>
          <p:cNvSpPr txBox="1"/>
          <p:nvPr/>
        </p:nvSpPr>
        <p:spPr>
          <a:xfrm>
            <a:off x="3048000" y="249549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~(11100010) = 00011101 = 29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FF4E60-58B9-67A4-858A-1BAD57398217}"/>
              </a:ext>
            </a:extLst>
          </p:cNvPr>
          <p:cNvSpPr txBox="1"/>
          <p:nvPr/>
        </p:nvSpPr>
        <p:spPr>
          <a:xfrm>
            <a:off x="3048000" y="3769965"/>
            <a:ext cx="5562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11100010 &amp;&amp; 00010110 = 00000001 =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5405F1-1219-07AD-AAEF-5E2BFEC4EB1B}"/>
              </a:ext>
            </a:extLst>
          </p:cNvPr>
          <p:cNvSpPr txBox="1"/>
          <p:nvPr/>
        </p:nvSpPr>
        <p:spPr>
          <a:xfrm>
            <a:off x="3048000" y="4458535"/>
            <a:ext cx="579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00010110 &lt;&lt; 1 = 00101100 = 44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587D0A-B0AF-05F3-FD48-ECA9670A7644}"/>
              </a:ext>
            </a:extLst>
          </p:cNvPr>
          <p:cNvSpPr txBox="1"/>
          <p:nvPr/>
        </p:nvSpPr>
        <p:spPr>
          <a:xfrm>
            <a:off x="3048000" y="5850152"/>
            <a:ext cx="5029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11100010 &gt;&gt; 1 = 11110001 = -15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4649A4-F319-F627-1865-1C932995E463}"/>
              </a:ext>
            </a:extLst>
          </p:cNvPr>
          <p:cNvSpPr txBox="1"/>
          <p:nvPr/>
        </p:nvSpPr>
        <p:spPr>
          <a:xfrm>
            <a:off x="3048000" y="3118731"/>
            <a:ext cx="5638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11100010 &amp; 00010110 = 00000010 = 2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195D42-D62F-6F90-11B8-50301312DFEC}"/>
              </a:ext>
            </a:extLst>
          </p:cNvPr>
          <p:cNvSpPr txBox="1"/>
          <p:nvPr/>
        </p:nvSpPr>
        <p:spPr>
          <a:xfrm>
            <a:off x="3048000" y="5147105"/>
            <a:ext cx="579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= 00010110 &gt;&gt; 1 = 00001011 = 11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D8BB31-A89F-A9FF-5C56-1EEE92777793}"/>
              </a:ext>
            </a:extLst>
          </p:cNvPr>
          <p:cNvSpPr/>
          <p:nvPr/>
        </p:nvSpPr>
        <p:spPr>
          <a:xfrm>
            <a:off x="2705100" y="2333401"/>
            <a:ext cx="5715000" cy="412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621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9F6C-A99E-8141-AF35-66996408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CF5E7-126A-6C40-8311-E8808E67E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/>
              <a:t>Compute 5 + -3 assuming all </a:t>
            </a:r>
            <a:r>
              <a:rPr lang="en-US" dirty="0" err="1"/>
              <a:t>ints</a:t>
            </a:r>
            <a:r>
              <a:rPr lang="en-US" dirty="0"/>
              <a:t> are stored as four-bit signed values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9D8DAA-CAE0-974F-8C7D-BE3A8C9A1B29}"/>
              </a:ext>
            </a:extLst>
          </p:cNvPr>
          <p:cNvSpPr/>
          <p:nvPr/>
        </p:nvSpPr>
        <p:spPr>
          <a:xfrm>
            <a:off x="1104900" y="5274860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Exactly the same as unsigned numbers!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6CA6A-2B67-AC4D-9F88-3F08D7D9C63E}"/>
              </a:ext>
            </a:extLst>
          </p:cNvPr>
          <p:cNvSpPr txBox="1"/>
          <p:nvPr/>
        </p:nvSpPr>
        <p:spPr>
          <a:xfrm>
            <a:off x="3124200" y="2820769"/>
            <a:ext cx="2294282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0 1 0 1 </a:t>
            </a:r>
          </a:p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+ 1 1 0 1 </a:t>
            </a:r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6935D0-4EB0-5849-9EF3-5EDD62C4BD46}"/>
              </a:ext>
            </a:extLst>
          </p:cNvPr>
          <p:cNvSpPr txBox="1"/>
          <p:nvPr/>
        </p:nvSpPr>
        <p:spPr>
          <a:xfrm>
            <a:off x="4833064" y="4012405"/>
            <a:ext cx="585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7C5853-351C-7F4C-BE5E-33C1AF231A1E}"/>
              </a:ext>
            </a:extLst>
          </p:cNvPr>
          <p:cNvSpPr txBox="1"/>
          <p:nvPr/>
        </p:nvSpPr>
        <p:spPr>
          <a:xfrm>
            <a:off x="4462088" y="4016514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91D831-E4F6-DA44-BCA1-0A667B67A3F4}"/>
              </a:ext>
            </a:extLst>
          </p:cNvPr>
          <p:cNvSpPr txBox="1"/>
          <p:nvPr/>
        </p:nvSpPr>
        <p:spPr>
          <a:xfrm>
            <a:off x="4055843" y="4015744"/>
            <a:ext cx="585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89729D-8BFE-3C4C-BFF5-4D801C197409}"/>
              </a:ext>
            </a:extLst>
          </p:cNvPr>
          <p:cNvSpPr txBox="1"/>
          <p:nvPr/>
        </p:nvSpPr>
        <p:spPr>
          <a:xfrm>
            <a:off x="3653584" y="4016514"/>
            <a:ext cx="585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33924C-015E-8E42-8F37-42383C1A502A}"/>
              </a:ext>
            </a:extLst>
          </p:cNvPr>
          <p:cNvSpPr txBox="1"/>
          <p:nvPr/>
        </p:nvSpPr>
        <p:spPr>
          <a:xfrm>
            <a:off x="3721123" y="2336005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CDC52E-D461-C341-B305-D47519366CEF}"/>
              </a:ext>
            </a:extLst>
          </p:cNvPr>
          <p:cNvSpPr/>
          <p:nvPr/>
        </p:nvSpPr>
        <p:spPr>
          <a:xfrm>
            <a:off x="1104900" y="5736525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… but with different error cases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78EA3-11E9-8C4E-89C0-1CD301ECDA17}"/>
              </a:ext>
            </a:extLst>
          </p:cNvPr>
          <p:cNvSpPr txBox="1"/>
          <p:nvPr/>
        </p:nvSpPr>
        <p:spPr>
          <a:xfrm>
            <a:off x="3536682" y="4012405"/>
            <a:ext cx="3161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6E11CA-1EEA-C847-BBBA-B320A57D47C8}"/>
              </a:ext>
            </a:extLst>
          </p:cNvPr>
          <p:cNvSpPr txBox="1"/>
          <p:nvPr/>
        </p:nvSpPr>
        <p:spPr>
          <a:xfrm>
            <a:off x="5632341" y="4129627"/>
            <a:ext cx="2058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2 (Base-10)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0992B4-D748-F340-9B21-F9BEF1B9F832}"/>
              </a:ext>
            </a:extLst>
          </p:cNvPr>
          <p:cNvSpPr txBox="1"/>
          <p:nvPr/>
        </p:nvSpPr>
        <p:spPr>
          <a:xfrm>
            <a:off x="4478831" y="2327304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8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9F6C-A99E-8141-AF35-66996408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Addition/Subtraction with Overflow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CF5E7-126A-6C40-8311-E8808E67E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/>
              <a:t>Compute 5 + 6 assuming all </a:t>
            </a:r>
            <a:r>
              <a:rPr lang="en-US" dirty="0" err="1"/>
              <a:t>ints</a:t>
            </a:r>
            <a:r>
              <a:rPr lang="en-US" dirty="0"/>
              <a:t> are stored as four-bit signed values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852F87-F562-7C43-B623-19BBBBBF54B8}"/>
              </a:ext>
            </a:extLst>
          </p:cNvPr>
          <p:cNvSpPr txBox="1"/>
          <p:nvPr/>
        </p:nvSpPr>
        <p:spPr>
          <a:xfrm>
            <a:off x="3106567" y="2820769"/>
            <a:ext cx="2311915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0 1 0 1 </a:t>
            </a:r>
          </a:p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+ 0 1 1 0 </a:t>
            </a:r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AEA876-6723-6342-91B0-C8BB384E2A2E}"/>
              </a:ext>
            </a:extLst>
          </p:cNvPr>
          <p:cNvSpPr txBox="1"/>
          <p:nvPr/>
        </p:nvSpPr>
        <p:spPr>
          <a:xfrm>
            <a:off x="4850698" y="4012405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29BA4A-7449-4643-B391-C885DE0571D8}"/>
              </a:ext>
            </a:extLst>
          </p:cNvPr>
          <p:cNvSpPr txBox="1"/>
          <p:nvPr/>
        </p:nvSpPr>
        <p:spPr>
          <a:xfrm>
            <a:off x="4462088" y="4016514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AD4658-4719-534C-BF8A-84C9BD57321C}"/>
              </a:ext>
            </a:extLst>
          </p:cNvPr>
          <p:cNvSpPr txBox="1"/>
          <p:nvPr/>
        </p:nvSpPr>
        <p:spPr>
          <a:xfrm>
            <a:off x="4055843" y="4015744"/>
            <a:ext cx="5854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6912D1-90E0-0C4A-8485-6C4AF9778A67}"/>
              </a:ext>
            </a:extLst>
          </p:cNvPr>
          <p:cNvSpPr txBox="1"/>
          <p:nvPr/>
        </p:nvSpPr>
        <p:spPr>
          <a:xfrm>
            <a:off x="3671218" y="4016514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1698C6-5810-EC44-8E7E-99D9306C7CCF}"/>
              </a:ext>
            </a:extLst>
          </p:cNvPr>
          <p:cNvSpPr txBox="1"/>
          <p:nvPr/>
        </p:nvSpPr>
        <p:spPr>
          <a:xfrm>
            <a:off x="3721123" y="2336005"/>
            <a:ext cx="567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1 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ADE42E-D624-7E45-98D4-B1B36617D022}"/>
              </a:ext>
            </a:extLst>
          </p:cNvPr>
          <p:cNvSpPr txBox="1"/>
          <p:nvPr/>
        </p:nvSpPr>
        <p:spPr>
          <a:xfrm>
            <a:off x="3536682" y="4012405"/>
            <a:ext cx="3161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D27B0E-2396-1641-A3F2-21D153E58D60}"/>
              </a:ext>
            </a:extLst>
          </p:cNvPr>
          <p:cNvSpPr txBox="1"/>
          <p:nvPr/>
        </p:nvSpPr>
        <p:spPr>
          <a:xfrm>
            <a:off x="5632341" y="4129627"/>
            <a:ext cx="2161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-5 (Base-10)</a:t>
            </a:r>
          </a:p>
        </p:txBody>
      </p:sp>
    </p:spTree>
    <p:extLst>
      <p:ext uri="{BB962C8B-B14F-4D97-AF65-F5344CB8AC3E}">
        <p14:creationId xmlns:p14="http://schemas.microsoft.com/office/powerpoint/2010/main" val="32638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1240-419E-A407-E4AE-A5F8B44A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61A1-7A7C-DA3A-4613-89DE69E85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1 is graded</a:t>
            </a:r>
          </a:p>
          <a:p>
            <a:r>
              <a:rPr lang="en-US" dirty="0"/>
              <a:t>Assignment 2 is due tomorrow</a:t>
            </a:r>
          </a:p>
          <a:p>
            <a:r>
              <a:rPr lang="en-US" dirty="0"/>
              <a:t>We have a course slack channel! #cs105-2026sp</a:t>
            </a:r>
          </a:p>
        </p:txBody>
      </p:sp>
    </p:spTree>
    <p:extLst>
      <p:ext uri="{BB962C8B-B14F-4D97-AF65-F5344CB8AC3E}">
        <p14:creationId xmlns:p14="http://schemas.microsoft.com/office/powerpoint/2010/main" val="3430421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94B7-93C3-3344-8A5C-2BF9A2300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Cases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748225-A461-F04D-9BF9-E5E247ED60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76400"/>
                <a:ext cx="8229600" cy="46482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Assume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-bit signed values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  <m:sup/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positive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overflow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  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                                    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normal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negative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overflow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overflow has occurred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  <m:sup/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dirty="0"/>
              </a:p>
              <a:p>
                <a:pPr marL="274320" lvl="1" indent="0">
                  <a:buNone/>
                </a:pPr>
                <a:r>
                  <a:rPr lang="en-US" dirty="0"/>
                  <a:t>			 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  <m:sup/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748225-A461-F04D-9BF9-E5E247ED60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76400"/>
                <a:ext cx="8229600" cy="4648200"/>
              </a:xfrm>
              <a:blipFill>
                <a:blip r:embed="rId2"/>
                <a:stretch>
                  <a:fillRect l="-6019" t="-3542" b="-53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30F6246C-C51A-4D4A-881D-0B055742FEA1}"/>
              </a:ext>
            </a:extLst>
          </p:cNvPr>
          <p:cNvGrpSpPr/>
          <p:nvPr/>
        </p:nvGrpSpPr>
        <p:grpSpPr>
          <a:xfrm>
            <a:off x="609600" y="2265674"/>
            <a:ext cx="8421559" cy="435684"/>
            <a:chOff x="609600" y="2265674"/>
            <a:chExt cx="8421559" cy="43568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04AC4AA-CF8C-3342-ABFE-DD40990334F1}"/>
                </a:ext>
              </a:extLst>
            </p:cNvPr>
            <p:cNvCxnSpPr/>
            <p:nvPr/>
          </p:nvCxnSpPr>
          <p:spPr>
            <a:xfrm>
              <a:off x="609600" y="2644208"/>
              <a:ext cx="7924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92269D1-431B-3241-99DD-76A3326048E7}"/>
                </a:ext>
              </a:extLst>
            </p:cNvPr>
            <p:cNvSpPr/>
            <p:nvPr/>
          </p:nvSpPr>
          <p:spPr>
            <a:xfrm>
              <a:off x="4514850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64CDA14-1C39-6B43-B48B-E2A10B702CBA}"/>
                </a:ext>
              </a:extLst>
            </p:cNvPr>
            <p:cNvSpPr/>
            <p:nvPr/>
          </p:nvSpPr>
          <p:spPr>
            <a:xfrm>
              <a:off x="6336187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7994798-C9ED-2349-AD43-63312DB47941}"/>
                </a:ext>
              </a:extLst>
            </p:cNvPr>
            <p:cNvSpPr/>
            <p:nvPr/>
          </p:nvSpPr>
          <p:spPr>
            <a:xfrm>
              <a:off x="8153400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F66AABC-96ED-8449-BB5D-92851CB76BFD}"/>
                    </a:ext>
                  </a:extLst>
                </p:cNvPr>
                <p:cNvSpPr txBox="1"/>
                <p:nvPr/>
              </p:nvSpPr>
              <p:spPr>
                <a:xfrm>
                  <a:off x="4383487" y="2274876"/>
                  <a:ext cx="3770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F66AABC-96ED-8449-BB5D-92851CB76B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3487" y="2274876"/>
                  <a:ext cx="377026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7C98C76-991F-9E4A-AAF9-06B82A670405}"/>
                    </a:ext>
                  </a:extLst>
                </p:cNvPr>
                <p:cNvSpPr txBox="1"/>
                <p:nvPr/>
              </p:nvSpPr>
              <p:spPr>
                <a:xfrm>
                  <a:off x="5817185" y="2274876"/>
                  <a:ext cx="115230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7C98C76-991F-9E4A-AAF9-06B82A6704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17185" y="2274876"/>
                  <a:ext cx="115230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BB56C73-4717-A942-8D3C-9C1274EEE878}"/>
                    </a:ext>
                  </a:extLst>
                </p:cNvPr>
                <p:cNvSpPr txBox="1"/>
                <p:nvPr/>
              </p:nvSpPr>
              <p:spPr>
                <a:xfrm>
                  <a:off x="7389940" y="2265674"/>
                  <a:ext cx="164121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2⋅(2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BB56C73-4717-A942-8D3C-9C1274EEE8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940" y="2265674"/>
                  <a:ext cx="1641219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5A2666B-A18A-5342-8FDB-3932A8F8CB36}"/>
              </a:ext>
            </a:extLst>
          </p:cNvPr>
          <p:cNvGrpSpPr/>
          <p:nvPr/>
        </p:nvGrpSpPr>
        <p:grpSpPr>
          <a:xfrm>
            <a:off x="2869309" y="2682954"/>
            <a:ext cx="4598291" cy="582522"/>
            <a:chOff x="4460978" y="2682954"/>
            <a:chExt cx="2672437" cy="58252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82D3E34-28D6-4244-BA9F-20F85F8D9FC3}"/>
                </a:ext>
              </a:extLst>
            </p:cNvPr>
            <p:cNvSpPr txBox="1"/>
            <p:nvPr/>
          </p:nvSpPr>
          <p:spPr>
            <a:xfrm>
              <a:off x="4460978" y="2682954"/>
              <a:ext cx="2127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[                                                    ]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E331EE-733F-5C4C-BD4F-CFD147792969}"/>
                </a:ext>
              </a:extLst>
            </p:cNvPr>
            <p:cNvCxnSpPr>
              <a:cxnSpLocks/>
            </p:cNvCxnSpPr>
            <p:nvPr/>
          </p:nvCxnSpPr>
          <p:spPr>
            <a:xfrm>
              <a:off x="4545905" y="2896144"/>
              <a:ext cx="1929955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99EB730-3468-9140-A599-60916F8E09C4}"/>
                </a:ext>
              </a:extLst>
            </p:cNvPr>
            <p:cNvSpPr txBox="1"/>
            <p:nvPr/>
          </p:nvSpPr>
          <p:spPr>
            <a:xfrm>
              <a:off x="4807137" y="2896144"/>
              <a:ext cx="2326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representable values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1801982-287E-3048-8E5B-FB61B9229E6A}"/>
              </a:ext>
            </a:extLst>
          </p:cNvPr>
          <p:cNvGrpSpPr/>
          <p:nvPr/>
        </p:nvGrpSpPr>
        <p:grpSpPr>
          <a:xfrm>
            <a:off x="1451301" y="3221542"/>
            <a:ext cx="6862015" cy="512258"/>
            <a:chOff x="1528676" y="3221542"/>
            <a:chExt cx="6784640" cy="512258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BCBF75C-090E-B34A-901A-F514DC4570CE}"/>
                </a:ext>
              </a:extLst>
            </p:cNvPr>
            <p:cNvSpPr txBox="1"/>
            <p:nvPr/>
          </p:nvSpPr>
          <p:spPr>
            <a:xfrm>
              <a:off x="1528676" y="3221542"/>
              <a:ext cx="6784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[                                                                                                      ]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9579969-F2E3-724D-891F-14C2FE5998D6}"/>
                    </a:ext>
                  </a:extLst>
                </p:cNvPr>
                <p:cNvSpPr txBox="1"/>
                <p:nvPr/>
              </p:nvSpPr>
              <p:spPr>
                <a:xfrm>
                  <a:off x="3429000" y="3364468"/>
                  <a:ext cx="27123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0" dirty="0"/>
                    <a:t>Possible values of 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9579969-F2E3-724D-891F-14C2FE5998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9000" y="3364468"/>
                  <a:ext cx="2712346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1852" t="-6667" b="-2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A5035F4-D8FF-BD47-82A8-8086DF83B07F}"/>
                </a:ext>
              </a:extLst>
            </p:cNvPr>
            <p:cNvCxnSpPr>
              <a:cxnSpLocks/>
            </p:cNvCxnSpPr>
            <p:nvPr/>
          </p:nvCxnSpPr>
          <p:spPr>
            <a:xfrm>
              <a:off x="1642975" y="3429000"/>
              <a:ext cx="6510425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Oval 19">
            <a:extLst>
              <a:ext uri="{FF2B5EF4-FFF2-40B4-BE49-F238E27FC236}">
                <a16:creationId xmlns:a16="http://schemas.microsoft.com/office/drawing/2014/main" id="{54C94381-5B2C-4749-BE99-130DC2EBA1B8}"/>
              </a:ext>
            </a:extLst>
          </p:cNvPr>
          <p:cNvSpPr/>
          <p:nvPr/>
        </p:nvSpPr>
        <p:spPr>
          <a:xfrm>
            <a:off x="2901137" y="2587058"/>
            <a:ext cx="1143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A768D3-0846-2A46-B5CA-E9902361FE38}"/>
                  </a:ext>
                </a:extLst>
              </p:cNvPr>
              <p:cNvSpPr txBox="1"/>
              <p:nvPr/>
            </p:nvSpPr>
            <p:spPr>
              <a:xfrm>
                <a:off x="2590800" y="2257273"/>
                <a:ext cx="9214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9A768D3-0846-2A46-B5CA-E9902361FE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257273"/>
                <a:ext cx="92147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>
            <a:extLst>
              <a:ext uri="{FF2B5EF4-FFF2-40B4-BE49-F238E27FC236}">
                <a16:creationId xmlns:a16="http://schemas.microsoft.com/office/drawing/2014/main" id="{CBEE8520-66FA-194C-91D5-E0DF822C905C}"/>
              </a:ext>
            </a:extLst>
          </p:cNvPr>
          <p:cNvSpPr/>
          <p:nvPr/>
        </p:nvSpPr>
        <p:spPr>
          <a:xfrm>
            <a:off x="1451301" y="2590800"/>
            <a:ext cx="1143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CEF66F8-0E80-BB41-A0CB-31C3C2C58F0F}"/>
                  </a:ext>
                </a:extLst>
              </p:cNvPr>
              <p:cNvSpPr txBox="1"/>
              <p:nvPr/>
            </p:nvSpPr>
            <p:spPr>
              <a:xfrm>
                <a:off x="990600" y="2265674"/>
                <a:ext cx="1218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−2⋅2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CEF66F8-0E80-BB41-A0CB-31C3C2C58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265674"/>
                <a:ext cx="121802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394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EE32-9065-0B4C-BFC8-99A3F142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Binary Addition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4EA13-24B3-A442-B890-F15C3E901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following 5-bit signed values, compute their sum and indicate whether or not an overflow occurred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D72533-1318-3E46-A540-A6F340473257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2971800"/>
          <a:ext cx="5181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187750415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16081616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31229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538553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x+y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overflow?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176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052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0533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2BEAD3C-C43D-B836-E8B6-E8FF037303CE}"/>
              </a:ext>
            </a:extLst>
          </p:cNvPr>
          <p:cNvSpPr txBox="1"/>
          <p:nvPr/>
        </p:nvSpPr>
        <p:spPr>
          <a:xfrm>
            <a:off x="4800600" y="3344148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00101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02F631-64DE-0539-DF2E-78A0E34EA97E}"/>
              </a:ext>
            </a:extLst>
          </p:cNvPr>
          <p:cNvSpPr txBox="1"/>
          <p:nvPr/>
        </p:nvSpPr>
        <p:spPr>
          <a:xfrm>
            <a:off x="4800600" y="3716496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1</a:t>
            </a:r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0000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473615-F037-0F00-ACE8-D43BB1454D11}"/>
              </a:ext>
            </a:extLst>
          </p:cNvPr>
          <p:cNvSpPr txBox="1"/>
          <p:nvPr/>
        </p:nvSpPr>
        <p:spPr>
          <a:xfrm>
            <a:off x="4811485" y="4085828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00101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070025-5BFB-45EC-3921-4BCDFC83BC66}"/>
              </a:ext>
            </a:extLst>
          </p:cNvPr>
          <p:cNvSpPr txBox="1"/>
          <p:nvPr/>
        </p:nvSpPr>
        <p:spPr>
          <a:xfrm>
            <a:off x="6074229" y="3354449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no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891169-6825-D965-C1A3-15F853CD5756}"/>
              </a:ext>
            </a:extLst>
          </p:cNvPr>
          <p:cNvSpPr txBox="1"/>
          <p:nvPr/>
        </p:nvSpPr>
        <p:spPr>
          <a:xfrm>
            <a:off x="6074229" y="3713480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yes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FD7AC0-F622-1751-4FC7-255EB7391E76}"/>
              </a:ext>
            </a:extLst>
          </p:cNvPr>
          <p:cNvSpPr txBox="1"/>
          <p:nvPr/>
        </p:nvSpPr>
        <p:spPr>
          <a:xfrm>
            <a:off x="6063344" y="4038600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yes</a:t>
            </a:r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B841127-C3D3-B80A-1C75-B1467512A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396575"/>
              </p:ext>
            </p:extLst>
          </p:nvPr>
        </p:nvGraphicFramePr>
        <p:xfrm>
          <a:off x="4572000" y="2971800"/>
          <a:ext cx="25908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36291416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2242270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x+y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overflow?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050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43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703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80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88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8C2EBAF2-6466-F24C-8BF5-D6D062544C6A}"/>
              </a:ext>
            </a:extLst>
          </p:cNvPr>
          <p:cNvSpPr txBox="1"/>
          <p:nvPr/>
        </p:nvSpPr>
        <p:spPr>
          <a:xfrm>
            <a:off x="1447800" y="38862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+              _           </a:t>
            </a:r>
            <a:endParaRPr lang="en-US" u="sng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349F6C-A99E-8141-AF35-66996408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CF5E7-126A-6C40-8311-E8808E67E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/>
              <a:t>Compute 3 x 2 assuming all </a:t>
            </a:r>
            <a:r>
              <a:rPr lang="en-US" dirty="0" err="1"/>
              <a:t>ints</a:t>
            </a:r>
            <a:r>
              <a:rPr lang="en-US" dirty="0"/>
              <a:t> are stored as four-bit signed values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9D8DAA-CAE0-974F-8C7D-BE3A8C9A1B29}"/>
              </a:ext>
            </a:extLst>
          </p:cNvPr>
          <p:cNvSpPr/>
          <p:nvPr/>
        </p:nvSpPr>
        <p:spPr>
          <a:xfrm>
            <a:off x="1104900" y="5706070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Exactly like unsigned multiplication!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6CA6A-2B67-AC4D-9F88-3F08D7D9C63E}"/>
              </a:ext>
            </a:extLst>
          </p:cNvPr>
          <p:cNvSpPr txBox="1"/>
          <p:nvPr/>
        </p:nvSpPr>
        <p:spPr>
          <a:xfrm>
            <a:off x="4138327" y="2209800"/>
            <a:ext cx="2138791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0 0 1 1 </a:t>
            </a:r>
          </a:p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x 0 0 1 0 </a:t>
            </a:r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CDC52E-D461-C341-B305-D47519366CEF}"/>
              </a:ext>
            </a:extLst>
          </p:cNvPr>
          <p:cNvSpPr/>
          <p:nvPr/>
        </p:nvSpPr>
        <p:spPr>
          <a:xfrm>
            <a:off x="1104900" y="6167735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… except with different error cases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6E11CA-1EEA-C847-BBBA-B320A57D47C8}"/>
              </a:ext>
            </a:extLst>
          </p:cNvPr>
          <p:cNvSpPr txBox="1"/>
          <p:nvPr/>
        </p:nvSpPr>
        <p:spPr>
          <a:xfrm>
            <a:off x="6277118" y="4443257"/>
            <a:ext cx="2058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6 (Base-10)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586A20-F878-4145-A27B-E5DB2E9D923A}"/>
              </a:ext>
            </a:extLst>
          </p:cNvPr>
          <p:cNvSpPr txBox="1"/>
          <p:nvPr/>
        </p:nvSpPr>
        <p:spPr>
          <a:xfrm>
            <a:off x="4358003" y="3401436"/>
            <a:ext cx="1919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0 0 0 0 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DCB35C-6E09-1545-9112-B5FAC8561E8E}"/>
              </a:ext>
            </a:extLst>
          </p:cNvPr>
          <p:cNvSpPr txBox="1"/>
          <p:nvPr/>
        </p:nvSpPr>
        <p:spPr>
          <a:xfrm>
            <a:off x="2328335" y="3863101"/>
            <a:ext cx="3767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0 0 1 1 </a:t>
            </a:r>
            <a:r>
              <a:rPr lang="en-US" sz="4000" b="1" dirty="0">
                <a:solidFill>
                  <a:schemeClr val="bg2"/>
                </a:solidFill>
                <a:latin typeface="Bradley Hand ITC" panose="020F0502020204030204" pitchFamily="34" charset="0"/>
                <a:cs typeface="Bradley Hand ITC" panose="020F0502020204030204" pitchFamily="34" charset="0"/>
              </a:rPr>
              <a:t>0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7EA56E-AFEC-E640-8C49-BE640CEDD774}"/>
              </a:ext>
            </a:extLst>
          </p:cNvPr>
          <p:cNvSpPr txBox="1"/>
          <p:nvPr/>
        </p:nvSpPr>
        <p:spPr>
          <a:xfrm>
            <a:off x="4358002" y="4320147"/>
            <a:ext cx="1883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0 1 1 0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39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5" grpId="0"/>
      <p:bldP spid="13" grpId="0"/>
      <p:bldP spid="18" grpId="0"/>
      <p:bldP spid="19" grpId="0"/>
      <p:bldP spid="20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9F6C-A99E-8141-AF35-66996408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CF5E7-126A-6C40-8311-E8808E67E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/>
              <a:t>Compute 5 x 2 assuming all </a:t>
            </a:r>
            <a:r>
              <a:rPr lang="en-US" dirty="0" err="1"/>
              <a:t>ints</a:t>
            </a:r>
            <a:r>
              <a:rPr lang="en-US" dirty="0"/>
              <a:t> are stored as four-bit signed values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6CA6A-2B67-AC4D-9F88-3F08D7D9C63E}"/>
              </a:ext>
            </a:extLst>
          </p:cNvPr>
          <p:cNvSpPr txBox="1"/>
          <p:nvPr/>
        </p:nvSpPr>
        <p:spPr>
          <a:xfrm>
            <a:off x="4138327" y="2209800"/>
            <a:ext cx="2138791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0 1 0 1 </a:t>
            </a:r>
          </a:p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x 0 0 1 0 </a:t>
            </a:r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6E11CA-1EEA-C847-BBBA-B320A57D47C8}"/>
              </a:ext>
            </a:extLst>
          </p:cNvPr>
          <p:cNvSpPr txBox="1"/>
          <p:nvPr/>
        </p:nvSpPr>
        <p:spPr>
          <a:xfrm>
            <a:off x="6277118" y="4443257"/>
            <a:ext cx="2161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-6 (Base-10)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586A20-F878-4145-A27B-E5DB2E9D923A}"/>
              </a:ext>
            </a:extLst>
          </p:cNvPr>
          <p:cNvSpPr txBox="1"/>
          <p:nvPr/>
        </p:nvSpPr>
        <p:spPr>
          <a:xfrm>
            <a:off x="4358003" y="3401436"/>
            <a:ext cx="1919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0 0 0 0 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DCB35C-6E09-1545-9112-B5FAC8561E8E}"/>
              </a:ext>
            </a:extLst>
          </p:cNvPr>
          <p:cNvSpPr txBox="1"/>
          <p:nvPr/>
        </p:nvSpPr>
        <p:spPr>
          <a:xfrm>
            <a:off x="2328335" y="3863101"/>
            <a:ext cx="3767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0 1 0 1 </a:t>
            </a:r>
            <a:r>
              <a:rPr lang="en-US" sz="4000" b="1" dirty="0">
                <a:solidFill>
                  <a:schemeClr val="bg2"/>
                </a:solidFill>
                <a:latin typeface="Bradley Hand ITC" panose="020F0502020204030204" pitchFamily="34" charset="0"/>
                <a:cs typeface="Bradley Hand ITC" panose="020F0502020204030204" pitchFamily="34" charset="0"/>
              </a:rPr>
              <a:t>0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2EBAF2-6466-F24C-8BF5-D6D062544C6A}"/>
              </a:ext>
            </a:extLst>
          </p:cNvPr>
          <p:cNvSpPr txBox="1"/>
          <p:nvPr/>
        </p:nvSpPr>
        <p:spPr>
          <a:xfrm>
            <a:off x="1447800" y="38862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u="sng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+              _           </a:t>
            </a:r>
            <a:endParaRPr lang="en-US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7EA56E-AFEC-E640-8C49-BE640CEDD774}"/>
              </a:ext>
            </a:extLst>
          </p:cNvPr>
          <p:cNvSpPr txBox="1"/>
          <p:nvPr/>
        </p:nvSpPr>
        <p:spPr>
          <a:xfrm>
            <a:off x="4358002" y="4320147"/>
            <a:ext cx="1883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latin typeface="Bradley Hand ITC" panose="020F0502020204030204" pitchFamily="34" charset="0"/>
                <a:cs typeface="Bradley Hand ITC" panose="020F0502020204030204" pitchFamily="34" charset="0"/>
              </a:rPr>
              <a:t> 1 0 1 0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3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0" grpId="0"/>
      <p:bldP spid="22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94B7-93C3-3344-8A5C-2BF9A2300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Cases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748225-A461-F04D-9BF9-E5E247ED60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76400"/>
                <a:ext cx="8229600" cy="46482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Assume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-bit unsigned values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1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)  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748225-A461-F04D-9BF9-E5E247ED60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76400"/>
                <a:ext cx="8229600" cy="4648200"/>
              </a:xfrm>
              <a:blipFill>
                <a:blip r:embed="rId2"/>
                <a:stretch>
                  <a:fillRect l="-772" t="-10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9579969-F2E3-724D-891F-14C2FE5998D6}"/>
                  </a:ext>
                </a:extLst>
              </p:cNvPr>
              <p:cNvSpPr txBox="1"/>
              <p:nvPr/>
            </p:nvSpPr>
            <p:spPr>
              <a:xfrm>
                <a:off x="3228358" y="3390798"/>
                <a:ext cx="26514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/>
                  <a:t>Possible values of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9579969-F2E3-724D-891F-14C2FE599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358" y="3390798"/>
                <a:ext cx="2651431" cy="369332"/>
              </a:xfrm>
              <a:prstGeom prst="rect">
                <a:avLst/>
              </a:prstGeom>
              <a:blipFill>
                <a:blip r:embed="rId3"/>
                <a:stretch>
                  <a:fillRect l="-1914" t="-6667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6B5A37B9-2C9E-434F-A476-F9593A780C8B}"/>
              </a:ext>
            </a:extLst>
          </p:cNvPr>
          <p:cNvGrpSpPr/>
          <p:nvPr/>
        </p:nvGrpSpPr>
        <p:grpSpPr>
          <a:xfrm>
            <a:off x="609600" y="2257273"/>
            <a:ext cx="8382128" cy="444085"/>
            <a:chOff x="609600" y="2257273"/>
            <a:chExt cx="8382128" cy="444085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F64DC5B-00F7-0E4E-A066-1203E7FA5799}"/>
                </a:ext>
              </a:extLst>
            </p:cNvPr>
            <p:cNvCxnSpPr/>
            <p:nvPr/>
          </p:nvCxnSpPr>
          <p:spPr>
            <a:xfrm>
              <a:off x="609600" y="2644208"/>
              <a:ext cx="7924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FBEFE02-D6E1-0542-885A-77577AEC19D7}"/>
                </a:ext>
              </a:extLst>
            </p:cNvPr>
            <p:cNvSpPr/>
            <p:nvPr/>
          </p:nvSpPr>
          <p:spPr>
            <a:xfrm>
              <a:off x="4514850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42869F0-FDFD-384A-96B8-21101B9937E4}"/>
                </a:ext>
              </a:extLst>
            </p:cNvPr>
            <p:cNvSpPr/>
            <p:nvPr/>
          </p:nvSpPr>
          <p:spPr>
            <a:xfrm>
              <a:off x="5326617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8B973C2-9E14-744B-BD45-5E0D655F5910}"/>
                </a:ext>
              </a:extLst>
            </p:cNvPr>
            <p:cNvSpPr/>
            <p:nvPr/>
          </p:nvSpPr>
          <p:spPr>
            <a:xfrm>
              <a:off x="8153400" y="2587058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1D0CE316-E165-274B-9808-75C5599118C3}"/>
                    </a:ext>
                  </a:extLst>
                </p:cNvPr>
                <p:cNvSpPr txBox="1"/>
                <p:nvPr/>
              </p:nvSpPr>
              <p:spPr>
                <a:xfrm>
                  <a:off x="4383487" y="2274876"/>
                  <a:ext cx="3770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AF66AABC-96ED-8449-BB5D-92851CB76B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3487" y="2274876"/>
                  <a:ext cx="37702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D72D7F49-0C42-8D4A-970A-EBBB00905830}"/>
                    </a:ext>
                  </a:extLst>
                </p:cNvPr>
                <p:cNvSpPr txBox="1"/>
                <p:nvPr/>
              </p:nvSpPr>
              <p:spPr>
                <a:xfrm>
                  <a:off x="4807615" y="2257273"/>
                  <a:ext cx="115230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D72D7F49-0C42-8D4A-970A-EBBB009058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7615" y="2257273"/>
                  <a:ext cx="1152303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C7679C4-1B7E-EA42-AA90-5E4C130B9417}"/>
                    </a:ext>
                  </a:extLst>
                </p:cNvPr>
                <p:cNvSpPr txBox="1"/>
                <p:nvPr/>
              </p:nvSpPr>
              <p:spPr>
                <a:xfrm>
                  <a:off x="7850646" y="2274876"/>
                  <a:ext cx="1141082" cy="3808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−1)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C7679C4-1B7E-EA42-AA90-5E4C130B94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0646" y="2274876"/>
                  <a:ext cx="1141082" cy="380810"/>
                </a:xfrm>
                <a:prstGeom prst="rect">
                  <a:avLst/>
                </a:prstGeom>
                <a:blipFill>
                  <a:blip r:embed="rId6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533BF3-1DD4-6648-AAB2-6DA11D20DE0B}"/>
              </a:ext>
            </a:extLst>
          </p:cNvPr>
          <p:cNvGrpSpPr/>
          <p:nvPr/>
        </p:nvGrpSpPr>
        <p:grpSpPr>
          <a:xfrm>
            <a:off x="3464924" y="2682954"/>
            <a:ext cx="4002678" cy="582522"/>
            <a:chOff x="4807137" y="2682954"/>
            <a:chExt cx="2326278" cy="58252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EC33B3A-3AAE-F844-8B70-DD6FE762CD8C}"/>
                </a:ext>
              </a:extLst>
            </p:cNvPr>
            <p:cNvSpPr txBox="1"/>
            <p:nvPr/>
          </p:nvSpPr>
          <p:spPr>
            <a:xfrm>
              <a:off x="4873566" y="2682954"/>
              <a:ext cx="11928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[                         ]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542DAE7-A764-5347-8B61-D5012DB56043}"/>
                </a:ext>
              </a:extLst>
            </p:cNvPr>
            <p:cNvCxnSpPr>
              <a:cxnSpLocks/>
            </p:cNvCxnSpPr>
            <p:nvPr/>
          </p:nvCxnSpPr>
          <p:spPr>
            <a:xfrm>
              <a:off x="4919117" y="2896144"/>
              <a:ext cx="970891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2947B64-E521-8F40-A909-459854A89010}"/>
                </a:ext>
              </a:extLst>
            </p:cNvPr>
            <p:cNvSpPr txBox="1"/>
            <p:nvPr/>
          </p:nvSpPr>
          <p:spPr>
            <a:xfrm>
              <a:off x="4807137" y="2896144"/>
              <a:ext cx="2326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representable values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3BD0346-8945-A347-A904-CBC1B663E1CD}"/>
              </a:ext>
            </a:extLst>
          </p:cNvPr>
          <p:cNvGrpSpPr/>
          <p:nvPr/>
        </p:nvGrpSpPr>
        <p:grpSpPr>
          <a:xfrm>
            <a:off x="1451301" y="3221542"/>
            <a:ext cx="6862015" cy="369332"/>
            <a:chOff x="1528676" y="3221542"/>
            <a:chExt cx="6784640" cy="369332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19F5D11-563F-8141-9D88-599A8555A23D}"/>
                </a:ext>
              </a:extLst>
            </p:cNvPr>
            <p:cNvSpPr txBox="1"/>
            <p:nvPr/>
          </p:nvSpPr>
          <p:spPr>
            <a:xfrm>
              <a:off x="1528676" y="3221542"/>
              <a:ext cx="6784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[                                                                                                      )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9B819A8-46DF-FB49-B416-6DCBF507EC2E}"/>
                </a:ext>
              </a:extLst>
            </p:cNvPr>
            <p:cNvCxnSpPr>
              <a:cxnSpLocks/>
            </p:cNvCxnSpPr>
            <p:nvPr/>
          </p:nvCxnSpPr>
          <p:spPr>
            <a:xfrm>
              <a:off x="1642975" y="3429000"/>
              <a:ext cx="6510425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E62CD639-2C75-4C43-AC42-4F6C142D03E1}"/>
              </a:ext>
            </a:extLst>
          </p:cNvPr>
          <p:cNvSpPr/>
          <p:nvPr/>
        </p:nvSpPr>
        <p:spPr>
          <a:xfrm>
            <a:off x="3656066" y="2587058"/>
            <a:ext cx="1143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7BD4075-4A8F-DF40-8D76-F17DD71E824D}"/>
                  </a:ext>
                </a:extLst>
              </p:cNvPr>
              <p:cNvSpPr txBox="1"/>
              <p:nvPr/>
            </p:nvSpPr>
            <p:spPr>
              <a:xfrm>
                <a:off x="3345729" y="2257273"/>
                <a:ext cx="9214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7BD4075-4A8F-DF40-8D76-F17DD71E82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729" y="2257273"/>
                <a:ext cx="92147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45">
            <a:extLst>
              <a:ext uri="{FF2B5EF4-FFF2-40B4-BE49-F238E27FC236}">
                <a16:creationId xmlns:a16="http://schemas.microsoft.com/office/drawing/2014/main" id="{DA767D38-7980-064D-9365-823F44E0F1D1}"/>
              </a:ext>
            </a:extLst>
          </p:cNvPr>
          <p:cNvSpPr/>
          <p:nvPr/>
        </p:nvSpPr>
        <p:spPr>
          <a:xfrm>
            <a:off x="1451301" y="2590800"/>
            <a:ext cx="1143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09A1FCA-A33E-304B-93EC-E09074604935}"/>
                  </a:ext>
                </a:extLst>
              </p:cNvPr>
              <p:cNvSpPr txBox="1"/>
              <p:nvPr/>
            </p:nvSpPr>
            <p:spPr>
              <a:xfrm>
                <a:off x="990600" y="2265674"/>
                <a:ext cx="1160318" cy="3808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09A1FCA-A33E-304B-93EC-E09074604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265674"/>
                <a:ext cx="1160318" cy="3808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986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1401A-8710-7946-B5C8-A26A64A9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5: Binary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60A3-289C-504E-9D1E-F445E1A12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following 3-bit signed values, compute their product and indicate whether or not an overflow occurred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D262A6-E21F-1649-8910-540EE37F5452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2971800"/>
          <a:ext cx="5181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187750415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16081616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31229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538553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x*y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overflow?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176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052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05335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BA9A795-3352-563A-70CD-B06085079867}"/>
              </a:ext>
            </a:extLst>
          </p:cNvPr>
          <p:cNvSpPr txBox="1"/>
          <p:nvPr/>
        </p:nvSpPr>
        <p:spPr>
          <a:xfrm>
            <a:off x="4800600" y="3344148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100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F84BE3-29DD-C064-F7A5-AABF61E5BCD3}"/>
              </a:ext>
            </a:extLst>
          </p:cNvPr>
          <p:cNvSpPr txBox="1"/>
          <p:nvPr/>
        </p:nvSpPr>
        <p:spPr>
          <a:xfrm>
            <a:off x="4800600" y="3716496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11</a:t>
            </a:r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0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0F4D8B-0421-7B6E-1BDF-FBD5335D4F91}"/>
              </a:ext>
            </a:extLst>
          </p:cNvPr>
          <p:cNvSpPr txBox="1"/>
          <p:nvPr/>
        </p:nvSpPr>
        <p:spPr>
          <a:xfrm>
            <a:off x="4811485" y="4085828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1"/>
                </a:solidFill>
                <a:latin typeface="Consolas" panose="020B0609020204030204" pitchFamily="49" charset="0"/>
                <a:ea typeface="Zapf Dingbats" charset="2"/>
                <a:cs typeface="Consolas" panose="020B0609020204030204" pitchFamily="49" charset="0"/>
                <a:sym typeface="Monaco" charset="0"/>
              </a:rPr>
              <a:t>110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331E33-850D-38C4-8501-C3EDC06C66BA}"/>
              </a:ext>
            </a:extLst>
          </p:cNvPr>
          <p:cNvSpPr txBox="1"/>
          <p:nvPr/>
        </p:nvSpPr>
        <p:spPr>
          <a:xfrm>
            <a:off x="6074229" y="3354449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yes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336721-14EF-399E-FE43-D2C6B7052490}"/>
              </a:ext>
            </a:extLst>
          </p:cNvPr>
          <p:cNvSpPr txBox="1"/>
          <p:nvPr/>
        </p:nvSpPr>
        <p:spPr>
          <a:xfrm>
            <a:off x="6074229" y="3713480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yes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7159B9-12CC-6875-30C8-B5C880FF293F}"/>
              </a:ext>
            </a:extLst>
          </p:cNvPr>
          <p:cNvSpPr txBox="1"/>
          <p:nvPr/>
        </p:nvSpPr>
        <p:spPr>
          <a:xfrm>
            <a:off x="6063344" y="4038600"/>
            <a:ext cx="8599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/>
                </a:solidFill>
                <a:ea typeface="Zapf Dingbats" charset="2"/>
                <a:cs typeface="Consolas" panose="020B0609020204030204" pitchFamily="49" charset="0"/>
                <a:sym typeface="Monaco" charset="0"/>
              </a:rPr>
              <a:t>no</a:t>
            </a:r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C477BBE-68CA-3628-D629-571DDA418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800247"/>
              </p:ext>
            </p:extLst>
          </p:nvPr>
        </p:nvGraphicFramePr>
        <p:xfrm>
          <a:off x="4572000" y="2971800"/>
          <a:ext cx="2590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36291416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2242270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x*y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overflow?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050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43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703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80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91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59D1D-DAD3-5E42-8A77-1451E596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Binary Numbers</a:t>
            </a:r>
          </a:p>
        </p:txBody>
      </p:sp>
      <p:pic>
        <p:nvPicPr>
          <p:cNvPr id="5" name="Content Placeholder 4" descr="A picture containing table&#10;&#10;Description automatically generated">
            <a:extLst>
              <a:ext uri="{FF2B5EF4-FFF2-40B4-BE49-F238E27FC236}">
                <a16:creationId xmlns:a16="http://schemas.microsoft.com/office/drawing/2014/main" id="{AA9D02D0-F72A-2D4E-BED6-74F3893509B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90" b="96783" l="10000" r="90000">
                        <a14:foregroundMark x1="45500" y1="92587" x2="54875" y2="91748"/>
                        <a14:foregroundMark x1="54875" y1="91748" x2="55500" y2="91469"/>
                        <a14:foregroundMark x1="32000" y1="25035" x2="64500" y2="26154"/>
                        <a14:foregroundMark x1="64500" y1="26154" x2="65500" y2="25874"/>
                        <a14:foregroundMark x1="49250" y1="96783" x2="51500" y2="956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168" y="3071294"/>
            <a:ext cx="247632" cy="221011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01B8456-0BAB-6346-8332-06DB1307E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326708"/>
              </p:ext>
            </p:extLst>
          </p:nvPr>
        </p:nvGraphicFramePr>
        <p:xfrm>
          <a:off x="762000" y="1675987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1881091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2571272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081132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84594418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70D1D84-05C6-814F-9777-E02BB42846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180951"/>
              </p:ext>
            </p:extLst>
          </p:nvPr>
        </p:nvGraphicFramePr>
        <p:xfrm>
          <a:off x="762000" y="4525423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235976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53249996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34387616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37538330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8BE963-F1EB-3A46-9985-39AE47D78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03268"/>
              </p:ext>
            </p:extLst>
          </p:nvPr>
        </p:nvGraphicFramePr>
        <p:xfrm>
          <a:off x="762000" y="526796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C904DFE-0BF1-164A-A8C9-47B83A529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042119"/>
              </p:ext>
            </p:extLst>
          </p:nvPr>
        </p:nvGraphicFramePr>
        <p:xfrm>
          <a:off x="762000" y="6010497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22671394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554603212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520445866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625063550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pic>
        <p:nvPicPr>
          <p:cNvPr id="514" name="Picture 513" descr="A picture containing brick, toy, clock&#10;&#10;Description automatically generated">
            <a:extLst>
              <a:ext uri="{FF2B5EF4-FFF2-40B4-BE49-F238E27FC236}">
                <a16:creationId xmlns:a16="http://schemas.microsoft.com/office/drawing/2014/main" id="{4990835F-D0F9-6549-93DE-86112750EF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03900"/>
            <a:ext cx="1244600" cy="1955800"/>
          </a:xfrm>
          <a:prstGeom prst="rect">
            <a:avLst/>
          </a:prstGeom>
        </p:spPr>
      </p:pic>
      <p:pic>
        <p:nvPicPr>
          <p:cNvPr id="516" name="Picture 515" descr="A picture containing brick, clock, toy&#10;&#10;Description automatically generated">
            <a:extLst>
              <a:ext uri="{FF2B5EF4-FFF2-40B4-BE49-F238E27FC236}">
                <a16:creationId xmlns:a16="http://schemas.microsoft.com/office/drawing/2014/main" id="{4ADD8B64-E29F-C94A-901D-C297ABC2E86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/>
          <a:stretch/>
        </p:blipFill>
        <p:spPr>
          <a:xfrm>
            <a:off x="1828800" y="2543847"/>
            <a:ext cx="1153582" cy="1282700"/>
          </a:xfrm>
          <a:prstGeom prst="rect">
            <a:avLst/>
          </a:prstGeom>
        </p:spPr>
      </p:pic>
      <p:pic>
        <p:nvPicPr>
          <p:cNvPr id="518" name="Picture 517" descr="A picture containing brick, clock&#10;&#10;Description automatically generated">
            <a:extLst>
              <a:ext uri="{FF2B5EF4-FFF2-40B4-BE49-F238E27FC236}">
                <a16:creationId xmlns:a16="http://schemas.microsoft.com/office/drawing/2014/main" id="{E431F9D3-A7EB-A343-82F8-85C2738F75D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4" r="3994"/>
          <a:stretch/>
        </p:blipFill>
        <p:spPr>
          <a:xfrm>
            <a:off x="2971800" y="2625826"/>
            <a:ext cx="823840" cy="1155700"/>
          </a:xfrm>
          <a:prstGeom prst="rect">
            <a:avLst/>
          </a:prstGeom>
        </p:spPr>
      </p:pic>
      <p:pic>
        <p:nvPicPr>
          <p:cNvPr id="520" name="Picture 519" descr="A picture containing green, brick, box, table&#10;&#10;Description automatically generated">
            <a:extLst>
              <a:ext uri="{FF2B5EF4-FFF2-40B4-BE49-F238E27FC236}">
                <a16:creationId xmlns:a16="http://schemas.microsoft.com/office/drawing/2014/main" id="{A8DE58DB-130B-8745-8774-D4952C52BA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124" y="2648656"/>
            <a:ext cx="685800" cy="1028700"/>
          </a:xfrm>
          <a:prstGeom prst="rect">
            <a:avLst/>
          </a:prstGeom>
        </p:spPr>
      </p:pic>
      <p:pic>
        <p:nvPicPr>
          <p:cNvPr id="522" name="Picture 521" descr="A picture containing brick, box, table&#10;&#10;Description automatically generated">
            <a:extLst>
              <a:ext uri="{FF2B5EF4-FFF2-40B4-BE49-F238E27FC236}">
                <a16:creationId xmlns:a16="http://schemas.microsoft.com/office/drawing/2014/main" id="{339FAA2C-381A-134A-8262-7E61034FAB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947" y="2851600"/>
            <a:ext cx="622300" cy="660400"/>
          </a:xfrm>
          <a:prstGeom prst="rect">
            <a:avLst/>
          </a:prstGeom>
        </p:spPr>
      </p:pic>
      <p:pic>
        <p:nvPicPr>
          <p:cNvPr id="524" name="Picture 523" descr="A close up of a box&#10;&#10;Description automatically generated">
            <a:extLst>
              <a:ext uri="{FF2B5EF4-FFF2-40B4-BE49-F238E27FC236}">
                <a16:creationId xmlns:a16="http://schemas.microsoft.com/office/drawing/2014/main" id="{09EDD33F-1367-6342-A290-3A73272DCBD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532" y="2870650"/>
            <a:ext cx="495300" cy="622300"/>
          </a:xfrm>
          <a:prstGeom prst="rect">
            <a:avLst/>
          </a:prstGeom>
        </p:spPr>
      </p:pic>
      <p:pic>
        <p:nvPicPr>
          <p:cNvPr id="526" name="Picture 525" descr="A close up of a box&#10;&#10;Description automatically generated">
            <a:extLst>
              <a:ext uri="{FF2B5EF4-FFF2-40B4-BE49-F238E27FC236}">
                <a16:creationId xmlns:a16="http://schemas.microsoft.com/office/drawing/2014/main" id="{D0B8082A-2D52-534C-BBDF-B2B4F8D4B6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2908750"/>
            <a:ext cx="3937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8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Signed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Option 1: sign-magnitude</a:t>
                </a:r>
              </a:p>
              <a:p>
                <a:pPr lvl="1"/>
                <a:r>
                  <a:rPr lang="en-US" dirty="0"/>
                  <a:t>One bit for sign; interpret rest as magnitude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𝑆𝑖𝑔𝑛𝑒𝑑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sup>
                        </m:sSup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/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  <a:blipFill>
                <a:blip r:embed="rId3"/>
                <a:stretch>
                  <a:fillRect l="-77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Content Placeholder 4" descr="A picture containing table&#10;&#10;Description automatically generated">
            <a:extLst>
              <a:ext uri="{FF2B5EF4-FFF2-40B4-BE49-F238E27FC236}">
                <a16:creationId xmlns:a16="http://schemas.microsoft.com/office/drawing/2014/main" id="{AE5E5CDC-A23F-7648-A3D0-6593BFB5F9F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90" b="96783" l="10000" r="90000">
                        <a14:foregroundMark x1="45500" y1="92587" x2="54875" y2="91748"/>
                        <a14:foregroundMark x1="54875" y1="91748" x2="55500" y2="91469"/>
                        <a14:foregroundMark x1="32000" y1="25035" x2="64500" y2="26154"/>
                        <a14:foregroundMark x1="64500" y1="26154" x2="65500" y2="25874"/>
                        <a14:foregroundMark x1="49250" y1="96783" x2="51500" y2="956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168" y="3908108"/>
            <a:ext cx="247632" cy="221011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1AC8156-F933-4343-834D-D4072DA22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994140"/>
              </p:ext>
            </p:extLst>
          </p:nvPr>
        </p:nvGraphicFramePr>
        <p:xfrm>
          <a:off x="762000" y="2769262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1881091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2571272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081132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84594418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+/-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74EF224-C890-A84B-AC00-D36BEBA910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164468"/>
              </p:ext>
            </p:extLst>
          </p:nvPr>
        </p:nvGraphicFramePr>
        <p:xfrm>
          <a:off x="762000" y="480060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235976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53249996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34387616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37538330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961FBA4-BB5B-A84A-B717-83F63C395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584090"/>
              </p:ext>
            </p:extLst>
          </p:nvPr>
        </p:nvGraphicFramePr>
        <p:xfrm>
          <a:off x="762000" y="5635418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pic>
        <p:nvPicPr>
          <p:cNvPr id="21" name="Picture 20" descr="A picture containing brick, clock, toy&#10;&#10;Description automatically generated">
            <a:extLst>
              <a:ext uri="{FF2B5EF4-FFF2-40B4-BE49-F238E27FC236}">
                <a16:creationId xmlns:a16="http://schemas.microsoft.com/office/drawing/2014/main" id="{B57ABB66-DC4C-5C4C-AAD1-60DB2D604BC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/>
          <a:stretch/>
        </p:blipFill>
        <p:spPr>
          <a:xfrm>
            <a:off x="1828800" y="3380661"/>
            <a:ext cx="1153582" cy="1282700"/>
          </a:xfrm>
          <a:prstGeom prst="rect">
            <a:avLst/>
          </a:prstGeom>
        </p:spPr>
      </p:pic>
      <p:pic>
        <p:nvPicPr>
          <p:cNvPr id="22" name="Picture 21" descr="A picture containing brick, clock&#10;&#10;Description automatically generated">
            <a:extLst>
              <a:ext uri="{FF2B5EF4-FFF2-40B4-BE49-F238E27FC236}">
                <a16:creationId xmlns:a16="http://schemas.microsoft.com/office/drawing/2014/main" id="{DB0DD222-4B7C-1F48-9D52-D636D618D9C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4" r="3994"/>
          <a:stretch/>
        </p:blipFill>
        <p:spPr>
          <a:xfrm>
            <a:off x="2971800" y="3462640"/>
            <a:ext cx="823840" cy="1155700"/>
          </a:xfrm>
          <a:prstGeom prst="rect">
            <a:avLst/>
          </a:prstGeom>
        </p:spPr>
      </p:pic>
      <p:pic>
        <p:nvPicPr>
          <p:cNvPr id="23" name="Picture 22" descr="A picture containing green, brick, box, table&#10;&#10;Description automatically generated">
            <a:extLst>
              <a:ext uri="{FF2B5EF4-FFF2-40B4-BE49-F238E27FC236}">
                <a16:creationId xmlns:a16="http://schemas.microsoft.com/office/drawing/2014/main" id="{086187A2-9998-B841-B1B3-0B03AE5086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124" y="3485470"/>
            <a:ext cx="685800" cy="1028700"/>
          </a:xfrm>
          <a:prstGeom prst="rect">
            <a:avLst/>
          </a:prstGeom>
        </p:spPr>
      </p:pic>
      <p:pic>
        <p:nvPicPr>
          <p:cNvPr id="24" name="Picture 23" descr="A picture containing brick, box, table&#10;&#10;Description automatically generated">
            <a:extLst>
              <a:ext uri="{FF2B5EF4-FFF2-40B4-BE49-F238E27FC236}">
                <a16:creationId xmlns:a16="http://schemas.microsoft.com/office/drawing/2014/main" id="{FE095A0E-1B4A-0742-A9B9-A08FE763DF1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947" y="3688414"/>
            <a:ext cx="622300" cy="660400"/>
          </a:xfrm>
          <a:prstGeom prst="rect">
            <a:avLst/>
          </a:prstGeom>
        </p:spPr>
      </p:pic>
      <p:pic>
        <p:nvPicPr>
          <p:cNvPr id="25" name="Picture 24" descr="A close up of a box&#10;&#10;Description automatically generated">
            <a:extLst>
              <a:ext uri="{FF2B5EF4-FFF2-40B4-BE49-F238E27FC236}">
                <a16:creationId xmlns:a16="http://schemas.microsoft.com/office/drawing/2014/main" id="{E333B514-20D1-4B4B-8193-2310B292B92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532" y="3707464"/>
            <a:ext cx="495300" cy="622300"/>
          </a:xfrm>
          <a:prstGeom prst="rect">
            <a:avLst/>
          </a:prstGeom>
        </p:spPr>
      </p:pic>
      <p:pic>
        <p:nvPicPr>
          <p:cNvPr id="26" name="Picture 25" descr="A close up of a box&#10;&#10;Description automatically generated">
            <a:extLst>
              <a:ext uri="{FF2B5EF4-FFF2-40B4-BE49-F238E27FC236}">
                <a16:creationId xmlns:a16="http://schemas.microsoft.com/office/drawing/2014/main" id="{8AAFD181-AACA-E444-8BD5-A3D30C85DF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3745564"/>
            <a:ext cx="393700" cy="5461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AD91753-B049-DF40-B97B-39D814579D0E}"/>
              </a:ext>
            </a:extLst>
          </p:cNvPr>
          <p:cNvSpPr txBox="1"/>
          <p:nvPr/>
        </p:nvSpPr>
        <p:spPr>
          <a:xfrm>
            <a:off x="1082854" y="342510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-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A43CC6-F69A-4F44-6FF0-2FD4228CD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169064"/>
              </p:ext>
            </p:extLst>
          </p:nvPr>
        </p:nvGraphicFramePr>
        <p:xfrm>
          <a:off x="762000" y="6467539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55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Signed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2400"/>
                  </a:spcBef>
                </a:pPr>
                <a:r>
                  <a:rPr lang="en-US" dirty="0"/>
                  <a:t>Option 2: excess-K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en-US" dirty="0"/>
                  <a:t>Choose a positive K in the middle of the unsigned range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𝑆𝑖𝑔𝑛𝑒𝑑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/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  <a:blipFill>
                <a:blip r:embed="rId3"/>
                <a:stretch>
                  <a:fillRect l="-77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Content Placeholder 4" descr="A picture containing table&#10;&#10;Description automatically generated">
            <a:extLst>
              <a:ext uri="{FF2B5EF4-FFF2-40B4-BE49-F238E27FC236}">
                <a16:creationId xmlns:a16="http://schemas.microsoft.com/office/drawing/2014/main" id="{AE5E5CDC-A23F-7648-A3D0-6593BFB5F9F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90" b="96783" l="10000" r="90000">
                        <a14:foregroundMark x1="45500" y1="92587" x2="54875" y2="91748"/>
                        <a14:foregroundMark x1="54875" y1="91748" x2="55500" y2="91469"/>
                        <a14:foregroundMark x1="32000" y1="25035" x2="64500" y2="26154"/>
                        <a14:foregroundMark x1="64500" y1="26154" x2="65500" y2="25874"/>
                        <a14:foregroundMark x1="49250" y1="96783" x2="51500" y2="956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68" y="3908108"/>
            <a:ext cx="247632" cy="221011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1AC8156-F933-4343-834D-D4072DA22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497053"/>
              </p:ext>
            </p:extLst>
          </p:nvPr>
        </p:nvGraphicFramePr>
        <p:xfrm>
          <a:off x="0" y="2769262"/>
          <a:ext cx="906779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533">
                  <a:extLst>
                    <a:ext uri="{9D8B030D-6E8A-4147-A177-3AD203B41FA5}">
                      <a16:colId xmlns:a16="http://schemas.microsoft.com/office/drawing/2014/main" val="2018810917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102571272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410811325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845944181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178852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-128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pic>
        <p:nvPicPr>
          <p:cNvPr id="21" name="Picture 20" descr="A picture containing brick, clock, toy&#10;&#10;Description automatically generated">
            <a:extLst>
              <a:ext uri="{FF2B5EF4-FFF2-40B4-BE49-F238E27FC236}">
                <a16:creationId xmlns:a16="http://schemas.microsoft.com/office/drawing/2014/main" id="{B57ABB66-DC4C-5C4C-AAD1-60DB2D604BC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/>
          <a:stretch/>
        </p:blipFill>
        <p:spPr>
          <a:xfrm>
            <a:off x="1066800" y="3380661"/>
            <a:ext cx="1153582" cy="1282700"/>
          </a:xfrm>
          <a:prstGeom prst="rect">
            <a:avLst/>
          </a:prstGeom>
        </p:spPr>
      </p:pic>
      <p:pic>
        <p:nvPicPr>
          <p:cNvPr id="22" name="Picture 21" descr="A picture containing brick, clock&#10;&#10;Description automatically generated">
            <a:extLst>
              <a:ext uri="{FF2B5EF4-FFF2-40B4-BE49-F238E27FC236}">
                <a16:creationId xmlns:a16="http://schemas.microsoft.com/office/drawing/2014/main" id="{DB0DD222-4B7C-1F48-9D52-D636D618D9C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4" r="3994"/>
          <a:stretch/>
        </p:blipFill>
        <p:spPr>
          <a:xfrm>
            <a:off x="2209800" y="3462640"/>
            <a:ext cx="823840" cy="1155700"/>
          </a:xfrm>
          <a:prstGeom prst="rect">
            <a:avLst/>
          </a:prstGeom>
        </p:spPr>
      </p:pic>
      <p:pic>
        <p:nvPicPr>
          <p:cNvPr id="23" name="Picture 22" descr="A picture containing green, brick, box, table&#10;&#10;Description automatically generated">
            <a:extLst>
              <a:ext uri="{FF2B5EF4-FFF2-40B4-BE49-F238E27FC236}">
                <a16:creationId xmlns:a16="http://schemas.microsoft.com/office/drawing/2014/main" id="{086187A2-9998-B841-B1B3-0B03AE5086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124" y="3485470"/>
            <a:ext cx="685800" cy="1028700"/>
          </a:xfrm>
          <a:prstGeom prst="rect">
            <a:avLst/>
          </a:prstGeom>
        </p:spPr>
      </p:pic>
      <p:pic>
        <p:nvPicPr>
          <p:cNvPr id="24" name="Picture 23" descr="A picture containing brick, box, table&#10;&#10;Description automatically generated">
            <a:extLst>
              <a:ext uri="{FF2B5EF4-FFF2-40B4-BE49-F238E27FC236}">
                <a16:creationId xmlns:a16="http://schemas.microsoft.com/office/drawing/2014/main" id="{FE095A0E-1B4A-0742-A9B9-A08FE763DF1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947" y="3688414"/>
            <a:ext cx="622300" cy="660400"/>
          </a:xfrm>
          <a:prstGeom prst="rect">
            <a:avLst/>
          </a:prstGeom>
        </p:spPr>
      </p:pic>
      <p:pic>
        <p:nvPicPr>
          <p:cNvPr id="25" name="Picture 24" descr="A close up of a box&#10;&#10;Description automatically generated">
            <a:extLst>
              <a:ext uri="{FF2B5EF4-FFF2-40B4-BE49-F238E27FC236}">
                <a16:creationId xmlns:a16="http://schemas.microsoft.com/office/drawing/2014/main" id="{E333B514-20D1-4B4B-8193-2310B292B92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32" y="3707464"/>
            <a:ext cx="495300" cy="622300"/>
          </a:xfrm>
          <a:prstGeom prst="rect">
            <a:avLst/>
          </a:prstGeom>
        </p:spPr>
      </p:pic>
      <p:pic>
        <p:nvPicPr>
          <p:cNvPr id="26" name="Picture 25" descr="A close up of a box&#10;&#10;Description automatically generated">
            <a:extLst>
              <a:ext uri="{FF2B5EF4-FFF2-40B4-BE49-F238E27FC236}">
                <a16:creationId xmlns:a16="http://schemas.microsoft.com/office/drawing/2014/main" id="{8AAFD181-AACA-E444-8BD5-A3D30C85DF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745564"/>
            <a:ext cx="393700" cy="546100"/>
          </a:xfrm>
          <a:prstGeom prst="rect">
            <a:avLst/>
          </a:prstGeom>
        </p:spPr>
      </p:pic>
      <p:pic>
        <p:nvPicPr>
          <p:cNvPr id="19" name="Picture 18" descr="A picture containing brick, toy, clock&#10;&#10;Description automatically generated">
            <a:extLst>
              <a:ext uri="{FF2B5EF4-FFF2-40B4-BE49-F238E27FC236}">
                <a16:creationId xmlns:a16="http://schemas.microsoft.com/office/drawing/2014/main" id="{3958709D-48A6-1343-80FB-FC0D2861FA1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00" y="3103780"/>
            <a:ext cx="1084099" cy="1703584"/>
          </a:xfrm>
          <a:prstGeom prst="rect">
            <a:avLst/>
          </a:prstGeom>
        </p:spPr>
      </p:pic>
      <p:pic>
        <p:nvPicPr>
          <p:cNvPr id="20" name="Picture 19" descr="A picture containing brick, toy, clock&#10;&#10;Description automatically generated">
            <a:extLst>
              <a:ext uri="{FF2B5EF4-FFF2-40B4-BE49-F238E27FC236}">
                <a16:creationId xmlns:a16="http://schemas.microsoft.com/office/drawing/2014/main" id="{BDF04A49-A53C-A242-8B92-80D26C3E99A1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5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3166821"/>
            <a:ext cx="1084099" cy="1703584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423770-FC87-DA3B-E9A1-EBDC0AECF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558099"/>
              </p:ext>
            </p:extLst>
          </p:nvPr>
        </p:nvGraphicFramePr>
        <p:xfrm>
          <a:off x="0" y="480060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235976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53249996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34387616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37538330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418893-30B7-EBBA-405A-D447ACB71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975248"/>
              </p:ext>
            </p:extLst>
          </p:nvPr>
        </p:nvGraphicFramePr>
        <p:xfrm>
          <a:off x="0" y="5635418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DFAEF19-4C2A-EBE2-2B47-6A16E449A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558333"/>
              </p:ext>
            </p:extLst>
          </p:nvPr>
        </p:nvGraphicFramePr>
        <p:xfrm>
          <a:off x="0" y="6467539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0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Signed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Option 3: two’s complement</a:t>
                </a:r>
              </a:p>
              <a:p>
                <a:pPr lvl="1"/>
                <a:r>
                  <a:rPr lang="en-US" dirty="0"/>
                  <a:t>Like unsigned, except the high-order contribution is </a:t>
                </a:r>
                <a:r>
                  <a:rPr lang="en-US" i="1" dirty="0"/>
                  <a:t>negative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𝑆𝑖𝑔𝑛𝑒𝑑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endParaRPr lang="en-US" b="0" i="1" dirty="0"/>
              </a:p>
              <a:p>
                <a:pPr lvl="1"/>
                <a:endParaRPr lang="en-US" i="1" dirty="0"/>
              </a:p>
              <a:p>
                <a:pPr lvl="1"/>
                <a:endParaRPr lang="en-US" i="1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>
                  <a:spcBef>
                    <a:spcPts val="600"/>
                  </a:spcBef>
                </a:pPr>
                <a:endParaRPr lang="en-US" dirty="0"/>
              </a:p>
              <a:p>
                <a:pPr lvl="1"/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447800"/>
                <a:ext cx="8229600" cy="4937760"/>
              </a:xfrm>
              <a:blipFill>
                <a:blip r:embed="rId2"/>
                <a:stretch>
                  <a:fillRect l="-772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Content Placeholder 4" descr="A picture containing table&#10;&#10;Description automatically generated">
            <a:extLst>
              <a:ext uri="{FF2B5EF4-FFF2-40B4-BE49-F238E27FC236}">
                <a16:creationId xmlns:a16="http://schemas.microsoft.com/office/drawing/2014/main" id="{AE5E5CDC-A23F-7648-A3D0-6593BFB5F9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90" b="96783" l="10000" r="90000">
                        <a14:foregroundMark x1="45500" y1="92587" x2="54875" y2="91748"/>
                        <a14:foregroundMark x1="54875" y1="91748" x2="55500" y2="91469"/>
                        <a14:foregroundMark x1="32000" y1="25035" x2="64500" y2="26154"/>
                        <a14:foregroundMark x1="64500" y1="26154" x2="65500" y2="25874"/>
                        <a14:foregroundMark x1="49250" y1="96783" x2="51500" y2="956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168" y="3882046"/>
            <a:ext cx="247632" cy="221011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1AC8156-F933-4343-834D-D4072DA22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742487"/>
              </p:ext>
            </p:extLst>
          </p:nvPr>
        </p:nvGraphicFramePr>
        <p:xfrm>
          <a:off x="762000" y="274320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1881091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25712725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341081132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84594418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-128 (-2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 (2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pic>
        <p:nvPicPr>
          <p:cNvPr id="21" name="Picture 20" descr="A picture containing brick, clock, toy&#10;&#10;Description automatically generated">
            <a:extLst>
              <a:ext uri="{FF2B5EF4-FFF2-40B4-BE49-F238E27FC236}">
                <a16:creationId xmlns:a16="http://schemas.microsoft.com/office/drawing/2014/main" id="{B57ABB66-DC4C-5C4C-AAD1-60DB2D604BC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/>
          <a:stretch/>
        </p:blipFill>
        <p:spPr>
          <a:xfrm>
            <a:off x="1828800" y="3354599"/>
            <a:ext cx="1153582" cy="1282700"/>
          </a:xfrm>
          <a:prstGeom prst="rect">
            <a:avLst/>
          </a:prstGeom>
        </p:spPr>
      </p:pic>
      <p:pic>
        <p:nvPicPr>
          <p:cNvPr id="22" name="Picture 21" descr="A picture containing brick, clock&#10;&#10;Description automatically generated">
            <a:extLst>
              <a:ext uri="{FF2B5EF4-FFF2-40B4-BE49-F238E27FC236}">
                <a16:creationId xmlns:a16="http://schemas.microsoft.com/office/drawing/2014/main" id="{DB0DD222-4B7C-1F48-9D52-D636D618D9C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4" r="3994"/>
          <a:stretch/>
        </p:blipFill>
        <p:spPr>
          <a:xfrm>
            <a:off x="2971800" y="3436578"/>
            <a:ext cx="823840" cy="1155700"/>
          </a:xfrm>
          <a:prstGeom prst="rect">
            <a:avLst/>
          </a:prstGeom>
        </p:spPr>
      </p:pic>
      <p:pic>
        <p:nvPicPr>
          <p:cNvPr id="23" name="Picture 22" descr="A picture containing green, brick, box, table&#10;&#10;Description automatically generated">
            <a:extLst>
              <a:ext uri="{FF2B5EF4-FFF2-40B4-BE49-F238E27FC236}">
                <a16:creationId xmlns:a16="http://schemas.microsoft.com/office/drawing/2014/main" id="{086187A2-9998-B841-B1B3-0B03AE5086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124" y="3459408"/>
            <a:ext cx="685800" cy="1028700"/>
          </a:xfrm>
          <a:prstGeom prst="rect">
            <a:avLst/>
          </a:prstGeom>
        </p:spPr>
      </p:pic>
      <p:pic>
        <p:nvPicPr>
          <p:cNvPr id="24" name="Picture 23" descr="A picture containing brick, box, table&#10;&#10;Description automatically generated">
            <a:extLst>
              <a:ext uri="{FF2B5EF4-FFF2-40B4-BE49-F238E27FC236}">
                <a16:creationId xmlns:a16="http://schemas.microsoft.com/office/drawing/2014/main" id="{FE095A0E-1B4A-0742-A9B9-A08FE763DF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947" y="3662352"/>
            <a:ext cx="622300" cy="660400"/>
          </a:xfrm>
          <a:prstGeom prst="rect">
            <a:avLst/>
          </a:prstGeom>
        </p:spPr>
      </p:pic>
      <p:pic>
        <p:nvPicPr>
          <p:cNvPr id="25" name="Picture 24" descr="A close up of a box&#10;&#10;Description automatically generated">
            <a:extLst>
              <a:ext uri="{FF2B5EF4-FFF2-40B4-BE49-F238E27FC236}">
                <a16:creationId xmlns:a16="http://schemas.microsoft.com/office/drawing/2014/main" id="{E333B514-20D1-4B4B-8193-2310B292B9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532" y="3681402"/>
            <a:ext cx="495300" cy="622300"/>
          </a:xfrm>
          <a:prstGeom prst="rect">
            <a:avLst/>
          </a:prstGeom>
        </p:spPr>
      </p:pic>
      <p:pic>
        <p:nvPicPr>
          <p:cNvPr id="26" name="Picture 25" descr="A close up of a box&#10;&#10;Description automatically generated">
            <a:extLst>
              <a:ext uri="{FF2B5EF4-FFF2-40B4-BE49-F238E27FC236}">
                <a16:creationId xmlns:a16="http://schemas.microsoft.com/office/drawing/2014/main" id="{8AAFD181-AACA-E444-8BD5-A3D30C85DF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3719502"/>
            <a:ext cx="393700" cy="546100"/>
          </a:xfrm>
          <a:prstGeom prst="rect">
            <a:avLst/>
          </a:prstGeom>
        </p:spPr>
      </p:pic>
      <p:pic>
        <p:nvPicPr>
          <p:cNvPr id="19" name="Picture 18" descr="A picture containing brick, toy, clock&#10;&#10;Description automatically generated">
            <a:extLst>
              <a:ext uri="{FF2B5EF4-FFF2-40B4-BE49-F238E27FC236}">
                <a16:creationId xmlns:a16="http://schemas.microsoft.com/office/drawing/2014/main" id="{94D31AA2-B093-8D47-B2BA-5AD7E6C2530D}"/>
              </a:ext>
            </a:extLst>
          </p:cNvPr>
          <p:cNvPicPr>
            <a:picLocks noChangeAspect="1"/>
          </p:cNvPicPr>
          <p:nvPr/>
        </p:nvPicPr>
        <p:blipFill>
          <a:blip r:embed="rId11">
            <a:alphaModFix amt="50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121966"/>
            <a:ext cx="1084099" cy="1703584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C72D002-F602-681D-829C-D5616CD91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633630"/>
              </p:ext>
            </p:extLst>
          </p:nvPr>
        </p:nvGraphicFramePr>
        <p:xfrm>
          <a:off x="762000" y="480060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41235976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53249996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34387616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375383307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F76AFD-30BE-ED35-012E-49E0777F2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738556"/>
              </p:ext>
            </p:extLst>
          </p:nvPr>
        </p:nvGraphicFramePr>
        <p:xfrm>
          <a:off x="762000" y="5635418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391B187-7D2F-ED60-4211-2C78A2D98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26402"/>
              </p:ext>
            </p:extLst>
          </p:nvPr>
        </p:nvGraphicFramePr>
        <p:xfrm>
          <a:off x="762000" y="6467539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105694505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267705609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2312981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068605215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914436978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09828782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0315791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3776398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62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315AC-508D-EC4A-9F0E-180D8852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Signed Integers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638DFF-40B5-2D49-9DF8-0105EB5112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71861"/>
              </p:ext>
            </p:extLst>
          </p:nvPr>
        </p:nvGraphicFramePr>
        <p:xfrm>
          <a:off x="457200" y="2184400"/>
          <a:ext cx="8229600" cy="1854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184254177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3323527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86028444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846949038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39731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483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0x7F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0x7FFF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0x7FFFFFFF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0x7FFFFFFFFFFFFFFF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161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0x8000000000000000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833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0x0000000000000000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089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0xFFFFFFFF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0xFFFFFFFFFFFFFFFF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375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43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Two’s Complement Signed Integers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3000"/>
              </a:spcBef>
            </a:pPr>
            <a:r>
              <a:rPr lang="en-US" dirty="0"/>
              <a:t>“Signed” does not mean “negative”</a:t>
            </a:r>
          </a:p>
          <a:p>
            <a:pPr>
              <a:spcBef>
                <a:spcPts val="3000"/>
              </a:spcBef>
            </a:pPr>
            <a:r>
              <a:rPr lang="en-US" dirty="0"/>
              <a:t>High order bit is the </a:t>
            </a:r>
            <a:r>
              <a:rPr lang="en-US" i="1" dirty="0"/>
              <a:t>sign bit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To negate, complement all the bits and add 1</a:t>
            </a:r>
          </a:p>
          <a:p>
            <a:pPr>
              <a:spcBef>
                <a:spcPts val="3000"/>
              </a:spcBef>
            </a:pPr>
            <a:r>
              <a:rPr lang="en-US" dirty="0"/>
              <a:t>Arithmetic is the same as unsigned—same circuitry</a:t>
            </a:r>
          </a:p>
          <a:p>
            <a:pPr>
              <a:spcBef>
                <a:spcPts val="3000"/>
              </a:spcBef>
            </a:pPr>
            <a:r>
              <a:rPr lang="en-US" dirty="0"/>
              <a:t>(Error conditions and comparisons are different)</a:t>
            </a:r>
          </a:p>
        </p:txBody>
      </p:sp>
    </p:spTree>
    <p:extLst>
      <p:ext uri="{BB962C8B-B14F-4D97-AF65-F5344CB8AC3E}">
        <p14:creationId xmlns:p14="http://schemas.microsoft.com/office/powerpoint/2010/main" val="40168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A8A23-CA12-3F48-9046-12004E12C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Three-bit integers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214373C-16BC-215A-D621-680159B53D8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29930791"/>
              </p:ext>
            </p:extLst>
          </p:nvPr>
        </p:nvGraphicFramePr>
        <p:xfrm>
          <a:off x="457200" y="1673225"/>
          <a:ext cx="4038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38111603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50967101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434902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Base-10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unsigned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signed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895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40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533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4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002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55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741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497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106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84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58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779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425442"/>
                  </a:ext>
                </a:extLst>
              </a:tr>
            </a:tbl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F2152C-360D-9789-C9EA-3F1E44B7E4D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For signed </a:t>
            </a:r>
            <a:r>
              <a:rPr lang="en-US" dirty="0" err="1"/>
              <a:t>ints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high-order bit is 0 for pos values, 1 for neg</a:t>
            </a:r>
          </a:p>
          <a:p>
            <a:pPr lvl="1"/>
            <a:r>
              <a:rPr lang="en-US" dirty="0"/>
              <a:t>000…0 is 0</a:t>
            </a:r>
          </a:p>
          <a:p>
            <a:pPr lvl="1"/>
            <a:r>
              <a:rPr lang="en-US" dirty="0"/>
              <a:t>111…1 is -1</a:t>
            </a:r>
          </a:p>
          <a:p>
            <a:pPr lvl="1"/>
            <a:r>
              <a:rPr lang="en-US" dirty="0"/>
              <a:t>same representation as unsigned for numbers that can be represented with both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~x+1 == -1*x</a:t>
            </a:r>
          </a:p>
        </p:txBody>
      </p:sp>
    </p:spTree>
    <p:extLst>
      <p:ext uri="{BB962C8B-B14F-4D97-AF65-F5344CB8AC3E}">
        <p14:creationId xmlns:p14="http://schemas.microsoft.com/office/powerpoint/2010/main" val="280868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39522</TotalTime>
  <Words>1453</Words>
  <Application>Microsoft Macintosh PowerPoint</Application>
  <PresentationFormat>On-screen Show (4:3)</PresentationFormat>
  <Paragraphs>490</Paragraphs>
  <Slides>25</Slides>
  <Notes>8</Notes>
  <HiddenSlides>2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Arial</vt:lpstr>
      <vt:lpstr>Arial Narrow</vt:lpstr>
      <vt:lpstr>Arial Narrow Bold</vt:lpstr>
      <vt:lpstr>Bradley Hand ITC</vt:lpstr>
      <vt:lpstr>Calibri</vt:lpstr>
      <vt:lpstr>Cambria Math</vt:lpstr>
      <vt:lpstr>Consolas</vt:lpstr>
      <vt:lpstr>Courier</vt:lpstr>
      <vt:lpstr>Courier New</vt:lpstr>
      <vt:lpstr>Monaco</vt:lpstr>
      <vt:lpstr>Wingdings 2</vt:lpstr>
      <vt:lpstr>Zapf Dingbats</vt:lpstr>
      <vt:lpstr>Clarity</vt:lpstr>
      <vt:lpstr>Lecture 3: Representing Signed Integers</vt:lpstr>
      <vt:lpstr>Course Announcements</vt:lpstr>
      <vt:lpstr>Review: Binary Numbers</vt:lpstr>
      <vt:lpstr>Representing Signed Integers</vt:lpstr>
      <vt:lpstr>Representing Signed Integers</vt:lpstr>
      <vt:lpstr>Representing Signed Integers</vt:lpstr>
      <vt:lpstr>Important Signed Integers</vt:lpstr>
      <vt:lpstr>Two’s Complement Signed Integers</vt:lpstr>
      <vt:lpstr>Example: Three-bit integers</vt:lpstr>
      <vt:lpstr>Exercise 1: (Signed) Binary Numbers</vt:lpstr>
      <vt:lpstr>Integers in C</vt:lpstr>
      <vt:lpstr>Casting between Numeric Types</vt:lpstr>
      <vt:lpstr>Exercise 2: Casting </vt:lpstr>
      <vt:lpstr>When to Use Unsigned</vt:lpstr>
      <vt:lpstr>Arithmetic Logic Unit (ALU)</vt:lpstr>
      <vt:lpstr>Bitwise vs Logical Operations in C</vt:lpstr>
      <vt:lpstr>Exercise 3: Bitwise vs Logical Operations</vt:lpstr>
      <vt:lpstr>Addition Example</vt:lpstr>
      <vt:lpstr>Addition/Subtraction with Overflow</vt:lpstr>
      <vt:lpstr>Error Cases</vt:lpstr>
      <vt:lpstr>Exercise 4: Binary Addition</vt:lpstr>
      <vt:lpstr>Multiplication Example</vt:lpstr>
      <vt:lpstr>Multiplication Example</vt:lpstr>
      <vt:lpstr>Error Cases</vt:lpstr>
      <vt:lpstr>Exercise 5: Binary Multiplication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 to Computer Systems</dc:title>
  <dc:creator>Eleanor  Birrell</dc:creator>
  <cp:lastModifiedBy>Eleanor Birrell</cp:lastModifiedBy>
  <cp:revision>191</cp:revision>
  <dcterms:created xsi:type="dcterms:W3CDTF">2019-01-27T23:44:26Z</dcterms:created>
  <dcterms:modified xsi:type="dcterms:W3CDTF">2026-02-03T00:06:18Z</dcterms:modified>
</cp:coreProperties>
</file>