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1657" r:id="rId2"/>
    <p:sldId id="258" r:id="rId3"/>
    <p:sldId id="287" r:id="rId4"/>
    <p:sldId id="288" r:id="rId5"/>
    <p:sldId id="289" r:id="rId6"/>
    <p:sldId id="286" r:id="rId7"/>
    <p:sldId id="290" r:id="rId8"/>
    <p:sldId id="273" r:id="rId9"/>
    <p:sldId id="260" r:id="rId10"/>
    <p:sldId id="271" r:id="rId11"/>
    <p:sldId id="291" r:id="rId12"/>
    <p:sldId id="292" r:id="rId13"/>
    <p:sldId id="295" r:id="rId14"/>
    <p:sldId id="275" r:id="rId15"/>
    <p:sldId id="276" r:id="rId16"/>
    <p:sldId id="293" r:id="rId17"/>
    <p:sldId id="280" r:id="rId18"/>
    <p:sldId id="281" r:id="rId19"/>
    <p:sldId id="263" r:id="rId20"/>
    <p:sldId id="264" r:id="rId21"/>
    <p:sldId id="279" r:id="rId22"/>
    <p:sldId id="265" r:id="rId23"/>
    <p:sldId id="266" r:id="rId24"/>
    <p:sldId id="267" r:id="rId25"/>
    <p:sldId id="268" r:id="rId26"/>
    <p:sldId id="294" r:id="rId27"/>
    <p:sldId id="129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69"/>
    <a:srgbClr val="FFFFFF"/>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1C3A9-EB7F-224C-BF17-E89D2717FA58}" v="191" dt="2022-05-02T17:06:59.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4" autoAdjust="0"/>
    <p:restoredTop sz="81281" autoAdjust="0"/>
  </p:normalViewPr>
  <p:slideViewPr>
    <p:cSldViewPr>
      <p:cViewPr varScale="1">
        <p:scale>
          <a:sx n="129" d="100"/>
          <a:sy n="129" d="100"/>
        </p:scale>
        <p:origin x="200" y="110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Clark" userId="d717aa47-1d0c-4368-9d13-ad97c75072c1" providerId="ADAL" clId="{E6D1C3A9-EB7F-224C-BF17-E89D2717FA58}"/>
    <pc:docChg chg="custSel modSld">
      <pc:chgData name="Anthony Clark" userId="d717aa47-1d0c-4368-9d13-ad97c75072c1" providerId="ADAL" clId="{E6D1C3A9-EB7F-224C-BF17-E89D2717FA58}" dt="2022-05-02T17:21:30.618" v="488" actId="729"/>
      <pc:docMkLst>
        <pc:docMk/>
      </pc:docMkLst>
      <pc:sldChg chg="addSp delSp modSp mod modClrScheme chgLayout">
        <pc:chgData name="Anthony Clark" userId="d717aa47-1d0c-4368-9d13-ad97c75072c1" providerId="ADAL" clId="{E6D1C3A9-EB7F-224C-BF17-E89D2717FA58}" dt="2022-05-02T16:26:17.864" v="2" actId="700"/>
        <pc:sldMkLst>
          <pc:docMk/>
          <pc:sldMk cId="956202345" sldId="258"/>
        </pc:sldMkLst>
        <pc:spChg chg="mod ord">
          <ac:chgData name="Anthony Clark" userId="d717aa47-1d0c-4368-9d13-ad97c75072c1" providerId="ADAL" clId="{E6D1C3A9-EB7F-224C-BF17-E89D2717FA58}" dt="2022-05-02T16:26:17.864" v="2" actId="700"/>
          <ac:spMkLst>
            <pc:docMk/>
            <pc:sldMk cId="956202345" sldId="258"/>
            <ac:spMk id="2" creationId="{00000000-0000-0000-0000-000000000000}"/>
          </ac:spMkLst>
        </pc:spChg>
        <pc:spChg chg="add del mod">
          <ac:chgData name="Anthony Clark" userId="d717aa47-1d0c-4368-9d13-ad97c75072c1" providerId="ADAL" clId="{E6D1C3A9-EB7F-224C-BF17-E89D2717FA58}" dt="2022-05-02T16:26:13.239" v="1"/>
          <ac:spMkLst>
            <pc:docMk/>
            <pc:sldMk cId="956202345" sldId="258"/>
            <ac:spMk id="3" creationId="{AA41F529-1295-DECA-31DD-437B4CB09AE0}"/>
          </ac:spMkLst>
        </pc:spChg>
        <pc:spChg chg="add del mod">
          <ac:chgData name="Anthony Clark" userId="d717aa47-1d0c-4368-9d13-ad97c75072c1" providerId="ADAL" clId="{E6D1C3A9-EB7F-224C-BF17-E89D2717FA58}" dt="2022-05-02T16:26:17.864" v="2" actId="700"/>
          <ac:spMkLst>
            <pc:docMk/>
            <pc:sldMk cId="956202345" sldId="258"/>
            <ac:spMk id="4" creationId="{6C8474D2-9697-DAA9-C257-369F4629069F}"/>
          </ac:spMkLst>
        </pc:spChg>
      </pc:sldChg>
      <pc:sldChg chg="modSp mod modNotesTx">
        <pc:chgData name="Anthony Clark" userId="d717aa47-1d0c-4368-9d13-ad97c75072c1" providerId="ADAL" clId="{E6D1C3A9-EB7F-224C-BF17-E89D2717FA58}" dt="2022-05-02T16:50:21.122" v="195" actId="20577"/>
        <pc:sldMkLst>
          <pc:docMk/>
          <pc:sldMk cId="364338233" sldId="260"/>
        </pc:sldMkLst>
        <pc:spChg chg="mod">
          <ac:chgData name="Anthony Clark" userId="d717aa47-1d0c-4368-9d13-ad97c75072c1" providerId="ADAL" clId="{E6D1C3A9-EB7F-224C-BF17-E89D2717FA58}" dt="2022-05-02T16:47:40.184" v="155" actId="27636"/>
          <ac:spMkLst>
            <pc:docMk/>
            <pc:sldMk cId="364338233" sldId="260"/>
            <ac:spMk id="3" creationId="{00000000-0000-0000-0000-000000000000}"/>
          </ac:spMkLst>
        </pc:spChg>
      </pc:sldChg>
      <pc:sldChg chg="modSp mod">
        <pc:chgData name="Anthony Clark" userId="d717aa47-1d0c-4368-9d13-ad97c75072c1" providerId="ADAL" clId="{E6D1C3A9-EB7F-224C-BF17-E89D2717FA58}" dt="2022-05-02T17:21:13.663" v="487" actId="20577"/>
        <pc:sldMkLst>
          <pc:docMk/>
          <pc:sldMk cId="1900319765" sldId="264"/>
        </pc:sldMkLst>
        <pc:spChg chg="mod">
          <ac:chgData name="Anthony Clark" userId="d717aa47-1d0c-4368-9d13-ad97c75072c1" providerId="ADAL" clId="{E6D1C3A9-EB7F-224C-BF17-E89D2717FA58}" dt="2022-05-02T17:21:13.663" v="487" actId="20577"/>
          <ac:spMkLst>
            <pc:docMk/>
            <pc:sldMk cId="1900319765" sldId="264"/>
            <ac:spMk id="2" creationId="{00000000-0000-0000-0000-000000000000}"/>
          </ac:spMkLst>
        </pc:spChg>
      </pc:sldChg>
      <pc:sldChg chg="modNotesTx">
        <pc:chgData name="Anthony Clark" userId="d717aa47-1d0c-4368-9d13-ad97c75072c1" providerId="ADAL" clId="{E6D1C3A9-EB7F-224C-BF17-E89D2717FA58}" dt="2022-05-02T16:58:08.333" v="396" actId="20577"/>
        <pc:sldMkLst>
          <pc:docMk/>
          <pc:sldMk cId="1656250312" sldId="273"/>
        </pc:sldMkLst>
      </pc:sldChg>
      <pc:sldChg chg="modNotesTx">
        <pc:chgData name="Anthony Clark" userId="d717aa47-1d0c-4368-9d13-ad97c75072c1" providerId="ADAL" clId="{E6D1C3A9-EB7F-224C-BF17-E89D2717FA58}" dt="2022-05-02T17:17:29.335" v="472" actId="20577"/>
        <pc:sldMkLst>
          <pc:docMk/>
          <pc:sldMk cId="1750819793" sldId="281"/>
        </pc:sldMkLst>
      </pc:sldChg>
      <pc:sldChg chg="modSp modAnim modNotesTx">
        <pc:chgData name="Anthony Clark" userId="d717aa47-1d0c-4368-9d13-ad97c75072c1" providerId="ADAL" clId="{E6D1C3A9-EB7F-224C-BF17-E89D2717FA58}" dt="2022-05-02T16:44:00.316" v="150" actId="6549"/>
        <pc:sldMkLst>
          <pc:docMk/>
          <pc:sldMk cId="2514192118" sldId="288"/>
        </pc:sldMkLst>
        <pc:spChg chg="mod">
          <ac:chgData name="Anthony Clark" userId="d717aa47-1d0c-4368-9d13-ad97c75072c1" providerId="ADAL" clId="{E6D1C3A9-EB7F-224C-BF17-E89D2717FA58}" dt="2022-05-02T16:44:00.316" v="150" actId="6549"/>
          <ac:spMkLst>
            <pc:docMk/>
            <pc:sldMk cId="2514192118" sldId="288"/>
            <ac:spMk id="3" creationId="{540C460F-BDA5-EB47-A8F9-6DFD9A8938E3}"/>
          </ac:spMkLst>
        </pc:spChg>
      </pc:sldChg>
      <pc:sldChg chg="modSp mod">
        <pc:chgData name="Anthony Clark" userId="d717aa47-1d0c-4368-9d13-ad97c75072c1" providerId="ADAL" clId="{E6D1C3A9-EB7F-224C-BF17-E89D2717FA58}" dt="2022-05-02T16:46:21.196" v="151" actId="20577"/>
        <pc:sldMkLst>
          <pc:docMk/>
          <pc:sldMk cId="33728862" sldId="290"/>
        </pc:sldMkLst>
        <pc:spChg chg="mod">
          <ac:chgData name="Anthony Clark" userId="d717aa47-1d0c-4368-9d13-ad97c75072c1" providerId="ADAL" clId="{E6D1C3A9-EB7F-224C-BF17-E89D2717FA58}" dt="2022-05-02T16:46:21.196" v="151" actId="20577"/>
          <ac:spMkLst>
            <pc:docMk/>
            <pc:sldMk cId="33728862" sldId="290"/>
            <ac:spMk id="3" creationId="{181E2794-E4F7-794B-AD24-99564B79E866}"/>
          </ac:spMkLst>
        </pc:spChg>
      </pc:sldChg>
      <pc:sldChg chg="modSp mod modAnim">
        <pc:chgData name="Anthony Clark" userId="d717aa47-1d0c-4368-9d13-ad97c75072c1" providerId="ADAL" clId="{E6D1C3A9-EB7F-224C-BF17-E89D2717FA58}" dt="2022-05-02T16:52:15.923" v="371"/>
        <pc:sldMkLst>
          <pc:docMk/>
          <pc:sldMk cId="359456090" sldId="291"/>
        </pc:sldMkLst>
        <pc:spChg chg="mod">
          <ac:chgData name="Anthony Clark" userId="d717aa47-1d0c-4368-9d13-ad97c75072c1" providerId="ADAL" clId="{E6D1C3A9-EB7F-224C-BF17-E89D2717FA58}" dt="2022-05-02T16:52:10.864" v="370" actId="20577"/>
          <ac:spMkLst>
            <pc:docMk/>
            <pc:sldMk cId="359456090" sldId="291"/>
            <ac:spMk id="3" creationId="{05EF9981-F5CE-5348-AC13-93F64772C28D}"/>
          </ac:spMkLst>
        </pc:spChg>
      </pc:sldChg>
      <pc:sldChg chg="addSp modSp mod modNotesTx">
        <pc:chgData name="Anthony Clark" userId="d717aa47-1d0c-4368-9d13-ad97c75072c1" providerId="ADAL" clId="{E6D1C3A9-EB7F-224C-BF17-E89D2717FA58}" dt="2022-05-02T17:11:56.995" v="462" actId="20577"/>
        <pc:sldMkLst>
          <pc:docMk/>
          <pc:sldMk cId="172641216" sldId="293"/>
        </pc:sldMkLst>
        <pc:spChg chg="add mod">
          <ac:chgData name="Anthony Clark" userId="d717aa47-1d0c-4368-9d13-ad97c75072c1" providerId="ADAL" clId="{E6D1C3A9-EB7F-224C-BF17-E89D2717FA58}" dt="2022-05-02T17:05:29.244" v="423" actId="1076"/>
          <ac:spMkLst>
            <pc:docMk/>
            <pc:sldMk cId="172641216" sldId="293"/>
            <ac:spMk id="3" creationId="{BBBB49F5-7E22-AF1D-2394-E5CD4B3409B4}"/>
          </ac:spMkLst>
        </pc:spChg>
        <pc:spChg chg="add mod">
          <ac:chgData name="Anthony Clark" userId="d717aa47-1d0c-4368-9d13-ad97c75072c1" providerId="ADAL" clId="{E6D1C3A9-EB7F-224C-BF17-E89D2717FA58}" dt="2022-05-02T17:05:56.340" v="424" actId="1076"/>
          <ac:spMkLst>
            <pc:docMk/>
            <pc:sldMk cId="172641216" sldId="293"/>
            <ac:spMk id="4" creationId="{B9614FD9-DD98-F4AA-1DFE-8849B95E97E5}"/>
          </ac:spMkLst>
        </pc:spChg>
        <pc:spChg chg="add mod">
          <ac:chgData name="Anthony Clark" userId="d717aa47-1d0c-4368-9d13-ad97c75072c1" providerId="ADAL" clId="{E6D1C3A9-EB7F-224C-BF17-E89D2717FA58}" dt="2022-05-02T17:07:01.526" v="430" actId="20577"/>
          <ac:spMkLst>
            <pc:docMk/>
            <pc:sldMk cId="172641216" sldId="293"/>
            <ac:spMk id="6" creationId="{BB63A050-65B0-4114-4491-82466F2045D4}"/>
          </ac:spMkLst>
        </pc:spChg>
      </pc:sldChg>
      <pc:sldChg chg="mod modShow">
        <pc:chgData name="Anthony Clark" userId="d717aa47-1d0c-4368-9d13-ad97c75072c1" providerId="ADAL" clId="{E6D1C3A9-EB7F-224C-BF17-E89D2717FA58}" dt="2022-05-02T17:21:30.618" v="488" actId="729"/>
        <pc:sldMkLst>
          <pc:docMk/>
          <pc:sldMk cId="2688317278" sldId="1292"/>
        </pc:sldMkLst>
      </pc:sldChg>
      <pc:sldChg chg="modSp mod">
        <pc:chgData name="Anthony Clark" userId="d717aa47-1d0c-4368-9d13-ad97c75072c1" providerId="ADAL" clId="{E6D1C3A9-EB7F-224C-BF17-E89D2717FA58}" dt="2022-05-02T16:25:50.085" v="0" actId="20577"/>
        <pc:sldMkLst>
          <pc:docMk/>
          <pc:sldMk cId="3939850792" sldId="1657"/>
        </pc:sldMkLst>
        <pc:spChg chg="mod">
          <ac:chgData name="Anthony Clark" userId="d717aa47-1d0c-4368-9d13-ad97c75072c1" providerId="ADAL" clId="{E6D1C3A9-EB7F-224C-BF17-E89D2717FA58}" dt="2022-05-02T16:25:50.085" v="0" actId="20577"/>
          <ac:spMkLst>
            <pc:docMk/>
            <pc:sldMk cId="3939850792" sldId="165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5/2/22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5/2/22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veloper.android.com/studio/command-line/adb.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xGhB1Kp7Eo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213340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github.com</a:t>
            </a:r>
            <a:r>
              <a:rPr lang="en-US" dirty="0"/>
              <a:t>/0x27/</a:t>
            </a:r>
            <a:r>
              <a:rPr lang="en-US" dirty="0" err="1"/>
              <a:t>linux.mirai</a:t>
            </a:r>
            <a:r>
              <a:rPr lang="en-US" dirty="0"/>
              <a:t>/blob/master/</a:t>
            </a:r>
            <a:r>
              <a:rPr lang="en-US" dirty="0" err="1"/>
              <a:t>mirai</a:t>
            </a:r>
            <a:r>
              <a:rPr lang="en-US" dirty="0"/>
              <a:t>/bot/</a:t>
            </a:r>
            <a:r>
              <a:rPr lang="en-US" dirty="0" err="1"/>
              <a:t>scanner.c</a:t>
            </a:r>
            <a:endParaRPr lang="en-US" dirty="0"/>
          </a:p>
          <a:p>
            <a:r>
              <a:rPr lang="en-US" dirty="0"/>
              <a:t>creates</a:t>
            </a:r>
            <a:r>
              <a:rPr lang="en-US" baseline="0" dirty="0"/>
              <a:t> botnet, controlled 2.5 million machines at peak</a:t>
            </a:r>
          </a:p>
          <a:p>
            <a:r>
              <a:rPr lang="en-US" baseline="0" dirty="0"/>
              <a:t>password map: https://</a:t>
            </a:r>
            <a:r>
              <a:rPr lang="en-US" baseline="0" dirty="0" err="1"/>
              <a:t>krebsonsecurity.com</a:t>
            </a:r>
            <a:r>
              <a:rPr lang="en-US" baseline="0" dirty="0"/>
              <a:t>/wp-content/uploads/2016/10/IoTbadpass-Sheet1.pdf</a:t>
            </a:r>
            <a:endParaRPr lang="en-US" dirty="0"/>
          </a:p>
          <a:p>
            <a:r>
              <a:rPr lang="en-US" dirty="0"/>
              <a:t>owners</a:t>
            </a:r>
            <a:r>
              <a:rPr lang="en-US" baseline="0" dirty="0"/>
              <a:t> identified January 2017, arrested, pled guilty December 2017</a:t>
            </a:r>
          </a:p>
          <a:p>
            <a:r>
              <a:rPr lang="en-US" baseline="0" dirty="0"/>
              <a:t>clones (</a:t>
            </a:r>
            <a:r>
              <a:rPr lang="en-US" baseline="0" dirty="0" err="1"/>
              <a:t>eg.</a:t>
            </a:r>
            <a:r>
              <a:rPr lang="en-US" baseline="0" dirty="0"/>
              <a:t>, </a:t>
            </a:r>
            <a:r>
              <a:rPr lang="en-US" baseline="0" dirty="0" err="1"/>
              <a:t>Darkai</a:t>
            </a:r>
            <a:r>
              <a:rPr lang="en-US" baseline="0" dirty="0"/>
              <a:t>) still operational</a:t>
            </a:r>
          </a:p>
          <a:p>
            <a:endParaRPr lang="en-US" baseline="0" dirty="0"/>
          </a:p>
          <a:p>
            <a:r>
              <a:rPr lang="en-US" baseline="0" dirty="0"/>
              <a:t>Cat /</a:t>
            </a:r>
            <a:r>
              <a:rPr lang="en-US" baseline="0" dirty="0" err="1"/>
              <a:t>etc</a:t>
            </a:r>
            <a:r>
              <a:rPr lang="en-US" baseline="0" dirty="0"/>
              <a:t>/services | grep 23</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16</a:t>
            </a:fld>
            <a:endParaRPr lang="en-US"/>
          </a:p>
        </p:txBody>
      </p:sp>
    </p:spTree>
    <p:extLst>
      <p:ext uri="{BB962C8B-B14F-4D97-AF65-F5344CB8AC3E}">
        <p14:creationId xmlns:p14="http://schemas.microsoft.com/office/powerpoint/2010/main" val="328728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krebsonsecurity.com</a:t>
            </a:r>
            <a:r>
              <a:rPr lang="en-US" dirty="0"/>
              <a:t>/2018/04/</a:t>
            </a:r>
            <a:r>
              <a:rPr lang="en-US" dirty="0" err="1"/>
              <a:t>ddos</a:t>
            </a:r>
            <a:r>
              <a:rPr lang="en-US" dirty="0"/>
              <a:t>-for-hire-service-</a:t>
            </a:r>
            <a:r>
              <a:rPr lang="en-US" dirty="0" err="1"/>
              <a:t>webstresser</a:t>
            </a:r>
            <a:r>
              <a:rPr lang="en-US" dirty="0"/>
              <a:t>-dismantled/</a:t>
            </a:r>
          </a:p>
          <a:p>
            <a:r>
              <a:rPr lang="en-US" dirty="0"/>
              <a:t>Specify target, duration, method, pay with </a:t>
            </a:r>
            <a:r>
              <a:rPr lang="en-US" dirty="0" err="1"/>
              <a:t>Paypal</a:t>
            </a:r>
            <a:r>
              <a:rPr lang="en-US" dirty="0"/>
              <a:t> or bitcoin</a:t>
            </a:r>
          </a:p>
          <a:p>
            <a:r>
              <a:rPr lang="en-US" dirty="0" err="1"/>
              <a:t>WebStresser.org</a:t>
            </a:r>
            <a:r>
              <a:rPr lang="en-US" baseline="0" dirty="0"/>
              <a:t> taken offline in April 2018, but many others do (and will) exist</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173898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to 25</a:t>
            </a:r>
          </a:p>
        </p:txBody>
      </p:sp>
      <p:sp>
        <p:nvSpPr>
          <p:cNvPr id="4" name="Slide Number Placeholder 3"/>
          <p:cNvSpPr>
            <a:spLocks noGrp="1"/>
          </p:cNvSpPr>
          <p:nvPr>
            <p:ph type="sldNum" sz="quarter" idx="5"/>
          </p:nvPr>
        </p:nvSpPr>
        <p:spPr/>
        <p:txBody>
          <a:bodyPr/>
          <a:lstStyle/>
          <a:p>
            <a:fld id="{BFE031AF-CC19-4E5A-831F-2BAAD17F6D1A}" type="slidenum">
              <a:rPr lang="en-US" smtClean="0"/>
              <a:t>18</a:t>
            </a:fld>
            <a:endParaRPr lang="en-US"/>
          </a:p>
        </p:txBody>
      </p:sp>
    </p:spTree>
    <p:extLst>
      <p:ext uri="{BB962C8B-B14F-4D97-AF65-F5344CB8AC3E}">
        <p14:creationId xmlns:p14="http://schemas.microsoft.com/office/powerpoint/2010/main" val="408000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Computer Fraud and Abuse Act of America Section 1030(a)(5)(B). This act applies against anyone who “intentionally accesses a protected computer without authorization, and as a result of such conduct, causes damage” (and meets other requirements).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20</a:t>
            </a:fld>
            <a:endParaRPr lang="en-US"/>
          </a:p>
        </p:txBody>
      </p:sp>
    </p:spTree>
    <p:extLst>
      <p:ext uri="{BB962C8B-B14F-4D97-AF65-F5344CB8AC3E}">
        <p14:creationId xmlns:p14="http://schemas.microsoft.com/office/powerpoint/2010/main" val="1868154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www.theregister.co.uk</a:t>
            </a:r>
            <a:r>
              <a:rPr lang="en-US" dirty="0"/>
              <a:t>/2017/02/28/</a:t>
            </a:r>
            <a:r>
              <a:rPr lang="en-US" dirty="0" err="1"/>
              <a:t>cloudpets_database_leak</a:t>
            </a:r>
            <a:r>
              <a:rPr lang="en-US" dirty="0"/>
              <a:t>/</a:t>
            </a:r>
          </a:p>
          <a:p>
            <a:r>
              <a:rPr lang="en-US" dirty="0"/>
              <a:t>unauthenticated access to </a:t>
            </a:r>
            <a:r>
              <a:rPr lang="en-US" dirty="0" err="1"/>
              <a:t>mongodb</a:t>
            </a:r>
            <a:r>
              <a:rPr lang="en-US" dirty="0"/>
              <a:t> instance on port 2701</a:t>
            </a:r>
          </a:p>
          <a:p>
            <a:r>
              <a:rPr lang="en-US" dirty="0"/>
              <a:t>ransomware</a:t>
            </a:r>
            <a:r>
              <a:rPr lang="en-US" baseline="0" dirty="0"/>
              <a:t> scheme</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dirty="0"/>
              <a:t>https://</a:t>
            </a:r>
            <a:r>
              <a:rPr lang="en-US" dirty="0" err="1"/>
              <a:t>www.sophos.com</a:t>
            </a:r>
            <a:r>
              <a:rPr lang="en-US" dirty="0"/>
              <a:t>/</a:t>
            </a:r>
            <a:r>
              <a:rPr lang="en-US" dirty="0" err="1"/>
              <a:t>en</a:t>
            </a:r>
            <a:r>
              <a:rPr lang="en-US" dirty="0"/>
              <a:t>-us/</a:t>
            </a:r>
            <a:r>
              <a:rPr lang="en-US" dirty="0" err="1"/>
              <a:t>medialibrary</a:t>
            </a:r>
            <a:r>
              <a:rPr lang="en-US" dirty="0"/>
              <a:t>/PDFs/technical-papers/</a:t>
            </a:r>
            <a:r>
              <a:rPr lang="en-US" dirty="0" err="1"/>
              <a:t>SamSam</a:t>
            </a:r>
            <a:r>
              <a:rPr lang="en-US" dirty="0"/>
              <a:t>-The-Almost-Six-Million-Dollar-</a:t>
            </a:r>
            <a:r>
              <a:rPr lang="en-US" dirty="0" err="1"/>
              <a:t>Ransomware.pdf</a:t>
            </a:r>
            <a:endParaRPr lang="en-US" dirty="0"/>
          </a:p>
          <a:p>
            <a:r>
              <a:rPr lang="en-US" dirty="0"/>
              <a:t>https://</a:t>
            </a:r>
            <a:r>
              <a:rPr lang="en-US" dirty="0" err="1"/>
              <a:t>portswigger.net</a:t>
            </a:r>
            <a:r>
              <a:rPr lang="en-US" dirty="0"/>
              <a:t>/daily-swig/</a:t>
            </a:r>
            <a:r>
              <a:rPr lang="en-US" dirty="0" err="1"/>
              <a:t>iranian</a:t>
            </a:r>
            <a:r>
              <a:rPr lang="en-US" dirty="0"/>
              <a:t>-duo-charged-with-</a:t>
            </a:r>
            <a:r>
              <a:rPr lang="en-US" dirty="0" err="1"/>
              <a:t>samsam</a:t>
            </a:r>
            <a:r>
              <a:rPr lang="en-US" dirty="0"/>
              <a:t>-ransomware-slinging-campaign</a:t>
            </a:r>
          </a:p>
          <a:p>
            <a:r>
              <a:rPr lang="en-US" dirty="0" err="1"/>
              <a:t>SamSam</a:t>
            </a:r>
            <a:r>
              <a:rPr lang="en-US" dirty="0"/>
              <a:t> ransomware: exploits vulnerability in Remote Desktop Protocol (RDP) by scanning for port 3389, then performs privilege escalation attack</a:t>
            </a:r>
          </a:p>
          <a:p>
            <a:r>
              <a:rPr lang="en-US" dirty="0"/>
              <a:t>Estimated $6 million in revenue over three years</a:t>
            </a:r>
          </a:p>
          <a:p>
            <a:endParaRPr lang="en-US" dirty="0"/>
          </a:p>
          <a:p>
            <a:r>
              <a:rPr lang="en-US" dirty="0"/>
              <a:t>https://</a:t>
            </a:r>
            <a:r>
              <a:rPr lang="en-US" dirty="0" err="1"/>
              <a:t>hackaday.com</a:t>
            </a:r>
            <a:r>
              <a:rPr lang="en-US" dirty="0"/>
              <a:t>/2018/04/18/fix-your-insecure-amazon-fire-tv-stick/</a:t>
            </a:r>
          </a:p>
          <a:p>
            <a:r>
              <a:rPr lang="en-US" sz="1200" b="0" i="0" kern="1200" dirty="0">
                <a:solidFill>
                  <a:schemeClr val="tx1"/>
                </a:solidFill>
                <a:effectLst/>
                <a:latin typeface="+mn-lt"/>
                <a:ea typeface="+mn-ea"/>
                <a:cs typeface="+mn-cs"/>
              </a:rPr>
              <a:t>Port 5555 is used for </a:t>
            </a:r>
            <a:r>
              <a:rPr lang="en-US" sz="1200" b="0" i="0" u="none" strike="noStrike" kern="1200" dirty="0">
                <a:solidFill>
                  <a:schemeClr val="tx1"/>
                </a:solidFill>
                <a:effectLst/>
                <a:latin typeface="+mn-lt"/>
                <a:ea typeface="+mn-ea"/>
                <a:cs typeface="+mn-cs"/>
                <a:hlinkClick r:id="rId3"/>
              </a:rPr>
              <a:t>Android Debug Bridge (ADB)</a:t>
            </a:r>
            <a:endParaRPr lang="en-US" dirty="0"/>
          </a:p>
          <a:p>
            <a:endParaRPr lang="en-US" dirty="0"/>
          </a:p>
          <a:p>
            <a:r>
              <a:rPr lang="en-US" dirty="0"/>
              <a:t>https://</a:t>
            </a:r>
            <a:r>
              <a:rPr lang="en-US" dirty="0" err="1"/>
              <a:t>github.com</a:t>
            </a:r>
            <a:r>
              <a:rPr lang="en-US" dirty="0"/>
              <a:t>/0x27/</a:t>
            </a:r>
            <a:r>
              <a:rPr lang="en-US" dirty="0" err="1"/>
              <a:t>linux.mirai</a:t>
            </a:r>
            <a:r>
              <a:rPr lang="en-US" dirty="0"/>
              <a:t>/blob/master/</a:t>
            </a:r>
            <a:r>
              <a:rPr lang="en-US" dirty="0" err="1"/>
              <a:t>mirai</a:t>
            </a:r>
            <a:r>
              <a:rPr lang="en-US" dirty="0"/>
              <a:t>/bot/</a:t>
            </a:r>
            <a:r>
              <a:rPr lang="en-US" dirty="0" err="1"/>
              <a:t>scanner.c</a:t>
            </a:r>
            <a:endParaRPr lang="en-US" dirty="0"/>
          </a:p>
          <a:p>
            <a:r>
              <a:rPr lang="en-US" dirty="0"/>
              <a:t>creates</a:t>
            </a:r>
            <a:r>
              <a:rPr lang="en-US" baseline="0" dirty="0"/>
              <a:t> botnet, controlled 2.5 million machines at peak</a:t>
            </a:r>
          </a:p>
          <a:p>
            <a:r>
              <a:rPr lang="en-US" baseline="0" dirty="0"/>
              <a:t>password map: https://</a:t>
            </a:r>
            <a:r>
              <a:rPr lang="en-US" baseline="0" dirty="0" err="1"/>
              <a:t>krebsonsecurity.com</a:t>
            </a:r>
            <a:r>
              <a:rPr lang="en-US" baseline="0" dirty="0"/>
              <a:t>/</a:t>
            </a:r>
            <a:r>
              <a:rPr lang="en-US" baseline="0" dirty="0" err="1"/>
              <a:t>wp</a:t>
            </a:r>
            <a:r>
              <a:rPr lang="en-US" baseline="0" dirty="0"/>
              <a:t>-content/uploads/2016/10/IoTbadpass-Sheet1.pdf</a:t>
            </a:r>
            <a:endParaRPr lang="en-US" dirty="0"/>
          </a:p>
          <a:p>
            <a:r>
              <a:rPr lang="en-US" dirty="0"/>
              <a:t>owners</a:t>
            </a:r>
            <a:r>
              <a:rPr lang="en-US" baseline="0" dirty="0"/>
              <a:t> identified January 2017, arrested, pled guilty December 2017</a:t>
            </a:r>
          </a:p>
          <a:p>
            <a:r>
              <a:rPr lang="en-US" baseline="0" dirty="0"/>
              <a:t>clones (</a:t>
            </a:r>
            <a:r>
              <a:rPr lang="en-US" baseline="0" dirty="0" err="1"/>
              <a:t>eg</a:t>
            </a:r>
            <a:r>
              <a:rPr lang="en-US" baseline="0" dirty="0"/>
              <a:t>., </a:t>
            </a:r>
            <a:r>
              <a:rPr lang="en-US" baseline="0" dirty="0" err="1"/>
              <a:t>Darkai</a:t>
            </a:r>
            <a:r>
              <a:rPr lang="en-US" baseline="0" dirty="0"/>
              <a:t>) still operational</a:t>
            </a:r>
          </a:p>
          <a:p>
            <a:endParaRPr lang="en-US" baseline="0" dirty="0"/>
          </a:p>
        </p:txBody>
      </p:sp>
      <p:sp>
        <p:nvSpPr>
          <p:cNvPr id="4" name="Slide Number Placeholder 3"/>
          <p:cNvSpPr>
            <a:spLocks noGrp="1"/>
          </p:cNvSpPr>
          <p:nvPr>
            <p:ph type="sldNum" sz="quarter" idx="10"/>
          </p:nvPr>
        </p:nvSpPr>
        <p:spPr/>
        <p:txBody>
          <a:bodyPr/>
          <a:lstStyle/>
          <a:p>
            <a:fld id="{BFE031AF-CC19-4E5A-831F-2BAAD17F6D1A}" type="slidenum">
              <a:rPr lang="en-US" smtClean="0"/>
              <a:t>21</a:t>
            </a:fld>
            <a:endParaRPr lang="en-US"/>
          </a:p>
        </p:txBody>
      </p:sp>
    </p:spTree>
    <p:extLst>
      <p:ext uri="{BB962C8B-B14F-4D97-AF65-F5344CB8AC3E}">
        <p14:creationId xmlns:p14="http://schemas.microsoft.com/office/powerpoint/2010/main" val="1621282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how to detect/mitigate</a:t>
            </a:r>
            <a:r>
              <a:rPr lang="en-US" baseline="0" dirty="0"/>
              <a:t> a port scan</a:t>
            </a:r>
          </a:p>
          <a:p>
            <a:endParaRPr lang="en-US" baseline="0" dirty="0"/>
          </a:p>
          <a:p>
            <a:r>
              <a:rPr lang="en-US" baseline="0" dirty="0"/>
              <a:t>SYN frequency: use keyed hash table &amp; count SYNs, problem: attacker learns limit</a:t>
            </a:r>
          </a:p>
          <a:p>
            <a:r>
              <a:rPr lang="en-US" baseline="0" dirty="0"/>
              <a:t>sequential behavior: store last </a:t>
            </a:r>
            <a:r>
              <a:rPr lang="en-US" baseline="0" dirty="0" err="1"/>
              <a:t>dest</a:t>
            </a:r>
            <a:r>
              <a:rPr lang="en-US" baseline="0" dirty="0"/>
              <a:t> &amp; count increment-by-1, problem: randomize order</a:t>
            </a:r>
          </a:p>
          <a:p>
            <a:r>
              <a:rPr lang="en-US" baseline="0" dirty="0"/>
              <a:t>diversity: count unique </a:t>
            </a:r>
            <a:r>
              <a:rPr lang="en-US" baseline="0" dirty="0" err="1"/>
              <a:t>ip</a:t>
            </a:r>
            <a:r>
              <a:rPr lang="en-US" baseline="0" dirty="0"/>
              <a:t>-port pairs, problem: complicated</a:t>
            </a:r>
          </a:p>
          <a:p>
            <a:r>
              <a:rPr lang="en-US" baseline="0" dirty="0"/>
              <a:t>failures: track failure/success ratio</a:t>
            </a:r>
          </a:p>
          <a:p>
            <a:r>
              <a:rPr lang="en-US" baseline="0" dirty="0"/>
              <a:t>anomaly detection: </a:t>
            </a:r>
            <a:r>
              <a:rPr lang="en-US" baseline="0" dirty="0" err="1"/>
              <a:t>dest</a:t>
            </a:r>
            <a:r>
              <a:rPr lang="en-US" baseline="0" dirty="0"/>
              <a:t> </a:t>
            </a:r>
            <a:r>
              <a:rPr lang="en-US" baseline="0" dirty="0" err="1"/>
              <a:t>ip</a:t>
            </a:r>
            <a:r>
              <a:rPr lang="en-US" baseline="0" dirty="0"/>
              <a:t>-port has probability P(d), high (5-10%) for popular </a:t>
            </a:r>
            <a:r>
              <a:rPr lang="en-US" baseline="0" dirty="0" err="1"/>
              <a:t>dests</a:t>
            </a:r>
            <a:r>
              <a:rPr lang="en-US" baseline="0" dirty="0"/>
              <a:t>, low for weird ones), accumulate anomaly score </a:t>
            </a:r>
            <a:r>
              <a:rPr lang="mr-IN" baseline="0" dirty="0"/>
              <a:t>–</a:t>
            </a:r>
            <a:r>
              <a:rPr lang="en-US" baseline="0" dirty="0"/>
              <a:t>log (P(d))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24</a:t>
            </a:fld>
            <a:endParaRPr lang="en-US"/>
          </a:p>
        </p:txBody>
      </p:sp>
    </p:spTree>
    <p:extLst>
      <p:ext uri="{BB962C8B-B14F-4D97-AF65-F5344CB8AC3E}">
        <p14:creationId xmlns:p14="http://schemas.microsoft.com/office/powerpoint/2010/main" val="209375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 traceroute</a:t>
            </a:r>
          </a:p>
          <a:p>
            <a:r>
              <a:rPr lang="en-US" dirty="0"/>
              <a:t>Traceroute IP from </a:t>
            </a:r>
            <a:r>
              <a:rPr lang="en-US" dirty="0" err="1"/>
              <a:t>ipinfo.io</a:t>
            </a:r>
            <a:r>
              <a:rPr lang="en-US" dirty="0"/>
              <a:t> (</a:t>
            </a:r>
            <a:r>
              <a:rPr lang="en-US" dirty="0" err="1"/>
              <a:t>timesout</a:t>
            </a:r>
            <a:r>
              <a:rPr lang="en-US" dirty="0"/>
              <a:t>)</a:t>
            </a:r>
          </a:p>
          <a:p>
            <a:r>
              <a:rPr lang="en-US" dirty="0"/>
              <a:t>Traceroute IP from </a:t>
            </a:r>
            <a:r>
              <a:rPr lang="en-US" dirty="0" err="1"/>
              <a:t>ifconfig</a:t>
            </a:r>
            <a:r>
              <a:rPr lang="en-US" dirty="0"/>
              <a:t> (allowed)</a:t>
            </a:r>
          </a:p>
          <a:p>
            <a:r>
              <a:rPr lang="en-US" dirty="0"/>
              <a:t>Watch with </a:t>
            </a:r>
            <a:r>
              <a:rPr lang="en-US" dirty="0" err="1"/>
              <a:t>htop</a:t>
            </a:r>
            <a:endParaRPr lang="en-US" dirty="0"/>
          </a:p>
          <a:p>
            <a:r>
              <a:rPr lang="en-US" dirty="0" err="1"/>
              <a:t>Whois</a:t>
            </a:r>
            <a:r>
              <a:rPr lang="en-US" dirty="0"/>
              <a:t> IP from traceroute</a:t>
            </a:r>
          </a:p>
        </p:txBody>
      </p:sp>
      <p:sp>
        <p:nvSpPr>
          <p:cNvPr id="4" name="Slide Number Placeholder 3"/>
          <p:cNvSpPr>
            <a:spLocks noGrp="1"/>
          </p:cNvSpPr>
          <p:nvPr>
            <p:ph type="sldNum" sz="quarter" idx="5"/>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1934136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https://www.youtube.com/watch?v=xGhB1Kp7Eow</a:t>
            </a:r>
            <a:endParaRPr lang="en-US" dirty="0"/>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5</a:t>
            </a:fld>
            <a:endParaRPr lang="en-US"/>
          </a:p>
        </p:txBody>
      </p:sp>
    </p:spTree>
    <p:extLst>
      <p:ext uri="{BB962C8B-B14F-4D97-AF65-F5344CB8AC3E}">
        <p14:creationId xmlns:p14="http://schemas.microsoft.com/office/powerpoint/2010/main" val="361002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Dyn</a:t>
            </a:r>
            <a:r>
              <a:rPr lang="en-US" sz="1200" b="0" i="0" kern="1200" baseline="0" dirty="0">
                <a:solidFill>
                  <a:schemeClr val="tx1"/>
                </a:solidFill>
                <a:effectLst/>
                <a:latin typeface="+mn-lt"/>
                <a:ea typeface="+mn-ea"/>
                <a:cs typeface="+mn-cs"/>
              </a:rPr>
              <a:t> DDOS </a:t>
            </a:r>
            <a:r>
              <a:rPr lang="en-US" sz="1200" b="0" i="0" kern="1200" dirty="0">
                <a:solidFill>
                  <a:schemeClr val="tx1"/>
                </a:solidFill>
                <a:effectLst/>
                <a:latin typeface="+mn-lt"/>
                <a:ea typeface="+mn-ea"/>
                <a:cs typeface="+mn-cs"/>
              </a:rPr>
              <a:t>attack was accomplished through a large number of DNS lookup requests from tens of millions of IP addresses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October 21, 2016</a:t>
            </a:r>
          </a:p>
          <a:p>
            <a:r>
              <a:rPr lang="en-US" sz="1200" b="0" i="0" kern="1200" dirty="0">
                <a:solidFill>
                  <a:schemeClr val="tx1"/>
                </a:solidFill>
                <a:effectLst/>
                <a:latin typeface="+mn-lt"/>
                <a:ea typeface="+mn-ea"/>
                <a:cs typeface="+mn-cs"/>
              </a:rPr>
              <a:t>Victims</a:t>
            </a:r>
            <a:r>
              <a:rPr lang="en-US" sz="1200" b="0" i="0" kern="1200" baseline="0" dirty="0">
                <a:solidFill>
                  <a:schemeClr val="tx1"/>
                </a:solidFill>
                <a:effectLst/>
                <a:latin typeface="+mn-lt"/>
                <a:ea typeface="+mn-ea"/>
                <a:cs typeface="+mn-cs"/>
              </a:rPr>
              <a:t> include Airbnb, BBC, CNN, Comcast, Fox News, The Guardian, GitHub, Netflix, </a:t>
            </a:r>
            <a:r>
              <a:rPr lang="en-US" sz="1200" b="0" i="0" kern="1200" baseline="0" dirty="0" err="1">
                <a:solidFill>
                  <a:schemeClr val="tx1"/>
                </a:solidFill>
                <a:effectLst/>
                <a:latin typeface="+mn-lt"/>
                <a:ea typeface="+mn-ea"/>
                <a:cs typeface="+mn-cs"/>
              </a:rPr>
              <a:t>Paypal</a:t>
            </a:r>
            <a:r>
              <a:rPr lang="en-US" sz="1200" b="0" i="0" kern="1200" baseline="0" dirty="0">
                <a:solidFill>
                  <a:schemeClr val="tx1"/>
                </a:solidFill>
                <a:effectLst/>
                <a:latin typeface="+mn-lt"/>
                <a:ea typeface="+mn-ea"/>
                <a:cs typeface="+mn-cs"/>
              </a:rPr>
              <a:t>, Reddit, Slack, Tumbler, Twitter, Verizon, Visa, Yelp</a:t>
            </a:r>
          </a:p>
          <a:p>
            <a:endParaRPr lang="en-US" sz="1200" b="0" i="0" kern="1200" baseline="0" dirty="0">
              <a:solidFill>
                <a:schemeClr val="tx1"/>
              </a:solidFill>
              <a:effectLst/>
              <a:latin typeface="+mn-lt"/>
              <a:ea typeface="+mn-ea"/>
              <a:cs typeface="+mn-cs"/>
            </a:endParaRPr>
          </a:p>
          <a:p>
            <a:r>
              <a:rPr lang="en-US" dirty="0"/>
              <a:t>cat /</a:t>
            </a:r>
            <a:r>
              <a:rPr lang="en-US" dirty="0" err="1"/>
              <a:t>etc</a:t>
            </a:r>
            <a:r>
              <a:rPr lang="en-US" dirty="0"/>
              <a:t>/</a:t>
            </a:r>
            <a:r>
              <a:rPr lang="en-US" dirty="0" err="1"/>
              <a:t>resolv.conf</a:t>
            </a:r>
            <a:endParaRPr lang="en-US" dirty="0"/>
          </a:p>
          <a:p>
            <a:r>
              <a:rPr lang="en-US" dirty="0"/>
              <a:t>https://</a:t>
            </a:r>
            <a:r>
              <a:rPr lang="en-US" dirty="0" err="1"/>
              <a:t>www.iana.org</a:t>
            </a:r>
            <a:r>
              <a:rPr lang="en-US" dirty="0"/>
              <a:t>/assignments/iana-ipv4-special-registry/iana-ipv4-special-registry.xhtml</a:t>
            </a:r>
          </a:p>
          <a:p>
            <a:r>
              <a:rPr lang="en-US" dirty="0" err="1"/>
              <a:t>Whois</a:t>
            </a:r>
            <a:r>
              <a:rPr lang="en-US" dirty="0"/>
              <a:t> 8.8.8.8</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8</a:t>
            </a:fld>
            <a:endParaRPr lang="en-US"/>
          </a:p>
        </p:txBody>
      </p:sp>
    </p:spTree>
    <p:extLst>
      <p:ext uri="{BB962C8B-B14F-4D97-AF65-F5344CB8AC3E}">
        <p14:creationId xmlns:p14="http://schemas.microsoft.com/office/powerpoint/2010/main" val="170177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Receive queue for buffered communication</a:t>
            </a:r>
          </a:p>
        </p:txBody>
      </p:sp>
      <p:sp>
        <p:nvSpPr>
          <p:cNvPr id="4" name="Slide Number Placeholder 3"/>
          <p:cNvSpPr>
            <a:spLocks noGrp="1"/>
          </p:cNvSpPr>
          <p:nvPr>
            <p:ph type="sldNum" sz="quarter" idx="5"/>
          </p:nvPr>
        </p:nvSpPr>
        <p:spPr/>
        <p:txBody>
          <a:bodyPr/>
          <a:lstStyle/>
          <a:p>
            <a:fld id="{BFE031AF-CC19-4E5A-831F-2BAAD17F6D1A}" type="slidenum">
              <a:rPr lang="en-US" smtClean="0"/>
              <a:t>9</a:t>
            </a:fld>
            <a:endParaRPr lang="en-US"/>
          </a:p>
        </p:txBody>
      </p:sp>
    </p:spTree>
    <p:extLst>
      <p:ext uri="{BB962C8B-B14F-4D97-AF65-F5344CB8AC3E}">
        <p14:creationId xmlns:p14="http://schemas.microsoft.com/office/powerpoint/2010/main" val="21999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syn</a:t>
            </a:r>
            <a:r>
              <a:rPr lang="en-US" sz="1200" kern="1200" dirty="0">
                <a:solidFill>
                  <a:schemeClr val="tx1"/>
                </a:solidFill>
                <a:effectLst/>
                <a:latin typeface="+mn-lt"/>
                <a:ea typeface="+mn-ea"/>
                <a:cs typeface="+mn-cs"/>
              </a:rPr>
              <a:t> flood is a form of DDoS attack that takes advantage of how TCP handles sessions. Recall that a session is established with a three-way TCP hand- shake: the source sends a SYN (synchronize) packet to the destination, the destination sends back a SYN+ACK packet, and the source completes the handshake by sending an ACK (acknowledge). The destination maintains a SYN RECV queue that keeps track handshakes in progress (those for which it has sent a SYN+ACK response but not yet received the final ACK). The default queue size on most modern machines is 1024 (machines with low memory have smaller queues); pending handshakes typically time out after minutes. A SYN flood proceeds by sending SYN packets but never completing the TCP handshake, filling up the queue and leaving the target unable to respond to additional incoming requests. </a:t>
            </a:r>
          </a:p>
          <a:p>
            <a:endParaRPr lang="en-US" dirty="0"/>
          </a:p>
          <a:p>
            <a:r>
              <a:rPr lang="en-US" sz="1200" kern="1200" dirty="0">
                <a:solidFill>
                  <a:schemeClr val="tx1"/>
                </a:solidFill>
                <a:effectLst/>
                <a:latin typeface="+mn-lt"/>
                <a:ea typeface="+mn-ea"/>
                <a:cs typeface="+mn-cs"/>
              </a:rPr>
              <a:t>SYN floods are so common that TCP supports a special-purpose defense designed to mitigate this threat: SYN cookies. The idea is to eliminate the need to store pending SYN packets by encoding the necessary information in the sequence number using a pseudorandom function (more specifically, and HMAC). This prevents the SYN RECV queue from filling up, mitigating the thread of SYN floods. However, SYN cookies do not support all of the options available in the full TCP spec and are therefore officially recommended only as a last resort. </a:t>
            </a:r>
            <a:endParaRPr lang="en-US" dirty="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10</a:t>
            </a:fld>
            <a:endParaRPr lang="en-US"/>
          </a:p>
        </p:txBody>
      </p:sp>
    </p:spTree>
    <p:extLst>
      <p:ext uri="{BB962C8B-B14F-4D97-AF65-F5344CB8AC3E}">
        <p14:creationId xmlns:p14="http://schemas.microsoft.com/office/powerpoint/2010/main" val="360053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AWS 2.3 </a:t>
            </a:r>
            <a:r>
              <a:rPr lang="en-US" dirty="0" err="1"/>
              <a:t>Tbps</a:t>
            </a:r>
            <a:r>
              <a:rPr lang="en-US" dirty="0"/>
              <a:t> February 2020</a:t>
            </a:r>
          </a:p>
          <a:p>
            <a:r>
              <a:rPr lang="en-US" dirty="0"/>
              <a:t>Google 2.5 </a:t>
            </a:r>
            <a:r>
              <a:rPr lang="en-US" dirty="0" err="1"/>
              <a:t>Tbps</a:t>
            </a:r>
            <a:r>
              <a:rPr lang="en-US" dirty="0"/>
              <a:t> September 2017 (announced October 2020)</a:t>
            </a:r>
          </a:p>
        </p:txBody>
      </p:sp>
      <p:sp>
        <p:nvSpPr>
          <p:cNvPr id="4" name="Slide Number Placeholder 3"/>
          <p:cNvSpPr>
            <a:spLocks noGrp="1"/>
          </p:cNvSpPr>
          <p:nvPr>
            <p:ph type="sldNum" sz="quarter" idx="5"/>
          </p:nvPr>
        </p:nvSpPr>
        <p:spPr/>
        <p:txBody>
          <a:bodyPr/>
          <a:lstStyle/>
          <a:p>
            <a:fld id="{BFE031AF-CC19-4E5A-831F-2BAAD17F6D1A}" type="slidenum">
              <a:rPr lang="en-US" smtClean="0"/>
              <a:t>13</a:t>
            </a:fld>
            <a:endParaRPr lang="en-US"/>
          </a:p>
        </p:txBody>
      </p:sp>
    </p:spTree>
    <p:extLst>
      <p:ext uri="{BB962C8B-B14F-4D97-AF65-F5344CB8AC3E}">
        <p14:creationId xmlns:p14="http://schemas.microsoft.com/office/powerpoint/2010/main" val="338643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DDoS-mitigation strategies include content distribution (increasing the number of available replicas), distributed scrubbing (a distributed reverse proxy identifies and drops malformed or suspicious traffic), traffic shaping (buffering and rate-limiting incoming traffic), and egress filtering (preventing outgoing traffic from being used in a DDoS attack). As a general rule, DDoS mitigation depends on deploying extensive defensive resources and can be bypassed by a sufficiently determined and resourceful adversary. </a:t>
            </a:r>
            <a:endParaRPr lang="en-US" dirty="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14</a:t>
            </a:fld>
            <a:endParaRPr lang="en-US"/>
          </a:p>
        </p:txBody>
      </p:sp>
    </p:spTree>
    <p:extLst>
      <p:ext uri="{BB962C8B-B14F-4D97-AF65-F5344CB8AC3E}">
        <p14:creationId xmlns:p14="http://schemas.microsoft.com/office/powerpoint/2010/main" val="78655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Mitigating denial of service attacks is a complex and evolving art. Several companies (Akamai, </a:t>
            </a:r>
            <a:r>
              <a:rPr lang="en-US" sz="1200" kern="1200" dirty="0" err="1">
                <a:solidFill>
                  <a:schemeClr val="tx1"/>
                </a:solidFill>
                <a:effectLst/>
                <a:latin typeface="+mn-lt"/>
                <a:ea typeface="+mn-ea"/>
                <a:cs typeface="+mn-cs"/>
              </a:rPr>
              <a:t>CloudFlare</a:t>
            </a:r>
            <a:r>
              <a:rPr lang="en-US" sz="1200" kern="1200" dirty="0">
                <a:solidFill>
                  <a:schemeClr val="tx1"/>
                </a:solidFill>
                <a:effectLst/>
                <a:latin typeface="+mn-lt"/>
                <a:ea typeface="+mn-ea"/>
                <a:cs typeface="+mn-cs"/>
              </a:rPr>
              <a:t>, Google Shield) offer DDoS mitigation as a service, and their precise techniques are generally a closely-guarded trade secret.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15</a:t>
            </a:fld>
            <a:endParaRPr lang="en-US"/>
          </a:p>
        </p:txBody>
      </p:sp>
    </p:spTree>
    <p:extLst>
      <p:ext uri="{BB962C8B-B14F-4D97-AF65-F5344CB8AC3E}">
        <p14:creationId xmlns:p14="http://schemas.microsoft.com/office/powerpoint/2010/main" val="384226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5/2/22</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5/2/22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5/2/22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5/2/22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5/2/22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5/2/22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5/2/22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5/2/22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5/2/22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5/2/22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chemeClr val="accent1"/>
              </a:gs>
              <a:gs pos="50000">
                <a:schemeClr val="accent1">
                  <a:lumMod val="40000"/>
                  <a:lumOff val="60000"/>
                </a:schemeClr>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2"/>
              </a:gs>
              <a:gs pos="66000">
                <a:schemeClr val="tx1">
                  <a:lumMod val="75000"/>
                  <a:lumOff val="25000"/>
                </a:schemeClr>
              </a:gs>
              <a:gs pos="99000">
                <a:schemeClr val="tx1">
                  <a:lumMod val="65000"/>
                  <a:lumOff val="3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5/2/22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105</a:t>
            </a:r>
          </a:p>
        </p:txBody>
      </p:sp>
      <p:sp>
        <p:nvSpPr>
          <p:cNvPr id="2" name="Title 1"/>
          <p:cNvSpPr>
            <a:spLocks noGrp="1"/>
          </p:cNvSpPr>
          <p:nvPr>
            <p:ph type="title"/>
          </p:nvPr>
        </p:nvSpPr>
        <p:spPr>
          <a:xfrm>
            <a:off x="685800" y="2667002"/>
            <a:ext cx="7848600" cy="631825"/>
          </a:xfrm>
        </p:spPr>
        <p:txBody>
          <a:bodyPr>
            <a:normAutofit/>
          </a:bodyPr>
          <a:lstStyle/>
          <a:p>
            <a:r>
              <a:rPr lang="en-US" sz="3400" dirty="0"/>
              <a:t>Lecture 27: Network Security</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393985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a:t>
            </a:r>
          </a:p>
        </p:txBody>
      </p:sp>
      <p:pic>
        <p:nvPicPr>
          <p:cNvPr id="5" name="Content Placeholder 4" descr="Diagram&#10;&#10;Description automatically generated">
            <a:extLst>
              <a:ext uri="{FF2B5EF4-FFF2-40B4-BE49-F238E27FC236}">
                <a16:creationId xmlns:a16="http://schemas.microsoft.com/office/drawing/2014/main" id="{93C95B3C-D542-AF4C-925E-7BDBFFC11D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6549" y="1600200"/>
            <a:ext cx="7250901" cy="4876800"/>
          </a:xfrm>
        </p:spPr>
      </p:pic>
    </p:spTree>
    <p:extLst>
      <p:ext uri="{BB962C8B-B14F-4D97-AF65-F5344CB8AC3E}">
        <p14:creationId xmlns:p14="http://schemas.microsoft.com/office/powerpoint/2010/main" val="229995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DFD3-C79C-DB4E-8BF5-4FEED6E514B9}"/>
              </a:ext>
            </a:extLst>
          </p:cNvPr>
          <p:cNvSpPr>
            <a:spLocks noGrp="1"/>
          </p:cNvSpPr>
          <p:nvPr>
            <p:ph type="title"/>
          </p:nvPr>
        </p:nvSpPr>
        <p:spPr/>
        <p:txBody>
          <a:bodyPr/>
          <a:lstStyle/>
          <a:p>
            <a:r>
              <a:rPr lang="en-US" dirty="0"/>
              <a:t>Defending Against SYN Floods</a:t>
            </a:r>
          </a:p>
        </p:txBody>
      </p:sp>
      <p:sp>
        <p:nvSpPr>
          <p:cNvPr id="3" name="Content Placeholder 2">
            <a:extLst>
              <a:ext uri="{FF2B5EF4-FFF2-40B4-BE49-F238E27FC236}">
                <a16:creationId xmlns:a16="http://schemas.microsoft.com/office/drawing/2014/main" id="{05EF9981-F5CE-5348-AC13-93F64772C28D}"/>
              </a:ext>
            </a:extLst>
          </p:cNvPr>
          <p:cNvSpPr>
            <a:spLocks noGrp="1"/>
          </p:cNvSpPr>
          <p:nvPr>
            <p:ph idx="1"/>
          </p:nvPr>
        </p:nvSpPr>
        <p:spPr/>
        <p:txBody>
          <a:bodyPr/>
          <a:lstStyle/>
          <a:p>
            <a:r>
              <a:rPr lang="en-US" dirty="0"/>
              <a:t>Increase RECV queue size</a:t>
            </a:r>
          </a:p>
          <a:p>
            <a:pPr lvl="1"/>
            <a:r>
              <a:rPr lang="en-US" dirty="0"/>
              <a:t>Attackers might have enough resources to fill</a:t>
            </a:r>
          </a:p>
          <a:p>
            <a:endParaRPr lang="en-US" dirty="0"/>
          </a:p>
          <a:p>
            <a:r>
              <a:rPr lang="en-US" dirty="0"/>
              <a:t>Recycle oldest half-open connections</a:t>
            </a:r>
          </a:p>
          <a:p>
            <a:pPr lvl="1"/>
            <a:r>
              <a:rPr lang="en-US" dirty="0"/>
              <a:t>What happens if the attacker quickly sends a lot of </a:t>
            </a:r>
            <a:r>
              <a:rPr lang="en-US" dirty="0" err="1"/>
              <a:t>syns</a:t>
            </a:r>
            <a:r>
              <a:rPr lang="en-US" dirty="0"/>
              <a:t>?</a:t>
            </a:r>
          </a:p>
          <a:p>
            <a:endParaRPr lang="en-US" dirty="0"/>
          </a:p>
          <a:p>
            <a:r>
              <a:rPr lang="en-US" dirty="0"/>
              <a:t>SYN cookies</a:t>
            </a:r>
          </a:p>
          <a:p>
            <a:pPr lvl="1"/>
            <a:r>
              <a:rPr lang="en-US" dirty="0"/>
              <a:t>No longer storing a queue of connections</a:t>
            </a:r>
          </a:p>
        </p:txBody>
      </p:sp>
    </p:spTree>
    <p:extLst>
      <p:ext uri="{BB962C8B-B14F-4D97-AF65-F5344CB8AC3E}">
        <p14:creationId xmlns:p14="http://schemas.microsoft.com/office/powerpoint/2010/main" val="35945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590F5-6971-2C45-B2B7-555A40E08435}"/>
              </a:ext>
            </a:extLst>
          </p:cNvPr>
          <p:cNvSpPr>
            <a:spLocks noGrp="1"/>
          </p:cNvSpPr>
          <p:nvPr>
            <p:ph type="title"/>
          </p:nvPr>
        </p:nvSpPr>
        <p:spPr/>
        <p:txBody>
          <a:bodyPr/>
          <a:lstStyle/>
          <a:p>
            <a:r>
              <a:rPr lang="en-US" dirty="0"/>
              <a:t>DNS Reflection Attacks</a:t>
            </a:r>
          </a:p>
        </p:txBody>
      </p:sp>
      <p:pic>
        <p:nvPicPr>
          <p:cNvPr id="5" name="Content Placeholder 4" descr="Diagram&#10;&#10;Description automatically generated">
            <a:extLst>
              <a:ext uri="{FF2B5EF4-FFF2-40B4-BE49-F238E27FC236}">
                <a16:creationId xmlns:a16="http://schemas.microsoft.com/office/drawing/2014/main" id="{07C7969B-E2E4-CC48-8D54-025DC7F46E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1371600"/>
            <a:ext cx="5562600" cy="5223187"/>
          </a:xfrm>
        </p:spPr>
      </p:pic>
    </p:spTree>
    <p:extLst>
      <p:ext uri="{BB962C8B-B14F-4D97-AF65-F5344CB8AC3E}">
        <p14:creationId xmlns:p14="http://schemas.microsoft.com/office/powerpoint/2010/main" val="154940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F3048-75FD-8046-93B3-6DF37275B9E5}"/>
              </a:ext>
            </a:extLst>
          </p:cNvPr>
          <p:cNvSpPr>
            <a:spLocks noGrp="1"/>
          </p:cNvSpPr>
          <p:nvPr>
            <p:ph type="title"/>
          </p:nvPr>
        </p:nvSpPr>
        <p:spPr/>
        <p:txBody>
          <a:bodyPr/>
          <a:lstStyle/>
          <a:p>
            <a:r>
              <a:rPr lang="en-US" dirty="0"/>
              <a:t>DDOS Attacks</a:t>
            </a:r>
          </a:p>
        </p:txBody>
      </p:sp>
      <p:pic>
        <p:nvPicPr>
          <p:cNvPr id="5" name="Content Placeholder 4" descr="Logo, company name&#10;&#10;Description automatically generated">
            <a:extLst>
              <a:ext uri="{FF2B5EF4-FFF2-40B4-BE49-F238E27FC236}">
                <a16:creationId xmlns:a16="http://schemas.microsoft.com/office/drawing/2014/main" id="{6C10C24B-6B9F-094E-9430-E172ED64C82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267336"/>
            <a:ext cx="3817951" cy="2323327"/>
          </a:xfrm>
        </p:spPr>
      </p:pic>
      <p:pic>
        <p:nvPicPr>
          <p:cNvPr id="8" name="Content Placeholder 7" descr="Logo&#10;&#10;Description automatically generated">
            <a:extLst>
              <a:ext uri="{FF2B5EF4-FFF2-40B4-BE49-F238E27FC236}">
                <a16:creationId xmlns:a16="http://schemas.microsoft.com/office/drawing/2014/main" id="{7B41C651-942D-6E40-901C-A8091890F6D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0" y="2279196"/>
            <a:ext cx="4223805" cy="2369004"/>
          </a:xfrm>
        </p:spPr>
      </p:pic>
    </p:spTree>
    <p:extLst>
      <p:ext uri="{BB962C8B-B14F-4D97-AF65-F5344CB8AC3E}">
        <p14:creationId xmlns:p14="http://schemas.microsoft.com/office/powerpoint/2010/main" val="172136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a:t>
            </a:r>
            <a:r>
              <a:rPr lang="en-US" dirty="0" err="1"/>
              <a:t>DoS</a:t>
            </a:r>
            <a:r>
              <a:rPr lang="en-US" dirty="0"/>
              <a:t> Attacks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7924" y="4114799"/>
            <a:ext cx="1862076" cy="2493851"/>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923" y="1531374"/>
            <a:ext cx="1862077" cy="245818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58" y="1453606"/>
            <a:ext cx="3759128" cy="253595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1" y="4114798"/>
            <a:ext cx="3532184" cy="2493851"/>
          </a:xfrm>
          <a:prstGeom prst="rect">
            <a:avLst/>
          </a:prstGeom>
        </p:spPr>
      </p:pic>
    </p:spTree>
    <p:extLst>
      <p:ext uri="{BB962C8B-B14F-4D97-AF65-F5344CB8AC3E}">
        <p14:creationId xmlns:p14="http://schemas.microsoft.com/office/powerpoint/2010/main" val="169192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a:t>
            </a:r>
            <a:r>
              <a:rPr lang="en-US" dirty="0" err="1"/>
              <a:t>DoS</a:t>
            </a:r>
            <a:r>
              <a:rPr lang="en-US" dirty="0"/>
              <a:t> Attacks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87" y="1752600"/>
            <a:ext cx="9102913" cy="4592730"/>
          </a:xfrm>
        </p:spPr>
      </p:pic>
    </p:spTree>
    <p:extLst>
      <p:ext uri="{BB962C8B-B14F-4D97-AF65-F5344CB8AC3E}">
        <p14:creationId xmlns:p14="http://schemas.microsoft.com/office/powerpoint/2010/main" val="412168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EA80-BA86-A34D-96E9-6994D65EBB2B}"/>
              </a:ext>
            </a:extLst>
          </p:cNvPr>
          <p:cNvSpPr>
            <a:spLocks noGrp="1"/>
          </p:cNvSpPr>
          <p:nvPr>
            <p:ph type="title"/>
          </p:nvPr>
        </p:nvSpPr>
        <p:spPr/>
        <p:txBody>
          <a:bodyPr/>
          <a:lstStyle/>
          <a:p>
            <a:r>
              <a:rPr lang="en-US" dirty="0"/>
              <a:t>Botnets</a:t>
            </a:r>
          </a:p>
        </p:txBody>
      </p:sp>
      <p:pic>
        <p:nvPicPr>
          <p:cNvPr id="5" name="Content Placeholder 4" descr="A cloudy sky&#10;&#10;Description automatically generated">
            <a:extLst>
              <a:ext uri="{FF2B5EF4-FFF2-40B4-BE49-F238E27FC236}">
                <a16:creationId xmlns:a16="http://schemas.microsoft.com/office/drawing/2014/main" id="{8153754F-8D20-9548-B512-955F218C41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2113" y="1600200"/>
            <a:ext cx="2974087" cy="1981486"/>
          </a:xfrm>
        </p:spPr>
      </p:pic>
      <p:pic>
        <p:nvPicPr>
          <p:cNvPr id="7" name="Picture 6" descr="A close up of a lizard&#10;&#10;Description automatically generated">
            <a:extLst>
              <a:ext uri="{FF2B5EF4-FFF2-40B4-BE49-F238E27FC236}">
                <a16:creationId xmlns:a16="http://schemas.microsoft.com/office/drawing/2014/main" id="{9D1A8277-8AA7-3547-98A8-0DC5D189C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2" y="1583861"/>
            <a:ext cx="2974085" cy="2021448"/>
          </a:xfrm>
          <a:prstGeom prst="rect">
            <a:avLst/>
          </a:prstGeom>
        </p:spPr>
      </p:pic>
      <p:pic>
        <p:nvPicPr>
          <p:cNvPr id="8" name="Content Placeholder 2">
            <a:extLst>
              <a:ext uri="{FF2B5EF4-FFF2-40B4-BE49-F238E27FC236}">
                <a16:creationId xmlns:a16="http://schemas.microsoft.com/office/drawing/2014/main" id="{9CCD756A-CC10-1249-8014-0C6F287C7E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3886128"/>
            <a:ext cx="1971778" cy="2743344"/>
          </a:xfrm>
          <a:prstGeom prst="rect">
            <a:avLst/>
          </a:prstGeom>
        </p:spPr>
      </p:pic>
      <p:pic>
        <p:nvPicPr>
          <p:cNvPr id="10" name="Picture 9" descr="Text&#10;&#10;Description automatically generated">
            <a:extLst>
              <a:ext uri="{FF2B5EF4-FFF2-40B4-BE49-F238E27FC236}">
                <a16:creationId xmlns:a16="http://schemas.microsoft.com/office/drawing/2014/main" id="{2191F879-022E-554C-A4E7-8538F2F310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2" y="4448353"/>
            <a:ext cx="2949234" cy="1651571"/>
          </a:xfrm>
          <a:prstGeom prst="rect">
            <a:avLst/>
          </a:prstGeom>
        </p:spPr>
      </p:pic>
      <p:sp>
        <p:nvSpPr>
          <p:cNvPr id="3" name="TextBox 2">
            <a:extLst>
              <a:ext uri="{FF2B5EF4-FFF2-40B4-BE49-F238E27FC236}">
                <a16:creationId xmlns:a16="http://schemas.microsoft.com/office/drawing/2014/main" id="{BBBB49F5-7E22-AF1D-2394-E5CD4B3409B4}"/>
              </a:ext>
            </a:extLst>
          </p:cNvPr>
          <p:cNvSpPr txBox="1"/>
          <p:nvPr/>
        </p:nvSpPr>
        <p:spPr>
          <a:xfrm>
            <a:off x="3085980" y="1214529"/>
            <a:ext cx="800219" cy="369332"/>
          </a:xfrm>
          <a:prstGeom prst="rect">
            <a:avLst/>
          </a:prstGeom>
          <a:noFill/>
        </p:spPr>
        <p:txBody>
          <a:bodyPr wrap="none" rtlCol="0">
            <a:spAutoFit/>
          </a:bodyPr>
          <a:lstStyle/>
          <a:p>
            <a:r>
              <a:rPr lang="en-US" dirty="0"/>
              <a:t>Storm</a:t>
            </a:r>
          </a:p>
        </p:txBody>
      </p:sp>
      <p:sp>
        <p:nvSpPr>
          <p:cNvPr id="4" name="TextBox 3">
            <a:extLst>
              <a:ext uri="{FF2B5EF4-FFF2-40B4-BE49-F238E27FC236}">
                <a16:creationId xmlns:a16="http://schemas.microsoft.com/office/drawing/2014/main" id="{B9614FD9-DD98-F4AA-1DFE-8849B95E97E5}"/>
              </a:ext>
            </a:extLst>
          </p:cNvPr>
          <p:cNvSpPr txBox="1"/>
          <p:nvPr/>
        </p:nvSpPr>
        <p:spPr>
          <a:xfrm>
            <a:off x="6934200" y="1214529"/>
            <a:ext cx="1364476" cy="369332"/>
          </a:xfrm>
          <a:prstGeom prst="rect">
            <a:avLst/>
          </a:prstGeom>
          <a:noFill/>
        </p:spPr>
        <p:txBody>
          <a:bodyPr wrap="none" rtlCol="0">
            <a:spAutoFit/>
          </a:bodyPr>
          <a:lstStyle/>
          <a:p>
            <a:r>
              <a:rPr lang="en-US" dirty="0"/>
              <a:t>Chameleon</a:t>
            </a:r>
          </a:p>
        </p:txBody>
      </p:sp>
      <p:sp>
        <p:nvSpPr>
          <p:cNvPr id="6" name="TextBox 5">
            <a:extLst>
              <a:ext uri="{FF2B5EF4-FFF2-40B4-BE49-F238E27FC236}">
                <a16:creationId xmlns:a16="http://schemas.microsoft.com/office/drawing/2014/main" id="{BB63A050-65B0-4114-4491-82466F2045D4}"/>
              </a:ext>
            </a:extLst>
          </p:cNvPr>
          <p:cNvSpPr txBox="1"/>
          <p:nvPr/>
        </p:nvSpPr>
        <p:spPr>
          <a:xfrm>
            <a:off x="655983" y="5446643"/>
            <a:ext cx="684803" cy="369332"/>
          </a:xfrm>
          <a:prstGeom prst="rect">
            <a:avLst/>
          </a:prstGeom>
          <a:noFill/>
        </p:spPr>
        <p:txBody>
          <a:bodyPr wrap="none" rtlCol="0">
            <a:spAutoFit/>
          </a:bodyPr>
          <a:lstStyle/>
          <a:p>
            <a:r>
              <a:rPr lang="en-US" dirty="0" err="1"/>
              <a:t>Mirai</a:t>
            </a:r>
            <a:endParaRPr lang="en-US" dirty="0"/>
          </a:p>
        </p:txBody>
      </p:sp>
    </p:spTree>
    <p:extLst>
      <p:ext uri="{BB962C8B-B14F-4D97-AF65-F5344CB8AC3E}">
        <p14:creationId xmlns:p14="http://schemas.microsoft.com/office/powerpoint/2010/main" val="172641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DDoS as a Service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24025"/>
            <a:ext cx="8229600" cy="4629150"/>
          </a:xfrm>
        </p:spPr>
      </p:pic>
    </p:spTree>
    <p:extLst>
      <p:ext uri="{BB962C8B-B14F-4D97-AF65-F5344CB8AC3E}">
        <p14:creationId xmlns:p14="http://schemas.microsoft.com/office/powerpoint/2010/main" val="45386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DDoS as a Service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84000"/>
            <a:ext cx="8229600" cy="4309200"/>
          </a:xfrm>
        </p:spPr>
      </p:pic>
    </p:spTree>
    <p:extLst>
      <p:ext uri="{BB962C8B-B14F-4D97-AF65-F5344CB8AC3E}">
        <p14:creationId xmlns:p14="http://schemas.microsoft.com/office/powerpoint/2010/main" val="175081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Requests</a:t>
            </a:r>
          </a:p>
        </p:txBody>
      </p:sp>
      <p:sp>
        <p:nvSpPr>
          <p:cNvPr id="4" name="Text Placeholder 3"/>
          <p:cNvSpPr>
            <a:spLocks noGrp="1"/>
          </p:cNvSpPr>
          <p:nvPr>
            <p:ph type="body" idx="1"/>
          </p:nvPr>
        </p:nvSpPr>
        <p:spPr>
          <a:xfrm>
            <a:off x="486697" y="3429000"/>
            <a:ext cx="3931920" cy="639762"/>
          </a:xfrm>
        </p:spPr>
        <p:txBody>
          <a:bodyPr/>
          <a:lstStyle/>
          <a:p>
            <a:r>
              <a:rPr lang="en-US" dirty="0"/>
              <a:t>Port Open</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74" y="3886200"/>
            <a:ext cx="4494526" cy="2563750"/>
          </a:xfrm>
        </p:spPr>
      </p:pic>
      <p:sp>
        <p:nvSpPr>
          <p:cNvPr id="6" name="Text Placeholder 5"/>
          <p:cNvSpPr>
            <a:spLocks noGrp="1"/>
          </p:cNvSpPr>
          <p:nvPr>
            <p:ph type="body" sz="quarter" idx="3"/>
          </p:nvPr>
        </p:nvSpPr>
        <p:spPr>
          <a:xfrm>
            <a:off x="4754880" y="3546208"/>
            <a:ext cx="3931920" cy="405345"/>
          </a:xfrm>
        </p:spPr>
        <p:txBody>
          <a:bodyPr/>
          <a:lstStyle/>
          <a:p>
            <a:r>
              <a:rPr lang="en-US" dirty="0"/>
              <a:t>Port Closed</a:t>
            </a:r>
          </a:p>
        </p:txBody>
      </p:sp>
      <p:sp>
        <p:nvSpPr>
          <p:cNvPr id="7" name="Content Placeholder 6"/>
          <p:cNvSpPr>
            <a:spLocks noGrp="1"/>
          </p:cNvSpPr>
          <p:nvPr>
            <p:ph sz="quarter" idx="4"/>
          </p:nvPr>
        </p:nvSpPr>
        <p:spPr>
          <a:xfrm>
            <a:off x="4754880" y="3962400"/>
            <a:ext cx="3931920" cy="2503488"/>
          </a:xfrm>
        </p:spPr>
        <p:txBody>
          <a:bodyPr/>
          <a:lstStyle/>
          <a:p>
            <a:r>
              <a:rPr lang="en-US" dirty="0"/>
              <a:t>No machine</a:t>
            </a:r>
          </a:p>
          <a:p>
            <a:pPr lvl="1"/>
            <a:r>
              <a:rPr lang="en-US" dirty="0"/>
              <a:t>ICMP response from router</a:t>
            </a:r>
          </a:p>
          <a:p>
            <a:r>
              <a:rPr lang="en-US" dirty="0"/>
              <a:t>Machine but port closed</a:t>
            </a:r>
          </a:p>
          <a:p>
            <a:pPr lvl="1"/>
            <a:r>
              <a:rPr lang="en-US" dirty="0"/>
              <a:t>TCP reset packet</a:t>
            </a:r>
          </a:p>
          <a:p>
            <a:r>
              <a:rPr lang="en-US" dirty="0"/>
              <a:t>Intercepted</a:t>
            </a:r>
          </a:p>
          <a:p>
            <a:pPr lvl="1"/>
            <a:r>
              <a:rPr lang="en-US" dirty="0"/>
              <a:t>Silence (depends on </a:t>
            </a:r>
            <a:r>
              <a:rPr lang="en-US" dirty="0" err="1"/>
              <a:t>config</a:t>
            </a:r>
            <a:r>
              <a:rPr lang="en-US" dirty="0"/>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039" y="1504663"/>
            <a:ext cx="3952161" cy="2000537"/>
          </a:xfrm>
          <a:prstGeom prst="rect">
            <a:avLst/>
          </a:prstGeom>
        </p:spPr>
      </p:pic>
    </p:spTree>
    <p:extLst>
      <p:ext uri="{BB962C8B-B14F-4D97-AF65-F5344CB8AC3E}">
        <p14:creationId xmlns:p14="http://schemas.microsoft.com/office/powerpoint/2010/main" val="143112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Stack</a:t>
            </a:r>
          </a:p>
        </p:txBody>
      </p:sp>
      <p:sp>
        <p:nvSpPr>
          <p:cNvPr id="5" name="Rectangle 4"/>
          <p:cNvSpPr/>
          <p:nvPr/>
        </p:nvSpPr>
        <p:spPr>
          <a:xfrm>
            <a:off x="533400" y="19050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7 - Application</a:t>
            </a:r>
          </a:p>
        </p:txBody>
      </p:sp>
      <p:sp>
        <p:nvSpPr>
          <p:cNvPr id="6" name="Rectangle 5"/>
          <p:cNvSpPr/>
          <p:nvPr/>
        </p:nvSpPr>
        <p:spPr>
          <a:xfrm>
            <a:off x="533400" y="25146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6 - Presentation</a:t>
            </a:r>
          </a:p>
        </p:txBody>
      </p:sp>
      <p:sp>
        <p:nvSpPr>
          <p:cNvPr id="7" name="Rectangle 6"/>
          <p:cNvSpPr/>
          <p:nvPr/>
        </p:nvSpPr>
        <p:spPr>
          <a:xfrm>
            <a:off x="533400" y="31242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5 - Session</a:t>
            </a:r>
          </a:p>
        </p:txBody>
      </p:sp>
      <p:sp>
        <p:nvSpPr>
          <p:cNvPr id="8" name="Rectangle 7"/>
          <p:cNvSpPr/>
          <p:nvPr/>
        </p:nvSpPr>
        <p:spPr>
          <a:xfrm>
            <a:off x="533400" y="37338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4 - Transport</a:t>
            </a:r>
          </a:p>
        </p:txBody>
      </p:sp>
      <p:sp>
        <p:nvSpPr>
          <p:cNvPr id="9" name="Rectangle 8"/>
          <p:cNvSpPr/>
          <p:nvPr/>
        </p:nvSpPr>
        <p:spPr>
          <a:xfrm>
            <a:off x="533400" y="43434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3 - Network</a:t>
            </a:r>
          </a:p>
        </p:txBody>
      </p:sp>
      <p:sp>
        <p:nvSpPr>
          <p:cNvPr id="10" name="Rectangle 9"/>
          <p:cNvSpPr/>
          <p:nvPr/>
        </p:nvSpPr>
        <p:spPr>
          <a:xfrm>
            <a:off x="533400" y="49530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2 - Data Link</a:t>
            </a:r>
          </a:p>
        </p:txBody>
      </p:sp>
      <p:sp>
        <p:nvSpPr>
          <p:cNvPr id="11" name="Rectangle 10"/>
          <p:cNvSpPr/>
          <p:nvPr/>
        </p:nvSpPr>
        <p:spPr>
          <a:xfrm>
            <a:off x="538316" y="5562600"/>
            <a:ext cx="2281662"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1 - Physical</a:t>
            </a:r>
          </a:p>
        </p:txBody>
      </p:sp>
      <p:sp>
        <p:nvSpPr>
          <p:cNvPr id="13" name="Rectangle 12"/>
          <p:cNvSpPr/>
          <p:nvPr/>
        </p:nvSpPr>
        <p:spPr>
          <a:xfrm>
            <a:off x="6324600" y="1905000"/>
            <a:ext cx="2286000" cy="533400"/>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HTTP</a:t>
            </a:r>
          </a:p>
        </p:txBody>
      </p:sp>
      <p:sp>
        <p:nvSpPr>
          <p:cNvPr id="15" name="Rectangle 14"/>
          <p:cNvSpPr/>
          <p:nvPr/>
        </p:nvSpPr>
        <p:spPr>
          <a:xfrm>
            <a:off x="6324600" y="3124200"/>
            <a:ext cx="2286000" cy="533400"/>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TLS/SSL</a:t>
            </a:r>
          </a:p>
        </p:txBody>
      </p:sp>
      <p:sp>
        <p:nvSpPr>
          <p:cNvPr id="16" name="Rectangle 15"/>
          <p:cNvSpPr/>
          <p:nvPr/>
        </p:nvSpPr>
        <p:spPr>
          <a:xfrm>
            <a:off x="6324600" y="3733800"/>
            <a:ext cx="2286000" cy="533400"/>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TCP/UDP</a:t>
            </a:r>
          </a:p>
        </p:txBody>
      </p:sp>
      <p:sp>
        <p:nvSpPr>
          <p:cNvPr id="17" name="Rectangle 16"/>
          <p:cNvSpPr/>
          <p:nvPr/>
        </p:nvSpPr>
        <p:spPr>
          <a:xfrm>
            <a:off x="6324600" y="4343400"/>
            <a:ext cx="2286000" cy="533400"/>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IP</a:t>
            </a:r>
          </a:p>
        </p:txBody>
      </p:sp>
      <p:sp>
        <p:nvSpPr>
          <p:cNvPr id="18" name="Rectangle 17"/>
          <p:cNvSpPr/>
          <p:nvPr/>
        </p:nvSpPr>
        <p:spPr>
          <a:xfrm>
            <a:off x="6324600" y="4953000"/>
            <a:ext cx="2286000" cy="533400"/>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Ethernet</a:t>
            </a:r>
          </a:p>
        </p:txBody>
      </p:sp>
      <p:sp>
        <p:nvSpPr>
          <p:cNvPr id="19" name="Rectangle 18"/>
          <p:cNvSpPr/>
          <p:nvPr/>
        </p:nvSpPr>
        <p:spPr>
          <a:xfrm>
            <a:off x="6329516" y="5562600"/>
            <a:ext cx="2286000" cy="533400"/>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0s and 1s</a:t>
            </a:r>
          </a:p>
        </p:txBody>
      </p:sp>
      <p:sp>
        <p:nvSpPr>
          <p:cNvPr id="27" name="Rectangle 26"/>
          <p:cNvSpPr/>
          <p:nvPr/>
        </p:nvSpPr>
        <p:spPr>
          <a:xfrm>
            <a:off x="3429000" y="19050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content</a:t>
            </a:r>
          </a:p>
        </p:txBody>
      </p:sp>
      <p:sp>
        <p:nvSpPr>
          <p:cNvPr id="28" name="Rectangle 27"/>
          <p:cNvSpPr/>
          <p:nvPr/>
        </p:nvSpPr>
        <p:spPr>
          <a:xfrm>
            <a:off x="3429000" y="25146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Manage encoding</a:t>
            </a:r>
          </a:p>
        </p:txBody>
      </p:sp>
      <p:sp>
        <p:nvSpPr>
          <p:cNvPr id="29" name="Rectangle 28"/>
          <p:cNvSpPr/>
          <p:nvPr/>
        </p:nvSpPr>
        <p:spPr>
          <a:xfrm>
            <a:off x="3429000" y="31242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Manage sessions</a:t>
            </a:r>
          </a:p>
        </p:txBody>
      </p:sp>
      <p:sp>
        <p:nvSpPr>
          <p:cNvPr id="30" name="Rectangle 29"/>
          <p:cNvSpPr/>
          <p:nvPr/>
        </p:nvSpPr>
        <p:spPr>
          <a:xfrm>
            <a:off x="3429000" y="37338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(un)reliably</a:t>
            </a:r>
          </a:p>
        </p:txBody>
      </p:sp>
      <p:sp>
        <p:nvSpPr>
          <p:cNvPr id="31" name="Rectangle 30"/>
          <p:cNvSpPr/>
          <p:nvPr/>
        </p:nvSpPr>
        <p:spPr>
          <a:xfrm>
            <a:off x="3429000" y="43434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globally</a:t>
            </a:r>
          </a:p>
        </p:txBody>
      </p:sp>
      <p:sp>
        <p:nvSpPr>
          <p:cNvPr id="32" name="Rectangle 31"/>
          <p:cNvSpPr/>
          <p:nvPr/>
        </p:nvSpPr>
        <p:spPr>
          <a:xfrm>
            <a:off x="3429000" y="49530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locally</a:t>
            </a:r>
          </a:p>
        </p:txBody>
      </p:sp>
      <p:sp>
        <p:nvSpPr>
          <p:cNvPr id="33" name="Rectangle 32"/>
          <p:cNvSpPr/>
          <p:nvPr/>
        </p:nvSpPr>
        <p:spPr>
          <a:xfrm>
            <a:off x="3433916" y="5562600"/>
            <a:ext cx="2281662"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signals</a:t>
            </a:r>
          </a:p>
        </p:txBody>
      </p:sp>
    </p:spTree>
    <p:extLst>
      <p:ext uri="{BB962C8B-B14F-4D97-AF65-F5344CB8AC3E}">
        <p14:creationId xmlns:p14="http://schemas.microsoft.com/office/powerpoint/2010/main" val="95620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 Scanning and Ransomware</a:t>
            </a:r>
          </a:p>
        </p:txBody>
      </p:sp>
      <p:sp>
        <p:nvSpPr>
          <p:cNvPr id="3" name="Content Placeholder 2"/>
          <p:cNvSpPr>
            <a:spLocks noGrp="1"/>
          </p:cNvSpPr>
          <p:nvPr>
            <p:ph idx="1"/>
          </p:nvPr>
        </p:nvSpPr>
        <p:spPr>
          <a:xfrm>
            <a:off x="152400" y="1600200"/>
            <a:ext cx="9220200" cy="5257800"/>
          </a:xfrm>
        </p:spPr>
        <p:txBody>
          <a:bodyPr>
            <a:normAutofit fontScale="55000" lnSpcReduction="20000"/>
          </a:bodyPr>
          <a:lstStyle/>
          <a:p>
            <a:pPr marL="0" indent="0">
              <a:buNone/>
            </a:pPr>
            <a:r>
              <a:rPr lang="da-DK" dirty="0" err="1">
                <a:solidFill>
                  <a:srgbClr val="000000"/>
                </a:solidFill>
                <a:latin typeface="Menlo-Regular" charset="0"/>
              </a:rPr>
              <a:t>Starting</a:t>
            </a:r>
            <a:r>
              <a:rPr lang="da-DK" dirty="0">
                <a:solidFill>
                  <a:srgbClr val="000000"/>
                </a:solidFill>
                <a:latin typeface="Menlo-Regular" charset="0"/>
              </a:rPr>
              <a:t> </a:t>
            </a:r>
            <a:r>
              <a:rPr lang="da-DK" dirty="0" err="1">
                <a:solidFill>
                  <a:srgbClr val="000000"/>
                </a:solidFill>
                <a:latin typeface="Menlo-Regular" charset="0"/>
              </a:rPr>
              <a:t>Nmap</a:t>
            </a:r>
            <a:r>
              <a:rPr lang="da-DK" dirty="0">
                <a:solidFill>
                  <a:srgbClr val="000000"/>
                </a:solidFill>
                <a:latin typeface="Menlo-Regular" charset="0"/>
              </a:rPr>
              <a:t> 7.40 ( </a:t>
            </a:r>
            <a:r>
              <a:rPr lang="da-DK" dirty="0" err="1">
                <a:solidFill>
                  <a:srgbClr val="000000"/>
                </a:solidFill>
                <a:latin typeface="Menlo-Regular" charset="0"/>
              </a:rPr>
              <a:t>https</a:t>
            </a:r>
            <a:r>
              <a:rPr lang="da-DK" dirty="0">
                <a:solidFill>
                  <a:srgbClr val="000000"/>
                </a:solidFill>
                <a:latin typeface="Menlo-Regular" charset="0"/>
              </a:rPr>
              <a:t>://</a:t>
            </a:r>
            <a:r>
              <a:rPr lang="da-DK" dirty="0" err="1">
                <a:solidFill>
                  <a:srgbClr val="000000"/>
                </a:solidFill>
                <a:latin typeface="Menlo-Regular" charset="0"/>
              </a:rPr>
              <a:t>nmap.org</a:t>
            </a:r>
            <a:r>
              <a:rPr lang="da-DK" dirty="0">
                <a:solidFill>
                  <a:srgbClr val="000000"/>
                </a:solidFill>
                <a:latin typeface="Menlo-Regular" charset="0"/>
              </a:rPr>
              <a:t> ) at 2017-03-18 21:43 EDT</a:t>
            </a:r>
          </a:p>
          <a:p>
            <a:pPr marL="0" indent="0">
              <a:buNone/>
            </a:pPr>
            <a:r>
              <a:rPr lang="da-DK" dirty="0" err="1">
                <a:solidFill>
                  <a:srgbClr val="000000"/>
                </a:solidFill>
                <a:latin typeface="Menlo-Regular" charset="0"/>
              </a:rPr>
              <a:t>Nmap</a:t>
            </a:r>
            <a:r>
              <a:rPr lang="da-DK" dirty="0">
                <a:solidFill>
                  <a:srgbClr val="000000"/>
                </a:solidFill>
                <a:latin typeface="Menlo-Regular" charset="0"/>
              </a:rPr>
              <a:t> scan </a:t>
            </a:r>
            <a:r>
              <a:rPr lang="da-DK" dirty="0" err="1">
                <a:solidFill>
                  <a:srgbClr val="000000"/>
                </a:solidFill>
                <a:latin typeface="Menlo-Regular" charset="0"/>
              </a:rPr>
              <a:t>report</a:t>
            </a:r>
            <a:r>
              <a:rPr lang="da-DK" dirty="0">
                <a:solidFill>
                  <a:srgbClr val="000000"/>
                </a:solidFill>
                <a:latin typeface="Menlo-Regular" charset="0"/>
              </a:rPr>
              <a:t> for </a:t>
            </a:r>
            <a:r>
              <a:rPr lang="da-DK" dirty="0" err="1">
                <a:solidFill>
                  <a:srgbClr val="000000"/>
                </a:solidFill>
                <a:latin typeface="Menlo-Regular" charset="0"/>
              </a:rPr>
              <a:t>scanme.nmap.org</a:t>
            </a:r>
            <a:r>
              <a:rPr lang="da-DK" dirty="0">
                <a:solidFill>
                  <a:srgbClr val="000000"/>
                </a:solidFill>
                <a:latin typeface="Menlo-Regular" charset="0"/>
              </a:rPr>
              <a:t> (45.33.32.156)</a:t>
            </a:r>
          </a:p>
          <a:p>
            <a:pPr marL="0" indent="0">
              <a:buNone/>
            </a:pPr>
            <a:r>
              <a:rPr lang="da-DK" dirty="0">
                <a:solidFill>
                  <a:srgbClr val="000000"/>
                </a:solidFill>
                <a:latin typeface="Menlo-Regular" charset="0"/>
              </a:rPr>
              <a:t>Host is up (0.12s </a:t>
            </a:r>
            <a:r>
              <a:rPr lang="da-DK" dirty="0" err="1">
                <a:solidFill>
                  <a:srgbClr val="000000"/>
                </a:solidFill>
                <a:latin typeface="Menlo-Regular" charset="0"/>
              </a:rPr>
              <a:t>latency</a:t>
            </a:r>
            <a:r>
              <a:rPr lang="da-DK" dirty="0">
                <a:solidFill>
                  <a:srgbClr val="000000"/>
                </a:solidFill>
                <a:latin typeface="Menlo-Regular" charset="0"/>
              </a:rPr>
              <a:t>).</a:t>
            </a:r>
          </a:p>
          <a:p>
            <a:pPr marL="0" indent="0">
              <a:buNone/>
            </a:pPr>
            <a:r>
              <a:rPr lang="da-DK" dirty="0" err="1">
                <a:solidFill>
                  <a:srgbClr val="000000"/>
                </a:solidFill>
                <a:latin typeface="Menlo-Regular" charset="0"/>
              </a:rPr>
              <a:t>Other</a:t>
            </a:r>
            <a:r>
              <a:rPr lang="da-DK" dirty="0">
                <a:solidFill>
                  <a:srgbClr val="000000"/>
                </a:solidFill>
                <a:latin typeface="Menlo-Regular" charset="0"/>
              </a:rPr>
              <a:t> </a:t>
            </a:r>
            <a:r>
              <a:rPr lang="da-DK" dirty="0" err="1">
                <a:solidFill>
                  <a:srgbClr val="000000"/>
                </a:solidFill>
                <a:latin typeface="Menlo-Regular" charset="0"/>
              </a:rPr>
              <a:t>addresses</a:t>
            </a:r>
            <a:r>
              <a:rPr lang="da-DK" dirty="0">
                <a:solidFill>
                  <a:srgbClr val="000000"/>
                </a:solidFill>
                <a:latin typeface="Menlo-Regular" charset="0"/>
              </a:rPr>
              <a:t> for </a:t>
            </a:r>
            <a:r>
              <a:rPr lang="da-DK" dirty="0" err="1">
                <a:solidFill>
                  <a:srgbClr val="000000"/>
                </a:solidFill>
                <a:latin typeface="Menlo-Regular" charset="0"/>
              </a:rPr>
              <a:t>scanme.nmap.org</a:t>
            </a:r>
            <a:r>
              <a:rPr lang="da-DK" dirty="0">
                <a:solidFill>
                  <a:srgbClr val="000000"/>
                </a:solidFill>
                <a:latin typeface="Menlo-Regular" charset="0"/>
              </a:rPr>
              <a:t> (not </a:t>
            </a:r>
            <a:r>
              <a:rPr lang="da-DK" dirty="0" err="1">
                <a:solidFill>
                  <a:srgbClr val="000000"/>
                </a:solidFill>
                <a:latin typeface="Menlo-Regular" charset="0"/>
              </a:rPr>
              <a:t>scanned</a:t>
            </a:r>
            <a:r>
              <a:rPr lang="da-DK" dirty="0">
                <a:solidFill>
                  <a:srgbClr val="000000"/>
                </a:solidFill>
                <a:latin typeface="Menlo-Regular" charset="0"/>
              </a:rPr>
              <a:t>): 2600:3c01::f03c:91ff:fe18:bb2f</a:t>
            </a:r>
          </a:p>
          <a:p>
            <a:pPr marL="0" indent="0">
              <a:buNone/>
            </a:pPr>
            <a:r>
              <a:rPr lang="da-DK" dirty="0">
                <a:solidFill>
                  <a:srgbClr val="000000"/>
                </a:solidFill>
                <a:latin typeface="Menlo-Regular" charset="0"/>
              </a:rPr>
              <a:t>Not </a:t>
            </a:r>
            <a:r>
              <a:rPr lang="da-DK" dirty="0" err="1">
                <a:solidFill>
                  <a:srgbClr val="000000"/>
                </a:solidFill>
                <a:latin typeface="Menlo-Regular" charset="0"/>
              </a:rPr>
              <a:t>shown</a:t>
            </a:r>
            <a:r>
              <a:rPr lang="da-DK" dirty="0">
                <a:solidFill>
                  <a:srgbClr val="000000"/>
                </a:solidFill>
                <a:latin typeface="Menlo-Regular" charset="0"/>
              </a:rPr>
              <a:t>: 993 </a:t>
            </a:r>
            <a:r>
              <a:rPr lang="da-DK" dirty="0" err="1">
                <a:solidFill>
                  <a:srgbClr val="000000"/>
                </a:solidFill>
                <a:latin typeface="Menlo-Regular" charset="0"/>
              </a:rPr>
              <a:t>closed</a:t>
            </a:r>
            <a:r>
              <a:rPr lang="da-DK" dirty="0">
                <a:solidFill>
                  <a:srgbClr val="000000"/>
                </a:solidFill>
                <a:latin typeface="Menlo-Regular" charset="0"/>
              </a:rPr>
              <a:t> ports</a:t>
            </a:r>
          </a:p>
          <a:p>
            <a:pPr marL="0" indent="0">
              <a:buNone/>
            </a:pPr>
            <a:endParaRPr lang="da-DK" dirty="0">
              <a:solidFill>
                <a:srgbClr val="000000"/>
              </a:solidFill>
              <a:latin typeface="Menlo-Regular" charset="0"/>
            </a:endParaRPr>
          </a:p>
          <a:p>
            <a:pPr marL="0" indent="0">
              <a:buNone/>
            </a:pPr>
            <a:r>
              <a:rPr lang="da-DK" dirty="0">
                <a:solidFill>
                  <a:srgbClr val="000000"/>
                </a:solidFill>
                <a:latin typeface="Menlo-Regular" charset="0"/>
              </a:rPr>
              <a:t>PORT      STATE SERVICE    VERSION</a:t>
            </a:r>
          </a:p>
          <a:p>
            <a:pPr marL="0" indent="0">
              <a:buNone/>
            </a:pPr>
            <a:r>
              <a:rPr lang="da-DK" dirty="0">
                <a:solidFill>
                  <a:srgbClr val="000000"/>
                </a:solidFill>
                <a:latin typeface="Menlo-Regular" charset="0"/>
              </a:rPr>
              <a:t>21/tcp    open  ftp</a:t>
            </a:r>
          </a:p>
          <a:p>
            <a:pPr marL="0" indent="0">
              <a:buNone/>
            </a:pPr>
            <a:r>
              <a:rPr lang="da-DK" dirty="0">
                <a:solidFill>
                  <a:srgbClr val="000000"/>
                </a:solidFill>
                <a:latin typeface="Menlo-Regular" charset="0"/>
              </a:rPr>
              <a:t>22/tcp    open  </a:t>
            </a:r>
            <a:r>
              <a:rPr lang="da-DK" dirty="0" err="1">
                <a:solidFill>
                  <a:srgbClr val="000000"/>
                </a:solidFill>
                <a:latin typeface="Menlo-Regular" charset="0"/>
              </a:rPr>
              <a:t>ssh</a:t>
            </a:r>
            <a:r>
              <a:rPr lang="da-DK" dirty="0">
                <a:solidFill>
                  <a:srgbClr val="000000"/>
                </a:solidFill>
                <a:latin typeface="Menlo-Regular" charset="0"/>
              </a:rPr>
              <a:t>        </a:t>
            </a:r>
            <a:r>
              <a:rPr lang="da-DK" dirty="0" err="1">
                <a:solidFill>
                  <a:srgbClr val="000000"/>
                </a:solidFill>
                <a:latin typeface="Menlo-Regular" charset="0"/>
              </a:rPr>
              <a:t>OpenSSH</a:t>
            </a:r>
            <a:r>
              <a:rPr lang="da-DK" dirty="0">
                <a:solidFill>
                  <a:srgbClr val="000000"/>
                </a:solidFill>
                <a:latin typeface="Menlo-Regular" charset="0"/>
              </a:rPr>
              <a:t> 6.6.1p1 </a:t>
            </a:r>
            <a:r>
              <a:rPr lang="da-DK" dirty="0" err="1">
                <a:solidFill>
                  <a:srgbClr val="000000"/>
                </a:solidFill>
                <a:latin typeface="Menlo-Regular" charset="0"/>
              </a:rPr>
              <a:t>Ubuntu</a:t>
            </a:r>
            <a:r>
              <a:rPr lang="da-DK" dirty="0">
                <a:solidFill>
                  <a:srgbClr val="000000"/>
                </a:solidFill>
                <a:latin typeface="Menlo-Regular" charset="0"/>
              </a:rPr>
              <a:t> 2ubuntu2.8 (</a:t>
            </a:r>
            <a:r>
              <a:rPr lang="da-DK" dirty="0" err="1">
                <a:solidFill>
                  <a:srgbClr val="000000"/>
                </a:solidFill>
                <a:latin typeface="Menlo-Regular" charset="0"/>
              </a:rPr>
              <a:t>Ubuntu</a:t>
            </a:r>
            <a:r>
              <a:rPr lang="da-DK" dirty="0">
                <a:solidFill>
                  <a:srgbClr val="000000"/>
                </a:solidFill>
                <a:latin typeface="Menlo-Regular" charset="0"/>
              </a:rPr>
              <a:t> Linux; </a:t>
            </a:r>
            <a:r>
              <a:rPr lang="da-DK" dirty="0" err="1">
                <a:solidFill>
                  <a:srgbClr val="000000"/>
                </a:solidFill>
                <a:latin typeface="Menlo-Regular" charset="0"/>
              </a:rPr>
              <a:t>protocol</a:t>
            </a:r>
            <a:r>
              <a:rPr lang="da-DK" dirty="0">
                <a:solidFill>
                  <a:srgbClr val="000000"/>
                </a:solidFill>
                <a:latin typeface="Menlo-Regular" charset="0"/>
              </a:rPr>
              <a:t> 2.0)</a:t>
            </a:r>
          </a:p>
          <a:p>
            <a:pPr marL="0" indent="0">
              <a:buNone/>
            </a:pPr>
            <a:r>
              <a:rPr lang="it-IT" dirty="0">
                <a:solidFill>
                  <a:srgbClr val="000000"/>
                </a:solidFill>
                <a:latin typeface="Menlo-Regular" charset="0"/>
              </a:rPr>
              <a:t>80/</a:t>
            </a:r>
            <a:r>
              <a:rPr lang="it-IT" dirty="0" err="1">
                <a:solidFill>
                  <a:srgbClr val="000000"/>
                </a:solidFill>
                <a:latin typeface="Menlo-Regular" charset="0"/>
              </a:rPr>
              <a:t>tcp</a:t>
            </a:r>
            <a:r>
              <a:rPr lang="it-IT" dirty="0">
                <a:solidFill>
                  <a:srgbClr val="000000"/>
                </a:solidFill>
                <a:latin typeface="Menlo-Regular" charset="0"/>
              </a:rPr>
              <a:t>    open  http       Apache </a:t>
            </a:r>
            <a:r>
              <a:rPr lang="it-IT" dirty="0" err="1">
                <a:solidFill>
                  <a:srgbClr val="000000"/>
                </a:solidFill>
                <a:latin typeface="Menlo-Regular" charset="0"/>
              </a:rPr>
              <a:t>httpd</a:t>
            </a:r>
            <a:r>
              <a:rPr lang="it-IT" dirty="0">
                <a:solidFill>
                  <a:srgbClr val="000000"/>
                </a:solidFill>
                <a:latin typeface="Menlo-Regular" charset="0"/>
              </a:rPr>
              <a:t> 2.4.7 ((</a:t>
            </a:r>
            <a:r>
              <a:rPr lang="it-IT" dirty="0" err="1">
                <a:solidFill>
                  <a:srgbClr val="000000"/>
                </a:solidFill>
                <a:latin typeface="Menlo-Regular" charset="0"/>
              </a:rPr>
              <a:t>Ubuntu</a:t>
            </a:r>
            <a:r>
              <a:rPr lang="it-IT" dirty="0">
                <a:solidFill>
                  <a:srgbClr val="000000"/>
                </a:solidFill>
                <a:latin typeface="Menlo-Regular" charset="0"/>
              </a:rPr>
              <a:t>))</a:t>
            </a:r>
          </a:p>
          <a:p>
            <a:pPr marL="0" indent="0">
              <a:buNone/>
            </a:pPr>
            <a:r>
              <a:rPr lang="it-IT" dirty="0">
                <a:solidFill>
                  <a:srgbClr val="000000"/>
                </a:solidFill>
                <a:latin typeface="Menlo-Regular" charset="0"/>
              </a:rPr>
              <a:t>554/</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rtsp</a:t>
            </a:r>
            <a:endParaRPr lang="it-IT" dirty="0">
              <a:solidFill>
                <a:srgbClr val="000000"/>
              </a:solidFill>
              <a:latin typeface="Menlo-Regular" charset="0"/>
            </a:endParaRPr>
          </a:p>
          <a:p>
            <a:pPr marL="0" indent="0">
              <a:buNone/>
            </a:pPr>
            <a:r>
              <a:rPr lang="it-IT" dirty="0">
                <a:solidFill>
                  <a:srgbClr val="000000"/>
                </a:solidFill>
                <a:latin typeface="Menlo-Regular" charset="0"/>
              </a:rPr>
              <a:t>7070/</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realserver</a:t>
            </a:r>
            <a:endParaRPr lang="it-IT" dirty="0">
              <a:solidFill>
                <a:srgbClr val="000000"/>
              </a:solidFill>
              <a:latin typeface="Menlo-Regular" charset="0"/>
            </a:endParaRPr>
          </a:p>
          <a:p>
            <a:pPr marL="0" indent="0">
              <a:buNone/>
            </a:pPr>
            <a:r>
              <a:rPr lang="it-IT" dirty="0">
                <a:solidFill>
                  <a:srgbClr val="000000"/>
                </a:solidFill>
                <a:latin typeface="Menlo-Regular" charset="0"/>
              </a:rPr>
              <a:t>9929/</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nping-echo</a:t>
            </a:r>
            <a:r>
              <a:rPr lang="it-IT" dirty="0">
                <a:solidFill>
                  <a:srgbClr val="000000"/>
                </a:solidFill>
                <a:latin typeface="Menlo-Regular" charset="0"/>
              </a:rPr>
              <a:t> </a:t>
            </a:r>
            <a:r>
              <a:rPr lang="it-IT" dirty="0" err="1">
                <a:solidFill>
                  <a:srgbClr val="000000"/>
                </a:solidFill>
                <a:latin typeface="Menlo-Regular" charset="0"/>
              </a:rPr>
              <a:t>Nping</a:t>
            </a:r>
            <a:r>
              <a:rPr lang="it-IT" dirty="0">
                <a:solidFill>
                  <a:srgbClr val="000000"/>
                </a:solidFill>
                <a:latin typeface="Menlo-Regular" charset="0"/>
              </a:rPr>
              <a:t> </a:t>
            </a:r>
            <a:r>
              <a:rPr lang="it-IT" dirty="0" err="1">
                <a:solidFill>
                  <a:srgbClr val="000000"/>
                </a:solidFill>
                <a:latin typeface="Menlo-Regular" charset="0"/>
              </a:rPr>
              <a:t>echo</a:t>
            </a:r>
            <a:endParaRPr lang="it-IT" dirty="0">
              <a:solidFill>
                <a:srgbClr val="000000"/>
              </a:solidFill>
              <a:latin typeface="Menlo-Regular" charset="0"/>
            </a:endParaRPr>
          </a:p>
          <a:p>
            <a:pPr marL="0" indent="0">
              <a:buNone/>
            </a:pPr>
            <a:r>
              <a:rPr lang="it-IT" dirty="0">
                <a:solidFill>
                  <a:srgbClr val="000000"/>
                </a:solidFill>
                <a:latin typeface="Menlo-Regular" charset="0"/>
              </a:rPr>
              <a:t>31337/</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Elite</a:t>
            </a:r>
            <a:endParaRPr lang="it-IT" dirty="0">
              <a:solidFill>
                <a:srgbClr val="000000"/>
              </a:solidFill>
              <a:latin typeface="Menlo-Regular" charset="0"/>
            </a:endParaRPr>
          </a:p>
          <a:p>
            <a:pPr marL="0" indent="0">
              <a:buNone/>
            </a:pPr>
            <a:endParaRPr lang="it-IT" dirty="0">
              <a:solidFill>
                <a:srgbClr val="000000"/>
              </a:solidFill>
              <a:latin typeface="Menlo-Regular" charset="0"/>
            </a:endParaRPr>
          </a:p>
          <a:p>
            <a:pPr marL="0" indent="0">
              <a:buNone/>
            </a:pPr>
            <a:r>
              <a:rPr lang="it-IT" dirty="0">
                <a:solidFill>
                  <a:srgbClr val="000000"/>
                </a:solidFill>
                <a:latin typeface="Menlo-Regular" charset="0"/>
              </a:rPr>
              <a:t>Device </a:t>
            </a:r>
            <a:r>
              <a:rPr lang="it-IT" dirty="0" err="1">
                <a:solidFill>
                  <a:srgbClr val="000000"/>
                </a:solidFill>
                <a:latin typeface="Menlo-Regular" charset="0"/>
              </a:rPr>
              <a:t>type</a:t>
            </a:r>
            <a:r>
              <a:rPr lang="it-IT" dirty="0">
                <a:solidFill>
                  <a:srgbClr val="000000"/>
                </a:solidFill>
                <a:latin typeface="Menlo-Regular" charset="0"/>
              </a:rPr>
              <a:t>: general </a:t>
            </a:r>
            <a:r>
              <a:rPr lang="it-IT" dirty="0" err="1">
                <a:solidFill>
                  <a:srgbClr val="000000"/>
                </a:solidFill>
                <a:latin typeface="Menlo-Regular" charset="0"/>
              </a:rPr>
              <a:t>purpose</a:t>
            </a:r>
            <a:endParaRPr lang="it-IT" dirty="0">
              <a:solidFill>
                <a:srgbClr val="000000"/>
              </a:solidFill>
              <a:latin typeface="Menlo-Regular" charset="0"/>
            </a:endParaRPr>
          </a:p>
          <a:p>
            <a:pPr marL="0" indent="0">
              <a:buNone/>
            </a:pPr>
            <a:r>
              <a:rPr lang="it-IT" dirty="0" err="1">
                <a:solidFill>
                  <a:srgbClr val="000000"/>
                </a:solidFill>
                <a:latin typeface="Menlo-Regular" charset="0"/>
              </a:rPr>
              <a:t>Running</a:t>
            </a:r>
            <a:r>
              <a:rPr lang="it-IT" dirty="0">
                <a:solidFill>
                  <a:srgbClr val="000000"/>
                </a:solidFill>
                <a:latin typeface="Menlo-Regular" charset="0"/>
              </a:rPr>
              <a:t> (JUST GUESSING): Linux 3.X (85%)</a:t>
            </a:r>
          </a:p>
          <a:p>
            <a:pPr marL="0" indent="0">
              <a:buNone/>
            </a:pPr>
            <a:r>
              <a:rPr lang="it-IT" dirty="0">
                <a:solidFill>
                  <a:srgbClr val="000000"/>
                </a:solidFill>
                <a:latin typeface="Menlo-Regular" charset="0"/>
              </a:rPr>
              <a:t>OS CPE: </a:t>
            </a:r>
            <a:r>
              <a:rPr lang="it-IT" dirty="0" err="1">
                <a:solidFill>
                  <a:srgbClr val="000000"/>
                </a:solidFill>
                <a:latin typeface="Menlo-Regular" charset="0"/>
              </a:rPr>
              <a:t>cpe</a:t>
            </a:r>
            <a:r>
              <a:rPr lang="it-IT" dirty="0">
                <a:solidFill>
                  <a:srgbClr val="000000"/>
                </a:solidFill>
                <a:latin typeface="Menlo-Regular" charset="0"/>
              </a:rPr>
              <a:t>:/o:linux:linux_kernel:3.13</a:t>
            </a:r>
          </a:p>
          <a:p>
            <a:pPr marL="0" indent="0">
              <a:buNone/>
            </a:pPr>
            <a:r>
              <a:rPr lang="it-IT" dirty="0">
                <a:solidFill>
                  <a:srgbClr val="000000"/>
                </a:solidFill>
                <a:latin typeface="Menlo-Regular" charset="0"/>
              </a:rPr>
              <a:t>Aggressive OS </a:t>
            </a:r>
            <a:r>
              <a:rPr lang="it-IT" dirty="0" err="1">
                <a:solidFill>
                  <a:srgbClr val="000000"/>
                </a:solidFill>
                <a:latin typeface="Menlo-Regular" charset="0"/>
              </a:rPr>
              <a:t>guesses</a:t>
            </a:r>
            <a:r>
              <a:rPr lang="it-IT" dirty="0">
                <a:solidFill>
                  <a:srgbClr val="000000"/>
                </a:solidFill>
                <a:latin typeface="Menlo-Regular" charset="0"/>
              </a:rPr>
              <a:t>: Linux 3.13 (85%)</a:t>
            </a:r>
          </a:p>
          <a:p>
            <a:pPr marL="0" indent="0">
              <a:buNone/>
            </a:pPr>
            <a:r>
              <a:rPr lang="it-IT" dirty="0">
                <a:solidFill>
                  <a:srgbClr val="000000"/>
                </a:solidFill>
                <a:latin typeface="Menlo-Regular" charset="0"/>
              </a:rPr>
              <a:t>No </a:t>
            </a:r>
            <a:r>
              <a:rPr lang="it-IT" dirty="0" err="1">
                <a:solidFill>
                  <a:srgbClr val="000000"/>
                </a:solidFill>
                <a:latin typeface="Menlo-Regular" charset="0"/>
              </a:rPr>
              <a:t>exact</a:t>
            </a:r>
            <a:r>
              <a:rPr lang="it-IT" dirty="0">
                <a:solidFill>
                  <a:srgbClr val="000000"/>
                </a:solidFill>
                <a:latin typeface="Menlo-Regular" charset="0"/>
              </a:rPr>
              <a:t> OS </a:t>
            </a:r>
            <a:r>
              <a:rPr lang="it-IT" dirty="0" err="1">
                <a:solidFill>
                  <a:srgbClr val="000000"/>
                </a:solidFill>
                <a:latin typeface="Menlo-Regular" charset="0"/>
              </a:rPr>
              <a:t>matches</a:t>
            </a:r>
            <a:r>
              <a:rPr lang="it-IT" dirty="0">
                <a:solidFill>
                  <a:srgbClr val="000000"/>
                </a:solidFill>
                <a:latin typeface="Menlo-Regular" charset="0"/>
              </a:rPr>
              <a:t> for </a:t>
            </a:r>
            <a:r>
              <a:rPr lang="it-IT" dirty="0" err="1">
                <a:solidFill>
                  <a:srgbClr val="000000"/>
                </a:solidFill>
                <a:latin typeface="Menlo-Regular" charset="0"/>
              </a:rPr>
              <a:t>host</a:t>
            </a:r>
            <a:r>
              <a:rPr lang="it-IT" dirty="0">
                <a:solidFill>
                  <a:srgbClr val="000000"/>
                </a:solidFill>
                <a:latin typeface="Menlo-Regular" charset="0"/>
              </a:rPr>
              <a:t> (test </a:t>
            </a:r>
            <a:r>
              <a:rPr lang="it-IT" dirty="0" err="1">
                <a:solidFill>
                  <a:srgbClr val="000000"/>
                </a:solidFill>
                <a:latin typeface="Menlo-Regular" charset="0"/>
              </a:rPr>
              <a:t>conditions</a:t>
            </a:r>
            <a:r>
              <a:rPr lang="it-IT" dirty="0">
                <a:solidFill>
                  <a:srgbClr val="000000"/>
                </a:solidFill>
                <a:latin typeface="Menlo-Regular" charset="0"/>
              </a:rPr>
              <a:t> non-</a:t>
            </a:r>
            <a:r>
              <a:rPr lang="it-IT" dirty="0" err="1">
                <a:solidFill>
                  <a:srgbClr val="000000"/>
                </a:solidFill>
                <a:latin typeface="Menlo-Regular" charset="0"/>
              </a:rPr>
              <a:t>ideal</a:t>
            </a:r>
            <a:r>
              <a:rPr lang="it-IT" dirty="0">
                <a:solidFill>
                  <a:srgbClr val="000000"/>
                </a:solidFill>
                <a:latin typeface="Menlo-Regular" charset="0"/>
              </a:rPr>
              <a:t>).</a:t>
            </a:r>
          </a:p>
          <a:p>
            <a:pPr marL="0" indent="0">
              <a:buNone/>
            </a:pPr>
            <a:r>
              <a:rPr lang="it-IT" dirty="0">
                <a:solidFill>
                  <a:srgbClr val="000000"/>
                </a:solidFill>
                <a:latin typeface="Menlo-Regular" charset="0"/>
              </a:rPr>
              <a:t>Network </a:t>
            </a:r>
            <a:r>
              <a:rPr lang="it-IT" dirty="0" err="1">
                <a:solidFill>
                  <a:srgbClr val="000000"/>
                </a:solidFill>
                <a:latin typeface="Menlo-Regular" charset="0"/>
              </a:rPr>
              <a:t>Distance</a:t>
            </a:r>
            <a:r>
              <a:rPr lang="it-IT" dirty="0">
                <a:solidFill>
                  <a:srgbClr val="000000"/>
                </a:solidFill>
                <a:latin typeface="Menlo-Regular" charset="0"/>
              </a:rPr>
              <a:t>: 13 </a:t>
            </a:r>
            <a:r>
              <a:rPr lang="it-IT" dirty="0" err="1">
                <a:solidFill>
                  <a:srgbClr val="000000"/>
                </a:solidFill>
                <a:latin typeface="Menlo-Regular" charset="0"/>
              </a:rPr>
              <a:t>hops</a:t>
            </a:r>
            <a:endParaRPr lang="it-IT" dirty="0">
              <a:solidFill>
                <a:srgbClr val="000000"/>
              </a:solidFill>
              <a:latin typeface="Menlo-Regular" charset="0"/>
            </a:endParaRPr>
          </a:p>
          <a:p>
            <a:pPr marL="0" indent="0">
              <a:buNone/>
            </a:pPr>
            <a:r>
              <a:rPr lang="it-IT" dirty="0">
                <a:solidFill>
                  <a:srgbClr val="000000"/>
                </a:solidFill>
                <a:latin typeface="Menlo-Regular" charset="0"/>
              </a:rPr>
              <a:t>Service Info: OS: Linux; CPE: </a:t>
            </a:r>
            <a:r>
              <a:rPr lang="it-IT" dirty="0" err="1">
                <a:solidFill>
                  <a:srgbClr val="000000"/>
                </a:solidFill>
                <a:latin typeface="Menlo-Regular" charset="0"/>
              </a:rPr>
              <a:t>cpe</a:t>
            </a:r>
            <a:r>
              <a:rPr lang="it-IT" dirty="0">
                <a:solidFill>
                  <a:srgbClr val="000000"/>
                </a:solidFill>
                <a:latin typeface="Menlo-Regular" charset="0"/>
              </a:rPr>
              <a:t>:/</a:t>
            </a:r>
            <a:r>
              <a:rPr lang="it-IT" dirty="0" err="1">
                <a:solidFill>
                  <a:srgbClr val="000000"/>
                </a:solidFill>
                <a:latin typeface="Menlo-Regular" charset="0"/>
              </a:rPr>
              <a:t>o:linux:linux_kernel</a:t>
            </a:r>
            <a:endParaRPr lang="it-IT" dirty="0">
              <a:solidFill>
                <a:srgbClr val="000000"/>
              </a:solidFill>
              <a:latin typeface="Menlo-Regular" charset="0"/>
            </a:endParaRPr>
          </a:p>
          <a:p>
            <a:pPr marL="0" indent="0">
              <a:buNone/>
            </a:pPr>
            <a:endParaRPr lang="it-IT" dirty="0">
              <a:solidFill>
                <a:srgbClr val="000000"/>
              </a:solidFill>
              <a:latin typeface="Menlo-Regular" charset="0"/>
            </a:endParaRPr>
          </a:p>
          <a:p>
            <a:pPr marL="0" indent="0">
              <a:buNone/>
            </a:pPr>
            <a:r>
              <a:rPr lang="en-US" dirty="0" err="1">
                <a:solidFill>
                  <a:srgbClr val="000000"/>
                </a:solidFill>
                <a:latin typeface="Menlo-Regular" charset="0"/>
              </a:rPr>
              <a:t>Nmap</a:t>
            </a:r>
            <a:r>
              <a:rPr lang="en-US" dirty="0">
                <a:solidFill>
                  <a:srgbClr val="000000"/>
                </a:solidFill>
                <a:latin typeface="Menlo-Regular" charset="0"/>
              </a:rPr>
              <a:t> done: 1 IP address (1 host up) scanned in 20.31 seconds</a:t>
            </a:r>
            <a:endParaRPr lang="en-US" dirty="0"/>
          </a:p>
        </p:txBody>
      </p:sp>
      <p:pic>
        <p:nvPicPr>
          <p:cNvPr id="4" name="Content Placeholder 3">
            <a:extLst>
              <a:ext uri="{FF2B5EF4-FFF2-40B4-BE49-F238E27FC236}">
                <a16:creationId xmlns:a16="http://schemas.microsoft.com/office/drawing/2014/main" id="{2C9DBE60-402C-BC4D-810F-601AEF0A3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736" y="4572000"/>
            <a:ext cx="2488343" cy="2503516"/>
          </a:xfrm>
          <a:prstGeom prst="rect">
            <a:avLst/>
          </a:prstGeom>
        </p:spPr>
      </p:pic>
      <p:pic>
        <p:nvPicPr>
          <p:cNvPr id="5" name="Picture 4">
            <a:extLst>
              <a:ext uri="{FF2B5EF4-FFF2-40B4-BE49-F238E27FC236}">
                <a16:creationId xmlns:a16="http://schemas.microsoft.com/office/drawing/2014/main" id="{F3E53C75-C4CD-D044-8F0B-F9ADF74961C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1239" y1="75785" x2="21239" y2="75785"/>
                        <a14:foregroundMark x1="10177" y1="85650" x2="10177" y2="85650"/>
                        <a14:foregroundMark x1="32743" y1="67265" x2="32743" y2="67265"/>
                      </a14:backgroundRemoval>
                    </a14:imgEffect>
                  </a14:imgLayer>
                </a14:imgProps>
              </a:ext>
              <a:ext uri="{28A0092B-C50C-407E-A947-70E740481C1C}">
                <a14:useLocalDpi xmlns:a14="http://schemas.microsoft.com/office/drawing/2010/main" val="0"/>
              </a:ext>
            </a:extLst>
          </a:blip>
          <a:stretch>
            <a:fillRect/>
          </a:stretch>
        </p:blipFill>
        <p:spPr>
          <a:xfrm flipH="1">
            <a:off x="7497678" y="5257800"/>
            <a:ext cx="1510547" cy="1410161"/>
          </a:xfrm>
          <a:prstGeom prst="rect">
            <a:avLst/>
          </a:prstGeom>
        </p:spPr>
      </p:pic>
    </p:spTree>
    <p:extLst>
      <p:ext uri="{BB962C8B-B14F-4D97-AF65-F5344CB8AC3E}">
        <p14:creationId xmlns:p14="http://schemas.microsoft.com/office/powerpoint/2010/main" val="1900319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Scanning</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0" y="2127248"/>
            <a:ext cx="2738438" cy="3810001"/>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5800" y="1654535"/>
            <a:ext cx="4038600" cy="1421752"/>
          </a:xfrm>
        </p:spPr>
      </p:pic>
      <p:pic>
        <p:nvPicPr>
          <p:cNvPr id="5" name="Content Placeholder 3">
            <a:extLst>
              <a:ext uri="{FF2B5EF4-FFF2-40B4-BE49-F238E27FC236}">
                <a16:creationId xmlns:a16="http://schemas.microsoft.com/office/drawing/2014/main" id="{3B863E09-87CC-404C-90F4-CB77FF150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4866441"/>
            <a:ext cx="3913869" cy="1737758"/>
          </a:xfrm>
          <a:prstGeom prst="rect">
            <a:avLst/>
          </a:prstGeom>
        </p:spPr>
      </p:pic>
      <p:pic>
        <p:nvPicPr>
          <p:cNvPr id="8" name="Content Placeholder 4">
            <a:extLst>
              <a:ext uri="{FF2B5EF4-FFF2-40B4-BE49-F238E27FC236}">
                <a16:creationId xmlns:a16="http://schemas.microsoft.com/office/drawing/2014/main" id="{CEB1B393-1D69-7B47-936F-82D5719415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3076287"/>
            <a:ext cx="3934731" cy="1737758"/>
          </a:xfrm>
          <a:prstGeom prst="rect">
            <a:avLst/>
          </a:prstGeom>
        </p:spPr>
      </p:pic>
    </p:spTree>
    <p:extLst>
      <p:ext uri="{BB962C8B-B14F-4D97-AF65-F5344CB8AC3E}">
        <p14:creationId xmlns:p14="http://schemas.microsoft.com/office/powerpoint/2010/main" val="35569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4122" b="10323"/>
          <a:stretch/>
        </p:blipFill>
        <p:spPr>
          <a:xfrm>
            <a:off x="278825" y="1295399"/>
            <a:ext cx="8586349" cy="5181601"/>
          </a:xfrm>
          <a:prstGeom prst="rect">
            <a:avLst/>
          </a:prstGeom>
        </p:spPr>
      </p:pic>
    </p:spTree>
    <p:extLst>
      <p:ext uri="{BB962C8B-B14F-4D97-AF65-F5344CB8AC3E}">
        <p14:creationId xmlns:p14="http://schemas.microsoft.com/office/powerpoint/2010/main" val="378506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 Filtering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2537565"/>
              </p:ext>
            </p:extLst>
          </p:nvPr>
        </p:nvGraphicFramePr>
        <p:xfrm>
          <a:off x="457200" y="1976120"/>
          <a:ext cx="8229600" cy="25958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r>
                        <a:rPr lang="en-US" dirty="0"/>
                        <a:t>Protocol</a:t>
                      </a:r>
                    </a:p>
                  </a:txBody>
                  <a:tcPr/>
                </a:tc>
                <a:tc>
                  <a:txBody>
                    <a:bodyPr/>
                    <a:lstStyle/>
                    <a:p>
                      <a:pPr algn="ctr"/>
                      <a:r>
                        <a:rPr lang="en-US" dirty="0"/>
                        <a:t>Source IP</a:t>
                      </a:r>
                    </a:p>
                  </a:txBody>
                  <a:tcPr/>
                </a:tc>
                <a:tc>
                  <a:txBody>
                    <a:bodyPr/>
                    <a:lstStyle/>
                    <a:p>
                      <a:pPr algn="ctr"/>
                      <a:r>
                        <a:rPr lang="en-US" dirty="0" err="1"/>
                        <a:t>Dest</a:t>
                      </a:r>
                      <a:r>
                        <a:rPr lang="en-US" dirty="0"/>
                        <a:t>.</a:t>
                      </a:r>
                      <a:r>
                        <a:rPr lang="en-US" baseline="0" dirty="0"/>
                        <a:t> IP</a:t>
                      </a:r>
                      <a:endParaRPr lang="en-US" dirty="0"/>
                    </a:p>
                  </a:txBody>
                  <a:tcPr/>
                </a:tc>
                <a:tc>
                  <a:txBody>
                    <a:bodyPr/>
                    <a:lstStyle/>
                    <a:p>
                      <a:pPr algn="ctr"/>
                      <a:r>
                        <a:rPr lang="en-US" dirty="0" err="1"/>
                        <a:t>Dest</a:t>
                      </a:r>
                      <a:r>
                        <a:rPr lang="en-US" dirty="0"/>
                        <a:t>.</a:t>
                      </a:r>
                      <a:r>
                        <a:rPr lang="en-US" baseline="0" dirty="0"/>
                        <a:t> </a:t>
                      </a:r>
                      <a:r>
                        <a:rPr lang="en-US" dirty="0"/>
                        <a:t>Port</a:t>
                      </a:r>
                    </a:p>
                  </a:txBody>
                  <a:tcPr/>
                </a:tc>
                <a:tc>
                  <a:txBody>
                    <a:bodyPr/>
                    <a:lstStyle/>
                    <a:p>
                      <a:pPr algn="ctr"/>
                      <a:r>
                        <a:rPr lang="en-US" dirty="0"/>
                        <a:t>Action</a:t>
                      </a:r>
                    </a:p>
                  </a:txBody>
                  <a:tcPr/>
                </a:tc>
                <a:extLst>
                  <a:ext uri="{0D108BD9-81ED-4DB2-BD59-A6C34878D82A}">
                    <a16:rowId xmlns:a16="http://schemas.microsoft.com/office/drawing/2014/main" val="10000"/>
                  </a:ext>
                </a:extLst>
              </a:tr>
              <a:tr h="370840">
                <a:tc>
                  <a:txBody>
                    <a:bodyPr/>
                    <a:lstStyle/>
                    <a:p>
                      <a:pPr algn="ctr"/>
                      <a:r>
                        <a:rPr lang="en-US" dirty="0"/>
                        <a:t>TCP</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25</a:t>
                      </a:r>
                    </a:p>
                  </a:txBody>
                  <a:tcPr/>
                </a:tc>
                <a:tc>
                  <a:txBody>
                    <a:bodyPr/>
                    <a:lstStyle/>
                    <a:p>
                      <a:pPr algn="ctr"/>
                      <a:r>
                        <a:rPr lang="en-US" dirty="0"/>
                        <a:t>Permit</a:t>
                      </a:r>
                    </a:p>
                  </a:txBody>
                  <a:tcPr/>
                </a:tc>
                <a:extLst>
                  <a:ext uri="{0D108BD9-81ED-4DB2-BD59-A6C34878D82A}">
                    <a16:rowId xmlns:a16="http://schemas.microsoft.com/office/drawing/2014/main" val="10001"/>
                  </a:ext>
                </a:extLst>
              </a:tr>
              <a:tr h="370840">
                <a:tc>
                  <a:txBody>
                    <a:bodyPr/>
                    <a:lstStyle/>
                    <a:p>
                      <a:pPr algn="ctr"/>
                      <a:r>
                        <a:rPr lang="en-US" dirty="0"/>
                        <a:t>UDP</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69</a:t>
                      </a:r>
                    </a:p>
                  </a:txBody>
                  <a:tcPr/>
                </a:tc>
                <a:tc>
                  <a:txBody>
                    <a:bodyPr/>
                    <a:lstStyle/>
                    <a:p>
                      <a:pPr algn="ctr"/>
                      <a:r>
                        <a:rPr lang="en-US" dirty="0"/>
                        <a:t>Permit</a:t>
                      </a:r>
                    </a:p>
                  </a:txBody>
                  <a:tcPr/>
                </a:tc>
                <a:extLst>
                  <a:ext uri="{0D108BD9-81ED-4DB2-BD59-A6C34878D82A}">
                    <a16:rowId xmlns:a16="http://schemas.microsoft.com/office/drawing/2014/main" val="10002"/>
                  </a:ext>
                </a:extLst>
              </a:tr>
              <a:tr h="370840">
                <a:tc>
                  <a:txBody>
                    <a:bodyPr/>
                    <a:lstStyle/>
                    <a:p>
                      <a:pPr algn="ctr"/>
                      <a:r>
                        <a:rPr lang="en-US" dirty="0"/>
                        <a:t>TCP</a:t>
                      </a:r>
                    </a:p>
                  </a:txBody>
                  <a:tcPr/>
                </a:tc>
                <a:tc>
                  <a:txBody>
                    <a:bodyPr/>
                    <a:lstStyle/>
                    <a:p>
                      <a:pPr algn="ctr"/>
                      <a:r>
                        <a:rPr lang="en-US" dirty="0"/>
                        <a:t>192.168.1.*</a:t>
                      </a:r>
                    </a:p>
                  </a:txBody>
                  <a:tcPr/>
                </a:tc>
                <a:tc>
                  <a:txBody>
                    <a:bodyPr/>
                    <a:lstStyle/>
                    <a:p>
                      <a:pPr algn="ctr"/>
                      <a:r>
                        <a:rPr lang="en-US" dirty="0"/>
                        <a:t>*</a:t>
                      </a:r>
                    </a:p>
                  </a:txBody>
                  <a:tcPr/>
                </a:tc>
                <a:tc>
                  <a:txBody>
                    <a:bodyPr/>
                    <a:lstStyle/>
                    <a:p>
                      <a:pPr algn="ctr"/>
                      <a:r>
                        <a:rPr lang="en-US" dirty="0"/>
                        <a:t>80</a:t>
                      </a:r>
                    </a:p>
                  </a:txBody>
                  <a:tcPr/>
                </a:tc>
                <a:tc>
                  <a:txBody>
                    <a:bodyPr/>
                    <a:lstStyle/>
                    <a:p>
                      <a:pPr algn="ctr"/>
                      <a:r>
                        <a:rPr lang="en-US" dirty="0"/>
                        <a:t>Permit</a:t>
                      </a:r>
                    </a:p>
                  </a:txBody>
                  <a:tcPr/>
                </a:tc>
                <a:extLst>
                  <a:ext uri="{0D108BD9-81ED-4DB2-BD59-A6C34878D82A}">
                    <a16:rowId xmlns:a16="http://schemas.microsoft.com/office/drawing/2014/main" val="10003"/>
                  </a:ext>
                </a:extLst>
              </a:tr>
              <a:tr h="370840">
                <a:tc>
                  <a:txBody>
                    <a:bodyPr/>
                    <a:lstStyle/>
                    <a:p>
                      <a:pPr algn="ctr"/>
                      <a:r>
                        <a:rPr lang="en-US" dirty="0"/>
                        <a:t>TCP</a:t>
                      </a:r>
                    </a:p>
                  </a:txBody>
                  <a:tcPr/>
                </a:tc>
                <a:tc>
                  <a:txBody>
                    <a:bodyPr/>
                    <a:lstStyle/>
                    <a:p>
                      <a:pPr algn="ctr"/>
                      <a:r>
                        <a:rPr lang="en-US" dirty="0"/>
                        <a:t>*</a:t>
                      </a:r>
                    </a:p>
                  </a:txBody>
                  <a:tcPr/>
                </a:tc>
                <a:tc>
                  <a:txBody>
                    <a:bodyPr/>
                    <a:lstStyle/>
                    <a:p>
                      <a:pPr algn="ctr"/>
                      <a:r>
                        <a:rPr lang="en-US" dirty="0"/>
                        <a:t>192.168.1.18</a:t>
                      </a:r>
                    </a:p>
                  </a:txBody>
                  <a:tcPr/>
                </a:tc>
                <a:tc>
                  <a:txBody>
                    <a:bodyPr/>
                    <a:lstStyle/>
                    <a:p>
                      <a:pPr algn="ctr"/>
                      <a:r>
                        <a:rPr lang="en-US" dirty="0"/>
                        <a:t>80</a:t>
                      </a:r>
                    </a:p>
                  </a:txBody>
                  <a:tcPr/>
                </a:tc>
                <a:tc>
                  <a:txBody>
                    <a:bodyPr/>
                    <a:lstStyle/>
                    <a:p>
                      <a:pPr algn="ctr"/>
                      <a:r>
                        <a:rPr lang="en-US" dirty="0"/>
                        <a:t>Permit</a:t>
                      </a:r>
                    </a:p>
                  </a:txBody>
                  <a:tcPr/>
                </a:tc>
                <a:extLst>
                  <a:ext uri="{0D108BD9-81ED-4DB2-BD59-A6C34878D82A}">
                    <a16:rowId xmlns:a16="http://schemas.microsoft.com/office/drawing/2014/main" val="10004"/>
                  </a:ext>
                </a:extLst>
              </a:tr>
              <a:tr h="370840">
                <a:tc>
                  <a:txBody>
                    <a:bodyPr/>
                    <a:lstStyle/>
                    <a:p>
                      <a:pPr algn="ctr"/>
                      <a:r>
                        <a:rPr lang="en-US" dirty="0"/>
                        <a:t>TCP</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a:t>
                      </a:r>
                    </a:p>
                  </a:txBody>
                  <a:tcPr/>
                </a:tc>
                <a:tc>
                  <a:txBody>
                    <a:bodyPr/>
                    <a:lstStyle/>
                    <a:p>
                      <a:pPr algn="ctr"/>
                      <a:r>
                        <a:rPr lang="en-US" dirty="0"/>
                        <a:t>Deny</a:t>
                      </a:r>
                    </a:p>
                  </a:txBody>
                  <a:tcPr/>
                </a:tc>
                <a:extLst>
                  <a:ext uri="{0D108BD9-81ED-4DB2-BD59-A6C34878D82A}">
                    <a16:rowId xmlns:a16="http://schemas.microsoft.com/office/drawing/2014/main" val="10005"/>
                  </a:ext>
                </a:extLst>
              </a:tr>
              <a:tr h="370840">
                <a:tc>
                  <a:txBody>
                    <a:bodyPr/>
                    <a:lstStyle/>
                    <a:p>
                      <a:pPr algn="ctr"/>
                      <a:r>
                        <a:rPr lang="en-US" dirty="0"/>
                        <a:t>TCP </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a:t>
                      </a:r>
                    </a:p>
                  </a:txBody>
                  <a:tcPr/>
                </a:tc>
                <a:tc>
                  <a:txBody>
                    <a:bodyPr/>
                    <a:lstStyle/>
                    <a:p>
                      <a:pPr algn="ctr"/>
                      <a:r>
                        <a:rPr lang="en-US" dirty="0"/>
                        <a:t>Deny</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50525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Stateful</a:t>
            </a:r>
            <a:r>
              <a:rPr lang="en-US" dirty="0"/>
              <a:t> Inspection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5700" y="1651000"/>
            <a:ext cx="6832600" cy="4775200"/>
          </a:xfrm>
        </p:spPr>
      </p:pic>
    </p:spTree>
    <p:extLst>
      <p:ext uri="{BB962C8B-B14F-4D97-AF65-F5344CB8AC3E}">
        <p14:creationId xmlns:p14="http://schemas.microsoft.com/office/powerpoint/2010/main" val="1939893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Deep-Packet Inspection</a:t>
            </a:r>
          </a:p>
        </p:txBody>
      </p:sp>
      <p:sp>
        <p:nvSpPr>
          <p:cNvPr id="3" name="Content Placeholder 2"/>
          <p:cNvSpPr>
            <a:spLocks noGrp="1"/>
          </p:cNvSpPr>
          <p:nvPr>
            <p:ph idx="1"/>
          </p:nvPr>
        </p:nvSpPr>
        <p:spPr>
          <a:xfrm>
            <a:off x="457200" y="4953000"/>
            <a:ext cx="8229600" cy="1524000"/>
          </a:xfrm>
        </p:spPr>
        <p:txBody>
          <a:bodyPr>
            <a:normAutofit/>
          </a:bodyPr>
          <a:lstStyle/>
          <a:p>
            <a:pPr marL="0" indent="0">
              <a:buNone/>
            </a:pPr>
            <a:r>
              <a:rPr lang="en-US" sz="1800" dirty="0">
                <a:latin typeface="Andale Mono" charset="0"/>
                <a:ea typeface="Andale Mono" charset="0"/>
                <a:cs typeface="Andale Mono" charset="0"/>
              </a:rPr>
              <a:t>alert </a:t>
            </a:r>
            <a:r>
              <a:rPr lang="en-US" sz="1800" dirty="0" err="1">
                <a:latin typeface="Andale Mono" charset="0"/>
                <a:ea typeface="Andale Mono" charset="0"/>
                <a:cs typeface="Andale Mono" charset="0"/>
              </a:rPr>
              <a:t>tcp</a:t>
            </a:r>
            <a:r>
              <a:rPr lang="en-US" sz="1800" dirty="0">
                <a:latin typeface="Andale Mono" charset="0"/>
                <a:ea typeface="Andale Mono" charset="0"/>
                <a:cs typeface="Andale Mono" charset="0"/>
              </a:rPr>
              <a:t> $EXTERNAL_NET any -&gt; $HOME_NET 53 (</a:t>
            </a:r>
            <a:r>
              <a:rPr lang="en-US" sz="1800" dirty="0" err="1">
                <a:latin typeface="Andale Mono" charset="0"/>
                <a:ea typeface="Andale Mono" charset="0"/>
                <a:cs typeface="Andale Mono" charset="0"/>
              </a:rPr>
              <a:t>msg</a:t>
            </a:r>
            <a:r>
              <a:rPr lang="en-US" sz="1800" dirty="0">
                <a:latin typeface="Andale Mono" charset="0"/>
                <a:ea typeface="Andale Mono" charset="0"/>
                <a:cs typeface="Andale Mono" charset="0"/>
              </a:rPr>
              <a:t>:"OS-LINUX OS-LINUX x86 Linux overflow attempt"; </a:t>
            </a:r>
            <a:r>
              <a:rPr lang="en-US" sz="1800" dirty="0" err="1">
                <a:latin typeface="Andale Mono" charset="0"/>
                <a:ea typeface="Andale Mono" charset="0"/>
                <a:cs typeface="Andale Mono" charset="0"/>
              </a:rPr>
              <a:t>flow:to_server,established</a:t>
            </a:r>
            <a:r>
              <a:rPr lang="en-US" sz="1800" dirty="0">
                <a:latin typeface="Andale Mono" charset="0"/>
                <a:ea typeface="Andale Mono" charset="0"/>
                <a:cs typeface="Andale Mono" charset="0"/>
              </a:rPr>
              <a:t>; content:"1|C0 B0 02 CD 80 85 C0|uL|EB|L^|B0|"; </a:t>
            </a:r>
            <a:r>
              <a:rPr lang="en-US" sz="1800" dirty="0" err="1">
                <a:latin typeface="Andale Mono" charset="0"/>
                <a:ea typeface="Andale Mono" charset="0"/>
                <a:cs typeface="Andale Mono" charset="0"/>
              </a:rPr>
              <a:t>metadata:ruleset</a:t>
            </a:r>
            <a:r>
              <a:rPr lang="en-US" sz="1800" dirty="0">
                <a:latin typeface="Andale Mono" charset="0"/>
                <a:ea typeface="Andale Mono" charset="0"/>
                <a:cs typeface="Andale Mono" charset="0"/>
              </a:rPr>
              <a:t> community, service </a:t>
            </a:r>
            <a:r>
              <a:rPr lang="en-US" sz="1800" dirty="0" err="1">
                <a:latin typeface="Andale Mono" charset="0"/>
                <a:ea typeface="Andale Mono" charset="0"/>
                <a:cs typeface="Andale Mono" charset="0"/>
              </a:rPr>
              <a:t>dns</a:t>
            </a:r>
            <a:r>
              <a:rPr lang="en-US" sz="1800" dirty="0">
                <a:latin typeface="Andale Mono" charset="0"/>
                <a:ea typeface="Andale Mono" charset="0"/>
                <a:cs typeface="Andale Mono" charset="0"/>
              </a:rPr>
              <a:t>; </a:t>
            </a:r>
            <a:r>
              <a:rPr lang="en-US" sz="1800" dirty="0" err="1">
                <a:latin typeface="Andale Mono" charset="0"/>
                <a:ea typeface="Andale Mono" charset="0"/>
                <a:cs typeface="Andale Mono" charset="0"/>
              </a:rPr>
              <a:t>classtype:attempted-admin</a:t>
            </a:r>
            <a:r>
              <a:rPr lang="en-US" sz="1800" dirty="0">
                <a:latin typeface="Andale Mono" charset="0"/>
                <a:ea typeface="Andale Mono" charset="0"/>
                <a:cs typeface="Andale Mono" charset="0"/>
              </a:rPr>
              <a:t>; sid:264; rev:13;)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700" y="1447800"/>
            <a:ext cx="5815584" cy="3236976"/>
          </a:xfrm>
          <a:prstGeom prst="rect">
            <a:avLst/>
          </a:prstGeom>
        </p:spPr>
      </p:pic>
    </p:spTree>
    <p:extLst>
      <p:ext uri="{BB962C8B-B14F-4D97-AF65-F5344CB8AC3E}">
        <p14:creationId xmlns:p14="http://schemas.microsoft.com/office/powerpoint/2010/main" val="1224637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DC96-EE3C-1C4B-B1ED-B1372F9431CE}"/>
              </a:ext>
            </a:extLst>
          </p:cNvPr>
          <p:cNvSpPr>
            <a:spLocks noGrp="1"/>
          </p:cNvSpPr>
          <p:nvPr>
            <p:ph type="title"/>
          </p:nvPr>
        </p:nvSpPr>
        <p:spPr/>
        <p:txBody>
          <a:bodyPr/>
          <a:lstStyle/>
          <a:p>
            <a:r>
              <a:rPr lang="en-US" dirty="0"/>
              <a:t>Network Security</a:t>
            </a:r>
          </a:p>
        </p:txBody>
      </p:sp>
      <p:pic>
        <p:nvPicPr>
          <p:cNvPr id="5" name="Content Placeholder 4" descr="Diagram, text, letter&#10;&#10;Description automatically generated">
            <a:extLst>
              <a:ext uri="{FF2B5EF4-FFF2-40B4-BE49-F238E27FC236}">
                <a16:creationId xmlns:a16="http://schemas.microsoft.com/office/drawing/2014/main" id="{65148448-300B-5544-AF04-1F8FA75ED8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32043"/>
            <a:ext cx="6934200" cy="4664371"/>
          </a:xfrm>
        </p:spPr>
      </p:pic>
    </p:spTree>
    <p:extLst>
      <p:ext uri="{BB962C8B-B14F-4D97-AF65-F5344CB8AC3E}">
        <p14:creationId xmlns:p14="http://schemas.microsoft.com/office/powerpoint/2010/main" val="1630397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0867-D185-FE45-A2C7-4C6E687F5A2E}"/>
              </a:ext>
            </a:extLst>
          </p:cNvPr>
          <p:cNvSpPr>
            <a:spLocks noGrp="1"/>
          </p:cNvSpPr>
          <p:nvPr>
            <p:ph type="title"/>
          </p:nvPr>
        </p:nvSpPr>
        <p:spPr/>
        <p:txBody>
          <a:bodyPr/>
          <a:lstStyle/>
          <a:p>
            <a:r>
              <a:rPr lang="en-US" dirty="0"/>
              <a:t>Feedback</a:t>
            </a:r>
          </a:p>
        </p:txBody>
      </p:sp>
      <p:sp>
        <p:nvSpPr>
          <p:cNvPr id="3" name="Content Placeholder 2">
            <a:extLst>
              <a:ext uri="{FF2B5EF4-FFF2-40B4-BE49-F238E27FC236}">
                <a16:creationId xmlns:a16="http://schemas.microsoft.com/office/drawing/2014/main" id="{0413A5BB-E95D-C648-9B4A-F34E3E99D3D7}"/>
              </a:ext>
            </a:extLst>
          </p:cNvPr>
          <p:cNvSpPr>
            <a:spLocks noGrp="1"/>
          </p:cNvSpPr>
          <p:nvPr>
            <p:ph idx="1"/>
          </p:nvPr>
        </p:nvSpPr>
        <p:spPr/>
        <p:txBody>
          <a:bodyPr>
            <a:normAutofit/>
          </a:bodyPr>
          <a:lstStyle/>
          <a:p>
            <a:pPr marL="457200" indent="-457200">
              <a:buFont typeface="+mj-lt"/>
              <a:buAutoNum type="arabicPeriod"/>
            </a:pPr>
            <a:r>
              <a:rPr lang="en-US" dirty="0"/>
              <a:t>Rate how well you think this recorded lecture worked</a:t>
            </a:r>
          </a:p>
          <a:p>
            <a:pPr marL="731520" lvl="1" indent="-457200">
              <a:buFont typeface="+mj-lt"/>
              <a:buAutoNum type="arabicPeriod"/>
            </a:pPr>
            <a:r>
              <a:rPr lang="en-US" dirty="0"/>
              <a:t>Better than an in-person class</a:t>
            </a:r>
          </a:p>
          <a:p>
            <a:pPr marL="731520" lvl="1" indent="-457200">
              <a:buFont typeface="+mj-lt"/>
              <a:buAutoNum type="arabicPeriod"/>
            </a:pPr>
            <a:r>
              <a:rPr lang="en-US" dirty="0"/>
              <a:t>About as well as an in-person class</a:t>
            </a:r>
          </a:p>
          <a:p>
            <a:pPr marL="731520" lvl="1" indent="-457200">
              <a:buFont typeface="+mj-lt"/>
              <a:buAutoNum type="arabicPeriod"/>
            </a:pPr>
            <a:r>
              <a:rPr lang="en-US" dirty="0"/>
              <a:t>Less well than an in-person class, but you still learned something</a:t>
            </a:r>
          </a:p>
          <a:p>
            <a:pPr marL="731520" lvl="1" indent="-457200">
              <a:buFont typeface="+mj-lt"/>
              <a:buAutoNum type="arabicPeriod"/>
            </a:pPr>
            <a:r>
              <a:rPr lang="en-US" dirty="0"/>
              <a:t>Total waste of time, you didn't learn anything</a:t>
            </a:r>
          </a:p>
          <a:p>
            <a:pPr marL="731520" lvl="1" indent="-457200">
              <a:buFont typeface="+mj-lt"/>
              <a:buAutoNum type="arabicPeriod"/>
            </a:pPr>
            <a:endParaRPr lang="en-US" dirty="0"/>
          </a:p>
          <a:p>
            <a:pPr marL="457200" indent="-457200">
              <a:buFont typeface="+mj-lt"/>
              <a:buAutoNum type="arabicPeriod"/>
            </a:pPr>
            <a:r>
              <a:rPr lang="en-US" dirty="0"/>
              <a:t>How much time did you spend on this video lecture?</a:t>
            </a:r>
          </a:p>
          <a:p>
            <a:pPr marL="457200" indent="-457200">
              <a:buFont typeface="+mj-lt"/>
              <a:buAutoNum type="arabicPeriod"/>
            </a:pPr>
            <a:endParaRPr lang="en-US" dirty="0"/>
          </a:p>
          <a:p>
            <a:pPr marL="457200" indent="-457200">
              <a:buFont typeface="+mj-lt"/>
              <a:buAutoNum type="arabicPeriod"/>
            </a:pPr>
            <a:r>
              <a:rPr lang="en-US" dirty="0"/>
              <a:t>Do you have particular questions you’d like me to address in class?</a:t>
            </a:r>
          </a:p>
          <a:p>
            <a:pPr marL="457200" indent="-457200">
              <a:buFont typeface="+mj-lt"/>
              <a:buAutoNum type="arabicPeriod"/>
            </a:pPr>
            <a:endParaRPr lang="en-US" dirty="0"/>
          </a:p>
          <a:p>
            <a:pPr marL="457200" indent="-457200">
              <a:buFont typeface="+mj-lt"/>
              <a:buAutoNum type="arabicPeriod"/>
            </a:pPr>
            <a:r>
              <a:rPr lang="en-US" dirty="0"/>
              <a:t>Do you have any other comments or </a:t>
            </a:r>
            <a:r>
              <a:rPr lang="en-US"/>
              <a:t>feedback?</a:t>
            </a:r>
            <a:endParaRPr lang="en-US" dirty="0"/>
          </a:p>
        </p:txBody>
      </p:sp>
    </p:spTree>
    <p:extLst>
      <p:ext uri="{BB962C8B-B14F-4D97-AF65-F5344CB8AC3E}">
        <p14:creationId xmlns:p14="http://schemas.microsoft.com/office/powerpoint/2010/main" val="268831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D1FD-3789-D14D-B20C-1BE0C2FC66C9}"/>
              </a:ext>
            </a:extLst>
          </p:cNvPr>
          <p:cNvSpPr>
            <a:spLocks noGrp="1"/>
          </p:cNvSpPr>
          <p:nvPr>
            <p:ph type="title"/>
          </p:nvPr>
        </p:nvSpPr>
        <p:spPr/>
        <p:txBody>
          <a:bodyPr/>
          <a:lstStyle/>
          <a:p>
            <a:r>
              <a:rPr lang="en-US" dirty="0"/>
              <a:t>Denial of Service Attacks</a:t>
            </a:r>
          </a:p>
        </p:txBody>
      </p:sp>
      <p:sp>
        <p:nvSpPr>
          <p:cNvPr id="3" name="Content Placeholder 2">
            <a:extLst>
              <a:ext uri="{FF2B5EF4-FFF2-40B4-BE49-F238E27FC236}">
                <a16:creationId xmlns:a16="http://schemas.microsoft.com/office/drawing/2014/main" id="{070A49D0-F20E-2640-AB60-3A6F876500AB}"/>
              </a:ext>
            </a:extLst>
          </p:cNvPr>
          <p:cNvSpPr>
            <a:spLocks noGrp="1"/>
          </p:cNvSpPr>
          <p:nvPr>
            <p:ph idx="1"/>
          </p:nvPr>
        </p:nvSpPr>
        <p:spPr/>
        <p:txBody>
          <a:bodyPr/>
          <a:lstStyle/>
          <a:p>
            <a:r>
              <a:rPr lang="en-US" dirty="0"/>
              <a:t>Goal: violate availability by making system unable to respond to requests from legitimate users</a:t>
            </a:r>
          </a:p>
          <a:p>
            <a:endParaRPr lang="en-US" dirty="0"/>
          </a:p>
          <a:p>
            <a:pPr marL="731520" lvl="1" indent="-457200">
              <a:buFont typeface="+mj-lt"/>
              <a:buAutoNum type="arabicPeriod"/>
            </a:pPr>
            <a:r>
              <a:rPr lang="en-US" dirty="0"/>
              <a:t>Resource-saturation attacks</a:t>
            </a:r>
          </a:p>
          <a:p>
            <a:pPr marL="731520" lvl="1" indent="-457200">
              <a:buFont typeface="+mj-lt"/>
              <a:buAutoNum type="arabicPeriod"/>
            </a:pPr>
            <a:r>
              <a:rPr lang="en-US" dirty="0"/>
              <a:t>Vulnerability-based attacks</a:t>
            </a:r>
          </a:p>
        </p:txBody>
      </p:sp>
    </p:spTree>
    <p:extLst>
      <p:ext uri="{BB962C8B-B14F-4D97-AF65-F5344CB8AC3E}">
        <p14:creationId xmlns:p14="http://schemas.microsoft.com/office/powerpoint/2010/main" val="84081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94DD-71E1-4241-ADCF-A56108777512}"/>
              </a:ext>
            </a:extLst>
          </p:cNvPr>
          <p:cNvSpPr>
            <a:spLocks noGrp="1"/>
          </p:cNvSpPr>
          <p:nvPr>
            <p:ph type="title"/>
          </p:nvPr>
        </p:nvSpPr>
        <p:spPr/>
        <p:txBody>
          <a:bodyPr/>
          <a:lstStyle/>
          <a:p>
            <a:r>
              <a:rPr lang="en-US" dirty="0"/>
              <a:t>Ping</a:t>
            </a:r>
          </a:p>
        </p:txBody>
      </p:sp>
      <p:sp>
        <p:nvSpPr>
          <p:cNvPr id="3" name="Content Placeholder 2">
            <a:extLst>
              <a:ext uri="{FF2B5EF4-FFF2-40B4-BE49-F238E27FC236}">
                <a16:creationId xmlns:a16="http://schemas.microsoft.com/office/drawing/2014/main" id="{540C460F-BDA5-EB47-A8F9-6DFD9A8938E3}"/>
              </a:ext>
            </a:extLst>
          </p:cNvPr>
          <p:cNvSpPr>
            <a:spLocks noGrp="1"/>
          </p:cNvSpPr>
          <p:nvPr>
            <p:ph idx="1"/>
          </p:nvPr>
        </p:nvSpPr>
        <p:spPr/>
        <p:txBody>
          <a:bodyPr/>
          <a:lstStyle/>
          <a:p>
            <a:r>
              <a:rPr lang="en-US" dirty="0"/>
              <a:t>The </a:t>
            </a:r>
            <a:r>
              <a:rPr lang="en-US" b="1" dirty="0">
                <a:solidFill>
                  <a:schemeClr val="accent1"/>
                </a:solidFill>
              </a:rPr>
              <a:t>Internet Control Message Protocol (ICMP</a:t>
            </a:r>
            <a:r>
              <a:rPr lang="en-US" b="1" dirty="0">
                <a:solidFill>
                  <a:schemeClr val="accent2"/>
                </a:solidFill>
              </a:rPr>
              <a:t>) </a:t>
            </a:r>
            <a:r>
              <a:rPr lang="en-US" dirty="0"/>
              <a:t>is a network-layer support protocol used to pass operational information and error messages</a:t>
            </a:r>
          </a:p>
          <a:p>
            <a:endParaRPr lang="en-US" dirty="0"/>
          </a:p>
          <a:p>
            <a:r>
              <a:rPr lang="en-US" b="1" dirty="0">
                <a:solidFill>
                  <a:schemeClr val="accent1"/>
                </a:solidFill>
              </a:rPr>
              <a:t>ping: </a:t>
            </a:r>
            <a:r>
              <a:rPr lang="en-US" dirty="0"/>
              <a:t>test reachability of a host in an IP network</a:t>
            </a:r>
          </a:p>
          <a:p>
            <a:pPr lvl="1"/>
            <a:r>
              <a:rPr lang="en-US" dirty="0"/>
              <a:t>sends ICMP echo request packet to target host and waits for ICMP echo reply</a:t>
            </a:r>
          </a:p>
          <a:p>
            <a:pPr lvl="1"/>
            <a:r>
              <a:rPr lang="en-US" dirty="0"/>
              <a:t>Uses CPU, network bandwidth</a:t>
            </a:r>
          </a:p>
          <a:p>
            <a:endParaRPr lang="en-US" b="1" dirty="0">
              <a:solidFill>
                <a:schemeClr val="accent1"/>
              </a:solidFill>
            </a:endParaRPr>
          </a:p>
          <a:p>
            <a:r>
              <a:rPr lang="en-US" b="1" dirty="0">
                <a:solidFill>
                  <a:schemeClr val="accent1"/>
                </a:solidFill>
              </a:rPr>
              <a:t>traceroute: </a:t>
            </a:r>
            <a:r>
              <a:rPr lang="en-US" dirty="0"/>
              <a:t>display path to a host in an IP network</a:t>
            </a:r>
          </a:p>
          <a:p>
            <a:endParaRPr lang="en-US" dirty="0"/>
          </a:p>
        </p:txBody>
      </p:sp>
    </p:spTree>
    <p:extLst>
      <p:ext uri="{BB962C8B-B14F-4D97-AF65-F5344CB8AC3E}">
        <p14:creationId xmlns:p14="http://schemas.microsoft.com/office/powerpoint/2010/main" val="251419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3C5BE-319A-BB40-A728-76968D527B6C}"/>
              </a:ext>
            </a:extLst>
          </p:cNvPr>
          <p:cNvSpPr>
            <a:spLocks noGrp="1"/>
          </p:cNvSpPr>
          <p:nvPr>
            <p:ph type="title"/>
          </p:nvPr>
        </p:nvSpPr>
        <p:spPr/>
        <p:txBody>
          <a:bodyPr/>
          <a:lstStyle/>
          <a:p>
            <a:r>
              <a:rPr lang="en-US" dirty="0"/>
              <a:t>Ping Flood</a:t>
            </a:r>
          </a:p>
        </p:txBody>
      </p:sp>
      <p:sp>
        <p:nvSpPr>
          <p:cNvPr id="8" name="Content Placeholder 7">
            <a:extLst>
              <a:ext uri="{FF2B5EF4-FFF2-40B4-BE49-F238E27FC236}">
                <a16:creationId xmlns:a16="http://schemas.microsoft.com/office/drawing/2014/main" id="{32D22A9C-EBB3-0045-8B0B-FD3DE294346D}"/>
              </a:ext>
            </a:extLst>
          </p:cNvPr>
          <p:cNvSpPr>
            <a:spLocks noGrp="1"/>
          </p:cNvSpPr>
          <p:nvPr>
            <p:ph sz="half" idx="1"/>
          </p:nvPr>
        </p:nvSpPr>
        <p:spPr/>
        <p:txBody>
          <a:bodyPr/>
          <a:lstStyle/>
          <a:p>
            <a:r>
              <a:rPr lang="en-US" dirty="0"/>
              <a:t>ping -f</a:t>
            </a:r>
          </a:p>
        </p:txBody>
      </p:sp>
      <p:pic>
        <p:nvPicPr>
          <p:cNvPr id="9" name="Content Placeholder 4" descr="A screen shot of a computer&#10;&#10;Description automatically generated">
            <a:extLst>
              <a:ext uri="{FF2B5EF4-FFF2-40B4-BE49-F238E27FC236}">
                <a16:creationId xmlns:a16="http://schemas.microsoft.com/office/drawing/2014/main" id="{34F01926-9782-0D41-89DD-AB0415BBDD7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23905" y="1648992"/>
            <a:ext cx="3733800" cy="2539999"/>
          </a:xfrm>
        </p:spPr>
      </p:pic>
    </p:spTree>
    <p:extLst>
      <p:ext uri="{BB962C8B-B14F-4D97-AF65-F5344CB8AC3E}">
        <p14:creationId xmlns:p14="http://schemas.microsoft.com/office/powerpoint/2010/main" val="412588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Flood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4606" y="1600200"/>
            <a:ext cx="7054788" cy="4876800"/>
          </a:xfrm>
        </p:spPr>
      </p:pic>
    </p:spTree>
    <p:extLst>
      <p:ext uri="{BB962C8B-B14F-4D97-AF65-F5344CB8AC3E}">
        <p14:creationId xmlns:p14="http://schemas.microsoft.com/office/powerpoint/2010/main" val="36124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09A1-48E1-D340-88DD-59B95B5CC327}"/>
              </a:ext>
            </a:extLst>
          </p:cNvPr>
          <p:cNvSpPr>
            <a:spLocks noGrp="1"/>
          </p:cNvSpPr>
          <p:nvPr>
            <p:ph type="title"/>
          </p:nvPr>
        </p:nvSpPr>
        <p:spPr/>
        <p:txBody>
          <a:bodyPr/>
          <a:lstStyle/>
          <a:p>
            <a:r>
              <a:rPr lang="en-US" dirty="0"/>
              <a:t>Defenses against Ping Floods</a:t>
            </a:r>
          </a:p>
        </p:txBody>
      </p:sp>
      <p:sp>
        <p:nvSpPr>
          <p:cNvPr id="3" name="Content Placeholder 2">
            <a:extLst>
              <a:ext uri="{FF2B5EF4-FFF2-40B4-BE49-F238E27FC236}">
                <a16:creationId xmlns:a16="http://schemas.microsoft.com/office/drawing/2014/main" id="{181E2794-E4F7-794B-AD24-99564B79E866}"/>
              </a:ext>
            </a:extLst>
          </p:cNvPr>
          <p:cNvSpPr>
            <a:spLocks noGrp="1"/>
          </p:cNvSpPr>
          <p:nvPr>
            <p:ph idx="1"/>
          </p:nvPr>
        </p:nvSpPr>
        <p:spPr/>
        <p:txBody>
          <a:bodyPr/>
          <a:lstStyle/>
          <a:p>
            <a:r>
              <a:rPr lang="en-US" dirty="0"/>
              <a:t>Disable ICMP functionality</a:t>
            </a:r>
          </a:p>
          <a:p>
            <a:endParaRPr lang="en-US" dirty="0"/>
          </a:p>
          <a:p>
            <a:r>
              <a:rPr lang="en-US" dirty="0"/>
              <a:t>Non-centralized firewalls</a:t>
            </a:r>
          </a:p>
          <a:p>
            <a:endParaRPr lang="en-US" dirty="0"/>
          </a:p>
        </p:txBody>
      </p:sp>
    </p:spTree>
    <p:extLst>
      <p:ext uri="{BB962C8B-B14F-4D97-AF65-F5344CB8AC3E}">
        <p14:creationId xmlns:p14="http://schemas.microsoft.com/office/powerpoint/2010/main" val="3372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Flood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19880"/>
            <a:ext cx="8229600" cy="483744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876800"/>
            <a:ext cx="1244600" cy="1257300"/>
          </a:xfrm>
          <a:prstGeom prst="rect">
            <a:avLst/>
          </a:prstGeom>
          <a:ln>
            <a:solidFill>
              <a:schemeClr val="accent2">
                <a:lumMod val="75000"/>
              </a:schemeClr>
            </a:solidFill>
          </a:ln>
        </p:spPr>
      </p:pic>
      <p:pic>
        <p:nvPicPr>
          <p:cNvPr id="6" name="Picture 5">
            <a:extLst>
              <a:ext uri="{FF2B5EF4-FFF2-40B4-BE49-F238E27FC236}">
                <a16:creationId xmlns:a16="http://schemas.microsoft.com/office/drawing/2014/main" id="{CFA8BD91-8B03-F54A-B451-66C525F77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6808" y="5014595"/>
            <a:ext cx="3337592" cy="1310005"/>
          </a:xfrm>
          <a:prstGeom prst="rect">
            <a:avLst/>
          </a:prstGeom>
        </p:spPr>
      </p:pic>
    </p:spTree>
    <p:extLst>
      <p:ext uri="{BB962C8B-B14F-4D97-AF65-F5344CB8AC3E}">
        <p14:creationId xmlns:p14="http://schemas.microsoft.com/office/powerpoint/2010/main" val="165625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a:t>
            </a:r>
          </a:p>
        </p:txBody>
      </p:sp>
      <p:sp>
        <p:nvSpPr>
          <p:cNvPr id="3" name="Content Placeholder 2"/>
          <p:cNvSpPr>
            <a:spLocks noGrp="1"/>
          </p:cNvSpPr>
          <p:nvPr>
            <p:ph idx="1"/>
          </p:nvPr>
        </p:nvSpPr>
        <p:spPr>
          <a:xfrm>
            <a:off x="457200" y="1600200"/>
            <a:ext cx="4114800" cy="4876800"/>
          </a:xfrm>
        </p:spPr>
        <p:txBody>
          <a:bodyPr>
            <a:normAutofit lnSpcReduction="10000"/>
          </a:bodyPr>
          <a:lstStyle/>
          <a:p>
            <a:r>
              <a:rPr lang="en-US" dirty="0"/>
              <a:t>Reliable</a:t>
            </a:r>
          </a:p>
          <a:p>
            <a:pPr lvl="1"/>
            <a:r>
              <a:rPr lang="en-US" dirty="0"/>
              <a:t>acknowledgement</a:t>
            </a:r>
          </a:p>
          <a:p>
            <a:pPr lvl="1"/>
            <a:r>
              <a:rPr lang="en-US" dirty="0"/>
              <a:t>checksum</a:t>
            </a:r>
          </a:p>
          <a:p>
            <a:pPr lvl="1"/>
            <a:r>
              <a:rPr lang="en-US" dirty="0"/>
              <a:t>sequence number </a:t>
            </a:r>
          </a:p>
          <a:p>
            <a:endParaRPr lang="en-US" dirty="0"/>
          </a:p>
          <a:p>
            <a:r>
              <a:rPr lang="en-US" dirty="0"/>
              <a:t>In-order</a:t>
            </a:r>
          </a:p>
          <a:p>
            <a:pPr lvl="1"/>
            <a:r>
              <a:rPr lang="en-US" dirty="0"/>
              <a:t>sequence number</a:t>
            </a:r>
          </a:p>
          <a:p>
            <a:endParaRPr lang="en-US" dirty="0"/>
          </a:p>
          <a:p>
            <a:r>
              <a:rPr lang="en-US" dirty="0"/>
              <a:t>Congestion control</a:t>
            </a:r>
          </a:p>
          <a:p>
            <a:pPr lvl="1"/>
            <a:r>
              <a:rPr lang="en-US" dirty="0"/>
              <a:t>slow start</a:t>
            </a:r>
          </a:p>
          <a:p>
            <a:pPr lvl="1"/>
            <a:r>
              <a:rPr lang="en-US" dirty="0"/>
              <a:t>congestion avoidance</a:t>
            </a:r>
          </a:p>
          <a:p>
            <a:pPr lvl="1"/>
            <a:r>
              <a:rPr lang="en-US" dirty="0"/>
              <a:t>fast retransmit</a:t>
            </a:r>
          </a:p>
          <a:p>
            <a:pPr lvl="1"/>
            <a:r>
              <a:rPr lang="en-US" dirty="0"/>
              <a:t>fast recovery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1" y="1752600"/>
            <a:ext cx="4267199" cy="21600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580" y="4114800"/>
            <a:ext cx="4733420" cy="2659834"/>
          </a:xfrm>
          <a:prstGeom prst="rect">
            <a:avLst/>
          </a:prstGeom>
        </p:spPr>
      </p:pic>
    </p:spTree>
    <p:extLst>
      <p:ext uri="{BB962C8B-B14F-4D97-AF65-F5344CB8AC3E}">
        <p14:creationId xmlns:p14="http://schemas.microsoft.com/office/powerpoint/2010/main" val="364338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Custom 4">
      <a:dk1>
        <a:srgbClr val="000000"/>
      </a:dk1>
      <a:lt1>
        <a:srgbClr val="FFFFFF"/>
      </a:lt1>
      <a:dk2>
        <a:srgbClr val="323232"/>
      </a:dk2>
      <a:lt2>
        <a:srgbClr val="A5A5A5"/>
      </a:lt2>
      <a:accent1>
        <a:srgbClr val="521B92"/>
      </a:accent1>
      <a:accent2>
        <a:srgbClr val="7A27D8"/>
      </a:accent2>
      <a:accent3>
        <a:srgbClr val="8B58D2"/>
      </a:accent3>
      <a:accent4>
        <a:srgbClr val="917DD0"/>
      </a:accent4>
      <a:accent5>
        <a:srgbClr val="BDA2E0"/>
      </a:accent5>
      <a:accent6>
        <a:srgbClr val="D1C7F6"/>
      </a:accent6>
      <a:hlink>
        <a:srgbClr val="0432FF"/>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3047FA14-E8B9-5541-B2FA-35D660E1BFD6}" vid="{5B7FA5DE-B936-DE42-9858-6D948D824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11073</TotalTime>
  <Words>1655</Words>
  <Application>Microsoft Macintosh PowerPoint</Application>
  <PresentationFormat>On-screen Show (4:3)</PresentationFormat>
  <Paragraphs>239</Paragraphs>
  <Slides>27</Slides>
  <Notes>15</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Andale Mono</vt:lpstr>
      <vt:lpstr>Arial</vt:lpstr>
      <vt:lpstr>Calibri</vt:lpstr>
      <vt:lpstr>Menlo-Regular</vt:lpstr>
      <vt:lpstr>Clarity</vt:lpstr>
      <vt:lpstr>Lecture 27: Network Security</vt:lpstr>
      <vt:lpstr>Networking Stack</vt:lpstr>
      <vt:lpstr>Denial of Service Attacks</vt:lpstr>
      <vt:lpstr>Ping</vt:lpstr>
      <vt:lpstr>Ping Flood</vt:lpstr>
      <vt:lpstr>Ping Flood</vt:lpstr>
      <vt:lpstr>Defenses against Ping Floods</vt:lpstr>
      <vt:lpstr>DNS Flood</vt:lpstr>
      <vt:lpstr>TCP</vt:lpstr>
      <vt:lpstr>SYN Flood</vt:lpstr>
      <vt:lpstr>Defending Against SYN Floods</vt:lpstr>
      <vt:lpstr>DNS Reflection Attacks</vt:lpstr>
      <vt:lpstr>DDOS Attacks</vt:lpstr>
      <vt:lpstr>Mitigating DoS Attacks</vt:lpstr>
      <vt:lpstr>Mitigating DoS Attacks</vt:lpstr>
      <vt:lpstr>Botnets</vt:lpstr>
      <vt:lpstr>DDoS as a Service</vt:lpstr>
      <vt:lpstr>DDoS as a Service</vt:lpstr>
      <vt:lpstr>Remote Requests</vt:lpstr>
      <vt:lpstr>Port Scanning and Ransomware</vt:lpstr>
      <vt:lpstr>Random Scanning</vt:lpstr>
      <vt:lpstr>Firewalls</vt:lpstr>
      <vt:lpstr>Packet Filtering</vt:lpstr>
      <vt:lpstr>Stateful Inspection</vt:lpstr>
      <vt:lpstr>Deep-Packet Inspection</vt:lpstr>
      <vt:lpstr>Network Security</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24: TCP</dc:title>
  <dc:creator>Eleanor Birrell</dc:creator>
  <cp:lastModifiedBy>Anthony Clark</cp:lastModifiedBy>
  <cp:revision>94</cp:revision>
  <cp:lastPrinted>2019-11-08T01:12:48Z</cp:lastPrinted>
  <dcterms:created xsi:type="dcterms:W3CDTF">2019-04-18T16:39:04Z</dcterms:created>
  <dcterms:modified xsi:type="dcterms:W3CDTF">2022-05-02T17:21:31Z</dcterms:modified>
</cp:coreProperties>
</file>