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1632" r:id="rId3"/>
    <p:sldId id="1674" r:id="rId4"/>
    <p:sldId id="1675" r:id="rId5"/>
    <p:sldId id="1638" r:id="rId6"/>
    <p:sldId id="1640" r:id="rId7"/>
    <p:sldId id="1639" r:id="rId8"/>
    <p:sldId id="1658" r:id="rId9"/>
    <p:sldId id="1701" r:id="rId10"/>
    <p:sldId id="1677" r:id="rId11"/>
    <p:sldId id="1641" r:id="rId12"/>
    <p:sldId id="1642" r:id="rId13"/>
    <p:sldId id="1643" r:id="rId14"/>
    <p:sldId id="1644" r:id="rId15"/>
    <p:sldId id="1645" r:id="rId16"/>
    <p:sldId id="1646" r:id="rId17"/>
    <p:sldId id="1647" r:id="rId18"/>
    <p:sldId id="1700" r:id="rId19"/>
    <p:sldId id="1659" r:id="rId20"/>
    <p:sldId id="1699" r:id="rId21"/>
    <p:sldId id="1648" r:id="rId22"/>
    <p:sldId id="1682" r:id="rId23"/>
    <p:sldId id="1650" r:id="rId24"/>
    <p:sldId id="1683" r:id="rId25"/>
    <p:sldId id="1653" r:id="rId26"/>
    <p:sldId id="1652" r:id="rId27"/>
    <p:sldId id="1695" r:id="rId28"/>
    <p:sldId id="1693" r:id="rId29"/>
    <p:sldId id="1697" r:id="rId30"/>
    <p:sldId id="1685" r:id="rId31"/>
    <p:sldId id="1656" r:id="rId32"/>
    <p:sldId id="1698" r:id="rId33"/>
    <p:sldId id="1655" r:id="rId34"/>
    <p:sldId id="1687" r:id="rId35"/>
    <p:sldId id="1692" r:id="rId36"/>
    <p:sldId id="1657" r:id="rId37"/>
    <p:sldId id="1688" r:id="rId38"/>
    <p:sldId id="1676" r:id="rId39"/>
    <p:sldId id="1689" r:id="rId40"/>
    <p:sldId id="1662" r:id="rId41"/>
    <p:sldId id="1702" r:id="rId42"/>
    <p:sldId id="1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7943" autoAdjust="0"/>
  </p:normalViewPr>
  <p:slideViewPr>
    <p:cSldViewPr>
      <p:cViewPr varScale="1">
        <p:scale>
          <a:sx n="152" d="100"/>
          <a:sy n="152" d="100"/>
        </p:scale>
        <p:origin x="1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Agrawal, </a:t>
            </a:r>
            <a:r>
              <a:rPr lang="en-US" dirty="0" err="1"/>
              <a:t>Bolosky</a:t>
            </a:r>
            <a:r>
              <a:rPr lang="en-US" dirty="0"/>
              <a:t>, Douceur, Lorch. A Five Year Study of File-System Metadata. FAST 2007.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MBR contains information on how partitions are organized + executable boot loader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CDs, DVDs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Long and Unicode file names take up multiple entries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0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48KB direct</a:t>
            </a:r>
          </a:p>
          <a:p>
            <a:r>
              <a:rPr lang="en-US" dirty="0"/>
              <a:t>4MB indirect</a:t>
            </a:r>
          </a:p>
          <a:p>
            <a:r>
              <a:rPr lang="en-US" dirty="0"/>
              <a:t>4GB doubly</a:t>
            </a:r>
          </a:p>
          <a:p>
            <a:r>
              <a:rPr lang="en-US" dirty="0"/>
              <a:t>4TB triply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early implementation also had a block size that was too small (512 bytes), increasing the number of blocks per file aka number of seeks required to read/write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actually, indirect blocks in different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5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24: File Systems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1354-F94B-CD49-822F-E17D3C43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1B4A-FBA0-0041-9F1B-C65EBE0E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directory</a:t>
            </a:r>
            <a:r>
              <a:rPr lang="en-US" dirty="0"/>
              <a:t> is a file that provides mappings from human-readable names to low-level names (i.e., file numbers):</a:t>
            </a:r>
          </a:p>
          <a:p>
            <a:pPr lvl="1"/>
            <a:r>
              <a:rPr lang="en-US" dirty="0"/>
              <a:t>a list of human-readable names</a:t>
            </a:r>
          </a:p>
          <a:p>
            <a:pPr lvl="1"/>
            <a:r>
              <a:rPr lang="en-US" dirty="0"/>
              <a:t>a mapping from each  name to a specific underlying file or directory</a:t>
            </a:r>
          </a:p>
          <a:p>
            <a:r>
              <a:rPr lang="en-US" dirty="0"/>
              <a:t>OS uses path name to find directories and files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85516B-9D13-2C49-9276-D8E311BD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32" y="5417764"/>
            <a:ext cx="1223768" cy="144758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FCB0A24-6E09-3942-9779-8CC4A2644A9E}"/>
              </a:ext>
            </a:extLst>
          </p:cNvPr>
          <p:cNvGrpSpPr/>
          <p:nvPr/>
        </p:nvGrpSpPr>
        <p:grpSpPr>
          <a:xfrm>
            <a:off x="4864790" y="5060941"/>
            <a:ext cx="2183553" cy="1668242"/>
            <a:chOff x="4864790" y="5060941"/>
            <a:chExt cx="2183553" cy="16682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FA32C3-4A50-7A4E-8358-7E4312082B82}"/>
                </a:ext>
              </a:extLst>
            </p:cNvPr>
            <p:cNvGrpSpPr/>
            <p:nvPr/>
          </p:nvGrpSpPr>
          <p:grpSpPr>
            <a:xfrm>
              <a:off x="4864790" y="5060941"/>
              <a:ext cx="2183553" cy="1661174"/>
              <a:chOff x="1066800" y="2133600"/>
              <a:chExt cx="4572000" cy="35179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E61B0D8-7BDD-5541-BF6C-358555CA4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133600"/>
                <a:ext cx="4445000" cy="35179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F5D57F-75D8-3549-B57C-B8C77941FD05}"/>
                  </a:ext>
                </a:extLst>
              </p:cNvPr>
              <p:cNvSpPr/>
              <p:nvPr/>
            </p:nvSpPr>
            <p:spPr>
              <a:xfrm>
                <a:off x="5181600" y="2667000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B04AA3-55F5-1449-A5F2-71C3162411B0}"/>
                  </a:ext>
                </a:extLst>
              </p:cNvPr>
              <p:cNvSpPr/>
              <p:nvPr/>
            </p:nvSpPr>
            <p:spPr>
              <a:xfrm>
                <a:off x="3962400" y="4648200"/>
                <a:ext cx="1549400" cy="100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596AB3-5CDD-1240-B5DF-3EFFFEAEADCA}"/>
                </a:ext>
              </a:extLst>
            </p:cNvPr>
            <p:cNvSpPr txBox="1"/>
            <p:nvPr/>
          </p:nvSpPr>
          <p:spPr>
            <a:xfrm>
              <a:off x="5530903" y="5303305"/>
              <a:ext cx="119572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music   320</a:t>
              </a:r>
            </a:p>
            <a:p>
              <a:r>
                <a:rPr lang="en-US" sz="1400" dirty="0"/>
                <a:t>work     219</a:t>
              </a:r>
            </a:p>
            <a:p>
              <a:r>
                <a:rPr lang="en-US" sz="1400" dirty="0" err="1"/>
                <a:t>foo.txt</a:t>
              </a:r>
              <a:r>
                <a:rPr lang="en-US" sz="1400" dirty="0"/>
                <a:t>   871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E7BFF1-1C8B-594D-BFF7-DF17C4ADAB85}"/>
                </a:ext>
              </a:extLst>
            </p:cNvPr>
            <p:cNvSpPr txBox="1"/>
            <p:nvPr/>
          </p:nvSpPr>
          <p:spPr>
            <a:xfrm>
              <a:off x="5005796" y="6205963"/>
              <a:ext cx="2042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 	      File 871</a:t>
              </a:r>
            </a:p>
            <a:p>
              <a:r>
                <a:rPr lang="en-US" sz="1400" dirty="0"/>
                <a:t>"/home/</a:t>
              </a:r>
              <a:r>
                <a:rPr lang="en-US" sz="1400" dirty="0" err="1"/>
                <a:t>eleanor</a:t>
              </a:r>
              <a:r>
                <a:rPr lang="en-US" sz="1400" dirty="0"/>
                <a:t>/</a:t>
              </a:r>
              <a:r>
                <a:rPr lang="en-US" sz="1400" dirty="0" err="1"/>
                <a:t>foo.txt</a:t>
              </a:r>
              <a:r>
                <a:rPr lang="en-US" sz="1400" dirty="0"/>
                <a:t>"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4FB08AF-C756-A84D-BF74-AAF2CA4FCBDA}"/>
              </a:ext>
            </a:extLst>
          </p:cNvPr>
          <p:cNvGrpSpPr/>
          <p:nvPr/>
        </p:nvGrpSpPr>
        <p:grpSpPr>
          <a:xfrm>
            <a:off x="3359534" y="4230354"/>
            <a:ext cx="2183553" cy="1661174"/>
            <a:chOff x="3359534" y="4230354"/>
            <a:chExt cx="2183553" cy="16611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C4243A-E618-184F-9922-BE6DC0D161D8}"/>
                </a:ext>
              </a:extLst>
            </p:cNvPr>
            <p:cNvGrpSpPr/>
            <p:nvPr/>
          </p:nvGrpSpPr>
          <p:grpSpPr>
            <a:xfrm>
              <a:off x="3359534" y="4230354"/>
              <a:ext cx="2183553" cy="1661174"/>
              <a:chOff x="1066800" y="2133600"/>
              <a:chExt cx="4572000" cy="35179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E9EB2AC-4904-6E42-9022-147353C06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133600"/>
                <a:ext cx="4445000" cy="35179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031C2F-8644-E64C-9CD1-95661EB3B203}"/>
                  </a:ext>
                </a:extLst>
              </p:cNvPr>
              <p:cNvSpPr/>
              <p:nvPr/>
            </p:nvSpPr>
            <p:spPr>
              <a:xfrm>
                <a:off x="5181600" y="2667000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1CE0CF-104F-1E42-B0B0-ADA1D68A9FEA}"/>
                  </a:ext>
                </a:extLst>
              </p:cNvPr>
              <p:cNvSpPr/>
              <p:nvPr/>
            </p:nvSpPr>
            <p:spPr>
              <a:xfrm>
                <a:off x="3962400" y="4648200"/>
                <a:ext cx="1549400" cy="100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56A361-0BB1-CE49-B146-CB5CEE242EF5}"/>
                </a:ext>
              </a:extLst>
            </p:cNvPr>
            <p:cNvSpPr txBox="1"/>
            <p:nvPr/>
          </p:nvSpPr>
          <p:spPr>
            <a:xfrm>
              <a:off x="4056912" y="5360029"/>
              <a:ext cx="1455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 File 818</a:t>
              </a:r>
            </a:p>
            <a:p>
              <a:r>
                <a:rPr lang="en-US" sz="1400" dirty="0"/>
                <a:t>"/home/</a:t>
              </a:r>
              <a:r>
                <a:rPr lang="en-US" sz="1400" dirty="0" err="1"/>
                <a:t>eleanor</a:t>
              </a:r>
              <a:r>
                <a:rPr lang="en-US" sz="1400" dirty="0"/>
                <a:t>"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AD3E3D-9EC5-E74C-8E74-D182B1992CD7}"/>
                </a:ext>
              </a:extLst>
            </p:cNvPr>
            <p:cNvSpPr txBox="1"/>
            <p:nvPr/>
          </p:nvSpPr>
          <p:spPr>
            <a:xfrm>
              <a:off x="4019827" y="4482333"/>
              <a:ext cx="119572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ada</a:t>
              </a:r>
              <a:r>
                <a:rPr lang="en-US" sz="1400" dirty="0"/>
                <a:t>        682    </a:t>
              </a:r>
            </a:p>
            <a:p>
              <a:r>
                <a:rPr lang="en-US" sz="1400" dirty="0" err="1"/>
                <a:t>eleanor</a:t>
              </a:r>
              <a:r>
                <a:rPr lang="en-US" sz="1400" dirty="0"/>
                <a:t>  818</a:t>
              </a:r>
            </a:p>
            <a:p>
              <a:r>
                <a:rPr lang="en-US" sz="1400" dirty="0" err="1"/>
                <a:t>rett</a:t>
              </a:r>
              <a:r>
                <a:rPr lang="en-US" sz="1400" dirty="0"/>
                <a:t>         830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AFE4F6-8728-0D43-8087-952666844372}"/>
              </a:ext>
            </a:extLst>
          </p:cNvPr>
          <p:cNvGrpSpPr/>
          <p:nvPr/>
        </p:nvGrpSpPr>
        <p:grpSpPr>
          <a:xfrm>
            <a:off x="1793624" y="3556265"/>
            <a:ext cx="2183553" cy="1661174"/>
            <a:chOff x="1793624" y="3556265"/>
            <a:chExt cx="2183553" cy="166117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10D6C-E963-0941-B7D7-4C753517C870}"/>
                </a:ext>
              </a:extLst>
            </p:cNvPr>
            <p:cNvGrpSpPr/>
            <p:nvPr/>
          </p:nvGrpSpPr>
          <p:grpSpPr>
            <a:xfrm>
              <a:off x="1793624" y="3556265"/>
              <a:ext cx="2183553" cy="1661174"/>
              <a:chOff x="1066800" y="2133600"/>
              <a:chExt cx="4572000" cy="35179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E196581-5492-4D46-A66B-159B1C78D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0" y="2133600"/>
                <a:ext cx="4445000" cy="3517900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1A5249B-F6A3-E34D-B280-C0BE68CB5834}"/>
                  </a:ext>
                </a:extLst>
              </p:cNvPr>
              <p:cNvSpPr/>
              <p:nvPr/>
            </p:nvSpPr>
            <p:spPr>
              <a:xfrm>
                <a:off x="5181600" y="2667000"/>
                <a:ext cx="4572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E0B3908-702B-3948-8F89-F0832FE4E3B7}"/>
                  </a:ext>
                </a:extLst>
              </p:cNvPr>
              <p:cNvSpPr/>
              <p:nvPr/>
            </p:nvSpPr>
            <p:spPr>
              <a:xfrm>
                <a:off x="3962400" y="4648200"/>
                <a:ext cx="1549400" cy="100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FDD02D-57ED-6B48-A7BA-A9352A95CF01}"/>
                </a:ext>
              </a:extLst>
            </p:cNvPr>
            <p:cNvSpPr txBox="1"/>
            <p:nvPr/>
          </p:nvSpPr>
          <p:spPr>
            <a:xfrm>
              <a:off x="3136002" y="4694219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File 158</a:t>
              </a:r>
            </a:p>
            <a:p>
              <a:r>
                <a:rPr lang="en-US" sz="1400" dirty="0"/>
                <a:t>"/home"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3816-C9E9-1E4E-9C70-1FC2B258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FBE4-5786-1545-9AFC-220DA905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7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systems are stored on disks</a:t>
            </a:r>
          </a:p>
          <a:p>
            <a:pPr lvl="1"/>
            <a:r>
              <a:rPr lang="en-US" dirty="0"/>
              <a:t>disks can be divided into one or more partitions</a:t>
            </a:r>
          </a:p>
          <a:p>
            <a:r>
              <a:rPr lang="en-US" dirty="0"/>
              <a:t>Sector 0 of disk called Master Boot Record</a:t>
            </a:r>
          </a:p>
          <a:p>
            <a:pPr lvl="1"/>
            <a:r>
              <a:rPr lang="en-US" dirty="0"/>
              <a:t>executable boot loader</a:t>
            </a:r>
          </a:p>
          <a:p>
            <a:pPr lvl="1"/>
            <a:r>
              <a:rPr lang="en-US" dirty="0"/>
              <a:t>end of MBR: partition table (contains partitions' start &amp; end </a:t>
            </a:r>
            <a:r>
              <a:rPr lang="en-US" dirty="0" err="1"/>
              <a:t>addr</a:t>
            </a:r>
            <a:r>
              <a:rPr lang="en-US" dirty="0"/>
              <a:t>.)</a:t>
            </a:r>
          </a:p>
          <a:p>
            <a:r>
              <a:rPr lang="en-US" dirty="0"/>
              <a:t>Remainder of disk divided into partitions</a:t>
            </a:r>
          </a:p>
          <a:p>
            <a:pPr lvl="1"/>
            <a:r>
              <a:rPr lang="en-US" dirty="0"/>
              <a:t>First block of each partition is boot block (loaded by MBR on boot)</a:t>
            </a:r>
          </a:p>
          <a:p>
            <a:pPr lvl="1"/>
            <a:r>
              <a:rPr lang="en-US" dirty="0"/>
              <a:t>The rest of the partition stores the file system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D8884-1B67-4243-8110-F59793F8AA27}"/>
              </a:ext>
            </a:extLst>
          </p:cNvPr>
          <p:cNvGrpSpPr/>
          <p:nvPr/>
        </p:nvGrpSpPr>
        <p:grpSpPr>
          <a:xfrm>
            <a:off x="7257" y="4517923"/>
            <a:ext cx="9144000" cy="2263877"/>
            <a:chOff x="7257" y="4220380"/>
            <a:chExt cx="9144000" cy="22638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4273E2-669A-DF47-873A-F68E1BC1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" y="4220380"/>
              <a:ext cx="9144000" cy="22638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74028F-8B65-E548-9E51-EBD6E790CA30}"/>
                </a:ext>
              </a:extLst>
            </p:cNvPr>
            <p:cNvSpPr/>
            <p:nvPr/>
          </p:nvSpPr>
          <p:spPr>
            <a:xfrm>
              <a:off x="6248400" y="4466772"/>
              <a:ext cx="304800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07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3BAF-8D37-1644-AA1A-8077BF7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1E17-3CC0-4E42-801A-8F0ACC0A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8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Possible ways to allocate files: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Continuous allocation: </a:t>
            </a:r>
            <a:r>
              <a:rPr lang="en-US" dirty="0"/>
              <a:t>all bytes together, in order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Linked structure: </a:t>
            </a:r>
            <a:r>
              <a:rPr lang="en-US" dirty="0"/>
              <a:t>each block points to the next block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Indexed structure: </a:t>
            </a:r>
            <a:r>
              <a:rPr lang="en-US" dirty="0"/>
              <a:t>index block points to many other blocks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Log structure: </a:t>
            </a:r>
            <a:r>
              <a:rPr lang="en-US" dirty="0"/>
              <a:t>sequence of segments, each containing updates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35BE9-9DCF-7346-8B4A-0AEB7EF7FF21}"/>
              </a:ext>
            </a:extLst>
          </p:cNvPr>
          <p:cNvSpPr txBox="1"/>
          <p:nvPr/>
        </p:nvSpPr>
        <p:spPr>
          <a:xfrm>
            <a:off x="1752600" y="4431268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is the best?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85409-387A-A742-9703-EF8A0411D075}"/>
              </a:ext>
            </a:extLst>
          </p:cNvPr>
          <p:cNvSpPr txBox="1"/>
          <p:nvPr/>
        </p:nvSpPr>
        <p:spPr>
          <a:xfrm>
            <a:off x="2209800" y="4892933"/>
            <a:ext cx="3352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sequential access?</a:t>
            </a:r>
          </a:p>
          <a:p>
            <a:r>
              <a:rPr lang="en-US" sz="2400" dirty="0"/>
              <a:t>For random access?</a:t>
            </a:r>
          </a:p>
          <a:p>
            <a:r>
              <a:rPr lang="en-US" sz="2400" dirty="0"/>
              <a:t>For small files?</a:t>
            </a:r>
          </a:p>
          <a:p>
            <a:r>
              <a:rPr lang="en-US" sz="2400" dirty="0"/>
              <a:t>For large files?</a:t>
            </a:r>
          </a:p>
        </p:txBody>
      </p:sp>
    </p:spTree>
    <p:extLst>
      <p:ext uri="{BB962C8B-B14F-4D97-AF65-F5344CB8AC3E}">
        <p14:creationId xmlns:p14="http://schemas.microsoft.com/office/powerpoint/2010/main" val="29540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2633-CDE5-534D-9853-A65974A8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CF7F-7F18-0B4B-A7ED-75B6E98F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bytes together, in order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Simple: </a:t>
            </a:r>
            <a:r>
              <a:rPr lang="en-US" dirty="0"/>
              <a:t>state required per file = start block &amp; size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Efficient: </a:t>
            </a:r>
            <a:r>
              <a:rPr lang="en-US" dirty="0"/>
              <a:t>entire file can be read with one seek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Fragmentation: </a:t>
            </a:r>
            <a:r>
              <a:rPr lang="en-US" dirty="0"/>
              <a:t>external is bigger problem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Usability: </a:t>
            </a:r>
            <a:r>
              <a:rPr lang="en-US" dirty="0"/>
              <a:t>user needs to know size of file at time of creation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FDAA9-BE4D-3A4B-A5B5-3C2B68B0F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19600"/>
            <a:ext cx="9144000" cy="12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AF05-A23F-AC48-B58A-C6D3246C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5E9D-B349-D844-974D-F910DCB7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file is stored as linked list of blocks: First word of each block points to next block, rest of disk block is file data 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Simple: </a:t>
            </a:r>
            <a:r>
              <a:rPr lang="en-US" dirty="0"/>
              <a:t>only need to store 1st block of each file</a:t>
            </a:r>
          </a:p>
          <a:p>
            <a:pPr>
              <a:buFont typeface="System Font Regular"/>
              <a:buChar char="+"/>
            </a:pPr>
            <a:r>
              <a:rPr lang="en-US" b="1" dirty="0">
                <a:solidFill>
                  <a:schemeClr val="accent1"/>
                </a:solidFill>
              </a:rPr>
              <a:t>Space Utilization: </a:t>
            </a:r>
            <a:r>
              <a:rPr lang="en-US" dirty="0"/>
              <a:t>no space lost to external fragmentation 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Performance: </a:t>
            </a:r>
            <a:r>
              <a:rPr lang="en-US" dirty="0"/>
              <a:t>random access is slow</a:t>
            </a:r>
          </a:p>
          <a:p>
            <a:pPr>
              <a:buFont typeface="System Font Regular"/>
              <a:buChar char="-"/>
            </a:pPr>
            <a:r>
              <a:rPr lang="en-US" b="1" dirty="0">
                <a:solidFill>
                  <a:schemeClr val="accent1"/>
                </a:solidFill>
              </a:rPr>
              <a:t>Space Utilization: </a:t>
            </a:r>
            <a:r>
              <a:rPr lang="en-US" dirty="0"/>
              <a:t>overhead of pointers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A7725-13CC-7142-8A5E-AB2DEB3C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422"/>
            <a:ext cx="9144000" cy="25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40D2-CB9B-C440-8BEE-4648B461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Linked Allocation: File Allocation Table (FAT)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AFA33-8C84-4942-B504-C9BFF0BFA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Developed by Microsoft for MS-DOS</a:t>
                </a:r>
              </a:p>
              <a:p>
                <a:r>
                  <a:rPr lang="en-US" dirty="0"/>
                  <a:t>Still widely used for flash drives, camera cards, etc.</a:t>
                </a:r>
              </a:p>
              <a:p>
                <a:r>
                  <a:rPr lang="en-US" dirty="0"/>
                  <a:t>Fat-32 supports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r>
                  <a:rPr lang="en-US" dirty="0"/>
                  <a:t> blocks and files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bytes </a:t>
                </a:r>
              </a:p>
              <a:p>
                <a:r>
                  <a:rPr lang="en-US" dirty="0"/>
                  <a:t>File table: </a:t>
                </a:r>
              </a:p>
              <a:p>
                <a:pPr lvl="1"/>
                <a:r>
                  <a:rPr lang="en-US" dirty="0"/>
                  <a:t>Linear map of all blocks on disk </a:t>
                </a:r>
              </a:p>
              <a:p>
                <a:pPr lvl="1"/>
                <a:r>
                  <a:rPr lang="en-US" dirty="0"/>
                  <a:t>Each file a linked list of blocks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AFA33-8C84-4942-B504-C9BFF0BFA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88CF61-1147-FA4A-8A03-279E64E8E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23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CF4D-3737-0648-90F2-C13F42C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File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CAD9-38E9-9F49-AEB3-BC72D213B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entry per block</a:t>
            </a:r>
          </a:p>
          <a:p>
            <a:r>
              <a:rPr lang="en-US" dirty="0"/>
              <a:t>EOF for last block</a:t>
            </a:r>
          </a:p>
          <a:p>
            <a:r>
              <a:rPr lang="en-US" dirty="0"/>
              <a:t>0 indicates free block </a:t>
            </a:r>
          </a:p>
          <a:p>
            <a:r>
              <a:rPr lang="en-US" dirty="0"/>
              <a:t>low-level name = FAT index of first block in file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1A52DC-2322-4D42-8011-90E86BEE8E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4" y="4534372"/>
            <a:ext cx="2832100" cy="20188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2C294-047F-964C-976E-FDD535DD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61" y="533400"/>
            <a:ext cx="4821724" cy="632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0AB1D8-04F1-9145-A019-CC83CF1DB61E}"/>
              </a:ext>
            </a:extLst>
          </p:cNvPr>
          <p:cNvSpPr/>
          <p:nvPr/>
        </p:nvSpPr>
        <p:spPr>
          <a:xfrm>
            <a:off x="8347961" y="5867400"/>
            <a:ext cx="79603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0EE1-E293-144D-8C96-0DB3CECC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Directory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3C07E-8EFF-254D-B558-BA1E1AB7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Folder: </a:t>
            </a:r>
            <a:r>
              <a:rPr lang="en-US" dirty="0"/>
              <a:t>a file with 32-byte entries</a:t>
            </a:r>
          </a:p>
          <a:p>
            <a:pPr marL="0" indent="0">
              <a:buNone/>
            </a:pPr>
            <a:r>
              <a:rPr lang="en-US" b="1" dirty="0"/>
              <a:t>Each Entry: </a:t>
            </a:r>
            <a:endParaRPr lang="en-US" dirty="0"/>
          </a:p>
          <a:p>
            <a:r>
              <a:rPr lang="en-US" dirty="0"/>
              <a:t>8 byte name + 3 byte extension (ASCII) </a:t>
            </a:r>
          </a:p>
          <a:p>
            <a:r>
              <a:rPr lang="en-US" dirty="0"/>
              <a:t>creation date and time</a:t>
            </a:r>
          </a:p>
          <a:p>
            <a:r>
              <a:rPr lang="en-US" dirty="0"/>
              <a:t>last modification date and time</a:t>
            </a:r>
          </a:p>
          <a:p>
            <a:r>
              <a:rPr lang="en-US" dirty="0"/>
              <a:t>first block in the file (index into FAT) </a:t>
            </a:r>
          </a:p>
          <a:p>
            <a:r>
              <a:rPr lang="en-US" dirty="0"/>
              <a:t>size of the file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AD847-54B3-1F4A-8709-778C61C3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8800"/>
            <a:ext cx="2755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282E-501D-1B40-9274-20EA3628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Linked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093A8-0A5F-A243-A3CC-C65705350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disk reads would be required to read (all of)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byte file named /foo/bar/</a:t>
                </a:r>
                <a:r>
                  <a:rPr lang="en-US" dirty="0" err="1"/>
                  <a:t>baz.txt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assume 4096 byte (4 KB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byte) blocks</a:t>
                </a:r>
              </a:p>
              <a:p>
                <a:pPr lvl="1"/>
                <a:r>
                  <a:rPr lang="en-US" dirty="0"/>
                  <a:t>assume that all directories are small enough to fit in one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093A8-0A5F-A243-A3CC-C65705350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18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282E-501D-1B40-9274-20EA3628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Linked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093A8-0A5F-A243-A3CC-C65705350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disk reads would be required to read (all of)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byte file named /foo/bar/</a:t>
                </a:r>
                <a:r>
                  <a:rPr lang="en-US" dirty="0" err="1"/>
                  <a:t>baz.txt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assume 4096 byte (4 KB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byte) blocks</a:t>
                </a:r>
              </a:p>
              <a:p>
                <a:pPr lvl="1"/>
                <a:r>
                  <a:rPr lang="en-US" dirty="0"/>
                  <a:t>assume that all directories are small enough to fit in one block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093A8-0A5F-A243-A3CC-C65705350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416DAB-BA52-1A4F-B81C-7FCF39C92137}"/>
              </a:ext>
            </a:extLst>
          </p:cNvPr>
          <p:cNvSpPr txBox="1">
            <a:spLocks/>
          </p:cNvSpPr>
          <p:nvPr/>
        </p:nvSpPr>
        <p:spPr>
          <a:xfrm>
            <a:off x="457200" y="3122001"/>
            <a:ext cx="8229600" cy="3347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/ directory block, find foo’s file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foo directory block, find bar’s file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bar’s directory block, find </a:t>
            </a:r>
            <a:r>
              <a:rPr lang="en-US" dirty="0" err="1"/>
              <a:t>baz.txt’s</a:t>
            </a:r>
            <a:r>
              <a:rPr lang="en-US" dirty="0"/>
              <a:t> file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</a:t>
            </a:r>
            <a:r>
              <a:rPr lang="en-US" dirty="0" err="1"/>
              <a:t>baz.txt’s</a:t>
            </a:r>
            <a:r>
              <a:rPr lang="en-US" dirty="0"/>
              <a:t> block 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</a:t>
            </a:r>
            <a:r>
              <a:rPr lang="en-US" dirty="0" err="1"/>
              <a:t>ptr</a:t>
            </a:r>
            <a:r>
              <a:rPr lang="en-US" dirty="0"/>
              <a:t> to block 1 in FAT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</a:t>
            </a:r>
            <a:r>
              <a:rPr lang="en-US" dirty="0" err="1"/>
              <a:t>baz.txt’s</a:t>
            </a:r>
            <a:r>
              <a:rPr lang="en-US" dirty="0"/>
              <a:t> block 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</a:t>
            </a:r>
            <a:r>
              <a:rPr lang="en-US" dirty="0" err="1"/>
              <a:t>ptr</a:t>
            </a:r>
            <a:r>
              <a:rPr lang="en-US" dirty="0"/>
              <a:t> to block 2 in FAT</a:t>
            </a:r>
          </a:p>
          <a:p>
            <a:pPr marL="0" indent="0">
              <a:buNone/>
            </a:pPr>
            <a:r>
              <a:rPr lang="en-US" dirty="0"/>
              <a:t>         …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dirty="0"/>
              <a:t>read </a:t>
            </a:r>
            <a:r>
              <a:rPr lang="en-US" dirty="0" err="1"/>
              <a:t>ptr</a:t>
            </a:r>
            <a:r>
              <a:rPr lang="en-US" dirty="0"/>
              <a:t> to block 6 in FAT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dirty="0"/>
              <a:t>read </a:t>
            </a:r>
            <a:r>
              <a:rPr lang="en-US" dirty="0" err="1"/>
              <a:t>baz.txt’s</a:t>
            </a:r>
            <a:r>
              <a:rPr lang="en-US" dirty="0"/>
              <a:t> block 6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dirty="0"/>
              <a:t>read </a:t>
            </a:r>
            <a:r>
              <a:rPr lang="en-US" dirty="0" err="1"/>
              <a:t>ptr</a:t>
            </a:r>
            <a:r>
              <a:rPr lang="en-US" dirty="0"/>
              <a:t> to block 7 in FAT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dirty="0"/>
              <a:t>read </a:t>
            </a:r>
            <a:r>
              <a:rPr lang="en-US" dirty="0" err="1"/>
              <a:t>baz.txt’s</a:t>
            </a:r>
            <a:r>
              <a:rPr lang="en-US" dirty="0"/>
              <a:t> block 7</a:t>
            </a:r>
          </a:p>
          <a:p>
            <a:pPr marL="457200" indent="-457200">
              <a:buFont typeface="+mj-lt"/>
              <a:buAutoNum type="arabicPeriod" startAt="15"/>
            </a:pPr>
            <a:r>
              <a:rPr lang="en-US" dirty="0"/>
              <a:t>read EOF </a:t>
            </a:r>
            <a:r>
              <a:rPr lang="en-US" dirty="0" err="1"/>
              <a:t>ptr</a:t>
            </a:r>
            <a:r>
              <a:rPr lang="en-US" dirty="0"/>
              <a:t> in FAT</a:t>
            </a:r>
          </a:p>
        </p:txBody>
      </p:sp>
    </p:spTree>
    <p:extLst>
      <p:ext uri="{BB962C8B-B14F-4D97-AF65-F5344CB8AC3E}">
        <p14:creationId xmlns:p14="http://schemas.microsoft.com/office/powerpoint/2010/main" val="3163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dirty="0"/>
              <a:t>should be able to store large amounts of information</a:t>
            </a:r>
          </a:p>
          <a:p>
            <a:pPr lvl="1"/>
            <a:r>
              <a:rPr lang="en-US" dirty="0"/>
              <a:t>information must survive processes, power failures, etc.</a:t>
            </a:r>
          </a:p>
          <a:p>
            <a:pPr lvl="1"/>
            <a:r>
              <a:rPr lang="en-US" dirty="0"/>
              <a:t>processes must be able to find information</a:t>
            </a:r>
          </a:p>
          <a:p>
            <a:pPr lvl="1"/>
            <a:r>
              <a:rPr lang="en-US" dirty="0"/>
              <a:t>needs to support concurrent accesses by multiple processes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</a:t>
            </a:r>
          </a:p>
          <a:p>
            <a:pPr lvl="2"/>
            <a:r>
              <a:rPr lang="en-US" dirty="0"/>
              <a:t>files</a:t>
            </a:r>
          </a:p>
          <a:p>
            <a:pPr lvl="2"/>
            <a:r>
              <a:rPr lang="en-US" dirty="0"/>
              <a:t>directories (a special kind of file)</a:t>
            </a:r>
          </a:p>
        </p:txBody>
      </p:sp>
    </p:spTree>
    <p:extLst>
      <p:ext uri="{BB962C8B-B14F-4D97-AF65-F5344CB8AC3E}">
        <p14:creationId xmlns:p14="http://schemas.microsoft.com/office/powerpoint/2010/main" val="7585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66B3-0910-E14F-91F4-33ABF2C0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Symbolic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459B-F784-0A4D-9A55-0602F1B1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could we implement symbolic links in the FAT file 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2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F833-73BD-BB48-855E-FDA28949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0ACC-DFFB-0745-B0E8-2B030C15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is FAT good?</a:t>
            </a:r>
          </a:p>
          <a:p>
            <a:r>
              <a:rPr lang="en-US" dirty="0"/>
              <a:t>Simple: state required per file: start block only </a:t>
            </a:r>
          </a:p>
          <a:p>
            <a:r>
              <a:rPr lang="en-US" dirty="0"/>
              <a:t>Widely supported</a:t>
            </a:r>
          </a:p>
          <a:p>
            <a:r>
              <a:rPr lang="en-US" dirty="0"/>
              <a:t>No external fragmentation</a:t>
            </a:r>
          </a:p>
          <a:p>
            <a:r>
              <a:rPr lang="en-US" dirty="0"/>
              <a:t>block used only for data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is FAT bad?</a:t>
            </a:r>
          </a:p>
          <a:p>
            <a:r>
              <a:rPr lang="en-US" dirty="0"/>
              <a:t>Poor locality </a:t>
            </a:r>
          </a:p>
          <a:p>
            <a:r>
              <a:rPr lang="en-US" dirty="0"/>
              <a:t>Many file seeks (unless entire FAT in memory)</a:t>
            </a:r>
          </a:p>
          <a:p>
            <a:r>
              <a:rPr lang="en-US" dirty="0"/>
              <a:t>Poor random access </a:t>
            </a:r>
          </a:p>
          <a:p>
            <a:r>
              <a:rPr lang="en-US" dirty="0"/>
              <a:t>Limited metadata </a:t>
            </a:r>
          </a:p>
          <a:p>
            <a:r>
              <a:rPr lang="en-US" dirty="0"/>
              <a:t>Limited access control </a:t>
            </a:r>
          </a:p>
          <a:p>
            <a:r>
              <a:rPr lang="en-US" dirty="0"/>
              <a:t>Limitations on volume and file size </a:t>
            </a:r>
          </a:p>
          <a:p>
            <a:r>
              <a:rPr lang="en-US" dirty="0"/>
              <a:t>No support for reliability techniques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FACF-5DC5-484D-A811-3EB91EB0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Indexed Allocation: Fast File System (FFS)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9C5F-BFF7-AA44-8746-1A0F10C62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tree-based, multi-level index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superblock</a:t>
            </a:r>
            <a:r>
              <a:rPr lang="en-US" dirty="0"/>
              <a:t> identifies file system's key parameters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inodes</a:t>
            </a:r>
            <a:r>
              <a:rPr lang="en-US" dirty="0"/>
              <a:t> store metadata and pointers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datablocks</a:t>
            </a:r>
            <a:r>
              <a:rPr lang="en-US" dirty="0"/>
              <a:t> store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461A6-C509-804E-8A1A-10F7FD14B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702"/>
            <a:ext cx="9144000" cy="2020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EA412-D76E-BA41-BC3A-4C966AB21A5B}"/>
              </a:ext>
            </a:extLst>
          </p:cNvPr>
          <p:cNvSpPr/>
          <p:nvPr/>
        </p:nvSpPr>
        <p:spPr>
          <a:xfrm>
            <a:off x="8534400" y="6248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A6BF-F38C-BA40-81C4-F20FBB8C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Superblock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8A4F-8277-ED42-8240-35969935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file system’s key parameters: 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block size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array location and size </a:t>
            </a:r>
          </a:p>
          <a:p>
            <a:pPr lvl="1"/>
            <a:r>
              <a:rPr lang="en-US" dirty="0"/>
              <a:t>location of free list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2F608-5E57-4440-88BA-FCE388CB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702"/>
            <a:ext cx="9144000" cy="20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47CD3-C2DA-5849-9951-3F6AACA0D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9003"/>
            <a:ext cx="8077200" cy="619899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5015E-73E2-ED4B-B69B-72520A6E269E}"/>
              </a:ext>
            </a:extLst>
          </p:cNvPr>
          <p:cNvSpPr/>
          <p:nvPr/>
        </p:nvSpPr>
        <p:spPr>
          <a:xfrm>
            <a:off x="457200" y="533400"/>
            <a:ext cx="35814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33B7B-E7A4-E94A-A356-C00735BD1395}"/>
              </a:ext>
            </a:extLst>
          </p:cNvPr>
          <p:cNvSpPr/>
          <p:nvPr/>
        </p:nvSpPr>
        <p:spPr>
          <a:xfrm>
            <a:off x="8001000" y="60198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412D1-D270-904B-B5DA-F0350865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654096-85FC-4540-976B-30DA537B0E5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41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inode</a:t>
            </a:r>
            <a:r>
              <a:rPr lang="en-US" dirty="0"/>
              <a:t> blocks contain an array of </a:t>
            </a:r>
            <a:r>
              <a:rPr lang="en-US" dirty="0" err="1"/>
              <a:t>inodes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contains:</a:t>
            </a:r>
          </a:p>
          <a:p>
            <a:pPr lvl="1"/>
            <a:r>
              <a:rPr lang="en-US" dirty="0"/>
              <a:t>Metadata</a:t>
            </a:r>
          </a:p>
          <a:p>
            <a:pPr lvl="1"/>
            <a:r>
              <a:rPr lang="en-US" dirty="0"/>
              <a:t>12 data pointers</a:t>
            </a:r>
          </a:p>
          <a:p>
            <a:pPr lvl="1"/>
            <a:r>
              <a:rPr lang="en-US" dirty="0"/>
              <a:t>3 indirect pointers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62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60BE-3C1F-9445-A9B2-755ED965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Metadata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F1363-410A-814C-9C3F-F0D384875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64770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Type</a:t>
            </a:r>
          </a:p>
          <a:p>
            <a:pPr lvl="1"/>
            <a:r>
              <a:rPr lang="en-US" dirty="0"/>
              <a:t>ordinary file</a:t>
            </a:r>
          </a:p>
          <a:p>
            <a:pPr lvl="1"/>
            <a:r>
              <a:rPr lang="en-US" dirty="0"/>
              <a:t>directory</a:t>
            </a:r>
          </a:p>
          <a:p>
            <a:pPr lvl="1"/>
            <a:r>
              <a:rPr lang="en-US" dirty="0"/>
              <a:t>symbolic link </a:t>
            </a:r>
          </a:p>
          <a:p>
            <a:pPr lvl="1"/>
            <a:r>
              <a:rPr lang="en-US" dirty="0"/>
              <a:t>special device </a:t>
            </a:r>
          </a:p>
          <a:p>
            <a:r>
              <a:rPr lang="en-US" dirty="0"/>
              <a:t>Size of the file (in #bytes) </a:t>
            </a:r>
          </a:p>
          <a:p>
            <a:r>
              <a:rPr lang="en-US" dirty="0"/>
              <a:t># links to the </a:t>
            </a:r>
            <a:r>
              <a:rPr lang="en-US" dirty="0" err="1"/>
              <a:t>i</a:t>
            </a:r>
            <a:r>
              <a:rPr lang="en-US" dirty="0"/>
              <a:t>-node </a:t>
            </a:r>
          </a:p>
          <a:p>
            <a:r>
              <a:rPr lang="en-US" dirty="0"/>
              <a:t>Owner (user id and group id) </a:t>
            </a:r>
          </a:p>
          <a:p>
            <a:r>
              <a:rPr lang="en-US" dirty="0"/>
              <a:t>Protection bits </a:t>
            </a:r>
          </a:p>
          <a:p>
            <a:r>
              <a:rPr lang="en-US" dirty="0"/>
              <a:t>Times: creation, last accessed, last modified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C81D9-E637-F146-91D2-86DD9AE59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1805553" cy="6036320"/>
          </a:xfrm>
        </p:spPr>
      </p:pic>
    </p:spTree>
    <p:extLst>
      <p:ext uri="{BB962C8B-B14F-4D97-AF65-F5344CB8AC3E}">
        <p14:creationId xmlns:p14="http://schemas.microsoft.com/office/powerpoint/2010/main" val="370528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5F21-ED1C-1149-8337-3894F24C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Index Structures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94B8052-0407-4644-84DA-D8A4D9B5A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 r="992"/>
          <a:stretch/>
        </p:blipFill>
        <p:spPr>
          <a:xfrm>
            <a:off x="609601" y="1371600"/>
            <a:ext cx="7805980" cy="54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6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4">
            <a:extLst>
              <a:ext uri="{FF2B5EF4-FFF2-40B4-BE49-F238E27FC236}">
                <a16:creationId xmlns:a16="http://schemas.microsoft.com/office/drawing/2014/main" id="{2B997623-0BB0-EF46-B7A9-E760C0D6D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 r="992"/>
          <a:stretch/>
        </p:blipFill>
        <p:spPr>
          <a:xfrm>
            <a:off x="609601" y="1371600"/>
            <a:ext cx="7805980" cy="5451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A5F21-ED1C-1149-8337-3894F24C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Index 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1F8E-6D56-C643-8575-4832EE5DE786}"/>
              </a:ext>
            </a:extLst>
          </p:cNvPr>
          <p:cNvSpPr/>
          <p:nvPr/>
        </p:nvSpPr>
        <p:spPr>
          <a:xfrm>
            <a:off x="2632711" y="3171362"/>
            <a:ext cx="1143000" cy="23150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C848E-9182-0343-9059-3F656464392D}"/>
              </a:ext>
            </a:extLst>
          </p:cNvPr>
          <p:cNvSpPr/>
          <p:nvPr/>
        </p:nvSpPr>
        <p:spPr>
          <a:xfrm>
            <a:off x="8050529" y="2208616"/>
            <a:ext cx="201931" cy="20311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C322F8-1592-5044-AF14-86210F68ED33}"/>
              </a:ext>
            </a:extLst>
          </p:cNvPr>
          <p:cNvSpPr/>
          <p:nvPr/>
        </p:nvSpPr>
        <p:spPr>
          <a:xfrm>
            <a:off x="8050529" y="2514600"/>
            <a:ext cx="201931" cy="20311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F14BF-F7D6-B948-BC71-82F7A879C4FB}"/>
              </a:ext>
            </a:extLst>
          </p:cNvPr>
          <p:cNvSpPr/>
          <p:nvPr/>
        </p:nvSpPr>
        <p:spPr>
          <a:xfrm>
            <a:off x="8050529" y="3103374"/>
            <a:ext cx="201931" cy="20311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0AC9E-C6A4-9749-B40D-D70ECDDEA5B1}"/>
              </a:ext>
            </a:extLst>
          </p:cNvPr>
          <p:cNvSpPr/>
          <p:nvPr/>
        </p:nvSpPr>
        <p:spPr>
          <a:xfrm>
            <a:off x="8044105" y="3429000"/>
            <a:ext cx="201931" cy="203114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F6D2F-145C-6E4C-A364-D2CC0290ACDC}"/>
              </a:ext>
            </a:extLst>
          </p:cNvPr>
          <p:cNvSpPr/>
          <p:nvPr/>
        </p:nvSpPr>
        <p:spPr>
          <a:xfrm>
            <a:off x="8050528" y="4017440"/>
            <a:ext cx="201931" cy="203114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8E26AF-F39B-7349-9556-3AB5F77534FD}"/>
              </a:ext>
            </a:extLst>
          </p:cNvPr>
          <p:cNvSpPr/>
          <p:nvPr/>
        </p:nvSpPr>
        <p:spPr>
          <a:xfrm>
            <a:off x="2632711" y="5486400"/>
            <a:ext cx="1143000" cy="1943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D0A13-C415-BD46-A621-BC1A439E601D}"/>
              </a:ext>
            </a:extLst>
          </p:cNvPr>
          <p:cNvSpPr/>
          <p:nvPr/>
        </p:nvSpPr>
        <p:spPr>
          <a:xfrm>
            <a:off x="8050528" y="4649384"/>
            <a:ext cx="201931" cy="20311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18DFF7-E4B2-A54A-9B6A-9FF3CB4516A4}"/>
              </a:ext>
            </a:extLst>
          </p:cNvPr>
          <p:cNvSpPr/>
          <p:nvPr/>
        </p:nvSpPr>
        <p:spPr>
          <a:xfrm>
            <a:off x="8050881" y="5263978"/>
            <a:ext cx="201931" cy="20311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853ACA-A332-F243-BA7D-20DF7269B5F2}"/>
              </a:ext>
            </a:extLst>
          </p:cNvPr>
          <p:cNvSpPr/>
          <p:nvPr/>
        </p:nvSpPr>
        <p:spPr>
          <a:xfrm>
            <a:off x="2632710" y="5668817"/>
            <a:ext cx="1143000" cy="194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2A7207-DDD1-4D4D-92AE-F986386EDB83}"/>
              </a:ext>
            </a:extLst>
          </p:cNvPr>
          <p:cNvSpPr/>
          <p:nvPr/>
        </p:nvSpPr>
        <p:spPr>
          <a:xfrm>
            <a:off x="2632709" y="5863127"/>
            <a:ext cx="1143000" cy="1943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4CF23-6AD7-B14D-AA3E-5546D0A0F3EC}"/>
              </a:ext>
            </a:extLst>
          </p:cNvPr>
          <p:cNvSpPr/>
          <p:nvPr/>
        </p:nvSpPr>
        <p:spPr>
          <a:xfrm>
            <a:off x="8050528" y="5562858"/>
            <a:ext cx="201931" cy="203114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71553D-826F-B345-8C01-7CA96BB5B473}"/>
              </a:ext>
            </a:extLst>
          </p:cNvPr>
          <p:cNvSpPr/>
          <p:nvPr/>
        </p:nvSpPr>
        <p:spPr>
          <a:xfrm>
            <a:off x="8050528" y="5852752"/>
            <a:ext cx="201931" cy="203114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B4D15B-8F6C-3947-96C1-581C620EF4C3}"/>
              </a:ext>
            </a:extLst>
          </p:cNvPr>
          <p:cNvSpPr/>
          <p:nvPr/>
        </p:nvSpPr>
        <p:spPr>
          <a:xfrm>
            <a:off x="8050528" y="6476332"/>
            <a:ext cx="201931" cy="203114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78C819-AEB2-4147-8023-05F3C137E36C}"/>
                  </a:ext>
                </a:extLst>
              </p:cNvPr>
              <p:cNvSpPr txBox="1"/>
              <p:nvPr/>
            </p:nvSpPr>
            <p:spPr>
              <a:xfrm>
                <a:off x="4974350" y="2594166"/>
                <a:ext cx="23485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12⋅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bytes directly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reachable from </a:t>
                </a:r>
                <a:r>
                  <a:rPr lang="en-US" dirty="0" err="1">
                    <a:solidFill>
                      <a:srgbClr val="00B050"/>
                    </a:solidFill>
                  </a:rPr>
                  <a:t>inode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78C819-AEB2-4147-8023-05F3C137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50" y="2594166"/>
                <a:ext cx="2348528" cy="646331"/>
              </a:xfrm>
              <a:prstGeom prst="rect">
                <a:avLst/>
              </a:prstGeom>
              <a:blipFill>
                <a:blip r:embed="rId4"/>
                <a:stretch>
                  <a:fillRect l="-2151" t="-3846" r="-161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6E37315-998E-7846-B094-BF329943AC4A}"/>
              </a:ext>
            </a:extLst>
          </p:cNvPr>
          <p:cNvSpPr/>
          <p:nvPr/>
        </p:nvSpPr>
        <p:spPr>
          <a:xfrm>
            <a:off x="6808469" y="3733800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BA1D9A-919C-5541-A658-DFBFAD04C74D}"/>
                  </a:ext>
                </a:extLst>
              </p:cNvPr>
              <p:cNvSpPr txBox="1"/>
              <p:nvPr/>
            </p:nvSpPr>
            <p:spPr>
              <a:xfrm>
                <a:off x="4307464" y="3472666"/>
                <a:ext cx="2600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bytes indirectly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reachable from </a:t>
                </a:r>
                <a:r>
                  <a:rPr lang="en-US" dirty="0" err="1">
                    <a:solidFill>
                      <a:srgbClr val="00B0F0"/>
                    </a:solidFill>
                  </a:rPr>
                  <a:t>inode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BA1D9A-919C-5541-A658-DFBFAD04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64" y="3472666"/>
                <a:ext cx="2600007" cy="646331"/>
              </a:xfrm>
              <a:prstGeom prst="rect">
                <a:avLst/>
              </a:prstGeom>
              <a:blipFill>
                <a:blip r:embed="rId5"/>
                <a:stretch>
                  <a:fillRect l="-1951" t="-3846" r="-97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B41DCD0D-AB3E-B74E-B3A4-5E54BCC764D7}"/>
              </a:ext>
            </a:extLst>
          </p:cNvPr>
          <p:cNvSpPr/>
          <p:nvPr/>
        </p:nvSpPr>
        <p:spPr>
          <a:xfrm>
            <a:off x="6808469" y="4649384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A0E898-A95D-AA4E-827C-488D8412195F}"/>
              </a:ext>
            </a:extLst>
          </p:cNvPr>
          <p:cNvSpPr/>
          <p:nvPr/>
        </p:nvSpPr>
        <p:spPr>
          <a:xfrm>
            <a:off x="5626062" y="4649384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AC68BD-D623-6D49-AEA8-E076795993DB}"/>
              </a:ext>
            </a:extLst>
          </p:cNvPr>
          <p:cNvSpPr/>
          <p:nvPr/>
        </p:nvSpPr>
        <p:spPr>
          <a:xfrm>
            <a:off x="6808469" y="5263978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F1A48E-4599-2447-A1E8-A6999EAD5CD6}"/>
                  </a:ext>
                </a:extLst>
              </p:cNvPr>
              <p:cNvSpPr txBox="1"/>
              <p:nvPr/>
            </p:nvSpPr>
            <p:spPr>
              <a:xfrm>
                <a:off x="4504633" y="4322155"/>
                <a:ext cx="3182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bytes doubly indirect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F1A48E-4599-2447-A1E8-A6999EAD5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33" y="4322155"/>
                <a:ext cx="3182025" cy="369332"/>
              </a:xfrm>
              <a:prstGeom prst="rect">
                <a:avLst/>
              </a:prstGeom>
              <a:blipFill>
                <a:blip r:embed="rId6"/>
                <a:stretch>
                  <a:fillRect t="-6667" r="-3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71DEE448-FE0A-694A-9032-D98047DBDC92}"/>
              </a:ext>
            </a:extLst>
          </p:cNvPr>
          <p:cNvSpPr/>
          <p:nvPr/>
        </p:nvSpPr>
        <p:spPr>
          <a:xfrm>
            <a:off x="6808469" y="5554021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D7DC14-D355-5448-9D69-3CC1AE4F9898}"/>
              </a:ext>
            </a:extLst>
          </p:cNvPr>
          <p:cNvSpPr/>
          <p:nvPr/>
        </p:nvSpPr>
        <p:spPr>
          <a:xfrm>
            <a:off x="6808469" y="5844064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484BB2-E0BA-6D4F-B416-8AA9B15B42A4}"/>
              </a:ext>
            </a:extLst>
          </p:cNvPr>
          <p:cNvSpPr/>
          <p:nvPr/>
        </p:nvSpPr>
        <p:spPr>
          <a:xfrm>
            <a:off x="6808469" y="6476332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6407FE-A3EA-674A-AD22-836DA34D653D}"/>
              </a:ext>
            </a:extLst>
          </p:cNvPr>
          <p:cNvSpPr/>
          <p:nvPr/>
        </p:nvSpPr>
        <p:spPr>
          <a:xfrm>
            <a:off x="5626061" y="5568785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69EA05-DCF1-D543-B624-7569F22AF17F}"/>
              </a:ext>
            </a:extLst>
          </p:cNvPr>
          <p:cNvSpPr/>
          <p:nvPr/>
        </p:nvSpPr>
        <p:spPr>
          <a:xfrm>
            <a:off x="5626061" y="6172200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DA393-4E2D-384E-8C65-A43C43237F06}"/>
              </a:ext>
            </a:extLst>
          </p:cNvPr>
          <p:cNvSpPr/>
          <p:nvPr/>
        </p:nvSpPr>
        <p:spPr>
          <a:xfrm>
            <a:off x="4411625" y="5867516"/>
            <a:ext cx="201931" cy="2031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AC8BFD-A6DF-6E4C-843F-17E2D72E8761}"/>
                  </a:ext>
                </a:extLst>
              </p:cNvPr>
              <p:cNvSpPr txBox="1"/>
              <p:nvPr/>
            </p:nvSpPr>
            <p:spPr>
              <a:xfrm>
                <a:off x="3868335" y="6564868"/>
                <a:ext cx="2989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bytes triply indirect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AC8BFD-A6DF-6E4C-843F-17E2D72E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35" y="6564868"/>
                <a:ext cx="2989665" cy="369332"/>
              </a:xfrm>
              <a:prstGeom prst="rect">
                <a:avLst/>
              </a:prstGeom>
              <a:blipFill>
                <a:blip r:embed="rId7"/>
                <a:stretch>
                  <a:fillRect t="-6452" r="-84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EAC63A-F8B4-CD42-A889-120B089F5341}"/>
                  </a:ext>
                </a:extLst>
              </p:cNvPr>
              <p:cNvSpPr txBox="1"/>
              <p:nvPr/>
            </p:nvSpPr>
            <p:spPr>
              <a:xfrm>
                <a:off x="1431930" y="6033115"/>
                <a:ext cx="38601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Assume: blocks are 4KB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bytes)</a:t>
                </a:r>
              </a:p>
              <a:p>
                <a:r>
                  <a:rPr lang="en-US" dirty="0"/>
                  <a:t>block references are 4 bytes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EAC63A-F8B4-CD42-A889-120B089F5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30" y="6033115"/>
                <a:ext cx="3860159" cy="646331"/>
              </a:xfrm>
              <a:prstGeom prst="rect">
                <a:avLst/>
              </a:prstGeom>
              <a:blipFill>
                <a:blip r:embed="rId8"/>
                <a:stretch>
                  <a:fillRect l="-1311" t="-5769" r="-32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4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4803-160A-8F4D-AA3B-9CDA39CC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</a:t>
            </a:r>
            <a:r>
              <a:rPr lang="en-US" dirty="0" err="1"/>
              <a:t>Inode</a:t>
            </a:r>
            <a:r>
              <a:rPr lang="en-US" dirty="0"/>
              <a:t>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958C3-8D96-E04B-80FC-7260DF4D3E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we are using the </a:t>
                </a:r>
                <a:r>
                  <a:rPr lang="en-US" dirty="0" err="1"/>
                  <a:t>inode</a:t>
                </a:r>
                <a:r>
                  <a:rPr lang="en-US" dirty="0"/>
                  <a:t> structure we just described, and assume again that each block is 4K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) and that each block reference is 4 bytes.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Which pointers in the </a:t>
                </a:r>
                <a:r>
                  <a:rPr lang="en-US" dirty="0" err="1"/>
                  <a:t>inode</a:t>
                </a:r>
                <a:r>
                  <a:rPr lang="en-US" dirty="0"/>
                  <a:t> of a 32KB file would be non-null?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Which pointers in the </a:t>
                </a:r>
                <a:r>
                  <a:rPr lang="en-US" dirty="0" err="1"/>
                  <a:t>inode</a:t>
                </a:r>
                <a:r>
                  <a:rPr lang="en-US" dirty="0"/>
                  <a:t> of a 47MB file would be non-null?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958C3-8D96-E04B-80FC-7260DF4D3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  <a:blipFill>
                <a:blip r:embed="rId2"/>
                <a:stretch>
                  <a:fillRect l="-1170" t="-1299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580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4803-160A-8F4D-AA3B-9CDA39CC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</a:t>
            </a:r>
            <a:r>
              <a:rPr lang="en-US" dirty="0" err="1"/>
              <a:t>Inode</a:t>
            </a:r>
            <a:r>
              <a:rPr lang="en-US" dirty="0"/>
              <a:t>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958C3-8D96-E04B-80FC-7260DF4D3E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we are using the </a:t>
                </a:r>
                <a:r>
                  <a:rPr lang="en-US" dirty="0" err="1"/>
                  <a:t>inode</a:t>
                </a:r>
                <a:r>
                  <a:rPr lang="en-US" dirty="0"/>
                  <a:t> structure we just described, and assume again that each block is 4K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) and that each block reference is 4 bytes.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Which pointers in the </a:t>
                </a:r>
                <a:r>
                  <a:rPr lang="en-US" dirty="0" err="1"/>
                  <a:t>inode</a:t>
                </a:r>
                <a:r>
                  <a:rPr lang="en-US" dirty="0"/>
                  <a:t> of a 32KB file would be non-null?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Which pointers in the </a:t>
                </a:r>
                <a:r>
                  <a:rPr lang="en-US" dirty="0" err="1"/>
                  <a:t>inode</a:t>
                </a:r>
                <a:r>
                  <a:rPr lang="en-US" dirty="0"/>
                  <a:t> of a 47MB file would be non-null?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958C3-8D96-E04B-80FC-7260DF4D3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  <a:blipFill>
                <a:blip r:embed="rId2"/>
                <a:stretch>
                  <a:fillRect l="-1170" t="-1299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F57DB64-7AB5-1C47-9836-77BE560AA8CD}"/>
              </a:ext>
            </a:extLst>
          </p:cNvPr>
          <p:cNvSpPr txBox="1"/>
          <p:nvPr/>
        </p:nvSpPr>
        <p:spPr>
          <a:xfrm>
            <a:off x="1066800" y="3638490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the first 8 direct pointers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2C03E-2E93-F841-9195-0726F34B4C18}"/>
              </a:ext>
            </a:extLst>
          </p:cNvPr>
          <p:cNvSpPr txBox="1"/>
          <p:nvPr/>
        </p:nvSpPr>
        <p:spPr>
          <a:xfrm>
            <a:off x="1066800" y="4549914"/>
            <a:ext cx="526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all 12 direct pointers, the indirect pointer,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and the doubly-indirect pointer </a:t>
            </a:r>
          </a:p>
        </p:txBody>
      </p:sp>
    </p:spTree>
    <p:extLst>
      <p:ext uri="{BB962C8B-B14F-4D97-AF65-F5344CB8AC3E}">
        <p14:creationId xmlns:p14="http://schemas.microsoft.com/office/powerpoint/2010/main" val="34832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14C9-C4B4-C84D-9A7E-9A8AA5EA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File System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53879-8B9A-CF42-879D-6781DA15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interface that provides operations on data stored long-term on disk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file</a:t>
            </a:r>
            <a:r>
              <a:rPr lang="en-US" dirty="0"/>
              <a:t> is a named sequence of stored bytes</a:t>
            </a:r>
          </a:p>
          <a:p>
            <a:pPr lvl="1"/>
            <a:r>
              <a:rPr lang="en-US" dirty="0"/>
              <a:t>name is defined on creation</a:t>
            </a:r>
          </a:p>
          <a:p>
            <a:pPr lvl="1"/>
            <a:r>
              <a:rPr lang="en-US" dirty="0"/>
              <a:t>processes use name to subsequently access that file</a:t>
            </a:r>
          </a:p>
          <a:p>
            <a:endParaRPr lang="en-US" dirty="0"/>
          </a:p>
          <a:p>
            <a:r>
              <a:rPr lang="en-US" dirty="0"/>
              <a:t>a file is comprised of two parts: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</a:t>
            </a:r>
            <a:r>
              <a:rPr lang="en-US" dirty="0"/>
              <a:t>: information a user or application puts in a file</a:t>
            </a:r>
          </a:p>
          <a:p>
            <a:pPr lvl="2"/>
            <a:r>
              <a:rPr lang="en-US" dirty="0"/>
              <a:t>an array of untyped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metadata</a:t>
            </a:r>
            <a:r>
              <a:rPr lang="en-US" dirty="0"/>
              <a:t>: information added and managed by the OS </a:t>
            </a:r>
          </a:p>
          <a:p>
            <a:pPr lvl="2"/>
            <a:r>
              <a:rPr lang="en-US" dirty="0"/>
              <a:t>e.g., size, owner, security info, modification time</a:t>
            </a:r>
          </a:p>
          <a:p>
            <a:endParaRPr lang="en-US" dirty="0"/>
          </a:p>
          <a:p>
            <a:r>
              <a:rPr lang="en-US" dirty="0"/>
              <a:t>two types of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normal files</a:t>
            </a:r>
            <a:r>
              <a:rPr lang="en-US" dirty="0"/>
              <a:t>: data is an arbitrary sequence of bytes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directories</a:t>
            </a:r>
            <a:r>
              <a:rPr lang="en-US" dirty="0"/>
              <a:t>: a special type of file that provides mappings from human-readable names to low-level names (i.e., file numbers)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4CCA-F626-CF40-98A5-98113ACF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Directory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83AE-0047-5B40-B220-949210D2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Originally: array of 16 byte entries </a:t>
            </a:r>
          </a:p>
          <a:p>
            <a:pPr lvl="1"/>
            <a:r>
              <a:rPr lang="en-US" dirty="0"/>
              <a:t>14 byte file name </a:t>
            </a:r>
          </a:p>
          <a:p>
            <a:pPr lvl="1"/>
            <a:r>
              <a:rPr lang="en-US" dirty="0"/>
              <a:t>2 byte </a:t>
            </a:r>
            <a:r>
              <a:rPr lang="en-US" dirty="0" err="1"/>
              <a:t>i</a:t>
            </a:r>
            <a:r>
              <a:rPr lang="en-US" dirty="0"/>
              <a:t>-node number </a:t>
            </a:r>
          </a:p>
          <a:p>
            <a:r>
              <a:rPr lang="en-US" dirty="0"/>
              <a:t>Now: implicit list. Each entry contains: </a:t>
            </a:r>
          </a:p>
          <a:p>
            <a:pPr lvl="1"/>
            <a:r>
              <a:rPr lang="en-US" dirty="0"/>
              <a:t>4-byte </a:t>
            </a:r>
            <a:r>
              <a:rPr lang="en-US" dirty="0" err="1"/>
              <a:t>inode</a:t>
            </a:r>
            <a:r>
              <a:rPr lang="en-US" dirty="0"/>
              <a:t> number </a:t>
            </a:r>
          </a:p>
          <a:p>
            <a:pPr lvl="1"/>
            <a:r>
              <a:rPr lang="en-US" dirty="0"/>
              <a:t>Full record length</a:t>
            </a:r>
          </a:p>
          <a:p>
            <a:pPr lvl="1"/>
            <a:r>
              <a:rPr lang="en-US" dirty="0"/>
              <a:t>Length of filename </a:t>
            </a:r>
          </a:p>
          <a:p>
            <a:pPr lvl="1"/>
            <a:r>
              <a:rPr lang="en-US" dirty="0"/>
              <a:t>Filename</a:t>
            </a:r>
          </a:p>
          <a:p>
            <a:r>
              <a:rPr lang="en-US" dirty="0"/>
              <a:t>First entry is “.”, points to self</a:t>
            </a:r>
          </a:p>
          <a:p>
            <a:r>
              <a:rPr lang="en-US" dirty="0"/>
              <a:t>Second entry is “..”, points to parent </a:t>
            </a:r>
            <a:r>
              <a:rPr lang="en-US" dirty="0" err="1"/>
              <a:t>inode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7FDCEB-8266-1D46-97CC-25BF1F07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4800600"/>
            <a:ext cx="9144000" cy="233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A2AE0-28EB-4048-BE4B-96F381F1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Indexed Allocation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B3D8D-5D5D-9840-99E2-BDEF9FE3731F}"/>
              </a:ext>
            </a:extLst>
          </p:cNvPr>
          <p:cNvSpPr/>
          <p:nvPr/>
        </p:nvSpPr>
        <p:spPr>
          <a:xfrm>
            <a:off x="-1" y="4572000"/>
            <a:ext cx="2657583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70A00-9DCE-F740-9F86-3B9347568636}"/>
              </a:ext>
            </a:extLst>
          </p:cNvPr>
          <p:cNvSpPr/>
          <p:nvPr/>
        </p:nvSpPr>
        <p:spPr>
          <a:xfrm>
            <a:off x="2791146" y="4572000"/>
            <a:ext cx="6308333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F5B572-4794-EA40-975B-897E8B29E8DA}"/>
              </a:ext>
            </a:extLst>
          </p:cNvPr>
          <p:cNvCxnSpPr>
            <a:cxnSpLocks/>
          </p:cNvCxnSpPr>
          <p:nvPr/>
        </p:nvCxnSpPr>
        <p:spPr>
          <a:xfrm>
            <a:off x="62501" y="5494677"/>
            <a:ext cx="2598506" cy="54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933CF-90B1-9845-A6E4-49575B4BA7BA}"/>
              </a:ext>
            </a:extLst>
          </p:cNvPr>
          <p:cNvCxnSpPr>
            <a:cxnSpLocks/>
          </p:cNvCxnSpPr>
          <p:nvPr/>
        </p:nvCxnSpPr>
        <p:spPr>
          <a:xfrm>
            <a:off x="2787721" y="5503524"/>
            <a:ext cx="6308333" cy="34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42E85-DA41-9741-943A-BFAE9B3604F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Which </a:t>
            </a:r>
            <a:r>
              <a:rPr lang="en-US" dirty="0" err="1"/>
              <a:t>inodes</a:t>
            </a:r>
            <a:r>
              <a:rPr lang="en-US" dirty="0"/>
              <a:t> and data blocks would need to be accessed to read (all of) file /foo/bar/</a:t>
            </a:r>
            <a:r>
              <a:rPr lang="en-US" dirty="0" err="1"/>
              <a:t>baz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2477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924D64-064C-6A49-927F-C75AB5A2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4800600"/>
            <a:ext cx="9144000" cy="233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A2AE0-28EB-4048-BE4B-96F381F1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Indexed Allocation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B3D8D-5D5D-9840-99E2-BDEF9FE3731F}"/>
              </a:ext>
            </a:extLst>
          </p:cNvPr>
          <p:cNvSpPr/>
          <p:nvPr/>
        </p:nvSpPr>
        <p:spPr>
          <a:xfrm>
            <a:off x="-1" y="4572000"/>
            <a:ext cx="2657583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70A00-9DCE-F740-9F86-3B9347568636}"/>
              </a:ext>
            </a:extLst>
          </p:cNvPr>
          <p:cNvSpPr/>
          <p:nvPr/>
        </p:nvSpPr>
        <p:spPr>
          <a:xfrm>
            <a:off x="2791146" y="4572000"/>
            <a:ext cx="6308333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F5B572-4794-EA40-975B-897E8B29E8DA}"/>
              </a:ext>
            </a:extLst>
          </p:cNvPr>
          <p:cNvCxnSpPr>
            <a:cxnSpLocks/>
          </p:cNvCxnSpPr>
          <p:nvPr/>
        </p:nvCxnSpPr>
        <p:spPr>
          <a:xfrm>
            <a:off x="62501" y="5494677"/>
            <a:ext cx="2598506" cy="54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933CF-90B1-9845-A6E4-49575B4BA7BA}"/>
              </a:ext>
            </a:extLst>
          </p:cNvPr>
          <p:cNvCxnSpPr>
            <a:cxnSpLocks/>
          </p:cNvCxnSpPr>
          <p:nvPr/>
        </p:nvCxnSpPr>
        <p:spPr>
          <a:xfrm>
            <a:off x="2787721" y="5503524"/>
            <a:ext cx="6308333" cy="34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DB480-DC30-7B44-9802-3EFEE9D3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5221"/>
            <a:ext cx="8229600" cy="334737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#2 (root always has </a:t>
            </a:r>
            <a:r>
              <a:rPr lang="en-US" dirty="0" err="1"/>
              <a:t>inumber</a:t>
            </a:r>
            <a:r>
              <a:rPr lang="en-US" dirty="0"/>
              <a:t> 2), find root’s </a:t>
            </a:r>
            <a:r>
              <a:rPr lang="en-US" dirty="0" err="1"/>
              <a:t>blocknum</a:t>
            </a:r>
            <a:r>
              <a:rPr lang="en-US" dirty="0"/>
              <a:t> (912)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root directory (in block 912), find foo’s </a:t>
            </a:r>
            <a:r>
              <a:rPr lang="en-US" dirty="0" err="1"/>
              <a:t>inumber</a:t>
            </a:r>
            <a:r>
              <a:rPr lang="en-US" dirty="0"/>
              <a:t> (31)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#31, find foo’s </a:t>
            </a:r>
            <a:r>
              <a:rPr lang="en-US" dirty="0" err="1"/>
              <a:t>blocknum</a:t>
            </a:r>
            <a:r>
              <a:rPr lang="en-US" dirty="0"/>
              <a:t> (194)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foo (in block 194), find bar’s </a:t>
            </a:r>
            <a:r>
              <a:rPr lang="en-US" dirty="0" err="1"/>
              <a:t>inumber</a:t>
            </a:r>
            <a:r>
              <a:rPr lang="en-US" dirty="0"/>
              <a:t> (73)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#73, find bar’s </a:t>
            </a:r>
            <a:r>
              <a:rPr lang="en-US" dirty="0" err="1"/>
              <a:t>blocknum</a:t>
            </a:r>
            <a:r>
              <a:rPr lang="en-US" dirty="0"/>
              <a:t> (991)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bar (in block 991), find </a:t>
            </a:r>
            <a:r>
              <a:rPr lang="en-US" dirty="0" err="1"/>
              <a:t>baz’s</a:t>
            </a:r>
            <a:r>
              <a:rPr lang="en-US" dirty="0"/>
              <a:t> </a:t>
            </a:r>
            <a:r>
              <a:rPr lang="en-US" dirty="0" err="1"/>
              <a:t>inumber</a:t>
            </a:r>
            <a:r>
              <a:rPr lang="en-US" dirty="0"/>
              <a:t> (40)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#40, find data blocks (302, 913, 301)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blocks 302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block  913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block  301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42E85-DA41-9741-943A-BFAE9B3604F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Which </a:t>
            </a:r>
            <a:r>
              <a:rPr lang="en-US" dirty="0" err="1"/>
              <a:t>inodes</a:t>
            </a:r>
            <a:r>
              <a:rPr lang="en-US" dirty="0"/>
              <a:t> and data blocks would need to be accessed to read (all of) file /foo/bar/</a:t>
            </a:r>
            <a:r>
              <a:rPr lang="en-US" dirty="0" err="1"/>
              <a:t>baz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25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20CF-3DE2-1640-9FD4-08D45C8B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 of 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2212-0212-BF43-9093-0DECFA22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Structure </a:t>
            </a:r>
          </a:p>
          <a:p>
            <a:pPr lvl="1"/>
            <a:r>
              <a:rPr lang="en-US" dirty="0"/>
              <a:t>efficiently find any block of a file </a:t>
            </a:r>
          </a:p>
          <a:p>
            <a:r>
              <a:rPr lang="en-US" dirty="0"/>
              <a:t>High Degree (or fan out) </a:t>
            </a:r>
          </a:p>
          <a:p>
            <a:pPr lvl="1"/>
            <a:r>
              <a:rPr lang="en-US" dirty="0"/>
              <a:t>minimizes number of seeks </a:t>
            </a:r>
          </a:p>
          <a:p>
            <a:pPr lvl="1"/>
            <a:r>
              <a:rPr lang="en-US" dirty="0"/>
              <a:t>supports sequential reads &amp; writes </a:t>
            </a:r>
          </a:p>
          <a:p>
            <a:r>
              <a:rPr lang="en-US" dirty="0"/>
              <a:t>Fixed Structure </a:t>
            </a:r>
          </a:p>
          <a:p>
            <a:pPr lvl="1"/>
            <a:r>
              <a:rPr lang="en-US" dirty="0"/>
              <a:t>implementation simplicity </a:t>
            </a:r>
          </a:p>
          <a:p>
            <a:r>
              <a:rPr lang="en-US" dirty="0"/>
              <a:t>Asymmetric </a:t>
            </a:r>
          </a:p>
          <a:p>
            <a:pPr lvl="1"/>
            <a:r>
              <a:rPr lang="en-US" dirty="0"/>
              <a:t>not all data blocks are at the same level </a:t>
            </a:r>
          </a:p>
          <a:p>
            <a:pPr lvl="1"/>
            <a:r>
              <a:rPr lang="en-US" dirty="0"/>
              <a:t>supports large files</a:t>
            </a:r>
          </a:p>
          <a:p>
            <a:pPr lvl="1"/>
            <a:r>
              <a:rPr lang="en-US" dirty="0"/>
              <a:t>small files don’t pay large overheads </a:t>
            </a:r>
          </a:p>
        </p:txBody>
      </p:sp>
    </p:spTree>
    <p:extLst>
      <p:ext uri="{BB962C8B-B14F-4D97-AF65-F5344CB8AC3E}">
        <p14:creationId xmlns:p14="http://schemas.microsoft.com/office/powerpoint/2010/main" val="7296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E9CD-D7A6-CA49-8CC3-5612DC39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File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2225-B9DF-624A-AB81-A183392D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839200" cy="4876800"/>
          </a:xfrm>
        </p:spPr>
        <p:txBody>
          <a:bodyPr/>
          <a:lstStyle/>
          <a:p>
            <a:r>
              <a:rPr lang="en-US" dirty="0"/>
              <a:t>Imagine you are trying to organize your (large) collection of photographs. You consider two possible ways to store your files</a:t>
            </a:r>
          </a:p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Put all the files in a directory called /photos/</a:t>
            </a:r>
          </a:p>
          <a:p>
            <a:pPr lvl="2"/>
            <a:r>
              <a:rPr lang="en-US" dirty="0"/>
              <a:t>e.g., /photos/</a:t>
            </a:r>
            <a:r>
              <a:rPr lang="en-US" dirty="0" err="1"/>
              <a:t>xyzstu.jpg</a:t>
            </a:r>
            <a:r>
              <a:rPr lang="en-US" dirty="0"/>
              <a:t>, /photos/</a:t>
            </a:r>
            <a:r>
              <a:rPr lang="en-US" dirty="0" err="1"/>
              <a:t>xeftuv.jpg</a:t>
            </a:r>
            <a:r>
              <a:rPr lang="en-US" dirty="0"/>
              <a:t>, /photos/</a:t>
            </a:r>
            <a:r>
              <a:rPr lang="en-US" dirty="0" err="1"/>
              <a:t>xywqre.jpg</a:t>
            </a:r>
            <a:endParaRPr lang="en-US" dirty="0"/>
          </a:p>
          <a:p>
            <a:pPr lvl="2"/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Organize the photos into nested subdirectories organized by the first three characters of the filename</a:t>
            </a:r>
          </a:p>
          <a:p>
            <a:pPr lvl="2"/>
            <a:r>
              <a:rPr lang="en-US" dirty="0"/>
              <a:t>e.g., /photos/x/y/z/</a:t>
            </a:r>
            <a:r>
              <a:rPr lang="en-US" dirty="0" err="1"/>
              <a:t>xyzstu.jpg</a:t>
            </a:r>
            <a:r>
              <a:rPr lang="en-US" dirty="0"/>
              <a:t>, /photos/x/e/f/</a:t>
            </a:r>
            <a:r>
              <a:rPr lang="en-US" dirty="0" err="1"/>
              <a:t>xeftuv.jpg</a:t>
            </a:r>
            <a:r>
              <a:rPr lang="en-US" dirty="0"/>
              <a:t>, /photos/x/y/w/</a:t>
            </a:r>
            <a:r>
              <a:rPr lang="en-US" dirty="0" err="1"/>
              <a:t>xywqre.jpg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What are the tradeoffs between these two approaches, and which one would you adopt?</a:t>
            </a:r>
          </a:p>
        </p:txBody>
      </p:sp>
    </p:spTree>
    <p:extLst>
      <p:ext uri="{BB962C8B-B14F-4D97-AF65-F5344CB8AC3E}">
        <p14:creationId xmlns:p14="http://schemas.microsoft.com/office/powerpoint/2010/main" val="1516067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1661-F105-384C-A16C-3C5D4673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CCD2-398D-284F-BCDB-610E7FE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Directories: file name -&gt; low-level names (i.e., file numbers)</a:t>
            </a:r>
          </a:p>
          <a:p>
            <a:endParaRPr lang="en-US" dirty="0"/>
          </a:p>
          <a:p>
            <a:r>
              <a:rPr lang="en-US" dirty="0"/>
              <a:t>Index structures: file number -&gt; block</a:t>
            </a:r>
          </a:p>
          <a:p>
            <a:endParaRPr lang="en-US" dirty="0"/>
          </a:p>
          <a:p>
            <a:r>
              <a:rPr lang="en-US" dirty="0"/>
              <a:t>Free space maps: find a free block (ideally nearby)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BC39-4D99-F545-9315-1AD5F099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76ED-CFD2-F146-8144-A04CD73EB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write files, need to keep track of which blocks are currently free</a:t>
            </a:r>
          </a:p>
          <a:p>
            <a:pPr marL="0" indent="0">
              <a:buNone/>
            </a:pPr>
            <a:r>
              <a:rPr lang="en-US" dirty="0"/>
              <a:t>How to maintain?</a:t>
            </a:r>
          </a:p>
          <a:p>
            <a:r>
              <a:rPr lang="en-US" dirty="0"/>
              <a:t>linked list of free blocks </a:t>
            </a:r>
          </a:p>
          <a:p>
            <a:pPr lvl="1"/>
            <a:r>
              <a:rPr lang="en-US" dirty="0"/>
              <a:t>inefficient (why?)</a:t>
            </a:r>
          </a:p>
          <a:p>
            <a:r>
              <a:rPr lang="en-US" dirty="0"/>
              <a:t>linked list of metadata blocks that in turn point to free blocks </a:t>
            </a:r>
          </a:p>
          <a:p>
            <a:pPr lvl="1"/>
            <a:r>
              <a:rPr lang="en-US" dirty="0"/>
              <a:t>simple and efficient </a:t>
            </a:r>
          </a:p>
          <a:p>
            <a:r>
              <a:rPr lang="en-US" dirty="0"/>
              <a:t>bitmap </a:t>
            </a:r>
          </a:p>
          <a:p>
            <a:pPr lvl="1"/>
            <a:r>
              <a:rPr lang="en-US" dirty="0"/>
              <a:t>actually used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37599-2C44-2E4F-99CE-1793F39C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5563800"/>
            <a:ext cx="4254500" cy="116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30638-D5DE-214C-8A02-163F57A3A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45" y="4061113"/>
            <a:ext cx="3477755" cy="1547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434D78-3418-4846-8C01-1B996AA4A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574548"/>
            <a:ext cx="3477755" cy="11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621F-FE4F-1D4D-AD33-05B1D773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Poor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210E-6655-594E-A8D2-5541F600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naïve implementation of FFS, performance starts bad and gets worse </a:t>
            </a:r>
          </a:p>
          <a:p>
            <a:r>
              <a:rPr lang="en-US" dirty="0"/>
              <a:t>One early implementation delivered only 2% disk bandwidth</a:t>
            </a:r>
          </a:p>
          <a:p>
            <a:r>
              <a:rPr lang="en-US" dirty="0"/>
              <a:t>The root of the problem: poor locality</a:t>
            </a:r>
          </a:p>
          <a:p>
            <a:pPr lvl="1"/>
            <a:r>
              <a:rPr lang="en-US" dirty="0"/>
              <a:t>data blocks of a file were often far from its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file system would end up highly fragmented: accessing a  logically continuous file would require going back and forth across the </a:t>
            </a:r>
          </a:p>
        </p:txBody>
      </p:sp>
    </p:spTree>
    <p:extLst>
      <p:ext uri="{BB962C8B-B14F-4D97-AF65-F5344CB8AC3E}">
        <p14:creationId xmlns:p14="http://schemas.microsoft.com/office/powerpoint/2010/main" val="30177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1661-F105-384C-A16C-3C5D4673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CCD2-398D-284F-BCDB-610E7FE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Directories: file name -&gt; low-level names (i.e., file numbers)</a:t>
            </a:r>
          </a:p>
          <a:p>
            <a:endParaRPr lang="en-US" dirty="0"/>
          </a:p>
          <a:p>
            <a:r>
              <a:rPr lang="en-US" dirty="0"/>
              <a:t>Index structures: file number -&gt; block</a:t>
            </a:r>
          </a:p>
          <a:p>
            <a:endParaRPr lang="en-US" dirty="0"/>
          </a:p>
          <a:p>
            <a:r>
              <a:rPr lang="en-US" dirty="0"/>
              <a:t>Free space maps: find a free block (ideally nearby)</a:t>
            </a:r>
          </a:p>
          <a:p>
            <a:endParaRPr lang="en-US" dirty="0"/>
          </a:p>
          <a:p>
            <a:r>
              <a:rPr lang="en-US" dirty="0"/>
              <a:t>Performance optimizations (e.g., locality heuristics)</a:t>
            </a:r>
          </a:p>
        </p:txBody>
      </p:sp>
    </p:spTree>
    <p:extLst>
      <p:ext uri="{BB962C8B-B14F-4D97-AF65-F5344CB8AC3E}">
        <p14:creationId xmlns:p14="http://schemas.microsoft.com/office/powerpoint/2010/main" val="11759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4E53-0A9D-D84A-A25C-9AA06637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Disk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E6CC-DCDD-9741-916B-4A2DF6C3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drives export a logical address space of blocks that are (temporally) close </a:t>
            </a:r>
          </a:p>
          <a:p>
            <a:r>
              <a:rPr lang="en-US" dirty="0"/>
              <a:t>modern versions of FFS (e.g., ext4) organize the drive into block groups composed of consecutive portions of the disk's logical address space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C9528-7057-4A4C-B03D-33CC279C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4191000"/>
            <a:ext cx="8432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AD0F0E-EAB2-B747-A702-0C868F442EB5}"/>
              </a:ext>
            </a:extLst>
          </p:cNvPr>
          <p:cNvCxnSpPr/>
          <p:nvPr/>
        </p:nvCxnSpPr>
        <p:spPr>
          <a:xfrm>
            <a:off x="609600" y="2758402"/>
            <a:ext cx="79248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7A8750-E7C6-E74E-AE41-8959EC4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File System Stack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FD74E-F839-FA4E-B56D-0D34E00589D4}"/>
              </a:ext>
            </a:extLst>
          </p:cNvPr>
          <p:cNvSpPr/>
          <p:nvPr/>
        </p:nvSpPr>
        <p:spPr>
          <a:xfrm>
            <a:off x="1647044" y="2607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POSIX API (open, read, write, close, 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3B039E-E860-624C-918C-341E6A8A735B}"/>
              </a:ext>
            </a:extLst>
          </p:cNvPr>
          <p:cNvSpPr/>
          <p:nvPr/>
        </p:nvSpPr>
        <p:spPr>
          <a:xfrm>
            <a:off x="1647044" y="3750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Block Interface (block read/write)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A677A-7454-9544-BCCA-CA3ED357DDEF}"/>
              </a:ext>
            </a:extLst>
          </p:cNvPr>
          <p:cNvSpPr/>
          <p:nvPr/>
        </p:nvSpPr>
        <p:spPr>
          <a:xfrm>
            <a:off x="1638300" y="4893252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Specific Block Interface (protocol-specific read/write)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67A7E-AF94-B340-BFA4-3F42CB229BA2}"/>
              </a:ext>
            </a:extLst>
          </p:cNvPr>
          <p:cNvSpPr/>
          <p:nvPr/>
        </p:nvSpPr>
        <p:spPr>
          <a:xfrm>
            <a:off x="1638300" y="2209800"/>
            <a:ext cx="5867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Language Libraries (e.g.,</a:t>
            </a:r>
            <a:r>
              <a:rPr lang="en-US" dirty="0" err="1">
                <a:solidFill>
                  <a:sysClr val="windowText" lastClr="000000"/>
                </a:solidFill>
              </a:rPr>
              <a:t>fopen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fread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fwrite</a:t>
            </a:r>
            <a:r>
              <a:rPr lang="en-US" dirty="0">
                <a:solidFill>
                  <a:sysClr val="windowText" lastClr="000000"/>
                </a:solidFill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</a:rPr>
              <a:t>fclose</a:t>
            </a:r>
            <a:r>
              <a:rPr lang="en-US" dirty="0">
                <a:solidFill>
                  <a:sysClr val="windowText" lastClr="000000"/>
                </a:solidFill>
              </a:rPr>
              <a:t>,…)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60522-E5CC-784D-996B-CEE7246526E5}"/>
              </a:ext>
            </a:extLst>
          </p:cNvPr>
          <p:cNvSpPr txBox="1"/>
          <p:nvPr/>
        </p:nvSpPr>
        <p:spPr>
          <a:xfrm>
            <a:off x="3915410" y="16266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1B9F-8F5D-D247-A678-BB00A58AB9B1}"/>
              </a:ext>
            </a:extLst>
          </p:cNvPr>
          <p:cNvSpPr txBox="1"/>
          <p:nvPr/>
        </p:nvSpPr>
        <p:spPr>
          <a:xfrm rot="16200000">
            <a:off x="7523408" y="16822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94232-8664-754C-8AEC-5008B20DC083}"/>
              </a:ext>
            </a:extLst>
          </p:cNvPr>
          <p:cNvSpPr txBox="1"/>
          <p:nvPr/>
        </p:nvSpPr>
        <p:spPr>
          <a:xfrm rot="16200000">
            <a:off x="7382344" y="37178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680C-6E00-A744-BDB1-B932B21DC103}"/>
              </a:ext>
            </a:extLst>
          </p:cNvPr>
          <p:cNvSpPr txBox="1"/>
          <p:nvPr/>
        </p:nvSpPr>
        <p:spPr>
          <a:xfrm>
            <a:off x="3876938" y="314648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6F5C6-72D5-1F4F-A273-DB038F170E87}"/>
              </a:ext>
            </a:extLst>
          </p:cNvPr>
          <p:cNvSpPr txBox="1"/>
          <p:nvPr/>
        </p:nvSpPr>
        <p:spPr>
          <a:xfrm>
            <a:off x="3402452" y="4289486"/>
            <a:ext cx="22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Generic Block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9F18B-FB31-0F40-9BA1-9424EC2C6B92}"/>
              </a:ext>
            </a:extLst>
          </p:cNvPr>
          <p:cNvSpPr txBox="1"/>
          <p:nvPr/>
        </p:nvSpPr>
        <p:spPr>
          <a:xfrm>
            <a:off x="3795916" y="5432486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Driver</a:t>
            </a:r>
          </a:p>
        </p:txBody>
      </p:sp>
    </p:spTree>
    <p:extLst>
      <p:ext uri="{BB962C8B-B14F-4D97-AF65-F5344CB8AC3E}">
        <p14:creationId xmlns:p14="http://schemas.microsoft.com/office/powerpoint/2010/main" val="3112899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029-D218-9746-BACC-81C89743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6726-0FC9-CD45-B104-80E1C15F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273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FFS manages allocation per block group</a:t>
            </a:r>
          </a:p>
          <a:p>
            <a:r>
              <a:rPr lang="en-US" dirty="0"/>
              <a:t>A per-group </a:t>
            </a:r>
            <a:r>
              <a:rPr lang="en-US" dirty="0" err="1"/>
              <a:t>inode</a:t>
            </a:r>
            <a:r>
              <a:rPr lang="en-US" dirty="0"/>
              <a:t> bitmap (</a:t>
            </a:r>
            <a:r>
              <a:rPr lang="en-US" dirty="0" err="1"/>
              <a:t>ib</a:t>
            </a:r>
            <a:r>
              <a:rPr lang="en-US" dirty="0"/>
              <a:t>) and data bitmap (</a:t>
            </a:r>
            <a:r>
              <a:rPr lang="en-US" dirty="0" err="1"/>
              <a:t>db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Allocating directories: </a:t>
            </a:r>
          </a:p>
          <a:p>
            <a:pPr lvl="1"/>
            <a:r>
              <a:rPr lang="en-US" dirty="0"/>
              <a:t>find a group with a low number of allocated directories &amp; high number of free </a:t>
            </a:r>
            <a:r>
              <a:rPr lang="en-US" dirty="0" err="1"/>
              <a:t>inodes</a:t>
            </a:r>
            <a:r>
              <a:rPr lang="en-US" dirty="0"/>
              <a:t>; put the directory data + </a:t>
            </a:r>
            <a:r>
              <a:rPr lang="en-US" dirty="0" err="1"/>
              <a:t>inode</a:t>
            </a:r>
            <a:r>
              <a:rPr lang="en-US" dirty="0"/>
              <a:t> there</a:t>
            </a:r>
          </a:p>
          <a:p>
            <a:pPr lvl="1"/>
            <a:r>
              <a:rPr lang="en-US" dirty="0"/>
              <a:t>OR group directories</a:t>
            </a:r>
          </a:p>
          <a:p>
            <a:r>
              <a:rPr lang="en-US" dirty="0"/>
              <a:t>Allocating files: </a:t>
            </a:r>
          </a:p>
          <a:p>
            <a:pPr lvl="1"/>
            <a:r>
              <a:rPr lang="en-US" dirty="0"/>
              <a:t>place all file data in same group</a:t>
            </a:r>
          </a:p>
          <a:p>
            <a:pPr lvl="1"/>
            <a:r>
              <a:rPr lang="en-US" dirty="0"/>
              <a:t>uses first-fit heuristic</a:t>
            </a:r>
          </a:p>
          <a:p>
            <a:pPr lvl="1"/>
            <a:r>
              <a:rPr lang="en-US" dirty="0"/>
              <a:t>reserves ~10% space to avoid deterioration of first-fit</a:t>
            </a:r>
          </a:p>
          <a:p>
            <a:r>
              <a:rPr lang="en-US" dirty="0"/>
              <a:t>Defragmentation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9AACAC-AB6E-1A41-BBBA-A18D101BF025}"/>
              </a:ext>
            </a:extLst>
          </p:cNvPr>
          <p:cNvGrpSpPr/>
          <p:nvPr/>
        </p:nvGrpSpPr>
        <p:grpSpPr>
          <a:xfrm>
            <a:off x="608351" y="2323115"/>
            <a:ext cx="7927298" cy="1867885"/>
            <a:chOff x="1216702" y="4946754"/>
            <a:chExt cx="7927298" cy="1867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80F74C-FE45-BE45-AD4A-EF6456945ADE}"/>
                </a:ext>
              </a:extLst>
            </p:cNvPr>
            <p:cNvGrpSpPr/>
            <p:nvPr/>
          </p:nvGrpSpPr>
          <p:grpSpPr>
            <a:xfrm>
              <a:off x="1701384" y="4946754"/>
              <a:ext cx="7442616" cy="1867885"/>
              <a:chOff x="1701384" y="4946754"/>
              <a:chExt cx="7442616" cy="186788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438C688-D464-9442-B94D-D32FBFC505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07" t="18709"/>
              <a:stretch/>
            </p:blipFill>
            <p:spPr>
              <a:xfrm>
                <a:off x="2158584" y="4946754"/>
                <a:ext cx="6985416" cy="164260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02BFE9-22FB-CB42-B4CE-AFF0411811BC}"/>
                  </a:ext>
                </a:extLst>
              </p:cNvPr>
              <p:cNvSpPr/>
              <p:nvPr/>
            </p:nvSpPr>
            <p:spPr>
              <a:xfrm>
                <a:off x="8534400" y="6128839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D9A0DF-61D4-2945-AB3B-40803495BEE5}"/>
                  </a:ext>
                </a:extLst>
              </p:cNvPr>
              <p:cNvSpPr/>
              <p:nvPr/>
            </p:nvSpPr>
            <p:spPr>
              <a:xfrm>
                <a:off x="1701384" y="5925519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DC9C1B-D972-1D4F-A63F-D99C3BEEA1F2}"/>
                </a:ext>
              </a:extLst>
            </p:cNvPr>
            <p:cNvSpPr/>
            <p:nvPr/>
          </p:nvSpPr>
          <p:spPr>
            <a:xfrm>
              <a:off x="1693889" y="4976734"/>
              <a:ext cx="464695" cy="52176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06C330-0185-2048-BD3D-D74D64BB61F5}"/>
                </a:ext>
              </a:extLst>
            </p:cNvPr>
            <p:cNvSpPr/>
            <p:nvPr/>
          </p:nvSpPr>
          <p:spPr>
            <a:xfrm>
              <a:off x="1216702" y="4972986"/>
              <a:ext cx="464695" cy="52176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6D7E7DCA-4849-1D41-A5A0-BD0C1CF0C350}"/>
                </a:ext>
              </a:extLst>
            </p:cNvPr>
            <p:cNvSpPr/>
            <p:nvPr/>
          </p:nvSpPr>
          <p:spPr>
            <a:xfrm rot="5400000">
              <a:off x="1811092" y="5420566"/>
              <a:ext cx="257724" cy="43726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2F93D097-0BC2-1542-A8B5-FC9F311D8F43}"/>
                </a:ext>
              </a:extLst>
            </p:cNvPr>
            <p:cNvSpPr/>
            <p:nvPr/>
          </p:nvSpPr>
          <p:spPr>
            <a:xfrm rot="5400000">
              <a:off x="1333905" y="5420566"/>
              <a:ext cx="257724" cy="43726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C0C8C0-5E17-D946-93DA-89A8B6E84977}"/>
                </a:ext>
              </a:extLst>
            </p:cNvPr>
            <p:cNvSpPr txBox="1"/>
            <p:nvPr/>
          </p:nvSpPr>
          <p:spPr>
            <a:xfrm>
              <a:off x="1317195" y="584425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  <a:latin typeface="Times" pitchFamily="2" charset="0"/>
                </a:rPr>
                <a:t>ib</a:t>
              </a:r>
              <a:endParaRPr lang="en-US" dirty="0">
                <a:solidFill>
                  <a:schemeClr val="accent1"/>
                </a:solidFill>
                <a:latin typeface="Times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FBFD7-AF4E-DB44-813D-952324113684}"/>
                </a:ext>
              </a:extLst>
            </p:cNvPr>
            <p:cNvSpPr txBox="1"/>
            <p:nvPr/>
          </p:nvSpPr>
          <p:spPr>
            <a:xfrm>
              <a:off x="1770904" y="58442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  <a:latin typeface="Times" pitchFamily="2" charset="0"/>
                </a:rPr>
                <a:t>db</a:t>
              </a:r>
              <a:endParaRPr lang="en-US" dirty="0">
                <a:solidFill>
                  <a:schemeClr val="accent1"/>
                </a:solidFill>
                <a:latin typeface="Times" pitchFamily="2" charset="0"/>
              </a:endParaRPr>
            </a:p>
          </p:txBody>
        </p:sp>
      </p:grp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29DA77A1-7EA4-E641-B194-8575874B4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786576"/>
            <a:ext cx="2441320" cy="20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0DD6-7745-F745-A3E0-FD75E2B9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374A8-72E1-7445-A73A-C993CEEA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Page Cache: </a:t>
            </a:r>
            <a:r>
              <a:rPr lang="en-US" dirty="0"/>
              <a:t>to reduce costs of accessing files, cache file contents in memory (e.g., device data, memory-mapped files)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Copy-on-write (COW): </a:t>
            </a:r>
            <a:r>
              <a:rPr lang="en-US" dirty="0"/>
              <a:t>create new, updated copy at time of update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Write Buffering: </a:t>
            </a:r>
            <a:r>
              <a:rPr lang="en-US" dirty="0"/>
              <a:t>buffer writes and periodically flush to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particular questions you’d like me to address in this week’s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or feedback? </a:t>
            </a:r>
          </a:p>
        </p:txBody>
      </p:sp>
    </p:spTree>
    <p:extLst>
      <p:ext uri="{BB962C8B-B14F-4D97-AF65-F5344CB8AC3E}">
        <p14:creationId xmlns:p14="http://schemas.microsoft.com/office/powerpoint/2010/main" val="370956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9BB0-9D41-024B-BDDE-D233FF4D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37F-738B-B640-A18A-276FB735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Performance: </a:t>
            </a:r>
            <a:r>
              <a:rPr lang="en-US" dirty="0"/>
              <a:t>despite limitations of disks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Flexibility: </a:t>
            </a:r>
            <a:r>
              <a:rPr lang="en-US" dirty="0"/>
              <a:t>need to support diverse file types and workloads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Persistence: </a:t>
            </a:r>
            <a:r>
              <a:rPr lang="en-US" dirty="0"/>
              <a:t>store data long term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Reliability: </a:t>
            </a:r>
            <a:r>
              <a:rPr lang="en-US" dirty="0"/>
              <a:t>resilient to OS crashes and hardware failures</a:t>
            </a:r>
          </a:p>
        </p:txBody>
      </p:sp>
    </p:spTree>
    <p:extLst>
      <p:ext uri="{BB962C8B-B14F-4D97-AF65-F5344CB8AC3E}">
        <p14:creationId xmlns:p14="http://schemas.microsoft.com/office/powerpoint/2010/main" val="11760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EC1E-0495-AC40-A9B6-ED2A0F74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A628-DBAC-AB46-BCEF-EEB73788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files are small</a:t>
            </a:r>
          </a:p>
          <a:p>
            <a:pPr lvl="1"/>
            <a:r>
              <a:rPr lang="en-US" dirty="0"/>
              <a:t>need strong support for small files (optimize the common case)</a:t>
            </a:r>
          </a:p>
          <a:p>
            <a:pPr lvl="1"/>
            <a:r>
              <a:rPr lang="en-US" dirty="0"/>
              <a:t>block size can't be too big</a:t>
            </a:r>
          </a:p>
          <a:p>
            <a:pPr lvl="1"/>
            <a:endParaRPr lang="en-US" dirty="0"/>
          </a:p>
          <a:p>
            <a:r>
              <a:rPr lang="en-US" dirty="0"/>
              <a:t>Directories are typically small</a:t>
            </a:r>
          </a:p>
          <a:p>
            <a:pPr lvl="1"/>
            <a:r>
              <a:rPr lang="en-US" dirty="0"/>
              <a:t>usually 20 or fewer entries</a:t>
            </a:r>
          </a:p>
          <a:p>
            <a:endParaRPr lang="en-US" dirty="0"/>
          </a:p>
          <a:p>
            <a:r>
              <a:rPr lang="en-US" dirty="0"/>
              <a:t>Some files are very large</a:t>
            </a:r>
          </a:p>
          <a:p>
            <a:pPr lvl="1"/>
            <a:r>
              <a:rPr lang="en-US" dirty="0"/>
              <a:t>must handle large files</a:t>
            </a:r>
          </a:p>
          <a:p>
            <a:pPr lvl="1"/>
            <a:r>
              <a:rPr lang="en-US" dirty="0"/>
              <a:t>large file access should be reasonably efficient</a:t>
            </a:r>
          </a:p>
          <a:p>
            <a:pPr lvl="1"/>
            <a:endParaRPr lang="en-US" dirty="0"/>
          </a:p>
          <a:p>
            <a:r>
              <a:rPr lang="en-US" dirty="0"/>
              <a:t>File systems are usually about half full</a:t>
            </a:r>
          </a:p>
        </p:txBody>
      </p:sp>
    </p:spTree>
    <p:extLst>
      <p:ext uri="{BB962C8B-B14F-4D97-AF65-F5344CB8AC3E}">
        <p14:creationId xmlns:p14="http://schemas.microsoft.com/office/powerpoint/2010/main" val="28992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1661-F105-384C-A16C-3C5D4673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CCD2-398D-284F-BCDB-610E7FE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Directories: file name -&gt; low-level names (i.e., file numbers)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6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A197-B977-0644-A6F1-005CB2F3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human-readable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FCAF5-C446-924A-BD75-A97E3BD97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file systems allow a given file to have multiple names</a:t>
            </a:r>
          </a:p>
          <a:p>
            <a:endParaRPr lang="en-US" dirty="0"/>
          </a:p>
          <a:p>
            <a:r>
              <a:rPr lang="en-US" dirty="0"/>
              <a:t>Hard links are multiple file directory entries that map different path names to the same file number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Symbolic Links or soft links are directory entries that map one name to another (effectively a redirect)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1661-F105-384C-A16C-3C5D4673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DCCD2-398D-284F-BCDB-610E7FE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Directories: file name -&gt; low-level names (i.e., file numbers)</a:t>
            </a:r>
          </a:p>
          <a:p>
            <a:endParaRPr lang="en-US" dirty="0"/>
          </a:p>
          <a:p>
            <a:r>
              <a:rPr lang="en-US" dirty="0"/>
              <a:t>Index structures: file number -&gt; block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32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4091</TotalTime>
  <Words>2437</Words>
  <Application>Microsoft Macintosh PowerPoint</Application>
  <PresentationFormat>On-screen Show (4:3)</PresentationFormat>
  <Paragraphs>374</Paragraphs>
  <Slides>42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System Font Regular</vt:lpstr>
      <vt:lpstr>Times</vt:lpstr>
      <vt:lpstr>Clarity</vt:lpstr>
      <vt:lpstr>Lecture 24: File Systems</vt:lpstr>
      <vt:lpstr>Review: File Systems 101</vt:lpstr>
      <vt:lpstr>Review: The File System Abstraction</vt:lpstr>
      <vt:lpstr>Review: The File System Stack</vt:lpstr>
      <vt:lpstr>File System Challenges</vt:lpstr>
      <vt:lpstr>File System Properties</vt:lpstr>
      <vt:lpstr>Implementation Basics</vt:lpstr>
      <vt:lpstr>Multiple human-readable names</vt:lpstr>
      <vt:lpstr>Implementation Basics</vt:lpstr>
      <vt:lpstr>Directories</vt:lpstr>
      <vt:lpstr>File System Layout </vt:lpstr>
      <vt:lpstr>Storing Files</vt:lpstr>
      <vt:lpstr>Continuous Allocation</vt:lpstr>
      <vt:lpstr>Linked Allocation</vt:lpstr>
      <vt:lpstr>Linked Allocation: File Allocation Table (FAT)</vt:lpstr>
      <vt:lpstr>FAT File System</vt:lpstr>
      <vt:lpstr>FAT Directory Structure</vt:lpstr>
      <vt:lpstr>Exercise 1: Linked Allocation</vt:lpstr>
      <vt:lpstr>Exercise 1: Linked Allocation</vt:lpstr>
      <vt:lpstr>Exercise 2: Symbolic Links</vt:lpstr>
      <vt:lpstr>Evaluating FAT</vt:lpstr>
      <vt:lpstr>Indexed Allocation: Fast File System (FFS)</vt:lpstr>
      <vt:lpstr>FFS Superblock</vt:lpstr>
      <vt:lpstr>FFS inodes</vt:lpstr>
      <vt:lpstr>inode Metadata</vt:lpstr>
      <vt:lpstr>FFS Index Structures</vt:lpstr>
      <vt:lpstr>FFS Index Structures</vt:lpstr>
      <vt:lpstr>Exercise 2: Inode Structures</vt:lpstr>
      <vt:lpstr>Exercise 2: Inode Structures</vt:lpstr>
      <vt:lpstr>FFS Directory Structure</vt:lpstr>
      <vt:lpstr>Exercise 3: Indexed Allocation</vt:lpstr>
      <vt:lpstr>Exercise 3: Indexed Allocation</vt:lpstr>
      <vt:lpstr>Key Characteristics of FFS</vt:lpstr>
      <vt:lpstr>Exercise 4: File organization</vt:lpstr>
      <vt:lpstr>Implementation Basics</vt:lpstr>
      <vt:lpstr>Free List</vt:lpstr>
      <vt:lpstr>Problem: Poor Performance</vt:lpstr>
      <vt:lpstr>Implementation Basics</vt:lpstr>
      <vt:lpstr>Solution 1: Disk Awareness</vt:lpstr>
      <vt:lpstr>Allocating Blocks</vt:lpstr>
      <vt:lpstr>Other Solutions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Birrell</dc:creator>
  <cp:lastModifiedBy>Eleanor Birrell</cp:lastModifiedBy>
  <cp:revision>88</cp:revision>
  <dcterms:created xsi:type="dcterms:W3CDTF">2019-04-29T17:08:11Z</dcterms:created>
  <dcterms:modified xsi:type="dcterms:W3CDTF">2021-04-15T23:50:28Z</dcterms:modified>
</cp:coreProperties>
</file>