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handoutMasterIdLst>
    <p:handoutMasterId r:id="rId28"/>
  </p:handoutMasterIdLst>
  <p:sldIdLst>
    <p:sldId id="256" r:id="rId2"/>
    <p:sldId id="1268" r:id="rId3"/>
    <p:sldId id="1275" r:id="rId4"/>
    <p:sldId id="1276" r:id="rId5"/>
    <p:sldId id="258" r:id="rId6"/>
    <p:sldId id="1277" r:id="rId7"/>
    <p:sldId id="259" r:id="rId8"/>
    <p:sldId id="260" r:id="rId9"/>
    <p:sldId id="1285" r:id="rId10"/>
    <p:sldId id="576" r:id="rId11"/>
    <p:sldId id="305" r:id="rId12"/>
    <p:sldId id="294" r:id="rId13"/>
    <p:sldId id="304" r:id="rId14"/>
    <p:sldId id="1281" r:id="rId15"/>
    <p:sldId id="1282" r:id="rId16"/>
    <p:sldId id="306" r:id="rId17"/>
    <p:sldId id="1284" r:id="rId18"/>
    <p:sldId id="307" r:id="rId19"/>
    <p:sldId id="309" r:id="rId20"/>
    <p:sldId id="310" r:id="rId21"/>
    <p:sldId id="1279" r:id="rId22"/>
    <p:sldId id="1286" r:id="rId23"/>
    <p:sldId id="1287" r:id="rId24"/>
    <p:sldId id="574" r:id="rId25"/>
    <p:sldId id="1473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400"/>
    <a:srgbClr val="FFFFFF"/>
    <a:srgbClr val="696969"/>
    <a:srgbClr val="333333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1930" autoAdjust="0"/>
    <p:restoredTop sz="95588" autoAdjust="0"/>
  </p:normalViewPr>
  <p:slideViewPr>
    <p:cSldViewPr>
      <p:cViewPr varScale="1">
        <p:scale>
          <a:sx n="80" d="100"/>
          <a:sy n="80" d="100"/>
        </p:scale>
        <p:origin x="200" y="30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1690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hony Clark" userId="d717aa47-1d0c-4368-9d13-ad97c75072c1" providerId="ADAL" clId="{A8CAED33-ADF6-5D4C-927F-D1EFA636070F}"/>
    <pc:docChg chg="custSel modSld">
      <pc:chgData name="Anthony Clark" userId="d717aa47-1d0c-4368-9d13-ad97c75072c1" providerId="ADAL" clId="{A8CAED33-ADF6-5D4C-927F-D1EFA636070F}" dt="2022-04-13T17:39:01.049" v="27" actId="20577"/>
      <pc:docMkLst>
        <pc:docMk/>
      </pc:docMkLst>
      <pc:sldChg chg="modSp mod">
        <pc:chgData name="Anthony Clark" userId="d717aa47-1d0c-4368-9d13-ad97c75072c1" providerId="ADAL" clId="{A8CAED33-ADF6-5D4C-927F-D1EFA636070F}" dt="2022-04-13T17:27:22.790" v="3" actId="20577"/>
        <pc:sldMkLst>
          <pc:docMk/>
          <pc:sldMk cId="1407103298" sldId="306"/>
        </pc:sldMkLst>
        <pc:spChg chg="mod">
          <ac:chgData name="Anthony Clark" userId="d717aa47-1d0c-4368-9d13-ad97c75072c1" providerId="ADAL" clId="{A8CAED33-ADF6-5D4C-927F-D1EFA636070F}" dt="2022-04-13T17:27:22.790" v="3" actId="20577"/>
          <ac:spMkLst>
            <pc:docMk/>
            <pc:sldMk cId="1407103298" sldId="306"/>
            <ac:spMk id="3" creationId="{986EAD36-377F-2244-8B4D-22251E594145}"/>
          </ac:spMkLst>
        </pc:spChg>
        <pc:spChg chg="mod">
          <ac:chgData name="Anthony Clark" userId="d717aa47-1d0c-4368-9d13-ad97c75072c1" providerId="ADAL" clId="{A8CAED33-ADF6-5D4C-927F-D1EFA636070F}" dt="2022-04-13T17:25:33.343" v="2" actId="1076"/>
          <ac:spMkLst>
            <pc:docMk/>
            <pc:sldMk cId="1407103298" sldId="306"/>
            <ac:spMk id="6" creationId="{B96073DD-BD6A-7E4E-8186-D0456AB6AE91}"/>
          </ac:spMkLst>
        </pc:spChg>
        <pc:spChg chg="mod">
          <ac:chgData name="Anthony Clark" userId="d717aa47-1d0c-4368-9d13-ad97c75072c1" providerId="ADAL" clId="{A8CAED33-ADF6-5D4C-927F-D1EFA636070F}" dt="2022-04-13T17:25:23.083" v="0" actId="1076"/>
          <ac:spMkLst>
            <pc:docMk/>
            <pc:sldMk cId="1407103298" sldId="306"/>
            <ac:spMk id="7" creationId="{A9EFAECF-C91C-C345-B17A-F88BBA661BFA}"/>
          </ac:spMkLst>
        </pc:spChg>
      </pc:sldChg>
      <pc:sldChg chg="addSp delSp modSp mod modClrScheme chgLayout">
        <pc:chgData name="Anthony Clark" userId="d717aa47-1d0c-4368-9d13-ad97c75072c1" providerId="ADAL" clId="{A8CAED33-ADF6-5D4C-927F-D1EFA636070F}" dt="2022-04-13T17:29:04.949" v="10" actId="27636"/>
        <pc:sldMkLst>
          <pc:docMk/>
          <pc:sldMk cId="3567295211" sldId="1284"/>
        </pc:sldMkLst>
        <pc:spChg chg="mod ord">
          <ac:chgData name="Anthony Clark" userId="d717aa47-1d0c-4368-9d13-ad97c75072c1" providerId="ADAL" clId="{A8CAED33-ADF6-5D4C-927F-D1EFA636070F}" dt="2022-04-13T17:28:56.162" v="5" actId="700"/>
          <ac:spMkLst>
            <pc:docMk/>
            <pc:sldMk cId="3567295211" sldId="1284"/>
            <ac:spMk id="2" creationId="{808D1FC0-D098-6543-961A-3A709630E4AD}"/>
          </ac:spMkLst>
        </pc:spChg>
        <pc:spChg chg="del mod ord">
          <ac:chgData name="Anthony Clark" userId="d717aa47-1d0c-4368-9d13-ad97c75072c1" providerId="ADAL" clId="{A8CAED33-ADF6-5D4C-927F-D1EFA636070F}" dt="2022-04-13T17:28:59.186" v="7" actId="478"/>
          <ac:spMkLst>
            <pc:docMk/>
            <pc:sldMk cId="3567295211" sldId="1284"/>
            <ac:spMk id="4" creationId="{942666E8-E0CF-2B45-AAD5-CA31D8CC6085}"/>
          </ac:spMkLst>
        </pc:spChg>
        <pc:spChg chg="mod ord">
          <ac:chgData name="Anthony Clark" userId="d717aa47-1d0c-4368-9d13-ad97c75072c1" providerId="ADAL" clId="{A8CAED33-ADF6-5D4C-927F-D1EFA636070F}" dt="2022-04-13T17:29:04.949" v="10" actId="27636"/>
          <ac:spMkLst>
            <pc:docMk/>
            <pc:sldMk cId="3567295211" sldId="1284"/>
            <ac:spMk id="5" creationId="{7E5CA936-EEC6-9846-BB77-B22A2E4E9075}"/>
          </ac:spMkLst>
        </pc:spChg>
        <pc:spChg chg="del">
          <ac:chgData name="Anthony Clark" userId="d717aa47-1d0c-4368-9d13-ad97c75072c1" providerId="ADAL" clId="{A8CAED33-ADF6-5D4C-927F-D1EFA636070F}" dt="2022-04-13T17:28:51.465" v="4" actId="478"/>
          <ac:spMkLst>
            <pc:docMk/>
            <pc:sldMk cId="3567295211" sldId="1284"/>
            <ac:spMk id="6" creationId="{ADD5342D-F4C5-724E-BB6F-12054C7555EA}"/>
          </ac:spMkLst>
        </pc:spChg>
        <pc:spChg chg="del">
          <ac:chgData name="Anthony Clark" userId="d717aa47-1d0c-4368-9d13-ad97c75072c1" providerId="ADAL" clId="{A8CAED33-ADF6-5D4C-927F-D1EFA636070F}" dt="2022-04-13T17:28:51.465" v="4" actId="478"/>
          <ac:spMkLst>
            <pc:docMk/>
            <pc:sldMk cId="3567295211" sldId="1284"/>
            <ac:spMk id="7" creationId="{B818768C-A9F7-2C49-9FD8-D513455FBECB}"/>
          </ac:spMkLst>
        </pc:spChg>
        <pc:spChg chg="add del mod">
          <ac:chgData name="Anthony Clark" userId="d717aa47-1d0c-4368-9d13-ad97c75072c1" providerId="ADAL" clId="{A8CAED33-ADF6-5D4C-927F-D1EFA636070F}" dt="2022-04-13T17:28:56.162" v="5" actId="700"/>
          <ac:spMkLst>
            <pc:docMk/>
            <pc:sldMk cId="3567295211" sldId="1284"/>
            <ac:spMk id="8" creationId="{81443368-DFF3-1D89-313B-BA486E62C32D}"/>
          </ac:spMkLst>
        </pc:spChg>
        <pc:spChg chg="add del mod">
          <ac:chgData name="Anthony Clark" userId="d717aa47-1d0c-4368-9d13-ad97c75072c1" providerId="ADAL" clId="{A8CAED33-ADF6-5D4C-927F-D1EFA636070F}" dt="2022-04-13T17:28:56.162" v="5" actId="700"/>
          <ac:spMkLst>
            <pc:docMk/>
            <pc:sldMk cId="3567295211" sldId="1284"/>
            <ac:spMk id="10" creationId="{5D044EF2-DE98-0A0E-2A38-ADBC16FC7D0E}"/>
          </ac:spMkLst>
        </pc:spChg>
      </pc:sldChg>
      <pc:sldChg chg="modSp mod">
        <pc:chgData name="Anthony Clark" userId="d717aa47-1d0c-4368-9d13-ad97c75072c1" providerId="ADAL" clId="{A8CAED33-ADF6-5D4C-927F-D1EFA636070F}" dt="2022-04-13T17:34:01.093" v="12" actId="20577"/>
        <pc:sldMkLst>
          <pc:docMk/>
          <pc:sldMk cId="2987514135" sldId="1286"/>
        </pc:sldMkLst>
        <pc:spChg chg="mod">
          <ac:chgData name="Anthony Clark" userId="d717aa47-1d0c-4368-9d13-ad97c75072c1" providerId="ADAL" clId="{A8CAED33-ADF6-5D4C-927F-D1EFA636070F}" dt="2022-04-13T17:34:01.093" v="12" actId="20577"/>
          <ac:spMkLst>
            <pc:docMk/>
            <pc:sldMk cId="2987514135" sldId="1286"/>
            <ac:spMk id="3" creationId="{986EAD36-377F-2244-8B4D-22251E594145}"/>
          </ac:spMkLst>
        </pc:spChg>
      </pc:sldChg>
      <pc:sldChg chg="addSp delSp modSp mod modClrScheme chgLayout">
        <pc:chgData name="Anthony Clark" userId="d717aa47-1d0c-4368-9d13-ad97c75072c1" providerId="ADAL" clId="{A8CAED33-ADF6-5D4C-927F-D1EFA636070F}" dt="2022-04-13T17:39:01.049" v="27" actId="20577"/>
        <pc:sldMkLst>
          <pc:docMk/>
          <pc:sldMk cId="581745605" sldId="1287"/>
        </pc:sldMkLst>
        <pc:spChg chg="mod ord">
          <ac:chgData name="Anthony Clark" userId="d717aa47-1d0c-4368-9d13-ad97c75072c1" providerId="ADAL" clId="{A8CAED33-ADF6-5D4C-927F-D1EFA636070F}" dt="2022-04-13T17:38:46.082" v="14" actId="700"/>
          <ac:spMkLst>
            <pc:docMk/>
            <pc:sldMk cId="581745605" sldId="1287"/>
            <ac:spMk id="2" creationId="{808D1FC0-D098-6543-961A-3A709630E4AD}"/>
          </ac:spMkLst>
        </pc:spChg>
        <pc:spChg chg="del mod ord">
          <ac:chgData name="Anthony Clark" userId="d717aa47-1d0c-4368-9d13-ad97c75072c1" providerId="ADAL" clId="{A8CAED33-ADF6-5D4C-927F-D1EFA636070F}" dt="2022-04-13T17:38:48.932" v="16" actId="478"/>
          <ac:spMkLst>
            <pc:docMk/>
            <pc:sldMk cId="581745605" sldId="1287"/>
            <ac:spMk id="4" creationId="{942666E8-E0CF-2B45-AAD5-CA31D8CC6085}"/>
          </ac:spMkLst>
        </pc:spChg>
        <pc:spChg chg="mod ord">
          <ac:chgData name="Anthony Clark" userId="d717aa47-1d0c-4368-9d13-ad97c75072c1" providerId="ADAL" clId="{A8CAED33-ADF6-5D4C-927F-D1EFA636070F}" dt="2022-04-13T17:39:01.049" v="27" actId="20577"/>
          <ac:spMkLst>
            <pc:docMk/>
            <pc:sldMk cId="581745605" sldId="1287"/>
            <ac:spMk id="5" creationId="{7E5CA936-EEC6-9846-BB77-B22A2E4E9075}"/>
          </ac:spMkLst>
        </pc:spChg>
        <pc:spChg chg="del">
          <ac:chgData name="Anthony Clark" userId="d717aa47-1d0c-4368-9d13-ad97c75072c1" providerId="ADAL" clId="{A8CAED33-ADF6-5D4C-927F-D1EFA636070F}" dt="2022-04-13T17:38:42.740" v="13" actId="478"/>
          <ac:spMkLst>
            <pc:docMk/>
            <pc:sldMk cId="581745605" sldId="1287"/>
            <ac:spMk id="6" creationId="{ADD5342D-F4C5-724E-BB6F-12054C7555EA}"/>
          </ac:spMkLst>
        </pc:spChg>
        <pc:spChg chg="del">
          <ac:chgData name="Anthony Clark" userId="d717aa47-1d0c-4368-9d13-ad97c75072c1" providerId="ADAL" clId="{A8CAED33-ADF6-5D4C-927F-D1EFA636070F}" dt="2022-04-13T17:38:42.740" v="13" actId="478"/>
          <ac:spMkLst>
            <pc:docMk/>
            <pc:sldMk cId="581745605" sldId="1287"/>
            <ac:spMk id="7" creationId="{B818768C-A9F7-2C49-9FD8-D513455FBECB}"/>
          </ac:spMkLst>
        </pc:spChg>
        <pc:spChg chg="add del mod">
          <ac:chgData name="Anthony Clark" userId="d717aa47-1d0c-4368-9d13-ad97c75072c1" providerId="ADAL" clId="{A8CAED33-ADF6-5D4C-927F-D1EFA636070F}" dt="2022-04-13T17:38:46.082" v="14" actId="700"/>
          <ac:spMkLst>
            <pc:docMk/>
            <pc:sldMk cId="581745605" sldId="1287"/>
            <ac:spMk id="8" creationId="{EC05AE7A-6C44-0369-35DE-854AE3374A56}"/>
          </ac:spMkLst>
        </pc:spChg>
        <pc:spChg chg="add del mod">
          <ac:chgData name="Anthony Clark" userId="d717aa47-1d0c-4368-9d13-ad97c75072c1" providerId="ADAL" clId="{A8CAED33-ADF6-5D4C-927F-D1EFA636070F}" dt="2022-04-13T17:38:46.082" v="14" actId="700"/>
          <ac:spMkLst>
            <pc:docMk/>
            <pc:sldMk cId="581745605" sldId="1287"/>
            <ac:spMk id="10" creationId="{B7065C6B-411D-D1C8-43D5-33C167B85F74}"/>
          </ac:spMkLst>
        </pc:spChg>
      </pc:sldChg>
      <pc:sldChg chg="mod modShow">
        <pc:chgData name="Anthony Clark" userId="d717aa47-1d0c-4368-9d13-ad97c75072c1" providerId="ADAL" clId="{A8CAED33-ADF6-5D4C-927F-D1EFA636070F}" dt="2022-04-13T17:33:41.175" v="11" actId="729"/>
        <pc:sldMkLst>
          <pc:docMk/>
          <pc:sldMk cId="2285879424" sldId="147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F19EE-4C14-416B-9A28-3D9B2AE65E04}" type="datetimeFigureOut">
              <a:rPr lang="en-US" smtClean="0"/>
              <a:t>4/13/22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7E2B7-019C-47AA-8287-AB4BD1848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164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7EBD1-2546-431F-B565-95BCA5604CC4}" type="datetimeFigureOut">
              <a:rPr lang="en-US" smtClean="0"/>
              <a:t>4/13/22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031AF-CC19-4E5A-831F-2BAAD17F6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186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cs typeface="+mn-cs"/>
              </a:rPr>
              <a:t>Initialization: how many available?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865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cs typeface="+mn-cs"/>
              </a:rPr>
              <a:t>Initialization: how many available?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7482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bg1"/>
                </a:solidFill>
                <a:latin typeface="Arial" charset="0"/>
                <a:ea typeface="ヒラギノ角ゴ ProN W3" charset="-128"/>
              </a:defRPr>
            </a:lvl1pPr>
            <a:lvl2pPr eaLnBrk="0" hangingPunct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bg1"/>
                </a:solidFill>
                <a:latin typeface="Arial" charset="0"/>
                <a:ea typeface="ヒラギノ角ゴ ProN W3" charset="-128"/>
              </a:defRPr>
            </a:lvl2pPr>
            <a:lvl3pPr eaLnBrk="0" hangingPunct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bg1"/>
                </a:solidFill>
                <a:latin typeface="Arial" charset="0"/>
                <a:ea typeface="ヒラギノ角ゴ ProN W3" charset="-128"/>
              </a:defRPr>
            </a:lvl3pPr>
            <a:lvl4pPr eaLnBrk="0" hangingPunct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bg1"/>
                </a:solidFill>
                <a:latin typeface="Arial" charset="0"/>
                <a:ea typeface="ヒラギノ角ゴ ProN W3" charset="-128"/>
              </a:defRPr>
            </a:lvl4pPr>
            <a:lvl5pPr eaLnBrk="0" hangingPunct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bg1"/>
                </a:solidFill>
                <a:latin typeface="Arial" charset="0"/>
                <a:ea typeface="ヒラギノ角ゴ ProN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bg1"/>
                </a:solidFill>
                <a:latin typeface="Arial" charset="0"/>
                <a:ea typeface="ヒラギノ角ゴ ProN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bg1"/>
                </a:solidFill>
                <a:latin typeface="Arial" charset="0"/>
                <a:ea typeface="ヒラギノ角ゴ ProN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bg1"/>
                </a:solidFill>
                <a:latin typeface="Arial" charset="0"/>
                <a:ea typeface="ヒラギノ角ゴ ProN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bg1"/>
                </a:solidFill>
                <a:latin typeface="Arial" charset="0"/>
                <a:ea typeface="ヒラギノ角ゴ ProN W3" charset="-128"/>
              </a:defRPr>
            </a:lvl9pPr>
          </a:lstStyle>
          <a:p>
            <a:pPr eaLnBrk="1" hangingPunct="1"/>
            <a:fld id="{435A1A23-0813-1D46-BDB4-675825C2C4B1}" type="slidenum">
              <a:rPr lang="fr-BE" altLang="en-US" sz="1300">
                <a:solidFill>
                  <a:srgbClr val="000000"/>
                </a:solidFill>
                <a:latin typeface="Times New Roman" charset="0"/>
              </a:rPr>
              <a:pPr eaLnBrk="1" hangingPunct="1"/>
              <a:t>14</a:t>
            </a:fld>
            <a:endParaRPr lang="fr-BE" altLang="en-US" sz="13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3788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789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dirty="0">
                <a:cs typeface="+mn-cs"/>
              </a:rPr>
              <a:t>Discussion: what can go wrong (3 problems)</a:t>
            </a:r>
          </a:p>
          <a:p>
            <a:pPr>
              <a:defRPr/>
            </a:pPr>
            <a:endParaRPr lang="en-US" dirty="0">
              <a:cs typeface="+mn-cs"/>
            </a:endParaRPr>
          </a:p>
          <a:p>
            <a:pPr>
              <a:defRPr/>
            </a:pPr>
            <a:r>
              <a:rPr lang="en-US" dirty="0">
                <a:cs typeface="+mn-cs"/>
              </a:rPr>
              <a:t>Fix code w/ semaphores</a:t>
            </a:r>
          </a:p>
          <a:p>
            <a:pPr>
              <a:defRPr/>
            </a:pPr>
            <a:r>
              <a:rPr lang="en-US" dirty="0">
                <a:cs typeface="+mn-cs"/>
              </a:rPr>
              <a:t>Initialization: how many available?</a:t>
            </a:r>
          </a:p>
        </p:txBody>
      </p:sp>
    </p:spTree>
    <p:extLst>
      <p:ext uri="{BB962C8B-B14F-4D97-AF65-F5344CB8AC3E}">
        <p14:creationId xmlns:p14="http://schemas.microsoft.com/office/powerpoint/2010/main" val="18577149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bg1"/>
                </a:solidFill>
                <a:latin typeface="Arial" charset="0"/>
                <a:ea typeface="ヒラギノ角ゴ ProN W3" charset="-128"/>
              </a:defRPr>
            </a:lvl1pPr>
            <a:lvl2pPr eaLnBrk="0" hangingPunct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bg1"/>
                </a:solidFill>
                <a:latin typeface="Arial" charset="0"/>
                <a:ea typeface="ヒラギノ角ゴ ProN W3" charset="-128"/>
              </a:defRPr>
            </a:lvl2pPr>
            <a:lvl3pPr eaLnBrk="0" hangingPunct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bg1"/>
                </a:solidFill>
                <a:latin typeface="Arial" charset="0"/>
                <a:ea typeface="ヒラギノ角ゴ ProN W3" charset="-128"/>
              </a:defRPr>
            </a:lvl3pPr>
            <a:lvl4pPr eaLnBrk="0" hangingPunct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bg1"/>
                </a:solidFill>
                <a:latin typeface="Arial" charset="0"/>
                <a:ea typeface="ヒラギノ角ゴ ProN W3" charset="-128"/>
              </a:defRPr>
            </a:lvl4pPr>
            <a:lvl5pPr eaLnBrk="0" hangingPunct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bg1"/>
                </a:solidFill>
                <a:latin typeface="Arial" charset="0"/>
                <a:ea typeface="ヒラギノ角ゴ ProN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bg1"/>
                </a:solidFill>
                <a:latin typeface="Arial" charset="0"/>
                <a:ea typeface="ヒラギノ角ゴ ProN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bg1"/>
                </a:solidFill>
                <a:latin typeface="Arial" charset="0"/>
                <a:ea typeface="ヒラギノ角ゴ ProN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bg1"/>
                </a:solidFill>
                <a:latin typeface="Arial" charset="0"/>
                <a:ea typeface="ヒラギノ角ゴ ProN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2400">
                <a:solidFill>
                  <a:schemeClr val="bg1"/>
                </a:solidFill>
                <a:latin typeface="Arial" charset="0"/>
                <a:ea typeface="ヒラギノ角ゴ ProN W3" charset="-128"/>
              </a:defRPr>
            </a:lvl9pPr>
          </a:lstStyle>
          <a:p>
            <a:pPr eaLnBrk="1" hangingPunct="1"/>
            <a:fld id="{435A1A23-0813-1D46-BDB4-675825C2C4B1}" type="slidenum">
              <a:rPr lang="fr-BE" altLang="en-US" sz="1300">
                <a:solidFill>
                  <a:srgbClr val="000000"/>
                </a:solidFill>
                <a:latin typeface="Times New Roman" charset="0"/>
              </a:rPr>
              <a:pPr eaLnBrk="1" hangingPunct="1"/>
              <a:t>15</a:t>
            </a:fld>
            <a:endParaRPr lang="fr-BE" altLang="en-US" sz="13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3788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789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dirty="0">
                <a:cs typeface="+mn-cs"/>
              </a:rPr>
              <a:t>Discussion: what can go wrong (3 problems)</a:t>
            </a:r>
          </a:p>
          <a:p>
            <a:pPr>
              <a:defRPr/>
            </a:pPr>
            <a:endParaRPr lang="en-US" dirty="0">
              <a:cs typeface="+mn-cs"/>
            </a:endParaRPr>
          </a:p>
          <a:p>
            <a:pPr>
              <a:defRPr/>
            </a:pPr>
            <a:r>
              <a:rPr lang="en-US" dirty="0">
                <a:cs typeface="+mn-cs"/>
              </a:rPr>
              <a:t>Fix code w/ semaphores</a:t>
            </a:r>
          </a:p>
          <a:p>
            <a:pPr>
              <a:defRPr/>
            </a:pPr>
            <a:r>
              <a:rPr lang="en-US" dirty="0">
                <a:cs typeface="+mn-cs"/>
              </a:rPr>
              <a:t>Initialization: how many available?</a:t>
            </a:r>
          </a:p>
        </p:txBody>
      </p:sp>
    </p:spTree>
    <p:extLst>
      <p:ext uri="{BB962C8B-B14F-4D97-AF65-F5344CB8AC3E}">
        <p14:creationId xmlns:p14="http://schemas.microsoft.com/office/powerpoint/2010/main" val="3117230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4/13/22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4/13/22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4/13/22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4/13/22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4/13/22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4/13/22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18288"/>
            <a:ext cx="7086600" cy="329184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4/13/22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4/13/22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4/13/22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4/13/22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2250"/>
            <a:ext cx="9144000" cy="31115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419100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66000">
                <a:schemeClr val="tx1">
                  <a:lumMod val="75000"/>
                  <a:lumOff val="25000"/>
                </a:schemeClr>
              </a:gs>
              <a:gs pos="99000">
                <a:schemeClr val="tx1">
                  <a:lumMod val="65000"/>
                  <a:lumOff val="3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3F7437D-9C28-4485-8136-DE3C7521A7D8}" type="datetimeFigureOut">
              <a:rPr lang="en-US" smtClean="0"/>
              <a:t>4/13/22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924800" cy="609600"/>
          </a:xfrm>
        </p:spPr>
        <p:txBody>
          <a:bodyPr>
            <a:normAutofit/>
          </a:bodyPr>
          <a:lstStyle/>
          <a:p>
            <a:r>
              <a:rPr lang="en-US" dirty="0"/>
              <a:t>CS 105		       		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67000"/>
            <a:ext cx="8229600" cy="631825"/>
          </a:xfrm>
        </p:spPr>
        <p:txBody>
          <a:bodyPr>
            <a:noAutofit/>
          </a:bodyPr>
          <a:lstStyle/>
          <a:p>
            <a:r>
              <a:rPr lang="en-US" sz="3000" dirty="0"/>
              <a:t>Lecture 22: Semaphores and Conditional Variables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4643181"/>
            <a:ext cx="7848600" cy="631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2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27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8ABFB-A1C5-F14C-817A-08FAF061F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Synchronization Barrier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2780A-F047-1242-BB9C-7E36C2AADC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73352"/>
            <a:ext cx="4343400" cy="4718304"/>
          </a:xfrm>
        </p:spPr>
        <p:txBody>
          <a:bodyPr>
            <a:normAutofit/>
          </a:bodyPr>
          <a:lstStyle/>
          <a:p>
            <a:r>
              <a:rPr lang="en-US" sz="2200" dirty="0"/>
              <a:t>With data parallel programming, a computation proceeds in parallel, with each thread operating on a different section of the data. Once all threads have completed, they can safely use each others results.</a:t>
            </a:r>
          </a:p>
          <a:p>
            <a:pPr lvl="1"/>
            <a:r>
              <a:rPr lang="en-US" sz="2000" dirty="0"/>
              <a:t>MapReduce is an example of this!</a:t>
            </a:r>
          </a:p>
          <a:p>
            <a:pPr lvl="1"/>
            <a:endParaRPr lang="en-US" sz="2000" dirty="0"/>
          </a:p>
          <a:p>
            <a:r>
              <a:rPr lang="en-US" sz="2200" dirty="0"/>
              <a:t>To do this safely, we need a way to check whether all n threads have completed.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7BB3F0E-B2C6-0344-91D2-95DB9F6F0C0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6D0C688-2AED-4849-B7C7-A9AB8471C2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199" y="3243015"/>
            <a:ext cx="4234949" cy="353943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en-US" sz="1600" b="1" dirty="0">
                <a:solidFill>
                  <a:srgbClr val="10770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thread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10770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b="1" dirty="0" err="1">
                <a:solidFill>
                  <a:srgbClr val="9E4C0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                                                                                                                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parallel_computation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use_results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                                 </a:t>
            </a:r>
          </a:p>
          <a:p>
            <a:r>
              <a:rPr lang="is-I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1616FD5-C94C-0B4D-9349-025FE463A2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199" y="1636456"/>
            <a:ext cx="4234949" cy="15696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results = 0;</a:t>
            </a:r>
          </a:p>
          <a:p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26FD88-AA78-D240-A0AC-F04249165D2B}"/>
              </a:ext>
            </a:extLst>
          </p:cNvPr>
          <p:cNvSpPr/>
          <p:nvPr/>
        </p:nvSpPr>
        <p:spPr>
          <a:xfrm>
            <a:off x="4648198" y="1880283"/>
            <a:ext cx="364074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 int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done_count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1B17B32-D10F-2847-945F-6426BBFD96A6}"/>
              </a:ext>
            </a:extLst>
          </p:cNvPr>
          <p:cNvSpPr/>
          <p:nvPr/>
        </p:nvSpPr>
        <p:spPr>
          <a:xfrm>
            <a:off x="4648197" y="2107050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count_mutex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sem_init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count_mutex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1)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8408A1-5B7B-BC43-B686-CD691C6E3A44}"/>
              </a:ext>
            </a:extLst>
          </p:cNvPr>
          <p:cNvSpPr/>
          <p:nvPr/>
        </p:nvSpPr>
        <p:spPr>
          <a:xfrm>
            <a:off x="4608672" y="4045803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P(&amp;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count_mutex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V(&amp;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count_mutex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6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33A2D5-B01F-3B43-82C7-28A6B3E09D4F}"/>
              </a:ext>
            </a:extLst>
          </p:cNvPr>
          <p:cNvSpPr/>
          <p:nvPr/>
        </p:nvSpPr>
        <p:spPr>
          <a:xfrm>
            <a:off x="4648197" y="2615625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barrier;</a:t>
            </a:r>
          </a:p>
          <a:p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sem_init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(&amp;barrier, 0)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FB5ED4-CED9-2849-A0E9-347A349172B2}"/>
              </a:ext>
            </a:extLst>
          </p:cNvPr>
          <p:cNvSpPr/>
          <p:nvPr/>
        </p:nvSpPr>
        <p:spPr>
          <a:xfrm>
            <a:off x="4608672" y="5036403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done_count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n){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V(&amp;barrier);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6351FBC-950D-FE41-B575-A8CE60E9BFF0}"/>
              </a:ext>
            </a:extLst>
          </p:cNvPr>
          <p:cNvSpPr/>
          <p:nvPr/>
        </p:nvSpPr>
        <p:spPr>
          <a:xfrm>
            <a:off x="5105400" y="4274403"/>
            <a:ext cx="17892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done_count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69DD7F7-455E-7441-BB9F-C83848FEE084}"/>
              </a:ext>
            </a:extLst>
          </p:cNvPr>
          <p:cNvSpPr/>
          <p:nvPr/>
        </p:nvSpPr>
        <p:spPr>
          <a:xfrm>
            <a:off x="5144925" y="5757446"/>
            <a:ext cx="166584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P(&amp;barrier);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C55046E-B698-6542-8BA9-89410EC9FB70}"/>
              </a:ext>
            </a:extLst>
          </p:cNvPr>
          <p:cNvSpPr/>
          <p:nvPr/>
        </p:nvSpPr>
        <p:spPr>
          <a:xfrm>
            <a:off x="5144924" y="5986046"/>
            <a:ext cx="166584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V(&amp;barrier);</a:t>
            </a:r>
          </a:p>
        </p:txBody>
      </p:sp>
    </p:spTree>
    <p:extLst>
      <p:ext uri="{BB962C8B-B14F-4D97-AF65-F5344CB8AC3E}">
        <p14:creationId xmlns:p14="http://schemas.microsoft.com/office/powerpoint/2010/main" val="3471655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6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C7424-D6DA-5F46-845F-C472F03F0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Counting Semaphores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951C409-FA38-5446-8762-CA58F47DC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semaphore with a value that goes above 1 is called a counting semaphore</a:t>
            </a:r>
          </a:p>
          <a:p>
            <a:r>
              <a:rPr lang="en-US" dirty="0"/>
              <a:t>Provide a more flexible primitive for mediating access to shared resources</a:t>
            </a:r>
          </a:p>
        </p:txBody>
      </p:sp>
    </p:spTree>
    <p:extLst>
      <p:ext uri="{BB962C8B-B14F-4D97-AF65-F5344CB8AC3E}">
        <p14:creationId xmlns:p14="http://schemas.microsoft.com/office/powerpoint/2010/main" val="618020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Bounded Buffers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593973" y="3456574"/>
            <a:ext cx="3998913" cy="457200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400" dirty="0"/>
              <a:t>finite capacity (e.g. 20 loaves)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/>
              <a:t>implemented as a queue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dirty="0"/>
          </a:p>
        </p:txBody>
      </p:sp>
      <p:pic>
        <p:nvPicPr>
          <p:cNvPr id="7" name="Picture 1" descr="breadShelf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8968" y="1573799"/>
            <a:ext cx="2828925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923" y="4225995"/>
            <a:ext cx="1600200" cy="181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 xmlns:r="http://schemas.openxmlformats.org/officeDocument/2006/relationships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93628" y="6027003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Tw Cen MT" charset="0"/>
                <a:ea typeface="ＭＳ Ｐゴシック" charset="0"/>
                <a:cs typeface="ＭＳ Ｐゴシック" charset="0"/>
              </a:rPr>
              <a:t>Threads A: </a:t>
            </a:r>
            <a:r>
              <a:rPr lang="en-US" dirty="0">
                <a:solidFill>
                  <a:schemeClr val="accent2"/>
                </a:solidFill>
                <a:latin typeface="Tw Cen MT" charset="0"/>
                <a:ea typeface="ＭＳ Ｐゴシック" charset="0"/>
                <a:cs typeface="ＭＳ Ｐゴシック" charset="0"/>
              </a:rPr>
              <a:t>produce</a:t>
            </a:r>
            <a:r>
              <a:rPr lang="en-US" dirty="0">
                <a:solidFill>
                  <a:schemeClr val="tx1"/>
                </a:solidFill>
                <a:latin typeface="Tw Cen MT" charset="0"/>
                <a:ea typeface="ＭＳ Ｐゴシック" charset="0"/>
                <a:cs typeface="ＭＳ Ｐゴシック" charset="0"/>
              </a:rPr>
              <a:t> loaves of bread and put them in the queue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225995"/>
            <a:ext cx="1530350" cy="179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 xmlns:r="http://schemas.openxmlformats.org/officeDocument/2006/relationships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4876800" y="6023045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700"/>
              </a:spcBef>
              <a:buClr>
                <a:srgbClr val="DD8047"/>
              </a:buClr>
              <a:buSzPct val="60000"/>
              <a:defRPr/>
            </a:pPr>
            <a:r>
              <a:rPr lang="en-US" dirty="0">
                <a:solidFill>
                  <a:schemeClr val="tx1"/>
                </a:solidFill>
                <a:latin typeface="Tw Cen MT" charset="0"/>
                <a:ea typeface="ＭＳ Ｐゴシック" charset="0"/>
                <a:cs typeface="ＭＳ Ｐゴシック" charset="0"/>
              </a:rPr>
              <a:t>Threads B: </a:t>
            </a:r>
            <a:r>
              <a:rPr lang="en-US" dirty="0">
                <a:solidFill>
                  <a:schemeClr val="accent2"/>
                </a:solidFill>
                <a:latin typeface="Tw Cen MT" charset="0"/>
                <a:ea typeface="ＭＳ Ｐゴシック" charset="0"/>
                <a:cs typeface="ＭＳ Ｐゴシック" charset="0"/>
              </a:rPr>
              <a:t>consume</a:t>
            </a:r>
            <a:r>
              <a:rPr lang="en-US" dirty="0">
                <a:solidFill>
                  <a:schemeClr val="tx1"/>
                </a:solidFill>
                <a:latin typeface="Tw Cen MT" charset="0"/>
                <a:ea typeface="ＭＳ Ｐゴシック" charset="0"/>
                <a:cs typeface="ＭＳ Ｐゴシック" charset="0"/>
              </a:rPr>
              <a:t> loaves by taking them off the queue</a:t>
            </a:r>
          </a:p>
        </p:txBody>
      </p:sp>
    </p:spTree>
    <p:extLst>
      <p:ext uri="{BB962C8B-B14F-4D97-AF65-F5344CB8AC3E}">
        <p14:creationId xmlns:p14="http://schemas.microsoft.com/office/powerpoint/2010/main" val="3823241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Bounded Buffers</a:t>
            </a:r>
          </a:p>
        </p:txBody>
      </p:sp>
      <p:pic>
        <p:nvPicPr>
          <p:cNvPr id="7" name="Picture 1" descr="breadShelf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8968" y="1573799"/>
            <a:ext cx="2828925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923" y="4225995"/>
            <a:ext cx="1600200" cy="181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 xmlns:r="http://schemas.openxmlformats.org/officeDocument/2006/relationships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93628" y="6027003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Tw Cen MT" charset="0"/>
                <a:ea typeface="ＭＳ Ｐゴシック" charset="0"/>
                <a:cs typeface="ＭＳ Ｐゴシック" charset="0"/>
              </a:rPr>
              <a:t>Threads A: </a:t>
            </a:r>
            <a:r>
              <a:rPr lang="en-US" dirty="0">
                <a:solidFill>
                  <a:schemeClr val="accent2"/>
                </a:solidFill>
                <a:latin typeface="Tw Cen MT" charset="0"/>
                <a:ea typeface="ＭＳ Ｐゴシック" charset="0"/>
                <a:cs typeface="ＭＳ Ｐゴシック" charset="0"/>
              </a:rPr>
              <a:t>produce</a:t>
            </a:r>
            <a:r>
              <a:rPr lang="en-US" dirty="0">
                <a:solidFill>
                  <a:schemeClr val="tx1"/>
                </a:solidFill>
                <a:latin typeface="Tw Cen MT" charset="0"/>
                <a:ea typeface="ＭＳ Ｐゴシック" charset="0"/>
                <a:cs typeface="ＭＳ Ｐゴシック" charset="0"/>
              </a:rPr>
              <a:t> loaves of bread and put them in the queue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225995"/>
            <a:ext cx="1530350" cy="179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 xmlns:r="http://schemas.openxmlformats.org/officeDocument/2006/relationships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4876800" y="6023045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700"/>
              </a:spcBef>
              <a:buClr>
                <a:srgbClr val="DD8047"/>
              </a:buClr>
              <a:buSzPct val="60000"/>
              <a:defRPr/>
            </a:pPr>
            <a:r>
              <a:rPr lang="en-US" dirty="0">
                <a:solidFill>
                  <a:schemeClr val="tx1"/>
                </a:solidFill>
                <a:latin typeface="Tw Cen MT" charset="0"/>
                <a:ea typeface="ＭＳ Ｐゴシック" charset="0"/>
                <a:cs typeface="ＭＳ Ｐゴシック" charset="0"/>
              </a:rPr>
              <a:t>Threads B: </a:t>
            </a:r>
            <a:r>
              <a:rPr lang="en-US" dirty="0">
                <a:solidFill>
                  <a:schemeClr val="accent2"/>
                </a:solidFill>
                <a:latin typeface="Tw Cen MT" charset="0"/>
                <a:ea typeface="ＭＳ Ｐゴシック" charset="0"/>
                <a:cs typeface="ＭＳ Ｐゴシック" charset="0"/>
              </a:rPr>
              <a:t>consume</a:t>
            </a:r>
            <a:r>
              <a:rPr lang="en-US" dirty="0">
                <a:solidFill>
                  <a:schemeClr val="tx1"/>
                </a:solidFill>
                <a:latin typeface="Tw Cen MT" charset="0"/>
                <a:ea typeface="ＭＳ Ｐゴシック" charset="0"/>
                <a:cs typeface="ＭＳ Ｐゴシック" charset="0"/>
              </a:rPr>
              <a:t> loaves by taking them off the queue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859630" y="3953312"/>
            <a:ext cx="7467600" cy="1571842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dirty="0"/>
              <a:t>Separation of concerns:</a:t>
            </a:r>
          </a:p>
          <a:p>
            <a:pPr>
              <a:buFont typeface="Times New Roman" charset="0"/>
              <a:buAutoNum type="arabicPeriod"/>
              <a:defRPr/>
            </a:pPr>
            <a:r>
              <a:rPr lang="en-US" dirty="0">
                <a:solidFill>
                  <a:schemeClr val="tx1"/>
                </a:solidFill>
              </a:rPr>
              <a:t> How do you implement a bounded buffer?</a:t>
            </a:r>
          </a:p>
          <a:p>
            <a:pPr>
              <a:buFont typeface="Times New Roman" charset="0"/>
              <a:buAutoNum type="arabicPeriod"/>
              <a:defRPr/>
            </a:pPr>
            <a:r>
              <a:rPr lang="en-US" dirty="0"/>
              <a:t> How do you synchronize concurrent access to a bounded buffer?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3E2185DE-46E6-FD4E-A8B5-F0353C52D4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93973" y="3456574"/>
            <a:ext cx="3998913" cy="457200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400" dirty="0"/>
              <a:t>finite capacity (e.g. 20 loaves)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/>
              <a:t>implemented as a queue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154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1146175" y="1630850"/>
            <a:ext cx="3492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dirty="0"/>
              <a:t>3</a:t>
            </a:r>
          </a:p>
        </p:txBody>
      </p:sp>
      <p:sp>
        <p:nvSpPr>
          <p:cNvPr id="44" name="Text Box 4">
            <a:extLst>
              <a:ext uri="{FF2B5EF4-FFF2-40B4-BE49-F238E27FC236}">
                <a16:creationId xmlns:a16="http://schemas.microsoft.com/office/drawing/2014/main" id="{A797D183-BF6C-9247-A34C-B970CB6CF4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4833" y="1629262"/>
            <a:ext cx="433387" cy="460375"/>
          </a:xfrm>
          <a:prstGeom prst="rect">
            <a:avLst/>
          </a:prstGeom>
          <a:noFill/>
          <a:ln w="9360" cap="sq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/>
              <a:t>   </a:t>
            </a:r>
          </a:p>
        </p:txBody>
      </p:sp>
      <p:sp>
        <p:nvSpPr>
          <p:cNvPr id="45" name="Text Box 4">
            <a:extLst>
              <a:ext uri="{FF2B5EF4-FFF2-40B4-BE49-F238E27FC236}">
                <a16:creationId xmlns:a16="http://schemas.microsoft.com/office/drawing/2014/main" id="{B788CC61-2A7A-8542-B3C2-4AACFF871D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5800" y="1630850"/>
            <a:ext cx="433387" cy="460375"/>
          </a:xfrm>
          <a:prstGeom prst="rect">
            <a:avLst/>
          </a:prstGeom>
          <a:noFill/>
          <a:ln w="9360" cap="sq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/>
              <a:t>   </a:t>
            </a:r>
          </a:p>
        </p:txBody>
      </p:sp>
      <p:sp>
        <p:nvSpPr>
          <p:cNvPr id="46" name="Text Box 4">
            <a:extLst>
              <a:ext uri="{FF2B5EF4-FFF2-40B4-BE49-F238E27FC236}">
                <a16:creationId xmlns:a16="http://schemas.microsoft.com/office/drawing/2014/main" id="{A08F6ACD-1E91-4040-94BD-939DFB6B7E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6767" y="1630850"/>
            <a:ext cx="445505" cy="460375"/>
          </a:xfrm>
          <a:prstGeom prst="rect">
            <a:avLst/>
          </a:prstGeom>
          <a:noFill/>
          <a:ln w="9360" cap="sq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/>
              <a:t>   </a:t>
            </a:r>
          </a:p>
        </p:txBody>
      </p:sp>
      <p:sp>
        <p:nvSpPr>
          <p:cNvPr id="47" name="Text Box 4">
            <a:extLst>
              <a:ext uri="{FF2B5EF4-FFF2-40B4-BE49-F238E27FC236}">
                <a16:creationId xmlns:a16="http://schemas.microsoft.com/office/drawing/2014/main" id="{A30336AF-F156-7649-B808-78DBF5650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7182" y="1630850"/>
            <a:ext cx="433387" cy="460375"/>
          </a:xfrm>
          <a:prstGeom prst="rect">
            <a:avLst/>
          </a:prstGeom>
          <a:noFill/>
          <a:ln w="9360" cap="sq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/>
              <a:t>   </a:t>
            </a:r>
          </a:p>
        </p:txBody>
      </p:sp>
      <p:sp>
        <p:nvSpPr>
          <p:cNvPr id="48" name="Text Box 4">
            <a:extLst>
              <a:ext uri="{FF2B5EF4-FFF2-40B4-BE49-F238E27FC236}">
                <a16:creationId xmlns:a16="http://schemas.microsoft.com/office/drawing/2014/main" id="{CC9E876B-B856-D145-848B-976537BA57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5479" y="1630850"/>
            <a:ext cx="433387" cy="460375"/>
          </a:xfrm>
          <a:prstGeom prst="rect">
            <a:avLst/>
          </a:prstGeom>
          <a:noFill/>
          <a:ln w="9360" cap="sq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/>
              <a:t>   </a:t>
            </a:r>
          </a:p>
        </p:txBody>
      </p:sp>
      <p:sp>
        <p:nvSpPr>
          <p:cNvPr id="119825" name="TextBox 1"/>
          <p:cNvSpPr txBox="1">
            <a:spLocks noChangeArrowheads="1"/>
          </p:cNvSpPr>
          <p:nvPr/>
        </p:nvSpPr>
        <p:spPr bwMode="auto">
          <a:xfrm>
            <a:off x="903288" y="2850610"/>
            <a:ext cx="18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119826" name="Rectangle 2"/>
          <p:cNvSpPr>
            <a:spLocks noChangeArrowheads="1"/>
          </p:cNvSpPr>
          <p:nvPr/>
        </p:nvSpPr>
        <p:spPr bwMode="auto">
          <a:xfrm>
            <a:off x="354944" y="2514600"/>
            <a:ext cx="8630444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typedef struct {</a:t>
            </a:r>
          </a:p>
          <a:p>
            <a:r>
              <a:rPr lang="en-US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600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*b;       // </a:t>
            </a:r>
            <a:r>
              <a:rPr lang="en-US" altLang="en-US" sz="1600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ptr</a:t>
            </a:r>
            <a:r>
              <a:rPr lang="en-US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to buffer containing the queue</a:t>
            </a:r>
          </a:p>
          <a:p>
            <a:r>
              <a:rPr lang="en-US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mr-IN" altLang="en-US" sz="1600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mr-IN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mr-IN" altLang="en-US" sz="1600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n</a:t>
            </a:r>
            <a:r>
              <a:rPr lang="mr-IN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; </a:t>
            </a:r>
            <a:r>
              <a:rPr lang="en-US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mr-IN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// </a:t>
            </a:r>
            <a:r>
              <a:rPr lang="en-US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length of array (max # slots) </a:t>
            </a:r>
          </a:p>
          <a:p>
            <a:r>
              <a:rPr lang="en-US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mr-IN" altLang="en-US" sz="1600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mr-IN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front</a:t>
            </a:r>
            <a:r>
              <a:rPr lang="mr-IN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; </a:t>
            </a:r>
            <a:r>
              <a:rPr lang="en-US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mr-IN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// </a:t>
            </a:r>
            <a:r>
              <a:rPr lang="en-US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index of first element, </a:t>
            </a:r>
            <a:r>
              <a:rPr lang="mr-IN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mr-IN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&lt;=</a:t>
            </a:r>
            <a:r>
              <a:rPr lang="en-US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front</a:t>
            </a:r>
            <a:r>
              <a:rPr lang="mr-IN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&lt;</a:t>
            </a:r>
            <a:r>
              <a:rPr lang="en-US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n</a:t>
            </a:r>
          </a:p>
          <a:p>
            <a:r>
              <a:rPr lang="en-US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600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rear;     // (index of last </a:t>
            </a:r>
            <a:r>
              <a:rPr lang="en-US" altLang="en-US" sz="1600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elem</a:t>
            </a:r>
            <a:r>
              <a:rPr lang="en-US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)+1 % n, 0 &lt;= rear &lt; n</a:t>
            </a:r>
          </a:p>
          <a:p>
            <a:r>
              <a:rPr lang="en-US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} </a:t>
            </a:r>
            <a:r>
              <a:rPr lang="en-US" altLang="en-US" sz="1600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bbuf_t</a:t>
            </a:r>
            <a:r>
              <a:rPr lang="en-US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</a:p>
          <a:p>
            <a:r>
              <a:rPr lang="mr-IN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endParaRPr lang="mr-IN" altLang="en-US" sz="1600" dirty="0">
              <a:solidFill>
                <a:srgbClr val="80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2033"/>
            <a:ext cx="8229600" cy="990600"/>
          </a:xfrm>
        </p:spPr>
        <p:txBody>
          <a:bodyPr/>
          <a:lstStyle/>
          <a:p>
            <a:r>
              <a:rPr lang="en-US" dirty="0"/>
              <a:t>Example: Bounded Buffers</a:t>
            </a: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1074738" y="1630850"/>
            <a:ext cx="433387" cy="460375"/>
          </a:xfrm>
          <a:prstGeom prst="rect">
            <a:avLst/>
          </a:prstGeom>
          <a:noFill/>
          <a:ln w="9360" cap="sq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/>
              <a:t>   </a:t>
            </a: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1143000" y="1313118"/>
            <a:ext cx="5334000" cy="3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sz="1600" dirty="0">
                <a:latin typeface="Times New Roman" charset="0"/>
                <a:cs typeface="Times New Roman" charset="0"/>
              </a:rPr>
              <a:t> 0      1       2       3      4       5     (n = 6)</a:t>
            </a:r>
          </a:p>
        </p:txBody>
      </p:sp>
      <p:sp>
        <p:nvSpPr>
          <p:cNvPr id="31" name="Text Box 12"/>
          <p:cNvSpPr txBox="1">
            <a:spLocks noChangeArrowheads="1"/>
          </p:cNvSpPr>
          <p:nvPr/>
        </p:nvSpPr>
        <p:spPr bwMode="auto">
          <a:xfrm>
            <a:off x="2470150" y="1630850"/>
            <a:ext cx="3492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dirty="0"/>
              <a:t>2</a:t>
            </a:r>
          </a:p>
        </p:txBody>
      </p:sp>
      <p:sp>
        <p:nvSpPr>
          <p:cNvPr id="32" name="Text Box 13"/>
          <p:cNvSpPr txBox="1">
            <a:spLocks noChangeArrowheads="1"/>
          </p:cNvSpPr>
          <p:nvPr/>
        </p:nvSpPr>
        <p:spPr bwMode="auto">
          <a:xfrm>
            <a:off x="2895600" y="1630850"/>
            <a:ext cx="3492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dirty="0"/>
              <a:t>4</a:t>
            </a:r>
          </a:p>
        </p:txBody>
      </p:sp>
      <p:sp>
        <p:nvSpPr>
          <p:cNvPr id="33" name="Text Box 14"/>
          <p:cNvSpPr txBox="1">
            <a:spLocks noChangeArrowheads="1"/>
          </p:cNvSpPr>
          <p:nvPr/>
        </p:nvSpPr>
        <p:spPr bwMode="auto">
          <a:xfrm>
            <a:off x="3352800" y="1630850"/>
            <a:ext cx="3492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dirty="0"/>
              <a:t>1</a:t>
            </a:r>
          </a:p>
        </p:txBody>
      </p:sp>
      <p:sp>
        <p:nvSpPr>
          <p:cNvPr id="36" name="Text Box 17"/>
          <p:cNvSpPr txBox="1">
            <a:spLocks noChangeArrowheads="1"/>
          </p:cNvSpPr>
          <p:nvPr/>
        </p:nvSpPr>
        <p:spPr bwMode="auto">
          <a:xfrm>
            <a:off x="4818063" y="1630850"/>
            <a:ext cx="3069984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dirty="0">
                <a:solidFill>
                  <a:schemeClr val="accent1"/>
                </a:solidFill>
              </a:rPr>
              <a:t>Values wrap around!!</a:t>
            </a:r>
          </a:p>
        </p:txBody>
      </p:sp>
      <p:sp>
        <p:nvSpPr>
          <p:cNvPr id="37" name="Text Box 18"/>
          <p:cNvSpPr txBox="1">
            <a:spLocks noChangeArrowheads="1"/>
          </p:cNvSpPr>
          <p:nvPr/>
        </p:nvSpPr>
        <p:spPr bwMode="auto">
          <a:xfrm>
            <a:off x="663575" y="1630850"/>
            <a:ext cx="3492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/>
              <a:t>b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D8676C0-4144-F44A-93A6-2D2AEA8E671B}"/>
              </a:ext>
            </a:extLst>
          </p:cNvPr>
          <p:cNvGrpSpPr/>
          <p:nvPr/>
        </p:nvGrpSpPr>
        <p:grpSpPr>
          <a:xfrm>
            <a:off x="2325469" y="2091225"/>
            <a:ext cx="646331" cy="564595"/>
            <a:chOff x="2372410" y="2091225"/>
            <a:chExt cx="646331" cy="564595"/>
          </a:xfrm>
        </p:grpSpPr>
        <p:sp>
          <p:nvSpPr>
            <p:cNvPr id="119827" name="TextBox 3"/>
            <p:cNvSpPr txBox="1">
              <a:spLocks noChangeArrowheads="1"/>
            </p:cNvSpPr>
            <p:nvPr/>
          </p:nvSpPr>
          <p:spPr bwMode="auto">
            <a:xfrm>
              <a:off x="2372410" y="2286488"/>
              <a:ext cx="64633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dirty="0">
                  <a:solidFill>
                    <a:srgbClr val="000000"/>
                  </a:solidFill>
                </a:rPr>
                <a:t>front</a:t>
              </a:r>
            </a:p>
          </p:txBody>
        </p:sp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368FC84A-AB13-3D4F-8558-617D63DF7D7D}"/>
                </a:ext>
              </a:extLst>
            </p:cNvPr>
            <p:cNvCxnSpPr>
              <a:cxnSpLocks/>
              <a:stCxn id="119827" idx="0"/>
              <a:endCxn id="31" idx="2"/>
            </p:cNvCxnSpPr>
            <p:nvPr/>
          </p:nvCxnSpPr>
          <p:spPr>
            <a:xfrm flipH="1" flipV="1">
              <a:off x="2691716" y="2091225"/>
              <a:ext cx="3860" cy="195263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BD9FD23A-014F-1B49-8700-7DF7E9E82DFA}"/>
              </a:ext>
            </a:extLst>
          </p:cNvPr>
          <p:cNvGrpSpPr/>
          <p:nvPr/>
        </p:nvGrpSpPr>
        <p:grpSpPr>
          <a:xfrm>
            <a:off x="1462365" y="2083774"/>
            <a:ext cx="595035" cy="564594"/>
            <a:chOff x="1462365" y="2083774"/>
            <a:chExt cx="595035" cy="564594"/>
          </a:xfrm>
        </p:grpSpPr>
        <p:sp>
          <p:nvSpPr>
            <p:cNvPr id="38" name="TextBox 3">
              <a:extLst>
                <a:ext uri="{FF2B5EF4-FFF2-40B4-BE49-F238E27FC236}">
                  <a16:creationId xmlns:a16="http://schemas.microsoft.com/office/drawing/2014/main" id="{9F898D97-5E1D-FB45-9DB6-DEE0357A71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2365" y="2279036"/>
              <a:ext cx="59503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dirty="0">
                  <a:solidFill>
                    <a:srgbClr val="000000"/>
                  </a:solidFill>
                </a:rPr>
                <a:t>rear</a:t>
              </a: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D1F3C8B6-D05E-1542-A085-FE1804B362EA}"/>
                </a:ext>
              </a:extLst>
            </p:cNvPr>
            <p:cNvCxnSpPr>
              <a:stCxn id="38" idx="0"/>
            </p:cNvCxnSpPr>
            <p:nvPr/>
          </p:nvCxnSpPr>
          <p:spPr>
            <a:xfrm flipH="1" flipV="1">
              <a:off x="1756708" y="2083774"/>
              <a:ext cx="3175" cy="195262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5B081FAE-8FC7-BC43-B6E4-0E8C4694977C}"/>
              </a:ext>
            </a:extLst>
          </p:cNvPr>
          <p:cNvGrpSpPr/>
          <p:nvPr/>
        </p:nvGrpSpPr>
        <p:grpSpPr>
          <a:xfrm>
            <a:off x="352563" y="4056222"/>
            <a:ext cx="3887603" cy="1569660"/>
            <a:chOff x="352563" y="4356199"/>
            <a:chExt cx="3887603" cy="1569660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1F874DB6-B146-F542-A09A-8A7FDC1946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2563" y="4356199"/>
              <a:ext cx="3887603" cy="15696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void </a:t>
              </a:r>
              <a:r>
                <a:rPr lang="en-US" altLang="en-US" sz="1600" dirty="0" err="1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init</a:t>
              </a:r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(</a:t>
              </a:r>
              <a:r>
                <a:rPr lang="en-US" altLang="en-US" sz="1600" dirty="0" err="1">
                  <a:latin typeface="Consolas" charset="0"/>
                  <a:ea typeface="Consolas" charset="0"/>
                  <a:cs typeface="Consolas" charset="0"/>
                </a:rPr>
                <a:t>bbuf</a:t>
              </a:r>
              <a:r>
                <a:rPr lang="en-US" altLang="en-US" sz="1600" dirty="0" err="1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_t</a:t>
              </a:r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 * </a:t>
              </a:r>
              <a:r>
                <a:rPr lang="en-US" altLang="en-US" sz="1600" dirty="0" err="1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ptr</a:t>
              </a:r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, </a:t>
              </a:r>
              <a:r>
                <a:rPr lang="en-US" altLang="en-US" sz="1600" dirty="0" err="1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int</a:t>
              </a:r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 n){</a:t>
              </a:r>
            </a:p>
            <a:p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  </a:t>
              </a:r>
              <a:r>
                <a:rPr lang="en-US" altLang="en-US" sz="1600" dirty="0" err="1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ptr</a:t>
              </a:r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-&gt;b = malloc(n*</a:t>
              </a:r>
              <a:r>
                <a:rPr lang="en-US" altLang="en-US" sz="1600" dirty="0" err="1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sizeof</a:t>
              </a:r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(</a:t>
              </a:r>
              <a:r>
                <a:rPr lang="en-US" altLang="en-US" sz="1600" dirty="0" err="1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int</a:t>
              </a:r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));</a:t>
              </a:r>
            </a:p>
            <a:p>
              <a:r>
                <a:rPr lang="en-US" altLang="en-US" sz="1600" dirty="0">
                  <a:latin typeface="Consolas" charset="0"/>
                  <a:ea typeface="Consolas" charset="0"/>
                  <a:cs typeface="Consolas" charset="0"/>
                </a:rPr>
                <a:t>  </a:t>
              </a:r>
              <a:r>
                <a:rPr lang="en-US" altLang="en-US" sz="1600" dirty="0" err="1">
                  <a:latin typeface="Consolas" charset="0"/>
                  <a:ea typeface="Consolas" charset="0"/>
                  <a:cs typeface="Consolas" charset="0"/>
                </a:rPr>
                <a:t>ptr</a:t>
              </a:r>
              <a:r>
                <a:rPr lang="en-US" altLang="en-US" sz="1600" dirty="0">
                  <a:latin typeface="Consolas" charset="0"/>
                  <a:ea typeface="Consolas" charset="0"/>
                  <a:cs typeface="Consolas" charset="0"/>
                </a:rPr>
                <a:t>-&gt;n = n;</a:t>
              </a:r>
            </a:p>
            <a:p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  </a:t>
              </a:r>
              <a:r>
                <a:rPr lang="en-US" altLang="en-US" sz="1600" dirty="0" err="1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ptr</a:t>
              </a:r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-&gt;front = 0;</a:t>
              </a:r>
            </a:p>
            <a:p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  </a:t>
              </a:r>
              <a:r>
                <a:rPr lang="en-US" altLang="en-US" sz="1600" dirty="0" err="1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ptr</a:t>
              </a:r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-&gt;rear = 0;</a:t>
              </a:r>
            </a:p>
            <a:p>
              <a:r>
                <a:rPr lang="en-US" altLang="en-US" sz="1600" dirty="0">
                  <a:solidFill>
                    <a:srgbClr val="800000"/>
                  </a:solidFill>
                  <a:latin typeface="Consolas" charset="0"/>
                  <a:ea typeface="Consolas" charset="0"/>
                  <a:cs typeface="Consolas" charset="0"/>
                </a:rPr>
                <a:t>}</a:t>
              </a:r>
            </a:p>
          </p:txBody>
        </p:sp>
        <p:pic>
          <p:nvPicPr>
            <p:cNvPr id="40" name="Picture 39" descr="breadShelf.jpg">
              <a:extLst>
                <a:ext uri="{FF2B5EF4-FFF2-40B4-BE49-F238E27FC236}">
                  <a16:creationId xmlns:a16="http://schemas.microsoft.com/office/drawing/2014/main" id="{699477DE-A1F1-AE43-80A1-0FACAED2FBC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23642" y="5022347"/>
              <a:ext cx="1186358" cy="7895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7C71B170-C880-EF4C-819F-4B9EF0FD35E7}"/>
              </a:ext>
            </a:extLst>
          </p:cNvPr>
          <p:cNvGrpSpPr/>
          <p:nvPr/>
        </p:nvGrpSpPr>
        <p:grpSpPr>
          <a:xfrm>
            <a:off x="4490332" y="3813711"/>
            <a:ext cx="4495056" cy="1319729"/>
            <a:chOff x="4490332" y="4113688"/>
            <a:chExt cx="4495056" cy="1319729"/>
          </a:xfrm>
        </p:grpSpPr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4490332" y="4356199"/>
              <a:ext cx="4448654" cy="1077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void put(</a:t>
              </a:r>
              <a:r>
                <a:rPr lang="en-US" altLang="en-US" sz="1600" dirty="0" err="1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bbuf_t</a:t>
              </a:r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 * </a:t>
              </a:r>
              <a:r>
                <a:rPr lang="en-US" altLang="en-US" sz="1600" dirty="0" err="1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ptr</a:t>
              </a:r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, </a:t>
              </a:r>
              <a:r>
                <a:rPr lang="en-US" altLang="en-US" sz="1600" dirty="0" err="1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int</a:t>
              </a:r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 </a:t>
              </a:r>
              <a:r>
                <a:rPr lang="en-US" altLang="en-US" sz="1600" dirty="0" err="1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val</a:t>
              </a:r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){</a:t>
              </a:r>
            </a:p>
            <a:p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  </a:t>
              </a:r>
              <a:r>
                <a:rPr lang="en-US" altLang="en-US" sz="1600" dirty="0" err="1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ptr</a:t>
              </a:r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-&gt;b[</a:t>
              </a:r>
              <a:r>
                <a:rPr lang="en-US" altLang="en-US" sz="1600" dirty="0" err="1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ptr</a:t>
              </a:r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-&gt;rear]= </a:t>
              </a:r>
              <a:r>
                <a:rPr lang="en-US" altLang="en-US" sz="1600" dirty="0" err="1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val</a:t>
              </a:r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;</a:t>
              </a:r>
            </a:p>
            <a:p>
              <a:r>
                <a:rPr lang="en-US" altLang="en-US" sz="1600" dirty="0">
                  <a:latin typeface="Consolas" charset="0"/>
                  <a:ea typeface="Consolas" charset="0"/>
                  <a:cs typeface="Consolas" charset="0"/>
                </a:rPr>
                <a:t>  </a:t>
              </a:r>
              <a:r>
                <a:rPr lang="en-US" altLang="en-US" sz="1600" dirty="0" err="1">
                  <a:latin typeface="Consolas" charset="0"/>
                  <a:ea typeface="Consolas" charset="0"/>
                  <a:cs typeface="Consolas" charset="0"/>
                </a:rPr>
                <a:t>ptr</a:t>
              </a:r>
              <a:r>
                <a:rPr lang="en-US" altLang="en-US" sz="1600" dirty="0">
                  <a:latin typeface="Consolas" charset="0"/>
                  <a:ea typeface="Consolas" charset="0"/>
                  <a:cs typeface="Consolas" charset="0"/>
                </a:rPr>
                <a:t>-&gt;rear= ((</a:t>
              </a:r>
              <a:r>
                <a:rPr lang="en-US" altLang="en-US" sz="1600" dirty="0" err="1">
                  <a:latin typeface="Consolas" charset="0"/>
                  <a:ea typeface="Consolas" charset="0"/>
                  <a:cs typeface="Consolas" charset="0"/>
                </a:rPr>
                <a:t>ptr</a:t>
              </a:r>
              <a:r>
                <a:rPr lang="en-US" altLang="en-US" sz="1600" dirty="0">
                  <a:latin typeface="Consolas" charset="0"/>
                  <a:ea typeface="Consolas" charset="0"/>
                  <a:cs typeface="Consolas" charset="0"/>
                </a:rPr>
                <a:t>-&gt;rear)+1)%(</a:t>
              </a:r>
              <a:r>
                <a:rPr lang="en-US" altLang="en-US" sz="1600" dirty="0" err="1">
                  <a:latin typeface="Consolas" charset="0"/>
                  <a:ea typeface="Consolas" charset="0"/>
                  <a:cs typeface="Consolas" charset="0"/>
                </a:rPr>
                <a:t>ptr</a:t>
              </a:r>
              <a:r>
                <a:rPr lang="en-US" altLang="en-US" sz="1600" dirty="0">
                  <a:latin typeface="Consolas" charset="0"/>
                  <a:ea typeface="Consolas" charset="0"/>
                  <a:cs typeface="Consolas" charset="0"/>
                </a:rPr>
                <a:t>-&gt;n);</a:t>
              </a:r>
              <a:endParaRPr lang="en-US" altLang="en-US" sz="16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endParaRPr>
            </a:p>
            <a:p>
              <a:r>
                <a:rPr lang="en-US" altLang="en-US" sz="1600" dirty="0">
                  <a:solidFill>
                    <a:srgbClr val="800000"/>
                  </a:solidFill>
                  <a:latin typeface="Consolas" charset="0"/>
                  <a:ea typeface="Consolas" charset="0"/>
                  <a:cs typeface="Consolas" charset="0"/>
                </a:rPr>
                <a:t>}</a:t>
              </a:r>
            </a:p>
          </p:txBody>
        </p:sp>
        <p:pic>
          <p:nvPicPr>
            <p:cNvPr id="41" name="Picture 5">
              <a:extLst>
                <a:ext uri="{FF2B5EF4-FFF2-40B4-BE49-F238E27FC236}">
                  <a16:creationId xmlns:a16="http://schemas.microsoft.com/office/drawing/2014/main" id="{E0ACC126-F348-B247-9318-54E332E5841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95923" y="4113688"/>
              <a:ext cx="689465" cy="7811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blipFill dpi="0" rotWithShape="0">
                    <a:blip xmlns:r="http://schemas.openxmlformats.org/officeDocument/2006/relationships"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973F536-6300-6142-A2AD-39DEE8E26175}"/>
              </a:ext>
            </a:extLst>
          </p:cNvPr>
          <p:cNvGrpSpPr/>
          <p:nvPr/>
        </p:nvGrpSpPr>
        <p:grpSpPr>
          <a:xfrm>
            <a:off x="4490332" y="4877199"/>
            <a:ext cx="4673074" cy="1586883"/>
            <a:chOff x="4490332" y="5271117"/>
            <a:chExt cx="4673074" cy="1586883"/>
          </a:xfrm>
        </p:grpSpPr>
        <p:sp>
          <p:nvSpPr>
            <p:cNvPr id="24" name="TextBox 23"/>
            <p:cNvSpPr txBox="1">
              <a:spLocks noChangeArrowheads="1"/>
            </p:cNvSpPr>
            <p:nvPr/>
          </p:nvSpPr>
          <p:spPr bwMode="auto">
            <a:xfrm>
              <a:off x="4490332" y="5534561"/>
              <a:ext cx="4673074" cy="1323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dirty="0" err="1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int</a:t>
              </a:r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 get(</a:t>
              </a:r>
              <a:r>
                <a:rPr lang="en-US" altLang="en-US" sz="1600" dirty="0" err="1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bbuf_t</a:t>
              </a:r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 * </a:t>
              </a:r>
              <a:r>
                <a:rPr lang="en-US" altLang="en-US" sz="1600" dirty="0" err="1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ptr</a:t>
              </a:r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){</a:t>
              </a:r>
            </a:p>
            <a:p>
              <a:r>
                <a:rPr lang="en-US" altLang="en-US" sz="1600" dirty="0">
                  <a:latin typeface="Consolas" charset="0"/>
                  <a:ea typeface="Consolas" charset="0"/>
                  <a:cs typeface="Consolas" charset="0"/>
                </a:rPr>
                <a:t>  </a:t>
              </a:r>
              <a:r>
                <a:rPr lang="en-US" altLang="en-US" sz="1600" dirty="0" err="1">
                  <a:latin typeface="Consolas" charset="0"/>
                  <a:ea typeface="Consolas" charset="0"/>
                  <a:cs typeface="Consolas" charset="0"/>
                </a:rPr>
                <a:t>int</a:t>
              </a:r>
              <a:r>
                <a:rPr lang="en-US" altLang="en-US" sz="1600" dirty="0">
                  <a:latin typeface="Consolas" charset="0"/>
                  <a:ea typeface="Consolas" charset="0"/>
                  <a:cs typeface="Consolas" charset="0"/>
                </a:rPr>
                <a:t> </a:t>
              </a:r>
              <a:r>
                <a:rPr lang="en-US" altLang="en-US" sz="1600" dirty="0" err="1">
                  <a:latin typeface="Consolas" charset="0"/>
                  <a:ea typeface="Consolas" charset="0"/>
                  <a:cs typeface="Consolas" charset="0"/>
                </a:rPr>
                <a:t>val</a:t>
              </a:r>
              <a:r>
                <a:rPr lang="en-US" altLang="en-US" sz="1600" dirty="0">
                  <a:latin typeface="Consolas" charset="0"/>
                  <a:ea typeface="Consolas" charset="0"/>
                  <a:cs typeface="Consolas" charset="0"/>
                </a:rPr>
                <a:t>= </a:t>
              </a:r>
              <a:r>
                <a:rPr lang="en-US" altLang="en-US" sz="1600" dirty="0" err="1">
                  <a:latin typeface="Consolas" charset="0"/>
                  <a:ea typeface="Consolas" charset="0"/>
                  <a:cs typeface="Consolas" charset="0"/>
                </a:rPr>
                <a:t>ptr</a:t>
              </a:r>
              <a:r>
                <a:rPr lang="en-US" altLang="en-US" sz="1600" dirty="0">
                  <a:latin typeface="Consolas" charset="0"/>
                  <a:ea typeface="Consolas" charset="0"/>
                  <a:cs typeface="Consolas" charset="0"/>
                </a:rPr>
                <a:t>-&gt;b[</a:t>
              </a:r>
              <a:r>
                <a:rPr lang="en-US" altLang="en-US" sz="1600" dirty="0" err="1">
                  <a:latin typeface="Consolas" charset="0"/>
                  <a:ea typeface="Consolas" charset="0"/>
                  <a:cs typeface="Consolas" charset="0"/>
                </a:rPr>
                <a:t>ptr</a:t>
              </a:r>
              <a:r>
                <a:rPr lang="en-US" altLang="en-US" sz="1600" dirty="0">
                  <a:latin typeface="Consolas" charset="0"/>
                  <a:ea typeface="Consolas" charset="0"/>
                  <a:cs typeface="Consolas" charset="0"/>
                </a:rPr>
                <a:t>-&gt;front];</a:t>
              </a:r>
            </a:p>
            <a:p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  </a:t>
              </a:r>
              <a:r>
                <a:rPr lang="en-US" altLang="en-US" sz="1600" dirty="0" err="1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ptr</a:t>
              </a:r>
              <a:r>
                <a:rPr lang="en-US" altLang="en-US" sz="1600" dirty="0">
                  <a:latin typeface="Consolas" charset="0"/>
                  <a:ea typeface="Consolas" charset="0"/>
                  <a:cs typeface="Consolas" charset="0"/>
                </a:rPr>
                <a:t>-&gt;front= ((</a:t>
              </a:r>
              <a:r>
                <a:rPr lang="en-US" altLang="en-US" sz="1600" dirty="0" err="1">
                  <a:latin typeface="Consolas" charset="0"/>
                  <a:ea typeface="Consolas" charset="0"/>
                  <a:cs typeface="Consolas" charset="0"/>
                </a:rPr>
                <a:t>ptr</a:t>
              </a:r>
              <a:r>
                <a:rPr lang="en-US" altLang="en-US" sz="1600" dirty="0">
                  <a:latin typeface="Consolas" charset="0"/>
                  <a:ea typeface="Consolas" charset="0"/>
                  <a:cs typeface="Consolas" charset="0"/>
                </a:rPr>
                <a:t>-&gt;front)+1)%(</a:t>
              </a:r>
              <a:r>
                <a:rPr lang="en-US" altLang="en-US" sz="1600" dirty="0" err="1">
                  <a:latin typeface="Consolas" charset="0"/>
                  <a:ea typeface="Consolas" charset="0"/>
                  <a:cs typeface="Consolas" charset="0"/>
                </a:rPr>
                <a:t>ptr</a:t>
              </a:r>
              <a:r>
                <a:rPr lang="en-US" altLang="en-US" sz="1600" dirty="0">
                  <a:latin typeface="Consolas" charset="0"/>
                  <a:ea typeface="Consolas" charset="0"/>
                  <a:cs typeface="Consolas" charset="0"/>
                </a:rPr>
                <a:t>-&gt;n);</a:t>
              </a:r>
              <a:endParaRPr lang="en-US" altLang="en-US" sz="16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endParaRPr>
            </a:p>
            <a:p>
              <a:r>
                <a:rPr lang="en-US" altLang="en-US" sz="1600" dirty="0">
                  <a:solidFill>
                    <a:srgbClr val="800000"/>
                  </a:solidFill>
                  <a:latin typeface="Consolas" charset="0"/>
                  <a:ea typeface="Consolas" charset="0"/>
                  <a:cs typeface="Consolas" charset="0"/>
                </a:rPr>
                <a:t>  return </a:t>
              </a:r>
              <a:r>
                <a:rPr lang="en-US" altLang="en-US" sz="1600" dirty="0" err="1">
                  <a:solidFill>
                    <a:srgbClr val="800000"/>
                  </a:solidFill>
                  <a:latin typeface="Consolas" charset="0"/>
                  <a:ea typeface="Consolas" charset="0"/>
                  <a:cs typeface="Consolas" charset="0"/>
                </a:rPr>
                <a:t>val</a:t>
              </a:r>
              <a:r>
                <a:rPr lang="en-US" altLang="en-US" sz="1600" dirty="0">
                  <a:solidFill>
                    <a:srgbClr val="800000"/>
                  </a:solidFill>
                  <a:latin typeface="Consolas" charset="0"/>
                  <a:ea typeface="Consolas" charset="0"/>
                  <a:cs typeface="Consolas" charset="0"/>
                </a:rPr>
                <a:t>;</a:t>
              </a:r>
            </a:p>
            <a:p>
              <a:r>
                <a:rPr lang="en-US" altLang="en-US" sz="1600" dirty="0">
                  <a:solidFill>
                    <a:srgbClr val="800000"/>
                  </a:solidFill>
                  <a:latin typeface="Consolas" charset="0"/>
                  <a:ea typeface="Consolas" charset="0"/>
                  <a:cs typeface="Consolas" charset="0"/>
                </a:rPr>
                <a:t>}</a:t>
              </a:r>
            </a:p>
          </p:txBody>
        </p:sp>
        <p:pic>
          <p:nvPicPr>
            <p:cNvPr id="42" name="Picture 7">
              <a:extLst>
                <a:ext uri="{FF2B5EF4-FFF2-40B4-BE49-F238E27FC236}">
                  <a16:creationId xmlns:a16="http://schemas.microsoft.com/office/drawing/2014/main" id="{031A487A-D6D9-FB4F-848D-332BE995ACF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02135" y="5271117"/>
              <a:ext cx="689465" cy="8096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blipFill dpi="0" rotWithShape="0">
                    <a:blip xmlns:r="http://schemas.openxmlformats.org/officeDocument/2006/relationships"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</p:grpSp>
      <p:sp>
        <p:nvSpPr>
          <p:cNvPr id="35" name="Text Box 15">
            <a:extLst>
              <a:ext uri="{FF2B5EF4-FFF2-40B4-BE49-F238E27FC236}">
                <a16:creationId xmlns:a16="http://schemas.microsoft.com/office/drawing/2014/main" id="{7D53BF2A-E31D-8046-97EB-6191056E04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1720" y="1629262"/>
            <a:ext cx="35328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dirty="0"/>
              <a:t>2</a:t>
            </a:r>
          </a:p>
        </p:txBody>
      </p:sp>
      <p:sp>
        <p:nvSpPr>
          <p:cNvPr id="49" name="Text Box 4">
            <a:extLst>
              <a:ext uri="{FF2B5EF4-FFF2-40B4-BE49-F238E27FC236}">
                <a16:creationId xmlns:a16="http://schemas.microsoft.com/office/drawing/2014/main" id="{A8DF5F46-1F99-8648-B045-1EFD4A49E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8623" y="1630850"/>
            <a:ext cx="433387" cy="460375"/>
          </a:xfrm>
          <a:prstGeom prst="rect">
            <a:avLst/>
          </a:prstGeom>
          <a:solidFill>
            <a:schemeClr val="bg1"/>
          </a:solidFill>
          <a:ln w="9360" cap="sq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/>
              <a:t> 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2F97AD-2708-3C4F-8F62-823E9159BFC3}"/>
              </a:ext>
            </a:extLst>
          </p:cNvPr>
          <p:cNvSpPr txBox="1"/>
          <p:nvPr/>
        </p:nvSpPr>
        <p:spPr>
          <a:xfrm>
            <a:off x="2509578" y="6335967"/>
            <a:ext cx="4616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Exercise 2: What can go wrong?</a:t>
            </a:r>
          </a:p>
        </p:txBody>
      </p:sp>
    </p:spTree>
    <p:extLst>
      <p:ext uri="{BB962C8B-B14F-4D97-AF65-F5344CB8AC3E}">
        <p14:creationId xmlns:p14="http://schemas.microsoft.com/office/powerpoint/2010/main" val="35769385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59259E-6 L 0.04809 0.00046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6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81481E-6 L 0.04844 0.0007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13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26" grpId="0"/>
      <p:bldP spid="31" grpId="0"/>
      <p:bldP spid="36" grpId="0"/>
      <p:bldP spid="35" grpId="0"/>
      <p:bldP spid="49" grpId="0" animBg="1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25" name="TextBox 1"/>
          <p:cNvSpPr txBox="1">
            <a:spLocks noChangeArrowheads="1"/>
          </p:cNvSpPr>
          <p:nvPr/>
        </p:nvSpPr>
        <p:spPr bwMode="auto">
          <a:xfrm>
            <a:off x="903288" y="3244528"/>
            <a:ext cx="18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119826" name="Rectangle 2"/>
          <p:cNvSpPr>
            <a:spLocks noChangeArrowheads="1"/>
          </p:cNvSpPr>
          <p:nvPr/>
        </p:nvSpPr>
        <p:spPr bwMode="auto">
          <a:xfrm>
            <a:off x="74991" y="2602212"/>
            <a:ext cx="8630444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typedef struct {</a:t>
            </a:r>
          </a:p>
          <a:p>
            <a:r>
              <a:rPr lang="en-US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600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*b;       </a:t>
            </a:r>
          </a:p>
          <a:p>
            <a:r>
              <a:rPr lang="en-US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mr-IN" altLang="en-US" sz="1600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mr-IN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mr-IN" altLang="en-US" sz="1600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n</a:t>
            </a:r>
            <a:r>
              <a:rPr lang="mr-IN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; </a:t>
            </a:r>
            <a:r>
              <a:rPr lang="en-US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      </a:t>
            </a:r>
          </a:p>
          <a:p>
            <a:r>
              <a:rPr lang="en-US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mr-IN" altLang="en-US" sz="1600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mr-IN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front</a:t>
            </a:r>
            <a:r>
              <a:rPr lang="mr-IN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; </a:t>
            </a:r>
            <a:endParaRPr lang="en-US" altLang="en-US" sz="1600" dirty="0">
              <a:solidFill>
                <a:srgbClr val="800000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600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rear;     </a:t>
            </a:r>
          </a:p>
          <a:p>
            <a:endParaRPr lang="en-US" altLang="en-US" sz="1600" dirty="0">
              <a:solidFill>
                <a:schemeClr val="accent1"/>
              </a:solidFill>
              <a:latin typeface="Consolas" charset="0"/>
              <a:ea typeface="Consolas" charset="0"/>
              <a:cs typeface="Consolas" charset="0"/>
            </a:endParaRPr>
          </a:p>
          <a:p>
            <a:endParaRPr lang="en-US" altLang="en-US" sz="1600" dirty="0">
              <a:solidFill>
                <a:srgbClr val="800000"/>
              </a:solidFill>
              <a:latin typeface="Consolas" charset="0"/>
              <a:ea typeface="Consolas" charset="0"/>
              <a:cs typeface="Consolas" charset="0"/>
            </a:endParaRPr>
          </a:p>
          <a:p>
            <a:endParaRPr lang="en-US" altLang="en-US" sz="1600" dirty="0">
              <a:solidFill>
                <a:srgbClr val="800000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} </a:t>
            </a:r>
            <a:r>
              <a:rPr lang="en-US" altLang="en-US" sz="1600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bbuf_t</a:t>
            </a:r>
            <a:r>
              <a:rPr lang="en-US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</a:p>
          <a:p>
            <a:r>
              <a:rPr lang="mr-IN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endParaRPr lang="mr-IN" altLang="en-US" sz="1600" dirty="0">
              <a:solidFill>
                <a:srgbClr val="80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2033"/>
            <a:ext cx="8229600" cy="990600"/>
          </a:xfrm>
        </p:spPr>
        <p:txBody>
          <a:bodyPr/>
          <a:lstStyle/>
          <a:p>
            <a:r>
              <a:rPr lang="en-US" dirty="0"/>
              <a:t>Example: Bounded Buffers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B081FAE-8FC7-BC43-B6E4-0E8C4694977C}"/>
              </a:ext>
            </a:extLst>
          </p:cNvPr>
          <p:cNvGrpSpPr/>
          <p:nvPr/>
        </p:nvGrpSpPr>
        <p:grpSpPr>
          <a:xfrm>
            <a:off x="74991" y="4419600"/>
            <a:ext cx="4497009" cy="2640375"/>
            <a:chOff x="352563" y="4024148"/>
            <a:chExt cx="4497009" cy="2640375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1F874DB6-B146-F542-A09A-8A7FDC1946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2563" y="4356199"/>
              <a:ext cx="3887603" cy="2308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void </a:t>
              </a:r>
              <a:r>
                <a:rPr lang="en-US" altLang="en-US" sz="1600" dirty="0" err="1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init</a:t>
              </a:r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(</a:t>
              </a:r>
              <a:r>
                <a:rPr lang="en-US" altLang="en-US" sz="1600" dirty="0" err="1">
                  <a:latin typeface="Consolas" charset="0"/>
                  <a:ea typeface="Consolas" charset="0"/>
                  <a:cs typeface="Consolas" charset="0"/>
                </a:rPr>
                <a:t>bbuf</a:t>
              </a:r>
              <a:r>
                <a:rPr lang="en-US" altLang="en-US" sz="1600" dirty="0" err="1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_t</a:t>
              </a:r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 * </a:t>
              </a:r>
              <a:r>
                <a:rPr lang="en-US" altLang="en-US" sz="1600" dirty="0" err="1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ptr</a:t>
              </a:r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, </a:t>
              </a:r>
              <a:r>
                <a:rPr lang="en-US" altLang="en-US" sz="1600" dirty="0" err="1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int</a:t>
              </a:r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 n){</a:t>
              </a:r>
            </a:p>
            <a:p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  </a:t>
              </a:r>
              <a:r>
                <a:rPr lang="en-US" altLang="en-US" sz="1600" dirty="0" err="1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ptr</a:t>
              </a:r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-&gt;b = malloc(n*</a:t>
              </a:r>
              <a:r>
                <a:rPr lang="en-US" altLang="en-US" sz="1600" dirty="0" err="1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sizeof</a:t>
              </a:r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(</a:t>
              </a:r>
              <a:r>
                <a:rPr lang="en-US" altLang="en-US" sz="1600" dirty="0" err="1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int</a:t>
              </a:r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));</a:t>
              </a:r>
            </a:p>
            <a:p>
              <a:r>
                <a:rPr lang="en-US" altLang="en-US" sz="1600" dirty="0">
                  <a:latin typeface="Consolas" charset="0"/>
                  <a:ea typeface="Consolas" charset="0"/>
                  <a:cs typeface="Consolas" charset="0"/>
                </a:rPr>
                <a:t>  </a:t>
              </a:r>
              <a:r>
                <a:rPr lang="en-US" altLang="en-US" sz="1600" dirty="0" err="1">
                  <a:latin typeface="Consolas" charset="0"/>
                  <a:ea typeface="Consolas" charset="0"/>
                  <a:cs typeface="Consolas" charset="0"/>
                </a:rPr>
                <a:t>ptr</a:t>
              </a:r>
              <a:r>
                <a:rPr lang="en-US" altLang="en-US" sz="1600" dirty="0">
                  <a:latin typeface="Consolas" charset="0"/>
                  <a:ea typeface="Consolas" charset="0"/>
                  <a:cs typeface="Consolas" charset="0"/>
                </a:rPr>
                <a:t>-&gt;n = n;</a:t>
              </a:r>
            </a:p>
            <a:p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  </a:t>
              </a:r>
              <a:r>
                <a:rPr lang="en-US" altLang="en-US" sz="1600" dirty="0" err="1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ptr</a:t>
              </a:r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-&gt;front = 0;</a:t>
              </a:r>
            </a:p>
            <a:p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  </a:t>
              </a:r>
              <a:r>
                <a:rPr lang="en-US" altLang="en-US" sz="1600" dirty="0" err="1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ptr</a:t>
              </a:r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-&gt;rear = 0;</a:t>
              </a:r>
            </a:p>
            <a:p>
              <a:endParaRPr lang="en-US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endParaRPr>
            </a:p>
            <a:p>
              <a:endParaRPr lang="en-US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endParaRPr>
            </a:p>
            <a:p>
              <a:endParaRPr lang="en-US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endParaRPr>
            </a:p>
            <a:p>
              <a:r>
                <a:rPr lang="en-US" altLang="en-US" sz="1600" dirty="0">
                  <a:solidFill>
                    <a:srgbClr val="800000"/>
                  </a:solidFill>
                  <a:latin typeface="Consolas" charset="0"/>
                  <a:ea typeface="Consolas" charset="0"/>
                  <a:cs typeface="Consolas" charset="0"/>
                </a:rPr>
                <a:t>}</a:t>
              </a:r>
            </a:p>
          </p:txBody>
        </p:sp>
        <p:pic>
          <p:nvPicPr>
            <p:cNvPr id="40" name="Picture 39" descr="breadShelf.jpg">
              <a:extLst>
                <a:ext uri="{FF2B5EF4-FFF2-40B4-BE49-F238E27FC236}">
                  <a16:creationId xmlns:a16="http://schemas.microsoft.com/office/drawing/2014/main" id="{699477DE-A1F1-AE43-80A1-0FACAED2FBC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3924"/>
            <a:stretch/>
          </p:blipFill>
          <p:spPr bwMode="auto">
            <a:xfrm>
              <a:off x="3907412" y="4024148"/>
              <a:ext cx="942160" cy="641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7C71B170-C880-EF4C-819F-4B9EF0FD35E7}"/>
              </a:ext>
            </a:extLst>
          </p:cNvPr>
          <p:cNvGrpSpPr/>
          <p:nvPr/>
        </p:nvGrpSpPr>
        <p:grpSpPr>
          <a:xfrm>
            <a:off x="4550305" y="2323202"/>
            <a:ext cx="4448654" cy="2304614"/>
            <a:chOff x="4490332" y="4113688"/>
            <a:chExt cx="4448654" cy="2304614"/>
          </a:xfrm>
        </p:grpSpPr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4490332" y="4356199"/>
              <a:ext cx="4448654" cy="2062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void put(</a:t>
              </a:r>
              <a:r>
                <a:rPr lang="en-US" altLang="en-US" sz="1600" dirty="0" err="1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bbuf_t</a:t>
              </a:r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 * </a:t>
              </a:r>
              <a:r>
                <a:rPr lang="en-US" altLang="en-US" sz="1600" dirty="0" err="1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ptr</a:t>
              </a:r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, </a:t>
              </a:r>
              <a:r>
                <a:rPr lang="en-US" altLang="en-US" sz="1600" dirty="0" err="1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int</a:t>
              </a:r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 </a:t>
              </a:r>
              <a:r>
                <a:rPr lang="en-US" altLang="en-US" sz="1600" dirty="0" err="1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val</a:t>
              </a:r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){</a:t>
              </a:r>
            </a:p>
            <a:p>
              <a:endParaRPr lang="en-US" altLang="en-US" sz="16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endParaRPr>
            </a:p>
            <a:p>
              <a:endParaRPr lang="en-US" altLang="en-US" sz="1600" dirty="0">
                <a:latin typeface="Consolas" charset="0"/>
                <a:ea typeface="Consolas" charset="0"/>
                <a:cs typeface="Consolas" charset="0"/>
              </a:endParaRPr>
            </a:p>
            <a:p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  </a:t>
              </a:r>
              <a:r>
                <a:rPr lang="en-US" altLang="en-US" sz="1600" dirty="0" err="1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ptr</a:t>
              </a:r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-&gt;b[</a:t>
              </a:r>
              <a:r>
                <a:rPr lang="en-US" altLang="en-US" sz="1600" dirty="0" err="1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ptr</a:t>
              </a:r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-&gt;rear]= </a:t>
              </a:r>
              <a:r>
                <a:rPr lang="en-US" altLang="en-US" sz="1600" dirty="0" err="1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val</a:t>
              </a:r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;</a:t>
              </a:r>
            </a:p>
            <a:p>
              <a:r>
                <a:rPr lang="en-US" altLang="en-US" sz="1600" dirty="0">
                  <a:latin typeface="Consolas" charset="0"/>
                  <a:ea typeface="Consolas" charset="0"/>
                  <a:cs typeface="Consolas" charset="0"/>
                </a:rPr>
                <a:t>  </a:t>
              </a:r>
              <a:r>
                <a:rPr lang="en-US" altLang="en-US" sz="1600" dirty="0" err="1">
                  <a:latin typeface="Consolas" charset="0"/>
                  <a:ea typeface="Consolas" charset="0"/>
                  <a:cs typeface="Consolas" charset="0"/>
                </a:rPr>
                <a:t>ptr</a:t>
              </a:r>
              <a:r>
                <a:rPr lang="en-US" altLang="en-US" sz="1600" dirty="0">
                  <a:latin typeface="Consolas" charset="0"/>
                  <a:ea typeface="Consolas" charset="0"/>
                  <a:cs typeface="Consolas" charset="0"/>
                </a:rPr>
                <a:t>-&gt;rear= ((</a:t>
              </a:r>
              <a:r>
                <a:rPr lang="en-US" altLang="en-US" sz="1600" dirty="0" err="1">
                  <a:latin typeface="Consolas" charset="0"/>
                  <a:ea typeface="Consolas" charset="0"/>
                  <a:cs typeface="Consolas" charset="0"/>
                </a:rPr>
                <a:t>ptr</a:t>
              </a:r>
              <a:r>
                <a:rPr lang="en-US" altLang="en-US" sz="1600" dirty="0">
                  <a:latin typeface="Consolas" charset="0"/>
                  <a:ea typeface="Consolas" charset="0"/>
                  <a:cs typeface="Consolas" charset="0"/>
                </a:rPr>
                <a:t>-&gt;rear)+1)%(</a:t>
              </a:r>
              <a:r>
                <a:rPr lang="en-US" altLang="en-US" sz="1600" dirty="0" err="1">
                  <a:latin typeface="Consolas" charset="0"/>
                  <a:ea typeface="Consolas" charset="0"/>
                  <a:cs typeface="Consolas" charset="0"/>
                </a:rPr>
                <a:t>ptr</a:t>
              </a:r>
              <a:r>
                <a:rPr lang="en-US" altLang="en-US" sz="1600" dirty="0">
                  <a:latin typeface="Consolas" charset="0"/>
                  <a:ea typeface="Consolas" charset="0"/>
                  <a:cs typeface="Consolas" charset="0"/>
                </a:rPr>
                <a:t>-&gt;n);</a:t>
              </a:r>
            </a:p>
            <a:p>
              <a:endParaRPr lang="en-US" altLang="en-US" sz="1600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endParaRPr>
            </a:p>
            <a:p>
              <a:endParaRPr lang="en-US" altLang="en-US" sz="1600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endParaRPr>
            </a:p>
            <a:p>
              <a:r>
                <a:rPr lang="en-US" altLang="en-US" sz="1600" dirty="0">
                  <a:solidFill>
                    <a:srgbClr val="800000"/>
                  </a:solidFill>
                  <a:latin typeface="Consolas" charset="0"/>
                  <a:ea typeface="Consolas" charset="0"/>
                  <a:cs typeface="Consolas" charset="0"/>
                </a:rPr>
                <a:t>}</a:t>
              </a:r>
            </a:p>
          </p:txBody>
        </p:sp>
        <p:pic>
          <p:nvPicPr>
            <p:cNvPr id="41" name="Picture 5">
              <a:extLst>
                <a:ext uri="{FF2B5EF4-FFF2-40B4-BE49-F238E27FC236}">
                  <a16:creationId xmlns:a16="http://schemas.microsoft.com/office/drawing/2014/main" id="{E0ACC126-F348-B247-9318-54E332E5841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27538" y="4113688"/>
              <a:ext cx="689465" cy="7811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blipFill dpi="0" rotWithShape="0">
                    <a:blip xmlns:r="http://schemas.openxmlformats.org/officeDocument/2006/relationships"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973F536-6300-6142-A2AD-39DEE8E26175}"/>
              </a:ext>
            </a:extLst>
          </p:cNvPr>
          <p:cNvGrpSpPr/>
          <p:nvPr/>
        </p:nvGrpSpPr>
        <p:grpSpPr>
          <a:xfrm>
            <a:off x="4493043" y="4572000"/>
            <a:ext cx="4673074" cy="2480522"/>
            <a:chOff x="4490332" y="5362363"/>
            <a:chExt cx="4673074" cy="2480522"/>
          </a:xfrm>
        </p:grpSpPr>
        <p:sp>
          <p:nvSpPr>
            <p:cNvPr id="24" name="TextBox 23"/>
            <p:cNvSpPr txBox="1">
              <a:spLocks noChangeArrowheads="1"/>
            </p:cNvSpPr>
            <p:nvPr/>
          </p:nvSpPr>
          <p:spPr bwMode="auto">
            <a:xfrm>
              <a:off x="4490332" y="5534561"/>
              <a:ext cx="4673074" cy="2308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dirty="0" err="1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int</a:t>
              </a:r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 get(</a:t>
              </a:r>
              <a:r>
                <a:rPr lang="en-US" altLang="en-US" sz="1600" dirty="0" err="1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bbuf_t</a:t>
              </a:r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 * </a:t>
              </a:r>
              <a:r>
                <a:rPr lang="en-US" altLang="en-US" sz="1600" dirty="0" err="1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ptr</a:t>
              </a:r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){</a:t>
              </a:r>
            </a:p>
            <a:p>
              <a:endParaRPr lang="en-US" altLang="en-US" sz="1600" dirty="0">
                <a:latin typeface="Consolas" charset="0"/>
                <a:ea typeface="Consolas" charset="0"/>
                <a:cs typeface="Consolas" charset="0"/>
              </a:endParaRPr>
            </a:p>
            <a:p>
              <a:endParaRPr lang="en-US" altLang="en-US" sz="1600" dirty="0">
                <a:latin typeface="Consolas" charset="0"/>
                <a:ea typeface="Consolas" charset="0"/>
                <a:cs typeface="Consolas" charset="0"/>
              </a:endParaRPr>
            </a:p>
            <a:p>
              <a:r>
                <a:rPr lang="en-US" altLang="en-US" sz="1600" dirty="0">
                  <a:latin typeface="Consolas" charset="0"/>
                  <a:ea typeface="Consolas" charset="0"/>
                  <a:cs typeface="Consolas" charset="0"/>
                </a:rPr>
                <a:t>  int </a:t>
              </a:r>
              <a:r>
                <a:rPr lang="en-US" altLang="en-US" sz="1600" dirty="0" err="1">
                  <a:latin typeface="Consolas" charset="0"/>
                  <a:ea typeface="Consolas" charset="0"/>
                  <a:cs typeface="Consolas" charset="0"/>
                </a:rPr>
                <a:t>val</a:t>
              </a:r>
              <a:r>
                <a:rPr lang="en-US" altLang="en-US" sz="1600" dirty="0">
                  <a:latin typeface="Consolas" charset="0"/>
                  <a:ea typeface="Consolas" charset="0"/>
                  <a:cs typeface="Consolas" charset="0"/>
                </a:rPr>
                <a:t>= </a:t>
              </a:r>
              <a:r>
                <a:rPr lang="en-US" altLang="en-US" sz="1600" dirty="0" err="1">
                  <a:latin typeface="Consolas" charset="0"/>
                  <a:ea typeface="Consolas" charset="0"/>
                  <a:cs typeface="Consolas" charset="0"/>
                </a:rPr>
                <a:t>ptr</a:t>
              </a:r>
              <a:r>
                <a:rPr lang="en-US" altLang="en-US" sz="1600" dirty="0">
                  <a:latin typeface="Consolas" charset="0"/>
                  <a:ea typeface="Consolas" charset="0"/>
                  <a:cs typeface="Consolas" charset="0"/>
                </a:rPr>
                <a:t>-&gt;b[</a:t>
              </a:r>
              <a:r>
                <a:rPr lang="en-US" altLang="en-US" sz="1600" dirty="0" err="1">
                  <a:latin typeface="Consolas" charset="0"/>
                  <a:ea typeface="Consolas" charset="0"/>
                  <a:cs typeface="Consolas" charset="0"/>
                </a:rPr>
                <a:t>ptr</a:t>
              </a:r>
              <a:r>
                <a:rPr lang="en-US" altLang="en-US" sz="1600" dirty="0">
                  <a:latin typeface="Consolas" charset="0"/>
                  <a:ea typeface="Consolas" charset="0"/>
                  <a:cs typeface="Consolas" charset="0"/>
                </a:rPr>
                <a:t>-&gt;front];</a:t>
              </a:r>
            </a:p>
            <a:p>
              <a:r>
                <a:rPr lang="en-US" altLang="en-US" sz="1600" dirty="0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  </a:t>
              </a:r>
              <a:r>
                <a:rPr lang="en-US" altLang="en-US" sz="1600" dirty="0" err="1">
                  <a:solidFill>
                    <a:schemeClr val="tx1"/>
                  </a:solidFill>
                  <a:latin typeface="Consolas" charset="0"/>
                  <a:ea typeface="Consolas" charset="0"/>
                  <a:cs typeface="Consolas" charset="0"/>
                </a:rPr>
                <a:t>ptr</a:t>
              </a:r>
              <a:r>
                <a:rPr lang="en-US" altLang="en-US" sz="1600" dirty="0">
                  <a:latin typeface="Consolas" charset="0"/>
                  <a:ea typeface="Consolas" charset="0"/>
                  <a:cs typeface="Consolas" charset="0"/>
                </a:rPr>
                <a:t>-&gt;front= ((</a:t>
              </a:r>
              <a:r>
                <a:rPr lang="en-US" altLang="en-US" sz="1600" dirty="0" err="1">
                  <a:latin typeface="Consolas" charset="0"/>
                  <a:ea typeface="Consolas" charset="0"/>
                  <a:cs typeface="Consolas" charset="0"/>
                </a:rPr>
                <a:t>ptr</a:t>
              </a:r>
              <a:r>
                <a:rPr lang="en-US" altLang="en-US" sz="1600" dirty="0">
                  <a:latin typeface="Consolas" charset="0"/>
                  <a:ea typeface="Consolas" charset="0"/>
                  <a:cs typeface="Consolas" charset="0"/>
                </a:rPr>
                <a:t>-&gt;front)+1)%(</a:t>
              </a:r>
              <a:r>
                <a:rPr lang="en-US" altLang="en-US" sz="1600" dirty="0" err="1">
                  <a:latin typeface="Consolas" charset="0"/>
                  <a:ea typeface="Consolas" charset="0"/>
                  <a:cs typeface="Consolas" charset="0"/>
                </a:rPr>
                <a:t>ptr</a:t>
              </a:r>
              <a:r>
                <a:rPr lang="en-US" altLang="en-US" sz="1600" dirty="0">
                  <a:latin typeface="Consolas" charset="0"/>
                  <a:ea typeface="Consolas" charset="0"/>
                  <a:cs typeface="Consolas" charset="0"/>
                </a:rPr>
                <a:t>-&gt;n);</a:t>
              </a:r>
            </a:p>
            <a:p>
              <a:endParaRPr lang="en-US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endParaRPr>
            </a:p>
            <a:p>
              <a:endParaRPr lang="en-US" altLang="en-US" sz="1600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endParaRPr>
            </a:p>
            <a:p>
              <a:r>
                <a:rPr lang="en-US" altLang="en-US" sz="1600" dirty="0">
                  <a:solidFill>
                    <a:srgbClr val="800000"/>
                  </a:solidFill>
                  <a:latin typeface="Consolas" charset="0"/>
                  <a:ea typeface="Consolas" charset="0"/>
                  <a:cs typeface="Consolas" charset="0"/>
                </a:rPr>
                <a:t>  return </a:t>
              </a:r>
              <a:r>
                <a:rPr lang="en-US" altLang="en-US" sz="1600" dirty="0" err="1">
                  <a:solidFill>
                    <a:srgbClr val="800000"/>
                  </a:solidFill>
                  <a:latin typeface="Consolas" charset="0"/>
                  <a:ea typeface="Consolas" charset="0"/>
                  <a:cs typeface="Consolas" charset="0"/>
                </a:rPr>
                <a:t>val</a:t>
              </a:r>
              <a:r>
                <a:rPr lang="en-US" altLang="en-US" sz="1600" dirty="0">
                  <a:solidFill>
                    <a:srgbClr val="800000"/>
                  </a:solidFill>
                  <a:latin typeface="Consolas" charset="0"/>
                  <a:ea typeface="Consolas" charset="0"/>
                  <a:cs typeface="Consolas" charset="0"/>
                </a:rPr>
                <a:t>;</a:t>
              </a:r>
            </a:p>
            <a:p>
              <a:r>
                <a:rPr lang="en-US" altLang="en-US" sz="1600" dirty="0">
                  <a:solidFill>
                    <a:srgbClr val="800000"/>
                  </a:solidFill>
                  <a:latin typeface="Consolas" charset="0"/>
                  <a:ea typeface="Consolas" charset="0"/>
                  <a:cs typeface="Consolas" charset="0"/>
                </a:rPr>
                <a:t>}</a:t>
              </a:r>
            </a:p>
          </p:txBody>
        </p:sp>
        <p:pic>
          <p:nvPicPr>
            <p:cNvPr id="42" name="Picture 7">
              <a:extLst>
                <a:ext uri="{FF2B5EF4-FFF2-40B4-BE49-F238E27FC236}">
                  <a16:creationId xmlns:a16="http://schemas.microsoft.com/office/drawing/2014/main" id="{031A487A-D6D9-FB4F-848D-332BE995ACF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39356" y="5362363"/>
              <a:ext cx="689465" cy="8096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blipFill dpi="0" rotWithShape="0">
                    <a:blip xmlns:r="http://schemas.openxmlformats.org/officeDocument/2006/relationships"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xmlns="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</p:grpSp>
      <p:sp>
        <p:nvSpPr>
          <p:cNvPr id="44" name="Text Box 15">
            <a:extLst>
              <a:ext uri="{FF2B5EF4-FFF2-40B4-BE49-F238E27FC236}">
                <a16:creationId xmlns:a16="http://schemas.microsoft.com/office/drawing/2014/main" id="{06657ED1-A181-354A-9530-77F15DF08B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175" y="1630850"/>
            <a:ext cx="3492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dirty="0"/>
              <a:t>3</a:t>
            </a:r>
          </a:p>
        </p:txBody>
      </p:sp>
      <p:sp>
        <p:nvSpPr>
          <p:cNvPr id="45" name="Text Box 4">
            <a:extLst>
              <a:ext uri="{FF2B5EF4-FFF2-40B4-BE49-F238E27FC236}">
                <a16:creationId xmlns:a16="http://schemas.microsoft.com/office/drawing/2014/main" id="{12178BAB-912A-654D-AC5C-6C0A627AF2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4833" y="1629262"/>
            <a:ext cx="433387" cy="460375"/>
          </a:xfrm>
          <a:prstGeom prst="rect">
            <a:avLst/>
          </a:prstGeom>
          <a:noFill/>
          <a:ln w="9360" cap="sq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/>
              <a:t>   </a:t>
            </a:r>
          </a:p>
        </p:txBody>
      </p:sp>
      <p:sp>
        <p:nvSpPr>
          <p:cNvPr id="46" name="Text Box 4">
            <a:extLst>
              <a:ext uri="{FF2B5EF4-FFF2-40B4-BE49-F238E27FC236}">
                <a16:creationId xmlns:a16="http://schemas.microsoft.com/office/drawing/2014/main" id="{4FB9767A-A6EA-7147-869F-9404BD903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5800" y="1630850"/>
            <a:ext cx="433387" cy="460375"/>
          </a:xfrm>
          <a:prstGeom prst="rect">
            <a:avLst/>
          </a:prstGeom>
          <a:noFill/>
          <a:ln w="9360" cap="sq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/>
              <a:t>   </a:t>
            </a:r>
          </a:p>
        </p:txBody>
      </p:sp>
      <p:sp>
        <p:nvSpPr>
          <p:cNvPr id="47" name="Text Box 4">
            <a:extLst>
              <a:ext uri="{FF2B5EF4-FFF2-40B4-BE49-F238E27FC236}">
                <a16:creationId xmlns:a16="http://schemas.microsoft.com/office/drawing/2014/main" id="{BB20DCEA-9BD4-DD41-A6EC-7D508D6797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6767" y="1630850"/>
            <a:ext cx="445505" cy="460375"/>
          </a:xfrm>
          <a:prstGeom prst="rect">
            <a:avLst/>
          </a:prstGeom>
          <a:noFill/>
          <a:ln w="9360" cap="sq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/>
              <a:t>   </a:t>
            </a:r>
          </a:p>
        </p:txBody>
      </p:sp>
      <p:sp>
        <p:nvSpPr>
          <p:cNvPr id="48" name="Text Box 4">
            <a:extLst>
              <a:ext uri="{FF2B5EF4-FFF2-40B4-BE49-F238E27FC236}">
                <a16:creationId xmlns:a16="http://schemas.microsoft.com/office/drawing/2014/main" id="{A71F2A29-9A3A-7849-B50B-20F26904E1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7182" y="1630850"/>
            <a:ext cx="433387" cy="460375"/>
          </a:xfrm>
          <a:prstGeom prst="rect">
            <a:avLst/>
          </a:prstGeom>
          <a:noFill/>
          <a:ln w="9360" cap="sq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/>
              <a:t>   </a:t>
            </a:r>
          </a:p>
        </p:txBody>
      </p:sp>
      <p:sp>
        <p:nvSpPr>
          <p:cNvPr id="49" name="Text Box 4">
            <a:extLst>
              <a:ext uri="{FF2B5EF4-FFF2-40B4-BE49-F238E27FC236}">
                <a16:creationId xmlns:a16="http://schemas.microsoft.com/office/drawing/2014/main" id="{033C80F2-E206-C448-B965-BF6D1AEC43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5479" y="1630850"/>
            <a:ext cx="433387" cy="460375"/>
          </a:xfrm>
          <a:prstGeom prst="rect">
            <a:avLst/>
          </a:prstGeom>
          <a:noFill/>
          <a:ln w="9360" cap="sq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/>
              <a:t>   </a:t>
            </a:r>
          </a:p>
        </p:txBody>
      </p:sp>
      <p:sp>
        <p:nvSpPr>
          <p:cNvPr id="50" name="Text Box 4">
            <a:extLst>
              <a:ext uri="{FF2B5EF4-FFF2-40B4-BE49-F238E27FC236}">
                <a16:creationId xmlns:a16="http://schemas.microsoft.com/office/drawing/2014/main" id="{2BF3EF2B-F18F-5643-B60C-2F83351C9D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4738" y="1630850"/>
            <a:ext cx="433387" cy="460375"/>
          </a:xfrm>
          <a:prstGeom prst="rect">
            <a:avLst/>
          </a:prstGeom>
          <a:noFill/>
          <a:ln w="9360" cap="sq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/>
              <a:t>   </a:t>
            </a:r>
          </a:p>
        </p:txBody>
      </p:sp>
      <p:sp>
        <p:nvSpPr>
          <p:cNvPr id="52" name="Text Box 13">
            <a:extLst>
              <a:ext uri="{FF2B5EF4-FFF2-40B4-BE49-F238E27FC236}">
                <a16:creationId xmlns:a16="http://schemas.microsoft.com/office/drawing/2014/main" id="{35D3354B-ABCF-5C48-805D-78F9C70624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630850"/>
            <a:ext cx="3492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dirty="0"/>
              <a:t>4</a:t>
            </a:r>
          </a:p>
        </p:txBody>
      </p:sp>
      <p:sp>
        <p:nvSpPr>
          <p:cNvPr id="53" name="Text Box 14">
            <a:extLst>
              <a:ext uri="{FF2B5EF4-FFF2-40B4-BE49-F238E27FC236}">
                <a16:creationId xmlns:a16="http://schemas.microsoft.com/office/drawing/2014/main" id="{C8A6AA81-484D-FF4E-A1A7-94BD5BDF85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630850"/>
            <a:ext cx="3492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dirty="0"/>
              <a:t>1</a:t>
            </a:r>
          </a:p>
        </p:txBody>
      </p:sp>
      <p:sp>
        <p:nvSpPr>
          <p:cNvPr id="54" name="Text Box 18">
            <a:extLst>
              <a:ext uri="{FF2B5EF4-FFF2-40B4-BE49-F238E27FC236}">
                <a16:creationId xmlns:a16="http://schemas.microsoft.com/office/drawing/2014/main" id="{C9553CF9-A3AD-574E-A64A-8FFF2570D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575" y="1630850"/>
            <a:ext cx="3492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/>
              <a:t>b</a:t>
            </a: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C3B5B580-332A-ED43-82EC-F2D6BBFB81E5}"/>
              </a:ext>
            </a:extLst>
          </p:cNvPr>
          <p:cNvGrpSpPr/>
          <p:nvPr/>
        </p:nvGrpSpPr>
        <p:grpSpPr>
          <a:xfrm>
            <a:off x="2740709" y="2090283"/>
            <a:ext cx="646331" cy="564595"/>
            <a:chOff x="2372410" y="2091225"/>
            <a:chExt cx="646331" cy="564595"/>
          </a:xfrm>
        </p:grpSpPr>
        <p:sp>
          <p:nvSpPr>
            <p:cNvPr id="56" name="TextBox 3">
              <a:extLst>
                <a:ext uri="{FF2B5EF4-FFF2-40B4-BE49-F238E27FC236}">
                  <a16:creationId xmlns:a16="http://schemas.microsoft.com/office/drawing/2014/main" id="{A9622966-CD2B-194C-ACDC-A1F0E45C8B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72410" y="2286488"/>
              <a:ext cx="64633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dirty="0">
                  <a:solidFill>
                    <a:srgbClr val="000000"/>
                  </a:solidFill>
                </a:rPr>
                <a:t>front</a:t>
              </a:r>
            </a:p>
          </p:txBody>
        </p: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EA1AED7B-5F31-9F4E-A46E-EECFD9ED53FC}"/>
                </a:ext>
              </a:extLst>
            </p:cNvPr>
            <p:cNvCxnSpPr>
              <a:cxnSpLocks/>
              <a:stCxn id="56" idx="0"/>
            </p:cNvCxnSpPr>
            <p:nvPr/>
          </p:nvCxnSpPr>
          <p:spPr>
            <a:xfrm flipH="1" flipV="1">
              <a:off x="2691716" y="2091225"/>
              <a:ext cx="3860" cy="195263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FAF2687B-3F23-2548-AA0B-DAB542AA9E6D}"/>
              </a:ext>
            </a:extLst>
          </p:cNvPr>
          <p:cNvGrpSpPr/>
          <p:nvPr/>
        </p:nvGrpSpPr>
        <p:grpSpPr>
          <a:xfrm>
            <a:off x="1897688" y="2095051"/>
            <a:ext cx="595035" cy="564594"/>
            <a:chOff x="1462365" y="2083774"/>
            <a:chExt cx="595035" cy="564594"/>
          </a:xfrm>
        </p:grpSpPr>
        <p:sp>
          <p:nvSpPr>
            <p:cNvPr id="59" name="TextBox 3">
              <a:extLst>
                <a:ext uri="{FF2B5EF4-FFF2-40B4-BE49-F238E27FC236}">
                  <a16:creationId xmlns:a16="http://schemas.microsoft.com/office/drawing/2014/main" id="{1C6669BB-4E63-404D-A190-608BBBB5B4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2365" y="2279036"/>
              <a:ext cx="59503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dirty="0">
                  <a:solidFill>
                    <a:srgbClr val="000000"/>
                  </a:solidFill>
                </a:rPr>
                <a:t>rear</a:t>
              </a:r>
            </a:p>
          </p:txBody>
        </p: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DF306FFC-56BD-514A-A880-24B4CEF2D6B6}"/>
                </a:ext>
              </a:extLst>
            </p:cNvPr>
            <p:cNvCxnSpPr>
              <a:stCxn id="59" idx="0"/>
            </p:cNvCxnSpPr>
            <p:nvPr/>
          </p:nvCxnSpPr>
          <p:spPr>
            <a:xfrm flipH="1" flipV="1">
              <a:off x="1756708" y="2083774"/>
              <a:ext cx="3175" cy="195262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Text Box 15">
            <a:extLst>
              <a:ext uri="{FF2B5EF4-FFF2-40B4-BE49-F238E27FC236}">
                <a16:creationId xmlns:a16="http://schemas.microsoft.com/office/drawing/2014/main" id="{581EE626-E0CC-A04D-BA2C-5CE41EB357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1720" y="1629262"/>
            <a:ext cx="35328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dirty="0"/>
              <a:t>2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B45E936-7488-2E42-B39C-3F04985F1D1F}"/>
              </a:ext>
            </a:extLst>
          </p:cNvPr>
          <p:cNvSpPr/>
          <p:nvPr/>
        </p:nvSpPr>
        <p:spPr>
          <a:xfrm>
            <a:off x="487718" y="3803292"/>
            <a:ext cx="17043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 err="1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sem_t</a:t>
            </a:r>
            <a:r>
              <a:rPr lang="en-US" altLang="en-US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 mutex;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3FF29F-4281-464E-AAFC-83F61BE54427}"/>
              </a:ext>
            </a:extLst>
          </p:cNvPr>
          <p:cNvSpPr/>
          <p:nvPr/>
        </p:nvSpPr>
        <p:spPr>
          <a:xfrm>
            <a:off x="-11144" y="40344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dirty="0" err="1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sem_t</a:t>
            </a:r>
            <a:r>
              <a:rPr lang="en-US" altLang="en-US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 slots;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38D6503-767B-E846-98C1-34DFFA1A1925}"/>
              </a:ext>
            </a:extLst>
          </p:cNvPr>
          <p:cNvSpPr/>
          <p:nvPr/>
        </p:nvSpPr>
        <p:spPr>
          <a:xfrm>
            <a:off x="4550305" y="3050095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en-US" sz="1600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  P(&amp;(</a:t>
            </a:r>
            <a:r>
              <a:rPr lang="en-US" altLang="en-US" sz="1600" dirty="0" err="1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ptr</a:t>
            </a:r>
            <a:r>
              <a:rPr lang="en-US" altLang="en-US" sz="1600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-&gt;mutex))</a:t>
            </a:r>
          </a:p>
          <a:p>
            <a:endParaRPr lang="en-US" altLang="en-US" sz="1600" dirty="0">
              <a:solidFill>
                <a:schemeClr val="accent1"/>
              </a:solidFill>
              <a:latin typeface="Consolas" charset="0"/>
              <a:ea typeface="Consolas" charset="0"/>
              <a:cs typeface="Consolas" charset="0"/>
            </a:endParaRPr>
          </a:p>
          <a:p>
            <a:endParaRPr lang="en-US" altLang="en-US" sz="1600" dirty="0">
              <a:solidFill>
                <a:schemeClr val="accent1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altLang="en-US" sz="1600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  V(&amp;(</a:t>
            </a:r>
            <a:r>
              <a:rPr lang="en-US" altLang="en-US" sz="1600" dirty="0" err="1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ptr</a:t>
            </a:r>
            <a:r>
              <a:rPr lang="en-US" altLang="en-US" sz="1600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-&gt;mutex))</a:t>
            </a:r>
            <a:endParaRPr lang="en-US" sz="1600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D7F19F57-45F6-7543-89A5-81CF109B4EF2}"/>
              </a:ext>
            </a:extLst>
          </p:cNvPr>
          <p:cNvSpPr/>
          <p:nvPr/>
        </p:nvSpPr>
        <p:spPr>
          <a:xfrm>
            <a:off x="4550305" y="2822627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en-US" sz="1600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  P(&amp;(</a:t>
            </a:r>
            <a:r>
              <a:rPr lang="en-US" altLang="en-US" sz="1600" dirty="0" err="1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ptr</a:t>
            </a:r>
            <a:r>
              <a:rPr lang="en-US" altLang="en-US" sz="1600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-&gt;slots))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F182A8A8-8427-414B-A900-9D89D8277E4D}"/>
              </a:ext>
            </a:extLst>
          </p:cNvPr>
          <p:cNvSpPr/>
          <p:nvPr/>
        </p:nvSpPr>
        <p:spPr>
          <a:xfrm>
            <a:off x="4499123" y="5244701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en-US" sz="1600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  P(&amp;(</a:t>
            </a:r>
            <a:r>
              <a:rPr lang="en-US" altLang="en-US" sz="1600" dirty="0" err="1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ptr</a:t>
            </a:r>
            <a:r>
              <a:rPr lang="en-US" altLang="en-US" sz="1600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-&gt;mutex))</a:t>
            </a:r>
          </a:p>
          <a:p>
            <a:endParaRPr lang="en-US" altLang="en-US" sz="1600" dirty="0">
              <a:solidFill>
                <a:schemeClr val="accent1"/>
              </a:solidFill>
              <a:latin typeface="Consolas" charset="0"/>
              <a:ea typeface="Consolas" charset="0"/>
              <a:cs typeface="Consolas" charset="0"/>
            </a:endParaRPr>
          </a:p>
          <a:p>
            <a:endParaRPr lang="en-US" altLang="en-US" sz="1600" dirty="0">
              <a:solidFill>
                <a:schemeClr val="accent1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altLang="en-US" sz="1600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  V(&amp;(</a:t>
            </a:r>
            <a:r>
              <a:rPr lang="en-US" altLang="en-US" sz="1600" dirty="0" err="1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ptr</a:t>
            </a:r>
            <a:r>
              <a:rPr lang="en-US" altLang="en-US" sz="1600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-&gt;mutex))</a:t>
            </a:r>
            <a:endParaRPr lang="en-US" sz="1600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CEE78EA2-A5EE-134F-A947-83D45C5FD41B}"/>
              </a:ext>
            </a:extLst>
          </p:cNvPr>
          <p:cNvSpPr/>
          <p:nvPr/>
        </p:nvSpPr>
        <p:spPr>
          <a:xfrm>
            <a:off x="4505203" y="4991391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en-US" sz="1600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  P(&amp;(</a:t>
            </a:r>
            <a:r>
              <a:rPr lang="en-US" altLang="en-US" sz="1600" dirty="0" err="1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ptr</a:t>
            </a:r>
            <a:r>
              <a:rPr lang="en-US" altLang="en-US" sz="1600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-&gt;items))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FEEC20D2-95F9-3741-94E9-2A9BAEC240C2}"/>
              </a:ext>
            </a:extLst>
          </p:cNvPr>
          <p:cNvSpPr/>
          <p:nvPr/>
        </p:nvSpPr>
        <p:spPr>
          <a:xfrm>
            <a:off x="281110" y="5931072"/>
            <a:ext cx="27174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 err="1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sem_init</a:t>
            </a:r>
            <a:r>
              <a:rPr lang="en-US" altLang="en-US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(&amp;mutex, 1);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683F3674-9148-0140-AB18-63D426CA75E5}"/>
              </a:ext>
            </a:extLst>
          </p:cNvPr>
          <p:cNvSpPr/>
          <p:nvPr/>
        </p:nvSpPr>
        <p:spPr>
          <a:xfrm>
            <a:off x="-206608" y="616218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dirty="0" err="1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sem_init</a:t>
            </a:r>
            <a:r>
              <a:rPr lang="en-US" altLang="en-US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(&amp;slots, n);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5696196F-25F4-A64A-BEA6-EF22EF93F57C}"/>
              </a:ext>
            </a:extLst>
          </p:cNvPr>
          <p:cNvSpPr/>
          <p:nvPr/>
        </p:nvSpPr>
        <p:spPr>
          <a:xfrm>
            <a:off x="-206608" y="636493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dirty="0" err="1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sem_init</a:t>
            </a:r>
            <a:r>
              <a:rPr lang="en-US" altLang="en-US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(&amp;items, 0);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C584B4C4-3154-5C4C-86E7-C6DD358E7BD0}"/>
              </a:ext>
            </a:extLst>
          </p:cNvPr>
          <p:cNvSpPr/>
          <p:nvPr/>
        </p:nvSpPr>
        <p:spPr>
          <a:xfrm>
            <a:off x="11144" y="425665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dirty="0" err="1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sem_t</a:t>
            </a:r>
            <a:r>
              <a:rPr lang="en-US" altLang="en-US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 items;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3A82B8C-E944-2941-A884-66411044C35C}"/>
              </a:ext>
            </a:extLst>
          </p:cNvPr>
          <p:cNvSpPr/>
          <p:nvPr/>
        </p:nvSpPr>
        <p:spPr>
          <a:xfrm>
            <a:off x="4560856" y="4031253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en-US" sz="1600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  V(&amp;(</a:t>
            </a:r>
            <a:r>
              <a:rPr lang="en-US" altLang="en-US" sz="1600" dirty="0" err="1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ptr</a:t>
            </a:r>
            <a:r>
              <a:rPr lang="en-US" altLang="en-US" sz="1600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-&gt;items))</a:t>
            </a:r>
            <a:endParaRPr lang="en-US" sz="1600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C827F39A-D54C-9F46-B75E-D46D445EF217}"/>
              </a:ext>
            </a:extLst>
          </p:cNvPr>
          <p:cNvSpPr/>
          <p:nvPr/>
        </p:nvSpPr>
        <p:spPr>
          <a:xfrm>
            <a:off x="4497009" y="6246336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en-US" sz="1600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  V(&amp;(</a:t>
            </a:r>
            <a:r>
              <a:rPr lang="en-US" altLang="en-US" sz="1600" dirty="0" err="1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ptr</a:t>
            </a:r>
            <a:r>
              <a:rPr lang="en-US" altLang="en-US" sz="1600" dirty="0">
                <a:solidFill>
                  <a:schemeClr val="accent1"/>
                </a:solidFill>
                <a:latin typeface="Consolas" charset="0"/>
                <a:ea typeface="Consolas" charset="0"/>
                <a:cs typeface="Consolas" charset="0"/>
              </a:rPr>
              <a:t>-&gt;slots))</a:t>
            </a:r>
            <a:endParaRPr lang="en-US" sz="1600" dirty="0"/>
          </a:p>
        </p:txBody>
      </p:sp>
      <p:sp>
        <p:nvSpPr>
          <p:cNvPr id="72" name="Text Box 7">
            <a:extLst>
              <a:ext uri="{FF2B5EF4-FFF2-40B4-BE49-F238E27FC236}">
                <a16:creationId xmlns:a16="http://schemas.microsoft.com/office/drawing/2014/main" id="{7F142FF2-F42D-3E4A-BC6A-CF1ED10662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313118"/>
            <a:ext cx="5334000" cy="3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</a:defRPr>
            </a:lvl9pPr>
          </a:lstStyle>
          <a:p>
            <a:pPr>
              <a:buClrTx/>
              <a:buFontTx/>
              <a:buNone/>
              <a:defRPr/>
            </a:pPr>
            <a:r>
              <a:rPr lang="en-US" sz="1600" dirty="0">
                <a:latin typeface="Times New Roman" charset="0"/>
                <a:cs typeface="Times New Roman" charset="0"/>
              </a:rPr>
              <a:t> 0      1       2       3      4       5     (n = 6)</a:t>
            </a:r>
          </a:p>
        </p:txBody>
      </p:sp>
    </p:spTree>
    <p:extLst>
      <p:ext uri="{BB962C8B-B14F-4D97-AF65-F5344CB8AC3E}">
        <p14:creationId xmlns:p14="http://schemas.microsoft.com/office/powerpoint/2010/main" val="19568102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10" grpId="0"/>
      <p:bldP spid="63" grpId="0"/>
      <p:bldP spid="64" grpId="0"/>
      <p:bldP spid="65" grpId="0"/>
      <p:bldP spid="67" grpId="0"/>
      <p:bldP spid="68" grpId="0"/>
      <p:bldP spid="69" grpId="0"/>
      <p:bldP spid="70" grpId="0"/>
      <p:bldP spid="7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0FDB2-398B-9542-9FFD-1FB64107A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3: Readers/Writers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EAD36-377F-2244-8B4D-22251E594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199"/>
            <a:ext cx="8686800" cy="137160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Consider a collection of concurrent threads that have access to a shared object</a:t>
            </a:r>
          </a:p>
          <a:p>
            <a:r>
              <a:rPr lang="en-US" dirty="0"/>
              <a:t>Some threads are readers, some threads are writers</a:t>
            </a:r>
          </a:p>
          <a:p>
            <a:pPr lvl="1"/>
            <a:r>
              <a:rPr lang="en-US" dirty="0"/>
              <a:t>an unlimited number of readers can access the object at same time</a:t>
            </a:r>
          </a:p>
          <a:p>
            <a:pPr lvl="1"/>
            <a:r>
              <a:rPr lang="en-US" dirty="0"/>
              <a:t>a writer must have exclusive access to the object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986A55-64BC-794D-BDFB-AC5B4C7EC161}"/>
              </a:ext>
            </a:extLst>
          </p:cNvPr>
          <p:cNvSpPr txBox="1"/>
          <p:nvPr/>
        </p:nvSpPr>
        <p:spPr>
          <a:xfrm>
            <a:off x="405845" y="3825656"/>
            <a:ext cx="3943709" cy="310854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int reader(void *shared){</a:t>
            </a:r>
          </a:p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    </a:t>
            </a:r>
          </a:p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    </a:t>
            </a:r>
            <a:r>
              <a:rPr lang="en-US" sz="1400" dirty="0" err="1">
                <a:solidFill>
                  <a:schemeClr val="tx1"/>
                </a:solidFill>
                <a:latin typeface="Courier" pitchFamily="2" charset="0"/>
              </a:rPr>
              <a:t>num_readers</a:t>
            </a:r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++;</a:t>
            </a:r>
          </a:p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    </a:t>
            </a:r>
          </a:p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        </a:t>
            </a:r>
          </a:p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    </a:t>
            </a:r>
          </a:p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    int x =  read(shared);</a:t>
            </a:r>
          </a:p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    </a:t>
            </a:r>
          </a:p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    </a:t>
            </a:r>
            <a:r>
              <a:rPr lang="en-US" sz="1400" dirty="0" err="1">
                <a:solidFill>
                  <a:schemeClr val="tx1"/>
                </a:solidFill>
                <a:latin typeface="Courier" pitchFamily="2" charset="0"/>
              </a:rPr>
              <a:t>num_readers</a:t>
            </a:r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--;</a:t>
            </a:r>
          </a:p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    </a:t>
            </a:r>
          </a:p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        </a:t>
            </a:r>
          </a:p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    </a:t>
            </a:r>
          </a:p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    return x</a:t>
            </a:r>
          </a:p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E15C185-ECCC-5546-BA77-BE61C11B3524}"/>
              </a:ext>
            </a:extLst>
          </p:cNvPr>
          <p:cNvSpPr txBox="1"/>
          <p:nvPr/>
        </p:nvSpPr>
        <p:spPr>
          <a:xfrm>
            <a:off x="4805333" y="3825656"/>
            <a:ext cx="3943708" cy="310854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void writer(void *shared, int </a:t>
            </a:r>
            <a:r>
              <a:rPr lang="en-US" sz="1400" dirty="0" err="1">
                <a:solidFill>
                  <a:schemeClr val="tx1"/>
                </a:solidFill>
                <a:latin typeface="Courier" pitchFamily="2" charset="0"/>
              </a:rPr>
              <a:t>val</a:t>
            </a:r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){</a:t>
            </a:r>
          </a:p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    </a:t>
            </a:r>
          </a:p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    write(shared, </a:t>
            </a:r>
            <a:r>
              <a:rPr lang="en-US" sz="1400" dirty="0" err="1">
                <a:solidFill>
                  <a:schemeClr val="tx1"/>
                </a:solidFill>
                <a:latin typeface="Courier" pitchFamily="2" charset="0"/>
              </a:rPr>
              <a:t>val</a:t>
            </a:r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);</a:t>
            </a:r>
          </a:p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    </a:t>
            </a:r>
          </a:p>
          <a:p>
            <a:endParaRPr lang="en-US" sz="1400" dirty="0">
              <a:solidFill>
                <a:schemeClr val="tx1"/>
              </a:solidFill>
              <a:latin typeface="Courier" pitchFamily="2" charset="0"/>
            </a:endParaRPr>
          </a:p>
          <a:p>
            <a:endParaRPr lang="en-US" sz="1400" dirty="0">
              <a:solidFill>
                <a:schemeClr val="tx1"/>
              </a:solidFill>
              <a:latin typeface="Courier" pitchFamily="2" charset="0"/>
            </a:endParaRPr>
          </a:p>
          <a:p>
            <a:endParaRPr lang="en-US" sz="1400" dirty="0">
              <a:solidFill>
                <a:schemeClr val="tx1"/>
              </a:solidFill>
              <a:latin typeface="Courier" pitchFamily="2" charset="0"/>
            </a:endParaRPr>
          </a:p>
          <a:p>
            <a:endParaRPr lang="en-US" sz="1400" dirty="0">
              <a:solidFill>
                <a:schemeClr val="tx1"/>
              </a:solidFill>
              <a:latin typeface="Courier" pitchFamily="2" charset="0"/>
            </a:endParaRPr>
          </a:p>
          <a:p>
            <a:endParaRPr lang="en-US" sz="1400" dirty="0">
              <a:solidFill>
                <a:schemeClr val="tx1"/>
              </a:solidFill>
              <a:latin typeface="Courier" pitchFamily="2" charset="0"/>
            </a:endParaRPr>
          </a:p>
          <a:p>
            <a:endParaRPr lang="en-US" sz="1400" dirty="0">
              <a:solidFill>
                <a:schemeClr val="tx1"/>
              </a:solidFill>
              <a:latin typeface="Courier" pitchFamily="2" charset="0"/>
            </a:endParaRPr>
          </a:p>
          <a:p>
            <a:endParaRPr lang="en-US" sz="1400" dirty="0">
              <a:solidFill>
                <a:schemeClr val="tx1"/>
              </a:solidFill>
              <a:latin typeface="Courier" pitchFamily="2" charset="0"/>
            </a:endParaRPr>
          </a:p>
          <a:p>
            <a:endParaRPr lang="en-US" sz="1400" dirty="0">
              <a:solidFill>
                <a:schemeClr val="tx1"/>
              </a:solidFill>
              <a:latin typeface="Courier" pitchFamily="2" charset="0"/>
            </a:endParaRPr>
          </a:p>
          <a:p>
            <a:endParaRPr lang="en-US" sz="1400" dirty="0">
              <a:solidFill>
                <a:schemeClr val="tx1"/>
              </a:solidFill>
              <a:latin typeface="Courier" pitchFamily="2" charset="0"/>
            </a:endParaRPr>
          </a:p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6073DD-BD6A-7E4E-8186-D0456AB6AE91}"/>
              </a:ext>
            </a:extLst>
          </p:cNvPr>
          <p:cNvSpPr txBox="1"/>
          <p:nvPr/>
        </p:nvSpPr>
        <p:spPr>
          <a:xfrm>
            <a:off x="394959" y="2853923"/>
            <a:ext cx="3943709" cy="95410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// global variables</a:t>
            </a:r>
          </a:p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int </a:t>
            </a:r>
            <a:r>
              <a:rPr lang="en-US" sz="1400" dirty="0" err="1">
                <a:solidFill>
                  <a:schemeClr val="tx1"/>
                </a:solidFill>
                <a:latin typeface="Courier" pitchFamily="2" charset="0"/>
              </a:rPr>
              <a:t>num_readers</a:t>
            </a:r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 = 0;</a:t>
            </a:r>
          </a:p>
          <a:p>
            <a:endParaRPr lang="en-US" sz="1400" dirty="0">
              <a:solidFill>
                <a:schemeClr val="tx1"/>
              </a:solidFill>
              <a:latin typeface="Courier" pitchFamily="2" charset="0"/>
            </a:endParaRPr>
          </a:p>
          <a:p>
            <a:endParaRPr lang="en-US" sz="1400" dirty="0">
              <a:solidFill>
                <a:schemeClr val="tx1"/>
              </a:solidFill>
              <a:latin typeface="Courier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9EFAECF-C91C-C345-B17A-F88BBA661BFA}"/>
              </a:ext>
            </a:extLst>
          </p:cNvPr>
          <p:cNvSpPr txBox="1"/>
          <p:nvPr/>
        </p:nvSpPr>
        <p:spPr>
          <a:xfrm>
            <a:off x="4805333" y="2844894"/>
            <a:ext cx="3943708" cy="95410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void </a:t>
            </a:r>
            <a:r>
              <a:rPr lang="en-US" sz="1400" dirty="0" err="1">
                <a:solidFill>
                  <a:schemeClr val="tx1"/>
                </a:solidFill>
                <a:latin typeface="Courier" pitchFamily="2" charset="0"/>
              </a:rPr>
              <a:t>init</a:t>
            </a:r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(){</a:t>
            </a:r>
          </a:p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    </a:t>
            </a:r>
          </a:p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    </a:t>
            </a:r>
          </a:p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}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9B8CA6F-BA71-194B-BD15-2A3015FD7CFD}"/>
              </a:ext>
            </a:extLst>
          </p:cNvPr>
          <p:cNvSpPr/>
          <p:nvPr/>
        </p:nvSpPr>
        <p:spPr>
          <a:xfrm>
            <a:off x="406835" y="3344290"/>
            <a:ext cx="179568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>
                <a:latin typeface="Courier" pitchFamily="2" charset="0"/>
              </a:rPr>
              <a:t>sem_t</a:t>
            </a:r>
            <a:r>
              <a:rPr lang="en-US" sz="1400" dirty="0">
                <a:latin typeface="Courier" pitchFamily="2" charset="0"/>
              </a:rPr>
              <a:t> </a:t>
            </a:r>
            <a:r>
              <a:rPr lang="en-US" sz="1400" dirty="0" err="1">
                <a:latin typeface="Courier" pitchFamily="2" charset="0"/>
              </a:rPr>
              <a:t>num_lock</a:t>
            </a:r>
            <a:r>
              <a:rPr lang="en-US" sz="1400" dirty="0">
                <a:latin typeface="Courier" pitchFamily="2" charset="0"/>
              </a:rPr>
              <a:t>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005142-A92A-0144-95E8-CF1C02949863}"/>
              </a:ext>
            </a:extLst>
          </p:cNvPr>
          <p:cNvSpPr/>
          <p:nvPr/>
        </p:nvSpPr>
        <p:spPr>
          <a:xfrm>
            <a:off x="5257800" y="3121223"/>
            <a:ext cx="26548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>
                <a:latin typeface="Courier" pitchFamily="2" charset="0"/>
              </a:rPr>
              <a:t>sem_init</a:t>
            </a:r>
            <a:r>
              <a:rPr lang="en-US" sz="1400" dirty="0">
                <a:latin typeface="Courier" pitchFamily="2" charset="0"/>
              </a:rPr>
              <a:t>(&amp;</a:t>
            </a:r>
            <a:r>
              <a:rPr lang="en-US" sz="1400" dirty="0" err="1">
                <a:latin typeface="Courier" pitchFamily="2" charset="0"/>
              </a:rPr>
              <a:t>num_lock</a:t>
            </a:r>
            <a:r>
              <a:rPr lang="en-US" sz="1400" dirty="0">
                <a:latin typeface="Courier" pitchFamily="2" charset="0"/>
              </a:rPr>
              <a:t>, 1);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B47F9C-4C1F-B642-B1BA-888EC520983D}"/>
              </a:ext>
            </a:extLst>
          </p:cNvPr>
          <p:cNvSpPr/>
          <p:nvPr/>
        </p:nvSpPr>
        <p:spPr>
          <a:xfrm>
            <a:off x="838200" y="4024557"/>
            <a:ext cx="1580882" cy="24622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Courier" pitchFamily="2" charset="0"/>
              </a:rPr>
              <a:t>P(&amp;</a:t>
            </a:r>
            <a:r>
              <a:rPr lang="en-US" sz="1400" dirty="0" err="1">
                <a:latin typeface="Courier" pitchFamily="2" charset="0"/>
              </a:rPr>
              <a:t>num_lock</a:t>
            </a:r>
            <a:r>
              <a:rPr lang="en-US" sz="1400" dirty="0">
                <a:latin typeface="Courier" pitchFamily="2" charset="0"/>
              </a:rPr>
              <a:t>);</a:t>
            </a:r>
          </a:p>
          <a:p>
            <a:endParaRPr lang="en-US" sz="1400" dirty="0">
              <a:latin typeface="Courier" pitchFamily="2" charset="0"/>
            </a:endParaRPr>
          </a:p>
          <a:p>
            <a:endParaRPr lang="en-US" sz="1400" dirty="0">
              <a:latin typeface="Courier" pitchFamily="2" charset="0"/>
            </a:endParaRPr>
          </a:p>
          <a:p>
            <a:endParaRPr lang="en-US" sz="1400" dirty="0">
              <a:latin typeface="Courier" pitchFamily="2" charset="0"/>
            </a:endParaRPr>
          </a:p>
          <a:p>
            <a:r>
              <a:rPr lang="en-US" sz="1400" dirty="0">
                <a:latin typeface="Courier" pitchFamily="2" charset="0"/>
              </a:rPr>
              <a:t>V(&amp;</a:t>
            </a:r>
            <a:r>
              <a:rPr lang="en-US" sz="1400" dirty="0" err="1">
                <a:latin typeface="Courier" pitchFamily="2" charset="0"/>
              </a:rPr>
              <a:t>num_lock</a:t>
            </a:r>
            <a:r>
              <a:rPr lang="en-US" sz="1400" dirty="0">
                <a:latin typeface="Courier" pitchFamily="2" charset="0"/>
              </a:rPr>
              <a:t>);</a:t>
            </a:r>
          </a:p>
          <a:p>
            <a:endParaRPr lang="en-US" sz="1400" dirty="0">
              <a:latin typeface="Courier" pitchFamily="2" charset="0"/>
            </a:endParaRPr>
          </a:p>
          <a:p>
            <a:r>
              <a:rPr lang="en-US" sz="1400" dirty="0">
                <a:latin typeface="Courier" pitchFamily="2" charset="0"/>
              </a:rPr>
              <a:t>P(&amp;</a:t>
            </a:r>
            <a:r>
              <a:rPr lang="en-US" sz="1400" dirty="0" err="1">
                <a:latin typeface="Courier" pitchFamily="2" charset="0"/>
              </a:rPr>
              <a:t>num_lock</a:t>
            </a:r>
            <a:r>
              <a:rPr lang="en-US" sz="1400" dirty="0">
                <a:latin typeface="Courier" pitchFamily="2" charset="0"/>
              </a:rPr>
              <a:t>);</a:t>
            </a:r>
          </a:p>
          <a:p>
            <a:endParaRPr lang="en-US" sz="1400" dirty="0">
              <a:latin typeface="Courier" pitchFamily="2" charset="0"/>
            </a:endParaRPr>
          </a:p>
          <a:p>
            <a:endParaRPr lang="en-US" sz="1400" dirty="0">
              <a:latin typeface="Courier" pitchFamily="2" charset="0"/>
            </a:endParaRPr>
          </a:p>
          <a:p>
            <a:endParaRPr lang="en-US" sz="1400" dirty="0">
              <a:latin typeface="Courier" pitchFamily="2" charset="0"/>
            </a:endParaRPr>
          </a:p>
          <a:p>
            <a:r>
              <a:rPr lang="en-US" sz="1400" dirty="0">
                <a:latin typeface="Courier" pitchFamily="2" charset="0"/>
              </a:rPr>
              <a:t>V(&amp;</a:t>
            </a:r>
            <a:r>
              <a:rPr lang="en-US" sz="1400" dirty="0" err="1">
                <a:latin typeface="Courier" pitchFamily="2" charset="0"/>
              </a:rPr>
              <a:t>num_lock</a:t>
            </a:r>
            <a:r>
              <a:rPr lang="en-US" sz="1400" dirty="0">
                <a:latin typeface="Courier" pitchFamily="2" charset="0"/>
              </a:rPr>
              <a:t>);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0A40BC8-1937-C54C-AB7A-4086EFC87F9C}"/>
              </a:ext>
            </a:extLst>
          </p:cNvPr>
          <p:cNvSpPr/>
          <p:nvPr/>
        </p:nvSpPr>
        <p:spPr>
          <a:xfrm>
            <a:off x="405845" y="3557587"/>
            <a:ext cx="179568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>
                <a:latin typeface="Courier" pitchFamily="2" charset="0"/>
              </a:rPr>
              <a:t>sem_t</a:t>
            </a:r>
            <a:r>
              <a:rPr lang="en-US" sz="1400" dirty="0">
                <a:latin typeface="Courier" pitchFamily="2" charset="0"/>
              </a:rPr>
              <a:t> </a:t>
            </a:r>
            <a:r>
              <a:rPr lang="en-US" sz="1400" dirty="0" err="1">
                <a:latin typeface="Courier" pitchFamily="2" charset="0"/>
              </a:rPr>
              <a:t>ojb_lock</a:t>
            </a:r>
            <a:r>
              <a:rPr lang="en-US" sz="1400" dirty="0">
                <a:latin typeface="Courier" pitchFamily="2" charset="0"/>
              </a:rPr>
              <a:t>;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9456F85-419B-4441-9BF6-0C1532D04019}"/>
              </a:ext>
            </a:extLst>
          </p:cNvPr>
          <p:cNvSpPr/>
          <p:nvPr/>
        </p:nvSpPr>
        <p:spPr>
          <a:xfrm>
            <a:off x="5257800" y="3374798"/>
            <a:ext cx="26548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>
                <a:latin typeface="Courier" pitchFamily="2" charset="0"/>
              </a:rPr>
              <a:t>sem_init</a:t>
            </a:r>
            <a:r>
              <a:rPr lang="en-US" sz="1400" dirty="0">
                <a:latin typeface="Courier" pitchFamily="2" charset="0"/>
              </a:rPr>
              <a:t>(&amp;</a:t>
            </a:r>
            <a:r>
              <a:rPr lang="en-US" sz="1400" dirty="0" err="1">
                <a:latin typeface="Courier" pitchFamily="2" charset="0"/>
              </a:rPr>
              <a:t>ojb_lock</a:t>
            </a:r>
            <a:r>
              <a:rPr lang="en-US" sz="1400" dirty="0">
                <a:latin typeface="Courier" pitchFamily="2" charset="0"/>
              </a:rPr>
              <a:t>, 1);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23137C8-41FF-ED48-8054-BDDA2EC5C98A}"/>
              </a:ext>
            </a:extLst>
          </p:cNvPr>
          <p:cNvSpPr/>
          <p:nvPr/>
        </p:nvSpPr>
        <p:spPr>
          <a:xfrm>
            <a:off x="5245917" y="4036922"/>
            <a:ext cx="1580882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Courier" pitchFamily="2" charset="0"/>
              </a:rPr>
              <a:t>P(&amp;</a:t>
            </a:r>
            <a:r>
              <a:rPr lang="en-US" sz="1400" dirty="0" err="1">
                <a:latin typeface="Courier" pitchFamily="2" charset="0"/>
              </a:rPr>
              <a:t>ojb_lock</a:t>
            </a:r>
            <a:r>
              <a:rPr lang="en-US" sz="1400" dirty="0">
                <a:latin typeface="Courier" pitchFamily="2" charset="0"/>
              </a:rPr>
              <a:t>);</a:t>
            </a:r>
          </a:p>
          <a:p>
            <a:endParaRPr lang="en-US" sz="1400" dirty="0">
              <a:latin typeface="Courier" pitchFamily="2" charset="0"/>
            </a:endParaRPr>
          </a:p>
          <a:p>
            <a:r>
              <a:rPr lang="en-US" sz="1400" dirty="0">
                <a:latin typeface="Courier" pitchFamily="2" charset="0"/>
              </a:rPr>
              <a:t>V(&amp;</a:t>
            </a:r>
            <a:r>
              <a:rPr lang="en-US" sz="1400" dirty="0" err="1">
                <a:latin typeface="Courier" pitchFamily="2" charset="0"/>
              </a:rPr>
              <a:t>ojb_lock</a:t>
            </a:r>
            <a:r>
              <a:rPr lang="en-US" sz="1400" dirty="0">
                <a:latin typeface="Courier" pitchFamily="2" charset="0"/>
              </a:rPr>
              <a:t>);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4300B09-8011-2446-A79D-CAEF5CE72073}"/>
              </a:ext>
            </a:extLst>
          </p:cNvPr>
          <p:cNvSpPr/>
          <p:nvPr/>
        </p:nvSpPr>
        <p:spPr>
          <a:xfrm>
            <a:off x="823132" y="4457610"/>
            <a:ext cx="23326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Courier" pitchFamily="2" charset="0"/>
              </a:rPr>
              <a:t>if(</a:t>
            </a:r>
            <a:r>
              <a:rPr lang="en-US" sz="1400" dirty="0" err="1">
                <a:latin typeface="Courier" pitchFamily="2" charset="0"/>
              </a:rPr>
              <a:t>num_readers</a:t>
            </a:r>
            <a:r>
              <a:rPr lang="en-US" sz="1400" dirty="0">
                <a:latin typeface="Courier" pitchFamily="2" charset="0"/>
              </a:rPr>
              <a:t> == 1)</a:t>
            </a:r>
          </a:p>
          <a:p>
            <a:r>
              <a:rPr lang="en-US" sz="1400" dirty="0">
                <a:latin typeface="Courier" pitchFamily="2" charset="0"/>
              </a:rPr>
              <a:t>    P(&amp;</a:t>
            </a:r>
            <a:r>
              <a:rPr lang="en-US" sz="1400" dirty="0" err="1">
                <a:latin typeface="Courier" pitchFamily="2" charset="0"/>
              </a:rPr>
              <a:t>obj_lock</a:t>
            </a:r>
            <a:r>
              <a:rPr lang="en-US" sz="1400" dirty="0">
                <a:latin typeface="Courier" pitchFamily="2" charset="0"/>
              </a:rPr>
              <a:t>);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59AFBEA-22A4-D047-B9DF-8A55C7D802DA}"/>
              </a:ext>
            </a:extLst>
          </p:cNvPr>
          <p:cNvSpPr/>
          <p:nvPr/>
        </p:nvSpPr>
        <p:spPr>
          <a:xfrm>
            <a:off x="814724" y="5753879"/>
            <a:ext cx="23326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Courier" pitchFamily="2" charset="0"/>
              </a:rPr>
              <a:t>if(</a:t>
            </a:r>
            <a:r>
              <a:rPr lang="en-US" sz="1400" dirty="0" err="1">
                <a:latin typeface="Courier" pitchFamily="2" charset="0"/>
              </a:rPr>
              <a:t>num_readers</a:t>
            </a:r>
            <a:r>
              <a:rPr lang="en-US" sz="1400" dirty="0">
                <a:latin typeface="Courier" pitchFamily="2" charset="0"/>
              </a:rPr>
              <a:t> == 0)</a:t>
            </a:r>
          </a:p>
          <a:p>
            <a:r>
              <a:rPr lang="en-US" sz="1400" dirty="0">
                <a:latin typeface="Courier" pitchFamily="2" charset="0"/>
              </a:rPr>
              <a:t>    V(&amp;</a:t>
            </a:r>
            <a:r>
              <a:rPr lang="en-US" sz="1400" dirty="0" err="1">
                <a:latin typeface="Courier" pitchFamily="2" charset="0"/>
              </a:rPr>
              <a:t>obj_lock</a:t>
            </a:r>
            <a:r>
              <a:rPr lang="en-US" sz="1400" dirty="0">
                <a:latin typeface="Courier" pitchFamily="2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407103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D1FC0-D098-6543-961A-3A709630E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with Semaphores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E5CA936-EEC6-9846-BB77-B22A2E4E9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Semaphore type: </a:t>
            </a:r>
          </a:p>
          <a:p>
            <a:pPr marL="274320" lvl="1" indent="0">
              <a:buNone/>
            </a:pPr>
            <a:r>
              <a:rPr lang="en-US" dirty="0" err="1">
                <a:latin typeface="Courier" pitchFamily="2" charset="0"/>
              </a:rPr>
              <a:t>sem_t</a:t>
            </a:r>
            <a:endParaRPr lang="en-US" dirty="0">
              <a:latin typeface="Courier" pitchFamily="2" charset="0"/>
            </a:endParaRPr>
          </a:p>
          <a:p>
            <a:endParaRPr lang="en-US" dirty="0"/>
          </a:p>
          <a:p>
            <a:r>
              <a:rPr lang="en-US" dirty="0"/>
              <a:t>Initialization:</a:t>
            </a:r>
          </a:p>
          <a:p>
            <a:pPr marL="274320" lvl="1" indent="0">
              <a:buNone/>
            </a:pPr>
            <a:r>
              <a:rPr lang="en-US" dirty="0">
                <a:latin typeface="Courier" pitchFamily="2" charset="0"/>
              </a:rPr>
              <a:t>int </a:t>
            </a:r>
            <a:r>
              <a:rPr lang="en-US" dirty="0" err="1">
                <a:latin typeface="Courier" pitchFamily="2" charset="0"/>
              </a:rPr>
              <a:t>sem_init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sem_t</a:t>
            </a:r>
            <a:r>
              <a:rPr lang="en-US" dirty="0">
                <a:latin typeface="Courier" pitchFamily="2" charset="0"/>
              </a:rPr>
              <a:t>* s, </a:t>
            </a:r>
          </a:p>
          <a:p>
            <a:pPr marL="0" indent="0">
              <a:buNone/>
            </a:pPr>
            <a:r>
              <a:rPr lang="en-US" sz="2100" dirty="0">
                <a:latin typeface="Courier" pitchFamily="2" charset="0"/>
              </a:rPr>
              <a:t>             int </a:t>
            </a:r>
            <a:r>
              <a:rPr lang="en-US" sz="2100" dirty="0" err="1">
                <a:latin typeface="Courier" pitchFamily="2" charset="0"/>
              </a:rPr>
              <a:t>pshared</a:t>
            </a:r>
            <a:r>
              <a:rPr lang="en-US" sz="2100" dirty="0">
                <a:latin typeface="Courier" pitchFamily="2" charset="0"/>
              </a:rPr>
              <a:t>, </a:t>
            </a:r>
          </a:p>
          <a:p>
            <a:pPr marL="0" indent="0">
              <a:buNone/>
            </a:pPr>
            <a:r>
              <a:rPr lang="en-US" sz="2100" dirty="0">
                <a:latin typeface="Courier" pitchFamily="2" charset="0"/>
              </a:rPr>
              <a:t>             unsigned value)</a:t>
            </a:r>
          </a:p>
          <a:p>
            <a:r>
              <a:rPr lang="en-US" dirty="0"/>
              <a:t>P</a:t>
            </a:r>
          </a:p>
          <a:p>
            <a:pPr marL="274320" lvl="1" indent="0">
              <a:buNone/>
            </a:pPr>
            <a:r>
              <a:rPr lang="en-US" dirty="0" err="1">
                <a:latin typeface="Courier" pitchFamily="2" charset="0"/>
              </a:rPr>
              <a:t>sem_wait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sem_t</a:t>
            </a:r>
            <a:r>
              <a:rPr lang="en-US" dirty="0">
                <a:latin typeface="Courier" pitchFamily="2" charset="0"/>
              </a:rPr>
              <a:t> * s)</a:t>
            </a:r>
          </a:p>
          <a:p>
            <a:endParaRPr lang="en-US" dirty="0"/>
          </a:p>
          <a:p>
            <a:r>
              <a:rPr lang="en-US" dirty="0"/>
              <a:t>V</a:t>
            </a:r>
          </a:p>
          <a:p>
            <a:pPr marL="274320" lvl="1" indent="0">
              <a:buNone/>
            </a:pPr>
            <a:r>
              <a:rPr lang="en-US" dirty="0" err="1">
                <a:latin typeface="Courier" pitchFamily="2" charset="0"/>
              </a:rPr>
              <a:t>sem_post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sem_t</a:t>
            </a:r>
            <a:r>
              <a:rPr lang="en-US" dirty="0">
                <a:latin typeface="Courier" pitchFamily="2" charset="0"/>
              </a:rPr>
              <a:t> * s)</a:t>
            </a:r>
          </a:p>
        </p:txBody>
      </p:sp>
    </p:spTree>
    <p:extLst>
      <p:ext uri="{BB962C8B-B14F-4D97-AF65-F5344CB8AC3E}">
        <p14:creationId xmlns:p14="http://schemas.microsoft.com/office/powerpoint/2010/main" val="35672952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7E0EF-CD2F-314F-83F7-6922F22B1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 of Semaphores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DC807-3586-A840-A1B3-6DF6AABE1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semaphores are a very spartan mechanism </a:t>
            </a:r>
          </a:p>
          <a:p>
            <a:pPr lvl="1"/>
            <a:r>
              <a:rPr lang="en-US" dirty="0"/>
              <a:t>they are simple, and have few features</a:t>
            </a:r>
          </a:p>
          <a:p>
            <a:pPr lvl="1"/>
            <a:r>
              <a:rPr lang="en-US" dirty="0"/>
              <a:t>more designed for proofs than synchronization </a:t>
            </a:r>
          </a:p>
          <a:p>
            <a:pPr lvl="1"/>
            <a:endParaRPr lang="en-US" dirty="0"/>
          </a:p>
          <a:p>
            <a:r>
              <a:rPr lang="en-US" dirty="0"/>
              <a:t>they lack many practical synchronization features </a:t>
            </a:r>
          </a:p>
          <a:p>
            <a:pPr lvl="1"/>
            <a:r>
              <a:rPr lang="en-US" dirty="0"/>
              <a:t>it is easy to deadlock with semaphores</a:t>
            </a:r>
          </a:p>
          <a:p>
            <a:pPr lvl="1"/>
            <a:r>
              <a:rPr lang="en-US" dirty="0"/>
              <a:t>one cannot check the lock without blocking</a:t>
            </a:r>
          </a:p>
          <a:p>
            <a:endParaRPr lang="en-US" dirty="0"/>
          </a:p>
          <a:p>
            <a:r>
              <a:rPr lang="en-US" dirty="0"/>
              <a:t>strange interactions with OS scheduling (priority inheritance)</a:t>
            </a: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5585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BBB64-40C8-9D4F-B15E-A6B156AB1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D8655-34A8-EF43-922A-E16EAA430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 condition variable cv is a stateless synchronization primitive that is used in combination with locks (mutexes) </a:t>
            </a:r>
          </a:p>
          <a:p>
            <a:pPr lvl="1"/>
            <a:r>
              <a:rPr lang="en-US" dirty="0"/>
              <a:t>condition variables allow threads to efficiently wait for a change to the shared state protected by the lock</a:t>
            </a:r>
          </a:p>
          <a:p>
            <a:pPr lvl="1"/>
            <a:r>
              <a:rPr lang="en-US" dirty="0"/>
              <a:t>a condition variable is comprised of a waitlist</a:t>
            </a:r>
          </a:p>
          <a:p>
            <a:pPr lvl="1"/>
            <a:endParaRPr lang="en-US" dirty="0"/>
          </a:p>
          <a:p>
            <a:r>
              <a:rPr lang="en-US" dirty="0"/>
              <a:t>Interface:</a:t>
            </a:r>
          </a:p>
          <a:p>
            <a:pPr lvl="1"/>
            <a:r>
              <a:rPr lang="en-US" b="1" dirty="0">
                <a:solidFill>
                  <a:schemeClr val="accent1"/>
                </a:solidFill>
              </a:rPr>
              <a:t>wait(CV * cv, Lock * lock): </a:t>
            </a:r>
            <a:r>
              <a:rPr lang="en-US" dirty="0"/>
              <a:t>Atomically releases the lock, suspends execution of the calling thread, and places that thread on </a:t>
            </a:r>
            <a:r>
              <a:rPr lang="en-US" dirty="0" err="1"/>
              <a:t>cv's</a:t>
            </a:r>
            <a:r>
              <a:rPr lang="en-US" dirty="0"/>
              <a:t> waitlist; after the thread is awoken, it re-acquires the lock before wait returns</a:t>
            </a:r>
          </a:p>
          <a:p>
            <a:pPr lvl="1"/>
            <a:r>
              <a:rPr lang="en-US" b="1" dirty="0">
                <a:solidFill>
                  <a:schemeClr val="accent1"/>
                </a:solidFill>
              </a:rPr>
              <a:t>signal(CV * cv): </a:t>
            </a:r>
            <a:r>
              <a:rPr lang="en-US" dirty="0"/>
              <a:t>takes one thread off of </a:t>
            </a:r>
            <a:r>
              <a:rPr lang="en-US" dirty="0" err="1"/>
              <a:t>cv's</a:t>
            </a:r>
            <a:r>
              <a:rPr lang="en-US" dirty="0"/>
              <a:t> waitlist and marks it as eligible to run. (No-op if waitlist is empty.)</a:t>
            </a:r>
          </a:p>
          <a:p>
            <a:pPr lvl="1"/>
            <a:r>
              <a:rPr lang="en-US" b="1" dirty="0">
                <a:solidFill>
                  <a:schemeClr val="accent1"/>
                </a:solidFill>
              </a:rPr>
              <a:t>broadcast(CV * cv): </a:t>
            </a:r>
            <a:r>
              <a:rPr lang="en-US" dirty="0"/>
              <a:t>takes all threads off </a:t>
            </a:r>
            <a:r>
              <a:rPr lang="en-US" dirty="0" err="1"/>
              <a:t>cv's</a:t>
            </a:r>
            <a:r>
              <a:rPr lang="en-US" dirty="0"/>
              <a:t> waitlist and marks them as eligible to run. (No-op if waitlist is empty.)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135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E1D8E-0FD1-0240-952F-F6DD6A4F3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E108A4-7074-ED4D-8946-998F26F84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343400"/>
          </a:xfrm>
        </p:spPr>
        <p:txBody>
          <a:bodyPr>
            <a:normAutofit/>
          </a:bodyPr>
          <a:lstStyle/>
          <a:p>
            <a:r>
              <a:rPr lang="en-US" dirty="0"/>
              <a:t>Problem 1: Correct Synchronization with Locks is Hard</a:t>
            </a:r>
          </a:p>
          <a:p>
            <a:endParaRPr lang="en-US" dirty="0"/>
          </a:p>
          <a:p>
            <a:r>
              <a:rPr lang="en-US" dirty="0"/>
              <a:t>Problem 2: Locks are Slow</a:t>
            </a:r>
          </a:p>
          <a:p>
            <a:pPr lvl="1"/>
            <a:r>
              <a:rPr lang="en-US" dirty="0"/>
              <a:t>threads that fail to acquire a lock on the first attempt must "spin", which wastes CPU cycles</a:t>
            </a:r>
          </a:p>
          <a:p>
            <a:pPr lvl="2"/>
            <a:r>
              <a:rPr lang="en-US" dirty="0"/>
              <a:t>replace no-op with yield()</a:t>
            </a:r>
          </a:p>
          <a:p>
            <a:pPr lvl="1"/>
            <a:r>
              <a:rPr lang="en-US" dirty="0"/>
              <a:t>threads get scheduled and de-scheduled while the lock is still locked</a:t>
            </a:r>
          </a:p>
          <a:p>
            <a:pPr lvl="2"/>
            <a:r>
              <a:rPr lang="en-US" dirty="0"/>
              <a:t>need a better synchronization primitive</a:t>
            </a:r>
          </a:p>
        </p:txBody>
      </p:sp>
    </p:spTree>
    <p:extLst>
      <p:ext uri="{BB962C8B-B14F-4D97-AF65-F5344CB8AC3E}">
        <p14:creationId xmlns:p14="http://schemas.microsoft.com/office/powerpoint/2010/main" val="695069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EBF4E-188D-D24B-9A15-5313CFA63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Condition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304B2-3796-BD46-9B07-B81283392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Add a lock. Each shared value needs a lock to enforce mutually exclusive access to the shared value.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Add code to acquire and release the lock. All code access the shared value must hold the objects lock.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Identify and add condition variables. A good rule of thumb is to add a condition variable for each situation in a function must wait for.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Add loops to wait. Threads might not be scheduled immediately after they are eligible to run. Even if a condition was true when signal/broadcast was called, it might not be true when a thread resumes execution.</a:t>
            </a:r>
          </a:p>
        </p:txBody>
      </p:sp>
    </p:spTree>
    <p:extLst>
      <p:ext uri="{BB962C8B-B14F-4D97-AF65-F5344CB8AC3E}">
        <p14:creationId xmlns:p14="http://schemas.microsoft.com/office/powerpoint/2010/main" val="1965238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8ABFB-A1C5-F14C-817A-08FAF061F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Synchronization Barrier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2780A-F047-1242-BB9C-7E36C2AADC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673352"/>
            <a:ext cx="4343400" cy="4718304"/>
          </a:xfrm>
        </p:spPr>
        <p:txBody>
          <a:bodyPr>
            <a:normAutofit/>
          </a:bodyPr>
          <a:lstStyle/>
          <a:p>
            <a:r>
              <a:rPr lang="en-US" sz="2200" dirty="0"/>
              <a:t>With data parallel programming, a computation proceeds in parallel, with each thread operating on a different section of the data. Once all threads have completed, they can safely use each others results.</a:t>
            </a:r>
          </a:p>
          <a:p>
            <a:pPr lvl="1"/>
            <a:r>
              <a:rPr lang="en-US" sz="2000" dirty="0"/>
              <a:t>MapReduce is an example of this!</a:t>
            </a:r>
          </a:p>
          <a:p>
            <a:pPr lvl="1"/>
            <a:endParaRPr lang="en-US" sz="2000" dirty="0"/>
          </a:p>
          <a:p>
            <a:r>
              <a:rPr lang="en-US" sz="2200" dirty="0"/>
              <a:t>To do this safely, we need a way to check whether all n threads have completed.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7BB3F0E-B2C6-0344-91D2-95DB9F6F0C0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356A880-949B-734A-BA10-010818A12F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949239"/>
            <a:ext cx="4234949" cy="378565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en-US" sz="1600" b="1" dirty="0">
                <a:solidFill>
                  <a:srgbClr val="9D00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Thread routine */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             </a:t>
            </a:r>
          </a:p>
          <a:p>
            <a:r>
              <a:rPr lang="en-US" sz="1600" b="1" dirty="0">
                <a:solidFill>
                  <a:srgbClr val="10770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thread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10770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b="1" dirty="0" err="1">
                <a:solidFill>
                  <a:srgbClr val="9E4C0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                                                                                       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                                                                                                               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parallel_computation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done_count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use_results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                                 </a:t>
            </a:r>
          </a:p>
          <a:p>
            <a:r>
              <a:rPr lang="is-I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6E717E-333E-1645-A590-A1D348BB4D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1796462"/>
            <a:ext cx="4234949" cy="83099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done_count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DD0FF66-15E3-2C48-80DA-E3E2E9A68180}"/>
              </a:ext>
            </a:extLst>
          </p:cNvPr>
          <p:cNvSpPr/>
          <p:nvPr/>
        </p:nvSpPr>
        <p:spPr>
          <a:xfrm>
            <a:off x="4675013" y="2018230"/>
            <a:ext cx="14189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Lock lock;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73FCFD5-AF9D-EB42-9C56-D6EF36EC0ECF}"/>
              </a:ext>
            </a:extLst>
          </p:cNvPr>
          <p:cNvSpPr/>
          <p:nvPr/>
        </p:nvSpPr>
        <p:spPr>
          <a:xfrm>
            <a:off x="5126665" y="3962400"/>
            <a:ext cx="2036135" cy="20621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acquire(&amp;lock);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release(&amp;lock);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DB4F447-D2F4-3141-BF3C-534376861DEC}"/>
              </a:ext>
            </a:extLst>
          </p:cNvPr>
          <p:cNvSpPr/>
          <p:nvPr/>
        </p:nvSpPr>
        <p:spPr>
          <a:xfrm>
            <a:off x="4675013" y="2280449"/>
            <a:ext cx="166584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CV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all_done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2D4987A-0D1B-D64D-B02B-920745D1E5A6}"/>
              </a:ext>
            </a:extLst>
          </p:cNvPr>
          <p:cNvSpPr/>
          <p:nvPr/>
        </p:nvSpPr>
        <p:spPr>
          <a:xfrm>
            <a:off x="5126665" y="4434477"/>
            <a:ext cx="3517310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done_count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n){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wait(&amp;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all_done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&amp;lock);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 else {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15E423B-ADCB-6144-8C46-B1D73ED44528}"/>
              </a:ext>
            </a:extLst>
          </p:cNvPr>
          <p:cNvSpPr/>
          <p:nvPr/>
        </p:nvSpPr>
        <p:spPr>
          <a:xfrm>
            <a:off x="5605639" y="5215352"/>
            <a:ext cx="277672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broadcast(&amp;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all_done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83508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2" grpId="0"/>
      <p:bldP spid="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0FDB2-398B-9542-9FFD-1FB64107A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4: Readers/Writers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EAD36-377F-2244-8B4D-22251E594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199"/>
            <a:ext cx="8686800" cy="137160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Consider a collection of concurrent threads that have access to a shared object</a:t>
            </a:r>
          </a:p>
          <a:p>
            <a:r>
              <a:rPr lang="en-US" dirty="0"/>
              <a:t>Some threads are readers, some threads are writers</a:t>
            </a:r>
          </a:p>
          <a:p>
            <a:pPr lvl="1"/>
            <a:r>
              <a:rPr lang="en-US" dirty="0"/>
              <a:t>an unlimited number of readers can access the object at same time</a:t>
            </a:r>
          </a:p>
          <a:p>
            <a:pPr lvl="1"/>
            <a:r>
              <a:rPr lang="en-US" dirty="0"/>
              <a:t>a writer must have exclusive access to the object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986A55-64BC-794D-BDFB-AC5B4C7EC161}"/>
              </a:ext>
            </a:extLst>
          </p:cNvPr>
          <p:cNvSpPr txBox="1"/>
          <p:nvPr/>
        </p:nvSpPr>
        <p:spPr>
          <a:xfrm>
            <a:off x="405845" y="3825656"/>
            <a:ext cx="3943709" cy="310854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int reader(void *shared){</a:t>
            </a:r>
          </a:p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    </a:t>
            </a:r>
          </a:p>
          <a:p>
            <a:endParaRPr lang="en-US" sz="1400" dirty="0">
              <a:solidFill>
                <a:schemeClr val="tx1"/>
              </a:solidFill>
              <a:latin typeface="Courier" pitchFamily="2" charset="0"/>
            </a:endParaRPr>
          </a:p>
          <a:p>
            <a:endParaRPr lang="en-US" sz="1400" dirty="0">
              <a:solidFill>
                <a:schemeClr val="tx1"/>
              </a:solidFill>
              <a:latin typeface="Courier" pitchFamily="2" charset="0"/>
            </a:endParaRPr>
          </a:p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    </a:t>
            </a:r>
            <a:r>
              <a:rPr lang="en-US" sz="1400" dirty="0" err="1">
                <a:solidFill>
                  <a:schemeClr val="tx1"/>
                </a:solidFill>
                <a:latin typeface="Courier" pitchFamily="2" charset="0"/>
              </a:rPr>
              <a:t>num_readers</a:t>
            </a:r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++;    </a:t>
            </a:r>
          </a:p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    </a:t>
            </a:r>
          </a:p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    int x =  read(shared);</a:t>
            </a:r>
          </a:p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    </a:t>
            </a:r>
          </a:p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    </a:t>
            </a:r>
            <a:r>
              <a:rPr lang="en-US" sz="1400" dirty="0" err="1">
                <a:solidFill>
                  <a:schemeClr val="tx1"/>
                </a:solidFill>
                <a:latin typeface="Courier" pitchFamily="2" charset="0"/>
              </a:rPr>
              <a:t>num_readers</a:t>
            </a:r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--;</a:t>
            </a:r>
          </a:p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    </a:t>
            </a:r>
          </a:p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        </a:t>
            </a:r>
          </a:p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    </a:t>
            </a:r>
          </a:p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    return x</a:t>
            </a:r>
          </a:p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E15C185-ECCC-5546-BA77-BE61C11B3524}"/>
              </a:ext>
            </a:extLst>
          </p:cNvPr>
          <p:cNvSpPr txBox="1"/>
          <p:nvPr/>
        </p:nvSpPr>
        <p:spPr>
          <a:xfrm>
            <a:off x="4805333" y="3964900"/>
            <a:ext cx="3943708" cy="28931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void writer(void *shared, int </a:t>
            </a:r>
            <a:r>
              <a:rPr lang="en-US" sz="1400" dirty="0" err="1">
                <a:solidFill>
                  <a:schemeClr val="tx1"/>
                </a:solidFill>
                <a:latin typeface="Courier" pitchFamily="2" charset="0"/>
              </a:rPr>
              <a:t>val</a:t>
            </a:r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){</a:t>
            </a:r>
          </a:p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  </a:t>
            </a:r>
          </a:p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  </a:t>
            </a:r>
          </a:p>
          <a:p>
            <a:endParaRPr lang="en-US" sz="1400" dirty="0">
              <a:solidFill>
                <a:schemeClr val="tx1"/>
              </a:solidFill>
              <a:latin typeface="Courier" pitchFamily="2" charset="0"/>
            </a:endParaRPr>
          </a:p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    </a:t>
            </a:r>
            <a:r>
              <a:rPr lang="en-US" sz="1400" dirty="0" err="1">
                <a:solidFill>
                  <a:schemeClr val="tx1"/>
                </a:solidFill>
                <a:latin typeface="Courier" pitchFamily="2" charset="0"/>
              </a:rPr>
              <a:t>num_writers</a:t>
            </a:r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=1;</a:t>
            </a:r>
          </a:p>
          <a:p>
            <a:endParaRPr lang="en-US" sz="1400" dirty="0">
              <a:solidFill>
                <a:schemeClr val="tx1"/>
              </a:solidFill>
              <a:latin typeface="Courier" pitchFamily="2" charset="0"/>
            </a:endParaRPr>
          </a:p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    write(shared, </a:t>
            </a:r>
            <a:r>
              <a:rPr lang="en-US" sz="1400" dirty="0" err="1">
                <a:solidFill>
                  <a:schemeClr val="tx1"/>
                </a:solidFill>
                <a:latin typeface="Courier" pitchFamily="2" charset="0"/>
              </a:rPr>
              <a:t>val</a:t>
            </a:r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);</a:t>
            </a:r>
          </a:p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    </a:t>
            </a:r>
          </a:p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    </a:t>
            </a:r>
            <a:r>
              <a:rPr lang="en-US" sz="1400" dirty="0" err="1">
                <a:solidFill>
                  <a:schemeClr val="tx1"/>
                </a:solidFill>
                <a:latin typeface="Courier" pitchFamily="2" charset="0"/>
              </a:rPr>
              <a:t>num_writers</a:t>
            </a:r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=0;</a:t>
            </a:r>
          </a:p>
          <a:p>
            <a:endParaRPr lang="en-US" sz="1400" dirty="0">
              <a:solidFill>
                <a:schemeClr val="tx1"/>
              </a:solidFill>
              <a:latin typeface="Courier" pitchFamily="2" charset="0"/>
            </a:endParaRPr>
          </a:p>
          <a:p>
            <a:endParaRPr lang="en-US" sz="1400" dirty="0">
              <a:solidFill>
                <a:schemeClr val="tx1"/>
              </a:solidFill>
              <a:latin typeface="Courier" pitchFamily="2" charset="0"/>
            </a:endParaRPr>
          </a:p>
          <a:p>
            <a:endParaRPr lang="en-US" sz="1400" dirty="0">
              <a:solidFill>
                <a:schemeClr val="tx1"/>
              </a:solidFill>
              <a:latin typeface="Courier" pitchFamily="2" charset="0"/>
            </a:endParaRPr>
          </a:p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6073DD-BD6A-7E4E-8186-D0456AB6AE91}"/>
              </a:ext>
            </a:extLst>
          </p:cNvPr>
          <p:cNvSpPr txBox="1"/>
          <p:nvPr/>
        </p:nvSpPr>
        <p:spPr>
          <a:xfrm>
            <a:off x="2600145" y="2908175"/>
            <a:ext cx="3943709" cy="116955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int </a:t>
            </a:r>
            <a:r>
              <a:rPr lang="en-US" sz="1400" dirty="0" err="1">
                <a:solidFill>
                  <a:schemeClr val="tx1"/>
                </a:solidFill>
                <a:latin typeface="Courier" pitchFamily="2" charset="0"/>
              </a:rPr>
              <a:t>num_readers</a:t>
            </a:r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 = 0;</a:t>
            </a:r>
          </a:p>
          <a:p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int </a:t>
            </a:r>
            <a:r>
              <a:rPr lang="en-US" sz="1400" dirty="0" err="1">
                <a:solidFill>
                  <a:schemeClr val="tx1"/>
                </a:solidFill>
                <a:latin typeface="Courier" pitchFamily="2" charset="0"/>
              </a:rPr>
              <a:t>num_writers</a:t>
            </a:r>
            <a:r>
              <a:rPr lang="en-US" sz="1400" dirty="0">
                <a:solidFill>
                  <a:schemeClr val="tx1"/>
                </a:solidFill>
                <a:latin typeface="Courier" pitchFamily="2" charset="0"/>
              </a:rPr>
              <a:t> = 0;</a:t>
            </a:r>
          </a:p>
          <a:p>
            <a:endParaRPr lang="en-US" sz="1400" dirty="0">
              <a:solidFill>
                <a:schemeClr val="tx1"/>
              </a:solidFill>
              <a:latin typeface="Courier" pitchFamily="2" charset="0"/>
            </a:endParaRPr>
          </a:p>
          <a:p>
            <a:endParaRPr lang="en-US" sz="1400" dirty="0">
              <a:solidFill>
                <a:schemeClr val="tx1"/>
              </a:solidFill>
              <a:latin typeface="Courier" pitchFamily="2" charset="0"/>
            </a:endParaRPr>
          </a:p>
          <a:p>
            <a:endParaRPr lang="en-US" sz="1400" dirty="0">
              <a:solidFill>
                <a:schemeClr val="tx1"/>
              </a:solidFill>
              <a:latin typeface="Courier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9B8CA6F-BA71-194B-BD15-2A3015FD7CFD}"/>
              </a:ext>
            </a:extLst>
          </p:cNvPr>
          <p:cNvSpPr/>
          <p:nvPr/>
        </p:nvSpPr>
        <p:spPr>
          <a:xfrm>
            <a:off x="2628221" y="3325640"/>
            <a:ext cx="125867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Courier" pitchFamily="2" charset="0"/>
              </a:rPr>
              <a:t>Lock lock;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B47F9C-4C1F-B642-B1BA-888EC520983D}"/>
              </a:ext>
            </a:extLst>
          </p:cNvPr>
          <p:cNvSpPr/>
          <p:nvPr/>
        </p:nvSpPr>
        <p:spPr>
          <a:xfrm>
            <a:off x="832537" y="4036922"/>
            <a:ext cx="1795684" cy="24622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Courier" pitchFamily="2" charset="0"/>
              </a:rPr>
              <a:t>acquire(&amp;lock);</a:t>
            </a:r>
          </a:p>
          <a:p>
            <a:endParaRPr lang="en-US" sz="1400" dirty="0">
              <a:latin typeface="Courier" pitchFamily="2" charset="0"/>
            </a:endParaRPr>
          </a:p>
          <a:p>
            <a:endParaRPr lang="en-US" sz="1400" dirty="0">
              <a:latin typeface="Courier" pitchFamily="2" charset="0"/>
            </a:endParaRPr>
          </a:p>
          <a:p>
            <a:endParaRPr lang="en-US" sz="1400" dirty="0">
              <a:latin typeface="Courier" pitchFamily="2" charset="0"/>
            </a:endParaRPr>
          </a:p>
          <a:p>
            <a:r>
              <a:rPr lang="en-US" sz="1400" dirty="0">
                <a:latin typeface="Courier" pitchFamily="2" charset="0"/>
              </a:rPr>
              <a:t>release(&amp;lock);</a:t>
            </a:r>
          </a:p>
          <a:p>
            <a:endParaRPr lang="en-US" sz="1400" dirty="0">
              <a:latin typeface="Courier" pitchFamily="2" charset="0"/>
            </a:endParaRPr>
          </a:p>
          <a:p>
            <a:r>
              <a:rPr lang="en-US" sz="1400" dirty="0">
                <a:latin typeface="Courier" pitchFamily="2" charset="0"/>
              </a:rPr>
              <a:t>acquire(&amp;lock);</a:t>
            </a:r>
          </a:p>
          <a:p>
            <a:endParaRPr lang="en-US" sz="1400" dirty="0">
              <a:latin typeface="Courier" pitchFamily="2" charset="0"/>
            </a:endParaRPr>
          </a:p>
          <a:p>
            <a:endParaRPr lang="en-US" sz="1400" dirty="0">
              <a:latin typeface="Courier" pitchFamily="2" charset="0"/>
            </a:endParaRPr>
          </a:p>
          <a:p>
            <a:endParaRPr lang="en-US" sz="1400" dirty="0">
              <a:latin typeface="Courier" pitchFamily="2" charset="0"/>
            </a:endParaRPr>
          </a:p>
          <a:p>
            <a:r>
              <a:rPr lang="en-US" sz="1400" dirty="0">
                <a:latin typeface="Courier" pitchFamily="2" charset="0"/>
              </a:rPr>
              <a:t>release(&amp;lock);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0A40BC8-1937-C54C-AB7A-4086EFC87F9C}"/>
              </a:ext>
            </a:extLst>
          </p:cNvPr>
          <p:cNvSpPr/>
          <p:nvPr/>
        </p:nvSpPr>
        <p:spPr>
          <a:xfrm>
            <a:off x="2628221" y="3554506"/>
            <a:ext cx="15808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Courier" pitchFamily="2" charset="0"/>
              </a:rPr>
              <a:t>CV readable;</a:t>
            </a:r>
          </a:p>
          <a:p>
            <a:r>
              <a:rPr lang="en-US" sz="1400" dirty="0">
                <a:latin typeface="Courier" pitchFamily="2" charset="0"/>
              </a:rPr>
              <a:t>CV writeable;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4300B09-8011-2446-A79D-CAEF5CE72073}"/>
              </a:ext>
            </a:extLst>
          </p:cNvPr>
          <p:cNvSpPr/>
          <p:nvPr/>
        </p:nvSpPr>
        <p:spPr>
          <a:xfrm>
            <a:off x="832537" y="4261524"/>
            <a:ext cx="29770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Courier" pitchFamily="2" charset="0"/>
              </a:rPr>
              <a:t>while(</a:t>
            </a:r>
            <a:r>
              <a:rPr lang="en-US" sz="1400" dirty="0" err="1">
                <a:latin typeface="Courier" pitchFamily="2" charset="0"/>
              </a:rPr>
              <a:t>num_writers</a:t>
            </a:r>
            <a:r>
              <a:rPr lang="en-US" sz="1400" dirty="0">
                <a:latin typeface="Courier" pitchFamily="2" charset="0"/>
              </a:rPr>
              <a:t> &gt; 0)</a:t>
            </a:r>
          </a:p>
          <a:p>
            <a:r>
              <a:rPr lang="en-US" sz="1400" dirty="0">
                <a:latin typeface="Courier" pitchFamily="2" charset="0"/>
              </a:rPr>
              <a:t>    wait(readable, &amp;lock);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59AFBEA-22A4-D047-B9DF-8A55C7D802DA}"/>
              </a:ext>
            </a:extLst>
          </p:cNvPr>
          <p:cNvSpPr/>
          <p:nvPr/>
        </p:nvSpPr>
        <p:spPr>
          <a:xfrm>
            <a:off x="814724" y="5753879"/>
            <a:ext cx="25474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Courier" pitchFamily="2" charset="0"/>
              </a:rPr>
              <a:t>if(</a:t>
            </a:r>
            <a:r>
              <a:rPr lang="en-US" sz="1400" dirty="0" err="1">
                <a:latin typeface="Courier" pitchFamily="2" charset="0"/>
              </a:rPr>
              <a:t>num_readers</a:t>
            </a:r>
            <a:r>
              <a:rPr lang="en-US" sz="1400" dirty="0">
                <a:latin typeface="Courier" pitchFamily="2" charset="0"/>
              </a:rPr>
              <a:t> == 0)</a:t>
            </a:r>
          </a:p>
          <a:p>
            <a:r>
              <a:rPr lang="en-US" sz="1400" dirty="0">
                <a:latin typeface="Courier" pitchFamily="2" charset="0"/>
              </a:rPr>
              <a:t>    signal(writeable);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7C456C8-7D68-3043-826A-0D2AE42FA835}"/>
              </a:ext>
            </a:extLst>
          </p:cNvPr>
          <p:cNvSpPr/>
          <p:nvPr/>
        </p:nvSpPr>
        <p:spPr>
          <a:xfrm>
            <a:off x="5227444" y="4183359"/>
            <a:ext cx="1795684" cy="24622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Courier" pitchFamily="2" charset="0"/>
              </a:rPr>
              <a:t>acquire(&amp;lock);</a:t>
            </a:r>
          </a:p>
          <a:p>
            <a:endParaRPr lang="en-US" sz="1400" dirty="0">
              <a:latin typeface="Courier" pitchFamily="2" charset="0"/>
            </a:endParaRPr>
          </a:p>
          <a:p>
            <a:endParaRPr lang="en-US" sz="1400" dirty="0">
              <a:latin typeface="Courier" pitchFamily="2" charset="0"/>
            </a:endParaRPr>
          </a:p>
          <a:p>
            <a:endParaRPr lang="en-US" sz="1400" dirty="0">
              <a:latin typeface="Courier" pitchFamily="2" charset="0"/>
            </a:endParaRPr>
          </a:p>
          <a:p>
            <a:r>
              <a:rPr lang="en-US" sz="1400" dirty="0">
                <a:latin typeface="Courier" pitchFamily="2" charset="0"/>
              </a:rPr>
              <a:t>release(&amp;lock);</a:t>
            </a:r>
          </a:p>
          <a:p>
            <a:endParaRPr lang="en-US" sz="1400" dirty="0">
              <a:latin typeface="Courier" pitchFamily="2" charset="0"/>
            </a:endParaRPr>
          </a:p>
          <a:p>
            <a:r>
              <a:rPr lang="en-US" sz="1400" dirty="0">
                <a:latin typeface="Courier" pitchFamily="2" charset="0"/>
              </a:rPr>
              <a:t>acquire(&amp;lock);</a:t>
            </a:r>
          </a:p>
          <a:p>
            <a:endParaRPr lang="en-US" sz="1400" dirty="0">
              <a:latin typeface="Courier" pitchFamily="2" charset="0"/>
            </a:endParaRPr>
          </a:p>
          <a:p>
            <a:endParaRPr lang="en-US" sz="1400" dirty="0">
              <a:latin typeface="Courier" pitchFamily="2" charset="0"/>
            </a:endParaRPr>
          </a:p>
          <a:p>
            <a:endParaRPr lang="en-US" sz="1400" dirty="0">
              <a:latin typeface="Courier" pitchFamily="2" charset="0"/>
            </a:endParaRPr>
          </a:p>
          <a:p>
            <a:r>
              <a:rPr lang="en-US" sz="1400" dirty="0">
                <a:latin typeface="Courier" pitchFamily="2" charset="0"/>
              </a:rPr>
              <a:t>release(&amp;lock);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A7F7DC9-4299-AB43-B89B-19EAFCC2BFD3}"/>
              </a:ext>
            </a:extLst>
          </p:cNvPr>
          <p:cNvSpPr/>
          <p:nvPr/>
        </p:nvSpPr>
        <p:spPr>
          <a:xfrm>
            <a:off x="5257800" y="4386790"/>
            <a:ext cx="30844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Courier" pitchFamily="2" charset="0"/>
              </a:rPr>
              <a:t>while(</a:t>
            </a:r>
            <a:r>
              <a:rPr lang="en-US" sz="1400" dirty="0" err="1">
                <a:latin typeface="Courier" pitchFamily="2" charset="0"/>
              </a:rPr>
              <a:t>num_readers</a:t>
            </a:r>
            <a:r>
              <a:rPr lang="en-US" sz="1400" dirty="0">
                <a:latin typeface="Courier" pitchFamily="2" charset="0"/>
              </a:rPr>
              <a:t> &gt; 0)</a:t>
            </a:r>
          </a:p>
          <a:p>
            <a:r>
              <a:rPr lang="en-US" sz="1400" dirty="0">
                <a:latin typeface="Courier" pitchFamily="2" charset="0"/>
              </a:rPr>
              <a:t>    wait(writeable, &amp;lock);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11C9ABD-C82B-7E46-9515-3903F539C89F}"/>
              </a:ext>
            </a:extLst>
          </p:cNvPr>
          <p:cNvSpPr/>
          <p:nvPr/>
        </p:nvSpPr>
        <p:spPr>
          <a:xfrm>
            <a:off x="5227444" y="5860027"/>
            <a:ext cx="23326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Courier" pitchFamily="2" charset="0"/>
              </a:rPr>
              <a:t>signal(writeable);</a:t>
            </a:r>
          </a:p>
          <a:p>
            <a:r>
              <a:rPr lang="en-US" sz="1400" dirty="0">
                <a:latin typeface="Courier" pitchFamily="2" charset="0"/>
              </a:rPr>
              <a:t>broadcast(readable);</a:t>
            </a:r>
          </a:p>
        </p:txBody>
      </p:sp>
    </p:spTree>
    <p:extLst>
      <p:ext uri="{BB962C8B-B14F-4D97-AF65-F5344CB8AC3E}">
        <p14:creationId xmlns:p14="http://schemas.microsoft.com/office/powerpoint/2010/main" val="298751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15" grpId="0"/>
      <p:bldP spid="16" grpId="0"/>
      <p:bldP spid="18" grpId="0"/>
      <p:bldP spid="19" grpId="0"/>
      <p:bldP spid="2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D1FC0-D098-6543-961A-3A709630E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with CVs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E5CA936-EEC6-9846-BB77-B22A2E4E9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Initialization: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  </a:t>
            </a:r>
            <a:r>
              <a:rPr lang="en-US" sz="1800" dirty="0" err="1">
                <a:latin typeface="Courier New"/>
                <a:cs typeface="Courier New"/>
              </a:rPr>
              <a:t>pthread_mutex_t</a:t>
            </a:r>
            <a:r>
              <a:rPr lang="en-US" sz="1800" dirty="0">
                <a:latin typeface="Courier New"/>
                <a:cs typeface="Courier New"/>
              </a:rPr>
              <a:t> lock = 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    PTHREAD_MUTEX_INITIALIZER;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  </a:t>
            </a:r>
            <a:br>
              <a:rPr lang="en-US" sz="1800" dirty="0">
                <a:latin typeface="Courier New"/>
                <a:cs typeface="Courier New"/>
              </a:rPr>
            </a:br>
            <a:r>
              <a:rPr lang="en-US" sz="1800" dirty="0">
                <a:latin typeface="Courier New"/>
                <a:cs typeface="Courier New"/>
              </a:rPr>
              <a:t>  </a:t>
            </a:r>
            <a:r>
              <a:rPr lang="en-US" sz="1800" dirty="0" err="1">
                <a:latin typeface="Courier New"/>
                <a:cs typeface="Courier New"/>
              </a:rPr>
              <a:t>pthread_cond_t</a:t>
            </a:r>
            <a:r>
              <a:rPr lang="en-US" sz="1800" dirty="0">
                <a:latin typeface="Courier New"/>
                <a:cs typeface="Courier New"/>
              </a:rPr>
              <a:t> cv = 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    PTHREAD_COND_INITIALIZER;</a:t>
            </a:r>
          </a:p>
          <a:p>
            <a:endParaRPr lang="en-US" dirty="0"/>
          </a:p>
          <a:p>
            <a:r>
              <a:rPr lang="en-US" dirty="0"/>
              <a:t>Lock acquire/release: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pthread_mutex_lock</a:t>
            </a:r>
            <a:r>
              <a:rPr lang="en-US" sz="1600" dirty="0">
                <a:latin typeface="Courier New" pitchFamily="49" charset="0"/>
              </a:rPr>
              <a:t>(&amp;lock);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pthread_mutex_unlock</a:t>
            </a:r>
            <a:r>
              <a:rPr lang="en-US" sz="1600" dirty="0">
                <a:latin typeface="Courier New" pitchFamily="49" charset="0"/>
              </a:rPr>
              <a:t>(&amp;lock);</a:t>
            </a:r>
            <a:endParaRPr lang="en-US" sz="1600" dirty="0"/>
          </a:p>
          <a:p>
            <a:endParaRPr lang="en-US" dirty="0"/>
          </a:p>
          <a:p>
            <a:r>
              <a:rPr lang="en-US" dirty="0"/>
              <a:t>CV operations:</a:t>
            </a:r>
          </a:p>
          <a:p>
            <a:pPr marL="274320" lvl="1" indent="0">
              <a:buNone/>
            </a:pPr>
            <a:r>
              <a:rPr lang="en-US" sz="1700" dirty="0" err="1">
                <a:latin typeface="Courier New" pitchFamily="49" charset="0"/>
              </a:rPr>
              <a:t>pthread_cond_wait</a:t>
            </a:r>
            <a:r>
              <a:rPr lang="en-US" sz="1700" dirty="0">
                <a:latin typeface="Courier New" pitchFamily="49" charset="0"/>
              </a:rPr>
              <a:t>(&amp;cv, &amp;lock);</a:t>
            </a:r>
          </a:p>
          <a:p>
            <a:pPr marL="274320" lvl="1" indent="0">
              <a:buNone/>
            </a:pPr>
            <a:r>
              <a:rPr lang="en-US" sz="1700" dirty="0" err="1">
                <a:latin typeface="Courier New" pitchFamily="49" charset="0"/>
              </a:rPr>
              <a:t>pthread_cond_signal</a:t>
            </a:r>
            <a:r>
              <a:rPr lang="en-US" sz="1700" dirty="0">
                <a:latin typeface="Courier New" pitchFamily="49" charset="0"/>
              </a:rPr>
              <a:t>(&amp;cv);</a:t>
            </a:r>
          </a:p>
          <a:p>
            <a:pPr marL="274320" lvl="1" indent="0">
              <a:buNone/>
            </a:pPr>
            <a:r>
              <a:rPr lang="en-US" sz="1700" dirty="0" err="1">
                <a:latin typeface="Courier New" pitchFamily="49" charset="0"/>
              </a:rPr>
              <a:t>pthread_cond_broadcast</a:t>
            </a:r>
            <a:r>
              <a:rPr lang="en-US" sz="1700" dirty="0">
                <a:latin typeface="Courier New" pitchFamily="49" charset="0"/>
              </a:rPr>
              <a:t>(&amp;cv);</a:t>
            </a:r>
          </a:p>
        </p:txBody>
      </p:sp>
    </p:spTree>
    <p:extLst>
      <p:ext uri="{BB962C8B-B14F-4D97-AF65-F5344CB8AC3E}">
        <p14:creationId xmlns:p14="http://schemas.microsoft.com/office/powerpoint/2010/main" val="5817456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 Variables in C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158F-3378-D44B-876B-64E70D409B50}" type="slidenum">
              <a:rPr lang="en-US" smtClean="0">
                <a:solidFill>
                  <a:srgbClr val="297FD5"/>
                </a:solidFill>
              </a:rPr>
              <a:pPr/>
              <a:t>24</a:t>
            </a:fld>
            <a:endParaRPr lang="en-US">
              <a:solidFill>
                <a:srgbClr val="297FD5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70705" y="3448349"/>
            <a:ext cx="5836854" cy="2585323"/>
          </a:xfrm>
          <a:prstGeom prst="rect">
            <a:avLst/>
          </a:prstGeom>
          <a:solidFill>
            <a:srgbClr val="ACCBF9"/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// inside </a:t>
            </a:r>
            <a:r>
              <a:rPr lang="en-US" b="1" dirty="0" err="1">
                <a:latin typeface="Courier New"/>
                <a:cs typeface="Courier New"/>
              </a:rPr>
              <a:t>enqueue</a:t>
            </a:r>
            <a:r>
              <a:rPr lang="en-US" b="1" dirty="0">
                <a:latin typeface="Courier New"/>
                <a:cs typeface="Courier New"/>
              </a:rPr>
              <a:t> function</a:t>
            </a:r>
          </a:p>
          <a:p>
            <a:r>
              <a:rPr lang="en-US" b="1" dirty="0" err="1">
                <a:latin typeface="Courier New"/>
                <a:cs typeface="Courier New"/>
              </a:rPr>
              <a:t>pthread_mutex_lock</a:t>
            </a:r>
            <a:r>
              <a:rPr lang="en-US" b="1" dirty="0">
                <a:latin typeface="Courier New"/>
                <a:cs typeface="Courier New"/>
              </a:rPr>
              <a:t>(&amp;lock);</a:t>
            </a:r>
          </a:p>
          <a:p>
            <a:r>
              <a:rPr lang="en-US" b="1" dirty="0">
                <a:latin typeface="Courier New"/>
                <a:cs typeface="Courier New"/>
              </a:rPr>
              <a:t>while (“no space”)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pthread_cond_wait</a:t>
            </a:r>
            <a:r>
              <a:rPr lang="en-US" b="1" dirty="0">
                <a:latin typeface="Courier New"/>
                <a:cs typeface="Courier New"/>
              </a:rPr>
              <a:t>(&amp;</a:t>
            </a:r>
            <a:r>
              <a:rPr lang="en-US" b="1" dirty="0" err="1">
                <a:latin typeface="Courier New"/>
                <a:cs typeface="Courier New"/>
              </a:rPr>
              <a:t>has_space</a:t>
            </a:r>
            <a:r>
              <a:rPr lang="en-US" b="1" dirty="0">
                <a:latin typeface="Courier New"/>
                <a:cs typeface="Courier New"/>
              </a:rPr>
              <a:t>, &amp;lock);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cs typeface="Courier New"/>
              </a:rPr>
              <a:t>     </a:t>
            </a:r>
            <a:r>
              <a:rPr lang="en-US" b="1" dirty="0">
                <a:solidFill>
                  <a:srgbClr val="FF0000"/>
                </a:solidFill>
                <a:cs typeface="Courier New"/>
              </a:rPr>
              <a:t>critical section:    </a:t>
            </a:r>
            <a:r>
              <a:rPr lang="en-US" b="1" dirty="0">
                <a:cs typeface="Courier New"/>
              </a:rPr>
              <a:t>… do useful work …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 err="1">
                <a:latin typeface="Courier New"/>
                <a:cs typeface="Courier New"/>
              </a:rPr>
              <a:t>pthread_mutex_unlock</a:t>
            </a:r>
            <a:r>
              <a:rPr lang="en-US" b="1" dirty="0">
                <a:latin typeface="Courier New"/>
                <a:cs typeface="Courier New"/>
              </a:rPr>
              <a:t>(&amp;lock);</a:t>
            </a:r>
          </a:p>
          <a:p>
            <a:r>
              <a:rPr lang="en-US" b="1" dirty="0" err="1">
                <a:latin typeface="Courier New"/>
                <a:cs typeface="Courier New"/>
              </a:rPr>
              <a:t>pthread_cond_signal</a:t>
            </a:r>
            <a:r>
              <a:rPr lang="en-US" b="1" dirty="0">
                <a:latin typeface="Courier New"/>
                <a:cs typeface="Courier New"/>
              </a:rPr>
              <a:t>(&amp;</a:t>
            </a:r>
            <a:r>
              <a:rPr lang="en-US" b="1" dirty="0" err="1">
                <a:latin typeface="Courier New"/>
                <a:cs typeface="Courier New"/>
              </a:rPr>
              <a:t>has_value</a:t>
            </a:r>
            <a:r>
              <a:rPr lang="en-US" b="1" dirty="0">
                <a:latin typeface="Courier New"/>
                <a:cs typeface="Courier New"/>
              </a:rPr>
              <a:t>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04195" y="1507145"/>
            <a:ext cx="7467600" cy="1477328"/>
          </a:xfrm>
          <a:prstGeom prst="rect">
            <a:avLst/>
          </a:prstGeom>
          <a:solidFill>
            <a:srgbClr val="ACCBF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// global declarations</a:t>
            </a:r>
          </a:p>
          <a:p>
            <a:r>
              <a:rPr lang="en-US" b="1" dirty="0" err="1">
                <a:latin typeface="Courier New"/>
                <a:cs typeface="Courier New"/>
              </a:rPr>
              <a:t>pthread_mutex_t</a:t>
            </a:r>
            <a:r>
              <a:rPr lang="en-US" b="1" dirty="0">
                <a:latin typeface="Courier New"/>
                <a:cs typeface="Courier New"/>
              </a:rPr>
              <a:t> lock = PTHREAD_MUTEX_INITIALIZER;</a:t>
            </a: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</a:p>
          <a:p>
            <a:r>
              <a:rPr lang="en-US" b="1" dirty="0" err="1">
                <a:latin typeface="Courier New"/>
                <a:cs typeface="Courier New"/>
              </a:rPr>
              <a:t>pthread_cond_t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has_value</a:t>
            </a:r>
            <a:r>
              <a:rPr lang="en-US" b="1" dirty="0">
                <a:latin typeface="Courier New"/>
                <a:cs typeface="Courier New"/>
              </a:rPr>
              <a:t> = PTHREAD_COND_INITIALIZER;</a:t>
            </a:r>
          </a:p>
          <a:p>
            <a:r>
              <a:rPr lang="en-US" b="1" dirty="0" err="1">
                <a:latin typeface="Courier New"/>
                <a:cs typeface="Courier New"/>
              </a:rPr>
              <a:t>pthread_cond_t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has_space</a:t>
            </a:r>
            <a:r>
              <a:rPr lang="en-US" b="1" dirty="0">
                <a:latin typeface="Courier New"/>
                <a:cs typeface="Courier New"/>
              </a:rPr>
              <a:t> = PTHREAD_COND_INITIALIZER;</a:t>
            </a:r>
          </a:p>
        </p:txBody>
      </p:sp>
    </p:spTree>
    <p:extLst>
      <p:ext uri="{BB962C8B-B14F-4D97-AF65-F5344CB8AC3E}">
        <p14:creationId xmlns:p14="http://schemas.microsoft.com/office/powerpoint/2010/main" val="21698740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B0867-D185-FE45-A2C7-4C6E687F5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5: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3A5BB-E95D-C648-9B4A-F34E3E99D3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Rate how well you think this recorded lecture worked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Better than an in-person class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About as well as an in-person class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Less well than an in-person class, but you still learned something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/>
              <a:t>Total waste of time, you didn't learn anything</a:t>
            </a:r>
          </a:p>
          <a:p>
            <a:pPr marL="731520" lvl="1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How much time did you spend on this video (including exercises)?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Do you have any particular questions you’d like me to address in this week’s problem session?</a:t>
            </a:r>
          </a:p>
          <a:p>
            <a:pPr marL="731520" lvl="1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Do you have any other comments </a:t>
            </a:r>
            <a:r>
              <a:rPr lang="en-US"/>
              <a:t>or feedback?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879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AEC6F-94CA-DD49-92E0-F7B716990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Semaphores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872E2-7CF8-4741-AD40-73E6E7D4E5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semaphore s is a stateful synchronization primitive comprised of:</a:t>
            </a:r>
          </a:p>
          <a:p>
            <a:pPr lvl="1"/>
            <a:r>
              <a:rPr lang="en-US" dirty="0"/>
              <a:t>a value n (non-negative integer)</a:t>
            </a:r>
          </a:p>
          <a:p>
            <a:pPr lvl="1"/>
            <a:r>
              <a:rPr lang="en-US" dirty="0"/>
              <a:t>a lock</a:t>
            </a:r>
          </a:p>
          <a:p>
            <a:pPr lvl="1"/>
            <a:r>
              <a:rPr lang="en-US" dirty="0"/>
              <a:t>a queue</a:t>
            </a:r>
          </a:p>
          <a:p>
            <a:pPr lvl="1"/>
            <a:endParaRPr lang="en-US" dirty="0"/>
          </a:p>
          <a:p>
            <a:r>
              <a:rPr lang="en-US" dirty="0"/>
              <a:t>Interface:</a:t>
            </a:r>
          </a:p>
          <a:p>
            <a:pPr lvl="1"/>
            <a:r>
              <a:rPr lang="en-US" b="1" dirty="0" err="1">
                <a:solidFill>
                  <a:schemeClr val="accent1"/>
                </a:solidFill>
              </a:rPr>
              <a:t>init</a:t>
            </a:r>
            <a:r>
              <a:rPr lang="en-US" b="1" dirty="0">
                <a:solidFill>
                  <a:schemeClr val="accent1"/>
                </a:solidFill>
              </a:rPr>
              <a:t>(</a:t>
            </a:r>
            <a:r>
              <a:rPr lang="en-US" b="1" dirty="0" err="1">
                <a:solidFill>
                  <a:schemeClr val="accent1"/>
                </a:solidFill>
              </a:rPr>
              <a:t>sem_t</a:t>
            </a:r>
            <a:r>
              <a:rPr lang="en-US" b="1" dirty="0">
                <a:solidFill>
                  <a:schemeClr val="accent1"/>
                </a:solidFill>
              </a:rPr>
              <a:t> * s, unsigned int </a:t>
            </a:r>
            <a:r>
              <a:rPr lang="en-US" b="1" dirty="0" err="1">
                <a:solidFill>
                  <a:schemeClr val="accent1"/>
                </a:solidFill>
              </a:rPr>
              <a:t>val</a:t>
            </a:r>
            <a:r>
              <a:rPr lang="en-US" b="1" dirty="0">
                <a:solidFill>
                  <a:schemeClr val="accent1"/>
                </a:solidFill>
              </a:rPr>
              <a:t>)</a:t>
            </a:r>
          </a:p>
          <a:p>
            <a:pPr lvl="1"/>
            <a:r>
              <a:rPr lang="en-US" b="1" dirty="0">
                <a:solidFill>
                  <a:schemeClr val="accent1"/>
                </a:solidFill>
              </a:rPr>
              <a:t>P(</a:t>
            </a:r>
            <a:r>
              <a:rPr lang="en-US" b="1" dirty="0" err="1">
                <a:solidFill>
                  <a:schemeClr val="accent1"/>
                </a:solidFill>
              </a:rPr>
              <a:t>sem_t</a:t>
            </a:r>
            <a:r>
              <a:rPr lang="en-US" b="1" dirty="0">
                <a:solidFill>
                  <a:schemeClr val="accent1"/>
                </a:solidFill>
              </a:rPr>
              <a:t> * s): </a:t>
            </a:r>
            <a:r>
              <a:rPr lang="en-US" dirty="0"/>
              <a:t>If s is nonzero, the P decrements s and returns immediately. If s is zero, then adds the thread to queue(s); after restarting, the P operation decrements s and returns.</a:t>
            </a:r>
          </a:p>
          <a:p>
            <a:pPr lvl="1"/>
            <a:r>
              <a:rPr lang="en-US" b="1" dirty="0">
                <a:solidFill>
                  <a:schemeClr val="accent1"/>
                </a:solidFill>
              </a:rPr>
              <a:t>V(</a:t>
            </a:r>
            <a:r>
              <a:rPr lang="en-US" b="1" dirty="0" err="1">
                <a:solidFill>
                  <a:schemeClr val="accent1"/>
                </a:solidFill>
              </a:rPr>
              <a:t>sem_t</a:t>
            </a:r>
            <a:r>
              <a:rPr lang="en-US" b="1" dirty="0">
                <a:solidFill>
                  <a:schemeClr val="accent1"/>
                </a:solidFill>
              </a:rPr>
              <a:t> * s): </a:t>
            </a:r>
            <a:r>
              <a:rPr lang="en-US" dirty="0"/>
              <a:t>Increments s by 1. If there are any threads in queue(s), then V restarts exactly one of these threads, which then completes the P operation.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086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7A1E7-6E8E-7149-81AB-E8A2BCA0A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Semantics of P and 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A38F8-1567-BC43-A0CB-F43F32D58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P(</a:t>
            </a:r>
            <a:r>
              <a:rPr lang="en-US" dirty="0" err="1"/>
              <a:t>sem_t</a:t>
            </a:r>
            <a:r>
              <a:rPr lang="en-US" dirty="0"/>
              <a:t> * s)</a:t>
            </a:r>
          </a:p>
          <a:p>
            <a:pPr lvl="1"/>
            <a:r>
              <a:rPr lang="en-US" dirty="0"/>
              <a:t>block (</a:t>
            </a:r>
            <a:r>
              <a:rPr lang="en-US" b="1" dirty="0">
                <a:solidFill>
                  <a:schemeClr val="accent1"/>
                </a:solidFill>
              </a:rPr>
              <a:t>suspend thread</a:t>
            </a:r>
            <a:r>
              <a:rPr lang="en-US" dirty="0"/>
              <a:t>) until value n &gt; 0</a:t>
            </a:r>
          </a:p>
          <a:p>
            <a:pPr lvl="1"/>
            <a:r>
              <a:rPr lang="en-US" dirty="0"/>
              <a:t>when n &gt; 0, decrement n by one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V(</a:t>
            </a:r>
            <a:r>
              <a:rPr lang="en-US" dirty="0" err="1"/>
              <a:t>sem_t</a:t>
            </a:r>
            <a:r>
              <a:rPr lang="en-US" dirty="0"/>
              <a:t> * s)</a:t>
            </a:r>
          </a:p>
          <a:p>
            <a:pPr lvl="1"/>
            <a:r>
              <a:rPr lang="en-US" dirty="0"/>
              <a:t>increment value n b 1</a:t>
            </a:r>
          </a:p>
          <a:p>
            <a:pPr lvl="1"/>
            <a:r>
              <a:rPr lang="en-US" b="1" dirty="0">
                <a:solidFill>
                  <a:schemeClr val="accent1"/>
                </a:solidFill>
              </a:rPr>
              <a:t>resume a thread waiting on s (if any)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0F7D2B-1A29-8C4D-9E94-5600577C293F}"/>
              </a:ext>
            </a:extLst>
          </p:cNvPr>
          <p:cNvSpPr txBox="1"/>
          <p:nvPr/>
        </p:nvSpPr>
        <p:spPr>
          <a:xfrm>
            <a:off x="5791200" y="1676400"/>
            <a:ext cx="3108543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>
                <a:latin typeface="Courier" pitchFamily="2" charset="0"/>
              </a:rPr>
              <a:t>P(</a:t>
            </a:r>
            <a:r>
              <a:rPr lang="en-US" sz="2000" dirty="0" err="1">
                <a:latin typeface="Courier" pitchFamily="2" charset="0"/>
              </a:rPr>
              <a:t>sem_t</a:t>
            </a:r>
            <a:r>
              <a:rPr lang="en-US" sz="2000" dirty="0">
                <a:latin typeface="Courier" pitchFamily="2" charset="0"/>
              </a:rPr>
              <a:t> * s){</a:t>
            </a:r>
          </a:p>
          <a:p>
            <a:r>
              <a:rPr lang="en-US" sz="2000" dirty="0">
                <a:latin typeface="Courier" pitchFamily="2" charset="0"/>
              </a:rPr>
              <a:t>  while(s-&gt;n == 0){</a:t>
            </a:r>
          </a:p>
          <a:p>
            <a:r>
              <a:rPr lang="en-US" sz="2000" dirty="0">
                <a:latin typeface="Courier" pitchFamily="2" charset="0"/>
              </a:rPr>
              <a:t>    ;</a:t>
            </a:r>
          </a:p>
          <a:p>
            <a:r>
              <a:rPr lang="en-US" sz="2000" dirty="0">
                <a:latin typeface="Courier" pitchFamily="2" charset="0"/>
              </a:rPr>
              <a:t>  }</a:t>
            </a:r>
          </a:p>
          <a:p>
            <a:r>
              <a:rPr lang="en-US" sz="2000" dirty="0">
                <a:latin typeface="Courier" pitchFamily="2" charset="0"/>
              </a:rPr>
              <a:t>  s-&gt;n -= 1</a:t>
            </a:r>
          </a:p>
          <a:p>
            <a:r>
              <a:rPr lang="en-US" sz="2000" dirty="0">
                <a:latin typeface="Courier" pitchFamily="2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056E67-8CEF-C140-A680-B407502EF574}"/>
              </a:ext>
            </a:extLst>
          </p:cNvPr>
          <p:cNvSpPr txBox="1"/>
          <p:nvPr/>
        </p:nvSpPr>
        <p:spPr>
          <a:xfrm>
            <a:off x="5791200" y="4038600"/>
            <a:ext cx="3108543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>
                <a:latin typeface="Courier" pitchFamily="2" charset="0"/>
              </a:rPr>
              <a:t>V(</a:t>
            </a:r>
            <a:r>
              <a:rPr lang="en-US" sz="2000" dirty="0" err="1">
                <a:latin typeface="Courier" pitchFamily="2" charset="0"/>
              </a:rPr>
              <a:t>sem_t</a:t>
            </a:r>
            <a:r>
              <a:rPr lang="en-US" sz="2000" dirty="0">
                <a:latin typeface="Courier" pitchFamily="2" charset="0"/>
              </a:rPr>
              <a:t> * s){</a:t>
            </a:r>
          </a:p>
          <a:p>
            <a:r>
              <a:rPr lang="en-US" sz="2000" dirty="0">
                <a:latin typeface="Courier" pitchFamily="2" charset="0"/>
              </a:rPr>
              <a:t>  s-&gt;n += 1</a:t>
            </a:r>
          </a:p>
          <a:p>
            <a:r>
              <a:rPr lang="en-US" sz="2000" dirty="0">
                <a:latin typeface="Courier" pitchFamily="2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63986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CB561-3FFF-C74C-A4AC-510489557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 and V?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B1A90-3B2A-2443-B524-AADFDA4702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763000" cy="4876800"/>
          </a:xfrm>
        </p:spPr>
        <p:txBody>
          <a:bodyPr/>
          <a:lstStyle/>
          <a:p>
            <a:r>
              <a:rPr lang="en-US" dirty="0" err="1"/>
              <a:t>Edsger</a:t>
            </a:r>
            <a:r>
              <a:rPr lang="en-US" dirty="0"/>
              <a:t> Dijkstra was from the Netherlands</a:t>
            </a:r>
          </a:p>
          <a:p>
            <a:pPr lvl="1"/>
            <a:r>
              <a:rPr lang="en-US" dirty="0"/>
              <a:t>P comes from the Dutch word </a:t>
            </a:r>
            <a:r>
              <a:rPr lang="en-US" dirty="0" err="1"/>
              <a:t>proberen</a:t>
            </a:r>
            <a:r>
              <a:rPr lang="en-US" dirty="0"/>
              <a:t> (to test)</a:t>
            </a:r>
          </a:p>
          <a:p>
            <a:pPr lvl="1"/>
            <a:r>
              <a:rPr lang="en-US" dirty="0"/>
              <a:t>V comes from the Dutch word </a:t>
            </a:r>
            <a:r>
              <a:rPr lang="en-US" dirty="0" err="1"/>
              <a:t>verhogen</a:t>
            </a:r>
            <a:r>
              <a:rPr lang="en-US" dirty="0"/>
              <a:t> (to increment)</a:t>
            </a:r>
          </a:p>
          <a:p>
            <a:endParaRPr lang="en-US" dirty="0"/>
          </a:p>
          <a:p>
            <a:r>
              <a:rPr lang="en-US" dirty="0"/>
              <a:t>Better names than the alternatives</a:t>
            </a:r>
          </a:p>
          <a:p>
            <a:pPr lvl="1"/>
            <a:r>
              <a:rPr lang="en-US" dirty="0" err="1"/>
              <a:t>decrement_or_if_value_is_zero_block_then_decrement_after_waking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increment_and_wake_a_waiting_process_if_any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088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8787C-087F-414D-94EC-EA25CC7E4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Semaphore (aka mutex)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DD526-5673-FA44-96DE-BB1ED937E9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/>
          <a:lstStyle/>
          <a:p>
            <a:r>
              <a:rPr lang="en-US" dirty="0"/>
              <a:t>A binary semaphore is a semaphore whose value is always 0 or 1</a:t>
            </a:r>
          </a:p>
          <a:p>
            <a:r>
              <a:rPr lang="en-US" dirty="0"/>
              <a:t>Used for mutual exclusion---it's a more efficient lock!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A787245-E0FB-354F-A507-327EB171DDC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90" t="31265" r="42051" b="6512"/>
          <a:stretch/>
        </p:blipFill>
        <p:spPr>
          <a:xfrm>
            <a:off x="4859214" y="4331677"/>
            <a:ext cx="398585" cy="201636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C0152B5-F615-D942-ADF1-8ED7443A43E3}"/>
              </a:ext>
            </a:extLst>
          </p:cNvPr>
          <p:cNvSpPr txBox="1"/>
          <p:nvPr/>
        </p:nvSpPr>
        <p:spPr>
          <a:xfrm>
            <a:off x="2694563" y="3423138"/>
            <a:ext cx="4239637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err="1">
                <a:latin typeface="Courier" pitchFamily="2" charset="0"/>
              </a:rPr>
              <a:t>sem_t</a:t>
            </a:r>
            <a:r>
              <a:rPr lang="en-US" sz="2000" dirty="0">
                <a:latin typeface="Courier" pitchFamily="2" charset="0"/>
              </a:rPr>
              <a:t> s</a:t>
            </a:r>
          </a:p>
          <a:p>
            <a:r>
              <a:rPr lang="en-US" sz="2000" dirty="0" err="1">
                <a:latin typeface="Courier" pitchFamily="2" charset="0"/>
              </a:rPr>
              <a:t>init</a:t>
            </a:r>
            <a:r>
              <a:rPr lang="en-US" sz="2000" dirty="0">
                <a:latin typeface="Courier" pitchFamily="2" charset="0"/>
              </a:rPr>
              <a:t>(&amp;s, 1)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8E260B-7C70-CB42-A3FA-B67342454612}"/>
              </a:ext>
            </a:extLst>
          </p:cNvPr>
          <p:cNvSpPr txBox="1"/>
          <p:nvPr/>
        </p:nvSpPr>
        <p:spPr>
          <a:xfrm>
            <a:off x="1066800" y="4832031"/>
            <a:ext cx="3505200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>
                <a:latin typeface="Courier" pitchFamily="2" charset="0"/>
              </a:rPr>
              <a:t>P(&amp;s)</a:t>
            </a:r>
          </a:p>
          <a:p>
            <a:r>
              <a:rPr lang="en-US" sz="2000" dirty="0" err="1">
                <a:latin typeface="Courier" pitchFamily="2" charset="0"/>
              </a:rPr>
              <a:t>CriticalSection</a:t>
            </a:r>
            <a:r>
              <a:rPr lang="en-US" sz="2000" dirty="0">
                <a:latin typeface="Courier" pitchFamily="2" charset="0"/>
              </a:rPr>
              <a:t>()</a:t>
            </a:r>
          </a:p>
          <a:p>
            <a:r>
              <a:rPr lang="en-US" sz="2000" dirty="0">
                <a:latin typeface="Courier" pitchFamily="2" charset="0"/>
              </a:rPr>
              <a:t>V(&amp;s)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39B6258-ADA2-3748-BB7D-6641B1CE03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" t="33073" r="92308" b="4704"/>
          <a:stretch/>
        </p:blipFill>
        <p:spPr>
          <a:xfrm>
            <a:off x="515814" y="4306961"/>
            <a:ext cx="398585" cy="201636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96E6C2E-2F53-6C4C-B060-F32A93326795}"/>
              </a:ext>
            </a:extLst>
          </p:cNvPr>
          <p:cNvSpPr txBox="1"/>
          <p:nvPr/>
        </p:nvSpPr>
        <p:spPr>
          <a:xfrm>
            <a:off x="5328138" y="4832031"/>
            <a:ext cx="3505200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>
                <a:latin typeface="Courier" pitchFamily="2" charset="0"/>
              </a:rPr>
              <a:t>P(&amp;s)</a:t>
            </a:r>
          </a:p>
          <a:p>
            <a:r>
              <a:rPr lang="en-US" sz="2000" dirty="0" err="1">
                <a:latin typeface="Courier" pitchFamily="2" charset="0"/>
              </a:rPr>
              <a:t>CriticalSection</a:t>
            </a:r>
            <a:r>
              <a:rPr lang="en-US" sz="2000" dirty="0">
                <a:latin typeface="Courier" pitchFamily="2" charset="0"/>
              </a:rPr>
              <a:t>()</a:t>
            </a:r>
          </a:p>
          <a:p>
            <a:r>
              <a:rPr lang="en-US" sz="2000" dirty="0">
                <a:latin typeface="Courier" pitchFamily="2" charset="0"/>
              </a:rPr>
              <a:t>V(&amp;s)</a:t>
            </a:r>
          </a:p>
        </p:txBody>
      </p:sp>
    </p:spTree>
    <p:extLst>
      <p:ext uri="{BB962C8B-B14F-4D97-AF65-F5344CB8AC3E}">
        <p14:creationId xmlns:p14="http://schemas.microsoft.com/office/powerpoint/2010/main" val="4232666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oup 86">
            <a:extLst>
              <a:ext uri="{FF2B5EF4-FFF2-40B4-BE49-F238E27FC236}">
                <a16:creationId xmlns:a16="http://schemas.microsoft.com/office/drawing/2014/main" id="{B0237135-112E-FD47-96D0-4E8987EB2541}"/>
              </a:ext>
            </a:extLst>
          </p:cNvPr>
          <p:cNvGrpSpPr/>
          <p:nvPr/>
        </p:nvGrpSpPr>
        <p:grpSpPr>
          <a:xfrm>
            <a:off x="4495800" y="3293038"/>
            <a:ext cx="3491164" cy="2879162"/>
            <a:chOff x="4495800" y="2618098"/>
            <a:chExt cx="3491164" cy="2879162"/>
          </a:xfrm>
        </p:grpSpPr>
        <p:sp>
          <p:nvSpPr>
            <p:cNvPr id="7" name="Rectangle 456">
              <a:extLst>
                <a:ext uri="{FF2B5EF4-FFF2-40B4-BE49-F238E27FC236}">
                  <a16:creationId xmlns:a16="http://schemas.microsoft.com/office/drawing/2014/main" id="{E199C95C-C78C-CB4B-BFF9-2F2050C6F4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79691" y="2702336"/>
              <a:ext cx="1422422" cy="133774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58" name="Text Box 457">
              <a:extLst>
                <a:ext uri="{FF2B5EF4-FFF2-40B4-BE49-F238E27FC236}">
                  <a16:creationId xmlns:a16="http://schemas.microsoft.com/office/drawing/2014/main" id="{7E4468C2-4DFF-0E4E-A2D6-644E261D4E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33077" y="2718680"/>
              <a:ext cx="1063212" cy="2413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1400" dirty="0"/>
                <a:t>Unsafe region</a:t>
              </a:r>
            </a:p>
          </p:txBody>
        </p:sp>
        <p:sp>
          <p:nvSpPr>
            <p:cNvPr id="75" name="AutoShape 486">
              <a:extLst>
                <a:ext uri="{FF2B5EF4-FFF2-40B4-BE49-F238E27FC236}">
                  <a16:creationId xmlns:a16="http://schemas.microsoft.com/office/drawing/2014/main" id="{626B7461-6FCC-AE4C-ABB4-4530E01A986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19466" y="2618098"/>
              <a:ext cx="199270" cy="1639488"/>
            </a:xfrm>
            <a:prstGeom prst="leftBrace">
              <a:avLst>
                <a:gd name="adj1" fmla="val 71491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AutoShape 487">
              <a:extLst>
                <a:ext uri="{FF2B5EF4-FFF2-40B4-BE49-F238E27FC236}">
                  <a16:creationId xmlns:a16="http://schemas.microsoft.com/office/drawing/2014/main" id="{77F6B5D0-BD0D-C14E-B61C-D09D004BA137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6954053" y="4303031"/>
              <a:ext cx="191106" cy="1709530"/>
            </a:xfrm>
            <a:prstGeom prst="leftBrace">
              <a:avLst>
                <a:gd name="adj1" fmla="val 71491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Text Box 488">
              <a:extLst>
                <a:ext uri="{FF2B5EF4-FFF2-40B4-BE49-F238E27FC236}">
                  <a16:creationId xmlns:a16="http://schemas.microsoft.com/office/drawing/2014/main" id="{8199FFE6-F55F-2046-A5FE-8F9BCAFC8F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24048" y="5230718"/>
              <a:ext cx="1862916" cy="2665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/>
                <a:t>Critical section wrt </a:t>
              </a:r>
              <a:r>
                <a:rPr lang="en-US">
                  <a:latin typeface="Courier New" charset="0"/>
                </a:rPr>
                <a:t>cnt</a:t>
              </a:r>
              <a:endParaRPr lang="en-US"/>
            </a:p>
          </p:txBody>
        </p:sp>
        <p:sp>
          <p:nvSpPr>
            <p:cNvPr id="78" name="Text Box 489">
              <a:extLst>
                <a:ext uri="{FF2B5EF4-FFF2-40B4-BE49-F238E27FC236}">
                  <a16:creationId xmlns:a16="http://schemas.microsoft.com/office/drawing/2014/main" id="{9B44D12B-158D-6140-8312-7FEBCDB98B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5800" y="2842707"/>
              <a:ext cx="922936" cy="1200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r>
                <a:rPr lang="en-US" dirty="0"/>
                <a:t>Critical section </a:t>
              </a:r>
              <a:r>
                <a:rPr lang="en-US" dirty="0" err="1"/>
                <a:t>wrt</a:t>
              </a:r>
              <a:r>
                <a:rPr lang="en-US" dirty="0"/>
                <a:t> </a:t>
              </a:r>
              <a:r>
                <a:rPr lang="en-US" dirty="0" err="1">
                  <a:latin typeface="Courier New" charset="0"/>
                </a:rPr>
                <a:t>cnt</a:t>
              </a:r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42A0F2D-5C6D-9D40-9963-6582AE401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Shared counter</a:t>
            </a:r>
          </a:p>
        </p:txBody>
      </p:sp>
      <p:sp>
        <p:nvSpPr>
          <p:cNvPr id="8" name="Line 380">
            <a:extLst>
              <a:ext uri="{FF2B5EF4-FFF2-40B4-BE49-F238E27FC236}">
                <a16:creationId xmlns:a16="http://schemas.microsoft.com/office/drawing/2014/main" id="{C71E6325-5ED5-B54F-918E-F66B53802D4B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5648160" y="5498300"/>
            <a:ext cx="31463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" name="Line 381">
            <a:extLst>
              <a:ext uri="{FF2B5EF4-FFF2-40B4-BE49-F238E27FC236}">
                <a16:creationId xmlns:a16="http://schemas.microsoft.com/office/drawing/2014/main" id="{0363755B-7D91-4048-8055-39BB9433663C}"/>
              </a:ext>
            </a:extLst>
          </p:cNvPr>
          <p:cNvSpPr>
            <a:spLocks noChangeAspect="1" noChangeShapeType="1"/>
          </p:cNvSpPr>
          <p:nvPr/>
        </p:nvSpPr>
        <p:spPr bwMode="auto">
          <a:xfrm flipH="1" flipV="1">
            <a:off x="5648160" y="2456950"/>
            <a:ext cx="0" cy="3041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" name="Text Box 388">
            <a:extLst>
              <a:ext uri="{FF2B5EF4-FFF2-40B4-BE49-F238E27FC236}">
                <a16:creationId xmlns:a16="http://schemas.microsoft.com/office/drawing/2014/main" id="{555F14F7-6702-CD4A-9B17-A2C5B15A39F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754349" y="5500815"/>
            <a:ext cx="336925" cy="266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11" name="Text Box 389">
            <a:extLst>
              <a:ext uri="{FF2B5EF4-FFF2-40B4-BE49-F238E27FC236}">
                <a16:creationId xmlns:a16="http://schemas.microsoft.com/office/drawing/2014/main" id="{3C624350-7637-5E46-A07F-99EEB18B542B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6407222" y="5500815"/>
            <a:ext cx="309393" cy="266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12" name="Text Box 390">
            <a:extLst>
              <a:ext uri="{FF2B5EF4-FFF2-40B4-BE49-F238E27FC236}">
                <a16:creationId xmlns:a16="http://schemas.microsoft.com/office/drawing/2014/main" id="{6B1517FA-DCBE-CA43-9BF4-46638A898F63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6928995" y="5500815"/>
            <a:ext cx="336925" cy="266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13" name="Text Box 391">
            <a:extLst>
              <a:ext uri="{FF2B5EF4-FFF2-40B4-BE49-F238E27FC236}">
                <a16:creationId xmlns:a16="http://schemas.microsoft.com/office/drawing/2014/main" id="{55BCEF75-6FFD-004C-BD2B-D157ED5E458D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7521562" y="5500815"/>
            <a:ext cx="327747" cy="266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14" name="Text Box 392">
            <a:extLst>
              <a:ext uri="{FF2B5EF4-FFF2-40B4-BE49-F238E27FC236}">
                <a16:creationId xmlns:a16="http://schemas.microsoft.com/office/drawing/2014/main" id="{0052371C-28B2-7B48-AE79-ED27A452DD4F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8120685" y="5500815"/>
            <a:ext cx="318570" cy="266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15" name="Text Box 400">
            <a:extLst>
              <a:ext uri="{FF2B5EF4-FFF2-40B4-BE49-F238E27FC236}">
                <a16:creationId xmlns:a16="http://schemas.microsoft.com/office/drawing/2014/main" id="{11D3CC20-1508-D346-893D-6D8CFBF15157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333522" y="5068312"/>
            <a:ext cx="336924" cy="266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16" name="Text Box 401">
            <a:extLst>
              <a:ext uri="{FF2B5EF4-FFF2-40B4-BE49-F238E27FC236}">
                <a16:creationId xmlns:a16="http://schemas.microsoft.com/office/drawing/2014/main" id="{ED0B9ACA-325E-9148-A0C6-7F141C6AA1FC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361053" y="4517625"/>
            <a:ext cx="309393" cy="266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17" name="Text Box 402">
            <a:extLst>
              <a:ext uri="{FF2B5EF4-FFF2-40B4-BE49-F238E27FC236}">
                <a16:creationId xmlns:a16="http://schemas.microsoft.com/office/drawing/2014/main" id="{D2913F0A-E0C7-F548-A53E-FB6F8DE4A68D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333522" y="3956880"/>
            <a:ext cx="336924" cy="266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18" name="Text Box 403">
            <a:extLst>
              <a:ext uri="{FF2B5EF4-FFF2-40B4-BE49-F238E27FC236}">
                <a16:creationId xmlns:a16="http://schemas.microsoft.com/office/drawing/2014/main" id="{A78CEC3D-37B9-A346-A5B0-30A9C81DE04F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342699" y="3377276"/>
            <a:ext cx="327747" cy="266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19" name="Text Box 404">
            <a:extLst>
              <a:ext uri="{FF2B5EF4-FFF2-40B4-BE49-F238E27FC236}">
                <a16:creationId xmlns:a16="http://schemas.microsoft.com/office/drawing/2014/main" id="{7644DEC1-BCA3-F14D-A50E-C38C231A9A71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351876" y="2847963"/>
            <a:ext cx="318570" cy="266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20" name="Oval 405">
            <a:extLst>
              <a:ext uri="{FF2B5EF4-FFF2-40B4-BE49-F238E27FC236}">
                <a16:creationId xmlns:a16="http://schemas.microsoft.com/office/drawing/2014/main" id="{71D4A464-94C8-9F4C-97CC-880283F3BA5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51579" y="4912410"/>
            <a:ext cx="30152" cy="2891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" name="Oval 406">
            <a:extLst>
              <a:ext uri="{FF2B5EF4-FFF2-40B4-BE49-F238E27FC236}">
                <a16:creationId xmlns:a16="http://schemas.microsoft.com/office/drawing/2014/main" id="{3EBA7C03-5A08-2E44-93D6-B6091425655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783476" y="4912410"/>
            <a:ext cx="31464" cy="2891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" name="Oval 407">
            <a:extLst>
              <a:ext uri="{FF2B5EF4-FFF2-40B4-BE49-F238E27FC236}">
                <a16:creationId xmlns:a16="http://schemas.microsoft.com/office/drawing/2014/main" id="{225F8EF8-2744-E54E-98B4-2F241650854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360311" y="4912410"/>
            <a:ext cx="30152" cy="2891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" name="Oval 408">
            <a:extLst>
              <a:ext uri="{FF2B5EF4-FFF2-40B4-BE49-F238E27FC236}">
                <a16:creationId xmlns:a16="http://schemas.microsoft.com/office/drawing/2014/main" id="{9488163B-343D-114E-B9A1-76A73B9C299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942390" y="4912410"/>
            <a:ext cx="30152" cy="2891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" name="Oval 409">
            <a:extLst>
              <a:ext uri="{FF2B5EF4-FFF2-40B4-BE49-F238E27FC236}">
                <a16:creationId xmlns:a16="http://schemas.microsoft.com/office/drawing/2014/main" id="{6A326898-8259-E94E-9936-933B34B2A70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517914" y="4919953"/>
            <a:ext cx="30153" cy="2891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" name="Oval 410">
            <a:extLst>
              <a:ext uri="{FF2B5EF4-FFF2-40B4-BE49-F238E27FC236}">
                <a16:creationId xmlns:a16="http://schemas.microsoft.com/office/drawing/2014/main" id="{16D5CEAC-54ED-7E45-9C2E-A1DFB4C6B7E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51579" y="4375553"/>
            <a:ext cx="30152" cy="2891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" name="Oval 411">
            <a:extLst>
              <a:ext uri="{FF2B5EF4-FFF2-40B4-BE49-F238E27FC236}">
                <a16:creationId xmlns:a16="http://schemas.microsoft.com/office/drawing/2014/main" id="{1502A07E-B2A2-9045-A10B-8F6E81DA6E9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783476" y="4365495"/>
            <a:ext cx="31464" cy="2891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" name="Oval 412">
            <a:extLst>
              <a:ext uri="{FF2B5EF4-FFF2-40B4-BE49-F238E27FC236}">
                <a16:creationId xmlns:a16="http://schemas.microsoft.com/office/drawing/2014/main" id="{43A7B9CF-D9FC-DE46-9993-77D8AF814E0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360311" y="4365495"/>
            <a:ext cx="30152" cy="2891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" name="Oval 413">
            <a:extLst>
              <a:ext uri="{FF2B5EF4-FFF2-40B4-BE49-F238E27FC236}">
                <a16:creationId xmlns:a16="http://schemas.microsoft.com/office/drawing/2014/main" id="{EDF27837-A262-F546-9CFE-D005A6C4432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942390" y="4365495"/>
            <a:ext cx="30152" cy="2891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" name="Oval 414">
            <a:extLst>
              <a:ext uri="{FF2B5EF4-FFF2-40B4-BE49-F238E27FC236}">
                <a16:creationId xmlns:a16="http://schemas.microsoft.com/office/drawing/2014/main" id="{4A072A45-C07E-8543-B35D-D4E64E531EE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517914" y="4365495"/>
            <a:ext cx="30153" cy="2891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" name="Oval 415">
            <a:extLst>
              <a:ext uri="{FF2B5EF4-FFF2-40B4-BE49-F238E27FC236}">
                <a16:creationId xmlns:a16="http://schemas.microsoft.com/office/drawing/2014/main" id="{17706571-64A6-D045-9336-884F7BBB96C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51579" y="3808521"/>
            <a:ext cx="30152" cy="2891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" name="Oval 416">
            <a:extLst>
              <a:ext uri="{FF2B5EF4-FFF2-40B4-BE49-F238E27FC236}">
                <a16:creationId xmlns:a16="http://schemas.microsoft.com/office/drawing/2014/main" id="{0A199A46-9F9B-694E-B473-76F24B129E0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783476" y="3808521"/>
            <a:ext cx="31464" cy="2891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" name="Oval 417">
            <a:extLst>
              <a:ext uri="{FF2B5EF4-FFF2-40B4-BE49-F238E27FC236}">
                <a16:creationId xmlns:a16="http://schemas.microsoft.com/office/drawing/2014/main" id="{C531EE2F-06F6-AF44-A72E-27D86BB226E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360311" y="3808521"/>
            <a:ext cx="30152" cy="2891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" name="Oval 418">
            <a:extLst>
              <a:ext uri="{FF2B5EF4-FFF2-40B4-BE49-F238E27FC236}">
                <a16:creationId xmlns:a16="http://schemas.microsoft.com/office/drawing/2014/main" id="{B937A39C-70BB-C74F-A771-E6554283695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942390" y="3808521"/>
            <a:ext cx="30152" cy="2891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" name="Oval 419">
            <a:extLst>
              <a:ext uri="{FF2B5EF4-FFF2-40B4-BE49-F238E27FC236}">
                <a16:creationId xmlns:a16="http://schemas.microsoft.com/office/drawing/2014/main" id="{995CB5A8-8F54-DE4C-BC5A-69BFF91C3F5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517914" y="3808521"/>
            <a:ext cx="30153" cy="2891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" name="Oval 420">
            <a:extLst>
              <a:ext uri="{FF2B5EF4-FFF2-40B4-BE49-F238E27FC236}">
                <a16:creationId xmlns:a16="http://schemas.microsoft.com/office/drawing/2014/main" id="{34AE6C45-622C-8B4D-8AC0-27B6C37FEEB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51579" y="3250291"/>
            <a:ext cx="30152" cy="2891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" name="Oval 421">
            <a:extLst>
              <a:ext uri="{FF2B5EF4-FFF2-40B4-BE49-F238E27FC236}">
                <a16:creationId xmlns:a16="http://schemas.microsoft.com/office/drawing/2014/main" id="{B1F98F7B-B374-DF4A-A1D3-288E943D30E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783476" y="3250291"/>
            <a:ext cx="31464" cy="2891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7" name="Oval 422">
            <a:extLst>
              <a:ext uri="{FF2B5EF4-FFF2-40B4-BE49-F238E27FC236}">
                <a16:creationId xmlns:a16="http://schemas.microsoft.com/office/drawing/2014/main" id="{619D41DA-DF26-0643-B4E4-0D0B386FE3B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360311" y="3250291"/>
            <a:ext cx="30152" cy="2891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8" name="Oval 423">
            <a:extLst>
              <a:ext uri="{FF2B5EF4-FFF2-40B4-BE49-F238E27FC236}">
                <a16:creationId xmlns:a16="http://schemas.microsoft.com/office/drawing/2014/main" id="{619C0913-F885-CB45-A596-AC265908B51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942390" y="3250291"/>
            <a:ext cx="30152" cy="2891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9" name="Oval 424">
            <a:extLst>
              <a:ext uri="{FF2B5EF4-FFF2-40B4-BE49-F238E27FC236}">
                <a16:creationId xmlns:a16="http://schemas.microsoft.com/office/drawing/2014/main" id="{FEFA28FB-9B54-9C41-ACB7-150C99FBDED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517914" y="3250291"/>
            <a:ext cx="30153" cy="2891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" name="Oval 425">
            <a:extLst>
              <a:ext uri="{FF2B5EF4-FFF2-40B4-BE49-F238E27FC236}">
                <a16:creationId xmlns:a16="http://schemas.microsoft.com/office/drawing/2014/main" id="{092AE9C8-C9E4-724A-A526-9B46BE7BCF6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51579" y="2705891"/>
            <a:ext cx="30152" cy="2891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" name="Oval 426">
            <a:extLst>
              <a:ext uri="{FF2B5EF4-FFF2-40B4-BE49-F238E27FC236}">
                <a16:creationId xmlns:a16="http://schemas.microsoft.com/office/drawing/2014/main" id="{41BD9F24-B6FA-D245-9FAC-1BE8BF35AF0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783476" y="2695833"/>
            <a:ext cx="31464" cy="2891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" name="Oval 427">
            <a:extLst>
              <a:ext uri="{FF2B5EF4-FFF2-40B4-BE49-F238E27FC236}">
                <a16:creationId xmlns:a16="http://schemas.microsoft.com/office/drawing/2014/main" id="{00CBCEE8-20C8-514E-A039-E321C7169CB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360311" y="2695833"/>
            <a:ext cx="30152" cy="2891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3" name="Oval 428">
            <a:extLst>
              <a:ext uri="{FF2B5EF4-FFF2-40B4-BE49-F238E27FC236}">
                <a16:creationId xmlns:a16="http://schemas.microsoft.com/office/drawing/2014/main" id="{3E012361-7E87-8B47-AAAF-8A33E0A6259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942390" y="2695833"/>
            <a:ext cx="30152" cy="2891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4" name="Oval 429">
            <a:extLst>
              <a:ext uri="{FF2B5EF4-FFF2-40B4-BE49-F238E27FC236}">
                <a16:creationId xmlns:a16="http://schemas.microsoft.com/office/drawing/2014/main" id="{8F58AE4B-5994-3F41-93ED-76D35ADECC9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517914" y="2695833"/>
            <a:ext cx="30153" cy="2891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5" name="Text Box 430">
            <a:extLst>
              <a:ext uri="{FF2B5EF4-FFF2-40B4-BE49-F238E27FC236}">
                <a16:creationId xmlns:a16="http://schemas.microsoft.com/office/drawing/2014/main" id="{A38DD5F1-3619-2147-B23A-1BC985B9121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8092099" y="5216070"/>
            <a:ext cx="823301" cy="266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dirty="0"/>
              <a:t>Thread 1</a:t>
            </a:r>
          </a:p>
        </p:txBody>
      </p:sp>
      <p:sp>
        <p:nvSpPr>
          <p:cNvPr id="46" name="Text Box 431">
            <a:extLst>
              <a:ext uri="{FF2B5EF4-FFF2-40B4-BE49-F238E27FC236}">
                <a16:creationId xmlns:a16="http://schemas.microsoft.com/office/drawing/2014/main" id="{E3E9EF33-C487-394F-944A-7647D7805B18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208978" y="2206752"/>
            <a:ext cx="823301" cy="266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Thread 2</a:t>
            </a:r>
          </a:p>
        </p:txBody>
      </p:sp>
      <p:sp>
        <p:nvSpPr>
          <p:cNvPr id="47" name="Oval 433">
            <a:extLst>
              <a:ext uri="{FF2B5EF4-FFF2-40B4-BE49-F238E27FC236}">
                <a16:creationId xmlns:a16="http://schemas.microsoft.com/office/drawing/2014/main" id="{CA2763E4-0002-2C4E-9587-DE2F159ADDA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52890" y="5480698"/>
            <a:ext cx="30153" cy="2891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" name="Oval 434">
            <a:extLst>
              <a:ext uri="{FF2B5EF4-FFF2-40B4-BE49-F238E27FC236}">
                <a16:creationId xmlns:a16="http://schemas.microsoft.com/office/drawing/2014/main" id="{A73D60B6-B6B6-B040-BB9F-00878F8DACD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793964" y="5478184"/>
            <a:ext cx="31464" cy="3017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9" name="Oval 435">
            <a:extLst>
              <a:ext uri="{FF2B5EF4-FFF2-40B4-BE49-F238E27FC236}">
                <a16:creationId xmlns:a16="http://schemas.microsoft.com/office/drawing/2014/main" id="{2B63AC69-E291-1644-87D2-19229BBD656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357689" y="5478184"/>
            <a:ext cx="30152" cy="3017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0" name="Oval 436">
            <a:extLst>
              <a:ext uri="{FF2B5EF4-FFF2-40B4-BE49-F238E27FC236}">
                <a16:creationId xmlns:a16="http://schemas.microsoft.com/office/drawing/2014/main" id="{82F80F37-688F-8749-B581-873F9883E82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955500" y="5478184"/>
            <a:ext cx="30152" cy="3017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" name="Oval 437">
            <a:extLst>
              <a:ext uri="{FF2B5EF4-FFF2-40B4-BE49-F238E27FC236}">
                <a16:creationId xmlns:a16="http://schemas.microsoft.com/office/drawing/2014/main" id="{BB38C6FB-9781-7C47-813D-2C02B5BC52C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517914" y="5478184"/>
            <a:ext cx="31464" cy="3017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2" name="Oval 438">
            <a:extLst>
              <a:ext uri="{FF2B5EF4-FFF2-40B4-BE49-F238E27FC236}">
                <a16:creationId xmlns:a16="http://schemas.microsoft.com/office/drawing/2014/main" id="{67840BEE-23AF-0941-A2BE-B33EAE50F2A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636360" y="4919953"/>
            <a:ext cx="30153" cy="2891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3" name="Oval 439">
            <a:extLst>
              <a:ext uri="{FF2B5EF4-FFF2-40B4-BE49-F238E27FC236}">
                <a16:creationId xmlns:a16="http://schemas.microsoft.com/office/drawing/2014/main" id="{2AF7BA57-0D19-DA45-8A3F-CB6B5EC92F4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631116" y="4365495"/>
            <a:ext cx="30153" cy="2891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4" name="Oval 440">
            <a:extLst>
              <a:ext uri="{FF2B5EF4-FFF2-40B4-BE49-F238E27FC236}">
                <a16:creationId xmlns:a16="http://schemas.microsoft.com/office/drawing/2014/main" id="{095C7A8F-0432-2340-BE3B-167368167EC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631116" y="3811036"/>
            <a:ext cx="30153" cy="2891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5" name="Oval 441">
            <a:extLst>
              <a:ext uri="{FF2B5EF4-FFF2-40B4-BE49-F238E27FC236}">
                <a16:creationId xmlns:a16="http://schemas.microsoft.com/office/drawing/2014/main" id="{F99BAB44-6068-8A48-9889-7C378D03491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631116" y="3242747"/>
            <a:ext cx="30153" cy="2891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6" name="Oval 442">
            <a:extLst>
              <a:ext uri="{FF2B5EF4-FFF2-40B4-BE49-F238E27FC236}">
                <a16:creationId xmlns:a16="http://schemas.microsoft.com/office/drawing/2014/main" id="{31893D94-F9EE-944D-91ED-7A161C6DEAE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636360" y="2690804"/>
            <a:ext cx="30153" cy="28917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7" name="Oval 444">
            <a:extLst>
              <a:ext uri="{FF2B5EF4-FFF2-40B4-BE49-F238E27FC236}">
                <a16:creationId xmlns:a16="http://schemas.microsoft.com/office/drawing/2014/main" id="{DC5783DE-4195-4142-ADDB-82FBD0241FD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631116" y="5478184"/>
            <a:ext cx="30153" cy="30175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3" name="Text Box 484">
            <a:extLst>
              <a:ext uri="{FF2B5EF4-FFF2-40B4-BE49-F238E27FC236}">
                <a16:creationId xmlns:a16="http://schemas.microsoft.com/office/drawing/2014/main" id="{21DA8634-4F6F-734D-B080-472F45C7E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7771" y="4408740"/>
            <a:ext cx="842966" cy="460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dirty="0"/>
              <a:t>Unsafe</a:t>
            </a:r>
          </a:p>
          <a:p>
            <a:pPr algn="l"/>
            <a:r>
              <a:rPr lang="en-US" dirty="0"/>
              <a:t>trajectory</a:t>
            </a:r>
          </a:p>
        </p:txBody>
      </p:sp>
      <p:sp>
        <p:nvSpPr>
          <p:cNvPr id="74" name="Text Box 485">
            <a:extLst>
              <a:ext uri="{FF2B5EF4-FFF2-40B4-BE49-F238E27FC236}">
                <a16:creationId xmlns:a16="http://schemas.microsoft.com/office/drawing/2014/main" id="{180336A8-B9F3-8543-AC7C-9088C8BD3F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5448" y="2787613"/>
            <a:ext cx="1234952" cy="266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dirty="0"/>
              <a:t>Safe trajectory</a:t>
            </a: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29A360D4-3C67-6B4E-817A-4B5FC9618688}"/>
              </a:ext>
            </a:extLst>
          </p:cNvPr>
          <p:cNvGrpSpPr/>
          <p:nvPr/>
        </p:nvGrpSpPr>
        <p:grpSpPr>
          <a:xfrm>
            <a:off x="5663892" y="2712177"/>
            <a:ext cx="2872376" cy="2777323"/>
            <a:chOff x="5663892" y="2037237"/>
            <a:chExt cx="2872376" cy="2777323"/>
          </a:xfrm>
        </p:grpSpPr>
        <p:sp>
          <p:nvSpPr>
            <p:cNvPr id="59" name="Line 464">
              <a:extLst>
                <a:ext uri="{FF2B5EF4-FFF2-40B4-BE49-F238E27FC236}">
                  <a16:creationId xmlns:a16="http://schemas.microsoft.com/office/drawing/2014/main" id="{849358E0-6D4C-4D40-990B-F07EB3F188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63892" y="4814560"/>
              <a:ext cx="48637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Line 465">
              <a:extLst>
                <a:ext uri="{FF2B5EF4-FFF2-40B4-BE49-F238E27FC236}">
                  <a16:creationId xmlns:a16="http://schemas.microsoft.com/office/drawing/2014/main" id="{9BB51600-EBB1-E143-9A23-8158A3C08B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98775" y="4814560"/>
              <a:ext cx="58863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Line 466">
              <a:extLst>
                <a:ext uri="{FF2B5EF4-FFF2-40B4-BE49-F238E27FC236}">
                  <a16:creationId xmlns:a16="http://schemas.microsoft.com/office/drawing/2014/main" id="{186B2993-B8D3-554E-BAEF-F8D8FC23BD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11006" y="4814560"/>
              <a:ext cx="536195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Line 467">
              <a:extLst>
                <a:ext uri="{FF2B5EF4-FFF2-40B4-BE49-F238E27FC236}">
                  <a16:creationId xmlns:a16="http://schemas.microsoft.com/office/drawing/2014/main" id="{0B6F4B0E-A719-B14B-9723-A97C681CBA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376043" y="4268902"/>
              <a:ext cx="0" cy="541885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469">
              <a:extLst>
                <a:ext uri="{FF2B5EF4-FFF2-40B4-BE49-F238E27FC236}">
                  <a16:creationId xmlns:a16="http://schemas.microsoft.com/office/drawing/2014/main" id="{7782582D-7074-9B44-ABDA-80AA95486B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7373422" y="3698097"/>
              <a:ext cx="2622" cy="5393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Line 472">
              <a:extLst>
                <a:ext uri="{FF2B5EF4-FFF2-40B4-BE49-F238E27FC236}">
                  <a16:creationId xmlns:a16="http://schemas.microsoft.com/office/drawing/2014/main" id="{231D609B-5B87-304A-BB31-13629CB750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534957" y="2596725"/>
              <a:ext cx="0" cy="54314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Line 473">
              <a:extLst>
                <a:ext uri="{FF2B5EF4-FFF2-40B4-BE49-F238E27FC236}">
                  <a16:creationId xmlns:a16="http://schemas.microsoft.com/office/drawing/2014/main" id="{087F3B2D-501A-9343-AB3D-069DF9BFB7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534957" y="2037237"/>
              <a:ext cx="0" cy="5481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Line 498">
              <a:extLst>
                <a:ext uri="{FF2B5EF4-FFF2-40B4-BE49-F238E27FC236}">
                  <a16:creationId xmlns:a16="http://schemas.microsoft.com/office/drawing/2014/main" id="{89861F84-7030-A54C-AFF2-F1876B690D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00951" y="3704385"/>
              <a:ext cx="52439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500">
              <a:extLst>
                <a:ext uri="{FF2B5EF4-FFF2-40B4-BE49-F238E27FC236}">
                  <a16:creationId xmlns:a16="http://schemas.microsoft.com/office/drawing/2014/main" id="{AFB34C1E-8251-8747-BAE4-145904E1FF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77787" y="3699356"/>
              <a:ext cx="52439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Line 501">
              <a:extLst>
                <a:ext uri="{FF2B5EF4-FFF2-40B4-BE49-F238E27FC236}">
                  <a16:creationId xmlns:a16="http://schemas.microsoft.com/office/drawing/2014/main" id="{B9FD5F0E-2F29-8D4E-BDF6-8995CD30D8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534957" y="3171300"/>
              <a:ext cx="1311" cy="49788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CFC066B0-EE74-FB4F-A8C5-5D9683B165D0}"/>
              </a:ext>
            </a:extLst>
          </p:cNvPr>
          <p:cNvGrpSpPr/>
          <p:nvPr/>
        </p:nvGrpSpPr>
        <p:grpSpPr>
          <a:xfrm>
            <a:off x="5631116" y="2694575"/>
            <a:ext cx="2890732" cy="2787381"/>
            <a:chOff x="5631116" y="2019635"/>
            <a:chExt cx="2890732" cy="2787381"/>
          </a:xfrm>
        </p:grpSpPr>
        <p:sp>
          <p:nvSpPr>
            <p:cNvPr id="66" name="Line 474">
              <a:extLst>
                <a:ext uri="{FF2B5EF4-FFF2-40B4-BE49-F238E27FC236}">
                  <a16:creationId xmlns:a16="http://schemas.microsoft.com/office/drawing/2014/main" id="{0070C875-1739-AB42-9114-E81A56D808E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49470" y="4290275"/>
              <a:ext cx="0" cy="516741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475">
              <a:extLst>
                <a:ext uri="{FF2B5EF4-FFF2-40B4-BE49-F238E27FC236}">
                  <a16:creationId xmlns:a16="http://schemas.microsoft.com/office/drawing/2014/main" id="{37A05E46-EECB-B441-B5DD-A85BDC2E66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49470" y="3723244"/>
              <a:ext cx="0" cy="525541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Line 476">
              <a:extLst>
                <a:ext uri="{FF2B5EF4-FFF2-40B4-BE49-F238E27FC236}">
                  <a16:creationId xmlns:a16="http://schemas.microsoft.com/office/drawing/2014/main" id="{4DF83B59-3D65-554A-B47C-F58554050C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6162067" y="2600496"/>
              <a:ext cx="5244" cy="559488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Line 479">
              <a:extLst>
                <a:ext uri="{FF2B5EF4-FFF2-40B4-BE49-F238E27FC236}">
                  <a16:creationId xmlns:a16="http://schemas.microsoft.com/office/drawing/2014/main" id="{29CBD804-7704-FE46-87EC-5287C6F85D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90909" y="2597982"/>
              <a:ext cx="586012" cy="3772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Line 481">
              <a:extLst>
                <a:ext uri="{FF2B5EF4-FFF2-40B4-BE49-F238E27FC236}">
                  <a16:creationId xmlns:a16="http://schemas.microsoft.com/office/drawing/2014/main" id="{59CF1E0D-65D1-6A4F-B68E-315618FF2C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02263" y="2034722"/>
              <a:ext cx="529640" cy="3772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482">
              <a:extLst>
                <a:ext uri="{FF2B5EF4-FFF2-40B4-BE49-F238E27FC236}">
                  <a16:creationId xmlns:a16="http://schemas.microsoft.com/office/drawing/2014/main" id="{220E26A8-FFB8-4D45-BB82-758F8F12F0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992208" y="2034722"/>
              <a:ext cx="529640" cy="3772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Line 483">
              <a:extLst>
                <a:ext uri="{FF2B5EF4-FFF2-40B4-BE49-F238E27FC236}">
                  <a16:creationId xmlns:a16="http://schemas.microsoft.com/office/drawing/2014/main" id="{31F0E75A-176B-7545-9324-C7F6A089A6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644226" y="3180101"/>
              <a:ext cx="0" cy="510454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Line 499">
              <a:extLst>
                <a:ext uri="{FF2B5EF4-FFF2-40B4-BE49-F238E27FC236}">
                  <a16:creationId xmlns:a16="http://schemas.microsoft.com/office/drawing/2014/main" id="{3ACAD520-76D3-0C48-A6A5-22D507C605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31116" y="3144897"/>
              <a:ext cx="536195" cy="0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Line 502">
              <a:extLst>
                <a:ext uri="{FF2B5EF4-FFF2-40B4-BE49-F238E27FC236}">
                  <a16:creationId xmlns:a16="http://schemas.microsoft.com/office/drawing/2014/main" id="{4FD49D86-A205-5E4C-AA95-719BF5BD48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804452" y="2597982"/>
              <a:ext cx="586012" cy="3772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Line 503">
              <a:extLst>
                <a:ext uri="{FF2B5EF4-FFF2-40B4-BE49-F238E27FC236}">
                  <a16:creationId xmlns:a16="http://schemas.microsoft.com/office/drawing/2014/main" id="{EC8817DA-E55F-5B49-8ED6-941F630863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7373421" y="2019635"/>
              <a:ext cx="5244" cy="559488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3" name="Rectangle 92">
            <a:extLst>
              <a:ext uri="{FF2B5EF4-FFF2-40B4-BE49-F238E27FC236}">
                <a16:creationId xmlns:a16="http://schemas.microsoft.com/office/drawing/2014/main" id="{C8C67C72-629D-2E40-9C14-2476CC440B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851" y="3111616"/>
            <a:ext cx="4234949" cy="353943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en-US" sz="1600" b="1" dirty="0">
                <a:solidFill>
                  <a:srgbClr val="9D00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Thread routine */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             </a:t>
            </a:r>
          </a:p>
          <a:p>
            <a:r>
              <a:rPr lang="en-US" sz="1600" b="1" dirty="0">
                <a:solidFill>
                  <a:srgbClr val="10770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thread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10770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b="1" dirty="0" err="1">
                <a:solidFill>
                  <a:srgbClr val="9E4C0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vargp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                                                                                       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                                                                                                               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10770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9E4C0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niters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*((</a:t>
            </a:r>
            <a:r>
              <a:rPr lang="en-US" sz="1600" b="1" dirty="0">
                <a:solidFill>
                  <a:srgbClr val="10770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vargp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                                                                          </a:t>
            </a:r>
          </a:p>
          <a:p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long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                                                                                                        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9D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niters;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++){</a:t>
            </a:r>
          </a:p>
          <a:p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nl-NL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nl-NL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nl-NL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++;    </a:t>
            </a:r>
          </a:p>
          <a:p>
            <a:endParaRPr lang="nl-NL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nl-NL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               </a:t>
            </a:r>
          </a:p>
          <a:p>
            <a:r>
              <a:rPr lang="nl-NL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                                 </a:t>
            </a:r>
          </a:p>
          <a:p>
            <a:r>
              <a:rPr lang="is-I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is-IS" sz="1600" b="1" dirty="0">
                <a:solidFill>
                  <a:srgbClr val="9D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s-I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s-IS" sz="1600" b="1" dirty="0">
                <a:solidFill>
                  <a:srgbClr val="0F757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is-I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                                                                                               </a:t>
            </a:r>
          </a:p>
          <a:p>
            <a:r>
              <a:rPr lang="is-I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88F2873E-7D39-2047-8D8D-C66DDB1436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664" y="2073723"/>
            <a:ext cx="4234949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 long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378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FF8FA-F6FA-BA46-A307-7B99A924D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Shared counter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15BB98-70EE-C54E-BB06-5E1CF04DC1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851" y="3111616"/>
            <a:ext cx="4234949" cy="353943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en-US" sz="1600" b="1" dirty="0">
                <a:solidFill>
                  <a:srgbClr val="9D00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Thread routine */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             </a:t>
            </a:r>
          </a:p>
          <a:p>
            <a:r>
              <a:rPr lang="en-US" sz="1600" b="1" dirty="0">
                <a:solidFill>
                  <a:srgbClr val="10770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thread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10770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b="1" dirty="0" err="1">
                <a:solidFill>
                  <a:srgbClr val="9E4C0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vargp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                                                                                       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                                                                                                               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10770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9E4C0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niters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*((</a:t>
            </a:r>
            <a:r>
              <a:rPr lang="en-US" sz="1600" b="1" dirty="0">
                <a:solidFill>
                  <a:srgbClr val="10770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vargp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long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                                                                                                                                                                                 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9D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niters;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++){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P(&amp;s)</a:t>
            </a:r>
          </a:p>
          <a:p>
            <a:r>
              <a:rPr lang="nl-NL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nl-NL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nl-NL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++;    </a:t>
            </a:r>
          </a:p>
          <a:p>
            <a:r>
              <a:rPr lang="nl-NL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V(&amp;s)</a:t>
            </a:r>
          </a:p>
          <a:p>
            <a:r>
              <a:rPr lang="nl-NL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               </a:t>
            </a:r>
          </a:p>
          <a:p>
            <a:r>
              <a:rPr lang="nl-NL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                                 </a:t>
            </a:r>
          </a:p>
          <a:p>
            <a:r>
              <a:rPr lang="is-I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is-IS" sz="1600" b="1" dirty="0">
                <a:solidFill>
                  <a:srgbClr val="9D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s-I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s-IS" sz="1600" b="1" dirty="0">
                <a:solidFill>
                  <a:srgbClr val="0F757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is-I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                                                                                               </a:t>
            </a:r>
          </a:p>
          <a:p>
            <a:r>
              <a:rPr lang="is-I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E2AAF9BF-BAA3-3542-A306-78C6373B6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994" y="2082225"/>
            <a:ext cx="4234949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 long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s; </a:t>
            </a: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17DA9DA0-1B75-5F4C-AF1B-D8ED48DBFB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399" y="2721481"/>
            <a:ext cx="4234949" cy="33855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sem_init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(&amp;s, 1);</a:t>
            </a:r>
          </a:p>
        </p:txBody>
      </p:sp>
      <p:sp>
        <p:nvSpPr>
          <p:cNvPr id="178" name="Rectangle 456">
            <a:extLst>
              <a:ext uri="{FF2B5EF4-FFF2-40B4-BE49-F238E27FC236}">
                <a16:creationId xmlns:a16="http://schemas.microsoft.com/office/drawing/2014/main" id="{A456981F-F4E5-0240-9527-EB6C446904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6379" y="3717999"/>
            <a:ext cx="1160695" cy="1153892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79" name="Line 380">
            <a:extLst>
              <a:ext uri="{FF2B5EF4-FFF2-40B4-BE49-F238E27FC236}">
                <a16:creationId xmlns:a16="http://schemas.microsoft.com/office/drawing/2014/main" id="{383C9FCC-3AAD-734D-BBFC-D4CCD8BA5E09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4937439" y="6154297"/>
            <a:ext cx="41850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0" name="Line 381">
            <a:extLst>
              <a:ext uri="{FF2B5EF4-FFF2-40B4-BE49-F238E27FC236}">
                <a16:creationId xmlns:a16="http://schemas.microsoft.com/office/drawing/2014/main" id="{B91D9996-58D9-6741-B13F-14962FFB7723}"/>
              </a:ext>
            </a:extLst>
          </p:cNvPr>
          <p:cNvSpPr>
            <a:spLocks noChangeAspect="1" noChangeShapeType="1"/>
          </p:cNvSpPr>
          <p:nvPr/>
        </p:nvSpPr>
        <p:spPr bwMode="auto">
          <a:xfrm flipH="1" flipV="1">
            <a:off x="4945266" y="2254195"/>
            <a:ext cx="0" cy="390010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1" name="Text Box 388">
            <a:extLst>
              <a:ext uri="{FF2B5EF4-FFF2-40B4-BE49-F238E27FC236}">
                <a16:creationId xmlns:a16="http://schemas.microsoft.com/office/drawing/2014/main" id="{31795523-DEA8-614E-894C-94D3975BF1DD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043109" y="6149171"/>
            <a:ext cx="335277" cy="27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182" name="Text Box 389">
            <a:extLst>
              <a:ext uri="{FF2B5EF4-FFF2-40B4-BE49-F238E27FC236}">
                <a16:creationId xmlns:a16="http://schemas.microsoft.com/office/drawing/2014/main" id="{6C0D6F9C-A311-144C-AAC6-7B853107B9DB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524500" y="6149171"/>
            <a:ext cx="457907" cy="27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P(s)</a:t>
            </a:r>
          </a:p>
        </p:txBody>
      </p:sp>
      <p:sp>
        <p:nvSpPr>
          <p:cNvPr id="183" name="Text Box 391">
            <a:extLst>
              <a:ext uri="{FF2B5EF4-FFF2-40B4-BE49-F238E27FC236}">
                <a16:creationId xmlns:a16="http://schemas.microsoft.com/office/drawing/2014/main" id="{1BCAA610-15EE-034D-AC9D-E40DF62A89B3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7759243" y="6149171"/>
            <a:ext cx="457908" cy="27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V(s)</a:t>
            </a:r>
          </a:p>
        </p:txBody>
      </p:sp>
      <p:sp>
        <p:nvSpPr>
          <p:cNvPr id="184" name="Text Box 392">
            <a:extLst>
              <a:ext uri="{FF2B5EF4-FFF2-40B4-BE49-F238E27FC236}">
                <a16:creationId xmlns:a16="http://schemas.microsoft.com/office/drawing/2014/main" id="{129CA288-CC3B-B94B-8F83-F7789F32E858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8368482" y="6149171"/>
            <a:ext cx="317012" cy="27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185" name="Text Box 430">
            <a:extLst>
              <a:ext uri="{FF2B5EF4-FFF2-40B4-BE49-F238E27FC236}">
                <a16:creationId xmlns:a16="http://schemas.microsoft.com/office/drawing/2014/main" id="{0D71E5C2-4C2D-7B45-B03F-1F12EC40577E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6388783" y="6534949"/>
            <a:ext cx="819276" cy="27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dirty="0"/>
              <a:t>Thread 1</a:t>
            </a:r>
          </a:p>
        </p:txBody>
      </p:sp>
      <p:sp>
        <p:nvSpPr>
          <p:cNvPr id="186" name="Text Box 431">
            <a:extLst>
              <a:ext uri="{FF2B5EF4-FFF2-40B4-BE49-F238E27FC236}">
                <a16:creationId xmlns:a16="http://schemas.microsoft.com/office/drawing/2014/main" id="{32D36E42-8C23-5D49-9A64-30435C37B33F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549978" y="1981200"/>
            <a:ext cx="819276" cy="27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Thread 2</a:t>
            </a:r>
          </a:p>
        </p:txBody>
      </p:sp>
      <p:sp>
        <p:nvSpPr>
          <p:cNvPr id="187" name="Oval 405">
            <a:extLst>
              <a:ext uri="{FF2B5EF4-FFF2-40B4-BE49-F238E27FC236}">
                <a16:creationId xmlns:a16="http://schemas.microsoft.com/office/drawing/2014/main" id="{C94194D0-89D4-BC41-877C-7C61F1FAC36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86666" y="5604464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8" name="Oval 406">
            <a:extLst>
              <a:ext uri="{FF2B5EF4-FFF2-40B4-BE49-F238E27FC236}">
                <a16:creationId xmlns:a16="http://schemas.microsoft.com/office/drawing/2014/main" id="{C0425977-4CCD-F24D-A00B-2F3A48F0AEF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37199" y="5604464"/>
            <a:ext cx="31310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9" name="Oval 407">
            <a:extLst>
              <a:ext uri="{FF2B5EF4-FFF2-40B4-BE49-F238E27FC236}">
                <a16:creationId xmlns:a16="http://schemas.microsoft.com/office/drawing/2014/main" id="{63600066-5CFA-7E43-83C9-4FBB999B772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590340" y="5604464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0" name="Oval 408">
            <a:extLst>
              <a:ext uri="{FF2B5EF4-FFF2-40B4-BE49-F238E27FC236}">
                <a16:creationId xmlns:a16="http://schemas.microsoft.com/office/drawing/2014/main" id="{61B85FCD-FC46-394A-A8D9-BE282A93B31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140873" y="5604464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1" name="Oval 409">
            <a:extLst>
              <a:ext uri="{FF2B5EF4-FFF2-40B4-BE49-F238E27FC236}">
                <a16:creationId xmlns:a16="http://schemas.microsoft.com/office/drawing/2014/main" id="{6668F1BF-888B-EC41-BBA1-5A8275F92B3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92710" y="5604464"/>
            <a:ext cx="30005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2" name="Oval 438">
            <a:extLst>
              <a:ext uri="{FF2B5EF4-FFF2-40B4-BE49-F238E27FC236}">
                <a16:creationId xmlns:a16="http://schemas.microsoft.com/office/drawing/2014/main" id="{45296D42-B7BE-9D40-8C85-DF3866DDB8A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36134" y="5604464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3" name="Oval 526">
            <a:extLst>
              <a:ext uri="{FF2B5EF4-FFF2-40B4-BE49-F238E27FC236}">
                <a16:creationId xmlns:a16="http://schemas.microsoft.com/office/drawing/2014/main" id="{EB330468-D031-C748-9614-91A65A5599F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243243" y="5604464"/>
            <a:ext cx="30005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" name="Oval 532">
            <a:extLst>
              <a:ext uri="{FF2B5EF4-FFF2-40B4-BE49-F238E27FC236}">
                <a16:creationId xmlns:a16="http://schemas.microsoft.com/office/drawing/2014/main" id="{4D9ACECA-0D0E-A948-8B88-21934586FC2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795079" y="5604464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" name="Oval 410">
            <a:extLst>
              <a:ext uri="{FF2B5EF4-FFF2-40B4-BE49-F238E27FC236}">
                <a16:creationId xmlns:a16="http://schemas.microsoft.com/office/drawing/2014/main" id="{57002935-DA14-484A-A1FD-4781518CAB8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86666" y="5076418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" name="Oval 411">
            <a:extLst>
              <a:ext uri="{FF2B5EF4-FFF2-40B4-BE49-F238E27FC236}">
                <a16:creationId xmlns:a16="http://schemas.microsoft.com/office/drawing/2014/main" id="{6211B035-69A7-3E45-8188-1EBB9ED552C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37199" y="5076418"/>
            <a:ext cx="31310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7" name="Oval 412">
            <a:extLst>
              <a:ext uri="{FF2B5EF4-FFF2-40B4-BE49-F238E27FC236}">
                <a16:creationId xmlns:a16="http://schemas.microsoft.com/office/drawing/2014/main" id="{9AEBAC8D-643E-1C4C-83B5-0BA0E1417A0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590340" y="5076418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8" name="Oval 413">
            <a:extLst>
              <a:ext uri="{FF2B5EF4-FFF2-40B4-BE49-F238E27FC236}">
                <a16:creationId xmlns:a16="http://schemas.microsoft.com/office/drawing/2014/main" id="{08AD1B01-8E04-D441-8990-CBE308F20DC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140873" y="5076418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9" name="Oval 414">
            <a:extLst>
              <a:ext uri="{FF2B5EF4-FFF2-40B4-BE49-F238E27FC236}">
                <a16:creationId xmlns:a16="http://schemas.microsoft.com/office/drawing/2014/main" id="{5B170AB4-7A0E-EB4F-A47D-31548E3539D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92710" y="5076418"/>
            <a:ext cx="30005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0" name="Oval 439">
            <a:extLst>
              <a:ext uri="{FF2B5EF4-FFF2-40B4-BE49-F238E27FC236}">
                <a16:creationId xmlns:a16="http://schemas.microsoft.com/office/drawing/2014/main" id="{4992BA87-8C86-EF42-91F3-47433C5D205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36134" y="5076418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1" name="Oval 527">
            <a:extLst>
              <a:ext uri="{FF2B5EF4-FFF2-40B4-BE49-F238E27FC236}">
                <a16:creationId xmlns:a16="http://schemas.microsoft.com/office/drawing/2014/main" id="{B285600C-DD57-E14F-A9F2-D3F0F51E745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243243" y="5076418"/>
            <a:ext cx="30005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2" name="Oval 533">
            <a:extLst>
              <a:ext uri="{FF2B5EF4-FFF2-40B4-BE49-F238E27FC236}">
                <a16:creationId xmlns:a16="http://schemas.microsoft.com/office/drawing/2014/main" id="{4DA27771-79C1-9B49-8972-553358C6AFD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795079" y="5076418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3" name="Oval 415">
            <a:extLst>
              <a:ext uri="{FF2B5EF4-FFF2-40B4-BE49-F238E27FC236}">
                <a16:creationId xmlns:a16="http://schemas.microsoft.com/office/drawing/2014/main" id="{9F6AC781-CBAB-A740-99B1-CC3A95D2284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86666" y="4548373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" name="Oval 416">
            <a:extLst>
              <a:ext uri="{FF2B5EF4-FFF2-40B4-BE49-F238E27FC236}">
                <a16:creationId xmlns:a16="http://schemas.microsoft.com/office/drawing/2014/main" id="{0CE1DE2A-B781-2542-B2F1-61EA7A9932F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37199" y="4548373"/>
            <a:ext cx="31310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" name="Oval 417">
            <a:extLst>
              <a:ext uri="{FF2B5EF4-FFF2-40B4-BE49-F238E27FC236}">
                <a16:creationId xmlns:a16="http://schemas.microsoft.com/office/drawing/2014/main" id="{0652396F-84B0-FC4A-BEDE-EF1E69E4DBC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590340" y="4548373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" name="Oval 418">
            <a:extLst>
              <a:ext uri="{FF2B5EF4-FFF2-40B4-BE49-F238E27FC236}">
                <a16:creationId xmlns:a16="http://schemas.microsoft.com/office/drawing/2014/main" id="{E68B640C-715D-874C-BD25-A42E9BC4AD1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140873" y="4548373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7" name="Oval 419">
            <a:extLst>
              <a:ext uri="{FF2B5EF4-FFF2-40B4-BE49-F238E27FC236}">
                <a16:creationId xmlns:a16="http://schemas.microsoft.com/office/drawing/2014/main" id="{9C15E3BB-7570-8C45-A030-08E7C765EEA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92710" y="4548373"/>
            <a:ext cx="30005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8" name="Oval 440">
            <a:extLst>
              <a:ext uri="{FF2B5EF4-FFF2-40B4-BE49-F238E27FC236}">
                <a16:creationId xmlns:a16="http://schemas.microsoft.com/office/drawing/2014/main" id="{1A8119A1-E010-CB4E-8366-3AE1216EDDE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36134" y="4548373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9" name="Oval 528">
            <a:extLst>
              <a:ext uri="{FF2B5EF4-FFF2-40B4-BE49-F238E27FC236}">
                <a16:creationId xmlns:a16="http://schemas.microsoft.com/office/drawing/2014/main" id="{1A83115C-BAA4-7149-B084-5E75D4477FF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243243" y="4548373"/>
            <a:ext cx="30005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0" name="Oval 534">
            <a:extLst>
              <a:ext uri="{FF2B5EF4-FFF2-40B4-BE49-F238E27FC236}">
                <a16:creationId xmlns:a16="http://schemas.microsoft.com/office/drawing/2014/main" id="{0C643DB7-DA38-4A47-842B-BC4F503BDEE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795079" y="4548373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1" name="Oval 420">
            <a:extLst>
              <a:ext uri="{FF2B5EF4-FFF2-40B4-BE49-F238E27FC236}">
                <a16:creationId xmlns:a16="http://schemas.microsoft.com/office/drawing/2014/main" id="{DD6012B2-6B24-7340-BC81-13FC3642A46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86666" y="4020327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2" name="Oval 421">
            <a:extLst>
              <a:ext uri="{FF2B5EF4-FFF2-40B4-BE49-F238E27FC236}">
                <a16:creationId xmlns:a16="http://schemas.microsoft.com/office/drawing/2014/main" id="{84E64694-1720-874D-B73B-42498A93A4A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37199" y="4020327"/>
            <a:ext cx="31310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3" name="Oval 422">
            <a:extLst>
              <a:ext uri="{FF2B5EF4-FFF2-40B4-BE49-F238E27FC236}">
                <a16:creationId xmlns:a16="http://schemas.microsoft.com/office/drawing/2014/main" id="{23B01799-EFDD-F541-88AF-CF058B8B076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590340" y="4020327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4" name="Oval 423">
            <a:extLst>
              <a:ext uri="{FF2B5EF4-FFF2-40B4-BE49-F238E27FC236}">
                <a16:creationId xmlns:a16="http://schemas.microsoft.com/office/drawing/2014/main" id="{BB13F418-8848-C74A-9F79-2EE9AE07890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140873" y="4020327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" name="Oval 424">
            <a:extLst>
              <a:ext uri="{FF2B5EF4-FFF2-40B4-BE49-F238E27FC236}">
                <a16:creationId xmlns:a16="http://schemas.microsoft.com/office/drawing/2014/main" id="{56CB2FA5-8E11-BE4C-9BF4-62F6CCF6BDF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92710" y="4020327"/>
            <a:ext cx="30005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6" name="Oval 441">
            <a:extLst>
              <a:ext uri="{FF2B5EF4-FFF2-40B4-BE49-F238E27FC236}">
                <a16:creationId xmlns:a16="http://schemas.microsoft.com/office/drawing/2014/main" id="{6999E7BC-AE55-054C-93BD-0C56A390EBE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36134" y="4020327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7" name="Oval 529">
            <a:extLst>
              <a:ext uri="{FF2B5EF4-FFF2-40B4-BE49-F238E27FC236}">
                <a16:creationId xmlns:a16="http://schemas.microsoft.com/office/drawing/2014/main" id="{D6022752-013D-BB47-8B48-F0678A92F38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243243" y="4020327"/>
            <a:ext cx="30005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8" name="Oval 535">
            <a:extLst>
              <a:ext uri="{FF2B5EF4-FFF2-40B4-BE49-F238E27FC236}">
                <a16:creationId xmlns:a16="http://schemas.microsoft.com/office/drawing/2014/main" id="{273DBDD5-DA06-D34E-8B5D-C2A32FEB5FA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795079" y="4020327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9" name="Oval 425">
            <a:extLst>
              <a:ext uri="{FF2B5EF4-FFF2-40B4-BE49-F238E27FC236}">
                <a16:creationId xmlns:a16="http://schemas.microsoft.com/office/drawing/2014/main" id="{658EB119-6312-B74A-AE67-816F45ABA9F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86666" y="3492282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0" name="Oval 426">
            <a:extLst>
              <a:ext uri="{FF2B5EF4-FFF2-40B4-BE49-F238E27FC236}">
                <a16:creationId xmlns:a16="http://schemas.microsoft.com/office/drawing/2014/main" id="{55412F8A-3EC1-5F42-88C1-2141F2C3A22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37199" y="3492282"/>
            <a:ext cx="31310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1" name="Oval 427">
            <a:extLst>
              <a:ext uri="{FF2B5EF4-FFF2-40B4-BE49-F238E27FC236}">
                <a16:creationId xmlns:a16="http://schemas.microsoft.com/office/drawing/2014/main" id="{A5C57163-20E1-D441-8711-2BE48E2FEB1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590340" y="3492282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2" name="Oval 428">
            <a:extLst>
              <a:ext uri="{FF2B5EF4-FFF2-40B4-BE49-F238E27FC236}">
                <a16:creationId xmlns:a16="http://schemas.microsoft.com/office/drawing/2014/main" id="{52C2BB22-018E-D848-ACBE-1C645DFD1A1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140873" y="3492282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3" name="Oval 429">
            <a:extLst>
              <a:ext uri="{FF2B5EF4-FFF2-40B4-BE49-F238E27FC236}">
                <a16:creationId xmlns:a16="http://schemas.microsoft.com/office/drawing/2014/main" id="{AC9EDB3A-7E5C-204A-81E9-B5CAEB7722B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92710" y="3492282"/>
            <a:ext cx="30005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4" name="Oval 442">
            <a:extLst>
              <a:ext uri="{FF2B5EF4-FFF2-40B4-BE49-F238E27FC236}">
                <a16:creationId xmlns:a16="http://schemas.microsoft.com/office/drawing/2014/main" id="{44995C1F-CFD6-6B4C-9915-673477BF51B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36134" y="3492282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" name="Oval 530">
            <a:extLst>
              <a:ext uri="{FF2B5EF4-FFF2-40B4-BE49-F238E27FC236}">
                <a16:creationId xmlns:a16="http://schemas.microsoft.com/office/drawing/2014/main" id="{D05D01E8-FEA0-A24D-BA83-A4BE752FA6C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243243" y="3492282"/>
            <a:ext cx="30005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6" name="Oval 536">
            <a:extLst>
              <a:ext uri="{FF2B5EF4-FFF2-40B4-BE49-F238E27FC236}">
                <a16:creationId xmlns:a16="http://schemas.microsoft.com/office/drawing/2014/main" id="{73FD0134-9D72-E043-BBAC-5214305CECB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795079" y="3492282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7" name="Oval 433">
            <a:extLst>
              <a:ext uri="{FF2B5EF4-FFF2-40B4-BE49-F238E27FC236}">
                <a16:creationId xmlns:a16="http://schemas.microsoft.com/office/drawing/2014/main" id="{1627DF2B-8D88-6142-B547-95B55EDAB3F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86666" y="6135073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8" name="Oval 434">
            <a:extLst>
              <a:ext uri="{FF2B5EF4-FFF2-40B4-BE49-F238E27FC236}">
                <a16:creationId xmlns:a16="http://schemas.microsoft.com/office/drawing/2014/main" id="{5E109DF0-F36D-204A-8F00-24C4C58927D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37199" y="6133791"/>
            <a:ext cx="31310" cy="3076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9" name="Oval 435">
            <a:extLst>
              <a:ext uri="{FF2B5EF4-FFF2-40B4-BE49-F238E27FC236}">
                <a16:creationId xmlns:a16="http://schemas.microsoft.com/office/drawing/2014/main" id="{96903F76-4FE3-0A43-B859-BBEFFF26AD0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589036" y="6133791"/>
            <a:ext cx="30005" cy="3076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0" name="Oval 436">
            <a:extLst>
              <a:ext uri="{FF2B5EF4-FFF2-40B4-BE49-F238E27FC236}">
                <a16:creationId xmlns:a16="http://schemas.microsoft.com/office/drawing/2014/main" id="{8675A606-C4D0-BC40-BB0B-14EF604D187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139569" y="6133791"/>
            <a:ext cx="30005" cy="3076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1" name="Oval 437">
            <a:extLst>
              <a:ext uri="{FF2B5EF4-FFF2-40B4-BE49-F238E27FC236}">
                <a16:creationId xmlns:a16="http://schemas.microsoft.com/office/drawing/2014/main" id="{BB43F016-0C03-1847-8474-00E026A43A8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90101" y="6133791"/>
            <a:ext cx="31310" cy="3076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2" name="Oval 444">
            <a:extLst>
              <a:ext uri="{FF2B5EF4-FFF2-40B4-BE49-F238E27FC236}">
                <a16:creationId xmlns:a16="http://schemas.microsoft.com/office/drawing/2014/main" id="{75FB4D09-1134-7244-B7B9-88E9FBA142B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36134" y="6133791"/>
            <a:ext cx="30006" cy="3076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3" name="Oval 531">
            <a:extLst>
              <a:ext uri="{FF2B5EF4-FFF2-40B4-BE49-F238E27FC236}">
                <a16:creationId xmlns:a16="http://schemas.microsoft.com/office/drawing/2014/main" id="{4585E9C2-9508-AF42-9A96-FD7F5CC2A4B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241938" y="6133791"/>
            <a:ext cx="31310" cy="3076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4" name="Oval 537">
            <a:extLst>
              <a:ext uri="{FF2B5EF4-FFF2-40B4-BE49-F238E27FC236}">
                <a16:creationId xmlns:a16="http://schemas.microsoft.com/office/drawing/2014/main" id="{76F3B376-1D9D-4541-A842-0EAACFC6043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793775" y="6133791"/>
            <a:ext cx="31310" cy="3076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" name="Oval 538">
            <a:extLst>
              <a:ext uri="{FF2B5EF4-FFF2-40B4-BE49-F238E27FC236}">
                <a16:creationId xmlns:a16="http://schemas.microsoft.com/office/drawing/2014/main" id="{C6E62289-0E3B-8746-B0C4-76DB35F0D3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86666" y="2964236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6" name="Oval 539">
            <a:extLst>
              <a:ext uri="{FF2B5EF4-FFF2-40B4-BE49-F238E27FC236}">
                <a16:creationId xmlns:a16="http://schemas.microsoft.com/office/drawing/2014/main" id="{C39307F4-D8ED-964B-968F-137CCEAA219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37199" y="2964236"/>
            <a:ext cx="31310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7" name="Oval 540">
            <a:extLst>
              <a:ext uri="{FF2B5EF4-FFF2-40B4-BE49-F238E27FC236}">
                <a16:creationId xmlns:a16="http://schemas.microsoft.com/office/drawing/2014/main" id="{C60AC581-5E40-184A-BD6B-E88974724A3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589036" y="2964236"/>
            <a:ext cx="30005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8" name="Oval 541">
            <a:extLst>
              <a:ext uri="{FF2B5EF4-FFF2-40B4-BE49-F238E27FC236}">
                <a16:creationId xmlns:a16="http://schemas.microsoft.com/office/drawing/2014/main" id="{2E340075-FE4D-6949-B279-9DA58E144D8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140873" y="2964236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9" name="Oval 542">
            <a:extLst>
              <a:ext uri="{FF2B5EF4-FFF2-40B4-BE49-F238E27FC236}">
                <a16:creationId xmlns:a16="http://schemas.microsoft.com/office/drawing/2014/main" id="{800FE619-40B1-8749-AE0A-1BE02D34FDC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91405" y="2964236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0" name="Oval 543">
            <a:extLst>
              <a:ext uri="{FF2B5EF4-FFF2-40B4-BE49-F238E27FC236}">
                <a16:creationId xmlns:a16="http://schemas.microsoft.com/office/drawing/2014/main" id="{F6496463-FC30-1B4B-A145-1B0C54075CD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36134" y="2964236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1" name="Oval 550">
            <a:extLst>
              <a:ext uri="{FF2B5EF4-FFF2-40B4-BE49-F238E27FC236}">
                <a16:creationId xmlns:a16="http://schemas.microsoft.com/office/drawing/2014/main" id="{97220951-E7DC-D847-8621-2C3FCBBA8CF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241938" y="2964236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2" name="Oval 551">
            <a:extLst>
              <a:ext uri="{FF2B5EF4-FFF2-40B4-BE49-F238E27FC236}">
                <a16:creationId xmlns:a16="http://schemas.microsoft.com/office/drawing/2014/main" id="{E8137315-0F73-CA4D-8380-6F65AF4752D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793775" y="2964236"/>
            <a:ext cx="30005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3" name="Oval 552">
            <a:extLst>
              <a:ext uri="{FF2B5EF4-FFF2-40B4-BE49-F238E27FC236}">
                <a16:creationId xmlns:a16="http://schemas.microsoft.com/office/drawing/2014/main" id="{6C9090AA-AC03-034F-934C-6C58D1C46A2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86666" y="2436191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4" name="Oval 553">
            <a:extLst>
              <a:ext uri="{FF2B5EF4-FFF2-40B4-BE49-F238E27FC236}">
                <a16:creationId xmlns:a16="http://schemas.microsoft.com/office/drawing/2014/main" id="{B4BBF2E6-71EF-294F-8E24-EE17EBCA439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37199" y="2436191"/>
            <a:ext cx="31310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5" name="Oval 554">
            <a:extLst>
              <a:ext uri="{FF2B5EF4-FFF2-40B4-BE49-F238E27FC236}">
                <a16:creationId xmlns:a16="http://schemas.microsoft.com/office/drawing/2014/main" id="{B864B916-86CE-1B46-B5C5-593EE524A95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589036" y="2436191"/>
            <a:ext cx="30005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6" name="Oval 555">
            <a:extLst>
              <a:ext uri="{FF2B5EF4-FFF2-40B4-BE49-F238E27FC236}">
                <a16:creationId xmlns:a16="http://schemas.microsoft.com/office/drawing/2014/main" id="{773D2064-B492-F74E-A9EF-DDB054F0CD8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140873" y="2436191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7" name="Oval 556">
            <a:extLst>
              <a:ext uri="{FF2B5EF4-FFF2-40B4-BE49-F238E27FC236}">
                <a16:creationId xmlns:a16="http://schemas.microsoft.com/office/drawing/2014/main" id="{02113DB2-AE9F-D749-9BB1-9319F5171B1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91405" y="2436191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8" name="Oval 557">
            <a:extLst>
              <a:ext uri="{FF2B5EF4-FFF2-40B4-BE49-F238E27FC236}">
                <a16:creationId xmlns:a16="http://schemas.microsoft.com/office/drawing/2014/main" id="{3E92BD46-C57D-A64A-A5C7-8365A5C6D75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36134" y="2436191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9" name="Oval 564">
            <a:extLst>
              <a:ext uri="{FF2B5EF4-FFF2-40B4-BE49-F238E27FC236}">
                <a16:creationId xmlns:a16="http://schemas.microsoft.com/office/drawing/2014/main" id="{7C27D4D9-44FF-C645-B7F0-A66B2348314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241938" y="2436191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0" name="Oval 565">
            <a:extLst>
              <a:ext uri="{FF2B5EF4-FFF2-40B4-BE49-F238E27FC236}">
                <a16:creationId xmlns:a16="http://schemas.microsoft.com/office/drawing/2014/main" id="{44324B5A-8A2B-4A44-A9AC-50568FDFBC1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793775" y="2436191"/>
            <a:ext cx="30005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1" name="Text Box 575">
            <a:extLst>
              <a:ext uri="{FF2B5EF4-FFF2-40B4-BE49-F238E27FC236}">
                <a16:creationId xmlns:a16="http://schemas.microsoft.com/office/drawing/2014/main" id="{15B5C33E-3AE7-9D47-B048-F42B7EC5FE2B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6172875" y="6149171"/>
            <a:ext cx="307881" cy="27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252" name="Text Box 576">
            <a:extLst>
              <a:ext uri="{FF2B5EF4-FFF2-40B4-BE49-F238E27FC236}">
                <a16:creationId xmlns:a16="http://schemas.microsoft.com/office/drawing/2014/main" id="{9D6158C1-79A8-3249-B97F-D7EC70B86545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6702534" y="6149171"/>
            <a:ext cx="335277" cy="27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253" name="Text Box 577">
            <a:extLst>
              <a:ext uri="{FF2B5EF4-FFF2-40B4-BE49-F238E27FC236}">
                <a16:creationId xmlns:a16="http://schemas.microsoft.com/office/drawing/2014/main" id="{1D79E1F7-BDD5-694C-B52E-E5E96CBDFA4E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7260894" y="6149171"/>
            <a:ext cx="326145" cy="27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254" name="Text Box 579">
            <a:extLst>
              <a:ext uri="{FF2B5EF4-FFF2-40B4-BE49-F238E27FC236}">
                <a16:creationId xmlns:a16="http://schemas.microsoft.com/office/drawing/2014/main" id="{38A073EE-1346-E04A-BF4B-B269C54C7F70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615207" y="5718531"/>
            <a:ext cx="335277" cy="27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255" name="Text Box 580">
            <a:extLst>
              <a:ext uri="{FF2B5EF4-FFF2-40B4-BE49-F238E27FC236}">
                <a16:creationId xmlns:a16="http://schemas.microsoft.com/office/drawing/2014/main" id="{12D4630C-8B06-8E4C-A219-BF166EF5D79C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492577" y="5205866"/>
            <a:ext cx="457908" cy="27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P(s)</a:t>
            </a:r>
          </a:p>
        </p:txBody>
      </p:sp>
      <p:sp>
        <p:nvSpPr>
          <p:cNvPr id="256" name="Text Box 581">
            <a:extLst>
              <a:ext uri="{FF2B5EF4-FFF2-40B4-BE49-F238E27FC236}">
                <a16:creationId xmlns:a16="http://schemas.microsoft.com/office/drawing/2014/main" id="{81FAD063-5CF6-4242-99FD-8AD4B7CAA3E6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492577" y="3103937"/>
            <a:ext cx="457908" cy="27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V(s)</a:t>
            </a:r>
          </a:p>
        </p:txBody>
      </p:sp>
      <p:sp>
        <p:nvSpPr>
          <p:cNvPr id="257" name="Text Box 582">
            <a:extLst>
              <a:ext uri="{FF2B5EF4-FFF2-40B4-BE49-F238E27FC236}">
                <a16:creationId xmlns:a16="http://schemas.microsoft.com/office/drawing/2014/main" id="{6C39F993-0E32-0944-BB9E-F7313C23B0E8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633472" y="2550259"/>
            <a:ext cx="317013" cy="27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258" name="Text Box 583">
            <a:extLst>
              <a:ext uri="{FF2B5EF4-FFF2-40B4-BE49-F238E27FC236}">
                <a16:creationId xmlns:a16="http://schemas.microsoft.com/office/drawing/2014/main" id="{4B2BD4FA-B32A-4245-9B11-4AE7E12864B7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642604" y="4672694"/>
            <a:ext cx="307881" cy="27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259" name="Text Box 584">
            <a:extLst>
              <a:ext uri="{FF2B5EF4-FFF2-40B4-BE49-F238E27FC236}">
                <a16:creationId xmlns:a16="http://schemas.microsoft.com/office/drawing/2014/main" id="{0FF9EB22-E915-3649-9D53-059ABAB28678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615207" y="4170282"/>
            <a:ext cx="335277" cy="27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260" name="Text Box 585">
            <a:extLst>
              <a:ext uri="{FF2B5EF4-FFF2-40B4-BE49-F238E27FC236}">
                <a16:creationId xmlns:a16="http://schemas.microsoft.com/office/drawing/2014/main" id="{DC1EB4E9-526B-054A-A7E0-77DCAEA87D12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624340" y="3626856"/>
            <a:ext cx="326145" cy="27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264" name="Text Box 544">
            <a:extLst>
              <a:ext uri="{FF2B5EF4-FFF2-40B4-BE49-F238E27FC236}">
                <a16:creationId xmlns:a16="http://schemas.microsoft.com/office/drawing/2014/main" id="{3D66ED0A-65C6-D549-AF80-0F0FEBE55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7002" y="5942823"/>
            <a:ext cx="220474" cy="221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507577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Rectangle 456">
            <a:extLst>
              <a:ext uri="{FF2B5EF4-FFF2-40B4-BE49-F238E27FC236}">
                <a16:creationId xmlns:a16="http://schemas.microsoft.com/office/drawing/2014/main" id="{805793A2-4072-6042-AECE-774E03F868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6379" y="3717999"/>
            <a:ext cx="1160695" cy="1153892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9FF8FA-F6FA-BA46-A307-7B99A924D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1: Semaphores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2E857-DB31-E043-8A8A-E030FD759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199"/>
            <a:ext cx="8534400" cy="4903973"/>
          </a:xfrm>
        </p:spPr>
        <p:txBody>
          <a:bodyPr>
            <a:normAutofit/>
          </a:bodyPr>
          <a:lstStyle/>
          <a:p>
            <a:r>
              <a:rPr lang="en-US" sz="2200" dirty="0"/>
              <a:t>What would be the value in the semaphore at the four bad points?</a:t>
            </a:r>
          </a:p>
        </p:txBody>
      </p:sp>
      <p:sp>
        <p:nvSpPr>
          <p:cNvPr id="11" name="Line 380">
            <a:extLst>
              <a:ext uri="{FF2B5EF4-FFF2-40B4-BE49-F238E27FC236}">
                <a16:creationId xmlns:a16="http://schemas.microsoft.com/office/drawing/2014/main" id="{2E4474ED-58CB-604D-BC7C-35E99AB8479E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4937439" y="6154297"/>
            <a:ext cx="41850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" name="Line 381">
            <a:extLst>
              <a:ext uri="{FF2B5EF4-FFF2-40B4-BE49-F238E27FC236}">
                <a16:creationId xmlns:a16="http://schemas.microsoft.com/office/drawing/2014/main" id="{12730F00-CCFD-2E4E-812F-B3195F4045E1}"/>
              </a:ext>
            </a:extLst>
          </p:cNvPr>
          <p:cNvSpPr>
            <a:spLocks noChangeAspect="1" noChangeShapeType="1"/>
          </p:cNvSpPr>
          <p:nvPr/>
        </p:nvSpPr>
        <p:spPr bwMode="auto">
          <a:xfrm flipH="1" flipV="1">
            <a:off x="4945266" y="2254195"/>
            <a:ext cx="0" cy="390010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" name="Text Box 388">
            <a:extLst>
              <a:ext uri="{FF2B5EF4-FFF2-40B4-BE49-F238E27FC236}">
                <a16:creationId xmlns:a16="http://schemas.microsoft.com/office/drawing/2014/main" id="{68D408A2-A5F3-DD40-A43D-F035E89B9886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043109" y="6149171"/>
            <a:ext cx="335277" cy="27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14" name="Text Box 389">
            <a:extLst>
              <a:ext uri="{FF2B5EF4-FFF2-40B4-BE49-F238E27FC236}">
                <a16:creationId xmlns:a16="http://schemas.microsoft.com/office/drawing/2014/main" id="{EC332D5A-D4DA-3D40-999D-08A006026F71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524500" y="6149171"/>
            <a:ext cx="457907" cy="27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P(s)</a:t>
            </a:r>
          </a:p>
        </p:txBody>
      </p:sp>
      <p:sp>
        <p:nvSpPr>
          <p:cNvPr id="15" name="Text Box 391">
            <a:extLst>
              <a:ext uri="{FF2B5EF4-FFF2-40B4-BE49-F238E27FC236}">
                <a16:creationId xmlns:a16="http://schemas.microsoft.com/office/drawing/2014/main" id="{09D0A2F3-E0AD-444B-BD74-34097FCF94AA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7759243" y="6149171"/>
            <a:ext cx="457908" cy="27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V(s)</a:t>
            </a:r>
          </a:p>
        </p:txBody>
      </p:sp>
      <p:sp>
        <p:nvSpPr>
          <p:cNvPr id="16" name="Text Box 392">
            <a:extLst>
              <a:ext uri="{FF2B5EF4-FFF2-40B4-BE49-F238E27FC236}">
                <a16:creationId xmlns:a16="http://schemas.microsoft.com/office/drawing/2014/main" id="{893212B9-101E-BE48-8720-9CBC31C07EDB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8368482" y="6149171"/>
            <a:ext cx="317012" cy="27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17" name="Text Box 430">
            <a:extLst>
              <a:ext uri="{FF2B5EF4-FFF2-40B4-BE49-F238E27FC236}">
                <a16:creationId xmlns:a16="http://schemas.microsoft.com/office/drawing/2014/main" id="{131855D2-CE55-A14B-B70B-9814381177B7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6388783" y="6534949"/>
            <a:ext cx="819276" cy="27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dirty="0"/>
              <a:t>Thread 1</a:t>
            </a:r>
          </a:p>
        </p:txBody>
      </p:sp>
      <p:sp>
        <p:nvSpPr>
          <p:cNvPr id="18" name="Text Box 431">
            <a:extLst>
              <a:ext uri="{FF2B5EF4-FFF2-40B4-BE49-F238E27FC236}">
                <a16:creationId xmlns:a16="http://schemas.microsoft.com/office/drawing/2014/main" id="{EBDFEB05-33C0-E84F-B3D1-B697DE2AE833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549978" y="1981200"/>
            <a:ext cx="819276" cy="27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Thread 2</a:t>
            </a:r>
          </a:p>
        </p:txBody>
      </p:sp>
      <p:sp>
        <p:nvSpPr>
          <p:cNvPr id="19" name="Oval 405">
            <a:extLst>
              <a:ext uri="{FF2B5EF4-FFF2-40B4-BE49-F238E27FC236}">
                <a16:creationId xmlns:a16="http://schemas.microsoft.com/office/drawing/2014/main" id="{721D77E5-D229-5B41-B1CA-EAC1D01EEF4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86666" y="5604464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" name="Oval 406">
            <a:extLst>
              <a:ext uri="{FF2B5EF4-FFF2-40B4-BE49-F238E27FC236}">
                <a16:creationId xmlns:a16="http://schemas.microsoft.com/office/drawing/2014/main" id="{A42558DD-48E8-3D43-BE2B-C3266CB34B0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37199" y="5604464"/>
            <a:ext cx="31310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" name="Oval 407">
            <a:extLst>
              <a:ext uri="{FF2B5EF4-FFF2-40B4-BE49-F238E27FC236}">
                <a16:creationId xmlns:a16="http://schemas.microsoft.com/office/drawing/2014/main" id="{3EF43F32-71E5-384F-ADBF-5B907F4B0FD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590340" y="5604464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" name="Oval 408">
            <a:extLst>
              <a:ext uri="{FF2B5EF4-FFF2-40B4-BE49-F238E27FC236}">
                <a16:creationId xmlns:a16="http://schemas.microsoft.com/office/drawing/2014/main" id="{A7677D74-C35E-AE47-AFFE-8DFAC8B9CF4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140873" y="5604464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" name="Oval 409">
            <a:extLst>
              <a:ext uri="{FF2B5EF4-FFF2-40B4-BE49-F238E27FC236}">
                <a16:creationId xmlns:a16="http://schemas.microsoft.com/office/drawing/2014/main" id="{9D109F92-CD18-CE45-A4FE-C5569349944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92710" y="5604464"/>
            <a:ext cx="30005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" name="Oval 438">
            <a:extLst>
              <a:ext uri="{FF2B5EF4-FFF2-40B4-BE49-F238E27FC236}">
                <a16:creationId xmlns:a16="http://schemas.microsoft.com/office/drawing/2014/main" id="{5ABDDD9F-3FF5-B143-8AF6-3D93268656A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36134" y="5604464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" name="Oval 526">
            <a:extLst>
              <a:ext uri="{FF2B5EF4-FFF2-40B4-BE49-F238E27FC236}">
                <a16:creationId xmlns:a16="http://schemas.microsoft.com/office/drawing/2014/main" id="{B185D681-CE0F-E147-80D4-6EE4BD89990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243243" y="5604464"/>
            <a:ext cx="30005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" name="Oval 532">
            <a:extLst>
              <a:ext uri="{FF2B5EF4-FFF2-40B4-BE49-F238E27FC236}">
                <a16:creationId xmlns:a16="http://schemas.microsoft.com/office/drawing/2014/main" id="{3E486142-3D6F-EB4B-B048-31DB10A9EEC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795079" y="5604464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" name="Oval 410">
            <a:extLst>
              <a:ext uri="{FF2B5EF4-FFF2-40B4-BE49-F238E27FC236}">
                <a16:creationId xmlns:a16="http://schemas.microsoft.com/office/drawing/2014/main" id="{FA024E7A-542B-A042-A3D6-E221182965C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86666" y="5076418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" name="Oval 411">
            <a:extLst>
              <a:ext uri="{FF2B5EF4-FFF2-40B4-BE49-F238E27FC236}">
                <a16:creationId xmlns:a16="http://schemas.microsoft.com/office/drawing/2014/main" id="{53DE7D80-339B-264C-B6BA-3064AF06092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37199" y="5076418"/>
            <a:ext cx="31310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" name="Oval 412">
            <a:extLst>
              <a:ext uri="{FF2B5EF4-FFF2-40B4-BE49-F238E27FC236}">
                <a16:creationId xmlns:a16="http://schemas.microsoft.com/office/drawing/2014/main" id="{7DA35848-A6D9-184E-A208-3760CC80B82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590340" y="5076418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" name="Oval 413">
            <a:extLst>
              <a:ext uri="{FF2B5EF4-FFF2-40B4-BE49-F238E27FC236}">
                <a16:creationId xmlns:a16="http://schemas.microsoft.com/office/drawing/2014/main" id="{672A7697-AD7B-544D-8188-B4AD72D8B32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140873" y="5076418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" name="Oval 414">
            <a:extLst>
              <a:ext uri="{FF2B5EF4-FFF2-40B4-BE49-F238E27FC236}">
                <a16:creationId xmlns:a16="http://schemas.microsoft.com/office/drawing/2014/main" id="{2FAB09D9-EB9B-754C-B0EF-7B9883E7C19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92710" y="5076418"/>
            <a:ext cx="30005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" name="Oval 439">
            <a:extLst>
              <a:ext uri="{FF2B5EF4-FFF2-40B4-BE49-F238E27FC236}">
                <a16:creationId xmlns:a16="http://schemas.microsoft.com/office/drawing/2014/main" id="{1CB7CA5F-F8A6-2D46-8F71-BC17672760F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36134" y="5076418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" name="Oval 527">
            <a:extLst>
              <a:ext uri="{FF2B5EF4-FFF2-40B4-BE49-F238E27FC236}">
                <a16:creationId xmlns:a16="http://schemas.microsoft.com/office/drawing/2014/main" id="{46061ECE-1B5B-1140-B553-B96CD6AC925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243243" y="5076418"/>
            <a:ext cx="30005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" name="Oval 533">
            <a:extLst>
              <a:ext uri="{FF2B5EF4-FFF2-40B4-BE49-F238E27FC236}">
                <a16:creationId xmlns:a16="http://schemas.microsoft.com/office/drawing/2014/main" id="{F95818A8-6C5C-4841-B047-018CE382791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795079" y="5076418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" name="Oval 415">
            <a:extLst>
              <a:ext uri="{FF2B5EF4-FFF2-40B4-BE49-F238E27FC236}">
                <a16:creationId xmlns:a16="http://schemas.microsoft.com/office/drawing/2014/main" id="{69EDB071-A040-5F49-A923-BBC8824A2DC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86666" y="4548373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" name="Oval 416">
            <a:extLst>
              <a:ext uri="{FF2B5EF4-FFF2-40B4-BE49-F238E27FC236}">
                <a16:creationId xmlns:a16="http://schemas.microsoft.com/office/drawing/2014/main" id="{67BACEA1-B46B-9142-A82D-44D2C43A1CA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37199" y="4548373"/>
            <a:ext cx="31310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7" name="Oval 417">
            <a:extLst>
              <a:ext uri="{FF2B5EF4-FFF2-40B4-BE49-F238E27FC236}">
                <a16:creationId xmlns:a16="http://schemas.microsoft.com/office/drawing/2014/main" id="{B0220838-016C-9940-89DF-84A6B071E3D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590340" y="4548373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8" name="Oval 418">
            <a:extLst>
              <a:ext uri="{FF2B5EF4-FFF2-40B4-BE49-F238E27FC236}">
                <a16:creationId xmlns:a16="http://schemas.microsoft.com/office/drawing/2014/main" id="{778FAFCA-BA8D-3D48-9FC7-EF65D96070F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140873" y="4548373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9" name="Oval 419">
            <a:extLst>
              <a:ext uri="{FF2B5EF4-FFF2-40B4-BE49-F238E27FC236}">
                <a16:creationId xmlns:a16="http://schemas.microsoft.com/office/drawing/2014/main" id="{9862BA83-7B96-E44D-922B-F66B55C7A41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92710" y="4548373"/>
            <a:ext cx="30005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" name="Oval 440">
            <a:extLst>
              <a:ext uri="{FF2B5EF4-FFF2-40B4-BE49-F238E27FC236}">
                <a16:creationId xmlns:a16="http://schemas.microsoft.com/office/drawing/2014/main" id="{90C85B98-28A1-BC41-BB4E-8A18340A730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36134" y="4548373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" name="Oval 528">
            <a:extLst>
              <a:ext uri="{FF2B5EF4-FFF2-40B4-BE49-F238E27FC236}">
                <a16:creationId xmlns:a16="http://schemas.microsoft.com/office/drawing/2014/main" id="{7269D4BF-2471-A147-815F-F7AAE02D69F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243243" y="4548373"/>
            <a:ext cx="30005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" name="Oval 534">
            <a:extLst>
              <a:ext uri="{FF2B5EF4-FFF2-40B4-BE49-F238E27FC236}">
                <a16:creationId xmlns:a16="http://schemas.microsoft.com/office/drawing/2014/main" id="{680C5F82-5A00-014D-8D93-98F0D0DB3EA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795079" y="4548373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3" name="Oval 420">
            <a:extLst>
              <a:ext uri="{FF2B5EF4-FFF2-40B4-BE49-F238E27FC236}">
                <a16:creationId xmlns:a16="http://schemas.microsoft.com/office/drawing/2014/main" id="{7699384A-091F-BB4D-8226-A43F99A8F5F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86666" y="4020327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4" name="Oval 421">
            <a:extLst>
              <a:ext uri="{FF2B5EF4-FFF2-40B4-BE49-F238E27FC236}">
                <a16:creationId xmlns:a16="http://schemas.microsoft.com/office/drawing/2014/main" id="{29579570-DEFD-D54F-9DAC-178FDE3B26B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37199" y="4020327"/>
            <a:ext cx="31310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5" name="Oval 422">
            <a:extLst>
              <a:ext uri="{FF2B5EF4-FFF2-40B4-BE49-F238E27FC236}">
                <a16:creationId xmlns:a16="http://schemas.microsoft.com/office/drawing/2014/main" id="{BD12024A-59EA-7546-93D4-50144C6F5B3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590340" y="4020327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" name="Oval 423">
            <a:extLst>
              <a:ext uri="{FF2B5EF4-FFF2-40B4-BE49-F238E27FC236}">
                <a16:creationId xmlns:a16="http://schemas.microsoft.com/office/drawing/2014/main" id="{56FC1760-51BC-3C4E-AFF2-00FBB5549F5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140873" y="4020327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7" name="Oval 424">
            <a:extLst>
              <a:ext uri="{FF2B5EF4-FFF2-40B4-BE49-F238E27FC236}">
                <a16:creationId xmlns:a16="http://schemas.microsoft.com/office/drawing/2014/main" id="{3DF0B14A-5CA3-6A4F-BB4E-44715146EC3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92710" y="4020327"/>
            <a:ext cx="30005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" name="Oval 441">
            <a:extLst>
              <a:ext uri="{FF2B5EF4-FFF2-40B4-BE49-F238E27FC236}">
                <a16:creationId xmlns:a16="http://schemas.microsoft.com/office/drawing/2014/main" id="{6D78FCD5-BABF-CE42-B7A6-09713D9117C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36134" y="4020327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9" name="Oval 529">
            <a:extLst>
              <a:ext uri="{FF2B5EF4-FFF2-40B4-BE49-F238E27FC236}">
                <a16:creationId xmlns:a16="http://schemas.microsoft.com/office/drawing/2014/main" id="{C0D5CE35-8C18-7144-AB85-FEF393297D9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243243" y="4020327"/>
            <a:ext cx="30005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0" name="Oval 535">
            <a:extLst>
              <a:ext uri="{FF2B5EF4-FFF2-40B4-BE49-F238E27FC236}">
                <a16:creationId xmlns:a16="http://schemas.microsoft.com/office/drawing/2014/main" id="{EEAA8EC5-A6AC-5F49-9340-DEF68A78E2F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795079" y="4020327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" name="Oval 425">
            <a:extLst>
              <a:ext uri="{FF2B5EF4-FFF2-40B4-BE49-F238E27FC236}">
                <a16:creationId xmlns:a16="http://schemas.microsoft.com/office/drawing/2014/main" id="{86FC25B7-F770-8942-8E34-05D2A55685E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86666" y="3492282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2" name="Oval 426">
            <a:extLst>
              <a:ext uri="{FF2B5EF4-FFF2-40B4-BE49-F238E27FC236}">
                <a16:creationId xmlns:a16="http://schemas.microsoft.com/office/drawing/2014/main" id="{D4D790F1-3150-764C-9E9C-4C4636DE1F1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37199" y="3492282"/>
            <a:ext cx="31310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3" name="Oval 427">
            <a:extLst>
              <a:ext uri="{FF2B5EF4-FFF2-40B4-BE49-F238E27FC236}">
                <a16:creationId xmlns:a16="http://schemas.microsoft.com/office/drawing/2014/main" id="{412E236E-D46C-0C48-B0BE-99EFD620F65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590340" y="3492282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4" name="Oval 428">
            <a:extLst>
              <a:ext uri="{FF2B5EF4-FFF2-40B4-BE49-F238E27FC236}">
                <a16:creationId xmlns:a16="http://schemas.microsoft.com/office/drawing/2014/main" id="{7D05D249-7DFA-AA4D-8CE9-6CD297A60AD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140873" y="3492282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5" name="Oval 429">
            <a:extLst>
              <a:ext uri="{FF2B5EF4-FFF2-40B4-BE49-F238E27FC236}">
                <a16:creationId xmlns:a16="http://schemas.microsoft.com/office/drawing/2014/main" id="{7C23C84A-DE11-3249-8FD9-C0FAA5C611D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92710" y="3492282"/>
            <a:ext cx="30005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6" name="Oval 442">
            <a:extLst>
              <a:ext uri="{FF2B5EF4-FFF2-40B4-BE49-F238E27FC236}">
                <a16:creationId xmlns:a16="http://schemas.microsoft.com/office/drawing/2014/main" id="{569EFC38-8505-B04F-963C-75A7D34868E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36134" y="3492282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7" name="Oval 530">
            <a:extLst>
              <a:ext uri="{FF2B5EF4-FFF2-40B4-BE49-F238E27FC236}">
                <a16:creationId xmlns:a16="http://schemas.microsoft.com/office/drawing/2014/main" id="{DAD13CEB-6C87-6842-BD42-BCEAFE6E452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243243" y="3492282"/>
            <a:ext cx="30005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8" name="Oval 536">
            <a:extLst>
              <a:ext uri="{FF2B5EF4-FFF2-40B4-BE49-F238E27FC236}">
                <a16:creationId xmlns:a16="http://schemas.microsoft.com/office/drawing/2014/main" id="{C663B770-14A5-704E-9477-018808440CE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795079" y="3492282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9" name="Oval 433">
            <a:extLst>
              <a:ext uri="{FF2B5EF4-FFF2-40B4-BE49-F238E27FC236}">
                <a16:creationId xmlns:a16="http://schemas.microsoft.com/office/drawing/2014/main" id="{880CD534-4D17-6D42-8380-94F937B787F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86666" y="6135073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0" name="Oval 434">
            <a:extLst>
              <a:ext uri="{FF2B5EF4-FFF2-40B4-BE49-F238E27FC236}">
                <a16:creationId xmlns:a16="http://schemas.microsoft.com/office/drawing/2014/main" id="{107FE75A-1D22-584D-BFBB-D809167A803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37199" y="6133791"/>
            <a:ext cx="31310" cy="3076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" name="Oval 435">
            <a:extLst>
              <a:ext uri="{FF2B5EF4-FFF2-40B4-BE49-F238E27FC236}">
                <a16:creationId xmlns:a16="http://schemas.microsoft.com/office/drawing/2014/main" id="{4F4F2B15-BB83-6745-B489-3CC8998F4D9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589036" y="6133791"/>
            <a:ext cx="30005" cy="3076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2" name="Oval 436">
            <a:extLst>
              <a:ext uri="{FF2B5EF4-FFF2-40B4-BE49-F238E27FC236}">
                <a16:creationId xmlns:a16="http://schemas.microsoft.com/office/drawing/2014/main" id="{D7EE3963-1C7A-D942-83A6-FCD415FFE3A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139569" y="6133791"/>
            <a:ext cx="30005" cy="3076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3" name="Oval 437">
            <a:extLst>
              <a:ext uri="{FF2B5EF4-FFF2-40B4-BE49-F238E27FC236}">
                <a16:creationId xmlns:a16="http://schemas.microsoft.com/office/drawing/2014/main" id="{ECFCA5FA-F2F0-1846-8836-8829FD9AC64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90101" y="6133791"/>
            <a:ext cx="31310" cy="3076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4" name="Oval 444">
            <a:extLst>
              <a:ext uri="{FF2B5EF4-FFF2-40B4-BE49-F238E27FC236}">
                <a16:creationId xmlns:a16="http://schemas.microsoft.com/office/drawing/2014/main" id="{F797C2D2-3E03-EF47-BFB8-70BA080BF5F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36134" y="6133791"/>
            <a:ext cx="30006" cy="3076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5" name="Oval 531">
            <a:extLst>
              <a:ext uri="{FF2B5EF4-FFF2-40B4-BE49-F238E27FC236}">
                <a16:creationId xmlns:a16="http://schemas.microsoft.com/office/drawing/2014/main" id="{24D3F6D5-E3BA-2748-BED8-7CAAE77BA9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241938" y="6133791"/>
            <a:ext cx="31310" cy="3076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6" name="Oval 537">
            <a:extLst>
              <a:ext uri="{FF2B5EF4-FFF2-40B4-BE49-F238E27FC236}">
                <a16:creationId xmlns:a16="http://schemas.microsoft.com/office/drawing/2014/main" id="{3E6400CB-89EF-C543-9152-5C528184866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793775" y="6133791"/>
            <a:ext cx="31310" cy="3076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7" name="Oval 538">
            <a:extLst>
              <a:ext uri="{FF2B5EF4-FFF2-40B4-BE49-F238E27FC236}">
                <a16:creationId xmlns:a16="http://schemas.microsoft.com/office/drawing/2014/main" id="{3140D6A4-8FBB-DB40-910F-50C574A0D44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86666" y="2964236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8" name="Oval 539">
            <a:extLst>
              <a:ext uri="{FF2B5EF4-FFF2-40B4-BE49-F238E27FC236}">
                <a16:creationId xmlns:a16="http://schemas.microsoft.com/office/drawing/2014/main" id="{2E4E2E04-6FE9-9144-8D2E-473234512A2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37199" y="2964236"/>
            <a:ext cx="31310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9" name="Oval 540">
            <a:extLst>
              <a:ext uri="{FF2B5EF4-FFF2-40B4-BE49-F238E27FC236}">
                <a16:creationId xmlns:a16="http://schemas.microsoft.com/office/drawing/2014/main" id="{81A91C46-FFAF-9140-9241-4257D5FC5A4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589036" y="2964236"/>
            <a:ext cx="30005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0" name="Oval 541">
            <a:extLst>
              <a:ext uri="{FF2B5EF4-FFF2-40B4-BE49-F238E27FC236}">
                <a16:creationId xmlns:a16="http://schemas.microsoft.com/office/drawing/2014/main" id="{6835A1A5-3E3A-0841-A0F4-F0FE2786681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140873" y="2964236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" name="Oval 542">
            <a:extLst>
              <a:ext uri="{FF2B5EF4-FFF2-40B4-BE49-F238E27FC236}">
                <a16:creationId xmlns:a16="http://schemas.microsoft.com/office/drawing/2014/main" id="{B26117E0-F395-5342-9D88-269E42AD8E7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91405" y="2964236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2" name="Oval 543">
            <a:extLst>
              <a:ext uri="{FF2B5EF4-FFF2-40B4-BE49-F238E27FC236}">
                <a16:creationId xmlns:a16="http://schemas.microsoft.com/office/drawing/2014/main" id="{65E8B575-2516-FC46-B151-4529B39B455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36134" y="2964236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3" name="Oval 550">
            <a:extLst>
              <a:ext uri="{FF2B5EF4-FFF2-40B4-BE49-F238E27FC236}">
                <a16:creationId xmlns:a16="http://schemas.microsoft.com/office/drawing/2014/main" id="{705B3570-F472-DE4D-814F-545AE12B23F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241938" y="2964236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4" name="Oval 551">
            <a:extLst>
              <a:ext uri="{FF2B5EF4-FFF2-40B4-BE49-F238E27FC236}">
                <a16:creationId xmlns:a16="http://schemas.microsoft.com/office/drawing/2014/main" id="{C1C67DE8-B682-3245-9169-6C017310F98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793775" y="2964236"/>
            <a:ext cx="30005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5" name="Oval 552">
            <a:extLst>
              <a:ext uri="{FF2B5EF4-FFF2-40B4-BE49-F238E27FC236}">
                <a16:creationId xmlns:a16="http://schemas.microsoft.com/office/drawing/2014/main" id="{EA5A3321-2172-7042-B6AB-D431862FCC7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86666" y="2436191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6" name="Oval 553">
            <a:extLst>
              <a:ext uri="{FF2B5EF4-FFF2-40B4-BE49-F238E27FC236}">
                <a16:creationId xmlns:a16="http://schemas.microsoft.com/office/drawing/2014/main" id="{7AC643FE-F458-6B46-9111-1FB2D97C82B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37199" y="2436191"/>
            <a:ext cx="31310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7" name="Oval 554">
            <a:extLst>
              <a:ext uri="{FF2B5EF4-FFF2-40B4-BE49-F238E27FC236}">
                <a16:creationId xmlns:a16="http://schemas.microsoft.com/office/drawing/2014/main" id="{05C7B5E5-7623-AF4E-B48A-48EE531105C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589036" y="2436191"/>
            <a:ext cx="30005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8" name="Oval 555">
            <a:extLst>
              <a:ext uri="{FF2B5EF4-FFF2-40B4-BE49-F238E27FC236}">
                <a16:creationId xmlns:a16="http://schemas.microsoft.com/office/drawing/2014/main" id="{6477AB92-342D-0A40-A4DD-B89DDD3E601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140873" y="2436191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9" name="Oval 556">
            <a:extLst>
              <a:ext uri="{FF2B5EF4-FFF2-40B4-BE49-F238E27FC236}">
                <a16:creationId xmlns:a16="http://schemas.microsoft.com/office/drawing/2014/main" id="{2EBFFA04-96F6-E94A-B8A5-706FB5BF915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91405" y="2436191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0" name="Oval 557">
            <a:extLst>
              <a:ext uri="{FF2B5EF4-FFF2-40B4-BE49-F238E27FC236}">
                <a16:creationId xmlns:a16="http://schemas.microsoft.com/office/drawing/2014/main" id="{290C3EDB-D7EE-0842-B3CD-F6A69952388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36134" y="2436191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1" name="Oval 564">
            <a:extLst>
              <a:ext uri="{FF2B5EF4-FFF2-40B4-BE49-F238E27FC236}">
                <a16:creationId xmlns:a16="http://schemas.microsoft.com/office/drawing/2014/main" id="{E16F12A6-66DD-474F-A6AE-62046206FB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241938" y="2436191"/>
            <a:ext cx="30006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" name="Oval 565">
            <a:extLst>
              <a:ext uri="{FF2B5EF4-FFF2-40B4-BE49-F238E27FC236}">
                <a16:creationId xmlns:a16="http://schemas.microsoft.com/office/drawing/2014/main" id="{ABB5763E-C0F2-EA4B-A98B-F1FAA45BEFC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793775" y="2436191"/>
            <a:ext cx="30005" cy="29478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3" name="Text Box 575">
            <a:extLst>
              <a:ext uri="{FF2B5EF4-FFF2-40B4-BE49-F238E27FC236}">
                <a16:creationId xmlns:a16="http://schemas.microsoft.com/office/drawing/2014/main" id="{B2E31386-6B1E-064B-B38E-64D61737340B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6172875" y="6149171"/>
            <a:ext cx="307881" cy="27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84" name="Text Box 576">
            <a:extLst>
              <a:ext uri="{FF2B5EF4-FFF2-40B4-BE49-F238E27FC236}">
                <a16:creationId xmlns:a16="http://schemas.microsoft.com/office/drawing/2014/main" id="{8BA3998E-61F3-1140-97E9-C70E23EF9AE8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6702534" y="6149171"/>
            <a:ext cx="335277" cy="27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85" name="Text Box 577">
            <a:extLst>
              <a:ext uri="{FF2B5EF4-FFF2-40B4-BE49-F238E27FC236}">
                <a16:creationId xmlns:a16="http://schemas.microsoft.com/office/drawing/2014/main" id="{91AE80CF-A0F2-6342-9E77-1954DA731D2E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7260894" y="6149171"/>
            <a:ext cx="326145" cy="27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86" name="Text Box 579">
            <a:extLst>
              <a:ext uri="{FF2B5EF4-FFF2-40B4-BE49-F238E27FC236}">
                <a16:creationId xmlns:a16="http://schemas.microsoft.com/office/drawing/2014/main" id="{9B271387-4924-1B40-AC98-75DAF97E3297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615207" y="5718531"/>
            <a:ext cx="335277" cy="27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87" name="Text Box 580">
            <a:extLst>
              <a:ext uri="{FF2B5EF4-FFF2-40B4-BE49-F238E27FC236}">
                <a16:creationId xmlns:a16="http://schemas.microsoft.com/office/drawing/2014/main" id="{63BA6A2D-100C-D743-B5DC-043DE59CB323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492577" y="5205866"/>
            <a:ext cx="457908" cy="27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P(s)</a:t>
            </a:r>
          </a:p>
        </p:txBody>
      </p:sp>
      <p:sp>
        <p:nvSpPr>
          <p:cNvPr id="88" name="Text Box 581">
            <a:extLst>
              <a:ext uri="{FF2B5EF4-FFF2-40B4-BE49-F238E27FC236}">
                <a16:creationId xmlns:a16="http://schemas.microsoft.com/office/drawing/2014/main" id="{EA0E45DC-2D2A-5E47-A40B-EBFE31277768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492577" y="3103937"/>
            <a:ext cx="457908" cy="27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V(s)</a:t>
            </a:r>
          </a:p>
        </p:txBody>
      </p:sp>
      <p:sp>
        <p:nvSpPr>
          <p:cNvPr id="89" name="Text Box 582">
            <a:extLst>
              <a:ext uri="{FF2B5EF4-FFF2-40B4-BE49-F238E27FC236}">
                <a16:creationId xmlns:a16="http://schemas.microsoft.com/office/drawing/2014/main" id="{66940E6A-F6B2-3348-B74F-D4D560047E87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633472" y="2550259"/>
            <a:ext cx="317013" cy="27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90" name="Text Box 583">
            <a:extLst>
              <a:ext uri="{FF2B5EF4-FFF2-40B4-BE49-F238E27FC236}">
                <a16:creationId xmlns:a16="http://schemas.microsoft.com/office/drawing/2014/main" id="{B471E7B6-1D6D-D448-B271-D98EB3A4B728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642604" y="4672694"/>
            <a:ext cx="307881" cy="27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91" name="Text Box 584">
            <a:extLst>
              <a:ext uri="{FF2B5EF4-FFF2-40B4-BE49-F238E27FC236}">
                <a16:creationId xmlns:a16="http://schemas.microsoft.com/office/drawing/2014/main" id="{69ACA959-7564-F54C-93AD-DC1C1DC3E8E3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615207" y="4170282"/>
            <a:ext cx="335277" cy="27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92" name="Text Box 585">
            <a:extLst>
              <a:ext uri="{FF2B5EF4-FFF2-40B4-BE49-F238E27FC236}">
                <a16:creationId xmlns:a16="http://schemas.microsoft.com/office/drawing/2014/main" id="{385E3A81-CAD2-4E41-9130-5A52F1D80CBA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624340" y="3626856"/>
            <a:ext cx="326145" cy="27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</a:t>
            </a:r>
            <a:r>
              <a:rPr lang="en-US" baseline="-25000"/>
              <a:t>2</a:t>
            </a:r>
            <a:endParaRPr lang="en-US"/>
          </a:p>
        </p:txBody>
      </p: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3ECDAA81-F660-9844-99C7-ADC81B4FC9F2}"/>
              </a:ext>
            </a:extLst>
          </p:cNvPr>
          <p:cNvGrpSpPr/>
          <p:nvPr/>
        </p:nvGrpSpPr>
        <p:grpSpPr>
          <a:xfrm>
            <a:off x="5763238" y="3012937"/>
            <a:ext cx="2213870" cy="2263371"/>
            <a:chOff x="5931365" y="2620361"/>
            <a:chExt cx="1804396" cy="1914806"/>
          </a:xfrm>
        </p:grpSpPr>
        <p:sp>
          <p:nvSpPr>
            <p:cNvPr id="94" name="Rectangle 587">
              <a:extLst>
                <a:ext uri="{FF2B5EF4-FFF2-40B4-BE49-F238E27FC236}">
                  <a16:creationId xmlns:a16="http://schemas.microsoft.com/office/drawing/2014/main" id="{5A0D6289-4D4D-CB44-AE96-5E82FBB3ED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03280" y="2874131"/>
              <a:ext cx="1732481" cy="16610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Text Box 588">
              <a:extLst>
                <a:ext uri="{FF2B5EF4-FFF2-40B4-BE49-F238E27FC236}">
                  <a16:creationId xmlns:a16="http://schemas.microsoft.com/office/drawing/2014/main" id="{9CB96BD6-4286-0E47-9872-1C7C224E5F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31365" y="2620361"/>
              <a:ext cx="1411555" cy="271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dirty="0"/>
                <a:t>Forbidden region</a:t>
              </a:r>
            </a:p>
          </p:txBody>
        </p:sp>
      </p:grpSp>
      <p:sp>
        <p:nvSpPr>
          <p:cNvPr id="157" name="Text Box 544">
            <a:extLst>
              <a:ext uri="{FF2B5EF4-FFF2-40B4-BE49-F238E27FC236}">
                <a16:creationId xmlns:a16="http://schemas.microsoft.com/office/drawing/2014/main" id="{EBF59ED7-CAB8-5249-B94D-7E609E588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7002" y="5942823"/>
            <a:ext cx="220474" cy="221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 dirty="0"/>
              <a:t>1</a:t>
            </a:r>
          </a:p>
        </p:txBody>
      </p: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5AE1A19E-098E-BC45-BC0E-D867045776CE}"/>
              </a:ext>
            </a:extLst>
          </p:cNvPr>
          <p:cNvGrpSpPr/>
          <p:nvPr/>
        </p:nvGrpSpPr>
        <p:grpSpPr>
          <a:xfrm>
            <a:off x="4957007" y="2227279"/>
            <a:ext cx="4138125" cy="3937271"/>
            <a:chOff x="4957007" y="1633480"/>
            <a:chExt cx="4138125" cy="3937271"/>
          </a:xfrm>
        </p:grpSpPr>
        <p:grpSp>
          <p:nvGrpSpPr>
            <p:cNvPr id="173" name="Group 172">
              <a:extLst>
                <a:ext uri="{FF2B5EF4-FFF2-40B4-BE49-F238E27FC236}">
                  <a16:creationId xmlns:a16="http://schemas.microsoft.com/office/drawing/2014/main" id="{E701E9F0-5104-4347-BE62-433F5169CDFC}"/>
                </a:ext>
              </a:extLst>
            </p:cNvPr>
            <p:cNvGrpSpPr/>
            <p:nvPr/>
          </p:nvGrpSpPr>
          <p:grpSpPr>
            <a:xfrm>
              <a:off x="5553200" y="2703670"/>
              <a:ext cx="2161688" cy="443455"/>
              <a:chOff x="5553200" y="2703670"/>
              <a:chExt cx="2161688" cy="443455"/>
            </a:xfrm>
          </p:grpSpPr>
          <p:sp>
            <p:nvSpPr>
              <p:cNvPr id="123" name="Text Box 629">
                <a:extLst>
                  <a:ext uri="{FF2B5EF4-FFF2-40B4-BE49-F238E27FC236}">
                    <a16:creationId xmlns:a16="http://schemas.microsoft.com/office/drawing/2014/main" id="{AD2A319D-7BE3-A540-AAEA-8735FBEDEA2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53200" y="2703670"/>
                <a:ext cx="220473" cy="2217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sz="1200" dirty="0"/>
                  <a:t>0</a:t>
                </a:r>
              </a:p>
            </p:txBody>
          </p:sp>
          <p:sp>
            <p:nvSpPr>
              <p:cNvPr id="124" name="Text Box 630">
                <a:extLst>
                  <a:ext uri="{FF2B5EF4-FFF2-40B4-BE49-F238E27FC236}">
                    <a16:creationId xmlns:a16="http://schemas.microsoft.com/office/drawing/2014/main" id="{2BABE0F8-6DE7-4045-A303-8753B1CF689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75032" y="2925397"/>
                <a:ext cx="262220" cy="2217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sz="1200"/>
                  <a:t>-1</a:t>
                </a:r>
              </a:p>
            </p:txBody>
          </p:sp>
          <p:sp>
            <p:nvSpPr>
              <p:cNvPr id="125" name="Text Box 631">
                <a:extLst>
                  <a:ext uri="{FF2B5EF4-FFF2-40B4-BE49-F238E27FC236}">
                    <a16:creationId xmlns:a16="http://schemas.microsoft.com/office/drawing/2014/main" id="{ED02ED95-AF50-114D-888C-DAA221C4074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62492" y="2925397"/>
                <a:ext cx="262221" cy="2217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sz="1200"/>
                  <a:t>-1</a:t>
                </a:r>
              </a:p>
            </p:txBody>
          </p:sp>
          <p:sp>
            <p:nvSpPr>
              <p:cNvPr id="126" name="Text Box 632">
                <a:extLst>
                  <a:ext uri="{FF2B5EF4-FFF2-40B4-BE49-F238E27FC236}">
                    <a16:creationId xmlns:a16="http://schemas.microsoft.com/office/drawing/2014/main" id="{8D04D34F-8F68-8A4C-BF36-CBEE98EE3EE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070" y="2925397"/>
                <a:ext cx="262221" cy="2217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sz="1200"/>
                  <a:t>-1</a:t>
                </a:r>
              </a:p>
            </p:txBody>
          </p:sp>
          <p:sp>
            <p:nvSpPr>
              <p:cNvPr id="127" name="Text Box 633">
                <a:extLst>
                  <a:ext uri="{FF2B5EF4-FFF2-40B4-BE49-F238E27FC236}">
                    <a16:creationId xmlns:a16="http://schemas.microsoft.com/office/drawing/2014/main" id="{2FD6C1F9-DD55-4D43-995C-9FD62A1A6D6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52668" y="2925397"/>
                <a:ext cx="262220" cy="2217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sz="1200"/>
                  <a:t>-1</a:t>
                </a:r>
              </a:p>
            </p:txBody>
          </p:sp>
        </p:grpSp>
        <p:grpSp>
          <p:nvGrpSpPr>
            <p:cNvPr id="172" name="Group 171">
              <a:extLst>
                <a:ext uri="{FF2B5EF4-FFF2-40B4-BE49-F238E27FC236}">
                  <a16:creationId xmlns:a16="http://schemas.microsoft.com/office/drawing/2014/main" id="{25862D9D-0BB5-8641-B5F6-E9574FDC2A32}"/>
                </a:ext>
              </a:extLst>
            </p:cNvPr>
            <p:cNvGrpSpPr/>
            <p:nvPr/>
          </p:nvGrpSpPr>
          <p:grpSpPr>
            <a:xfrm>
              <a:off x="4957007" y="1633480"/>
              <a:ext cx="4138125" cy="3937271"/>
              <a:chOff x="4957007" y="1633480"/>
              <a:chExt cx="4138125" cy="3937271"/>
            </a:xfrm>
          </p:grpSpPr>
          <p:grpSp>
            <p:nvGrpSpPr>
              <p:cNvPr id="168" name="Group 167">
                <a:extLst>
                  <a:ext uri="{FF2B5EF4-FFF2-40B4-BE49-F238E27FC236}">
                    <a16:creationId xmlns:a16="http://schemas.microsoft.com/office/drawing/2014/main" id="{90DE4DC5-835F-2947-999D-12E20A22A720}"/>
                  </a:ext>
                </a:extLst>
              </p:cNvPr>
              <p:cNvGrpSpPr/>
              <p:nvPr/>
            </p:nvGrpSpPr>
            <p:grpSpPr>
              <a:xfrm>
                <a:off x="4957007" y="4241667"/>
                <a:ext cx="4135516" cy="1329084"/>
                <a:chOff x="4957007" y="4241667"/>
                <a:chExt cx="4135516" cy="1329084"/>
              </a:xfrm>
            </p:grpSpPr>
            <p:grpSp>
              <p:nvGrpSpPr>
                <p:cNvPr id="167" name="Group 166">
                  <a:extLst>
                    <a:ext uri="{FF2B5EF4-FFF2-40B4-BE49-F238E27FC236}">
                      <a16:creationId xmlns:a16="http://schemas.microsoft.com/office/drawing/2014/main" id="{156CFAE5-DCE0-784F-A353-6A7191D3779E}"/>
                    </a:ext>
                  </a:extLst>
                </p:cNvPr>
                <p:cNvGrpSpPr/>
                <p:nvPr/>
              </p:nvGrpSpPr>
              <p:grpSpPr>
                <a:xfrm>
                  <a:off x="5523195" y="5349024"/>
                  <a:ext cx="3539323" cy="221727"/>
                  <a:chOff x="5523195" y="5349024"/>
                  <a:chExt cx="3539323" cy="221727"/>
                </a:xfrm>
              </p:grpSpPr>
              <p:sp>
                <p:nvSpPr>
                  <p:cNvPr id="158" name="Text Box 589">
                    <a:extLst>
                      <a:ext uri="{FF2B5EF4-FFF2-40B4-BE49-F238E27FC236}">
                        <a16:creationId xmlns:a16="http://schemas.microsoft.com/office/drawing/2014/main" id="{D10DFFDB-E13B-6A4D-A4BC-D386C5AF5FB5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523195" y="5349024"/>
                    <a:ext cx="220474" cy="2217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sz="1200" dirty="0"/>
                      <a:t>1</a:t>
                    </a:r>
                  </a:p>
                </p:txBody>
              </p:sp>
              <p:sp>
                <p:nvSpPr>
                  <p:cNvPr id="159" name="Text Box 590">
                    <a:extLst>
                      <a:ext uri="{FF2B5EF4-FFF2-40B4-BE49-F238E27FC236}">
                        <a16:creationId xmlns:a16="http://schemas.microsoft.com/office/drawing/2014/main" id="{3803BF6C-E395-0145-ADBE-8F50817F8C6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086773" y="5349024"/>
                    <a:ext cx="220474" cy="2217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sz="1200" dirty="0"/>
                      <a:t>0</a:t>
                    </a:r>
                  </a:p>
                </p:txBody>
              </p:sp>
              <p:sp>
                <p:nvSpPr>
                  <p:cNvPr id="160" name="Text Box 591">
                    <a:extLst>
                      <a:ext uri="{FF2B5EF4-FFF2-40B4-BE49-F238E27FC236}">
                        <a16:creationId xmlns:a16="http://schemas.microsoft.com/office/drawing/2014/main" id="{A6FDFACB-696B-0248-80B8-2AE02F8E15D7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587731" y="5349024"/>
                    <a:ext cx="220474" cy="2217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sz="1200"/>
                      <a:t>0</a:t>
                    </a:r>
                  </a:p>
                </p:txBody>
              </p:sp>
              <p:sp>
                <p:nvSpPr>
                  <p:cNvPr id="161" name="Text Box 592">
                    <a:extLst>
                      <a:ext uri="{FF2B5EF4-FFF2-40B4-BE49-F238E27FC236}">
                        <a16:creationId xmlns:a16="http://schemas.microsoft.com/office/drawing/2014/main" id="{629A5E49-078C-8844-82F6-EF49071AB116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151310" y="5349024"/>
                    <a:ext cx="220474" cy="2217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sz="1200" dirty="0"/>
                      <a:t>0</a:t>
                    </a:r>
                  </a:p>
                </p:txBody>
              </p:sp>
              <p:sp>
                <p:nvSpPr>
                  <p:cNvPr id="162" name="Text Box 593">
                    <a:extLst>
                      <a:ext uri="{FF2B5EF4-FFF2-40B4-BE49-F238E27FC236}">
                        <a16:creationId xmlns:a16="http://schemas.microsoft.com/office/drawing/2014/main" id="{10BC2EA2-C0F7-A945-9028-9D0CA0E52F85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714888" y="5349024"/>
                    <a:ext cx="220474" cy="2217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sz="1200"/>
                      <a:t>0</a:t>
                    </a:r>
                  </a:p>
                </p:txBody>
              </p:sp>
              <p:sp>
                <p:nvSpPr>
                  <p:cNvPr id="163" name="Text Box 594">
                    <a:extLst>
                      <a:ext uri="{FF2B5EF4-FFF2-40B4-BE49-F238E27FC236}">
                        <a16:creationId xmlns:a16="http://schemas.microsoft.com/office/drawing/2014/main" id="{A7385923-9FC2-484D-A542-371C8BDA5326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278466" y="5349024"/>
                    <a:ext cx="220474" cy="2217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sz="1200"/>
                      <a:t>1</a:t>
                    </a:r>
                  </a:p>
                </p:txBody>
              </p:sp>
              <p:sp>
                <p:nvSpPr>
                  <p:cNvPr id="164" name="Text Box 595">
                    <a:extLst>
                      <a:ext uri="{FF2B5EF4-FFF2-40B4-BE49-F238E27FC236}">
                        <a16:creationId xmlns:a16="http://schemas.microsoft.com/office/drawing/2014/main" id="{FD0AE9A8-577F-1049-B9D9-18A2F684DBA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842044" y="5349024"/>
                    <a:ext cx="220474" cy="2217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sz="1200"/>
                      <a:t>1</a:t>
                    </a:r>
                  </a:p>
                </p:txBody>
              </p:sp>
            </p:grpSp>
            <p:grpSp>
              <p:nvGrpSpPr>
                <p:cNvPr id="97" name="Group 656">
                  <a:extLst>
                    <a:ext uri="{FF2B5EF4-FFF2-40B4-BE49-F238E27FC236}">
                      <a16:creationId xmlns:a16="http://schemas.microsoft.com/office/drawing/2014/main" id="{6D343D0F-F2B4-F44B-81F9-1F0528494C1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957007" y="4770993"/>
                  <a:ext cx="4135516" cy="221728"/>
                  <a:chOff x="624" y="2688"/>
                  <a:chExt cx="3170" cy="173"/>
                </a:xfrm>
              </p:grpSpPr>
              <p:sp>
                <p:nvSpPr>
                  <p:cNvPr id="149" name="Text Box 596">
                    <a:extLst>
                      <a:ext uri="{FF2B5EF4-FFF2-40B4-BE49-F238E27FC236}">
                        <a16:creationId xmlns:a16="http://schemas.microsoft.com/office/drawing/2014/main" id="{AAFC238C-65D3-3F4B-A74D-6B3B5410B125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4" y="2688"/>
                    <a:ext cx="169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sz="1200"/>
                      <a:t>1</a:t>
                    </a:r>
                  </a:p>
                </p:txBody>
              </p:sp>
              <p:sp>
                <p:nvSpPr>
                  <p:cNvPr id="150" name="Text Box 597">
                    <a:extLst>
                      <a:ext uri="{FF2B5EF4-FFF2-40B4-BE49-F238E27FC236}">
                        <a16:creationId xmlns:a16="http://schemas.microsoft.com/office/drawing/2014/main" id="{12376E5B-19A8-8F46-AC59-5574C1C17EF5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81" y="2688"/>
                    <a:ext cx="169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sz="1200"/>
                      <a:t>1</a:t>
                    </a:r>
                  </a:p>
                </p:txBody>
              </p:sp>
              <p:sp>
                <p:nvSpPr>
                  <p:cNvPr id="151" name="Text Box 598">
                    <a:extLst>
                      <a:ext uri="{FF2B5EF4-FFF2-40B4-BE49-F238E27FC236}">
                        <a16:creationId xmlns:a16="http://schemas.microsoft.com/office/drawing/2014/main" id="{50B15D3F-9ABC-7542-BCCE-9FF0A11A4014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13" y="2688"/>
                    <a:ext cx="169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sz="1200"/>
                      <a:t>0</a:t>
                    </a:r>
                  </a:p>
                </p:txBody>
              </p:sp>
              <p:sp>
                <p:nvSpPr>
                  <p:cNvPr id="152" name="Text Box 599">
                    <a:extLst>
                      <a:ext uri="{FF2B5EF4-FFF2-40B4-BE49-F238E27FC236}">
                        <a16:creationId xmlns:a16="http://schemas.microsoft.com/office/drawing/2014/main" id="{D5F0524B-C3DF-DE45-B631-DC4B50E39D86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97" y="2688"/>
                    <a:ext cx="169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sz="1200"/>
                      <a:t>0</a:t>
                    </a:r>
                  </a:p>
                </p:txBody>
              </p:sp>
              <p:sp>
                <p:nvSpPr>
                  <p:cNvPr id="153" name="Text Box 600">
                    <a:extLst>
                      <a:ext uri="{FF2B5EF4-FFF2-40B4-BE49-F238E27FC236}">
                        <a16:creationId xmlns:a16="http://schemas.microsoft.com/office/drawing/2014/main" id="{84F8E172-F13B-2D4A-890F-879DEB1FBE78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29" y="2688"/>
                    <a:ext cx="169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sz="1200"/>
                      <a:t>0</a:t>
                    </a:r>
                  </a:p>
                </p:txBody>
              </p:sp>
              <p:sp>
                <p:nvSpPr>
                  <p:cNvPr id="154" name="Text Box 601">
                    <a:extLst>
                      <a:ext uri="{FF2B5EF4-FFF2-40B4-BE49-F238E27FC236}">
                        <a16:creationId xmlns:a16="http://schemas.microsoft.com/office/drawing/2014/main" id="{F490AF6A-42EB-4449-9CAB-E82ADE582E46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761" y="2688"/>
                    <a:ext cx="169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sz="1200"/>
                      <a:t>0</a:t>
                    </a:r>
                  </a:p>
                </p:txBody>
              </p:sp>
              <p:sp>
                <p:nvSpPr>
                  <p:cNvPr id="155" name="Text Box 602">
                    <a:extLst>
                      <a:ext uri="{FF2B5EF4-FFF2-40B4-BE49-F238E27FC236}">
                        <a16:creationId xmlns:a16="http://schemas.microsoft.com/office/drawing/2014/main" id="{9E03717B-0FF3-1448-8E39-076475C6797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93" y="2688"/>
                    <a:ext cx="169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sz="1200"/>
                      <a:t>1</a:t>
                    </a:r>
                  </a:p>
                </p:txBody>
              </p:sp>
              <p:sp>
                <p:nvSpPr>
                  <p:cNvPr id="156" name="Text Box 603">
                    <a:extLst>
                      <a:ext uri="{FF2B5EF4-FFF2-40B4-BE49-F238E27FC236}">
                        <a16:creationId xmlns:a16="http://schemas.microsoft.com/office/drawing/2014/main" id="{61E168A9-E20A-904E-BCA5-A6BF59D08C7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625" y="2688"/>
                    <a:ext cx="169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sz="1200"/>
                      <a:t>1</a:t>
                    </a:r>
                  </a:p>
                </p:txBody>
              </p:sp>
            </p:grpSp>
            <p:sp>
              <p:nvSpPr>
                <p:cNvPr id="98" name="Text Box 604">
                  <a:extLst>
                    <a:ext uri="{FF2B5EF4-FFF2-40B4-BE49-F238E27FC236}">
                      <a16:creationId xmlns:a16="http://schemas.microsoft.com/office/drawing/2014/main" id="{05F1840A-B1D6-9041-80E6-BA947C3341E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957007" y="4278834"/>
                  <a:ext cx="220474" cy="2217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1200"/>
                    <a:t>0</a:t>
                  </a:r>
                </a:p>
              </p:txBody>
            </p:sp>
            <p:sp>
              <p:nvSpPr>
                <p:cNvPr id="99" name="Text Box 605">
                  <a:extLst>
                    <a:ext uri="{FF2B5EF4-FFF2-40B4-BE49-F238E27FC236}">
                      <a16:creationId xmlns:a16="http://schemas.microsoft.com/office/drawing/2014/main" id="{BFCEF426-F6BE-264B-A5AA-2730C57E2C4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553200" y="4278834"/>
                  <a:ext cx="220473" cy="2217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1200"/>
                    <a:t>0</a:t>
                  </a:r>
                </a:p>
              </p:txBody>
            </p:sp>
            <p:sp>
              <p:nvSpPr>
                <p:cNvPr id="100" name="Text Box 606">
                  <a:extLst>
                    <a:ext uri="{FF2B5EF4-FFF2-40B4-BE49-F238E27FC236}">
                      <a16:creationId xmlns:a16="http://schemas.microsoft.com/office/drawing/2014/main" id="{C7FDBF2C-527A-C946-AB4C-07563F8EEAD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095905" y="4241667"/>
                  <a:ext cx="262220" cy="2217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1200"/>
                    <a:t>-1</a:t>
                  </a:r>
                </a:p>
              </p:txBody>
            </p:sp>
            <p:sp>
              <p:nvSpPr>
                <p:cNvPr id="101" name="Text Box 607">
                  <a:extLst>
                    <a:ext uri="{FF2B5EF4-FFF2-40B4-BE49-F238E27FC236}">
                      <a16:creationId xmlns:a16="http://schemas.microsoft.com/office/drawing/2014/main" id="{3E2F2AAE-F474-724C-9D07-385268B9D78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587731" y="4241667"/>
                  <a:ext cx="262221" cy="2217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1200"/>
                    <a:t>-1</a:t>
                  </a:r>
                </a:p>
              </p:txBody>
            </p:sp>
            <p:sp>
              <p:nvSpPr>
                <p:cNvPr id="102" name="Text Box 608">
                  <a:extLst>
                    <a:ext uri="{FF2B5EF4-FFF2-40B4-BE49-F238E27FC236}">
                      <a16:creationId xmlns:a16="http://schemas.microsoft.com/office/drawing/2014/main" id="{E1FEDEEE-A246-4F44-8905-1A63B0DFBDD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076949" y="4241667"/>
                  <a:ext cx="262220" cy="2217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1200"/>
                    <a:t>-1</a:t>
                  </a:r>
                </a:p>
              </p:txBody>
            </p:sp>
            <p:sp>
              <p:nvSpPr>
                <p:cNvPr id="103" name="Text Box 609">
                  <a:extLst>
                    <a:ext uri="{FF2B5EF4-FFF2-40B4-BE49-F238E27FC236}">
                      <a16:creationId xmlns:a16="http://schemas.microsoft.com/office/drawing/2014/main" id="{7C60CAA3-D328-BE47-9907-E1771D49877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452668" y="4241667"/>
                  <a:ext cx="262220" cy="2217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1200"/>
                    <a:t>-1</a:t>
                  </a:r>
                </a:p>
              </p:txBody>
            </p:sp>
            <p:sp>
              <p:nvSpPr>
                <p:cNvPr id="104" name="Text Box 610">
                  <a:extLst>
                    <a:ext uri="{FF2B5EF4-FFF2-40B4-BE49-F238E27FC236}">
                      <a16:creationId xmlns:a16="http://schemas.microsoft.com/office/drawing/2014/main" id="{F02A9DD9-DA28-4844-86C2-26C26B9500A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308472" y="4278834"/>
                  <a:ext cx="220473" cy="2217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1200" dirty="0"/>
                    <a:t>0</a:t>
                  </a:r>
                </a:p>
              </p:txBody>
            </p:sp>
            <p:sp>
              <p:nvSpPr>
                <p:cNvPr id="105" name="Text Box 611">
                  <a:extLst>
                    <a:ext uri="{FF2B5EF4-FFF2-40B4-BE49-F238E27FC236}">
                      <a16:creationId xmlns:a16="http://schemas.microsoft.com/office/drawing/2014/main" id="{38B6D63A-8906-3F46-A1EB-FB67881853B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872050" y="4278834"/>
                  <a:ext cx="220473" cy="2217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1200"/>
                    <a:t>0</a:t>
                  </a:r>
                </a:p>
              </p:txBody>
            </p:sp>
          </p:grpSp>
          <p:grpSp>
            <p:nvGrpSpPr>
              <p:cNvPr id="169" name="Group 168">
                <a:extLst>
                  <a:ext uri="{FF2B5EF4-FFF2-40B4-BE49-F238E27FC236}">
                    <a16:creationId xmlns:a16="http://schemas.microsoft.com/office/drawing/2014/main" id="{53DCACBC-C68B-AF48-967B-98777C5E0E5D}"/>
                  </a:ext>
                </a:extLst>
              </p:cNvPr>
              <p:cNvGrpSpPr/>
              <p:nvPr/>
            </p:nvGrpSpPr>
            <p:grpSpPr>
              <a:xfrm>
                <a:off x="4959616" y="3725156"/>
                <a:ext cx="4135516" cy="344767"/>
                <a:chOff x="4959616" y="3725156"/>
                <a:chExt cx="4135516" cy="344767"/>
              </a:xfrm>
            </p:grpSpPr>
            <p:sp>
              <p:nvSpPr>
                <p:cNvPr id="106" name="Text Box 612">
                  <a:extLst>
                    <a:ext uri="{FF2B5EF4-FFF2-40B4-BE49-F238E27FC236}">
                      <a16:creationId xmlns:a16="http://schemas.microsoft.com/office/drawing/2014/main" id="{91F5B586-AD5A-9C43-A270-178C1B8A4A4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959616" y="3725156"/>
                  <a:ext cx="220474" cy="2217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1200"/>
                    <a:t>0</a:t>
                  </a:r>
                </a:p>
              </p:txBody>
            </p:sp>
            <p:sp>
              <p:nvSpPr>
                <p:cNvPr id="107" name="Text Box 613">
                  <a:extLst>
                    <a:ext uri="{FF2B5EF4-FFF2-40B4-BE49-F238E27FC236}">
                      <a16:creationId xmlns:a16="http://schemas.microsoft.com/office/drawing/2014/main" id="{D10592C3-40D2-594E-A531-53090952F12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555809" y="3725156"/>
                  <a:ext cx="220473" cy="2217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1200"/>
                    <a:t>0</a:t>
                  </a:r>
                </a:p>
              </p:txBody>
            </p:sp>
            <p:sp>
              <p:nvSpPr>
                <p:cNvPr id="108" name="Text Box 614">
                  <a:extLst>
                    <a:ext uri="{FF2B5EF4-FFF2-40B4-BE49-F238E27FC236}">
                      <a16:creationId xmlns:a16="http://schemas.microsoft.com/office/drawing/2014/main" id="{873ACFB4-A971-A148-83FA-7018D27F841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098514" y="3848195"/>
                  <a:ext cx="262220" cy="2217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1200"/>
                    <a:t>-1</a:t>
                  </a:r>
                </a:p>
              </p:txBody>
            </p:sp>
            <p:sp>
              <p:nvSpPr>
                <p:cNvPr id="109" name="Text Box 615">
                  <a:extLst>
                    <a:ext uri="{FF2B5EF4-FFF2-40B4-BE49-F238E27FC236}">
                      <a16:creationId xmlns:a16="http://schemas.microsoft.com/office/drawing/2014/main" id="{88F31625-5874-AF41-A0DF-159E2F5D1F4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599473" y="3848195"/>
                  <a:ext cx="262220" cy="2217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1200"/>
                    <a:t>-1</a:t>
                  </a:r>
                </a:p>
              </p:txBody>
            </p:sp>
            <p:sp>
              <p:nvSpPr>
                <p:cNvPr id="110" name="Text Box 616">
                  <a:extLst>
                    <a:ext uri="{FF2B5EF4-FFF2-40B4-BE49-F238E27FC236}">
                      <a16:creationId xmlns:a16="http://schemas.microsoft.com/office/drawing/2014/main" id="{1EC081CB-DD67-7F4B-96F7-D1308D3E4CA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163051" y="3848195"/>
                  <a:ext cx="262220" cy="2217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1200"/>
                    <a:t>-1</a:t>
                  </a:r>
                </a:p>
              </p:txBody>
            </p:sp>
            <p:sp>
              <p:nvSpPr>
                <p:cNvPr id="111" name="Text Box 617">
                  <a:extLst>
                    <a:ext uri="{FF2B5EF4-FFF2-40B4-BE49-F238E27FC236}">
                      <a16:creationId xmlns:a16="http://schemas.microsoft.com/office/drawing/2014/main" id="{FA805EE5-000F-164B-91BF-0C2FAE32381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452668" y="3848195"/>
                  <a:ext cx="262220" cy="2217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1200"/>
                    <a:t>-1</a:t>
                  </a:r>
                </a:p>
              </p:txBody>
            </p:sp>
            <p:sp>
              <p:nvSpPr>
                <p:cNvPr id="112" name="Text Box 618">
                  <a:extLst>
                    <a:ext uri="{FF2B5EF4-FFF2-40B4-BE49-F238E27FC236}">
                      <a16:creationId xmlns:a16="http://schemas.microsoft.com/office/drawing/2014/main" id="{E7294737-A5AB-F746-9471-A7029C204F5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311081" y="3725156"/>
                  <a:ext cx="220473" cy="2217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1200"/>
                    <a:t>0</a:t>
                  </a:r>
                </a:p>
              </p:txBody>
            </p:sp>
            <p:sp>
              <p:nvSpPr>
                <p:cNvPr id="113" name="Text Box 619">
                  <a:extLst>
                    <a:ext uri="{FF2B5EF4-FFF2-40B4-BE49-F238E27FC236}">
                      <a16:creationId xmlns:a16="http://schemas.microsoft.com/office/drawing/2014/main" id="{FAC4FAEC-FA24-C24D-B139-620588D40B8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874659" y="3725156"/>
                  <a:ext cx="220473" cy="2217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1200" dirty="0"/>
                    <a:t>0</a:t>
                  </a:r>
                </a:p>
              </p:txBody>
            </p:sp>
          </p:grpSp>
          <p:grpSp>
            <p:nvGrpSpPr>
              <p:cNvPr id="170" name="Group 169">
                <a:extLst>
                  <a:ext uri="{FF2B5EF4-FFF2-40B4-BE49-F238E27FC236}">
                    <a16:creationId xmlns:a16="http://schemas.microsoft.com/office/drawing/2014/main" id="{0C6051E8-8C5C-8042-BC33-DCA14C43CDAA}"/>
                  </a:ext>
                </a:extLst>
              </p:cNvPr>
              <p:cNvGrpSpPr/>
              <p:nvPr/>
            </p:nvGrpSpPr>
            <p:grpSpPr>
              <a:xfrm>
                <a:off x="4959616" y="3232997"/>
                <a:ext cx="4135516" cy="307599"/>
                <a:chOff x="4959616" y="3232997"/>
                <a:chExt cx="4135516" cy="307599"/>
              </a:xfrm>
            </p:grpSpPr>
            <p:sp>
              <p:nvSpPr>
                <p:cNvPr id="114" name="Text Box 620">
                  <a:extLst>
                    <a:ext uri="{FF2B5EF4-FFF2-40B4-BE49-F238E27FC236}">
                      <a16:creationId xmlns:a16="http://schemas.microsoft.com/office/drawing/2014/main" id="{9A303EC8-358F-0541-8F31-8CA29F816B3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959616" y="3232997"/>
                  <a:ext cx="220474" cy="2217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1200"/>
                    <a:t>0</a:t>
                  </a:r>
                </a:p>
              </p:txBody>
            </p:sp>
            <p:sp>
              <p:nvSpPr>
                <p:cNvPr id="115" name="Text Box 621">
                  <a:extLst>
                    <a:ext uri="{FF2B5EF4-FFF2-40B4-BE49-F238E27FC236}">
                      <a16:creationId xmlns:a16="http://schemas.microsoft.com/office/drawing/2014/main" id="{BFF43371-62E8-8647-9D62-46878B37AA9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555809" y="3232997"/>
                  <a:ext cx="220473" cy="2217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1200"/>
                    <a:t>0</a:t>
                  </a:r>
                </a:p>
              </p:txBody>
            </p:sp>
            <p:sp>
              <p:nvSpPr>
                <p:cNvPr id="116" name="Text Box 622">
                  <a:extLst>
                    <a:ext uri="{FF2B5EF4-FFF2-40B4-BE49-F238E27FC236}">
                      <a16:creationId xmlns:a16="http://schemas.microsoft.com/office/drawing/2014/main" id="{A9DC5655-3CDE-2041-BFC1-B9B0FA2EAF4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065900" y="3318869"/>
                  <a:ext cx="262221" cy="2217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1200"/>
                    <a:t>-1</a:t>
                  </a:r>
                </a:p>
              </p:txBody>
            </p:sp>
            <p:sp>
              <p:nvSpPr>
                <p:cNvPr id="117" name="Text Box 623">
                  <a:extLst>
                    <a:ext uri="{FF2B5EF4-FFF2-40B4-BE49-F238E27FC236}">
                      <a16:creationId xmlns:a16="http://schemas.microsoft.com/office/drawing/2014/main" id="{ADC06655-18EA-FB41-88EF-E6CE9C100FF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596864" y="3318869"/>
                  <a:ext cx="262220" cy="2217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1200"/>
                    <a:t>-1</a:t>
                  </a:r>
                </a:p>
              </p:txBody>
            </p:sp>
            <p:sp>
              <p:nvSpPr>
                <p:cNvPr id="118" name="Text Box 624">
                  <a:extLst>
                    <a:ext uri="{FF2B5EF4-FFF2-40B4-BE49-F238E27FC236}">
                      <a16:creationId xmlns:a16="http://schemas.microsoft.com/office/drawing/2014/main" id="{FA449619-4B36-0D48-9883-0683D1322ED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160442" y="3318869"/>
                  <a:ext cx="262220" cy="2217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1200"/>
                    <a:t>-1</a:t>
                  </a:r>
                </a:p>
              </p:txBody>
            </p:sp>
            <p:sp>
              <p:nvSpPr>
                <p:cNvPr id="119" name="Text Box 625">
                  <a:extLst>
                    <a:ext uri="{FF2B5EF4-FFF2-40B4-BE49-F238E27FC236}">
                      <a16:creationId xmlns:a16="http://schemas.microsoft.com/office/drawing/2014/main" id="{D3CF69FD-06D3-934A-A696-F5A90B6C1AB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452668" y="3318869"/>
                  <a:ext cx="262220" cy="2217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1200"/>
                    <a:t>-1</a:t>
                  </a:r>
                </a:p>
              </p:txBody>
            </p:sp>
            <p:sp>
              <p:nvSpPr>
                <p:cNvPr id="120" name="Text Box 626">
                  <a:extLst>
                    <a:ext uri="{FF2B5EF4-FFF2-40B4-BE49-F238E27FC236}">
                      <a16:creationId xmlns:a16="http://schemas.microsoft.com/office/drawing/2014/main" id="{3F6CCA72-E498-E847-84C6-B126B4B13A9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311081" y="3232997"/>
                  <a:ext cx="220473" cy="2217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1200"/>
                    <a:t>0</a:t>
                  </a:r>
                </a:p>
              </p:txBody>
            </p:sp>
            <p:sp>
              <p:nvSpPr>
                <p:cNvPr id="121" name="Text Box 627">
                  <a:extLst>
                    <a:ext uri="{FF2B5EF4-FFF2-40B4-BE49-F238E27FC236}">
                      <a16:creationId xmlns:a16="http://schemas.microsoft.com/office/drawing/2014/main" id="{17F091A3-5305-3147-973F-CD90046049D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874659" y="3232997"/>
                  <a:ext cx="220473" cy="2217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1200" dirty="0"/>
                    <a:t>0</a:t>
                  </a:r>
                </a:p>
              </p:txBody>
            </p:sp>
          </p:grpSp>
          <p:grpSp>
            <p:nvGrpSpPr>
              <p:cNvPr id="171" name="Group 170">
                <a:extLst>
                  <a:ext uri="{FF2B5EF4-FFF2-40B4-BE49-F238E27FC236}">
                    <a16:creationId xmlns:a16="http://schemas.microsoft.com/office/drawing/2014/main" id="{443EABCE-4D39-F54B-8B8D-F16049EBF628}"/>
                  </a:ext>
                </a:extLst>
              </p:cNvPr>
              <p:cNvGrpSpPr/>
              <p:nvPr/>
            </p:nvGrpSpPr>
            <p:grpSpPr>
              <a:xfrm>
                <a:off x="4957007" y="1633480"/>
                <a:ext cx="4135516" cy="1291917"/>
                <a:chOff x="4957007" y="1633480"/>
                <a:chExt cx="4135516" cy="1291917"/>
              </a:xfrm>
            </p:grpSpPr>
            <p:sp>
              <p:nvSpPr>
                <p:cNvPr id="122" name="Text Box 628">
                  <a:extLst>
                    <a:ext uri="{FF2B5EF4-FFF2-40B4-BE49-F238E27FC236}">
                      <a16:creationId xmlns:a16="http://schemas.microsoft.com/office/drawing/2014/main" id="{0CF5B36D-7014-C240-8FC7-85615F87507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957007" y="2703670"/>
                  <a:ext cx="220474" cy="2217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1200" dirty="0"/>
                    <a:t>0</a:t>
                  </a:r>
                </a:p>
              </p:txBody>
            </p:sp>
            <p:sp>
              <p:nvSpPr>
                <p:cNvPr id="128" name="Text Box 634">
                  <a:extLst>
                    <a:ext uri="{FF2B5EF4-FFF2-40B4-BE49-F238E27FC236}">
                      <a16:creationId xmlns:a16="http://schemas.microsoft.com/office/drawing/2014/main" id="{78F96A1F-9EDB-F841-A969-C2B700447E1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308472" y="2703670"/>
                  <a:ext cx="220473" cy="2217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1200"/>
                    <a:t>0</a:t>
                  </a:r>
                </a:p>
              </p:txBody>
            </p:sp>
            <p:sp>
              <p:nvSpPr>
                <p:cNvPr id="129" name="Text Box 635">
                  <a:extLst>
                    <a:ext uri="{FF2B5EF4-FFF2-40B4-BE49-F238E27FC236}">
                      <a16:creationId xmlns:a16="http://schemas.microsoft.com/office/drawing/2014/main" id="{2818E346-6E62-CA42-A524-721D0EA94E8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8872050" y="2703670"/>
                  <a:ext cx="220473" cy="2217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r>
                    <a:rPr lang="en-US" sz="1200"/>
                    <a:t>0</a:t>
                  </a:r>
                </a:p>
              </p:txBody>
            </p:sp>
            <p:grpSp>
              <p:nvGrpSpPr>
                <p:cNvPr id="130" name="Group 653">
                  <a:extLst>
                    <a:ext uri="{FF2B5EF4-FFF2-40B4-BE49-F238E27FC236}">
                      <a16:creationId xmlns:a16="http://schemas.microsoft.com/office/drawing/2014/main" id="{22ABAC5D-723E-9944-A2BE-FA11FA5A884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957007" y="2187159"/>
                  <a:ext cx="4135516" cy="221728"/>
                  <a:chOff x="670" y="672"/>
                  <a:chExt cx="3170" cy="173"/>
                </a:xfrm>
              </p:grpSpPr>
              <p:sp>
                <p:nvSpPr>
                  <p:cNvPr id="141" name="Text Box 636">
                    <a:extLst>
                      <a:ext uri="{FF2B5EF4-FFF2-40B4-BE49-F238E27FC236}">
                        <a16:creationId xmlns:a16="http://schemas.microsoft.com/office/drawing/2014/main" id="{A3E9ECBE-0B90-0D40-B10F-8F06D5477FD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70" y="672"/>
                    <a:ext cx="169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sz="1200"/>
                      <a:t>1</a:t>
                    </a:r>
                  </a:p>
                </p:txBody>
              </p:sp>
              <p:sp>
                <p:nvSpPr>
                  <p:cNvPr id="142" name="Text Box 637">
                    <a:extLst>
                      <a:ext uri="{FF2B5EF4-FFF2-40B4-BE49-F238E27FC236}">
                        <a16:creationId xmlns:a16="http://schemas.microsoft.com/office/drawing/2014/main" id="{1F389665-FAC5-4141-83EC-122ACAD1FB62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27" y="672"/>
                    <a:ext cx="169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sz="1200"/>
                      <a:t>1</a:t>
                    </a:r>
                  </a:p>
                </p:txBody>
              </p:sp>
              <p:sp>
                <p:nvSpPr>
                  <p:cNvPr id="143" name="Text Box 638">
                    <a:extLst>
                      <a:ext uri="{FF2B5EF4-FFF2-40B4-BE49-F238E27FC236}">
                        <a16:creationId xmlns:a16="http://schemas.microsoft.com/office/drawing/2014/main" id="{B0D88846-5B68-474B-A06F-D3210986303E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59" y="672"/>
                    <a:ext cx="169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sz="1200"/>
                      <a:t>0</a:t>
                    </a:r>
                  </a:p>
                </p:txBody>
              </p:sp>
              <p:sp>
                <p:nvSpPr>
                  <p:cNvPr id="144" name="Text Box 639">
                    <a:extLst>
                      <a:ext uri="{FF2B5EF4-FFF2-40B4-BE49-F238E27FC236}">
                        <a16:creationId xmlns:a16="http://schemas.microsoft.com/office/drawing/2014/main" id="{99BF5E3E-0C1F-A84F-A410-64078299BC0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43" y="672"/>
                    <a:ext cx="169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sz="1200"/>
                      <a:t>0</a:t>
                    </a:r>
                  </a:p>
                </p:txBody>
              </p:sp>
              <p:sp>
                <p:nvSpPr>
                  <p:cNvPr id="145" name="Text Box 640">
                    <a:extLst>
                      <a:ext uri="{FF2B5EF4-FFF2-40B4-BE49-F238E27FC236}">
                        <a16:creationId xmlns:a16="http://schemas.microsoft.com/office/drawing/2014/main" id="{E919AE5D-127D-C245-ABCB-7803386A1FF9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75" y="672"/>
                    <a:ext cx="169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sz="1200"/>
                      <a:t>0</a:t>
                    </a:r>
                  </a:p>
                </p:txBody>
              </p:sp>
              <p:sp>
                <p:nvSpPr>
                  <p:cNvPr id="146" name="Text Box 641">
                    <a:extLst>
                      <a:ext uri="{FF2B5EF4-FFF2-40B4-BE49-F238E27FC236}">
                        <a16:creationId xmlns:a16="http://schemas.microsoft.com/office/drawing/2014/main" id="{1C2040C6-12F5-AB45-99C2-FEBEDCB704A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07" y="672"/>
                    <a:ext cx="169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sz="1200"/>
                      <a:t>0</a:t>
                    </a:r>
                  </a:p>
                </p:txBody>
              </p:sp>
              <p:sp>
                <p:nvSpPr>
                  <p:cNvPr id="147" name="Text Box 642">
                    <a:extLst>
                      <a:ext uri="{FF2B5EF4-FFF2-40B4-BE49-F238E27FC236}">
                        <a16:creationId xmlns:a16="http://schemas.microsoft.com/office/drawing/2014/main" id="{87483435-B482-8648-9899-E26169BBC568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39" y="672"/>
                    <a:ext cx="169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sz="1200"/>
                      <a:t>1</a:t>
                    </a:r>
                  </a:p>
                </p:txBody>
              </p:sp>
              <p:sp>
                <p:nvSpPr>
                  <p:cNvPr id="148" name="Text Box 643">
                    <a:extLst>
                      <a:ext uri="{FF2B5EF4-FFF2-40B4-BE49-F238E27FC236}">
                        <a16:creationId xmlns:a16="http://schemas.microsoft.com/office/drawing/2014/main" id="{4C753F5E-D326-814E-B9B0-7A5E3D93C648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671" y="672"/>
                    <a:ext cx="169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sz="1200"/>
                      <a:t>1</a:t>
                    </a:r>
                  </a:p>
                </p:txBody>
              </p:sp>
            </p:grpSp>
            <p:grpSp>
              <p:nvGrpSpPr>
                <p:cNvPr id="131" name="Group 652">
                  <a:extLst>
                    <a:ext uri="{FF2B5EF4-FFF2-40B4-BE49-F238E27FC236}">
                      <a16:creationId xmlns:a16="http://schemas.microsoft.com/office/drawing/2014/main" id="{06E3DD70-7930-464B-852C-3DB9D1FA640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957007" y="1633480"/>
                  <a:ext cx="4135516" cy="221728"/>
                  <a:chOff x="670" y="240"/>
                  <a:chExt cx="3170" cy="173"/>
                </a:xfrm>
              </p:grpSpPr>
              <p:sp>
                <p:nvSpPr>
                  <p:cNvPr id="133" name="Text Box 644">
                    <a:extLst>
                      <a:ext uri="{FF2B5EF4-FFF2-40B4-BE49-F238E27FC236}">
                        <a16:creationId xmlns:a16="http://schemas.microsoft.com/office/drawing/2014/main" id="{99F93A22-8C10-5C4D-A043-F2D58DF0C257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70" y="240"/>
                    <a:ext cx="169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sz="1200"/>
                      <a:t>1</a:t>
                    </a:r>
                  </a:p>
                </p:txBody>
              </p:sp>
              <p:sp>
                <p:nvSpPr>
                  <p:cNvPr id="134" name="Text Box 645">
                    <a:extLst>
                      <a:ext uri="{FF2B5EF4-FFF2-40B4-BE49-F238E27FC236}">
                        <a16:creationId xmlns:a16="http://schemas.microsoft.com/office/drawing/2014/main" id="{07C61D02-70A1-E044-914D-C40F77DC62F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27" y="240"/>
                    <a:ext cx="169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sz="1200"/>
                      <a:t>1</a:t>
                    </a:r>
                  </a:p>
                </p:txBody>
              </p:sp>
              <p:sp>
                <p:nvSpPr>
                  <p:cNvPr id="135" name="Text Box 646">
                    <a:extLst>
                      <a:ext uri="{FF2B5EF4-FFF2-40B4-BE49-F238E27FC236}">
                        <a16:creationId xmlns:a16="http://schemas.microsoft.com/office/drawing/2014/main" id="{CF46B14F-FB51-EE4C-81DD-8B128299596F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59" y="240"/>
                    <a:ext cx="169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sz="1200"/>
                      <a:t>0</a:t>
                    </a:r>
                  </a:p>
                </p:txBody>
              </p:sp>
              <p:sp>
                <p:nvSpPr>
                  <p:cNvPr id="136" name="Text Box 647">
                    <a:extLst>
                      <a:ext uri="{FF2B5EF4-FFF2-40B4-BE49-F238E27FC236}">
                        <a16:creationId xmlns:a16="http://schemas.microsoft.com/office/drawing/2014/main" id="{8EE59CF0-B61C-824F-8C15-40218A6195F9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43" y="240"/>
                    <a:ext cx="169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sz="1200"/>
                      <a:t>0</a:t>
                    </a:r>
                  </a:p>
                </p:txBody>
              </p:sp>
              <p:sp>
                <p:nvSpPr>
                  <p:cNvPr id="137" name="Text Box 648">
                    <a:extLst>
                      <a:ext uri="{FF2B5EF4-FFF2-40B4-BE49-F238E27FC236}">
                        <a16:creationId xmlns:a16="http://schemas.microsoft.com/office/drawing/2014/main" id="{29577144-AD04-E145-87F5-78F7A0605A7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75" y="240"/>
                    <a:ext cx="169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sz="1200"/>
                      <a:t>0</a:t>
                    </a:r>
                  </a:p>
                </p:txBody>
              </p:sp>
              <p:sp>
                <p:nvSpPr>
                  <p:cNvPr id="138" name="Text Box 649">
                    <a:extLst>
                      <a:ext uri="{FF2B5EF4-FFF2-40B4-BE49-F238E27FC236}">
                        <a16:creationId xmlns:a16="http://schemas.microsoft.com/office/drawing/2014/main" id="{27E8714D-457B-2C47-9FE7-C3AD34395B6A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07" y="240"/>
                    <a:ext cx="169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sz="1200"/>
                      <a:t>0</a:t>
                    </a:r>
                  </a:p>
                </p:txBody>
              </p:sp>
              <p:sp>
                <p:nvSpPr>
                  <p:cNvPr id="139" name="Text Box 650">
                    <a:extLst>
                      <a:ext uri="{FF2B5EF4-FFF2-40B4-BE49-F238E27FC236}">
                        <a16:creationId xmlns:a16="http://schemas.microsoft.com/office/drawing/2014/main" id="{03EBD68D-45DF-714C-823E-7BF84D44092F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39" y="240"/>
                    <a:ext cx="169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sz="1200"/>
                      <a:t>1</a:t>
                    </a:r>
                  </a:p>
                </p:txBody>
              </p:sp>
              <p:sp>
                <p:nvSpPr>
                  <p:cNvPr id="140" name="Text Box 651">
                    <a:extLst>
                      <a:ext uri="{FF2B5EF4-FFF2-40B4-BE49-F238E27FC236}">
                        <a16:creationId xmlns:a16="http://schemas.microsoft.com/office/drawing/2014/main" id="{A8D6A0C2-5342-E247-A180-52085202152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671" y="240"/>
                    <a:ext cx="169" cy="1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bg1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spAutoFit/>
                  </a:bodyPr>
                  <a:lstStyle/>
                  <a:p>
                    <a:r>
                      <a:rPr lang="en-US" sz="1200"/>
                      <a:t>1</a:t>
                    </a:r>
                  </a:p>
                </p:txBody>
              </p:sp>
            </p:grpSp>
          </p:grpSp>
        </p:grpSp>
      </p:grpSp>
      <p:sp>
        <p:nvSpPr>
          <p:cNvPr id="176" name="Rectangle 175">
            <a:extLst>
              <a:ext uri="{FF2B5EF4-FFF2-40B4-BE49-F238E27FC236}">
                <a16:creationId xmlns:a16="http://schemas.microsoft.com/office/drawing/2014/main" id="{686D227D-3B2A-494B-8474-D68FD44828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851" y="3111616"/>
            <a:ext cx="4234949" cy="353943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en-US" sz="1600" b="1" dirty="0">
                <a:solidFill>
                  <a:srgbClr val="9D00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Thread routine */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             </a:t>
            </a:r>
          </a:p>
          <a:p>
            <a:r>
              <a:rPr lang="en-US" sz="1600" b="1" dirty="0">
                <a:solidFill>
                  <a:srgbClr val="10770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thread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10770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b="1" dirty="0" err="1">
                <a:solidFill>
                  <a:srgbClr val="9E4C0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vargp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                                                                                       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                                                                                                               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10770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9E4C0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niters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*((</a:t>
            </a:r>
            <a:r>
              <a:rPr lang="en-US" sz="1600" b="1" dirty="0">
                <a:solidFill>
                  <a:srgbClr val="10770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vargp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long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                                                                                                                                                                                 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9D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niters;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++){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P(&amp;s)</a:t>
            </a:r>
          </a:p>
          <a:p>
            <a:r>
              <a:rPr lang="nl-NL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nl-NL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nl-NL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++;    </a:t>
            </a:r>
          </a:p>
          <a:p>
            <a:r>
              <a:rPr lang="nl-NL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V(&amp;s)</a:t>
            </a:r>
          </a:p>
          <a:p>
            <a:r>
              <a:rPr lang="nl-NL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               </a:t>
            </a:r>
          </a:p>
          <a:p>
            <a:r>
              <a:rPr lang="nl-NL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                                 </a:t>
            </a:r>
          </a:p>
          <a:p>
            <a:r>
              <a:rPr lang="is-I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is-IS" sz="1600" b="1" dirty="0">
                <a:solidFill>
                  <a:srgbClr val="9D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s-I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s-IS" sz="1600" b="1" dirty="0">
                <a:solidFill>
                  <a:srgbClr val="0F757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is-I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                                                                                               </a:t>
            </a:r>
          </a:p>
          <a:p>
            <a:r>
              <a:rPr lang="is-I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lang="en-US" sz="16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095A02F7-6A46-824D-B06F-E771F0A797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994" y="2082225"/>
            <a:ext cx="4234949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 long </a:t>
            </a:r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s; </a:t>
            </a:r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D1DFE073-1A93-7D42-ACC1-445ECA3A43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399" y="2721481"/>
            <a:ext cx="4234949" cy="33855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en-US" sz="16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sem_init</a:t>
            </a:r>
            <a:r>
              <a:rPr lang="en-US" sz="1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(&amp;s, 1);</a:t>
            </a:r>
          </a:p>
        </p:txBody>
      </p:sp>
    </p:spTree>
    <p:extLst>
      <p:ext uri="{BB962C8B-B14F-4D97-AF65-F5344CB8AC3E}">
        <p14:creationId xmlns:p14="http://schemas.microsoft.com/office/powerpoint/2010/main" val="126447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3047FA14-E8B9-5541-B2FA-35D660E1BFD6}" vid="{5B7FA5DE-B936-DE42-9858-6D948D8248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13560</TotalTime>
  <Words>2982</Words>
  <Application>Microsoft Macintosh PowerPoint</Application>
  <PresentationFormat>On-screen Show (4:3)</PresentationFormat>
  <Paragraphs>652</Paragraphs>
  <Slides>25</Slides>
  <Notes>4</Notes>
  <HiddenSlides>2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Calibri</vt:lpstr>
      <vt:lpstr>Consolas</vt:lpstr>
      <vt:lpstr>Courier</vt:lpstr>
      <vt:lpstr>Courier New</vt:lpstr>
      <vt:lpstr>Times New Roman</vt:lpstr>
      <vt:lpstr>Tw Cen MT</vt:lpstr>
      <vt:lpstr>Clarity</vt:lpstr>
      <vt:lpstr>Lecture 22: Semaphores and Conditional Variables</vt:lpstr>
      <vt:lpstr>Problems with Locks</vt:lpstr>
      <vt:lpstr>Semaphores</vt:lpstr>
      <vt:lpstr>Semantics of P and V</vt:lpstr>
      <vt:lpstr>Why P and V?</vt:lpstr>
      <vt:lpstr>Binary Semaphore (aka mutex)</vt:lpstr>
      <vt:lpstr>Example: Shared counter</vt:lpstr>
      <vt:lpstr>Example: Shared counter</vt:lpstr>
      <vt:lpstr>Exercise 1: Semaphores</vt:lpstr>
      <vt:lpstr>Example: Synchronization Barrier</vt:lpstr>
      <vt:lpstr>Counting Semaphores</vt:lpstr>
      <vt:lpstr>Example: Bounded Buffers</vt:lpstr>
      <vt:lpstr>Example: Bounded Buffers</vt:lpstr>
      <vt:lpstr>Example: Bounded Buffers</vt:lpstr>
      <vt:lpstr>Example: Bounded Buffers</vt:lpstr>
      <vt:lpstr>Exercise 3: Readers/Writers</vt:lpstr>
      <vt:lpstr>Programming with Semaphores</vt:lpstr>
      <vt:lpstr>Limitations of Semaphores</vt:lpstr>
      <vt:lpstr>Condition Variables</vt:lpstr>
      <vt:lpstr>Using Condition Variables</vt:lpstr>
      <vt:lpstr>Example: Synchronization Barrier</vt:lpstr>
      <vt:lpstr>Exercise 4: Readers/Writers</vt:lpstr>
      <vt:lpstr>Programming with CVs</vt:lpstr>
      <vt:lpstr>Condition Variables in C</vt:lpstr>
      <vt:lpstr>Exercise 5: Feedback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21: Semaphores and Conditional Variables</dc:title>
  <dc:creator>Eleanor Birrell</dc:creator>
  <cp:lastModifiedBy>Anthony Clark</cp:lastModifiedBy>
  <cp:revision>129</cp:revision>
  <dcterms:created xsi:type="dcterms:W3CDTF">2019-04-09T02:17:29Z</dcterms:created>
  <dcterms:modified xsi:type="dcterms:W3CDTF">2022-04-13T17:39:03Z</dcterms:modified>
</cp:coreProperties>
</file>