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31" r:id="rId3"/>
    <p:sldId id="259" r:id="rId4"/>
    <p:sldId id="260" r:id="rId5"/>
    <p:sldId id="261" r:id="rId6"/>
    <p:sldId id="1299" r:id="rId7"/>
    <p:sldId id="1300" r:id="rId8"/>
    <p:sldId id="934" r:id="rId9"/>
    <p:sldId id="935" r:id="rId10"/>
    <p:sldId id="262" r:id="rId11"/>
    <p:sldId id="1293" r:id="rId12"/>
    <p:sldId id="1295" r:id="rId13"/>
    <p:sldId id="1294" r:id="rId14"/>
    <p:sldId id="1303" r:id="rId15"/>
    <p:sldId id="265" r:id="rId16"/>
    <p:sldId id="1301" r:id="rId17"/>
    <p:sldId id="1296" r:id="rId18"/>
    <p:sldId id="1297" r:id="rId19"/>
    <p:sldId id="347" r:id="rId20"/>
    <p:sldId id="1302" r:id="rId21"/>
    <p:sldId id="936" r:id="rId22"/>
    <p:sldId id="937" r:id="rId23"/>
    <p:sldId id="338" r:id="rId24"/>
    <p:sldId id="271" r:id="rId25"/>
    <p:sldId id="940" r:id="rId26"/>
    <p:sldId id="939" r:id="rId27"/>
    <p:sldId id="943" r:id="rId28"/>
    <p:sldId id="289" r:id="rId29"/>
    <p:sldId id="941" r:id="rId30"/>
    <p:sldId id="942" r:id="rId31"/>
    <p:sldId id="1298" r:id="rId32"/>
    <p:sldId id="285" r:id="rId33"/>
    <p:sldId id="339" r:id="rId34"/>
    <p:sldId id="1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6" autoAdjust="0"/>
    <p:restoredTop sz="85714" autoAdjust="0"/>
  </p:normalViewPr>
  <p:slideViewPr>
    <p:cSldViewPr>
      <p:cViewPr varScale="1">
        <p:scale>
          <a:sx n="104" d="100"/>
          <a:sy n="104" d="100"/>
        </p:scale>
        <p:origin x="223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Clark" userId="d717aa47-1d0c-4368-9d13-ad97c75072c1" providerId="ADAL" clId="{6E732C74-ECC1-FB42-A692-1E5E9421C9CE}"/>
    <pc:docChg chg="custSel addSld modSld">
      <pc:chgData name="Anthony Clark" userId="d717aa47-1d0c-4368-9d13-ad97c75072c1" providerId="ADAL" clId="{6E732C74-ECC1-FB42-A692-1E5E9421C9CE}" dt="2022-01-31T18:54:40.956" v="568"/>
      <pc:docMkLst>
        <pc:docMk/>
      </pc:docMkLst>
      <pc:sldChg chg="modSp modAnim">
        <pc:chgData name="Anthony Clark" userId="d717aa47-1d0c-4368-9d13-ad97c75072c1" providerId="ADAL" clId="{6E732C74-ECC1-FB42-A692-1E5E9421C9CE}" dt="2022-01-31T17:29:40.737" v="69"/>
        <pc:sldMkLst>
          <pc:docMk/>
          <pc:sldMk cId="2870429650" sldId="262"/>
        </pc:sldMkLst>
        <pc:spChg chg="mod">
          <ac:chgData name="Anthony Clark" userId="d717aa47-1d0c-4368-9d13-ad97c75072c1" providerId="ADAL" clId="{6E732C74-ECC1-FB42-A692-1E5E9421C9CE}" dt="2022-01-31T17:28:56.123" v="65" actId="20577"/>
          <ac:spMkLst>
            <pc:docMk/>
            <pc:sldMk cId="2870429650" sldId="262"/>
            <ac:spMk id="16388" creationId="{00000000-0000-0000-0000-000000000000}"/>
          </ac:spMkLst>
        </pc:spChg>
      </pc:sldChg>
      <pc:sldChg chg="modAnim">
        <pc:chgData name="Anthony Clark" userId="d717aa47-1d0c-4368-9d13-ad97c75072c1" providerId="ADAL" clId="{6E732C74-ECC1-FB42-A692-1E5E9421C9CE}" dt="2022-01-31T18:35:15.904" v="247"/>
        <pc:sldMkLst>
          <pc:docMk/>
          <pc:sldMk cId="3097516652" sldId="289"/>
        </pc:sldMkLst>
      </pc:sldChg>
      <pc:sldChg chg="modAnim">
        <pc:chgData name="Anthony Clark" userId="d717aa47-1d0c-4368-9d13-ad97c75072c1" providerId="ADAL" clId="{6E732C74-ECC1-FB42-A692-1E5E9421C9CE}" dt="2022-01-31T18:30:41.120" v="242"/>
        <pc:sldMkLst>
          <pc:docMk/>
          <pc:sldMk cId="1140311902" sldId="338"/>
        </pc:sldMkLst>
      </pc:sldChg>
      <pc:sldChg chg="modSp">
        <pc:chgData name="Anthony Clark" userId="d717aa47-1d0c-4368-9d13-ad97c75072c1" providerId="ADAL" clId="{6E732C74-ECC1-FB42-A692-1E5E9421C9CE}" dt="2022-01-31T17:26:05.131" v="37"/>
        <pc:sldMkLst>
          <pc:docMk/>
          <pc:sldMk cId="921830126" sldId="934"/>
        </pc:sldMkLst>
        <pc:spChg chg="mod">
          <ac:chgData name="Anthony Clark" userId="d717aa47-1d0c-4368-9d13-ad97c75072c1" providerId="ADAL" clId="{6E732C74-ECC1-FB42-A692-1E5E9421C9CE}" dt="2022-01-31T17:26:05.131" v="37"/>
          <ac:spMkLst>
            <pc:docMk/>
            <pc:sldMk cId="921830126" sldId="934"/>
            <ac:spMk id="15367" creationId="{00000000-0000-0000-0000-000000000000}"/>
          </ac:spMkLst>
        </pc:spChg>
      </pc:sldChg>
      <pc:sldChg chg="addSp modSp modAnim">
        <pc:chgData name="Anthony Clark" userId="d717aa47-1d0c-4368-9d13-ad97c75072c1" providerId="ADAL" clId="{6E732C74-ECC1-FB42-A692-1E5E9421C9CE}" dt="2022-01-31T17:27:42.986" v="39"/>
        <pc:sldMkLst>
          <pc:docMk/>
          <pc:sldMk cId="3230084921" sldId="935"/>
        </pc:sldMkLst>
        <pc:spChg chg="mod">
          <ac:chgData name="Anthony Clark" userId="d717aa47-1d0c-4368-9d13-ad97c75072c1" providerId="ADAL" clId="{6E732C74-ECC1-FB42-A692-1E5E9421C9CE}" dt="2022-01-31T17:21:27.572" v="13" actId="20577"/>
          <ac:spMkLst>
            <pc:docMk/>
            <pc:sldMk cId="3230084921" sldId="935"/>
            <ac:spMk id="2" creationId="{F457F145-DD1A-7C42-A1EE-E0FC6EC35AFC}"/>
          </ac:spMkLst>
        </pc:spChg>
        <pc:spChg chg="add mod">
          <ac:chgData name="Anthony Clark" userId="d717aa47-1d0c-4368-9d13-ad97c75072c1" providerId="ADAL" clId="{6E732C74-ECC1-FB42-A692-1E5E9421C9CE}" dt="2022-01-31T17:27:33.967" v="38" actId="767"/>
          <ac:spMkLst>
            <pc:docMk/>
            <pc:sldMk cId="3230084921" sldId="935"/>
            <ac:spMk id="3" creationId="{01CDB67E-D5A0-364E-95A1-228E370A9DB3}"/>
          </ac:spMkLst>
        </pc:spChg>
        <pc:spChg chg="mod">
          <ac:chgData name="Anthony Clark" userId="d717aa47-1d0c-4368-9d13-ad97c75072c1" providerId="ADAL" clId="{6E732C74-ECC1-FB42-A692-1E5E9421C9CE}" dt="2022-01-31T17:21:29.957" v="14" actId="20577"/>
          <ac:spMkLst>
            <pc:docMk/>
            <pc:sldMk cId="3230084921" sldId="935"/>
            <ac:spMk id="5" creationId="{D2BD73A7-D406-D34A-9735-68E05EF77819}"/>
          </ac:spMkLst>
        </pc:spChg>
        <pc:spChg chg="mod">
          <ac:chgData name="Anthony Clark" userId="d717aa47-1d0c-4368-9d13-ad97c75072c1" providerId="ADAL" clId="{6E732C74-ECC1-FB42-A692-1E5E9421C9CE}" dt="2022-01-31T17:21:07.998" v="10" actId="20577"/>
          <ac:spMkLst>
            <pc:docMk/>
            <pc:sldMk cId="3230084921" sldId="935"/>
            <ac:spMk id="6" creationId="{E3A824BA-FCFE-7041-A295-4FAD0F9F2DCC}"/>
          </ac:spMkLst>
        </pc:spChg>
        <pc:spChg chg="mod">
          <ac:chgData name="Anthony Clark" userId="d717aa47-1d0c-4368-9d13-ad97c75072c1" providerId="ADAL" clId="{6E732C74-ECC1-FB42-A692-1E5E9421C9CE}" dt="2022-01-31T17:22:31.870" v="34" actId="2711"/>
          <ac:spMkLst>
            <pc:docMk/>
            <pc:sldMk cId="3230084921" sldId="935"/>
            <ac:spMk id="15367" creationId="{00000000-0000-0000-0000-000000000000}"/>
          </ac:spMkLst>
        </pc:spChg>
      </pc:sldChg>
      <pc:sldChg chg="addSp modSp modAnim">
        <pc:chgData name="Anthony Clark" userId="d717aa47-1d0c-4368-9d13-ad97c75072c1" providerId="ADAL" clId="{6E732C74-ECC1-FB42-A692-1E5E9421C9CE}" dt="2022-01-31T18:27:42.693" v="240"/>
        <pc:sldMkLst>
          <pc:docMk/>
          <pc:sldMk cId="2374180837" sldId="937"/>
        </pc:sldMkLst>
        <pc:picChg chg="add mod">
          <ac:chgData name="Anthony Clark" userId="d717aa47-1d0c-4368-9d13-ad97c75072c1" providerId="ADAL" clId="{6E732C74-ECC1-FB42-A692-1E5E9421C9CE}" dt="2022-01-31T18:27:16.532" v="237" actId="1076"/>
          <ac:picMkLst>
            <pc:docMk/>
            <pc:sldMk cId="2374180837" sldId="937"/>
            <ac:picMk id="17" creationId="{E2DA0D13-677D-F34A-A747-4C9296AA4C5B}"/>
          </ac:picMkLst>
        </pc:picChg>
      </pc:sldChg>
      <pc:sldChg chg="modAnim">
        <pc:chgData name="Anthony Clark" userId="d717aa47-1d0c-4368-9d13-ad97c75072c1" providerId="ADAL" clId="{6E732C74-ECC1-FB42-A692-1E5E9421C9CE}" dt="2022-01-31T18:33:46.697" v="244"/>
        <pc:sldMkLst>
          <pc:docMk/>
          <pc:sldMk cId="91067898" sldId="939"/>
        </pc:sldMkLst>
      </pc:sldChg>
      <pc:sldChg chg="modAnim">
        <pc:chgData name="Anthony Clark" userId="d717aa47-1d0c-4368-9d13-ad97c75072c1" providerId="ADAL" clId="{6E732C74-ECC1-FB42-A692-1E5E9421C9CE}" dt="2022-01-31T18:36:22.835" v="254"/>
        <pc:sldMkLst>
          <pc:docMk/>
          <pc:sldMk cId="2415102427" sldId="942"/>
        </pc:sldMkLst>
      </pc:sldChg>
      <pc:sldChg chg="addSp delSp modSp">
        <pc:chgData name="Anthony Clark" userId="d717aa47-1d0c-4368-9d13-ad97c75072c1" providerId="ADAL" clId="{6E732C74-ECC1-FB42-A692-1E5E9421C9CE}" dt="2022-01-31T17:31:57.537" v="80"/>
        <pc:sldMkLst>
          <pc:docMk/>
          <pc:sldMk cId="730483805" sldId="1293"/>
        </pc:sldMkLst>
        <pc:spChg chg="add del mod">
          <ac:chgData name="Anthony Clark" userId="d717aa47-1d0c-4368-9d13-ad97c75072c1" providerId="ADAL" clId="{6E732C74-ECC1-FB42-A692-1E5E9421C9CE}" dt="2022-01-31T17:31:57.537" v="80"/>
          <ac:spMkLst>
            <pc:docMk/>
            <pc:sldMk cId="730483805" sldId="1293"/>
            <ac:spMk id="2" creationId="{1AB75085-EE52-2540-8FA2-10E71CB8E1FD}"/>
          </ac:spMkLst>
        </pc:spChg>
        <pc:spChg chg="add del mod">
          <ac:chgData name="Anthony Clark" userId="d717aa47-1d0c-4368-9d13-ad97c75072c1" providerId="ADAL" clId="{6E732C74-ECC1-FB42-A692-1E5E9421C9CE}" dt="2022-01-31T17:31:57.537" v="80"/>
          <ac:spMkLst>
            <pc:docMk/>
            <pc:sldMk cId="730483805" sldId="1293"/>
            <ac:spMk id="3" creationId="{CB91B229-AE5C-BD48-8933-D9F57E30A58D}"/>
          </ac:spMkLst>
        </pc:spChg>
        <pc:spChg chg="mod">
          <ac:chgData name="Anthony Clark" userId="d717aa47-1d0c-4368-9d13-ad97c75072c1" providerId="ADAL" clId="{6E732C74-ECC1-FB42-A692-1E5E9421C9CE}" dt="2022-01-31T17:31:57.537" v="80"/>
          <ac:spMkLst>
            <pc:docMk/>
            <pc:sldMk cId="730483805" sldId="1293"/>
            <ac:spMk id="19459" creationId="{00000000-0000-0000-0000-000000000000}"/>
          </ac:spMkLst>
        </pc:spChg>
        <pc:spChg chg="mod">
          <ac:chgData name="Anthony Clark" userId="d717aa47-1d0c-4368-9d13-ad97c75072c1" providerId="ADAL" clId="{6E732C74-ECC1-FB42-A692-1E5E9421C9CE}" dt="2022-01-31T17:31:57.537" v="80"/>
          <ac:spMkLst>
            <pc:docMk/>
            <pc:sldMk cId="730483805" sldId="1293"/>
            <ac:spMk id="19460" creationId="{00000000-0000-0000-0000-000000000000}"/>
          </ac:spMkLst>
        </pc:spChg>
      </pc:sldChg>
      <pc:sldChg chg="modSp">
        <pc:chgData name="Anthony Clark" userId="d717aa47-1d0c-4368-9d13-ad97c75072c1" providerId="ADAL" clId="{6E732C74-ECC1-FB42-A692-1E5E9421C9CE}" dt="2022-01-31T17:30:32.788" v="76" actId="20577"/>
        <pc:sldMkLst>
          <pc:docMk/>
          <pc:sldMk cId="871342594" sldId="1294"/>
        </pc:sldMkLst>
        <pc:spChg chg="mod">
          <ac:chgData name="Anthony Clark" userId="d717aa47-1d0c-4368-9d13-ad97c75072c1" providerId="ADAL" clId="{6E732C74-ECC1-FB42-A692-1E5E9421C9CE}" dt="2022-01-31T17:30:22.061" v="72" actId="20577"/>
          <ac:spMkLst>
            <pc:docMk/>
            <pc:sldMk cId="871342594" sldId="1294"/>
            <ac:spMk id="13" creationId="{BC00CC16-1DD8-3C41-A66F-87A800B0C334}"/>
          </ac:spMkLst>
        </pc:spChg>
        <pc:spChg chg="mod">
          <ac:chgData name="Anthony Clark" userId="d717aa47-1d0c-4368-9d13-ad97c75072c1" providerId="ADAL" clId="{6E732C74-ECC1-FB42-A692-1E5E9421C9CE}" dt="2022-01-31T17:30:26.278" v="75" actId="20577"/>
          <ac:spMkLst>
            <pc:docMk/>
            <pc:sldMk cId="871342594" sldId="1294"/>
            <ac:spMk id="14" creationId="{EA2EC2D2-F0C4-944E-B534-E51C88AE6CED}"/>
          </ac:spMkLst>
        </pc:spChg>
        <pc:spChg chg="mod">
          <ac:chgData name="Anthony Clark" userId="d717aa47-1d0c-4368-9d13-ad97c75072c1" providerId="ADAL" clId="{6E732C74-ECC1-FB42-A692-1E5E9421C9CE}" dt="2022-01-31T17:30:32.788" v="76" actId="20577"/>
          <ac:spMkLst>
            <pc:docMk/>
            <pc:sldMk cId="871342594" sldId="1294"/>
            <ac:spMk id="15367" creationId="{00000000-0000-0000-0000-000000000000}"/>
          </ac:spMkLst>
        </pc:spChg>
      </pc:sldChg>
      <pc:sldChg chg="modSp modAnim">
        <pc:chgData name="Anthony Clark" userId="d717aa47-1d0c-4368-9d13-ad97c75072c1" providerId="ADAL" clId="{6E732C74-ECC1-FB42-A692-1E5E9421C9CE}" dt="2022-01-31T18:13:57.321" v="232"/>
        <pc:sldMkLst>
          <pc:docMk/>
          <pc:sldMk cId="2931218447" sldId="1296"/>
        </pc:sldMkLst>
        <pc:spChg chg="mod">
          <ac:chgData name="Anthony Clark" userId="d717aa47-1d0c-4368-9d13-ad97c75072c1" providerId="ADAL" clId="{6E732C74-ECC1-FB42-A692-1E5E9421C9CE}" dt="2022-01-31T18:13:42.811" v="231" actId="20577"/>
          <ac:spMkLst>
            <pc:docMk/>
            <pc:sldMk cId="2931218447" sldId="1296"/>
            <ac:spMk id="3" creationId="{D40C7A2E-54B5-0740-A455-16E8E13D8395}"/>
          </ac:spMkLst>
        </pc:spChg>
      </pc:sldChg>
      <pc:sldChg chg="modAnim">
        <pc:chgData name="Anthony Clark" userId="d717aa47-1d0c-4368-9d13-ad97c75072c1" providerId="ADAL" clId="{6E732C74-ECC1-FB42-A692-1E5E9421C9CE}" dt="2022-01-31T18:37:26.134" v="255"/>
        <pc:sldMkLst>
          <pc:docMk/>
          <pc:sldMk cId="164065615" sldId="1298"/>
        </pc:sldMkLst>
      </pc:sldChg>
      <pc:sldChg chg="modSp modAnim">
        <pc:chgData name="Anthony Clark" userId="d717aa47-1d0c-4368-9d13-ad97c75072c1" providerId="ADAL" clId="{6E732C74-ECC1-FB42-A692-1E5E9421C9CE}" dt="2022-01-31T17:18:43.901" v="1"/>
        <pc:sldMkLst>
          <pc:docMk/>
          <pc:sldMk cId="3227210136" sldId="1299"/>
        </pc:sldMkLst>
        <pc:spChg chg="mod">
          <ac:chgData name="Anthony Clark" userId="d717aa47-1d0c-4368-9d13-ad97c75072c1" providerId="ADAL" clId="{6E732C74-ECC1-FB42-A692-1E5E9421C9CE}" dt="2022-01-31T17:18:32.110" v="0" actId="20577"/>
          <ac:spMkLst>
            <pc:docMk/>
            <pc:sldMk cId="3227210136" sldId="1299"/>
            <ac:spMk id="4" creationId="{022411E9-2607-1445-A358-E40D5AAF5A39}"/>
          </ac:spMkLst>
        </pc:spChg>
      </pc:sldChg>
      <pc:sldChg chg="modAnim">
        <pc:chgData name="Anthony Clark" userId="d717aa47-1d0c-4368-9d13-ad97c75072c1" providerId="ADAL" clId="{6E732C74-ECC1-FB42-A692-1E5E9421C9CE}" dt="2022-01-31T17:19:00.209" v="4"/>
        <pc:sldMkLst>
          <pc:docMk/>
          <pc:sldMk cId="2408959793" sldId="1300"/>
        </pc:sldMkLst>
      </pc:sldChg>
      <pc:sldChg chg="addSp delSp modSp">
        <pc:chgData name="Anthony Clark" userId="d717aa47-1d0c-4368-9d13-ad97c75072c1" providerId="ADAL" clId="{6E732C74-ECC1-FB42-A692-1E5E9421C9CE}" dt="2022-01-31T18:09:25.021" v="227" actId="1076"/>
        <pc:sldMkLst>
          <pc:docMk/>
          <pc:sldMk cId="1427725724" sldId="1301"/>
        </pc:sldMkLst>
        <pc:spChg chg="mod">
          <ac:chgData name="Anthony Clark" userId="d717aa47-1d0c-4368-9d13-ad97c75072c1" providerId="ADAL" clId="{6E732C74-ECC1-FB42-A692-1E5E9421C9CE}" dt="2022-01-31T18:04:48.851" v="83"/>
          <ac:spMkLst>
            <pc:docMk/>
            <pc:sldMk cId="1427725724" sldId="1301"/>
            <ac:spMk id="2" creationId="{08590A04-9900-0F4F-86DD-3182C5F01E9E}"/>
          </ac:spMkLst>
        </pc:spChg>
        <pc:spChg chg="mod">
          <ac:chgData name="Anthony Clark" userId="d717aa47-1d0c-4368-9d13-ad97c75072c1" providerId="ADAL" clId="{6E732C74-ECC1-FB42-A692-1E5E9421C9CE}" dt="2022-01-31T18:09:21.060" v="226" actId="20577"/>
          <ac:spMkLst>
            <pc:docMk/>
            <pc:sldMk cId="1427725724" sldId="1301"/>
            <ac:spMk id="3" creationId="{77719562-3633-764B-A0AF-FFB768D9F899}"/>
          </ac:spMkLst>
        </pc:spChg>
        <pc:spChg chg="add del mod">
          <ac:chgData name="Anthony Clark" userId="d717aa47-1d0c-4368-9d13-ad97c75072c1" providerId="ADAL" clId="{6E732C74-ECC1-FB42-A692-1E5E9421C9CE}" dt="2022-01-31T18:05:24.053" v="102" actId="478"/>
          <ac:spMkLst>
            <pc:docMk/>
            <pc:sldMk cId="1427725724" sldId="1301"/>
            <ac:spMk id="4" creationId="{CF8DE94C-5AA4-1846-A0DB-D540CC68073E}"/>
          </ac:spMkLst>
        </pc:spChg>
        <pc:spChg chg="add del">
          <ac:chgData name="Anthony Clark" userId="d717aa47-1d0c-4368-9d13-ad97c75072c1" providerId="ADAL" clId="{6E732C74-ECC1-FB42-A692-1E5E9421C9CE}" dt="2022-01-31T18:05:32.393" v="104"/>
          <ac:spMkLst>
            <pc:docMk/>
            <pc:sldMk cId="1427725724" sldId="1301"/>
            <ac:spMk id="5" creationId="{D5887553-21FA-4E4F-8C3F-257D32BD3E8E}"/>
          </ac:spMkLst>
        </pc:spChg>
        <pc:picChg chg="add mod">
          <ac:chgData name="Anthony Clark" userId="d717aa47-1d0c-4368-9d13-ad97c75072c1" providerId="ADAL" clId="{6E732C74-ECC1-FB42-A692-1E5E9421C9CE}" dt="2022-01-31T18:09:25.021" v="227" actId="1076"/>
          <ac:picMkLst>
            <pc:docMk/>
            <pc:sldMk cId="1427725724" sldId="1301"/>
            <ac:picMk id="1026" creationId="{62A1E96C-DB86-1F44-AC78-05A1CBFE2227}"/>
          </ac:picMkLst>
        </pc:picChg>
      </pc:sldChg>
      <pc:sldChg chg="addSp delSp modSp new mod modAnim">
        <pc:chgData name="Anthony Clark" userId="d717aa47-1d0c-4368-9d13-ad97c75072c1" providerId="ADAL" clId="{6E732C74-ECC1-FB42-A692-1E5E9421C9CE}" dt="2022-01-31T18:54:40.956" v="568"/>
        <pc:sldMkLst>
          <pc:docMk/>
          <pc:sldMk cId="2177560435" sldId="1303"/>
        </pc:sldMkLst>
        <pc:spChg chg="mod">
          <ac:chgData name="Anthony Clark" userId="d717aa47-1d0c-4368-9d13-ad97c75072c1" providerId="ADAL" clId="{6E732C74-ECC1-FB42-A692-1E5E9421C9CE}" dt="2022-01-31T18:50:51.450" v="292" actId="20577"/>
          <ac:spMkLst>
            <pc:docMk/>
            <pc:sldMk cId="2177560435" sldId="1303"/>
            <ac:spMk id="2" creationId="{D92B750D-39A7-364D-8D2F-E51FF135E525}"/>
          </ac:spMkLst>
        </pc:spChg>
        <pc:spChg chg="mod">
          <ac:chgData name="Anthony Clark" userId="d717aa47-1d0c-4368-9d13-ad97c75072c1" providerId="ADAL" clId="{6E732C74-ECC1-FB42-A692-1E5E9421C9CE}" dt="2022-01-31T18:54:36.719" v="567" actId="20577"/>
          <ac:spMkLst>
            <pc:docMk/>
            <pc:sldMk cId="2177560435" sldId="1303"/>
            <ac:spMk id="3" creationId="{34D2BA42-5D26-2B49-9237-B4C03DDFD638}"/>
          </ac:spMkLst>
        </pc:spChg>
        <pc:spChg chg="add mod">
          <ac:chgData name="Anthony Clark" userId="d717aa47-1d0c-4368-9d13-ad97c75072c1" providerId="ADAL" clId="{6E732C74-ECC1-FB42-A692-1E5E9421C9CE}" dt="2022-01-31T18:51:25.726" v="334" actId="1076"/>
          <ac:spMkLst>
            <pc:docMk/>
            <pc:sldMk cId="2177560435" sldId="1303"/>
            <ac:spMk id="4" creationId="{B30873FE-8FB5-4549-9077-06D2E12326AF}"/>
          </ac:spMkLst>
        </pc:spChg>
        <pc:spChg chg="add del mod">
          <ac:chgData name="Anthony Clark" userId="d717aa47-1d0c-4368-9d13-ad97c75072c1" providerId="ADAL" clId="{6E732C74-ECC1-FB42-A692-1E5E9421C9CE}" dt="2022-01-31T18:51:44.394" v="338"/>
          <ac:spMkLst>
            <pc:docMk/>
            <pc:sldMk cId="2177560435" sldId="1303"/>
            <ac:spMk id="5" creationId="{700CD22C-17B0-E944-B413-902E8C78EBF3}"/>
          </ac:spMkLst>
        </pc:spChg>
        <pc:spChg chg="add del mod">
          <ac:chgData name="Anthony Clark" userId="d717aa47-1d0c-4368-9d13-ad97c75072c1" providerId="ADAL" clId="{6E732C74-ECC1-FB42-A692-1E5E9421C9CE}" dt="2022-01-31T18:51:43.731" v="337"/>
          <ac:spMkLst>
            <pc:docMk/>
            <pc:sldMk cId="2177560435" sldId="1303"/>
            <ac:spMk id="6" creationId="{F290A075-9372-504F-AE7D-CAB136C2F55E}"/>
          </ac:spMkLst>
        </pc:spChg>
        <pc:spChg chg="add del">
          <ac:chgData name="Anthony Clark" userId="d717aa47-1d0c-4368-9d13-ad97c75072c1" providerId="ADAL" clId="{6E732C74-ECC1-FB42-A692-1E5E9421C9CE}" dt="2022-01-31T18:52:05.276" v="340"/>
          <ac:spMkLst>
            <pc:docMk/>
            <pc:sldMk cId="2177560435" sldId="1303"/>
            <ac:spMk id="7" creationId="{D19A98D4-5A53-114D-882A-9D30657F4694}"/>
          </ac:spMkLst>
        </pc:spChg>
        <pc:picChg chg="add mod">
          <ac:chgData name="Anthony Clark" userId="d717aa47-1d0c-4368-9d13-ad97c75072c1" providerId="ADAL" clId="{6E732C74-ECC1-FB42-A692-1E5E9421C9CE}" dt="2022-01-31T18:52:56.454" v="343" actId="1076"/>
          <ac:picMkLst>
            <pc:docMk/>
            <pc:sldMk cId="2177560435" sldId="1303"/>
            <ac:picMk id="8" creationId="{53CE36DE-E632-F647-B6D4-A6564012248E}"/>
          </ac:picMkLst>
        </pc:picChg>
      </pc:sldChg>
    </pc:docChg>
  </pc:docChgLst>
  <pc:docChgLst>
    <pc:chgData name="Anthony Clark" userId="d717aa47-1d0c-4368-9d13-ad97c75072c1" providerId="ADAL" clId="{26C81FE0-64C9-A941-BBEB-9DC8C1878F30}"/>
    <pc:docChg chg="modSld sldOrd">
      <pc:chgData name="Anthony Clark" userId="d717aa47-1d0c-4368-9d13-ad97c75072c1" providerId="ADAL" clId="{26C81FE0-64C9-A941-BBEB-9DC8C1878F30}" dt="2022-02-02T18:55:24.437" v="45" actId="20577"/>
      <pc:docMkLst>
        <pc:docMk/>
      </pc:docMkLst>
      <pc:sldChg chg="modSp ord">
        <pc:chgData name="Anthony Clark" userId="d717aa47-1d0c-4368-9d13-ad97c75072c1" providerId="ADAL" clId="{26C81FE0-64C9-A941-BBEB-9DC8C1878F30}" dt="2022-02-02T18:55:24.437" v="45" actId="20577"/>
        <pc:sldMkLst>
          <pc:docMk/>
          <pc:sldMk cId="2177560435" sldId="1303"/>
        </pc:sldMkLst>
        <pc:spChg chg="mod">
          <ac:chgData name="Anthony Clark" userId="d717aa47-1d0c-4368-9d13-ad97c75072c1" providerId="ADAL" clId="{26C81FE0-64C9-A941-BBEB-9DC8C1878F30}" dt="2022-02-02T18:55:24.437" v="45" actId="20577"/>
          <ac:spMkLst>
            <pc:docMk/>
            <pc:sldMk cId="2177560435" sldId="1303"/>
            <ac:spMk id="2" creationId="{D92B750D-39A7-364D-8D2F-E51FF135E52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Grade school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(unsigned)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1257300" lvl="2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3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Normalize demo: 1.0 hex-&gt;interpretation on board, then 1.25, then demo exponent changes with bigger and smaller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5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.375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37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.375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53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.375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52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represent smaller fractional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06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Source: </a:t>
            </a:r>
            <a:r>
              <a:rPr lang="en-US" sz="12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xkcd.com</a:t>
            </a: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2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</a:t>
            </a:r>
            <a:r>
              <a:rPr lang="en-US" dirty="0" err="1"/>
              <a:t>ints</a:t>
            </a:r>
            <a:r>
              <a:rPr lang="en-US" dirty="0"/>
              <a:t> are representable as floats as long as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size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4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1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endParaRPr lang="en-US" dirty="0">
              <a:latin typeface="Monaco" charset="0"/>
              <a:ea typeface="Monaco" charset="0"/>
              <a:cs typeface="Monaco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7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</a:t>
            </a: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1.0111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9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</a:t>
            </a: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1.0111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4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</a:t>
            </a: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1.0111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1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</a:t>
            </a: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1.0111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3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(unsigned)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1257300" lvl="2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50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Normalize demo: 1.0 hex-&gt;interpretation on board, then 1.25, then demo exponent changes with bigger and smaller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75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(unsigned)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1257300" lvl="2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4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2/2/22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2/2/22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fabiensanglard.net/floating_point_visually_explained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Float_example.svg" TargetMode="External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10.png"/><Relationship Id="rId4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en.wikipedia.org/wiki/File:Float_example.sv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4: Floats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Limited range of numbers (Very small values?  Imprecise values?)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Floating Point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Numerical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>
                  <a:sym typeface="Calibri Bold" charset="0"/>
                </a:endParaRPr>
              </a:p>
              <a:p>
                <a:pPr lvl="1"/>
                <a:r>
                  <a:rPr lang="en-US" dirty="0"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determines whether number is negative or positive</a:t>
                </a:r>
              </a:p>
              <a:p>
                <a:pPr lvl="1"/>
                <a:endParaRPr lang="en-US" dirty="0">
                  <a:sym typeface="Calibri Bold" charset="0"/>
                </a:endParaRPr>
              </a:p>
              <a:p>
                <a:pPr lvl="1"/>
                <a:r>
                  <a:rPr lang="en-US" dirty="0"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normally a fractional value in range [1.0,2.0)</a:t>
                </a:r>
              </a:p>
              <a:p>
                <a:pPr lvl="1"/>
                <a:endParaRPr lang="en-US" dirty="0">
                  <a:sym typeface="Calibri Bold" charset="0"/>
                </a:endParaRPr>
              </a:p>
              <a:p>
                <a:pPr lvl="1"/>
                <a:r>
                  <a:rPr lang="en-US" dirty="0"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772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48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Exercise 2: Floating Point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7"/>
              <p:cNvSpPr>
                <a:spLocks/>
              </p:cNvSpPr>
              <p:nvPr/>
            </p:nvSpPr>
            <p:spPr bwMode="auto">
              <a:xfrm>
                <a:off x="381000" y="1397000"/>
                <a:ext cx="8382000" cy="523240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342900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For each of the following numbers, specify a binary fractional number M in [1.0,2.0) and a binary number E such that the number is equal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5 3/4 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2 7/8 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1 1/2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3/4</a:t>
                </a:r>
              </a:p>
              <a:p>
                <a:pPr lvl="1">
                  <a:spcBef>
                    <a:spcPts val="575"/>
                  </a:spcBef>
                  <a:buClr>
                    <a:srgbClr val="990000"/>
                  </a:buClr>
                  <a:buSzPct val="60000"/>
                  <a:tabLst>
                    <a:tab pos="2398713" algn="l"/>
                  </a:tabLst>
                </a:pPr>
                <a:endParaRPr lang="en-US" sz="2400" dirty="0"/>
              </a:p>
              <a:p>
                <a:pPr marL="342900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endParaRPr lang="en-US" sz="2400" dirty="0"/>
              </a:p>
            </p:txBody>
          </p:sp>
        </mc:Choice>
        <mc:Fallback xmlns="">
          <p:sp>
            <p:nvSpPr>
              <p:cNvPr id="1536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397000"/>
                <a:ext cx="8382000" cy="5232400"/>
              </a:xfrm>
              <a:prstGeom prst="rect">
                <a:avLst/>
              </a:prstGeom>
              <a:blipFill>
                <a:blip r:embed="rId3"/>
                <a:stretch>
                  <a:fillRect l="-1362" t="-1691"/>
                </a:stretch>
              </a:blip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75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Exercise 2: Floating Point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7"/>
              <p:cNvSpPr>
                <a:spLocks/>
              </p:cNvSpPr>
              <p:nvPr/>
            </p:nvSpPr>
            <p:spPr bwMode="auto">
              <a:xfrm>
                <a:off x="381000" y="1397000"/>
                <a:ext cx="8382000" cy="523240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342900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For each of the following numbers, specify a binary fractional number M in [1.0,2.0) and a binary number E such that the number is equal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5 3/4 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2 7/8 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1 1/2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3/4</a:t>
                </a:r>
              </a:p>
              <a:p>
                <a:pPr lvl="1">
                  <a:spcBef>
                    <a:spcPts val="575"/>
                  </a:spcBef>
                  <a:buClr>
                    <a:srgbClr val="990000"/>
                  </a:buClr>
                  <a:buSzPct val="60000"/>
                  <a:tabLst>
                    <a:tab pos="2398713" algn="l"/>
                  </a:tabLst>
                </a:pPr>
                <a:endParaRPr lang="en-US" sz="2400" dirty="0"/>
              </a:p>
              <a:p>
                <a:pPr marL="342900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endParaRPr lang="en-US" sz="2400" dirty="0"/>
              </a:p>
            </p:txBody>
          </p:sp>
        </mc:Choice>
        <mc:Fallback xmlns="">
          <p:sp>
            <p:nvSpPr>
              <p:cNvPr id="1536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397000"/>
                <a:ext cx="8382000" cy="5232400"/>
              </a:xfrm>
              <a:prstGeom prst="rect">
                <a:avLst/>
              </a:prstGeom>
              <a:blipFill>
                <a:blip r:embed="rId3"/>
                <a:stretch>
                  <a:fillRect l="-1362" t="-1691"/>
                </a:stretch>
              </a:blip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457F145-DD1A-7C42-A1EE-E0FC6EC35AFC}"/>
              </a:ext>
            </a:extLst>
          </p:cNvPr>
          <p:cNvSpPr txBox="1"/>
          <p:nvPr/>
        </p:nvSpPr>
        <p:spPr>
          <a:xfrm>
            <a:off x="2420168" y="2510835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M = 1.0111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D73A7-D406-D34A-9735-68E05EF77819}"/>
              </a:ext>
            </a:extLst>
          </p:cNvPr>
          <p:cNvSpPr txBox="1"/>
          <p:nvPr/>
        </p:nvSpPr>
        <p:spPr>
          <a:xfrm>
            <a:off x="2420168" y="2947064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M = 1.0111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AB5D0C-CBD6-3C48-B0E1-9F480F2EC8B6}"/>
              </a:ext>
            </a:extLst>
          </p:cNvPr>
          <p:cNvSpPr txBox="1"/>
          <p:nvPr/>
        </p:nvSpPr>
        <p:spPr>
          <a:xfrm>
            <a:off x="4588937" y="251083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E =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615BC1-D6BE-0049-9D84-C99ECA07742F}"/>
              </a:ext>
            </a:extLst>
          </p:cNvPr>
          <p:cNvSpPr txBox="1"/>
          <p:nvPr/>
        </p:nvSpPr>
        <p:spPr>
          <a:xfrm>
            <a:off x="4588937" y="2947063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E =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00CC16-1DD8-3C41-A66F-87A800B0C334}"/>
              </a:ext>
            </a:extLst>
          </p:cNvPr>
          <p:cNvSpPr txBox="1"/>
          <p:nvPr/>
        </p:nvSpPr>
        <p:spPr>
          <a:xfrm>
            <a:off x="2420168" y="3348683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M = 1.1000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EC2D2-F0C4-944E-B534-E51C88AE6CED}"/>
              </a:ext>
            </a:extLst>
          </p:cNvPr>
          <p:cNvSpPr txBox="1"/>
          <p:nvPr/>
        </p:nvSpPr>
        <p:spPr>
          <a:xfrm>
            <a:off x="2420168" y="3784912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M = 1.1000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1ED478-C291-F842-837B-15192C19CBAB}"/>
              </a:ext>
            </a:extLst>
          </p:cNvPr>
          <p:cNvSpPr txBox="1"/>
          <p:nvPr/>
        </p:nvSpPr>
        <p:spPr>
          <a:xfrm>
            <a:off x="4588937" y="3348683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E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21C7A0-4F09-EB42-8EF5-B6FF3831032A}"/>
              </a:ext>
            </a:extLst>
          </p:cNvPr>
          <p:cNvSpPr txBox="1"/>
          <p:nvPr/>
        </p:nvSpPr>
        <p:spPr>
          <a:xfrm>
            <a:off x="4588937" y="3784911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E = -1</a:t>
            </a:r>
          </a:p>
        </p:txBody>
      </p:sp>
    </p:spTree>
    <p:extLst>
      <p:ext uri="{BB962C8B-B14F-4D97-AF65-F5344CB8AC3E}">
        <p14:creationId xmlns:p14="http://schemas.microsoft.com/office/powerpoint/2010/main" val="8713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B750D-39A7-364D-8D2F-E51FF135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Way To View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2BA42-5D26-2B49-9237-B4C03DDFD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Sign bit</a:t>
            </a:r>
          </a:p>
          <a:p>
            <a:endParaRPr lang="en-US" dirty="0"/>
          </a:p>
          <a:p>
            <a:r>
              <a:rPr lang="en-US" dirty="0"/>
              <a:t>Window into two consecutive powers of two</a:t>
            </a:r>
          </a:p>
          <a:p>
            <a:pPr lvl="1"/>
            <a:r>
              <a:rPr lang="en-US" dirty="0"/>
              <a:t>[0.5, 1], [1, 2], [2, 4], …, [2</a:t>
            </a:r>
            <a:r>
              <a:rPr lang="en-US" baseline="30000" dirty="0"/>
              <a:t>127</a:t>
            </a:r>
            <a:r>
              <a:rPr lang="en-US" dirty="0"/>
              <a:t>, 2</a:t>
            </a:r>
            <a:r>
              <a:rPr lang="en-US" baseline="30000" dirty="0"/>
              <a:t>128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Offset dividing the window into 2</a:t>
            </a:r>
            <a:r>
              <a:rPr lang="en-US" baseline="30000" dirty="0"/>
              <a:t>23</a:t>
            </a:r>
            <a:r>
              <a:rPr lang="en-US" dirty="0"/>
              <a:t> buckets</a:t>
            </a:r>
          </a:p>
          <a:p>
            <a:pPr lvl="1"/>
            <a:r>
              <a:rPr lang="en-US" dirty="0"/>
              <a:t>Finer grained near zero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0873FE-8FB5-4549-9077-06D2E12326AF}"/>
              </a:ext>
            </a:extLst>
          </p:cNvPr>
          <p:cNvSpPr txBox="1"/>
          <p:nvPr/>
        </p:nvSpPr>
        <p:spPr>
          <a:xfrm>
            <a:off x="55379" y="6488668"/>
            <a:ext cx="903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 to Fabien </a:t>
            </a:r>
            <a:r>
              <a:rPr lang="en-US" dirty="0" err="1"/>
              <a:t>Sanglard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https://fabiensanglard.net/floating_point_visually_explained/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E36DE-E632-F647-B6D4-A65640122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752600"/>
            <a:ext cx="8458200" cy="33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6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257800"/>
              </a:xfrm>
              <a:ln/>
            </p:spPr>
            <p:txBody>
              <a:bodyPr>
                <a:normAutofit/>
              </a:bodyPr>
              <a:lstStyle/>
              <a:p>
                <a:r>
                  <a:rPr lang="en-US" dirty="0"/>
                  <a:t>Numerical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determines whether number is negative or positive</a:t>
                </a:r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normally a fractional value in range [1.0,2.0)</a:t>
                </a:r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  <a:p>
                <a:r>
                  <a:rPr lang="en-US" dirty="0"/>
                  <a:t>Encoding: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552450" lvl="1"/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52450" lvl="1"/>
                <a:r>
                  <a:rPr lang="en-US" dirty="0">
                    <a:latin typeface="+mn-lt"/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field encodes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𝐸</m:t>
                    </m:r>
                  </m:oMath>
                </a14:m>
                <a:r>
                  <a:rPr lang="en-US" dirty="0"/>
                  <a:t> (but is not equal to E)</a:t>
                </a:r>
              </a:p>
              <a:p>
                <a:pPr marL="826770" lvl="2"/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552450" lvl="1"/>
                <a:r>
                  <a:rPr lang="en-US" dirty="0">
                    <a:latin typeface="+mn-lt"/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  <a:p>
                <a:pPr marL="826770" lvl="2"/>
                <a:r>
                  <a:rPr lang="en-US" b="0" dirty="0"/>
                  <a:t>normally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3"/>
                <a:stretch>
                  <a:fillRect l="-772" t="-96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461" name="Group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178532"/>
                  </p:ext>
                </p:extLst>
              </p:nvPr>
            </p:nvGraphicFramePr>
            <p:xfrm>
              <a:off x="889000" y="42291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E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𝑘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frac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𝑛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BCC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461" name="Group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178532"/>
                  </p:ext>
                </p:extLst>
              </p:nvPr>
            </p:nvGraphicFramePr>
            <p:xfrm>
              <a:off x="889000" y="42291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667" t="-5000" r="-184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8391" t="-5000" r="-21724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4787" t="-5000" r="-53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28CF76C-6FAA-B842-96C9-7260653D6E4B}"/>
              </a:ext>
            </a:extLst>
          </p:cNvPr>
          <p:cNvGrpSpPr/>
          <p:nvPr/>
        </p:nvGrpSpPr>
        <p:grpSpPr>
          <a:xfrm>
            <a:off x="4191000" y="5592580"/>
            <a:ext cx="1974210" cy="395470"/>
            <a:chOff x="4191000" y="5592580"/>
            <a:chExt cx="1974210" cy="3954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A34974B-0025-0A44-9BEB-A4291C8756E3}"/>
                </a:ext>
              </a:extLst>
            </p:cNvPr>
            <p:cNvSpPr/>
            <p:nvPr/>
          </p:nvSpPr>
          <p:spPr>
            <a:xfrm>
              <a:off x="4191000" y="5607050"/>
              <a:ext cx="1066800" cy="381000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BBE28FE-7ADE-A14E-A401-87E51B7107D7}"/>
                </a:ext>
              </a:extLst>
            </p:cNvPr>
            <p:cNvCxnSpPr>
              <a:stCxn id="2" idx="3"/>
            </p:cNvCxnSpPr>
            <p:nvPr/>
          </p:nvCxnSpPr>
          <p:spPr>
            <a:xfrm flipV="1">
              <a:off x="5257800" y="5791200"/>
              <a:ext cx="304800" cy="6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F2EFED-A23B-A34C-BD21-0DB8E31BD185}"/>
                </a:ext>
              </a:extLst>
            </p:cNvPr>
            <p:cNvSpPr txBox="1"/>
            <p:nvPr/>
          </p:nvSpPr>
          <p:spPr>
            <a:xfrm>
              <a:off x="5518879" y="559258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bias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23EE18-759E-0C4D-B870-91D2295FFF5B}"/>
              </a:ext>
            </a:extLst>
          </p:cNvPr>
          <p:cNvSpPr txBox="1"/>
          <p:nvPr/>
        </p:nvSpPr>
        <p:spPr>
          <a:xfrm>
            <a:off x="6566941" y="4920387"/>
            <a:ext cx="239467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Float (32 bits):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 = 8, n =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= 127</a:t>
            </a:r>
          </a:p>
          <a:p>
            <a:r>
              <a:rPr lang="en-US" dirty="0"/>
              <a:t>Double (64 bits)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k=11, n = 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= 1023</a:t>
            </a:r>
          </a:p>
        </p:txBody>
      </p:sp>
    </p:spTree>
    <p:extLst>
      <p:ext uri="{BB962C8B-B14F-4D97-AF65-F5344CB8AC3E}">
        <p14:creationId xmlns:p14="http://schemas.microsoft.com/office/powerpoint/2010/main" val="34192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90A04-9900-0F4F-86DD-3182C5F0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IEEE 754 single-precision binary floating-point format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719562-3633-764B-A0AF-FFB768D9F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29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−127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719562-3633-764B-A0AF-FFB768D9F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62A1E96C-DB86-1F44-AC78-05A1CBFE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209800"/>
            <a:ext cx="749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25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CFDA-E53D-F041-AA10-0F8E4286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 3: Floating Point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0C7A2E-54B5-0740-A455-16E8E13D83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are the values of s, exp, and frac that correspond to the float representation of 5 3/4, assuming 1-bit s, 3-bit exp, and 4-bit frac?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dirty="0"/>
                  <a:t>, M = 1.0111, E = 2</a:t>
                </a:r>
              </a:p>
              <a:p>
                <a:pPr lvl="1"/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63880" indent="-285750"/>
                <a:r>
                  <a:rPr lang="en-US" sz="2000" dirty="0"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sz="2000" dirty="0"/>
                  <a:t> field encodes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980002"/>
                        </a:solidFill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𝐸</m:t>
                    </m:r>
                  </m:oMath>
                </a14:m>
                <a:r>
                  <a:rPr lang="en-US" sz="2000" dirty="0"/>
                  <a:t> (but is not equal to E)</a:t>
                </a:r>
              </a:p>
              <a:p>
                <a:pPr marL="838200" lvl="1" indent="-285750"/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563880" indent="-285750"/>
                <a:r>
                  <a:rPr lang="en-US" sz="2000" dirty="0"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sz="2000" dirty="0"/>
                  <a:t> field encodes </a:t>
                </a:r>
                <a:r>
                  <a:rPr lang="en-US" sz="2000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sz="2000" dirty="0"/>
                  <a:t> (but is not equal to M)</a:t>
                </a:r>
              </a:p>
              <a:p>
                <a:pPr marL="838200" lvl="1" indent="-285750"/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Under those assumptions, what is the full representation of 5 3/4 as a one-byte floating point value?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0C7A2E-54B5-0740-A455-16E8E13D8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299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Group 5">
                <a:extLst>
                  <a:ext uri="{FF2B5EF4-FFF2-40B4-BE49-F238E27FC236}">
                    <a16:creationId xmlns:a16="http://schemas.microsoft.com/office/drawing/2014/main" id="{6C843841-D430-8B48-B79B-D05CB3C55B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1820849"/>
                  </p:ext>
                </p:extLst>
              </p:nvPr>
            </p:nvGraphicFramePr>
            <p:xfrm>
              <a:off x="3429001" y="2376176"/>
              <a:ext cx="5257801" cy="406400"/>
            </p:xfrm>
            <a:graphic>
              <a:graphicData uri="http://schemas.openxmlformats.org/drawingml/2006/table">
                <a:tbl>
                  <a:tblPr/>
                  <a:tblGrid>
                    <a:gridCol w="2500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59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18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29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E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𝑘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frac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𝑛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BCC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Group 5">
                <a:extLst>
                  <a:ext uri="{FF2B5EF4-FFF2-40B4-BE49-F238E27FC236}">
                    <a16:creationId xmlns:a16="http://schemas.microsoft.com/office/drawing/2014/main" id="{6C843841-D430-8B48-B79B-D05CB3C55B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1820849"/>
                  </p:ext>
                </p:extLst>
              </p:nvPr>
            </p:nvGraphicFramePr>
            <p:xfrm>
              <a:off x="3429001" y="2376176"/>
              <a:ext cx="5257801" cy="406400"/>
            </p:xfrm>
            <a:graphic>
              <a:graphicData uri="http://schemas.openxmlformats.org/drawingml/2006/table">
                <a:tbl>
                  <a:tblPr/>
                  <a:tblGrid>
                    <a:gridCol w="2500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59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18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6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5000" t="-6061" r="-1985000" b="-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4375" t="-6061" r="-148125" b="-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77872" t="-6061" r="-851" b="-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3121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CFDA-E53D-F041-AA10-0F8E4286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 3: Floating Point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0C7A2E-54B5-0740-A455-16E8E13D83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are the values of s, exp, and frac that correspond to the float representation of 5 3/4, assuming 1-bit s, 3-bit exp, and 4-bit frac?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dirty="0"/>
                  <a:t>, M = 1.0111, E = 2</a:t>
                </a:r>
              </a:p>
              <a:p>
                <a:pPr lvl="1"/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63880" indent="-285750"/>
                <a:r>
                  <a:rPr lang="en-US" sz="2000" dirty="0"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sz="2000" dirty="0"/>
                  <a:t> field encodes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980002"/>
                        </a:solidFill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𝐸</m:t>
                    </m:r>
                  </m:oMath>
                </a14:m>
                <a:r>
                  <a:rPr lang="en-US" sz="2000" dirty="0"/>
                  <a:t> (but is not equal to E)</a:t>
                </a:r>
              </a:p>
              <a:p>
                <a:pPr marL="838200" lvl="1" indent="-285750"/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563880" indent="-285750"/>
                <a:r>
                  <a:rPr lang="en-US" sz="2000" dirty="0"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sz="2000" dirty="0"/>
                  <a:t> field encodes </a:t>
                </a:r>
                <a:r>
                  <a:rPr lang="en-US" sz="2000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sz="2000" dirty="0"/>
                  <a:t> (but is not equal to M)</a:t>
                </a:r>
              </a:p>
              <a:p>
                <a:pPr marL="838200" lvl="1" indent="-285750"/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Under those assumptions, what is the full representation of 5 3/4 as a one-byte floating point value?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0C7A2E-54B5-0740-A455-16E8E13D8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299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643D11DD-8DE0-5041-A422-3E86A13A6B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716409"/>
                  </p:ext>
                </p:extLst>
              </p:nvPr>
            </p:nvGraphicFramePr>
            <p:xfrm>
              <a:off x="3429001" y="2376176"/>
              <a:ext cx="5257801" cy="406400"/>
            </p:xfrm>
            <a:graphic>
              <a:graphicData uri="http://schemas.openxmlformats.org/drawingml/2006/table">
                <a:tbl>
                  <a:tblPr/>
                  <a:tblGrid>
                    <a:gridCol w="2500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59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18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29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E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𝑘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frac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𝑛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BCC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643D11DD-8DE0-5041-A422-3E86A13A6B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716409"/>
                  </p:ext>
                </p:extLst>
              </p:nvPr>
            </p:nvGraphicFramePr>
            <p:xfrm>
              <a:off x="3429001" y="2376176"/>
              <a:ext cx="5257801" cy="406400"/>
            </p:xfrm>
            <a:graphic>
              <a:graphicData uri="http://schemas.openxmlformats.org/drawingml/2006/table">
                <a:tbl>
                  <a:tblPr/>
                  <a:tblGrid>
                    <a:gridCol w="2500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59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18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6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5000" t="-6061" r="-1985000" b="-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4375" t="-6061" r="-148125" b="-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77872" t="-6061" r="-851" b="-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470FA20-59D9-4944-8BDF-187D4D8CDB2F}"/>
              </a:ext>
            </a:extLst>
          </p:cNvPr>
          <p:cNvSpPr txBox="1"/>
          <p:nvPr/>
        </p:nvSpPr>
        <p:spPr>
          <a:xfrm>
            <a:off x="6248400" y="312420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s =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DE70D-4953-4F4D-85DF-4A419410F772}"/>
              </a:ext>
            </a:extLst>
          </p:cNvPr>
          <p:cNvSpPr txBox="1"/>
          <p:nvPr/>
        </p:nvSpPr>
        <p:spPr>
          <a:xfrm>
            <a:off x="6248400" y="3634752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exp = 101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8AA24-AB74-7B45-A0A0-087CF28C133E}"/>
              </a:ext>
            </a:extLst>
          </p:cNvPr>
          <p:cNvSpPr txBox="1"/>
          <p:nvPr/>
        </p:nvSpPr>
        <p:spPr>
          <a:xfrm>
            <a:off x="6248400" y="423022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frac = 0111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67147-E814-8947-81A3-BA3620F093A4}"/>
              </a:ext>
            </a:extLst>
          </p:cNvPr>
          <p:cNvSpPr txBox="1"/>
          <p:nvPr/>
        </p:nvSpPr>
        <p:spPr>
          <a:xfrm>
            <a:off x="2728226" y="5856757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01010111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A61FD-999A-8A4E-AEB7-9A1E56F4526A}"/>
              </a:ext>
            </a:extLst>
          </p:cNvPr>
          <p:cNvSpPr txBox="1"/>
          <p:nvPr/>
        </p:nvSpPr>
        <p:spPr>
          <a:xfrm>
            <a:off x="4387655" y="5856757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= 0x57</a:t>
            </a:r>
          </a:p>
        </p:txBody>
      </p:sp>
    </p:spTree>
    <p:extLst>
      <p:ext uri="{BB962C8B-B14F-4D97-AF65-F5344CB8AC3E}">
        <p14:creationId xmlns:p14="http://schemas.microsoft.com/office/powerpoint/2010/main" val="5298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81C2-31CF-874F-877A-8C061CD8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5904-D1F9-3B4F-B320-9AE668D3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fractional number is represented by the bytes 0x3ec00000? Assume big-endian order.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5666EF7B-8FD7-9242-B08A-9181742D38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3164363"/>
                  </p:ext>
                </p:extLst>
              </p:nvPr>
            </p:nvGraphicFramePr>
            <p:xfrm>
              <a:off x="762000" y="24384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E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𝑘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frac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𝑛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BCC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5666EF7B-8FD7-9242-B08A-9181742D38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3164363"/>
                  </p:ext>
                </p:extLst>
              </p:nvPr>
            </p:nvGraphicFramePr>
            <p:xfrm>
              <a:off x="762000" y="24384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6667" t="-5000" r="-184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8391" t="-5000" r="-21724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4787" t="-5000" r="-53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4C87D77-3462-EA4A-973E-90353B106F04}"/>
              </a:ext>
            </a:extLst>
          </p:cNvPr>
          <p:cNvSpPr txBox="1"/>
          <p:nvPr/>
        </p:nvSpPr>
        <p:spPr>
          <a:xfrm>
            <a:off x="6439941" y="3129687"/>
            <a:ext cx="23946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Float (32 bits):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 = 8, n =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= 127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897E7-61CD-3A48-878A-182208938664}"/>
                  </a:ext>
                </a:extLst>
              </p:cNvPr>
              <p:cNvSpPr/>
              <p:nvPr/>
            </p:nvSpPr>
            <p:spPr>
              <a:xfrm>
                <a:off x="457200" y="3129687"/>
                <a:ext cx="5410200" cy="1482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/>
                  <a:t> field encodes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𝐸</m:t>
                    </m:r>
                  </m:oMath>
                </a14:m>
                <a:r>
                  <a:rPr lang="en-US" dirty="0"/>
                  <a:t> (but is not equal to E)</a:t>
                </a:r>
              </a:p>
              <a:p>
                <a:pPr marL="111252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  <a:p>
                <a:pPr marL="111252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897E7-61CD-3A48-878A-182208938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29687"/>
                <a:ext cx="5410200" cy="1482265"/>
              </a:xfrm>
              <a:prstGeom prst="rect">
                <a:avLst/>
              </a:prstGeom>
              <a:blipFill>
                <a:blip r:embed="rId4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C434446-0B47-0D42-8D60-6199B573593D}"/>
              </a:ext>
            </a:extLst>
          </p:cNvPr>
          <p:cNvSpPr txBox="1"/>
          <p:nvPr/>
        </p:nvSpPr>
        <p:spPr>
          <a:xfrm>
            <a:off x="762000" y="4724401"/>
            <a:ext cx="6285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0011 1110 1100 0000 0000 0000 0000  0000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D81204D-8CBC-1648-BE3A-A5913B12DD65}"/>
              </a:ext>
            </a:extLst>
          </p:cNvPr>
          <p:cNvGrpSpPr/>
          <p:nvPr/>
        </p:nvGrpSpPr>
        <p:grpSpPr>
          <a:xfrm>
            <a:off x="839449" y="4724400"/>
            <a:ext cx="6099307" cy="461666"/>
            <a:chOff x="839449" y="4724400"/>
            <a:chExt cx="6099307" cy="46166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497D70-88B3-684B-9398-2701098B3997}"/>
                </a:ext>
              </a:extLst>
            </p:cNvPr>
            <p:cNvSpPr/>
            <p:nvPr/>
          </p:nvSpPr>
          <p:spPr>
            <a:xfrm>
              <a:off x="839449" y="4724401"/>
              <a:ext cx="179882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1C8076-5686-CF4E-A675-56BA6F8FD9D5}"/>
                </a:ext>
              </a:extLst>
            </p:cNvPr>
            <p:cNvSpPr/>
            <p:nvPr/>
          </p:nvSpPr>
          <p:spPr>
            <a:xfrm>
              <a:off x="1021828" y="4724401"/>
              <a:ext cx="1466539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230655-F3CD-D64A-899A-1F9C33B94B24}"/>
                </a:ext>
              </a:extLst>
            </p:cNvPr>
            <p:cNvSpPr/>
            <p:nvPr/>
          </p:nvSpPr>
          <p:spPr>
            <a:xfrm>
              <a:off x="2489822" y="4724400"/>
              <a:ext cx="4448934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BF9C418-337D-CA4F-B5DB-B8953CC3DEFC}"/>
              </a:ext>
            </a:extLst>
          </p:cNvPr>
          <p:cNvSpPr txBox="1"/>
          <p:nvPr/>
        </p:nvSpPr>
        <p:spPr>
          <a:xfrm>
            <a:off x="640045" y="531055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E30CA5-F42D-804C-81A1-72356AB0996D}"/>
              </a:ext>
            </a:extLst>
          </p:cNvPr>
          <p:cNvSpPr txBox="1"/>
          <p:nvPr/>
        </p:nvSpPr>
        <p:spPr>
          <a:xfrm>
            <a:off x="1247109" y="531055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exp=125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8717B3-D80D-A648-8238-A33D500E112B}"/>
              </a:ext>
            </a:extLst>
          </p:cNvPr>
          <p:cNvSpPr txBox="1"/>
          <p:nvPr/>
        </p:nvSpPr>
        <p:spPr>
          <a:xfrm>
            <a:off x="2870010" y="5326826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 = 10000000000000000000000</a:t>
            </a:r>
            <a:r>
              <a:rPr lang="en-US" baseline="-25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743B89-B5D0-694C-9180-4B8139F9F881}"/>
              </a:ext>
            </a:extLst>
          </p:cNvPr>
          <p:cNvSpPr txBox="1"/>
          <p:nvPr/>
        </p:nvSpPr>
        <p:spPr>
          <a:xfrm>
            <a:off x="640045" y="56294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492F2-4CE5-F74A-84B1-C70BBC345A8F}"/>
              </a:ext>
            </a:extLst>
          </p:cNvPr>
          <p:cNvSpPr txBox="1"/>
          <p:nvPr/>
        </p:nvSpPr>
        <p:spPr>
          <a:xfrm>
            <a:off x="1247109" y="562948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-2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EA5DD8-041B-324D-8CE6-D6881A00D430}"/>
              </a:ext>
            </a:extLst>
          </p:cNvPr>
          <p:cNvSpPr txBox="1"/>
          <p:nvPr/>
        </p:nvSpPr>
        <p:spPr>
          <a:xfrm>
            <a:off x="2870010" y="5645756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1.10000000000000000000000</a:t>
            </a:r>
            <a:r>
              <a:rPr lang="en-US" baseline="-25000" dirty="0"/>
              <a:t>2 </a:t>
            </a:r>
            <a:r>
              <a:rPr lang="en-US" dirty="0"/>
              <a:t>= 1.5</a:t>
            </a:r>
            <a:r>
              <a:rPr lang="en-US" baseline="-25000" dirty="0"/>
              <a:t>10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8C7DC3E-C880-6942-9730-EC5FE08B76CA}"/>
                  </a:ext>
                </a:extLst>
              </p:cNvPr>
              <p:cNvSpPr txBox="1"/>
              <p:nvPr/>
            </p:nvSpPr>
            <p:spPr>
              <a:xfrm>
                <a:off x="-76200" y="6134525"/>
                <a:ext cx="4514377" cy="797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𝟑𝟕𝟓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8C7DC3E-C880-6942-9730-EC5FE08B7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6134525"/>
                <a:ext cx="4514377" cy="797398"/>
              </a:xfrm>
              <a:prstGeom prst="rect">
                <a:avLst/>
              </a:prstGeom>
              <a:blipFill>
                <a:blip r:embed="rId5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B4628C-CF6B-CE4C-B0C0-28AC9F673319}"/>
                  </a:ext>
                </a:extLst>
              </p:cNvPr>
              <p:cNvSpPr txBox="1"/>
              <p:nvPr/>
            </p:nvSpPr>
            <p:spPr>
              <a:xfrm>
                <a:off x="4532763" y="6130881"/>
                <a:ext cx="4687437" cy="797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.011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𝟑𝟕𝟓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B4628C-CF6B-CE4C-B0C0-28AC9F67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763" y="6130881"/>
                <a:ext cx="4687437" cy="797398"/>
              </a:xfrm>
              <a:prstGeom prst="rect">
                <a:avLst/>
              </a:prstGeom>
              <a:blipFill>
                <a:blip r:embed="rId6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CFF9D4E-A239-3547-A605-86A2F3376D63}"/>
                  </a:ext>
                </a:extLst>
              </p:cNvPr>
              <p:cNvSpPr/>
              <p:nvPr/>
            </p:nvSpPr>
            <p:spPr>
              <a:xfrm>
                <a:off x="6577761" y="4121975"/>
                <a:ext cx="21090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CFF9D4E-A239-3547-A605-86A2F3376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761" y="4121975"/>
                <a:ext cx="210903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0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C8D97-FE7C-7D48-99D7-0265FF4F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D799E-00BF-2949-8F77-AFC57C9D7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unsigned: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signed (two's complement):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sz="1000" dirty="0"/>
          </a:p>
          <a:p>
            <a:pPr marL="274320" lvl="1" indent="0">
              <a:buNone/>
            </a:pPr>
            <a:r>
              <a:rPr lang="en-US" dirty="0"/>
              <a:t>Note: to compute –x for a signed int x, flip all the bits, then add 1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D6329-0ECA-2740-B23D-24BF9F16F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6477000"/>
            <a:ext cx="6431280" cy="3048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7F6365D-CD1C-954F-AC70-B0DCA82BE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37974"/>
              </p:ext>
            </p:extLst>
          </p:nvPr>
        </p:nvGraphicFramePr>
        <p:xfrm>
          <a:off x="620583" y="200239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201881091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257127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08113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84594418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1601BB8-70AE-7F4F-9012-524B5E676BB3}"/>
              </a:ext>
            </a:extLst>
          </p:cNvPr>
          <p:cNvGrpSpPr/>
          <p:nvPr/>
        </p:nvGrpSpPr>
        <p:grpSpPr>
          <a:xfrm>
            <a:off x="533400" y="2308099"/>
            <a:ext cx="8001000" cy="1623414"/>
            <a:chOff x="527180" y="1975713"/>
            <a:chExt cx="8654140" cy="1955800"/>
          </a:xfrm>
        </p:grpSpPr>
        <p:pic>
          <p:nvPicPr>
            <p:cNvPr id="7" name="Content Placeholder 4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C5450D1B-129A-E948-859F-EE3338A2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90" b="96783" l="10000" r="90000">
                          <a14:foregroundMark x1="45500" y1="92587" x2="54875" y2="91748"/>
                          <a14:foregroundMark x1="54875" y1="91748" x2="55500" y2="91469"/>
                          <a14:foregroundMark x1="32000" y1="25035" x2="64500" y2="26154"/>
                          <a14:foregroundMark x1="64500" y1="26154" x2="65500" y2="25874"/>
                          <a14:foregroundMark x1="49250" y1="96783" x2="51500" y2="956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3688" y="2843107"/>
              <a:ext cx="247632" cy="221010"/>
            </a:xfrm>
            <a:prstGeom prst="rect">
              <a:avLst/>
            </a:prstGeom>
          </p:spPr>
        </p:pic>
        <p:pic>
          <p:nvPicPr>
            <p:cNvPr id="9" name="Picture 8" descr="A picture containing brick, toy, clock&#10;&#10;Description automatically generated">
              <a:extLst>
                <a:ext uri="{FF2B5EF4-FFF2-40B4-BE49-F238E27FC236}">
                  <a16:creationId xmlns:a16="http://schemas.microsoft.com/office/drawing/2014/main" id="{D973C92B-4C26-7742-B28A-471840DF5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80" y="1975713"/>
              <a:ext cx="1244600" cy="1955800"/>
            </a:xfrm>
            <a:prstGeom prst="rect">
              <a:avLst/>
            </a:prstGeom>
          </p:spPr>
        </p:pic>
        <p:pic>
          <p:nvPicPr>
            <p:cNvPr id="10" name="Picture 9" descr="A picture containing brick, clock, toy&#10;&#10;Description automatically generated">
              <a:extLst>
                <a:ext uri="{FF2B5EF4-FFF2-40B4-BE49-F238E27FC236}">
                  <a16:creationId xmlns:a16="http://schemas.microsoft.com/office/drawing/2014/main" id="{3ED48A48-EFA8-4642-ACF0-95365377A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3"/>
            <a:stretch/>
          </p:blipFill>
          <p:spPr>
            <a:xfrm>
              <a:off x="1763790" y="2315660"/>
              <a:ext cx="1153582" cy="1282701"/>
            </a:xfrm>
            <a:prstGeom prst="rect">
              <a:avLst/>
            </a:prstGeom>
          </p:spPr>
        </p:pic>
        <p:pic>
          <p:nvPicPr>
            <p:cNvPr id="11" name="Picture 10" descr="A picture containing brick, clock&#10;&#10;Description automatically generated">
              <a:extLst>
                <a:ext uri="{FF2B5EF4-FFF2-40B4-BE49-F238E27FC236}">
                  <a16:creationId xmlns:a16="http://schemas.microsoft.com/office/drawing/2014/main" id="{9AA8699A-435C-364D-B001-6E36D6583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4" r="3994"/>
            <a:stretch/>
          </p:blipFill>
          <p:spPr>
            <a:xfrm>
              <a:off x="3082577" y="2397639"/>
              <a:ext cx="823840" cy="1155700"/>
            </a:xfrm>
            <a:prstGeom prst="rect">
              <a:avLst/>
            </a:prstGeom>
          </p:spPr>
        </p:pic>
        <p:pic>
          <p:nvPicPr>
            <p:cNvPr id="12" name="Picture 11" descr="A picture containing green, brick, box, table&#10;&#10;Description automatically generated">
              <a:extLst>
                <a:ext uri="{FF2B5EF4-FFF2-40B4-BE49-F238E27FC236}">
                  <a16:creationId xmlns:a16="http://schemas.microsoft.com/office/drawing/2014/main" id="{C0FE2C70-6069-3E42-8F0E-4EB9AC200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661" y="2420469"/>
              <a:ext cx="685800" cy="1028700"/>
            </a:xfrm>
            <a:prstGeom prst="rect">
              <a:avLst/>
            </a:prstGeom>
          </p:spPr>
        </p:pic>
        <p:pic>
          <p:nvPicPr>
            <p:cNvPr id="13" name="Picture 12" descr="A picture containing brick, box, table&#10;&#10;Description automatically generated">
              <a:extLst>
                <a:ext uri="{FF2B5EF4-FFF2-40B4-BE49-F238E27FC236}">
                  <a16:creationId xmlns:a16="http://schemas.microsoft.com/office/drawing/2014/main" id="{456166F9-9251-F348-B219-F42B2B1B2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627" y="2623413"/>
              <a:ext cx="622300" cy="660400"/>
            </a:xfrm>
            <a:prstGeom prst="rect">
              <a:avLst/>
            </a:prstGeom>
          </p:spPr>
        </p:pic>
        <p:pic>
          <p:nvPicPr>
            <p:cNvPr id="14" name="Picture 13" descr="A close up of a box&#10;&#10;Description automatically generated">
              <a:extLst>
                <a:ext uri="{FF2B5EF4-FFF2-40B4-BE49-F238E27FC236}">
                  <a16:creationId xmlns:a16="http://schemas.microsoft.com/office/drawing/2014/main" id="{ECE4B95F-15E1-C24D-903B-38160BE2E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869" y="2642463"/>
              <a:ext cx="495300" cy="622300"/>
            </a:xfrm>
            <a:prstGeom prst="rect">
              <a:avLst/>
            </a:prstGeom>
          </p:spPr>
        </p:pic>
        <p:pic>
          <p:nvPicPr>
            <p:cNvPr id="15" name="Picture 14" descr="A close up of a box&#10;&#10;Description automatically generated">
              <a:extLst>
                <a:ext uri="{FF2B5EF4-FFF2-40B4-BE49-F238E27FC236}">
                  <a16:creationId xmlns:a16="http://schemas.microsoft.com/office/drawing/2014/main" id="{B924B1A4-0321-0044-B418-568985421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303" y="2680564"/>
              <a:ext cx="393700" cy="546100"/>
            </a:xfrm>
            <a:prstGeom prst="rect">
              <a:avLst/>
            </a:prstGeom>
          </p:spPr>
        </p:pic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7C9F6E4-5778-BC47-8691-8A410511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776963"/>
              </p:ext>
            </p:extLst>
          </p:nvPr>
        </p:nvGraphicFramePr>
        <p:xfrm>
          <a:off x="533400" y="4270542"/>
          <a:ext cx="84801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18810917"/>
                    </a:ext>
                  </a:extLst>
                </a:gridCol>
                <a:gridCol w="977042">
                  <a:extLst>
                    <a:ext uri="{9D8B030D-6E8A-4147-A177-3AD203B41FA5}">
                      <a16:colId xmlns:a16="http://schemas.microsoft.com/office/drawing/2014/main" val="1025712725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3410811325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3845944181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-128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C5BF0A36-98F8-614F-8FAA-7642C5373C4F}"/>
              </a:ext>
            </a:extLst>
          </p:cNvPr>
          <p:cNvGrpSpPr/>
          <p:nvPr/>
        </p:nvGrpSpPr>
        <p:grpSpPr>
          <a:xfrm>
            <a:off x="613386" y="4572848"/>
            <a:ext cx="8008197" cy="1650116"/>
            <a:chOff x="613386" y="4572848"/>
            <a:chExt cx="8008197" cy="165011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B5CFB5-B63B-C145-86A5-C652228A37EB}"/>
                </a:ext>
              </a:extLst>
            </p:cNvPr>
            <p:cNvGrpSpPr/>
            <p:nvPr/>
          </p:nvGrpSpPr>
          <p:grpSpPr>
            <a:xfrm>
              <a:off x="1763864" y="4858424"/>
              <a:ext cx="6857719" cy="1064707"/>
              <a:chOff x="1763790" y="2315660"/>
              <a:chExt cx="7417530" cy="1282701"/>
            </a:xfrm>
          </p:grpSpPr>
          <p:pic>
            <p:nvPicPr>
              <p:cNvPr id="19" name="Content Placeholder 4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70A011C5-F233-AD41-B0FF-10BC6C82C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90" b="96783" l="10000" r="90000">
                            <a14:foregroundMark x1="45500" y1="92587" x2="54875" y2="91748"/>
                            <a14:foregroundMark x1="54875" y1="91748" x2="55500" y2="91469"/>
                            <a14:foregroundMark x1="32000" y1="25035" x2="64500" y2="26154"/>
                            <a14:foregroundMark x1="64500" y1="26154" x2="65500" y2="25874"/>
                            <a14:foregroundMark x1="49250" y1="96783" x2="51500" y2="956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3688" y="2843107"/>
                <a:ext cx="247632" cy="221010"/>
              </a:xfrm>
              <a:prstGeom prst="rect">
                <a:avLst/>
              </a:prstGeom>
            </p:spPr>
          </p:pic>
          <p:pic>
            <p:nvPicPr>
              <p:cNvPr id="21" name="Picture 20" descr="A picture containing brick, clock, toy&#10;&#10;Description automatically generated">
                <a:extLst>
                  <a:ext uri="{FF2B5EF4-FFF2-40B4-BE49-F238E27FC236}">
                    <a16:creationId xmlns:a16="http://schemas.microsoft.com/office/drawing/2014/main" id="{C231DC92-CB63-8440-8ABA-6390CDD179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13"/>
              <a:stretch/>
            </p:blipFill>
            <p:spPr>
              <a:xfrm>
                <a:off x="1763790" y="2315660"/>
                <a:ext cx="1153582" cy="1282701"/>
              </a:xfrm>
              <a:prstGeom prst="rect">
                <a:avLst/>
              </a:prstGeom>
            </p:spPr>
          </p:pic>
          <p:pic>
            <p:nvPicPr>
              <p:cNvPr id="22" name="Picture 21" descr="A picture containing brick, clock&#10;&#10;Description automatically generated">
                <a:extLst>
                  <a:ext uri="{FF2B5EF4-FFF2-40B4-BE49-F238E27FC236}">
                    <a16:creationId xmlns:a16="http://schemas.microsoft.com/office/drawing/2014/main" id="{6592C503-82F6-B44A-875C-9E5034DC06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14" r="3994"/>
              <a:stretch/>
            </p:blipFill>
            <p:spPr>
              <a:xfrm>
                <a:off x="3082577" y="2397639"/>
                <a:ext cx="823840" cy="1155700"/>
              </a:xfrm>
              <a:prstGeom prst="rect">
                <a:avLst/>
              </a:prstGeom>
            </p:spPr>
          </p:pic>
          <p:pic>
            <p:nvPicPr>
              <p:cNvPr id="23" name="Picture 22" descr="A picture containing green, brick, box, table&#10;&#10;Description automatically generated">
                <a:extLst>
                  <a:ext uri="{FF2B5EF4-FFF2-40B4-BE49-F238E27FC236}">
                    <a16:creationId xmlns:a16="http://schemas.microsoft.com/office/drawing/2014/main" id="{CFFB588E-996F-7648-8E16-BD3CF2677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9661" y="2420469"/>
                <a:ext cx="685800" cy="1028700"/>
              </a:xfrm>
              <a:prstGeom prst="rect">
                <a:avLst/>
              </a:prstGeom>
            </p:spPr>
          </p:pic>
          <p:pic>
            <p:nvPicPr>
              <p:cNvPr id="24" name="Picture 23" descr="A picture containing brick, box, table&#10;&#10;Description automatically generated">
                <a:extLst>
                  <a:ext uri="{FF2B5EF4-FFF2-40B4-BE49-F238E27FC236}">
                    <a16:creationId xmlns:a16="http://schemas.microsoft.com/office/drawing/2014/main" id="{19956B77-0ED3-A547-9F8B-7DAC34673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4627" y="2623413"/>
                <a:ext cx="622300" cy="660400"/>
              </a:xfrm>
              <a:prstGeom prst="rect">
                <a:avLst/>
              </a:prstGeom>
            </p:spPr>
          </p:pic>
          <p:pic>
            <p:nvPicPr>
              <p:cNvPr id="25" name="Picture 24" descr="A close up of a box&#10;&#10;Description automatically generated">
                <a:extLst>
                  <a:ext uri="{FF2B5EF4-FFF2-40B4-BE49-F238E27FC236}">
                    <a16:creationId xmlns:a16="http://schemas.microsoft.com/office/drawing/2014/main" id="{40196775-77F4-0A41-96DB-2DECD347C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3869" y="2642463"/>
                <a:ext cx="495300" cy="622300"/>
              </a:xfrm>
              <a:prstGeom prst="rect">
                <a:avLst/>
              </a:prstGeom>
            </p:spPr>
          </p:pic>
          <p:pic>
            <p:nvPicPr>
              <p:cNvPr id="26" name="Picture 25" descr="A close up of a box&#10;&#10;Description automatically generated">
                <a:extLst>
                  <a:ext uri="{FF2B5EF4-FFF2-40B4-BE49-F238E27FC236}">
                    <a16:creationId xmlns:a16="http://schemas.microsoft.com/office/drawing/2014/main" id="{EB1BE146-3FC8-2943-BF81-EE85C2B1E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7303" y="2680564"/>
                <a:ext cx="393700" cy="546100"/>
              </a:xfrm>
              <a:prstGeom prst="rect">
                <a:avLst/>
              </a:prstGeom>
            </p:spPr>
          </p:pic>
        </p:grpSp>
        <p:pic>
          <p:nvPicPr>
            <p:cNvPr id="37" name="Picture 36" descr="A picture containing brick, toy, clock&#10;&#10;Description automatically generated">
              <a:extLst>
                <a:ext uri="{FF2B5EF4-FFF2-40B4-BE49-F238E27FC236}">
                  <a16:creationId xmlns:a16="http://schemas.microsoft.com/office/drawing/2014/main" id="{8C00312C-C497-344B-842B-C9BE769A2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86" y="4572848"/>
              <a:ext cx="1150667" cy="1650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67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A684AAB-D881-0D4D-95EC-1246D5C2FD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 Float Demo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8FEE8F-2286-2346-B374-857C1C12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34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81C2-31CF-874F-877A-8C061CD8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5904-D1F9-3B4F-B320-9AE668D3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fractional number is represented by the bytes 0x423c0000? Assume big-endian order.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5666EF7B-8FD7-9242-B08A-9181742D38E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24384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E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𝑘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frac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𝑛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BCC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5666EF7B-8FD7-9242-B08A-9181742D38E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24384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6667" t="-5000" r="-184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8391" t="-5000" r="-21724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4787" t="-5000" r="-53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4C87D77-3462-EA4A-973E-90353B106F04}"/>
              </a:ext>
            </a:extLst>
          </p:cNvPr>
          <p:cNvSpPr txBox="1"/>
          <p:nvPr/>
        </p:nvSpPr>
        <p:spPr>
          <a:xfrm>
            <a:off x="6439941" y="3129687"/>
            <a:ext cx="23946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Float (32 bits):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 = 8, n =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= 127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897E7-61CD-3A48-878A-182208938664}"/>
                  </a:ext>
                </a:extLst>
              </p:cNvPr>
              <p:cNvSpPr/>
              <p:nvPr/>
            </p:nvSpPr>
            <p:spPr>
              <a:xfrm>
                <a:off x="457200" y="3129687"/>
                <a:ext cx="5410200" cy="1482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/>
                  <a:t> field encodes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𝐸</m:t>
                    </m:r>
                  </m:oMath>
                </a14:m>
                <a:r>
                  <a:rPr lang="en-US" dirty="0"/>
                  <a:t> (but is not equal to E)</a:t>
                </a:r>
              </a:p>
              <a:p>
                <a:pPr marL="111252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  <a:p>
                <a:pPr marL="111252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897E7-61CD-3A48-878A-182208938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29687"/>
                <a:ext cx="5410200" cy="1482265"/>
              </a:xfrm>
              <a:prstGeom prst="rect">
                <a:avLst/>
              </a:prstGeom>
              <a:blipFill>
                <a:blip r:embed="rId4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8CD286A-FFD6-2F47-9554-EEAA9FA63E8C}"/>
              </a:ext>
            </a:extLst>
          </p:cNvPr>
          <p:cNvSpPr txBox="1"/>
          <p:nvPr/>
        </p:nvSpPr>
        <p:spPr>
          <a:xfrm>
            <a:off x="762000" y="4724401"/>
            <a:ext cx="6319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0100 0010 0011 1100 0000 0000 0000  0000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2EB9EE-7F13-8246-A045-CA8B57C8CDA7}"/>
              </a:ext>
            </a:extLst>
          </p:cNvPr>
          <p:cNvGrpSpPr/>
          <p:nvPr/>
        </p:nvGrpSpPr>
        <p:grpSpPr>
          <a:xfrm>
            <a:off x="839449" y="4724400"/>
            <a:ext cx="6099307" cy="461666"/>
            <a:chOff x="839449" y="4724400"/>
            <a:chExt cx="6099307" cy="4616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DA63CF-1D66-A144-B268-BFF40606B533}"/>
                </a:ext>
              </a:extLst>
            </p:cNvPr>
            <p:cNvSpPr/>
            <p:nvPr/>
          </p:nvSpPr>
          <p:spPr>
            <a:xfrm>
              <a:off x="839449" y="4724401"/>
              <a:ext cx="179882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FA304B-112B-9E47-B4B6-F6A06D477454}"/>
                </a:ext>
              </a:extLst>
            </p:cNvPr>
            <p:cNvSpPr/>
            <p:nvPr/>
          </p:nvSpPr>
          <p:spPr>
            <a:xfrm>
              <a:off x="1021828" y="4724401"/>
              <a:ext cx="1511510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F61610-4B51-E849-9D24-1E00A0154EB6}"/>
                </a:ext>
              </a:extLst>
            </p:cNvPr>
            <p:cNvSpPr/>
            <p:nvPr/>
          </p:nvSpPr>
          <p:spPr>
            <a:xfrm>
              <a:off x="2533338" y="4724400"/>
              <a:ext cx="4405418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91270B-D1F8-B641-8E80-06A1AF2995DB}"/>
              </a:ext>
            </a:extLst>
          </p:cNvPr>
          <p:cNvSpPr txBox="1"/>
          <p:nvPr/>
        </p:nvSpPr>
        <p:spPr>
          <a:xfrm>
            <a:off x="640045" y="531055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B3DC45-51D2-0340-AABB-A6FCF7CA65C6}"/>
              </a:ext>
            </a:extLst>
          </p:cNvPr>
          <p:cNvSpPr txBox="1"/>
          <p:nvPr/>
        </p:nvSpPr>
        <p:spPr>
          <a:xfrm>
            <a:off x="1247109" y="531055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exp=132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8C40DA-86D2-6B4A-B849-B449C0819C24}"/>
              </a:ext>
            </a:extLst>
          </p:cNvPr>
          <p:cNvSpPr txBox="1"/>
          <p:nvPr/>
        </p:nvSpPr>
        <p:spPr>
          <a:xfrm>
            <a:off x="2870010" y="5326826"/>
            <a:ext cx="381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 = 01111000000000000000000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7CBC08-9304-C347-9E8C-8CE53344B156}"/>
              </a:ext>
            </a:extLst>
          </p:cNvPr>
          <p:cNvSpPr txBox="1"/>
          <p:nvPr/>
        </p:nvSpPr>
        <p:spPr>
          <a:xfrm>
            <a:off x="640045" y="56294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FE32EE-5C68-494C-8532-365AB516D265}"/>
              </a:ext>
            </a:extLst>
          </p:cNvPr>
          <p:cNvSpPr txBox="1"/>
          <p:nvPr/>
        </p:nvSpPr>
        <p:spPr>
          <a:xfrm>
            <a:off x="1247109" y="562948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708303-DAB6-4A41-97DC-76EC7576CCCA}"/>
              </a:ext>
            </a:extLst>
          </p:cNvPr>
          <p:cNvSpPr txBox="1"/>
          <p:nvPr/>
        </p:nvSpPr>
        <p:spPr>
          <a:xfrm>
            <a:off x="2870010" y="5645756"/>
            <a:ext cx="381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1.01111000000000000000000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2E9D9B-8A86-574B-86D9-B59C21226AEC}"/>
                  </a:ext>
                </a:extLst>
              </p:cNvPr>
              <p:cNvSpPr txBox="1"/>
              <p:nvPr/>
            </p:nvSpPr>
            <p:spPr>
              <a:xfrm>
                <a:off x="2228281" y="6103792"/>
                <a:ext cx="5041701" cy="557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1.011110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101111.0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==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𝟒𝟕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2E9D9B-8A86-574B-86D9-B59C21226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81" y="6103792"/>
                <a:ext cx="5041701" cy="5570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6CFB06-1778-E14D-B45E-B9BEF1634C74}"/>
                  </a:ext>
                </a:extLst>
              </p:cNvPr>
              <p:cNvSpPr/>
              <p:nvPr/>
            </p:nvSpPr>
            <p:spPr>
              <a:xfrm>
                <a:off x="6577761" y="4121975"/>
                <a:ext cx="21090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6CFB06-1778-E14D-B45E-B9BEF1634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761" y="4121975"/>
                <a:ext cx="210903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1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19" grpId="0"/>
      <p:bldP spid="21" grpId="0"/>
      <p:bldP spid="22" grpId="0"/>
      <p:bldP spid="23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81C2-31CF-874F-877A-8C061CD8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5904-D1F9-3B4F-B320-9AE668D3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smallest non-negative number that can be represented?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we like the smallest non-negative number to be?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D286A-FFD6-2F47-9554-EEAA9FA63E8C}"/>
              </a:ext>
            </a:extLst>
          </p:cNvPr>
          <p:cNvSpPr txBox="1"/>
          <p:nvPr/>
        </p:nvSpPr>
        <p:spPr>
          <a:xfrm>
            <a:off x="762000" y="2590801"/>
            <a:ext cx="635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0000 0000 0000 0000 0000 0000 0000  0000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2EB9EE-7F13-8246-A045-CA8B57C8CDA7}"/>
              </a:ext>
            </a:extLst>
          </p:cNvPr>
          <p:cNvGrpSpPr/>
          <p:nvPr/>
        </p:nvGrpSpPr>
        <p:grpSpPr>
          <a:xfrm>
            <a:off x="839449" y="2590800"/>
            <a:ext cx="6099307" cy="461666"/>
            <a:chOff x="839449" y="4724400"/>
            <a:chExt cx="6099307" cy="4616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DA63CF-1D66-A144-B268-BFF40606B533}"/>
                </a:ext>
              </a:extLst>
            </p:cNvPr>
            <p:cNvSpPr/>
            <p:nvPr/>
          </p:nvSpPr>
          <p:spPr>
            <a:xfrm>
              <a:off x="839449" y="4724401"/>
              <a:ext cx="179882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FA304B-112B-9E47-B4B6-F6A06D477454}"/>
                </a:ext>
              </a:extLst>
            </p:cNvPr>
            <p:cNvSpPr/>
            <p:nvPr/>
          </p:nvSpPr>
          <p:spPr>
            <a:xfrm>
              <a:off x="1021828" y="4724401"/>
              <a:ext cx="1511510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F61610-4B51-E849-9D24-1E00A0154EB6}"/>
                </a:ext>
              </a:extLst>
            </p:cNvPr>
            <p:cNvSpPr/>
            <p:nvPr/>
          </p:nvSpPr>
          <p:spPr>
            <a:xfrm>
              <a:off x="2533338" y="4724400"/>
              <a:ext cx="4405418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91270B-D1F8-B641-8E80-06A1AF2995DB}"/>
              </a:ext>
            </a:extLst>
          </p:cNvPr>
          <p:cNvSpPr txBox="1"/>
          <p:nvPr/>
        </p:nvSpPr>
        <p:spPr>
          <a:xfrm>
            <a:off x="640045" y="317695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B3DC45-51D2-0340-AABB-A6FCF7CA65C6}"/>
              </a:ext>
            </a:extLst>
          </p:cNvPr>
          <p:cNvSpPr txBox="1"/>
          <p:nvPr/>
        </p:nvSpPr>
        <p:spPr>
          <a:xfrm>
            <a:off x="1247109" y="317695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exp=0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8C40DA-86D2-6B4A-B849-B449C0819C24}"/>
              </a:ext>
            </a:extLst>
          </p:cNvPr>
          <p:cNvSpPr txBox="1"/>
          <p:nvPr/>
        </p:nvSpPr>
        <p:spPr>
          <a:xfrm>
            <a:off x="2870010" y="3193226"/>
            <a:ext cx="38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 = 00000000000000000000000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7CBC08-9304-C347-9E8C-8CE53344B156}"/>
              </a:ext>
            </a:extLst>
          </p:cNvPr>
          <p:cNvSpPr txBox="1"/>
          <p:nvPr/>
        </p:nvSpPr>
        <p:spPr>
          <a:xfrm>
            <a:off x="640045" y="34958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FE32EE-5C68-494C-8532-365AB516D265}"/>
              </a:ext>
            </a:extLst>
          </p:cNvPr>
          <p:cNvSpPr txBox="1"/>
          <p:nvPr/>
        </p:nvSpPr>
        <p:spPr>
          <a:xfrm>
            <a:off x="1247109" y="349588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-127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708303-DAB6-4A41-97DC-76EC7576CCCA}"/>
              </a:ext>
            </a:extLst>
          </p:cNvPr>
          <p:cNvSpPr txBox="1"/>
          <p:nvPr/>
        </p:nvSpPr>
        <p:spPr>
          <a:xfrm>
            <a:off x="2870010" y="3512156"/>
            <a:ext cx="38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1.00000000000000000000000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2E9D9B-8A86-574B-86D9-B59C21226AEC}"/>
                  </a:ext>
                </a:extLst>
              </p:cNvPr>
              <p:cNvSpPr txBox="1"/>
              <p:nvPr/>
            </p:nvSpPr>
            <p:spPr>
              <a:xfrm>
                <a:off x="3162300" y="4071682"/>
                <a:ext cx="2820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1.0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−127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2E9D9B-8A86-574B-86D9-B59C21226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071682"/>
                <a:ext cx="2820259" cy="276999"/>
              </a:xfrm>
              <a:prstGeom prst="rect">
                <a:avLst/>
              </a:prstGeom>
              <a:blipFill>
                <a:blip r:embed="rId3"/>
                <a:stretch>
                  <a:fillRect r="-45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>
            <a:hlinkClick r:id="rId4"/>
            <a:extLst>
              <a:ext uri="{FF2B5EF4-FFF2-40B4-BE49-F238E27FC236}">
                <a16:creationId xmlns:a16="http://schemas.microsoft.com/office/drawing/2014/main" id="{E2DA0D13-677D-F34A-A747-4C9296AA4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4"/>
          <a:stretch/>
        </p:blipFill>
        <p:spPr bwMode="auto">
          <a:xfrm>
            <a:off x="1395489" y="4392200"/>
            <a:ext cx="6353021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8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6" grpId="0"/>
      <p:bldP spid="18" grpId="0"/>
      <p:bldP spid="19" grpId="0"/>
      <p:bldP spid="21" grpId="0"/>
      <p:bldP spid="22" grpId="0"/>
      <p:bldP spid="23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23DD-7A89-4D47-93DA-1ECA34C9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and Denormalized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C9D553-FC24-F041-8636-8344E94090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0"/>
                <a:ext cx="8229600" cy="4343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Normalized Values</a:t>
                </a:r>
              </a:p>
              <a:p>
                <a:pPr lvl="1"/>
                <a:r>
                  <a:rPr lang="en-US" dirty="0"/>
                  <a:t>exp is neither all zeros nor all ones (normal case)</a:t>
                </a:r>
              </a:p>
              <a:p>
                <a:pPr lvl="1"/>
                <a:r>
                  <a:rPr lang="en-US" dirty="0"/>
                  <a:t>exponent is 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bias</m:t>
                    </m:r>
                  </m:oMath>
                </a14:m>
                <a:r>
                  <a:rPr lang="en-US" dirty="0"/>
                  <a:t>, where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bias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(e.g., 127 for float or 1023 for double)</a:t>
                </a:r>
              </a:p>
              <a:p>
                <a:pPr lvl="1"/>
                <a:r>
                  <a:rPr lang="en-US" dirty="0"/>
                  <a:t>significand is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r>
                  <a:rPr lang="en-US" dirty="0"/>
                  <a:t>Denormalized Values </a:t>
                </a:r>
              </a:p>
              <a:p>
                <a:pPr lvl="1"/>
                <a:r>
                  <a:rPr lang="en-US" dirty="0" err="1"/>
                  <a:t>exp</a:t>
                </a:r>
                <a:r>
                  <a:rPr lang="en-US" dirty="0"/>
                  <a:t> is either all zeros or all ones</a:t>
                </a:r>
              </a:p>
              <a:p>
                <a:pPr lvl="1"/>
                <a:r>
                  <a:rPr lang="en-US" dirty="0"/>
                  <a:t>if all zeros: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bias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all ones: infinity (if frac is all zeros) or </a:t>
                </a:r>
                <a:r>
                  <a:rPr lang="en-US" dirty="0" err="1"/>
                  <a:t>NaN</a:t>
                </a:r>
                <a:r>
                  <a:rPr lang="en-US" dirty="0"/>
                  <a:t> (if frac is non-zero)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C9D553-FC24-F041-8636-8344E94090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0"/>
                <a:ext cx="8229600" cy="4343400"/>
              </a:xfrm>
              <a:blipFill>
                <a:blip r:embed="rId3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78D098BD-A9C7-5A4A-89CD-6956C16AB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15582"/>
              </p:ext>
            </p:extLst>
          </p:nvPr>
        </p:nvGraphicFramePr>
        <p:xfrm>
          <a:off x="889000" y="1495926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3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  <p:extLst>
      <p:ext uri="{BB962C8B-B14F-4D97-AF65-F5344CB8AC3E}">
        <p14:creationId xmlns:p14="http://schemas.microsoft.com/office/powerpoint/2010/main" val="3538909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6CF9-AD5A-2740-9C27-6720A248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5: Limits of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521A-2AF5-B74D-989A-DAF072271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the largest (non-infinite) positive number that can be represented as a (normalized) float and the second-largest?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E73F5D0B-ABCB-D04E-817F-87756B653E3D}"/>
              </a:ext>
            </a:extLst>
          </p:cNvPr>
          <p:cNvGraphicFramePr>
            <a:graphicFrameLocks noGrp="1"/>
          </p:cNvGraphicFramePr>
          <p:nvPr/>
        </p:nvGraphicFramePr>
        <p:xfrm>
          <a:off x="2781300" y="127000"/>
          <a:ext cx="6362700" cy="812800"/>
        </p:xfrm>
        <a:graphic>
          <a:graphicData uri="http://schemas.openxmlformats.org/drawingml/2006/table">
            <a:tbl>
              <a:tblPr/>
              <a:tblGrid>
                <a:gridCol w="3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242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6CF9-AD5A-2740-9C27-6720A248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5: Limits of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521A-2AF5-B74D-989A-DAF072271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the largest (non-infinite) positive number that can be represented as a (normalized) float and the second-largest?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 number between these two gets rounded.</a:t>
            </a:r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E73F5D0B-ABCB-D04E-817F-87756B653E3D}"/>
              </a:ext>
            </a:extLst>
          </p:cNvPr>
          <p:cNvGraphicFramePr>
            <a:graphicFrameLocks noGrp="1"/>
          </p:cNvGraphicFramePr>
          <p:nvPr/>
        </p:nvGraphicFramePr>
        <p:xfrm>
          <a:off x="2781300" y="127000"/>
          <a:ext cx="6362700" cy="812800"/>
        </p:xfrm>
        <a:graphic>
          <a:graphicData uri="http://schemas.openxmlformats.org/drawingml/2006/table">
            <a:tbl>
              <a:tblPr/>
              <a:tblGrid>
                <a:gridCol w="3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87E98B-A5A6-EA43-9859-3DAD3302CE86}"/>
              </a:ext>
            </a:extLst>
          </p:cNvPr>
          <p:cNvSpPr txBox="1"/>
          <p:nvPr/>
        </p:nvSpPr>
        <p:spPr>
          <a:xfrm>
            <a:off x="1065551" y="2819401"/>
            <a:ext cx="5979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0111 1111 0111 1111 1111 1111 1111 1111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BB5D80-F5DF-B24A-83E7-DE691BA32FB3}"/>
              </a:ext>
            </a:extLst>
          </p:cNvPr>
          <p:cNvGrpSpPr/>
          <p:nvPr/>
        </p:nvGrpSpPr>
        <p:grpSpPr>
          <a:xfrm>
            <a:off x="1143000" y="2819400"/>
            <a:ext cx="5787452" cy="461666"/>
            <a:chOff x="839449" y="4724400"/>
            <a:chExt cx="5787452" cy="4616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282EA-C743-5549-846B-903D49ED462D}"/>
                </a:ext>
              </a:extLst>
            </p:cNvPr>
            <p:cNvSpPr/>
            <p:nvPr/>
          </p:nvSpPr>
          <p:spPr>
            <a:xfrm>
              <a:off x="839449" y="4724401"/>
              <a:ext cx="179882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3F9E23-224A-2241-8CB3-BC81B07F4C46}"/>
                </a:ext>
              </a:extLst>
            </p:cNvPr>
            <p:cNvSpPr/>
            <p:nvPr/>
          </p:nvSpPr>
          <p:spPr>
            <a:xfrm>
              <a:off x="1021828" y="4724401"/>
              <a:ext cx="1437808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FA680F-B0AD-CA45-AFF1-7A04EED2B296}"/>
                </a:ext>
              </a:extLst>
            </p:cNvPr>
            <p:cNvSpPr/>
            <p:nvPr/>
          </p:nvSpPr>
          <p:spPr>
            <a:xfrm>
              <a:off x="2459636" y="4724400"/>
              <a:ext cx="4167265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F0CD948-B2E2-B840-A22E-0F1B70AD7477}"/>
              </a:ext>
            </a:extLst>
          </p:cNvPr>
          <p:cNvSpPr txBox="1"/>
          <p:nvPr/>
        </p:nvSpPr>
        <p:spPr>
          <a:xfrm>
            <a:off x="943596" y="327660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B1059-1E12-FB4C-9E85-963296E722FB}"/>
              </a:ext>
            </a:extLst>
          </p:cNvPr>
          <p:cNvSpPr txBox="1"/>
          <p:nvPr/>
        </p:nvSpPr>
        <p:spPr>
          <a:xfrm>
            <a:off x="1550660" y="327660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127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7F794-5895-AC46-AC02-87D1103DD205}"/>
              </a:ext>
            </a:extLst>
          </p:cNvPr>
          <p:cNvSpPr txBox="1"/>
          <p:nvPr/>
        </p:nvSpPr>
        <p:spPr>
          <a:xfrm>
            <a:off x="3173561" y="3292872"/>
            <a:ext cx="349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1.11111111111111111111111</a:t>
            </a:r>
            <a:r>
              <a:rPr lang="en-US" baseline="-25000" dirty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759246-6866-3442-8514-A7D23A412D92}"/>
                  </a:ext>
                </a:extLst>
              </p:cNvPr>
              <p:cNvSpPr txBox="1"/>
              <p:nvPr/>
            </p:nvSpPr>
            <p:spPr>
              <a:xfrm>
                <a:off x="1264171" y="3645932"/>
                <a:ext cx="66045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largest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=1.11111111111111111111111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127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759246-6866-3442-8514-A7D23A412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171" y="3645932"/>
                <a:ext cx="6604564" cy="369332"/>
              </a:xfrm>
              <a:prstGeom prst="rect">
                <a:avLst/>
              </a:prstGeom>
              <a:blipFill>
                <a:blip r:embed="rId2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12E59E-2E3B-A940-9A0F-71D1525C542D}"/>
                  </a:ext>
                </a:extLst>
              </p:cNvPr>
              <p:cNvSpPr txBox="1"/>
              <p:nvPr/>
            </p:nvSpPr>
            <p:spPr>
              <a:xfrm>
                <a:off x="261168" y="3991219"/>
                <a:ext cx="75775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second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largest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=1.11111111111111111111110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127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12E59E-2E3B-A940-9A0F-71D1525C5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68" y="3991219"/>
                <a:ext cx="7577587" cy="369332"/>
              </a:xfrm>
              <a:prstGeom prst="rect">
                <a:avLst/>
              </a:prstGeom>
              <a:blipFill>
                <a:blip r:embed="rId3"/>
                <a:stretch>
                  <a:fillRect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69F7AA-7521-5045-A5DE-46AED11D6544}"/>
                  </a:ext>
                </a:extLst>
              </p:cNvPr>
              <p:cNvSpPr txBox="1"/>
              <p:nvPr/>
            </p:nvSpPr>
            <p:spPr>
              <a:xfrm>
                <a:off x="261168" y="4541905"/>
                <a:ext cx="8925841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diff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0.00000000000000000000001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127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127−23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𝟏𝟎𝟒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69F7AA-7521-5045-A5DE-46AED11D6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68" y="4541905"/>
                <a:ext cx="8925841" cy="377667"/>
              </a:xfrm>
              <a:prstGeom prst="rect">
                <a:avLst/>
              </a:prstGeom>
              <a:blipFill>
                <a:blip r:embed="rId4"/>
                <a:stretch>
                  <a:fillRect l="-113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b="1" dirty="0"/>
              <a:t>Example 1: Is (x + y) + z  =  x + (y + z)?</a:t>
            </a:r>
          </a:p>
          <a:p>
            <a:pPr marL="552450" lvl="1"/>
            <a:r>
              <a:rPr lang="en-US" dirty="0" err="1"/>
              <a:t>Ints</a:t>
            </a:r>
            <a:r>
              <a:rPr lang="en-US" dirty="0"/>
              <a:t>: Yes!</a:t>
            </a:r>
          </a:p>
          <a:p>
            <a:pPr marL="552450" lvl="1"/>
            <a:r>
              <a:rPr lang="en-US" dirty="0"/>
              <a:t>Floats:	</a:t>
            </a:r>
          </a:p>
          <a:p>
            <a:pPr marL="838200" lvl="2"/>
            <a:r>
              <a:rPr lang="en-US" dirty="0"/>
              <a:t> (2^30 + -2^30) + 3.14 </a:t>
            </a:r>
            <a:r>
              <a:rPr lang="en-US" dirty="0">
                <a:ea typeface="Zapf Dingbats" charset="2"/>
                <a:cs typeface="Zapf Dingbats" charset="2"/>
              </a:rPr>
              <a:t>➙</a:t>
            </a:r>
            <a:r>
              <a:rPr lang="en-US" dirty="0"/>
              <a:t> 3.14</a:t>
            </a:r>
          </a:p>
          <a:p>
            <a:pPr marL="838200" lvl="2"/>
            <a:r>
              <a:rPr lang="en-US" dirty="0"/>
              <a:t> 2^30 + (-2^30 + 3.14) </a:t>
            </a:r>
            <a:r>
              <a:rPr lang="en-US" dirty="0">
                <a:ea typeface="Zapf Dingbats" charset="2"/>
                <a:cs typeface="Zapf Dingbats" charset="2"/>
              </a:rPr>
              <a:t>➙</a:t>
            </a:r>
            <a:r>
              <a:rPr lang="en-US" dirty="0"/>
              <a:t> 0.0</a:t>
            </a:r>
          </a:p>
          <a:p>
            <a:pPr marL="289560"/>
            <a:endParaRPr lang="en-US" dirty="0"/>
          </a:p>
        </p:txBody>
      </p:sp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EF9DA-93F0-A847-9A7F-BFFB9DD6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</p:spTree>
    <p:extLst>
      <p:ext uri="{BB962C8B-B14F-4D97-AF65-F5344CB8AC3E}">
        <p14:creationId xmlns:p14="http://schemas.microsoft.com/office/powerpoint/2010/main" val="3209723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US" dirty="0"/>
              <a:t>C Guarantees Two Levels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float</a:t>
            </a:r>
            <a:r>
              <a:rPr lang="en-US" dirty="0"/>
              <a:t>	single precision (32 bits)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double</a:t>
            </a:r>
            <a:r>
              <a:rPr lang="en-US" dirty="0"/>
              <a:t>	double precision (64 bits)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</a:t>
            </a:r>
          </a:p>
          <a:p>
            <a:pPr marL="56388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</a:t>
            </a:r>
          </a:p>
        </p:txBody>
      </p:sp>
    </p:spTree>
    <p:extLst>
      <p:ext uri="{BB962C8B-B14F-4D97-AF65-F5344CB8AC3E}">
        <p14:creationId xmlns:p14="http://schemas.microsoft.com/office/powerpoint/2010/main" val="309751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AEE8-2E26-D045-8933-C1B10B6D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6: Casting with Floats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02150-047B-BC41-95FB-0852984B4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you have three variables: an int x, a float f, and a double d. Assume that all three variables store numeric values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, or </a:t>
                </a:r>
                <a:r>
                  <a:rPr lang="en-US" dirty="0" err="1">
                    <a:latin typeface="Courier" pitchFamily="2" charset="0"/>
                  </a:rPr>
                  <a:t>NaN</a:t>
                </a:r>
                <a:r>
                  <a:rPr lang="en-US" dirty="0"/>
                  <a:t>). Which of the following expressions are guaranteed to evaluate to True?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x == (int)(double)(x) 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x == (int)(float)(x)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d == (double)(float) d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f == (float)(double) 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02150-047B-BC41-95FB-0852984B4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59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1001.101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5054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AEE8-2E26-D045-8933-C1B10B6D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6: Casting with Floats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02150-047B-BC41-95FB-0852984B4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you have three variables: an int x, a float f, and a double d. Assume that all three variables store numeric values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, or </a:t>
                </a:r>
                <a:r>
                  <a:rPr lang="en-US" dirty="0" err="1">
                    <a:latin typeface="Courier" pitchFamily="2" charset="0"/>
                  </a:rPr>
                  <a:t>NaN</a:t>
                </a:r>
                <a:r>
                  <a:rPr lang="en-US" dirty="0"/>
                  <a:t>). Which of the following expressions are guaranteed to evaluate to True?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x == (int)(double)(x) 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x == (int)(float)(x)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d == (double)(float) d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f == (float)(double) 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02150-047B-BC41-95FB-0852984B4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54CFDF4-6894-3B48-B21D-2C7ED2A1615C}"/>
              </a:ext>
            </a:extLst>
          </p:cNvPr>
          <p:cNvSpPr txBox="1"/>
          <p:nvPr/>
        </p:nvSpPr>
        <p:spPr>
          <a:xfrm>
            <a:off x="4791296" y="3105090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True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3EFEB-236B-914D-B11D-10629EEADB0A}"/>
              </a:ext>
            </a:extLst>
          </p:cNvPr>
          <p:cNvSpPr txBox="1"/>
          <p:nvPr/>
        </p:nvSpPr>
        <p:spPr>
          <a:xfrm>
            <a:off x="4798505" y="350520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6FD42-97A5-A34E-9236-F065CEE05781}"/>
              </a:ext>
            </a:extLst>
          </p:cNvPr>
          <p:cNvSpPr txBox="1"/>
          <p:nvPr/>
        </p:nvSpPr>
        <p:spPr>
          <a:xfrm>
            <a:off x="4796553" y="384798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83FDE-3126-7146-8C6C-4AB7999234C5}"/>
              </a:ext>
            </a:extLst>
          </p:cNvPr>
          <p:cNvSpPr txBox="1"/>
          <p:nvPr/>
        </p:nvSpPr>
        <p:spPr>
          <a:xfrm>
            <a:off x="4803762" y="4248090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4151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97FF-CA8C-444E-89D7-3D470BB8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0EBD6-5D03-0144-8D65-E4E4E7B3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bitwise and logical operations still work</a:t>
            </a:r>
          </a:p>
          <a:p>
            <a:r>
              <a:rPr lang="en-US" dirty="0">
                <a:solidFill>
                  <a:srgbClr val="980002"/>
                </a:solidFill>
              </a:rPr>
              <a:t>Float arithmetic operations done by separate hardware unit (FPU)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>
                <a:normAutofit fontScale="92500" lnSpcReduction="10000"/>
              </a:bodyPr>
              <a:lstStyle/>
              <a:p>
                <a:pPr>
                  <a:tabLst>
                    <a:tab pos="2049463" algn="l"/>
                  </a:tabLst>
                </a:pPr>
                <a:r>
                  <a:rPr lang="en-US" b="0" dirty="0">
                    <a:solidFill>
                      <a:srgbClr val="980002"/>
                    </a:solidFill>
                  </a:rPr>
                  <a:t>Float operations done by separate hardware unit (FPU)</a:t>
                </a:r>
              </a:p>
              <a:p>
                <a:pPr>
                  <a:tabLst>
                    <a:tab pos="20494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solidFill>
                    <a:srgbClr val="980002"/>
                  </a:solidFill>
                </a:endParaRP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Assume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E1</a:t>
                </a:r>
                <a:r>
                  <a:rPr lang="en-US" dirty="0"/>
                  <a:t> &gt;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E2</a:t>
                </a:r>
                <a:endParaRPr lang="en-US" dirty="0"/>
              </a:p>
              <a:p>
                <a:pPr>
                  <a:tabLst>
                    <a:tab pos="2049463" algn="l"/>
                  </a:tabLst>
                </a:pPr>
                <a:endParaRPr lang="en-US" dirty="0"/>
              </a:p>
              <a:p>
                <a:pPr>
                  <a:tabLst>
                    <a:tab pos="2049463" algn="l"/>
                  </a:tabLst>
                </a:pPr>
                <a:r>
                  <a:rPr lang="en-US" dirty="0"/>
                  <a:t>Exact Result: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>
                  <a:solidFill>
                    <a:srgbClr val="980002"/>
                  </a:solidFill>
                </a:endParaRP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Sign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s</a:t>
                </a:r>
                <a:r>
                  <a:rPr lang="en-US" dirty="0"/>
                  <a:t>, significand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: </a:t>
                </a:r>
              </a:p>
              <a:p>
                <a:pPr marL="838200" lvl="2">
                  <a:tabLst>
                    <a:tab pos="2049463" algn="l"/>
                  </a:tabLst>
                </a:pPr>
                <a:r>
                  <a:rPr lang="en-US" dirty="0"/>
                  <a:t>Result of signed align &amp; add</a:t>
                </a:r>
              </a:p>
              <a:p>
                <a:pPr marL="563880" lvl="1">
                  <a:tabLst>
                    <a:tab pos="2049463" algn="l"/>
                  </a:tabLst>
                </a:pPr>
                <a:r>
                  <a:rPr lang="en-US" dirty="0"/>
                  <a:t>Exponent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: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E1</a:t>
                </a:r>
                <a:endParaRPr lang="en-US" dirty="0"/>
              </a:p>
              <a:p>
                <a:pPr>
                  <a:tabLst>
                    <a:tab pos="2049463" algn="l"/>
                  </a:tabLst>
                </a:pPr>
                <a:endParaRPr lang="en-US" dirty="0"/>
              </a:p>
              <a:p>
                <a:pPr>
                  <a:tabLst>
                    <a:tab pos="2049463" algn="l"/>
                  </a:tabLst>
                </a:pPr>
                <a:r>
                  <a:rPr lang="en-US" dirty="0"/>
                  <a:t>Fixing</a:t>
                </a: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≥ 2, shift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right, increment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 </a:t>
                </a: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&lt; 1, shift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left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k</a:t>
                </a:r>
                <a:r>
                  <a:rPr lang="en-US" dirty="0"/>
                  <a:t> positions, decrement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 by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k</a:t>
                </a:r>
                <a:endParaRPr lang="en-US" dirty="0">
                  <a:sym typeface="Calibri Italic" charset="0"/>
                </a:endParaRP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Overflow 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 out of range</a:t>
                </a: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Round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to fit </a:t>
                </a:r>
                <a:r>
                  <a:rPr lang="en-US" dirty="0">
                    <a:latin typeface="Courier New Bold" charset="0"/>
                    <a:cs typeface="Courier New Bold" charset="0"/>
                    <a:sym typeface="Courier New Bold" charset="0"/>
                  </a:rPr>
                  <a:t>frac</a:t>
                </a:r>
                <a:r>
                  <a:rPr lang="en-US" dirty="0"/>
                  <a:t> precision</a:t>
                </a:r>
              </a:p>
            </p:txBody>
          </p:sp>
        </mc:Choice>
        <mc:Fallback xmlns="">
          <p:sp>
            <p:nvSpPr>
              <p:cNvPr id="3994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617" t="-1563" b="-26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DC1757B-0241-EB4A-BD4F-154EEBD8A0C3}"/>
              </a:ext>
            </a:extLst>
          </p:cNvPr>
          <p:cNvGrpSpPr/>
          <p:nvPr/>
        </p:nvGrpSpPr>
        <p:grpSpPr>
          <a:xfrm>
            <a:off x="4697413" y="2298700"/>
            <a:ext cx="4217987" cy="2730500"/>
            <a:chOff x="4697413" y="1993900"/>
            <a:chExt cx="4217987" cy="2730500"/>
          </a:xfrm>
        </p:grpSpPr>
        <p:sp>
          <p:nvSpPr>
            <p:cNvPr id="39941" name="Rectangle 5"/>
            <p:cNvSpPr>
              <a:spLocks/>
            </p:cNvSpPr>
            <p:nvPr/>
          </p:nvSpPr>
          <p:spPr bwMode="auto">
            <a:xfrm>
              <a:off x="5067300" y="3009900"/>
              <a:ext cx="1790700" cy="419100"/>
            </a:xfrm>
            <a:prstGeom prst="rect">
              <a:avLst/>
            </a:prstGeom>
            <a:solidFill>
              <a:srgbClr val="F1C7C7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(–1)</a:t>
              </a:r>
              <a:r>
                <a:rPr lang="en-US" sz="2000" baseline="32000" dirty="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s1</a:t>
              </a:r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M1</a:t>
              </a:r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</a:p>
          </p:txBody>
        </p:sp>
        <p:sp>
          <p:nvSpPr>
            <p:cNvPr id="39942" name="Rectangle 6"/>
            <p:cNvSpPr>
              <a:spLocks/>
            </p:cNvSpPr>
            <p:nvPr/>
          </p:nvSpPr>
          <p:spPr bwMode="auto">
            <a:xfrm>
              <a:off x="6645275" y="3556000"/>
              <a:ext cx="2222500" cy="419100"/>
            </a:xfrm>
            <a:prstGeom prst="rect">
              <a:avLst/>
            </a:prstGeom>
            <a:solidFill>
              <a:srgbClr val="F1C7C7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(–1)</a:t>
              </a:r>
              <a:r>
                <a:rPr lang="en-US" sz="2000" baseline="3200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s2</a:t>
              </a:r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  <a:r>
                <a:rPr lang="en-US" sz="200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M2</a:t>
              </a:r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>
              <a:off x="6858000" y="2692400"/>
              <a:ext cx="0" cy="2540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4000"/>
            </a:p>
          </p:txBody>
        </p:sp>
        <p:sp>
          <p:nvSpPr>
            <p:cNvPr id="39944" name="Line 8"/>
            <p:cNvSpPr>
              <a:spLocks noChangeShapeType="1"/>
            </p:cNvSpPr>
            <p:nvPr/>
          </p:nvSpPr>
          <p:spPr bwMode="auto">
            <a:xfrm>
              <a:off x="8851900" y="2692400"/>
              <a:ext cx="0" cy="2540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4000"/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6870700" y="2819400"/>
              <a:ext cx="196850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sz="4000"/>
            </a:p>
          </p:txBody>
        </p:sp>
        <p:sp>
          <p:nvSpPr>
            <p:cNvPr id="39946" name="Rectangle 10"/>
            <p:cNvSpPr>
              <a:spLocks/>
            </p:cNvSpPr>
            <p:nvPr/>
          </p:nvSpPr>
          <p:spPr bwMode="auto">
            <a:xfrm>
              <a:off x="7567613" y="2589213"/>
              <a:ext cx="771045" cy="307777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Arial Narrow Bold Italic" charset="0"/>
                  <a:ea typeface="Arial Narrow Bold Italic" charset="0"/>
                  <a:cs typeface="Arial Narrow Bold Italic" charset="0"/>
                  <a:sym typeface="Arial Narrow Bold Italic" charset="0"/>
                </a:rPr>
                <a:t>E1</a:t>
              </a:r>
              <a:r>
                <a:rPr lang="en-US" sz="2000">
                  <a:solidFill>
                    <a:schemeClr val="tx1"/>
                  </a:solidFill>
                  <a:latin typeface="Arial Narrow Bold" charset="0"/>
                  <a:ea typeface="Arial Narrow Bold" charset="0"/>
                  <a:cs typeface="Arial Narrow Bold" charset="0"/>
                  <a:sym typeface="Arial Narrow Bold" charset="0"/>
                </a:rPr>
                <a:t>–</a:t>
              </a:r>
              <a:r>
                <a:rPr lang="en-US" sz="2000">
                  <a:solidFill>
                    <a:schemeClr val="tx1"/>
                  </a:solidFill>
                  <a:latin typeface="Arial Narrow Bold Italic" charset="0"/>
                  <a:ea typeface="Arial Narrow Bold Italic" charset="0"/>
                  <a:cs typeface="Arial Narrow Bold Italic" charset="0"/>
                  <a:sym typeface="Arial Narrow Bold Italic" charset="0"/>
                </a:rPr>
                <a:t>E2</a:t>
              </a:r>
            </a:p>
          </p:txBody>
        </p:sp>
        <p:sp>
          <p:nvSpPr>
            <p:cNvPr id="39947" name="Rectangle 11"/>
            <p:cNvSpPr>
              <a:spLocks/>
            </p:cNvSpPr>
            <p:nvPr/>
          </p:nvSpPr>
          <p:spPr bwMode="auto">
            <a:xfrm>
              <a:off x="4697413" y="3419475"/>
              <a:ext cx="254877" cy="61555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+</a:t>
              </a:r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4826000" y="4152900"/>
              <a:ext cx="408940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4000"/>
            </a:p>
          </p:txBody>
        </p:sp>
        <p:sp>
          <p:nvSpPr>
            <p:cNvPr id="39949" name="Rectangle 13"/>
            <p:cNvSpPr>
              <a:spLocks/>
            </p:cNvSpPr>
            <p:nvPr/>
          </p:nvSpPr>
          <p:spPr bwMode="auto">
            <a:xfrm>
              <a:off x="5067300" y="4305300"/>
              <a:ext cx="3784600" cy="419100"/>
            </a:xfrm>
            <a:prstGeom prst="rect">
              <a:avLst/>
            </a:prstGeom>
            <a:solidFill>
              <a:srgbClr val="F1C7C7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(–1)</a:t>
              </a:r>
              <a:r>
                <a:rPr lang="en-US" sz="2000" baseline="3200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s</a:t>
              </a:r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  <a:r>
                <a:rPr lang="en-US" sz="200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M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938179" y="1993900"/>
              <a:ext cx="34438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Get binary points lined 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6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6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Exact Result: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/>
              </a:p>
              <a:p>
                <a:pPr marL="552450" lvl="1"/>
                <a:r>
                  <a:rPr lang="en-US" dirty="0"/>
                  <a:t>Sign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s</a:t>
                </a:r>
                <a:r>
                  <a:rPr lang="en-US" dirty="0"/>
                  <a:t>: 		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s1</a:t>
                </a:r>
                <a:r>
                  <a:rPr lang="en-US" dirty="0"/>
                  <a:t> ^ 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s2</a:t>
                </a:r>
                <a:endParaRPr lang="en-US" dirty="0"/>
              </a:p>
              <a:p>
                <a:pPr marL="552450" lvl="1"/>
                <a:r>
                  <a:rPr lang="en-US" dirty="0" err="1"/>
                  <a:t>Significand</a:t>
                </a:r>
                <a:r>
                  <a:rPr lang="en-US" dirty="0"/>
                  <a:t>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: 	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M1</a:t>
                </a:r>
                <a:r>
                  <a:rPr lang="en-US" dirty="0"/>
                  <a:t> x  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M2</a:t>
                </a:r>
                <a:endParaRPr lang="en-US" dirty="0"/>
              </a:p>
              <a:p>
                <a:pPr marL="552450" lvl="1"/>
                <a:r>
                  <a:rPr lang="en-US" dirty="0"/>
                  <a:t>Exponent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: 	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E1</a:t>
                </a:r>
                <a:r>
                  <a:rPr lang="en-US" dirty="0"/>
                  <a:t> + 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E2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Fixing</a:t>
                </a:r>
              </a:p>
              <a:p>
                <a:pPr marL="552450" lvl="1"/>
                <a:r>
                  <a:rPr lang="en-US" dirty="0"/>
                  <a:t>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≥ 2, shift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right, increment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endParaRPr lang="en-US" dirty="0"/>
              </a:p>
              <a:p>
                <a:pPr marL="552450" lvl="1"/>
                <a:r>
                  <a:rPr lang="en-US" dirty="0"/>
                  <a:t>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 out of range, overflow </a:t>
                </a:r>
              </a:p>
              <a:p>
                <a:pPr marL="552450" lvl="1"/>
                <a:r>
                  <a:rPr lang="en-US" dirty="0"/>
                  <a:t>Round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to fit </a:t>
                </a:r>
                <a:r>
                  <a:rPr lang="en-US" dirty="0" err="1">
                    <a:latin typeface="Courier New Bold" charset="0"/>
                    <a:cs typeface="Courier New Bold" charset="0"/>
                    <a:sym typeface="Courier New Bold" charset="0"/>
                  </a:rPr>
                  <a:t>frac</a:t>
                </a:r>
                <a:r>
                  <a:rPr lang="en-US" dirty="0"/>
                  <a:t> precision</a:t>
                </a:r>
              </a:p>
              <a:p>
                <a:endParaRPr lang="en-US" dirty="0"/>
              </a:p>
              <a:p>
                <a:r>
                  <a:rPr lang="en-US" dirty="0"/>
                  <a:t>Implementation</a:t>
                </a:r>
              </a:p>
              <a:p>
                <a:pPr marL="552450" lvl="1"/>
                <a:r>
                  <a:rPr lang="en-US" dirty="0"/>
                  <a:t>Biggest chore is multiplying </a:t>
                </a:r>
                <a:r>
                  <a:rPr lang="en-US" dirty="0" err="1"/>
                  <a:t>significands</a:t>
                </a:r>
                <a:endParaRPr lang="en-US" dirty="0"/>
              </a:p>
            </p:txBody>
          </p:sp>
        </mc:Choice>
        <mc:Fallback xmlns="">
          <p:sp>
            <p:nvSpPr>
              <p:cNvPr id="3891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72" b="-78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12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7: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lecture (including time spent on exercises)?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there particular questions you’d like me to discuss in the problem session?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other comments or feedback?</a:t>
            </a:r>
          </a:p>
        </p:txBody>
      </p:sp>
    </p:spTree>
    <p:extLst>
      <p:ext uri="{BB962C8B-B14F-4D97-AF65-F5344CB8AC3E}">
        <p14:creationId xmlns:p14="http://schemas.microsoft.com/office/powerpoint/2010/main" val="49745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/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87" name="Rectangle 9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2913" y="5008563"/>
                <a:ext cx="8472487" cy="1849437"/>
              </a:xfrm>
              <a:ln/>
            </p:spPr>
            <p:txBody>
              <a:bodyPr/>
              <a:lstStyle/>
              <a:p>
                <a:pPr marL="215900" indent="-215900">
                  <a:spcBef>
                    <a:spcPct val="0"/>
                  </a:spcBef>
                </a:pPr>
                <a:r>
                  <a:rPr lang="en-US" dirty="0">
                    <a:ea typeface="Calibri" charset="0"/>
                    <a:cs typeface="Calibri" charset="0"/>
                  </a:rPr>
                  <a:t>Representation</a:t>
                </a:r>
                <a:endParaRPr lang="en-US" dirty="0"/>
              </a:p>
              <a:p>
                <a:pPr lvl="1"/>
                <a:r>
                  <a:rPr lang="en-US" dirty="0"/>
                  <a:t>Bits to right of “binary point” represent fractional powers of 2</a:t>
                </a:r>
              </a:p>
              <a:p>
                <a:pPr lvl="1"/>
                <a:r>
                  <a:rPr lang="en-US" dirty="0"/>
                  <a:t>Represents rational number: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387" name="Rectangle 9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2913" y="5008563"/>
                <a:ext cx="8472487" cy="1849437"/>
              </a:xfrm>
              <a:blipFill>
                <a:blip r:embed="rId3"/>
                <a:stretch>
                  <a:fillRect l="-599" t="-2041" b="-61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8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Example: Fractional Binary Numbers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What is 1001.101</a:t>
            </a:r>
            <a:r>
              <a:rPr lang="en-US" sz="2400" baseline="-25000" dirty="0"/>
              <a:t>2</a:t>
            </a:r>
            <a:r>
              <a:rPr lang="en-US" sz="2400" dirty="0"/>
              <a:t>?</a:t>
            </a:r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2411E9-2607-1445-A358-E40D5AAF5A39}"/>
                  </a:ext>
                </a:extLst>
              </p:cNvPr>
              <p:cNvSpPr txBox="1"/>
              <p:nvPr/>
            </p:nvSpPr>
            <p:spPr>
              <a:xfrm>
                <a:off x="1524000" y="2127368"/>
                <a:ext cx="13529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2411E9-2607-1445-A358-E40D5AAF5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27368"/>
                <a:ext cx="1352934" cy="276999"/>
              </a:xfrm>
              <a:prstGeom prst="rect">
                <a:avLst/>
              </a:prstGeom>
              <a:blipFill>
                <a:blip r:embed="rId3"/>
                <a:stretch>
                  <a:fillRect l="-1869" t="-4348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8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Example: Fractional Binary Numbers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What is 1001.101</a:t>
            </a:r>
            <a:r>
              <a:rPr lang="en-US" sz="2400" baseline="-25000" dirty="0"/>
              <a:t>2</a:t>
            </a:r>
            <a:r>
              <a:rPr lang="en-US" sz="2400" dirty="0"/>
              <a:t>?</a:t>
            </a:r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2411E9-2607-1445-A358-E40D5AAF5A39}"/>
                  </a:ext>
                </a:extLst>
              </p:cNvPr>
              <p:cNvSpPr txBox="1"/>
              <p:nvPr/>
            </p:nvSpPr>
            <p:spPr>
              <a:xfrm>
                <a:off x="1524000" y="2127368"/>
                <a:ext cx="1731243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2411E9-2607-1445-A358-E40D5AAF5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27368"/>
                <a:ext cx="1731243" cy="520463"/>
              </a:xfrm>
              <a:prstGeom prst="rect">
                <a:avLst/>
              </a:prstGeom>
              <a:blipFill>
                <a:blip r:embed="rId3"/>
                <a:stretch>
                  <a:fillRect l="-730" t="-4762" r="-2190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21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Example: Fractional Binary Numbers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What is 1001.101</a:t>
            </a:r>
            <a:r>
              <a:rPr lang="en-US" sz="2400" baseline="-25000" dirty="0"/>
              <a:t>2</a:t>
            </a:r>
            <a:r>
              <a:rPr lang="en-US" sz="2400" dirty="0"/>
              <a:t>?</a:t>
            </a:r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What is the binary representation of 13 9/16?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2411E9-2607-1445-A358-E40D5AAF5A39}"/>
                  </a:ext>
                </a:extLst>
              </p:cNvPr>
              <p:cNvSpPr txBox="1"/>
              <p:nvPr/>
            </p:nvSpPr>
            <p:spPr>
              <a:xfrm>
                <a:off x="1524000" y="2127368"/>
                <a:ext cx="3337452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2411E9-2607-1445-A358-E40D5AAF5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27368"/>
                <a:ext cx="3337452" cy="526041"/>
              </a:xfrm>
              <a:prstGeom prst="rect">
                <a:avLst/>
              </a:prstGeom>
              <a:blipFill>
                <a:blip r:embed="rId3"/>
                <a:stretch>
                  <a:fillRect l="-380" t="-2381" r="-114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F448AB0-6E9B-884A-9472-36373946E91B}"/>
              </a:ext>
            </a:extLst>
          </p:cNvPr>
          <p:cNvSpPr txBox="1"/>
          <p:nvPr/>
        </p:nvSpPr>
        <p:spPr>
          <a:xfrm>
            <a:off x="1901988" y="3979337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1101.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BBF25-8F99-D541-B57A-BD055A580DC3}"/>
              </a:ext>
            </a:extLst>
          </p:cNvPr>
          <p:cNvSpPr txBox="1"/>
          <p:nvPr/>
        </p:nvSpPr>
        <p:spPr>
          <a:xfrm>
            <a:off x="2819400" y="3979336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1001</a:t>
            </a:r>
          </a:p>
        </p:txBody>
      </p:sp>
    </p:spTree>
    <p:extLst>
      <p:ext uri="{BB962C8B-B14F-4D97-AF65-F5344CB8AC3E}">
        <p14:creationId xmlns:p14="http://schemas.microsoft.com/office/powerpoint/2010/main" val="24089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Exercise 1: Fractional Binary Numbers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Translate the following fractional numbers to their binary representation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 3/4 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 7/8 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 7/16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Translate the following fractional binary numbers to their decimal representation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000.01100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000.11000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001.10000</a:t>
            </a:r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83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Exercise 1: Fractional Binary Numbers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Translate the following fractional numbers to their binary representation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 3/4 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 7/8 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 7/16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Translate the following fractional binary numbers to their decimal representation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000.01100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000.11000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001.10000</a:t>
            </a:r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7F145-DD1A-7C42-A1EE-E0FC6EC35AFC}"/>
              </a:ext>
            </a:extLst>
          </p:cNvPr>
          <p:cNvSpPr txBox="1"/>
          <p:nvPr/>
        </p:nvSpPr>
        <p:spPr>
          <a:xfrm>
            <a:off x="2438400" y="2156767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101.11000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D73A7-D406-D34A-9735-68E05EF77819}"/>
              </a:ext>
            </a:extLst>
          </p:cNvPr>
          <p:cNvSpPr txBox="1"/>
          <p:nvPr/>
        </p:nvSpPr>
        <p:spPr>
          <a:xfrm>
            <a:off x="2438400" y="2618432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010.11100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824BA-FCFE-7041-A295-4FAD0F9F2DCC}"/>
              </a:ext>
            </a:extLst>
          </p:cNvPr>
          <p:cNvSpPr txBox="1"/>
          <p:nvPr/>
        </p:nvSpPr>
        <p:spPr>
          <a:xfrm>
            <a:off x="2438400" y="3080097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001.01110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6FDD40-18ED-0240-B3BE-936E88F29288}"/>
                  </a:ext>
                </a:extLst>
              </p:cNvPr>
              <p:cNvSpPr txBox="1"/>
              <p:nvPr/>
            </p:nvSpPr>
            <p:spPr>
              <a:xfrm>
                <a:off x="2971800" y="4648200"/>
                <a:ext cx="208069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.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𝟑𝟕𝟓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6FDD40-18ED-0240-B3BE-936E88F29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648200"/>
                <a:ext cx="2080698" cy="520463"/>
              </a:xfrm>
              <a:prstGeom prst="rect">
                <a:avLst/>
              </a:prstGeom>
              <a:blipFill>
                <a:blip r:embed="rId3"/>
                <a:stretch>
                  <a:fillRect l="-1220" t="-7143" r="-2439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02D47B-B153-0645-A40B-D10945E69DF2}"/>
                  </a:ext>
                </a:extLst>
              </p:cNvPr>
              <p:cNvSpPr txBox="1"/>
              <p:nvPr/>
            </p:nvSpPr>
            <p:spPr>
              <a:xfrm>
                <a:off x="2971800" y="5219535"/>
                <a:ext cx="194284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.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02D47B-B153-0645-A40B-D10945E69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219535"/>
                <a:ext cx="1942840" cy="518604"/>
              </a:xfrm>
              <a:prstGeom prst="rect">
                <a:avLst/>
              </a:prstGeom>
              <a:blipFill>
                <a:blip r:embed="rId4"/>
                <a:stretch>
                  <a:fillRect l="-1307" t="-4762" r="-261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B29213-0603-C74C-91E1-5A89E820C274}"/>
                  </a:ext>
                </a:extLst>
              </p:cNvPr>
              <p:cNvSpPr txBox="1"/>
              <p:nvPr/>
            </p:nvSpPr>
            <p:spPr>
              <a:xfrm>
                <a:off x="2971800" y="5805996"/>
                <a:ext cx="195566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B29213-0603-C74C-91E1-5A89E820C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805996"/>
                <a:ext cx="1955664" cy="518604"/>
              </a:xfrm>
              <a:prstGeom prst="rect">
                <a:avLst/>
              </a:prstGeom>
              <a:blipFill>
                <a:blip r:embed="rId5"/>
                <a:stretch>
                  <a:fillRect l="-1299" t="-2326" r="-2597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1CDB67E-D5A0-364E-95A1-228E370A9DB3}"/>
              </a:ext>
            </a:extLst>
          </p:cNvPr>
          <p:cNvSpPr txBox="1"/>
          <p:nvPr/>
        </p:nvSpPr>
        <p:spPr>
          <a:xfrm>
            <a:off x="5115104" y="2387599"/>
            <a:ext cx="37240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What do you notice about shifting?</a:t>
            </a:r>
          </a:p>
        </p:txBody>
      </p:sp>
    </p:spTree>
    <p:extLst>
      <p:ext uri="{BB962C8B-B14F-4D97-AF65-F5344CB8AC3E}">
        <p14:creationId xmlns:p14="http://schemas.microsoft.com/office/powerpoint/2010/main" val="32300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9" grpId="0"/>
      <p:bldP spid="10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7262</TotalTime>
  <Words>2463</Words>
  <Application>Microsoft Office PowerPoint</Application>
  <PresentationFormat>On-screen Show (4:3)</PresentationFormat>
  <Paragraphs>478</Paragraphs>
  <Slides>34</Slides>
  <Notes>18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Lecture 4: Floats</vt:lpstr>
      <vt:lpstr>Representing Integers</vt:lpstr>
      <vt:lpstr>Fractional binary numbers</vt:lpstr>
      <vt:lpstr>Fractional Binary Numbers</vt:lpstr>
      <vt:lpstr>Example: Fractional Binary Numbers</vt:lpstr>
      <vt:lpstr>Example: Fractional Binary Numbers</vt:lpstr>
      <vt:lpstr>Example: Fractional Binary Numbers</vt:lpstr>
      <vt:lpstr>Exercise 1: Fractional Binary Numbers</vt:lpstr>
      <vt:lpstr>Exercise 1: Fractional Binary Numbers</vt:lpstr>
      <vt:lpstr>Representable Numbers</vt:lpstr>
      <vt:lpstr>Floating Point Representation</vt:lpstr>
      <vt:lpstr>Exercise 2: Floating Point Numbers</vt:lpstr>
      <vt:lpstr>Exercise 2: Floating Point Numbers</vt:lpstr>
      <vt:lpstr>One Way To View Floats</vt:lpstr>
      <vt:lpstr>Floating Point Representation</vt:lpstr>
      <vt:lpstr>IEEE 754 single-precision binary floating-point format</vt:lpstr>
      <vt:lpstr>Exercise 3: Floating Point Representations</vt:lpstr>
      <vt:lpstr>Exercise 3: Floating Point Representations</vt:lpstr>
      <vt:lpstr>Example: Floats</vt:lpstr>
      <vt:lpstr>PowerPoint Presentation</vt:lpstr>
      <vt:lpstr>Exercise 4: Floats</vt:lpstr>
      <vt:lpstr>Limitation so far…</vt:lpstr>
      <vt:lpstr>Normalized and Denormalized</vt:lpstr>
      <vt:lpstr>Visualization: Floating Point Encodings</vt:lpstr>
      <vt:lpstr>Exercise 5: Limits of Floats</vt:lpstr>
      <vt:lpstr>Exercise 5: Limits of Floats</vt:lpstr>
      <vt:lpstr>Correctness</vt:lpstr>
      <vt:lpstr>Floating Point in C</vt:lpstr>
      <vt:lpstr>Exercise 6: Casting with Floats</vt:lpstr>
      <vt:lpstr>Exercise 6: Casting with Floats</vt:lpstr>
      <vt:lpstr>Floating Point Operations</vt:lpstr>
      <vt:lpstr>Floating Point Addition</vt:lpstr>
      <vt:lpstr>FP Multiplication</vt:lpstr>
      <vt:lpstr>Exercise 7: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3: Arithmetic</dc:title>
  <dc:creator>Eleanor  Birrell</dc:creator>
  <cp:lastModifiedBy>Anthony Clark</cp:lastModifiedBy>
  <cp:revision>145</cp:revision>
  <dcterms:created xsi:type="dcterms:W3CDTF">2019-01-29T01:49:07Z</dcterms:created>
  <dcterms:modified xsi:type="dcterms:W3CDTF">2022-02-02T18:55:35Z</dcterms:modified>
</cp:coreProperties>
</file>