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256" r:id="rId2"/>
    <p:sldId id="362" r:id="rId3"/>
    <p:sldId id="363" r:id="rId4"/>
    <p:sldId id="364" r:id="rId5"/>
    <p:sldId id="267" r:id="rId6"/>
    <p:sldId id="259" r:id="rId7"/>
    <p:sldId id="266" r:id="rId8"/>
    <p:sldId id="365" r:id="rId9"/>
    <p:sldId id="366" r:id="rId10"/>
    <p:sldId id="367" r:id="rId11"/>
    <p:sldId id="368" r:id="rId12"/>
    <p:sldId id="369" r:id="rId13"/>
    <p:sldId id="370" r:id="rId14"/>
    <p:sldId id="371" r:id="rId15"/>
    <p:sldId id="372" r:id="rId16"/>
    <p:sldId id="374" r:id="rId17"/>
    <p:sldId id="376" r:id="rId18"/>
    <p:sldId id="375" r:id="rId19"/>
    <p:sldId id="377" r:id="rId20"/>
    <p:sldId id="378" r:id="rId21"/>
    <p:sldId id="379" r:id="rId22"/>
    <p:sldId id="380" r:id="rId23"/>
    <p:sldId id="381" r:id="rId24"/>
    <p:sldId id="402" r:id="rId25"/>
    <p:sldId id="403" r:id="rId26"/>
    <p:sldId id="404" r:id="rId27"/>
    <p:sldId id="405" r:id="rId28"/>
    <p:sldId id="406" r:id="rId29"/>
    <p:sldId id="407" r:id="rId30"/>
    <p:sldId id="383" r:id="rId31"/>
    <p:sldId id="382" r:id="rId32"/>
    <p:sldId id="384" r:id="rId33"/>
    <p:sldId id="386" r:id="rId34"/>
    <p:sldId id="385" r:id="rId35"/>
    <p:sldId id="387" r:id="rId36"/>
    <p:sldId id="401" r:id="rId37"/>
    <p:sldId id="373" r:id="rId38"/>
    <p:sldId id="390" r:id="rId39"/>
    <p:sldId id="391" r:id="rId40"/>
    <p:sldId id="392" r:id="rId41"/>
    <p:sldId id="393" r:id="rId42"/>
    <p:sldId id="394" r:id="rId43"/>
    <p:sldId id="396" r:id="rId44"/>
    <p:sldId id="397" r:id="rId45"/>
    <p:sldId id="410" r:id="rId46"/>
    <p:sldId id="411" r:id="rId47"/>
    <p:sldId id="398" r:id="rId48"/>
    <p:sldId id="408" r:id="rId49"/>
    <p:sldId id="399" r:id="rId50"/>
    <p:sldId id="400" r:id="rId51"/>
    <p:sldId id="420" r:id="rId52"/>
    <p:sldId id="421" r:id="rId53"/>
    <p:sldId id="422" r:id="rId54"/>
    <p:sldId id="414" r:id="rId55"/>
    <p:sldId id="415" r:id="rId56"/>
    <p:sldId id="416" r:id="rId57"/>
    <p:sldId id="417" r:id="rId58"/>
    <p:sldId id="418" r:id="rId59"/>
    <p:sldId id="419" r:id="rId60"/>
    <p:sldId id="409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7030A0"/>
    <a:srgbClr val="FF9700"/>
    <a:srgbClr val="007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8"/>
    <p:restoredTop sz="77663"/>
  </p:normalViewPr>
  <p:slideViewPr>
    <p:cSldViewPr snapToGrid="0" snapToObjects="1">
      <p:cViewPr varScale="1">
        <p:scale>
          <a:sx n="96" d="100"/>
          <a:sy n="96" d="100"/>
        </p:scale>
        <p:origin x="4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13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62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13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19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94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348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5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74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99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054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228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65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90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34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375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10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43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707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06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65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4452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748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842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304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F3C8A-1FB8-48E8-46E9-D191719ED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EAD08-C829-3596-F028-E2C0B47C5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1E881B-0099-9702-0F74-0B12D8F54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1EEFF-51CA-B297-38D3-160EF85B5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211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1AD83-EE01-0636-9F03-239613E12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25C507-14E1-8137-5A09-02D3C507C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98299-5A68-991C-DDA6-B3D391CDC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46CD2-0026-BBCC-6AB2-9FAF2AC10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598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478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435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135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3066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10/27/26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10/27/26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binary trees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62 – Fall 2026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CC63-4BDC-8B49-B0F6-DB2FA78D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2F3D-D7DC-8E4F-AA34-24ED842EB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OnDiskSort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Lab tomorrow</a:t>
            </a:r>
          </a:p>
          <a:p>
            <a:pPr lvl="1"/>
            <a:r>
              <a:rPr lang="en-US" dirty="0"/>
              <a:t>Quiz at the beginning</a:t>
            </a:r>
          </a:p>
          <a:p>
            <a:pPr lvl="1"/>
            <a:r>
              <a:rPr lang="en-US" dirty="0"/>
              <a:t>Review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Autocomplete assignment out tomorrow (start early)</a:t>
            </a:r>
          </a:p>
        </p:txBody>
      </p:sp>
    </p:spTree>
    <p:extLst>
      <p:ext uri="{BB962C8B-B14F-4D97-AF65-F5344CB8AC3E}">
        <p14:creationId xmlns:p14="http://schemas.microsoft.com/office/powerpoint/2010/main" val="18985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4672-5C22-0E45-A7FD-858691FA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5ED2E408-4382-CA46-B876-C9C6077054B5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96C66D8-95AE-674E-9DA5-790D7F83B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8FD82259-7565-6A40-A774-658DA367A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2B148990-A537-5344-9F97-6FADCAD8D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59EE5CE-6116-874A-B75D-724AFB1665A7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865FEBC-2989-C741-B7D1-71DDCE176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0F01AD09-9A99-8142-98D3-2AD8EB3FB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3336ABC5-6973-8A49-BF47-AC563A349D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14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BC91479-AFA9-9745-9FB8-E0695ECBA00E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5D19BEC2-321C-0047-979D-F973AEB4B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C9278E6A-F1D2-A44D-A387-74CA5178A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D01DF5B-845B-7A49-8F6F-DECB0F89A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10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F5EC7A26-B4C3-634A-8707-0D1C10B53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8C085B1F-3540-0942-B3B5-13D478E50708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5B4B9007-C5A6-C846-8A89-DE727298A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B5649FBC-E0E6-A04A-A083-4FDE8AFFCD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sp>
        <p:nvSpPr>
          <p:cNvPr id="20" name="Line 52">
            <a:extLst>
              <a:ext uri="{FF2B5EF4-FFF2-40B4-BE49-F238E27FC236}">
                <a16:creationId xmlns:a16="http://schemas.microsoft.com/office/drawing/2014/main" id="{1BF601DA-DBDA-9C4E-8254-FD6916AAC4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3">
            <a:extLst>
              <a:ext uri="{FF2B5EF4-FFF2-40B4-BE49-F238E27FC236}">
                <a16:creationId xmlns:a16="http://schemas.microsoft.com/office/drawing/2014/main" id="{EEC7DB6C-58DC-0148-990F-2314CF13AD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4592D6F3-4FAF-E44C-BDAB-6CF119949B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19C60B30-D7BA-1040-BB33-6C80C6C26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4668C1F2-0204-0649-ABDF-D35218A6A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6BEB95F9-926D-5C45-9217-822FEA092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BD359931-8E51-F440-836E-154F83921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CF36E865-210E-A844-8904-4A09B5415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07C87164-208F-7445-B485-9E6828D223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FE301EF7-EA11-CA4B-8184-AC0DC83DBFEC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24A9DCA1-9055-1F4F-8ABC-A5F1A75DB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9A62DD78-BC76-AB48-947E-56829AC8A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EE1B5D6E-3855-0E4C-A39E-0EF4FCCDC04F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7F8F4424-779C-5D44-BCE2-88F51C864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22A93CD9-33F6-2F4E-BA5A-6955971383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4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3F0AB513-BDD7-734F-B0CE-49281823C051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576FDAC3-6B91-8B4B-8B53-FFB782AB3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8FABB1D1-137A-614B-A31C-D649EA0C1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16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46FAA54E-82A3-7946-854E-E63046D91B21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C7379939-26D8-4B4D-AE50-CA3CAB805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58E000FB-31E2-634E-838D-281E7274E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CC514BF6-62A9-6047-890F-A5569BE72E66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21910D9D-770D-FF4E-8BAF-D47BFE7B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EF9B33B7-BD9B-FB4C-B881-257AF7E2A3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9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BDA9A0B9-D646-174A-9C40-546AAD9C2B82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B34EB9F4-4651-8D46-93BA-CF1EFB3C7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43A3B473-5B78-3044-9596-D4E030DA5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7</a:t>
              </a:r>
            </a:p>
          </p:txBody>
        </p:sp>
      </p:grpSp>
      <p:sp>
        <p:nvSpPr>
          <p:cNvPr id="51" name="Line 55">
            <a:extLst>
              <a:ext uri="{FF2B5EF4-FFF2-40B4-BE49-F238E27FC236}">
                <a16:creationId xmlns:a16="http://schemas.microsoft.com/office/drawing/2014/main" id="{E39447E5-4159-7F43-BA7D-3C86C5A636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47" y="4357687"/>
            <a:ext cx="628650" cy="7398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52" name="Group 65">
            <a:extLst>
              <a:ext uri="{FF2B5EF4-FFF2-40B4-BE49-F238E27FC236}">
                <a16:creationId xmlns:a16="http://schemas.microsoft.com/office/drawing/2014/main" id="{759FDDDD-F65F-0B47-805A-1C1F38476202}"/>
              </a:ext>
            </a:extLst>
          </p:cNvPr>
          <p:cNvGrpSpPr>
            <a:grpSpLocks/>
          </p:cNvGrpSpPr>
          <p:nvPr/>
        </p:nvGrpSpPr>
        <p:grpSpPr bwMode="auto">
          <a:xfrm>
            <a:off x="5648163" y="5115333"/>
            <a:ext cx="685800" cy="457200"/>
            <a:chOff x="960" y="2352"/>
            <a:chExt cx="432" cy="288"/>
          </a:xfrm>
        </p:grpSpPr>
        <p:sp>
          <p:nvSpPr>
            <p:cNvPr id="53" name="Oval 66">
              <a:extLst>
                <a:ext uri="{FF2B5EF4-FFF2-40B4-BE49-F238E27FC236}">
                  <a16:creationId xmlns:a16="http://schemas.microsoft.com/office/drawing/2014/main" id="{CE1E9562-5257-3A4D-BAB4-40ECF715F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4" name="Text Box 67">
              <a:extLst>
                <a:ext uri="{FF2B5EF4-FFF2-40B4-BE49-F238E27FC236}">
                  <a16:creationId xmlns:a16="http://schemas.microsoft.com/office/drawing/2014/main" id="{A714A4E2-7A8D-9D44-AEEA-F818A3A11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8</a:t>
              </a:r>
            </a:p>
          </p:txBody>
        </p:sp>
      </p:grpSp>
      <p:pic>
        <p:nvPicPr>
          <p:cNvPr id="1026" name="Picture 2" descr="How to Draw a Cartoon Tree | Easy Step by Step Drawing Guides | Cartoon  trees, Tree drawing for kids, Tree drawing">
            <a:extLst>
              <a:ext uri="{FF2B5EF4-FFF2-40B4-BE49-F238E27FC236}">
                <a16:creationId xmlns:a16="http://schemas.microsoft.com/office/drawing/2014/main" id="{86B0D727-CF8F-A54D-9F1E-FF9C4E08A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213695" y="2536848"/>
            <a:ext cx="3468588" cy="306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6C55A0C-F3A2-9A4B-BB7D-3C9AA763FA5F}"/>
              </a:ext>
            </a:extLst>
          </p:cNvPr>
          <p:cNvSpPr txBox="1"/>
          <p:nvPr/>
        </p:nvSpPr>
        <p:spPr>
          <a:xfrm>
            <a:off x="3341613" y="3464867"/>
            <a:ext cx="672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root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738018B-8DBC-3841-86BA-73BAE788A7C3}"/>
              </a:ext>
            </a:extLst>
          </p:cNvPr>
          <p:cNvSpPr txBox="1"/>
          <p:nvPr/>
        </p:nvSpPr>
        <p:spPr>
          <a:xfrm>
            <a:off x="3012656" y="4791756"/>
            <a:ext cx="1013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leaves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422A824-5FB2-BD42-8895-E3D9CABCDECC}"/>
              </a:ext>
            </a:extLst>
          </p:cNvPr>
          <p:cNvSpPr/>
          <p:nvPr/>
        </p:nvSpPr>
        <p:spPr>
          <a:xfrm>
            <a:off x="52146" y="4056527"/>
            <a:ext cx="3012656" cy="1520360"/>
          </a:xfrm>
          <a:prstGeom prst="rect">
            <a:avLst/>
          </a:prstGeom>
          <a:solidFill>
            <a:srgbClr val="7030A0">
              <a:alpha val="33725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650A000-E26E-424F-979C-4270BDB25D03}"/>
              </a:ext>
            </a:extLst>
          </p:cNvPr>
          <p:cNvSpPr/>
          <p:nvPr/>
        </p:nvSpPr>
        <p:spPr>
          <a:xfrm>
            <a:off x="4100941" y="5008437"/>
            <a:ext cx="3165056" cy="782763"/>
          </a:xfrm>
          <a:prstGeom prst="rect">
            <a:avLst/>
          </a:prstGeom>
          <a:solidFill>
            <a:srgbClr val="7030A0">
              <a:alpha val="33725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676CCA3C-438A-7F4F-A23D-DCB46B6D0678}"/>
              </a:ext>
            </a:extLst>
          </p:cNvPr>
          <p:cNvSpPr/>
          <p:nvPr/>
        </p:nvSpPr>
        <p:spPr>
          <a:xfrm>
            <a:off x="6857874" y="3749286"/>
            <a:ext cx="2160723" cy="782763"/>
          </a:xfrm>
          <a:prstGeom prst="rect">
            <a:avLst/>
          </a:prstGeom>
          <a:solidFill>
            <a:srgbClr val="7030A0">
              <a:alpha val="33725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E33EEE7-59A3-9E4A-9F80-9BC45F8F6913}"/>
              </a:ext>
            </a:extLst>
          </p:cNvPr>
          <p:cNvCxnSpPr>
            <a:cxnSpLocks/>
            <a:stCxn id="55" idx="3"/>
            <a:endCxn id="6" idx="1"/>
          </p:cNvCxnSpPr>
          <p:nvPr/>
        </p:nvCxnSpPr>
        <p:spPr>
          <a:xfrm flipV="1">
            <a:off x="4013848" y="2255045"/>
            <a:ext cx="2413949" cy="1440655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D070C48-ED2B-3847-AE2D-8BDFED64200C}"/>
              </a:ext>
            </a:extLst>
          </p:cNvPr>
          <p:cNvCxnSpPr>
            <a:cxnSpLocks/>
          </p:cNvCxnSpPr>
          <p:nvPr/>
        </p:nvCxnSpPr>
        <p:spPr>
          <a:xfrm flipH="1" flipV="1">
            <a:off x="2281449" y="3071844"/>
            <a:ext cx="1060164" cy="632597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3260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4672-5C22-0E45-A7FD-858691FA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Trees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B247080B-A963-D04B-9469-679BE0FF40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01603" y="1600200"/>
            <a:ext cx="4016393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 set of nodes based on a parent-child relationship</a:t>
            </a:r>
          </a:p>
          <a:p>
            <a:pPr lvl="1"/>
            <a:r>
              <a:rPr lang="en-US" sz="2500" dirty="0"/>
              <a:t> Each node has one parent</a:t>
            </a:r>
          </a:p>
          <a:p>
            <a:pPr lvl="1"/>
            <a:r>
              <a:rPr lang="en-US" sz="2500" dirty="0"/>
              <a:t>Root has no parent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5ED2E408-4382-CA46-B876-C9C6077054B5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96C66D8-95AE-674E-9DA5-790D7F83B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8FD82259-7565-6A40-A774-658DA367A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2B148990-A537-5344-9F97-6FADCAD8D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59EE5CE-6116-874A-B75D-724AFB1665A7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865FEBC-2989-C741-B7D1-71DDCE176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0F01AD09-9A99-8142-98D3-2AD8EB3FB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3336ABC5-6973-8A49-BF47-AC563A349D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14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BC91479-AFA9-9745-9FB8-E0695ECBA00E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5D19BEC2-321C-0047-979D-F973AEB4B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C9278E6A-F1D2-A44D-A387-74CA5178A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D01DF5B-845B-7A49-8F6F-DECB0F89A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10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F5EC7A26-B4C3-634A-8707-0D1C10B53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8C085B1F-3540-0942-B3B5-13D478E50708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5B4B9007-C5A6-C846-8A89-DE727298A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B5649FBC-E0E6-A04A-A083-4FDE8AFFCD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sp>
        <p:nvSpPr>
          <p:cNvPr id="20" name="Line 52">
            <a:extLst>
              <a:ext uri="{FF2B5EF4-FFF2-40B4-BE49-F238E27FC236}">
                <a16:creationId xmlns:a16="http://schemas.microsoft.com/office/drawing/2014/main" id="{1BF601DA-DBDA-9C4E-8254-FD6916AAC4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3">
            <a:extLst>
              <a:ext uri="{FF2B5EF4-FFF2-40B4-BE49-F238E27FC236}">
                <a16:creationId xmlns:a16="http://schemas.microsoft.com/office/drawing/2014/main" id="{EEC7DB6C-58DC-0148-990F-2314CF13AD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4592D6F3-4FAF-E44C-BDAB-6CF119949B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19C60B30-D7BA-1040-BB33-6C80C6C26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4668C1F2-0204-0649-ABDF-D35218A6A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6BEB95F9-926D-5C45-9217-822FEA092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BD359931-8E51-F440-836E-154F83921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CF36E865-210E-A844-8904-4A09B5415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07C87164-208F-7445-B485-9E6828D223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FE301EF7-EA11-CA4B-8184-AC0DC83DBFEC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24A9DCA1-9055-1F4F-8ABC-A5F1A75DB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9A62DD78-BC76-AB48-947E-56829AC8A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EE1B5D6E-3855-0E4C-A39E-0EF4FCCDC04F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7F8F4424-779C-5D44-BCE2-88F51C864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22A93CD9-33F6-2F4E-BA5A-6955971383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4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3F0AB513-BDD7-734F-B0CE-49281823C051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576FDAC3-6B91-8B4B-8B53-FFB782AB3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8FABB1D1-137A-614B-A31C-D649EA0C1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16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46FAA54E-82A3-7946-854E-E63046D91B21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C7379939-26D8-4B4D-AE50-CA3CAB805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58E000FB-31E2-634E-838D-281E7274E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CC514BF6-62A9-6047-890F-A5569BE72E66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21910D9D-770D-FF4E-8BAF-D47BFE7B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EF9B33B7-BD9B-FB4C-B881-257AF7E2A3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9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BDA9A0B9-D646-174A-9C40-546AAD9C2B82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B34EB9F4-4651-8D46-93BA-CF1EFB3C7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43A3B473-5B78-3044-9596-D4E030DA5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7</a:t>
              </a:r>
            </a:p>
          </p:txBody>
        </p:sp>
      </p:grpSp>
      <p:sp>
        <p:nvSpPr>
          <p:cNvPr id="51" name="Line 55">
            <a:extLst>
              <a:ext uri="{FF2B5EF4-FFF2-40B4-BE49-F238E27FC236}">
                <a16:creationId xmlns:a16="http://schemas.microsoft.com/office/drawing/2014/main" id="{E39447E5-4159-7F43-BA7D-3C86C5A636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47" y="4357687"/>
            <a:ext cx="628650" cy="7398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52" name="Group 65">
            <a:extLst>
              <a:ext uri="{FF2B5EF4-FFF2-40B4-BE49-F238E27FC236}">
                <a16:creationId xmlns:a16="http://schemas.microsoft.com/office/drawing/2014/main" id="{759FDDDD-F65F-0B47-805A-1C1F38476202}"/>
              </a:ext>
            </a:extLst>
          </p:cNvPr>
          <p:cNvGrpSpPr>
            <a:grpSpLocks/>
          </p:cNvGrpSpPr>
          <p:nvPr/>
        </p:nvGrpSpPr>
        <p:grpSpPr bwMode="auto">
          <a:xfrm>
            <a:off x="5648163" y="5115333"/>
            <a:ext cx="685800" cy="457200"/>
            <a:chOff x="960" y="2352"/>
            <a:chExt cx="432" cy="288"/>
          </a:xfrm>
        </p:grpSpPr>
        <p:sp>
          <p:nvSpPr>
            <p:cNvPr id="53" name="Oval 66">
              <a:extLst>
                <a:ext uri="{FF2B5EF4-FFF2-40B4-BE49-F238E27FC236}">
                  <a16:creationId xmlns:a16="http://schemas.microsoft.com/office/drawing/2014/main" id="{CE1E9562-5257-3A4D-BAB4-40ECF715F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4" name="Text Box 67">
              <a:extLst>
                <a:ext uri="{FF2B5EF4-FFF2-40B4-BE49-F238E27FC236}">
                  <a16:creationId xmlns:a16="http://schemas.microsoft.com/office/drawing/2014/main" id="{A714A4E2-7A8D-9D44-AEEA-F818A3A11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823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AC363F1-4617-914C-A78F-CE7CD9C49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Another example</a:t>
            </a:r>
          </a:p>
        </p:txBody>
      </p:sp>
      <p:sp>
        <p:nvSpPr>
          <p:cNvPr id="18434" name="Text Box 25">
            <a:extLst>
              <a:ext uri="{FF2B5EF4-FFF2-40B4-BE49-F238E27FC236}">
                <a16:creationId xmlns:a16="http://schemas.microsoft.com/office/drawing/2014/main" id="{2116FF1F-4749-A648-8605-DED8E2AF2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329542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B</a:t>
            </a:r>
          </a:p>
        </p:txBody>
      </p:sp>
      <p:sp>
        <p:nvSpPr>
          <p:cNvPr id="18435" name="Oval 26">
            <a:extLst>
              <a:ext uri="{FF2B5EF4-FFF2-40B4-BE49-F238E27FC236}">
                <a16:creationId xmlns:a16="http://schemas.microsoft.com/office/drawing/2014/main" id="{AF5FE8DC-F9F5-534A-A59B-74B4901EA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53342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6" name="Text Box 27">
            <a:extLst>
              <a:ext uri="{FF2B5EF4-FFF2-40B4-BE49-F238E27FC236}">
                <a16:creationId xmlns:a16="http://schemas.microsoft.com/office/drawing/2014/main" id="{C3349667-1CD6-4C4C-80B8-9ACC44DEA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243942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F</a:t>
            </a:r>
          </a:p>
        </p:txBody>
      </p:sp>
      <p:sp>
        <p:nvSpPr>
          <p:cNvPr id="18437" name="Oval 28">
            <a:extLst>
              <a:ext uri="{FF2B5EF4-FFF2-40B4-BE49-F238E27FC236}">
                <a16:creationId xmlns:a16="http://schemas.microsoft.com/office/drawing/2014/main" id="{E29A46FA-7A9A-DA48-8523-47215C312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167742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38" name="Text Box 29">
            <a:extLst>
              <a:ext uri="{FF2B5EF4-FFF2-40B4-BE49-F238E27FC236}">
                <a16:creationId xmlns:a16="http://schemas.microsoft.com/office/drawing/2014/main" id="{ABC50021-7D60-EE41-92B9-47D0C9273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691742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E</a:t>
            </a:r>
          </a:p>
        </p:txBody>
      </p:sp>
      <p:sp>
        <p:nvSpPr>
          <p:cNvPr id="18439" name="Oval 30">
            <a:extLst>
              <a:ext uri="{FF2B5EF4-FFF2-40B4-BE49-F238E27FC236}">
                <a16:creationId xmlns:a16="http://schemas.microsoft.com/office/drawing/2014/main" id="{C13FD731-25FD-2D41-BBD8-EE2CFDAE5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615542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0" name="Line 31">
            <a:extLst>
              <a:ext uri="{FF2B5EF4-FFF2-40B4-BE49-F238E27FC236}">
                <a16:creationId xmlns:a16="http://schemas.microsoft.com/office/drawing/2014/main" id="{C8F7B5AE-D4BC-F241-9231-AF6EA6BBF0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1200" y="3624942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Line 32">
            <a:extLst>
              <a:ext uri="{FF2B5EF4-FFF2-40B4-BE49-F238E27FC236}">
                <a16:creationId xmlns:a16="http://schemas.microsoft.com/office/drawing/2014/main" id="{E4453368-927F-6E41-8528-363DD8D1DE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2710542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Text Box 33">
            <a:extLst>
              <a:ext uri="{FF2B5EF4-FFF2-40B4-BE49-F238E27FC236}">
                <a16:creationId xmlns:a16="http://schemas.microsoft.com/office/drawing/2014/main" id="{534076F4-3B6B-7140-8335-0E1B863BB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615542"/>
            <a:ext cx="609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A</a:t>
            </a:r>
          </a:p>
        </p:txBody>
      </p:sp>
      <p:sp>
        <p:nvSpPr>
          <p:cNvPr id="18443" name="Oval 34">
            <a:extLst>
              <a:ext uri="{FF2B5EF4-FFF2-40B4-BE49-F238E27FC236}">
                <a16:creationId xmlns:a16="http://schemas.microsoft.com/office/drawing/2014/main" id="{3AA09ED9-A841-A44A-A54F-4AEE52CA1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539342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4" name="Text Box 35">
            <a:extLst>
              <a:ext uri="{FF2B5EF4-FFF2-40B4-BE49-F238E27FC236}">
                <a16:creationId xmlns:a16="http://schemas.microsoft.com/office/drawing/2014/main" id="{65C1A287-FE24-1A46-B1BF-69C3C8B01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243942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18445" name="Oval 36">
            <a:extLst>
              <a:ext uri="{FF2B5EF4-FFF2-40B4-BE49-F238E27FC236}">
                <a16:creationId xmlns:a16="http://schemas.microsoft.com/office/drawing/2014/main" id="{0395E0EE-4411-D64F-B774-05DFE2B5A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167742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6" name="Text Box 37">
            <a:extLst>
              <a:ext uri="{FF2B5EF4-FFF2-40B4-BE49-F238E27FC236}">
                <a16:creationId xmlns:a16="http://schemas.microsoft.com/office/drawing/2014/main" id="{2049D8B2-B916-BC45-AEC5-11C856CBE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629830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D</a:t>
            </a:r>
          </a:p>
        </p:txBody>
      </p:sp>
      <p:sp>
        <p:nvSpPr>
          <p:cNvPr id="18447" name="Oval 38">
            <a:extLst>
              <a:ext uri="{FF2B5EF4-FFF2-40B4-BE49-F238E27FC236}">
                <a16:creationId xmlns:a16="http://schemas.microsoft.com/office/drawing/2014/main" id="{4A7CE769-582A-4446-8F67-6BE755CC1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539342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448" name="Line 39">
            <a:extLst>
              <a:ext uri="{FF2B5EF4-FFF2-40B4-BE49-F238E27FC236}">
                <a16:creationId xmlns:a16="http://schemas.microsoft.com/office/drawing/2014/main" id="{239AFAC4-CFC2-404D-BF45-3855DE7E1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701142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9" name="Line 40">
            <a:extLst>
              <a:ext uri="{FF2B5EF4-FFF2-40B4-BE49-F238E27FC236}">
                <a16:creationId xmlns:a16="http://schemas.microsoft.com/office/drawing/2014/main" id="{DA187A01-94E2-8844-BD32-FEF4478B6BD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710542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0" name="Line 41">
            <a:extLst>
              <a:ext uri="{FF2B5EF4-FFF2-40B4-BE49-F238E27FC236}">
                <a16:creationId xmlns:a16="http://schemas.microsoft.com/office/drawing/2014/main" id="{C85BB7C3-56C1-E64C-8D0C-C73745190F52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3624942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Text Box 42">
            <a:extLst>
              <a:ext uri="{FF2B5EF4-FFF2-40B4-BE49-F238E27FC236}">
                <a16:creationId xmlns:a16="http://schemas.microsoft.com/office/drawing/2014/main" id="{3E1AD90F-DF06-9D48-9FE3-88EB3657C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258230"/>
            <a:ext cx="609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77309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B224AD2-4DD0-6144-A797-A5CD25403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Another example: the lone wolf</a:t>
            </a:r>
          </a:p>
        </p:txBody>
      </p:sp>
      <p:sp>
        <p:nvSpPr>
          <p:cNvPr id="20482" name="Text Box 4">
            <a:extLst>
              <a:ext uri="{FF2B5EF4-FFF2-40B4-BE49-F238E27FC236}">
                <a16:creationId xmlns:a16="http://schemas.microsoft.com/office/drawing/2014/main" id="{4CC91606-1262-CA49-B035-ED2826EEF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9050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20483" name="Oval 5">
            <a:extLst>
              <a:ext uri="{FF2B5EF4-FFF2-40B4-BE49-F238E27FC236}">
                <a16:creationId xmlns:a16="http://schemas.microsoft.com/office/drawing/2014/main" id="{717821B7-AF54-8A41-B6B0-2E6A2D93A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828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976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E895C03-9A75-5649-BA38-E15C05FEFF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Another example: the twig</a:t>
            </a:r>
          </a:p>
        </p:txBody>
      </p:sp>
      <p:sp>
        <p:nvSpPr>
          <p:cNvPr id="21506" name="Text Box 3">
            <a:extLst>
              <a:ext uri="{FF2B5EF4-FFF2-40B4-BE49-F238E27FC236}">
                <a16:creationId xmlns:a16="http://schemas.microsoft.com/office/drawing/2014/main" id="{2F672670-05F4-4046-96ED-FFBDE9B23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843087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D</a:t>
            </a:r>
          </a:p>
        </p:txBody>
      </p:sp>
      <p:sp>
        <p:nvSpPr>
          <p:cNvPr id="21507" name="Oval 4">
            <a:extLst>
              <a:ext uri="{FF2B5EF4-FFF2-40B4-BE49-F238E27FC236}">
                <a16:creationId xmlns:a16="http://schemas.microsoft.com/office/drawing/2014/main" id="{02F7C5E2-A79C-1449-B018-F7D089517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752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E10961D8-D16C-0046-A34B-89145A27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7432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B</a:t>
            </a:r>
          </a:p>
        </p:txBody>
      </p:sp>
      <p:sp>
        <p:nvSpPr>
          <p:cNvPr id="21509" name="Oval 6">
            <a:extLst>
              <a:ext uri="{FF2B5EF4-FFF2-40B4-BE49-F238E27FC236}">
                <a16:creationId xmlns:a16="http://schemas.microsoft.com/office/drawing/2014/main" id="{9ACFFF91-7862-D64C-92F8-723B9803F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667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D1D713E8-5A3C-6043-84F5-75D2A44F6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910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A</a:t>
            </a:r>
          </a:p>
        </p:txBody>
      </p:sp>
      <p:sp>
        <p:nvSpPr>
          <p:cNvPr id="21511" name="Oval 10">
            <a:extLst>
              <a:ext uri="{FF2B5EF4-FFF2-40B4-BE49-F238E27FC236}">
                <a16:creationId xmlns:a16="http://schemas.microsoft.com/office/drawing/2014/main" id="{8F97D224-31FB-DA43-A69D-FFACA6241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14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Line 15">
            <a:extLst>
              <a:ext uri="{FF2B5EF4-FFF2-40B4-BE49-F238E27FC236}">
                <a16:creationId xmlns:a16="http://schemas.microsoft.com/office/drawing/2014/main" id="{37808F8D-AC4D-7C4E-B3D0-B24960623F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1242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17">
            <a:extLst>
              <a:ext uri="{FF2B5EF4-FFF2-40B4-BE49-F238E27FC236}">
                <a16:creationId xmlns:a16="http://schemas.microsoft.com/office/drawing/2014/main" id="{DD9D4069-8FAC-A447-BFBE-598540B007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2098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Text Box 20">
            <a:extLst>
              <a:ext uri="{FF2B5EF4-FFF2-40B4-BE49-F238E27FC236}">
                <a16:creationId xmlns:a16="http://schemas.microsoft.com/office/drawing/2014/main" id="{4ED80F97-59BC-B141-94B3-00059C540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5626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F</a:t>
            </a:r>
          </a:p>
        </p:txBody>
      </p:sp>
      <p:sp>
        <p:nvSpPr>
          <p:cNvPr id="21515" name="Oval 21">
            <a:extLst>
              <a:ext uri="{FF2B5EF4-FFF2-40B4-BE49-F238E27FC236}">
                <a16:creationId xmlns:a16="http://schemas.microsoft.com/office/drawing/2014/main" id="{AED49D34-4C81-324B-958C-5FA874813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486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6" name="Line 22">
            <a:extLst>
              <a:ext uri="{FF2B5EF4-FFF2-40B4-BE49-F238E27FC236}">
                <a16:creationId xmlns:a16="http://schemas.microsoft.com/office/drawing/2014/main" id="{C717C387-FF2C-9049-B6B0-4C4BD2A15D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45720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528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78744-52C6-1544-BD08-F3B5E5B08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CD287-AC3D-B941-8305-4833446E29B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749040"/>
            <a:ext cx="3376749" cy="23469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Each parent has at most 2 children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7426A2DA-DD14-A645-90CE-824101859222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3B84562-7D7D-D94E-B44D-2E73A1C8C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9850C4B4-401C-4B48-BFE2-E5AEAA9EFA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4B85141B-9BB4-9642-964D-1D48D3DB1C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533CF4C-0378-A44D-9BE5-1A6D97BACCB3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08341D1-EBAC-C24E-ABCD-A3CDF9FED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780902F6-AF26-8A48-846B-AC0571FF49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60A0F088-E520-A845-9CA5-4C073B7225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14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24D05F9-D0FC-9E4C-9A87-895A427BE32C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33533A66-EE9A-AF46-8B76-990CF965C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D06E18B5-1955-0C42-8B47-FA0E3F4C7A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80A8D054-9834-4B4D-93D2-1853388FC3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10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E30F9EF6-603D-C04A-BA17-22E4D6F6A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05FCB30E-A562-1347-9690-C1093C0AFD4A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70532A8C-9021-534C-9D26-90242B137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FF142AD0-4970-8743-9DA0-01BDDDAF5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sp>
        <p:nvSpPr>
          <p:cNvPr id="20" name="Line 52">
            <a:extLst>
              <a:ext uri="{FF2B5EF4-FFF2-40B4-BE49-F238E27FC236}">
                <a16:creationId xmlns:a16="http://schemas.microsoft.com/office/drawing/2014/main" id="{7A1AA9B5-C49B-C748-8B03-87B0F0537A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3">
            <a:extLst>
              <a:ext uri="{FF2B5EF4-FFF2-40B4-BE49-F238E27FC236}">
                <a16:creationId xmlns:a16="http://schemas.microsoft.com/office/drawing/2014/main" id="{F7DC365D-8076-1448-84D5-257862CA45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63D2942B-5E88-C94A-A55E-7A7ED93205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2B966F79-4905-844A-AA5B-4FD4B5A84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6ADFC5A0-DD7A-7C44-8DB6-B979A2DAA68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6A6F226F-6AF7-0D41-AED0-ED203DB9F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88E3A308-CF44-0947-AE16-722D42287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BCC4379E-ACEE-F043-991E-655A9DD27F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4F5DBABE-57AE-944E-8DE4-A1A7AD113EE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5EAE7D94-B2DD-AD42-83C2-564991235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2694090D-6495-7B4D-9F4B-1A8CF0B4E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8DBF901B-4B26-1F4B-9464-B9BDC37A621E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E47D54A9-42F5-6444-BF8F-4E5B6890D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840A5D36-8DDD-E04E-B663-F6748235FB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16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A6AB59AA-EFCC-2B4B-90DB-A08B2F8EFB98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61FA750-0F2C-2B44-A3A8-8C40D5CDD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174B9115-C736-CC48-99C7-1C5A334EC8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26DC19F4-B81B-C44F-AAB4-9787CDC37441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F96828D5-6727-324F-9F6D-65D93BE86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095043E3-824B-6846-9C68-B5F67A7127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9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2EACBF8D-7CFE-4C43-9805-086865FDD3D2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AF821DB9-8F91-184B-8084-4CF798732C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1846B531-7E5D-474E-9F4F-BE959C7F44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7</a:t>
              </a:r>
            </a:p>
          </p:txBody>
        </p:sp>
      </p:grpSp>
      <p:sp>
        <p:nvSpPr>
          <p:cNvPr id="47" name="Line 55">
            <a:extLst>
              <a:ext uri="{FF2B5EF4-FFF2-40B4-BE49-F238E27FC236}">
                <a16:creationId xmlns:a16="http://schemas.microsoft.com/office/drawing/2014/main" id="{79B7C112-B248-5A4C-9799-2423AFD37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47" y="4357687"/>
            <a:ext cx="628650" cy="7398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48" name="Group 65">
            <a:extLst>
              <a:ext uri="{FF2B5EF4-FFF2-40B4-BE49-F238E27FC236}">
                <a16:creationId xmlns:a16="http://schemas.microsoft.com/office/drawing/2014/main" id="{3DDDB833-6213-7A46-8E72-A6DD86066C33}"/>
              </a:ext>
            </a:extLst>
          </p:cNvPr>
          <p:cNvGrpSpPr>
            <a:grpSpLocks/>
          </p:cNvGrpSpPr>
          <p:nvPr/>
        </p:nvGrpSpPr>
        <p:grpSpPr bwMode="auto">
          <a:xfrm>
            <a:off x="5648163" y="5115333"/>
            <a:ext cx="685800" cy="457200"/>
            <a:chOff x="960" y="2352"/>
            <a:chExt cx="432" cy="288"/>
          </a:xfrm>
        </p:grpSpPr>
        <p:sp>
          <p:nvSpPr>
            <p:cNvPr id="49" name="Oval 66">
              <a:extLst>
                <a:ext uri="{FF2B5EF4-FFF2-40B4-BE49-F238E27FC236}">
                  <a16:creationId xmlns:a16="http://schemas.microsoft.com/office/drawing/2014/main" id="{1D1D34C2-5844-164C-9F68-D22F14EEF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0" name="Text Box 67">
              <a:extLst>
                <a:ext uri="{FF2B5EF4-FFF2-40B4-BE49-F238E27FC236}">
                  <a16:creationId xmlns:a16="http://schemas.microsoft.com/office/drawing/2014/main" id="{09547E48-ECA4-3D4B-AF15-F02735A36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4095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2">
            <a:extLst>
              <a:ext uri="{FF2B5EF4-FFF2-40B4-BE49-F238E27FC236}">
                <a16:creationId xmlns:a16="http://schemas.microsoft.com/office/drawing/2014/main" id="{CE80ADFD-79BC-4A46-9EE1-3D834961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366184" y="1859340"/>
            <a:ext cx="42709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Edge: 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one of the lines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Defined by a parent and child,</a:t>
            </a:r>
            <a:br>
              <a:rPr lang="en-US" sz="2400" dirty="0"/>
            </a:br>
            <a:r>
              <a:rPr lang="en-US" sz="2400" b="1" dirty="0">
                <a:solidFill>
                  <a:srgbClr val="00B050"/>
                </a:solidFill>
              </a:rPr>
              <a:t>(C,F)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4969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B05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b="1" dirty="0">
                  <a:solidFill>
                    <a:srgbClr val="00B050"/>
                  </a:solidFill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B05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b="1" dirty="0">
                  <a:solidFill>
                    <a:srgbClr val="00B050"/>
                  </a:solidFill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312306" y="2209022"/>
            <a:ext cx="3981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Sibling: two nodes that share the same parent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>
                <a:solidFill>
                  <a:srgbClr val="00B050"/>
                </a:solidFill>
              </a:rPr>
              <a:t>E </a:t>
            </a:r>
            <a:r>
              <a:rPr lang="en-US" sz="2400" dirty="0"/>
              <a:t>and</a:t>
            </a:r>
            <a:r>
              <a:rPr lang="en-US" sz="2400" dirty="0">
                <a:solidFill>
                  <a:srgbClr val="00B050"/>
                </a:solidFill>
              </a:rPr>
              <a:t> F</a:t>
            </a:r>
            <a:r>
              <a:rPr lang="en-US" sz="2400" dirty="0"/>
              <a:t> are siblings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513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312306" y="2209022"/>
            <a:ext cx="3981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Subtree: a node and all of the nodes below it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B050"/>
                </a:solidFill>
              </a:rPr>
              <a:t>subtree rooted at C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A20531-0DD1-3D45-A7C7-0EC3C5E6B62A}"/>
              </a:ext>
            </a:extLst>
          </p:cNvPr>
          <p:cNvSpPr/>
          <p:nvPr/>
        </p:nvSpPr>
        <p:spPr>
          <a:xfrm>
            <a:off x="4217997" y="2895600"/>
            <a:ext cx="2971800" cy="2838994"/>
          </a:xfrm>
          <a:prstGeom prst="rect">
            <a:avLst/>
          </a:prstGeom>
          <a:noFill/>
          <a:ln w="38100" cmpd="sng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01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Leaf: node without any children</a:t>
            </a:r>
          </a:p>
          <a:p>
            <a:endParaRPr lang="en-US" sz="2400" dirty="0"/>
          </a:p>
          <a:p>
            <a:r>
              <a:rPr lang="en-US" sz="2400" dirty="0"/>
              <a:t>Internal node: non-leaf node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085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Simple path: a series of distinct nodes with edges between successive nodes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B050"/>
                </a:solidFill>
              </a:rPr>
              <a:t>F-C-H-E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2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Simple path: a series of distinct nodes with edges between successive nodes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B050"/>
                </a:solidFill>
              </a:rPr>
              <a:t>F-C-H-E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/>
              <a:t>Path length: number of edges on path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DEFEA4-BD44-C541-AC12-4B5757F2D575}"/>
              </a:ext>
            </a:extLst>
          </p:cNvPr>
          <p:cNvSpPr txBox="1"/>
          <p:nvPr/>
        </p:nvSpPr>
        <p:spPr>
          <a:xfrm>
            <a:off x="444137" y="5760720"/>
            <a:ext cx="2820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long is this path?</a:t>
            </a:r>
          </a:p>
        </p:txBody>
      </p:sp>
    </p:spTree>
    <p:extLst>
      <p:ext uri="{BB962C8B-B14F-4D97-AF65-F5344CB8AC3E}">
        <p14:creationId xmlns:p14="http://schemas.microsoft.com/office/powerpoint/2010/main" val="3708585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Simple path: a series of distinct nodes with edges between successive nodes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B050"/>
                </a:solidFill>
              </a:rPr>
              <a:t>F-C-H-E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dirty="0"/>
              <a:t>Path length: number of edges on path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28062D-8346-3545-B3FA-2F3D060C11C6}"/>
              </a:ext>
            </a:extLst>
          </p:cNvPr>
          <p:cNvSpPr txBox="1"/>
          <p:nvPr/>
        </p:nvSpPr>
        <p:spPr>
          <a:xfrm>
            <a:off x="679269" y="6596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DEFEA4-BD44-C541-AC12-4B5757F2D575}"/>
              </a:ext>
            </a:extLst>
          </p:cNvPr>
          <p:cNvSpPr txBox="1"/>
          <p:nvPr/>
        </p:nvSpPr>
        <p:spPr>
          <a:xfrm>
            <a:off x="444137" y="5760720"/>
            <a:ext cx="2883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3: (F,C), (C,H), (H,E)</a:t>
            </a:r>
          </a:p>
        </p:txBody>
      </p:sp>
    </p:spTree>
    <p:extLst>
      <p:ext uri="{BB962C8B-B14F-4D97-AF65-F5344CB8AC3E}">
        <p14:creationId xmlns:p14="http://schemas.microsoft.com/office/powerpoint/2010/main" val="2486167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Height of a node: length of longest path from the node to a leaf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362250" y="4335916"/>
            <a:ext cx="3160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C?</a:t>
            </a:r>
          </a:p>
        </p:txBody>
      </p:sp>
    </p:spTree>
    <p:extLst>
      <p:ext uri="{BB962C8B-B14F-4D97-AF65-F5344CB8AC3E}">
        <p14:creationId xmlns:p14="http://schemas.microsoft.com/office/powerpoint/2010/main" val="3295242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Height of a node: length of longest path from the node to a leaf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362250" y="4335916"/>
            <a:ext cx="3160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C?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43BE0A-DB2B-AB48-91DE-8310234450A4}"/>
              </a:ext>
            </a:extLst>
          </p:cNvPr>
          <p:cNvSpPr txBox="1"/>
          <p:nvPr/>
        </p:nvSpPr>
        <p:spPr>
          <a:xfrm>
            <a:off x="1045029" y="5408023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54041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Height of a node: length of longest path from the node to a leaf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362250" y="4335916"/>
            <a:ext cx="3160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C?</a:t>
            </a:r>
          </a:p>
        </p:txBody>
      </p:sp>
    </p:spTree>
    <p:extLst>
      <p:ext uri="{BB962C8B-B14F-4D97-AF65-F5344CB8AC3E}">
        <p14:creationId xmlns:p14="http://schemas.microsoft.com/office/powerpoint/2010/main" val="3015955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Height of a node: length of longest path from the node to a leaf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362250" y="4335916"/>
            <a:ext cx="3160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C?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43BE0A-DB2B-AB48-91DE-8310234450A4}"/>
              </a:ext>
            </a:extLst>
          </p:cNvPr>
          <p:cNvSpPr txBox="1"/>
          <p:nvPr/>
        </p:nvSpPr>
        <p:spPr>
          <a:xfrm>
            <a:off x="1045029" y="5408023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79619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Height of the tree: height of the root (longest path from root to a leaf)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139308" y="4347779"/>
            <a:ext cx="3925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the tree?</a:t>
            </a:r>
          </a:p>
        </p:txBody>
      </p:sp>
    </p:spTree>
    <p:extLst>
      <p:ext uri="{BB962C8B-B14F-4D97-AF65-F5344CB8AC3E}">
        <p14:creationId xmlns:p14="http://schemas.microsoft.com/office/powerpoint/2010/main" val="1127476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Height of the tree: height of the root (longest path from root to a leaf)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139308" y="4347779"/>
            <a:ext cx="3925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the tree?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C318F47-0F38-144B-B8A8-76B04D38B5C6}"/>
              </a:ext>
            </a:extLst>
          </p:cNvPr>
          <p:cNvSpPr txBox="1"/>
          <p:nvPr/>
        </p:nvSpPr>
        <p:spPr>
          <a:xfrm>
            <a:off x="1045029" y="5408023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40452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E895C03-9A75-5649-BA38-E15C05FEFF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Tree terminology</a:t>
            </a:r>
          </a:p>
        </p:txBody>
      </p:sp>
      <p:sp>
        <p:nvSpPr>
          <p:cNvPr id="21506" name="Text Box 3">
            <a:extLst>
              <a:ext uri="{FF2B5EF4-FFF2-40B4-BE49-F238E27FC236}">
                <a16:creationId xmlns:a16="http://schemas.microsoft.com/office/drawing/2014/main" id="{2F672670-05F4-4046-96ED-FFBDE9B23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843087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D</a:t>
            </a:r>
          </a:p>
        </p:txBody>
      </p:sp>
      <p:sp>
        <p:nvSpPr>
          <p:cNvPr id="21507" name="Oval 4">
            <a:extLst>
              <a:ext uri="{FF2B5EF4-FFF2-40B4-BE49-F238E27FC236}">
                <a16:creationId xmlns:a16="http://schemas.microsoft.com/office/drawing/2014/main" id="{02F7C5E2-A79C-1449-B018-F7D089517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752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E10961D8-D16C-0046-A34B-89145A27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7432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B</a:t>
            </a:r>
          </a:p>
        </p:txBody>
      </p:sp>
      <p:sp>
        <p:nvSpPr>
          <p:cNvPr id="21509" name="Oval 6">
            <a:extLst>
              <a:ext uri="{FF2B5EF4-FFF2-40B4-BE49-F238E27FC236}">
                <a16:creationId xmlns:a16="http://schemas.microsoft.com/office/drawing/2014/main" id="{9ACFFF91-7862-D64C-92F8-723B9803F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667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D1D713E8-5A3C-6043-84F5-75D2A44F6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910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A</a:t>
            </a:r>
          </a:p>
        </p:txBody>
      </p:sp>
      <p:sp>
        <p:nvSpPr>
          <p:cNvPr id="21511" name="Oval 10">
            <a:extLst>
              <a:ext uri="{FF2B5EF4-FFF2-40B4-BE49-F238E27FC236}">
                <a16:creationId xmlns:a16="http://schemas.microsoft.com/office/drawing/2014/main" id="{8F97D224-31FB-DA43-A69D-FFACA6241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14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Line 15">
            <a:extLst>
              <a:ext uri="{FF2B5EF4-FFF2-40B4-BE49-F238E27FC236}">
                <a16:creationId xmlns:a16="http://schemas.microsoft.com/office/drawing/2014/main" id="{37808F8D-AC4D-7C4E-B3D0-B24960623F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1242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17">
            <a:extLst>
              <a:ext uri="{FF2B5EF4-FFF2-40B4-BE49-F238E27FC236}">
                <a16:creationId xmlns:a16="http://schemas.microsoft.com/office/drawing/2014/main" id="{DD9D4069-8FAC-A447-BFBE-598540B007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2098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Text Box 20">
            <a:extLst>
              <a:ext uri="{FF2B5EF4-FFF2-40B4-BE49-F238E27FC236}">
                <a16:creationId xmlns:a16="http://schemas.microsoft.com/office/drawing/2014/main" id="{4ED80F97-59BC-B141-94B3-00059C540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5626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F</a:t>
            </a:r>
          </a:p>
        </p:txBody>
      </p:sp>
      <p:sp>
        <p:nvSpPr>
          <p:cNvPr id="21515" name="Oval 21">
            <a:extLst>
              <a:ext uri="{FF2B5EF4-FFF2-40B4-BE49-F238E27FC236}">
                <a16:creationId xmlns:a16="http://schemas.microsoft.com/office/drawing/2014/main" id="{AED49D34-4C81-324B-958C-5FA874813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486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6" name="Line 22">
            <a:extLst>
              <a:ext uri="{FF2B5EF4-FFF2-40B4-BE49-F238E27FC236}">
                <a16:creationId xmlns:a16="http://schemas.microsoft.com/office/drawing/2014/main" id="{C717C387-FF2C-9049-B6B0-4C4BD2A15D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45720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AE24A3-6CCA-E648-B684-53D2580F18A4}"/>
              </a:ext>
            </a:extLst>
          </p:cNvPr>
          <p:cNvSpPr txBox="1"/>
          <p:nvPr/>
        </p:nvSpPr>
        <p:spPr>
          <a:xfrm>
            <a:off x="112974" y="1978967"/>
            <a:ext cx="3925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the tree?</a:t>
            </a:r>
          </a:p>
        </p:txBody>
      </p:sp>
    </p:spTree>
    <p:extLst>
      <p:ext uri="{BB962C8B-B14F-4D97-AF65-F5344CB8AC3E}">
        <p14:creationId xmlns:p14="http://schemas.microsoft.com/office/powerpoint/2010/main" val="2521448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E895C03-9A75-5649-BA38-E15C05FEFF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Tree terminology</a:t>
            </a:r>
          </a:p>
        </p:txBody>
      </p:sp>
      <p:sp>
        <p:nvSpPr>
          <p:cNvPr id="21506" name="Text Box 3">
            <a:extLst>
              <a:ext uri="{FF2B5EF4-FFF2-40B4-BE49-F238E27FC236}">
                <a16:creationId xmlns:a16="http://schemas.microsoft.com/office/drawing/2014/main" id="{2F672670-05F4-4046-96ED-FFBDE9B23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843087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D</a:t>
            </a:r>
          </a:p>
        </p:txBody>
      </p:sp>
      <p:sp>
        <p:nvSpPr>
          <p:cNvPr id="21507" name="Oval 4">
            <a:extLst>
              <a:ext uri="{FF2B5EF4-FFF2-40B4-BE49-F238E27FC236}">
                <a16:creationId xmlns:a16="http://schemas.microsoft.com/office/drawing/2014/main" id="{02F7C5E2-A79C-1449-B018-F7D089517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17526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8" name="Text Box 5">
            <a:extLst>
              <a:ext uri="{FF2B5EF4-FFF2-40B4-BE49-F238E27FC236}">
                <a16:creationId xmlns:a16="http://schemas.microsoft.com/office/drawing/2014/main" id="{E10961D8-D16C-0046-A34B-89145A273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7432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B</a:t>
            </a:r>
          </a:p>
        </p:txBody>
      </p:sp>
      <p:sp>
        <p:nvSpPr>
          <p:cNvPr id="21509" name="Oval 6">
            <a:extLst>
              <a:ext uri="{FF2B5EF4-FFF2-40B4-BE49-F238E27FC236}">
                <a16:creationId xmlns:a16="http://schemas.microsoft.com/office/drawing/2014/main" id="{9ACFFF91-7862-D64C-92F8-723B9803F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6670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D1D713E8-5A3C-6043-84F5-75D2A44F6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910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A</a:t>
            </a:r>
          </a:p>
        </p:txBody>
      </p:sp>
      <p:sp>
        <p:nvSpPr>
          <p:cNvPr id="21511" name="Oval 10">
            <a:extLst>
              <a:ext uri="{FF2B5EF4-FFF2-40B4-BE49-F238E27FC236}">
                <a16:creationId xmlns:a16="http://schemas.microsoft.com/office/drawing/2014/main" id="{8F97D224-31FB-DA43-A69D-FFACA6241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1148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Line 15">
            <a:extLst>
              <a:ext uri="{FF2B5EF4-FFF2-40B4-BE49-F238E27FC236}">
                <a16:creationId xmlns:a16="http://schemas.microsoft.com/office/drawing/2014/main" id="{37808F8D-AC4D-7C4E-B3D0-B24960623F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3124200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17">
            <a:extLst>
              <a:ext uri="{FF2B5EF4-FFF2-40B4-BE49-F238E27FC236}">
                <a16:creationId xmlns:a16="http://schemas.microsoft.com/office/drawing/2014/main" id="{DD9D4069-8FAC-A447-BFBE-598540B007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2098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Text Box 20">
            <a:extLst>
              <a:ext uri="{FF2B5EF4-FFF2-40B4-BE49-F238E27FC236}">
                <a16:creationId xmlns:a16="http://schemas.microsoft.com/office/drawing/2014/main" id="{4ED80F97-59BC-B141-94B3-00059C540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5626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F</a:t>
            </a:r>
          </a:p>
        </p:txBody>
      </p:sp>
      <p:sp>
        <p:nvSpPr>
          <p:cNvPr id="21515" name="Oval 21">
            <a:extLst>
              <a:ext uri="{FF2B5EF4-FFF2-40B4-BE49-F238E27FC236}">
                <a16:creationId xmlns:a16="http://schemas.microsoft.com/office/drawing/2014/main" id="{AED49D34-4C81-324B-958C-5FA874813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486400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6" name="Line 22">
            <a:extLst>
              <a:ext uri="{FF2B5EF4-FFF2-40B4-BE49-F238E27FC236}">
                <a16:creationId xmlns:a16="http://schemas.microsoft.com/office/drawing/2014/main" id="{C717C387-FF2C-9049-B6B0-4C4BD2A15D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45720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AE24A3-6CCA-E648-B684-53D2580F18A4}"/>
              </a:ext>
            </a:extLst>
          </p:cNvPr>
          <p:cNvSpPr txBox="1"/>
          <p:nvPr/>
        </p:nvSpPr>
        <p:spPr>
          <a:xfrm>
            <a:off x="112974" y="1978967"/>
            <a:ext cx="3925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height of the tree?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DF2B89-890C-5A4D-8089-BB8A1C81EAD8}"/>
              </a:ext>
            </a:extLst>
          </p:cNvPr>
          <p:cNvSpPr txBox="1"/>
          <p:nvPr/>
        </p:nvSpPr>
        <p:spPr>
          <a:xfrm>
            <a:off x="1018695" y="303921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60506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5D926-C74A-DAE7-0736-1811468D4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EB78D-B36D-84FE-2BD0-4E2860BD1A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177474" cy="3687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Ancestors: the “ancestors” of a node are any nodes along the path from that node to the root (including the root)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22B34B0-30EC-1EEB-A281-20BFD01AC634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B2AF6CD-3352-232B-86A1-3FEDBAEE4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1A0D9933-0272-8E55-699E-73370E8CBD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18929CF2-FF3C-C63E-17C0-910CC7832B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48F52B8-E810-DDC8-BB46-020DA7168119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A31D02C3-D9B1-1E39-155A-3B9437773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169E126-3A11-AF5C-B231-AE34D666E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C9BBA93-9B14-6334-FAF9-EA6CCDBD91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0465CC98-7DEE-B043-C1DE-425C31FEE351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C63329E4-1AB9-3E3D-F1BD-7C8009F16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38F6F831-8E1C-8964-24A3-E70224D0CB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E2D7AC66-19B4-B10C-8C43-5CF5803B78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D454EFC0-DAF6-E72C-D786-2FCF1EAB1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AD4CEADB-55B6-C7C9-DE07-BC225152B35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401D80E9-A15C-512E-ADD7-619B76F83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96CAA6ED-A18D-E31D-1E6C-71A46F9AFA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131FC38B-01B1-F779-CD4D-C389E3B2B6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D15A650A-4AFC-B299-E289-4070DCD77D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2A2DC5E1-AEB8-3A78-D99F-3C2081A05E6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6">
            <a:extLst>
              <a:ext uri="{FF2B5EF4-FFF2-40B4-BE49-F238E27FC236}">
                <a16:creationId xmlns:a16="http://schemas.microsoft.com/office/drawing/2014/main" id="{6DF45802-872C-E8B5-E43A-75549059A4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7">
            <a:extLst>
              <a:ext uri="{FF2B5EF4-FFF2-40B4-BE49-F238E27FC236}">
                <a16:creationId xmlns:a16="http://schemas.microsoft.com/office/drawing/2014/main" id="{7F729D2A-8D0E-93DF-6FB6-9AA94110D7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8">
            <a:extLst>
              <a:ext uri="{FF2B5EF4-FFF2-40B4-BE49-F238E27FC236}">
                <a16:creationId xmlns:a16="http://schemas.microsoft.com/office/drawing/2014/main" id="{7816A224-3221-F8F8-8CA5-4BE538607E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9">
            <a:extLst>
              <a:ext uri="{FF2B5EF4-FFF2-40B4-BE49-F238E27FC236}">
                <a16:creationId xmlns:a16="http://schemas.microsoft.com/office/drawing/2014/main" id="{9894BAE8-5EA0-A91C-A6C3-77A40F1B6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60">
            <a:extLst>
              <a:ext uri="{FF2B5EF4-FFF2-40B4-BE49-F238E27FC236}">
                <a16:creationId xmlns:a16="http://schemas.microsoft.com/office/drawing/2014/main" id="{3C04AD73-3B2E-06A6-4BC9-10ADD71E80B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8" name="Group 62">
            <a:extLst>
              <a:ext uri="{FF2B5EF4-FFF2-40B4-BE49-F238E27FC236}">
                <a16:creationId xmlns:a16="http://schemas.microsoft.com/office/drawing/2014/main" id="{0F41E90C-EC2D-C0BB-6041-3120A03CB0DA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9" name="Oval 63">
              <a:extLst>
                <a:ext uri="{FF2B5EF4-FFF2-40B4-BE49-F238E27FC236}">
                  <a16:creationId xmlns:a16="http://schemas.microsoft.com/office/drawing/2014/main" id="{9ACF5AE2-11FA-A4D4-7341-A451EB205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64">
              <a:extLst>
                <a:ext uri="{FF2B5EF4-FFF2-40B4-BE49-F238E27FC236}">
                  <a16:creationId xmlns:a16="http://schemas.microsoft.com/office/drawing/2014/main" id="{1CA4D69D-0EA6-EAD7-43D9-5A6E94C8E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1" name="Group 65">
            <a:extLst>
              <a:ext uri="{FF2B5EF4-FFF2-40B4-BE49-F238E27FC236}">
                <a16:creationId xmlns:a16="http://schemas.microsoft.com/office/drawing/2014/main" id="{FDFABB5C-8D2E-F4D5-B955-8A988AC9A5FD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2" name="Oval 66">
              <a:extLst>
                <a:ext uri="{FF2B5EF4-FFF2-40B4-BE49-F238E27FC236}">
                  <a16:creationId xmlns:a16="http://schemas.microsoft.com/office/drawing/2014/main" id="{6CBDB867-E3C6-C9D0-B1E7-A9E2054BF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67">
              <a:extLst>
                <a:ext uri="{FF2B5EF4-FFF2-40B4-BE49-F238E27FC236}">
                  <a16:creationId xmlns:a16="http://schemas.microsoft.com/office/drawing/2014/main" id="{7891DA4E-BCE0-94C3-23C8-2A905F3FF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4" name="Group 68">
            <a:extLst>
              <a:ext uri="{FF2B5EF4-FFF2-40B4-BE49-F238E27FC236}">
                <a16:creationId xmlns:a16="http://schemas.microsoft.com/office/drawing/2014/main" id="{CE83EDE7-D17B-452F-FEFC-6DA2F6DFB91E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5" name="Oval 69">
              <a:extLst>
                <a:ext uri="{FF2B5EF4-FFF2-40B4-BE49-F238E27FC236}">
                  <a16:creationId xmlns:a16="http://schemas.microsoft.com/office/drawing/2014/main" id="{47BF2C32-B897-5A2E-CA57-0437895BF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Text Box 70">
              <a:extLst>
                <a:ext uri="{FF2B5EF4-FFF2-40B4-BE49-F238E27FC236}">
                  <a16:creationId xmlns:a16="http://schemas.microsoft.com/office/drawing/2014/main" id="{E4432CE4-3F43-BE24-521A-14FCD4B4C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7" name="Group 71">
            <a:extLst>
              <a:ext uri="{FF2B5EF4-FFF2-40B4-BE49-F238E27FC236}">
                <a16:creationId xmlns:a16="http://schemas.microsoft.com/office/drawing/2014/main" id="{4D201006-6D32-8823-CF83-5F6123E6D588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8" name="Oval 72">
              <a:extLst>
                <a:ext uri="{FF2B5EF4-FFF2-40B4-BE49-F238E27FC236}">
                  <a16:creationId xmlns:a16="http://schemas.microsoft.com/office/drawing/2014/main" id="{2B676E6C-7163-D3F7-17E7-DB0D20155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Text Box 73">
              <a:extLst>
                <a:ext uri="{FF2B5EF4-FFF2-40B4-BE49-F238E27FC236}">
                  <a16:creationId xmlns:a16="http://schemas.microsoft.com/office/drawing/2014/main" id="{066B330D-EABA-1A17-C40F-888C6AC99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0" name="Group 74">
            <a:extLst>
              <a:ext uri="{FF2B5EF4-FFF2-40B4-BE49-F238E27FC236}">
                <a16:creationId xmlns:a16="http://schemas.microsoft.com/office/drawing/2014/main" id="{2EFF7B50-D1D5-AC1C-45E3-2A9934195304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1" name="Oval 75">
              <a:extLst>
                <a:ext uri="{FF2B5EF4-FFF2-40B4-BE49-F238E27FC236}">
                  <a16:creationId xmlns:a16="http://schemas.microsoft.com/office/drawing/2014/main" id="{4773A498-A2E2-FD67-D3EC-64BA1F490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Text Box 76">
              <a:extLst>
                <a:ext uri="{FF2B5EF4-FFF2-40B4-BE49-F238E27FC236}">
                  <a16:creationId xmlns:a16="http://schemas.microsoft.com/office/drawing/2014/main" id="{178ABC67-4970-C53D-2FB5-C26AE7BA5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3" name="Group 77">
            <a:extLst>
              <a:ext uri="{FF2B5EF4-FFF2-40B4-BE49-F238E27FC236}">
                <a16:creationId xmlns:a16="http://schemas.microsoft.com/office/drawing/2014/main" id="{7DDE253C-EA82-907A-94B9-77AC7DE3723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4" name="Oval 78">
              <a:extLst>
                <a:ext uri="{FF2B5EF4-FFF2-40B4-BE49-F238E27FC236}">
                  <a16:creationId xmlns:a16="http://schemas.microsoft.com/office/drawing/2014/main" id="{BEC24DC0-5C31-56B9-C510-EA0CBB395E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Text Box 79">
              <a:extLst>
                <a:ext uri="{FF2B5EF4-FFF2-40B4-BE49-F238E27FC236}">
                  <a16:creationId xmlns:a16="http://schemas.microsoft.com/office/drawing/2014/main" id="{5F1535E2-D42E-EB98-752F-9954F2378A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6" name="Line 52">
            <a:extLst>
              <a:ext uri="{FF2B5EF4-FFF2-40B4-BE49-F238E27FC236}">
                <a16:creationId xmlns:a16="http://schemas.microsoft.com/office/drawing/2014/main" id="{380A6814-4332-4A3E-B202-CDF24A30B6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0C3E67B-2B1E-C38E-D61C-A3CA65C3139C}"/>
              </a:ext>
            </a:extLst>
          </p:cNvPr>
          <p:cNvSpPr txBox="1"/>
          <p:nvPr/>
        </p:nvSpPr>
        <p:spPr>
          <a:xfrm>
            <a:off x="584984" y="5946704"/>
            <a:ext cx="4180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ancestors of G: C and F</a:t>
            </a:r>
          </a:p>
        </p:txBody>
      </p:sp>
    </p:spTree>
    <p:extLst>
      <p:ext uri="{BB962C8B-B14F-4D97-AF65-F5344CB8AC3E}">
        <p14:creationId xmlns:p14="http://schemas.microsoft.com/office/powerpoint/2010/main" val="624815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C5114-CDB1-CA65-C235-3FD2ECBEA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8C18-45B0-75CD-57E2-308F9CB01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1A0F5-4CD6-AED2-31F4-32EF2BFF88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177474" cy="3687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Ancestors: the “ancestors” of a node are any nodes along the path from that node to the root (including the root)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8A75AA0-BC96-A367-D0C6-A6F282A19759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C5E9212-5B29-FB60-430B-A7CF240B4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5574CB5D-692D-5088-495A-FE131F7CB4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891F97EB-9248-C900-2314-F24C553225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71CA86C-FB8A-3B3A-A6FB-E35E0E9EEADC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C985A1EE-B610-946A-CB49-2F8997DBF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419EE05F-0EC4-182D-38B7-33660126E8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68ED00ED-411B-17FA-0575-7AEA50DF8D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629869D-523C-963F-1698-909FF8E40533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AD9FD1B6-3F4A-CC2C-FAD6-28EA19757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47ABD73D-F009-6DDA-D8C8-279762B75F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01E58318-354A-E7EF-6BBB-7928DF9B3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1F47584B-4F53-336A-2B31-9E9A2D0D4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7823BDCB-8FFB-EDF9-C2D8-1C6AF8226BEB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6834AA5C-0348-CE6A-F8F1-D5372B1E6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6320208B-FC2B-527E-E394-EF133B36A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88501B55-7FE0-2845-AD62-B8BD0BCB32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1937873D-1E37-1985-B895-1929385950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FA6DA1C1-44CA-4F9E-3004-70A9E33F24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6">
            <a:extLst>
              <a:ext uri="{FF2B5EF4-FFF2-40B4-BE49-F238E27FC236}">
                <a16:creationId xmlns:a16="http://schemas.microsoft.com/office/drawing/2014/main" id="{3D7DE3E4-22C6-707A-0B2F-CCBE7B5A24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7">
            <a:extLst>
              <a:ext uri="{FF2B5EF4-FFF2-40B4-BE49-F238E27FC236}">
                <a16:creationId xmlns:a16="http://schemas.microsoft.com/office/drawing/2014/main" id="{F6127F5C-6EF3-C89F-A320-A1EF778393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8">
            <a:extLst>
              <a:ext uri="{FF2B5EF4-FFF2-40B4-BE49-F238E27FC236}">
                <a16:creationId xmlns:a16="http://schemas.microsoft.com/office/drawing/2014/main" id="{74167C8B-3DE9-83AC-93B9-582B89A69A1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9">
            <a:extLst>
              <a:ext uri="{FF2B5EF4-FFF2-40B4-BE49-F238E27FC236}">
                <a16:creationId xmlns:a16="http://schemas.microsoft.com/office/drawing/2014/main" id="{6CBEB089-4450-86A9-AD0C-C24A1DC6D0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60">
            <a:extLst>
              <a:ext uri="{FF2B5EF4-FFF2-40B4-BE49-F238E27FC236}">
                <a16:creationId xmlns:a16="http://schemas.microsoft.com/office/drawing/2014/main" id="{9AF2A26D-B86B-F960-DD98-E76047A001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8" name="Group 62">
            <a:extLst>
              <a:ext uri="{FF2B5EF4-FFF2-40B4-BE49-F238E27FC236}">
                <a16:creationId xmlns:a16="http://schemas.microsoft.com/office/drawing/2014/main" id="{E7A0224B-057D-2061-05DD-D168A473B868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9" name="Oval 63">
              <a:extLst>
                <a:ext uri="{FF2B5EF4-FFF2-40B4-BE49-F238E27FC236}">
                  <a16:creationId xmlns:a16="http://schemas.microsoft.com/office/drawing/2014/main" id="{E71B6539-45A3-2B8C-813F-C76E72679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64">
              <a:extLst>
                <a:ext uri="{FF2B5EF4-FFF2-40B4-BE49-F238E27FC236}">
                  <a16:creationId xmlns:a16="http://schemas.microsoft.com/office/drawing/2014/main" id="{4EC836EA-6AB1-DA5B-13E2-EDB4B51C6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1" name="Group 65">
            <a:extLst>
              <a:ext uri="{FF2B5EF4-FFF2-40B4-BE49-F238E27FC236}">
                <a16:creationId xmlns:a16="http://schemas.microsoft.com/office/drawing/2014/main" id="{3EDE6911-2E75-3BD9-3BCD-F5E99D947CA2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2" name="Oval 66">
              <a:extLst>
                <a:ext uri="{FF2B5EF4-FFF2-40B4-BE49-F238E27FC236}">
                  <a16:creationId xmlns:a16="http://schemas.microsoft.com/office/drawing/2014/main" id="{917CE6F0-4C44-87C7-0748-DF8CC7046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67">
              <a:extLst>
                <a:ext uri="{FF2B5EF4-FFF2-40B4-BE49-F238E27FC236}">
                  <a16:creationId xmlns:a16="http://schemas.microsoft.com/office/drawing/2014/main" id="{ED0C87CD-2965-40C0-6974-19BCA25D3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4" name="Group 68">
            <a:extLst>
              <a:ext uri="{FF2B5EF4-FFF2-40B4-BE49-F238E27FC236}">
                <a16:creationId xmlns:a16="http://schemas.microsoft.com/office/drawing/2014/main" id="{C2673517-6340-7848-3AE7-8F302E2899CD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5" name="Oval 69">
              <a:extLst>
                <a:ext uri="{FF2B5EF4-FFF2-40B4-BE49-F238E27FC236}">
                  <a16:creationId xmlns:a16="http://schemas.microsoft.com/office/drawing/2014/main" id="{488C4281-FA9A-9890-A2CE-04EC2D9B1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Text Box 70">
              <a:extLst>
                <a:ext uri="{FF2B5EF4-FFF2-40B4-BE49-F238E27FC236}">
                  <a16:creationId xmlns:a16="http://schemas.microsoft.com/office/drawing/2014/main" id="{CED1E2EB-C21E-B9E9-CC17-65D6BAD07B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7" name="Group 71">
            <a:extLst>
              <a:ext uri="{FF2B5EF4-FFF2-40B4-BE49-F238E27FC236}">
                <a16:creationId xmlns:a16="http://schemas.microsoft.com/office/drawing/2014/main" id="{46DF5973-F5B1-0B70-D0A5-CF4F319F066F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8" name="Oval 72">
              <a:extLst>
                <a:ext uri="{FF2B5EF4-FFF2-40B4-BE49-F238E27FC236}">
                  <a16:creationId xmlns:a16="http://schemas.microsoft.com/office/drawing/2014/main" id="{48CD2090-315A-9FB5-C449-B88C745DB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Text Box 73">
              <a:extLst>
                <a:ext uri="{FF2B5EF4-FFF2-40B4-BE49-F238E27FC236}">
                  <a16:creationId xmlns:a16="http://schemas.microsoft.com/office/drawing/2014/main" id="{64708F3B-B78E-5E4E-597C-A6B517A61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0" name="Group 74">
            <a:extLst>
              <a:ext uri="{FF2B5EF4-FFF2-40B4-BE49-F238E27FC236}">
                <a16:creationId xmlns:a16="http://schemas.microsoft.com/office/drawing/2014/main" id="{B9912DE6-79B9-D281-CED7-A05E95C725FC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1" name="Oval 75">
              <a:extLst>
                <a:ext uri="{FF2B5EF4-FFF2-40B4-BE49-F238E27FC236}">
                  <a16:creationId xmlns:a16="http://schemas.microsoft.com/office/drawing/2014/main" id="{548AA0D7-AD6C-90EB-5E20-F14DAC80C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Text Box 76">
              <a:extLst>
                <a:ext uri="{FF2B5EF4-FFF2-40B4-BE49-F238E27FC236}">
                  <a16:creationId xmlns:a16="http://schemas.microsoft.com/office/drawing/2014/main" id="{733EC400-F477-3A9C-B502-AF18C24D4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3" name="Group 77">
            <a:extLst>
              <a:ext uri="{FF2B5EF4-FFF2-40B4-BE49-F238E27FC236}">
                <a16:creationId xmlns:a16="http://schemas.microsoft.com/office/drawing/2014/main" id="{0F554A1C-3106-098D-2241-F4A05501DBC6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4" name="Oval 78">
              <a:extLst>
                <a:ext uri="{FF2B5EF4-FFF2-40B4-BE49-F238E27FC236}">
                  <a16:creationId xmlns:a16="http://schemas.microsoft.com/office/drawing/2014/main" id="{CD4EA082-ECBF-0BC3-AE1E-31EADB7C8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Text Box 79">
              <a:extLst>
                <a:ext uri="{FF2B5EF4-FFF2-40B4-BE49-F238E27FC236}">
                  <a16:creationId xmlns:a16="http://schemas.microsoft.com/office/drawing/2014/main" id="{E77A8213-95CD-578A-A504-1E4BA40619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6" name="Line 52">
            <a:extLst>
              <a:ext uri="{FF2B5EF4-FFF2-40B4-BE49-F238E27FC236}">
                <a16:creationId xmlns:a16="http://schemas.microsoft.com/office/drawing/2014/main" id="{D048717E-6D71-58E5-CFA0-60C3CB9EA2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49E63AE-D1E3-5487-E7B1-4BCE5E75942C}"/>
              </a:ext>
            </a:extLst>
          </p:cNvPr>
          <p:cNvSpPr txBox="1"/>
          <p:nvPr/>
        </p:nvSpPr>
        <p:spPr>
          <a:xfrm>
            <a:off x="584984" y="5946704"/>
            <a:ext cx="4366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are the ancestors of B?</a:t>
            </a:r>
          </a:p>
        </p:txBody>
      </p:sp>
    </p:spTree>
    <p:extLst>
      <p:ext uri="{BB962C8B-B14F-4D97-AF65-F5344CB8AC3E}">
        <p14:creationId xmlns:p14="http://schemas.microsoft.com/office/powerpoint/2010/main" val="23374087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6E59E-51BC-3F53-6851-F2234BE98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6C2B-8AFD-049B-ED01-DED0954F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E375B-474E-0EB5-1644-3DDFB97D8E9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177474" cy="3687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Ancestors: the “ancestors” of a node are any nodes along the path from that node to the root (including the root)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450A9ACA-BBA7-9CD7-E6EE-7EF072714740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081852-CBD8-C193-C3D8-FB913A4C1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9755224-0385-082E-B108-A0D5E5C8DB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C2E13F1B-4B8C-B71A-AB85-2FACAA82F6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38D958F-9A8B-9E0A-2B67-0B5939B827B0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0A9FDC0E-BE89-69A0-29F4-34026B9B9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9451278E-01CA-1DF4-8059-E642894BC5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C960F5DE-E0BA-1C4D-DA92-548D8AFD7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DF3A402-3AE0-06A5-445D-A8D238D27A5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05209F82-76EF-1B3F-3FD6-71AF1EA35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F532E6BB-C6A0-BB8B-ECC9-D3A65B936C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22FA36F-E567-EE30-A15A-A475D5858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5509240C-987C-EFBD-F145-9605CEEB1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441032A1-DF93-3DF2-0589-1B98D4FFF002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95EC480D-00BA-ED12-5AD0-924F76841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8A35FC1F-F2A8-D4D0-D1CF-CD015CC96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54B003EF-355B-04F1-D83E-4AF910F091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7C4BA4A2-E76F-A869-B25C-29D0A43003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BC54A109-597F-1008-6337-4A1675915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6">
            <a:extLst>
              <a:ext uri="{FF2B5EF4-FFF2-40B4-BE49-F238E27FC236}">
                <a16:creationId xmlns:a16="http://schemas.microsoft.com/office/drawing/2014/main" id="{4E5E0ABA-E274-C7B0-C1FF-85C634292A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7">
            <a:extLst>
              <a:ext uri="{FF2B5EF4-FFF2-40B4-BE49-F238E27FC236}">
                <a16:creationId xmlns:a16="http://schemas.microsoft.com/office/drawing/2014/main" id="{0CAFB319-419F-7209-5214-FCD93AA75E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8">
            <a:extLst>
              <a:ext uri="{FF2B5EF4-FFF2-40B4-BE49-F238E27FC236}">
                <a16:creationId xmlns:a16="http://schemas.microsoft.com/office/drawing/2014/main" id="{C2774E5B-BF37-8920-040A-AB63F14AE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9">
            <a:extLst>
              <a:ext uri="{FF2B5EF4-FFF2-40B4-BE49-F238E27FC236}">
                <a16:creationId xmlns:a16="http://schemas.microsoft.com/office/drawing/2014/main" id="{728A1DF2-6B62-135C-D3AC-44E6977AFC38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60">
            <a:extLst>
              <a:ext uri="{FF2B5EF4-FFF2-40B4-BE49-F238E27FC236}">
                <a16:creationId xmlns:a16="http://schemas.microsoft.com/office/drawing/2014/main" id="{6D6A1696-7E79-72AE-76D1-86533B6A58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8" name="Group 62">
            <a:extLst>
              <a:ext uri="{FF2B5EF4-FFF2-40B4-BE49-F238E27FC236}">
                <a16:creationId xmlns:a16="http://schemas.microsoft.com/office/drawing/2014/main" id="{8377959D-CB52-D495-E6DD-4DFCD36FC71F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9" name="Oval 63">
              <a:extLst>
                <a:ext uri="{FF2B5EF4-FFF2-40B4-BE49-F238E27FC236}">
                  <a16:creationId xmlns:a16="http://schemas.microsoft.com/office/drawing/2014/main" id="{5C87191B-C98D-C939-5650-82B55AF4D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64">
              <a:extLst>
                <a:ext uri="{FF2B5EF4-FFF2-40B4-BE49-F238E27FC236}">
                  <a16:creationId xmlns:a16="http://schemas.microsoft.com/office/drawing/2014/main" id="{AAACBD1E-1A7C-D437-9C03-2E3B462B39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1" name="Group 65">
            <a:extLst>
              <a:ext uri="{FF2B5EF4-FFF2-40B4-BE49-F238E27FC236}">
                <a16:creationId xmlns:a16="http://schemas.microsoft.com/office/drawing/2014/main" id="{0505F646-3208-209E-6109-E8BD00EA1CE3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2" name="Oval 66">
              <a:extLst>
                <a:ext uri="{FF2B5EF4-FFF2-40B4-BE49-F238E27FC236}">
                  <a16:creationId xmlns:a16="http://schemas.microsoft.com/office/drawing/2014/main" id="{E78D8DA5-E710-A7B3-D3D0-B0AA87AEE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67">
              <a:extLst>
                <a:ext uri="{FF2B5EF4-FFF2-40B4-BE49-F238E27FC236}">
                  <a16:creationId xmlns:a16="http://schemas.microsoft.com/office/drawing/2014/main" id="{108DE8FC-A95D-A5C0-3CFB-1E3CEB843F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4" name="Group 68">
            <a:extLst>
              <a:ext uri="{FF2B5EF4-FFF2-40B4-BE49-F238E27FC236}">
                <a16:creationId xmlns:a16="http://schemas.microsoft.com/office/drawing/2014/main" id="{38BFE112-135E-860F-7DD7-DB1C044A1156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5" name="Oval 69">
              <a:extLst>
                <a:ext uri="{FF2B5EF4-FFF2-40B4-BE49-F238E27FC236}">
                  <a16:creationId xmlns:a16="http://schemas.microsoft.com/office/drawing/2014/main" id="{8E916C97-EA2F-13E4-0B1C-BAEC3FC12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Text Box 70">
              <a:extLst>
                <a:ext uri="{FF2B5EF4-FFF2-40B4-BE49-F238E27FC236}">
                  <a16:creationId xmlns:a16="http://schemas.microsoft.com/office/drawing/2014/main" id="{FF96EEE1-4552-2654-0E70-22DD03CCFC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7" name="Group 71">
            <a:extLst>
              <a:ext uri="{FF2B5EF4-FFF2-40B4-BE49-F238E27FC236}">
                <a16:creationId xmlns:a16="http://schemas.microsoft.com/office/drawing/2014/main" id="{11507310-E844-4AD4-6637-E510F5C7F095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8" name="Oval 72">
              <a:extLst>
                <a:ext uri="{FF2B5EF4-FFF2-40B4-BE49-F238E27FC236}">
                  <a16:creationId xmlns:a16="http://schemas.microsoft.com/office/drawing/2014/main" id="{0CAF0FCB-2744-D7B2-2C1F-5145BFDF7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Text Box 73">
              <a:extLst>
                <a:ext uri="{FF2B5EF4-FFF2-40B4-BE49-F238E27FC236}">
                  <a16:creationId xmlns:a16="http://schemas.microsoft.com/office/drawing/2014/main" id="{32949657-1761-54F7-A7FC-4990AA90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0" name="Group 74">
            <a:extLst>
              <a:ext uri="{FF2B5EF4-FFF2-40B4-BE49-F238E27FC236}">
                <a16:creationId xmlns:a16="http://schemas.microsoft.com/office/drawing/2014/main" id="{96CB7D4C-8B60-645E-E3CE-FF9F46CB2C45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1" name="Oval 75">
              <a:extLst>
                <a:ext uri="{FF2B5EF4-FFF2-40B4-BE49-F238E27FC236}">
                  <a16:creationId xmlns:a16="http://schemas.microsoft.com/office/drawing/2014/main" id="{8E0DFC40-CDE4-FCE5-E4EC-468836083B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Text Box 76">
              <a:extLst>
                <a:ext uri="{FF2B5EF4-FFF2-40B4-BE49-F238E27FC236}">
                  <a16:creationId xmlns:a16="http://schemas.microsoft.com/office/drawing/2014/main" id="{3988171B-0281-DB36-1004-D584662FE8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3" name="Group 77">
            <a:extLst>
              <a:ext uri="{FF2B5EF4-FFF2-40B4-BE49-F238E27FC236}">
                <a16:creationId xmlns:a16="http://schemas.microsoft.com/office/drawing/2014/main" id="{E0171066-817E-416A-B46E-932AEFC1D071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4" name="Oval 78">
              <a:extLst>
                <a:ext uri="{FF2B5EF4-FFF2-40B4-BE49-F238E27FC236}">
                  <a16:creationId xmlns:a16="http://schemas.microsoft.com/office/drawing/2014/main" id="{55F87896-D9A4-15B2-D18B-4FF92F69D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Text Box 79">
              <a:extLst>
                <a:ext uri="{FF2B5EF4-FFF2-40B4-BE49-F238E27FC236}">
                  <a16:creationId xmlns:a16="http://schemas.microsoft.com/office/drawing/2014/main" id="{253302DB-442D-B6D7-D335-C35EE743B5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6" name="Line 52">
            <a:extLst>
              <a:ext uri="{FF2B5EF4-FFF2-40B4-BE49-F238E27FC236}">
                <a16:creationId xmlns:a16="http://schemas.microsoft.com/office/drawing/2014/main" id="{ABC0DCBA-64E6-FAF3-43EC-E4B0AF00DF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904C9D-A43A-30DE-7B77-FC5FF846E385}"/>
              </a:ext>
            </a:extLst>
          </p:cNvPr>
          <p:cNvSpPr txBox="1"/>
          <p:nvPr/>
        </p:nvSpPr>
        <p:spPr>
          <a:xfrm>
            <a:off x="584984" y="5946704"/>
            <a:ext cx="4082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ancestors of B: A and F</a:t>
            </a:r>
          </a:p>
        </p:txBody>
      </p:sp>
    </p:spTree>
    <p:extLst>
      <p:ext uri="{BB962C8B-B14F-4D97-AF65-F5344CB8AC3E}">
        <p14:creationId xmlns:p14="http://schemas.microsoft.com/office/powerpoint/2010/main" val="30256090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C283D-7149-1774-A997-EB103E7B5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FE7E1-E653-2888-6599-4009DCC37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CED50-0886-84E9-6971-665184B6311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177474" cy="3687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Ancestors: the “ancestors” of a node are any nodes along the path from that node to the root (including the root)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CD7EFBB5-EF60-A022-DEEF-DEBA1E08D6F5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99BE9C4-BD5C-F338-F2D0-45844BCD37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944B3E57-70DA-62D7-9FC4-5FB5CA0645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F5277F53-4A30-EAB2-DDED-CCB0ACF4DC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5FC2CFD-54E5-0156-7A88-ED38FC368D48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F84A8319-CDA9-235F-10DE-6A4F3A739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5F6907A-EC74-12BD-A1F7-7065425590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18962EB-1CDE-7986-EE5F-1EEC138B95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9553369C-315E-98FD-76AB-A032BF88C5A9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96861F50-274E-E758-7D4D-4730D63CF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4CCA63EE-4385-940C-4BA1-4C178D5B7F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5A5C174-C1ED-5FC7-0BDA-D2FF4DF5F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4106DB11-B3FB-8C8F-4867-10A449430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80E27638-28C0-7EA9-1806-16C804BFEB9B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2F6C02AD-DFC2-30EA-DA37-9781741A7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35F69968-FD72-6A65-DF44-66AE84E1A2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681A71DF-599F-544F-B0E8-9E71885852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E087BEA6-8993-3B3C-7DBC-F102B1F4EA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B91AEB18-EE2B-4020-4FB2-00D59BAA354B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6">
            <a:extLst>
              <a:ext uri="{FF2B5EF4-FFF2-40B4-BE49-F238E27FC236}">
                <a16:creationId xmlns:a16="http://schemas.microsoft.com/office/drawing/2014/main" id="{99DDBB5E-7742-DDA1-4B10-63301C4F9C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7">
            <a:extLst>
              <a:ext uri="{FF2B5EF4-FFF2-40B4-BE49-F238E27FC236}">
                <a16:creationId xmlns:a16="http://schemas.microsoft.com/office/drawing/2014/main" id="{1809FFFE-7B47-7122-3EBA-79896EEA179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8">
            <a:extLst>
              <a:ext uri="{FF2B5EF4-FFF2-40B4-BE49-F238E27FC236}">
                <a16:creationId xmlns:a16="http://schemas.microsoft.com/office/drawing/2014/main" id="{217A6DA2-1E52-8D1D-6A67-1BC782F88D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9">
            <a:extLst>
              <a:ext uri="{FF2B5EF4-FFF2-40B4-BE49-F238E27FC236}">
                <a16:creationId xmlns:a16="http://schemas.microsoft.com/office/drawing/2014/main" id="{2A3BE306-7C37-A40A-1A9D-B6DF2E4CE6C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60">
            <a:extLst>
              <a:ext uri="{FF2B5EF4-FFF2-40B4-BE49-F238E27FC236}">
                <a16:creationId xmlns:a16="http://schemas.microsoft.com/office/drawing/2014/main" id="{DB90E161-CAB9-4197-C8D9-99846262CC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8" name="Group 62">
            <a:extLst>
              <a:ext uri="{FF2B5EF4-FFF2-40B4-BE49-F238E27FC236}">
                <a16:creationId xmlns:a16="http://schemas.microsoft.com/office/drawing/2014/main" id="{D84AAF12-A9FF-57CA-D022-B7EF2D784DB4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9" name="Oval 63">
              <a:extLst>
                <a:ext uri="{FF2B5EF4-FFF2-40B4-BE49-F238E27FC236}">
                  <a16:creationId xmlns:a16="http://schemas.microsoft.com/office/drawing/2014/main" id="{EC2D7772-0339-33C6-A662-86F1F4035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64">
              <a:extLst>
                <a:ext uri="{FF2B5EF4-FFF2-40B4-BE49-F238E27FC236}">
                  <a16:creationId xmlns:a16="http://schemas.microsoft.com/office/drawing/2014/main" id="{AC074664-636F-FDC6-B356-D7C846A11F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1" name="Group 65">
            <a:extLst>
              <a:ext uri="{FF2B5EF4-FFF2-40B4-BE49-F238E27FC236}">
                <a16:creationId xmlns:a16="http://schemas.microsoft.com/office/drawing/2014/main" id="{4FCF290F-608A-E646-398D-191CC030303A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2" name="Oval 66">
              <a:extLst>
                <a:ext uri="{FF2B5EF4-FFF2-40B4-BE49-F238E27FC236}">
                  <a16:creationId xmlns:a16="http://schemas.microsoft.com/office/drawing/2014/main" id="{03DAD725-3855-0D0B-8AB1-F4A9CF7EB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67">
              <a:extLst>
                <a:ext uri="{FF2B5EF4-FFF2-40B4-BE49-F238E27FC236}">
                  <a16:creationId xmlns:a16="http://schemas.microsoft.com/office/drawing/2014/main" id="{2091E82E-5DF2-095B-04A3-510EB25567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4" name="Group 68">
            <a:extLst>
              <a:ext uri="{FF2B5EF4-FFF2-40B4-BE49-F238E27FC236}">
                <a16:creationId xmlns:a16="http://schemas.microsoft.com/office/drawing/2014/main" id="{C9F79C3C-335A-E8BD-75C6-B5DF5862251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5" name="Oval 69">
              <a:extLst>
                <a:ext uri="{FF2B5EF4-FFF2-40B4-BE49-F238E27FC236}">
                  <a16:creationId xmlns:a16="http://schemas.microsoft.com/office/drawing/2014/main" id="{F4596A8E-B6A3-CC42-69FD-071A656AFD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Text Box 70">
              <a:extLst>
                <a:ext uri="{FF2B5EF4-FFF2-40B4-BE49-F238E27FC236}">
                  <a16:creationId xmlns:a16="http://schemas.microsoft.com/office/drawing/2014/main" id="{F1C5C800-7ED3-F999-2E9A-4F7BB818C0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7" name="Group 71">
            <a:extLst>
              <a:ext uri="{FF2B5EF4-FFF2-40B4-BE49-F238E27FC236}">
                <a16:creationId xmlns:a16="http://schemas.microsoft.com/office/drawing/2014/main" id="{9A934569-60E5-AF27-5F9E-D0C323ECE13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8" name="Oval 72">
              <a:extLst>
                <a:ext uri="{FF2B5EF4-FFF2-40B4-BE49-F238E27FC236}">
                  <a16:creationId xmlns:a16="http://schemas.microsoft.com/office/drawing/2014/main" id="{C53ACA70-1B71-E3D3-C58C-AE5C88A39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Text Box 73">
              <a:extLst>
                <a:ext uri="{FF2B5EF4-FFF2-40B4-BE49-F238E27FC236}">
                  <a16:creationId xmlns:a16="http://schemas.microsoft.com/office/drawing/2014/main" id="{8F158597-142D-92AB-1FFF-D69E2FDD67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0" name="Group 74">
            <a:extLst>
              <a:ext uri="{FF2B5EF4-FFF2-40B4-BE49-F238E27FC236}">
                <a16:creationId xmlns:a16="http://schemas.microsoft.com/office/drawing/2014/main" id="{7A2004CC-7A30-0D6B-06BA-9099823B494C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1" name="Oval 75">
              <a:extLst>
                <a:ext uri="{FF2B5EF4-FFF2-40B4-BE49-F238E27FC236}">
                  <a16:creationId xmlns:a16="http://schemas.microsoft.com/office/drawing/2014/main" id="{456D47B0-5F6D-89FA-CEDF-5CF8E8C70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Text Box 76">
              <a:extLst>
                <a:ext uri="{FF2B5EF4-FFF2-40B4-BE49-F238E27FC236}">
                  <a16:creationId xmlns:a16="http://schemas.microsoft.com/office/drawing/2014/main" id="{1430E4CB-F92E-050D-3DED-4A4212E16B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3" name="Group 77">
            <a:extLst>
              <a:ext uri="{FF2B5EF4-FFF2-40B4-BE49-F238E27FC236}">
                <a16:creationId xmlns:a16="http://schemas.microsoft.com/office/drawing/2014/main" id="{B525E354-C4C7-1017-3628-9230A83F8C81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4" name="Oval 78">
              <a:extLst>
                <a:ext uri="{FF2B5EF4-FFF2-40B4-BE49-F238E27FC236}">
                  <a16:creationId xmlns:a16="http://schemas.microsoft.com/office/drawing/2014/main" id="{4FF732DA-AAAF-BDAD-06F4-DF12BBCC9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Text Box 79">
              <a:extLst>
                <a:ext uri="{FF2B5EF4-FFF2-40B4-BE49-F238E27FC236}">
                  <a16:creationId xmlns:a16="http://schemas.microsoft.com/office/drawing/2014/main" id="{25CDA103-92A8-033D-49D6-626960044E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6" name="Line 52">
            <a:extLst>
              <a:ext uri="{FF2B5EF4-FFF2-40B4-BE49-F238E27FC236}">
                <a16:creationId xmlns:a16="http://schemas.microsoft.com/office/drawing/2014/main" id="{A23F4A02-9179-FEAF-1001-FE5E83F552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879608A-30C2-26D8-51ED-CAF3F487DC66}"/>
              </a:ext>
            </a:extLst>
          </p:cNvPr>
          <p:cNvSpPr txBox="1"/>
          <p:nvPr/>
        </p:nvSpPr>
        <p:spPr>
          <a:xfrm>
            <a:off x="584984" y="5946704"/>
            <a:ext cx="4343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are the ancestors of F?</a:t>
            </a:r>
          </a:p>
        </p:txBody>
      </p:sp>
    </p:spTree>
    <p:extLst>
      <p:ext uri="{BB962C8B-B14F-4D97-AF65-F5344CB8AC3E}">
        <p14:creationId xmlns:p14="http://schemas.microsoft.com/office/powerpoint/2010/main" val="3928582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7BCDA-DB8E-3B1F-E4E9-F64CAD25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6A6C9-247B-D560-F830-144A892E0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14757-88F3-099F-B83B-C9DE608AE1C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177474" cy="3687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Ancestors: the “ancestors” of a node are any nodes along the path from that node to the root (including the root)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C1278A2C-00B8-313E-A0DB-6928D9E10B64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3E1C599-785F-23B4-8903-0205ABC7C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A33926D3-D7D0-DDF3-10C0-421FC2B31A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9595C413-058C-6202-B79E-9B11FCACB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39909A6-1C2B-7DFE-F894-D629D65C8D97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73CCBA10-15E4-8181-A827-731AE6643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2476B5D2-8B09-6A8E-FB54-47C49DEB34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573172D-6A63-CCFA-58D0-C095FB22F9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8139F6E5-AE1A-CEBE-EBB8-9334E9BB1F6E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8FD5B3F4-CF3E-D0A9-BB1F-A6EE37BEC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182241B7-6660-8E72-89EC-A484C7214C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D05B559F-1F44-DD76-4C8B-6807BE63EE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C4F5793B-04AE-6B00-3EDD-D215C3B0E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497890D5-8297-A817-3CE1-09C4385BCAD2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586B803A-86CA-CC05-2A8E-76710BF2C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AF5F7291-F7BF-BE72-C120-2CAD9CF4A5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2E1B5E14-97D2-13A2-1495-2FEBB328CD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3FE9D078-5A87-5E42-C9BA-27731F2FD1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CB5C2FD1-C8FB-3A07-561C-7493A3A7F4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6">
            <a:extLst>
              <a:ext uri="{FF2B5EF4-FFF2-40B4-BE49-F238E27FC236}">
                <a16:creationId xmlns:a16="http://schemas.microsoft.com/office/drawing/2014/main" id="{EC5A25D2-ED3B-7F16-9E4B-C71A3DDB6E9B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7">
            <a:extLst>
              <a:ext uri="{FF2B5EF4-FFF2-40B4-BE49-F238E27FC236}">
                <a16:creationId xmlns:a16="http://schemas.microsoft.com/office/drawing/2014/main" id="{B7E69BE0-8185-CF9B-E2B1-BF5A03F4181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8">
            <a:extLst>
              <a:ext uri="{FF2B5EF4-FFF2-40B4-BE49-F238E27FC236}">
                <a16:creationId xmlns:a16="http://schemas.microsoft.com/office/drawing/2014/main" id="{4DC9BD0B-9B88-2A76-9840-1051B560B5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9">
            <a:extLst>
              <a:ext uri="{FF2B5EF4-FFF2-40B4-BE49-F238E27FC236}">
                <a16:creationId xmlns:a16="http://schemas.microsoft.com/office/drawing/2014/main" id="{617E3195-6E2D-72CA-DE53-B417794F8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60">
            <a:extLst>
              <a:ext uri="{FF2B5EF4-FFF2-40B4-BE49-F238E27FC236}">
                <a16:creationId xmlns:a16="http://schemas.microsoft.com/office/drawing/2014/main" id="{6BE581A2-28E3-7DD5-FD08-ED5EE64FD17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8" name="Group 62">
            <a:extLst>
              <a:ext uri="{FF2B5EF4-FFF2-40B4-BE49-F238E27FC236}">
                <a16:creationId xmlns:a16="http://schemas.microsoft.com/office/drawing/2014/main" id="{9A82B397-4FF1-DB5B-C655-71BADA05F98C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9" name="Oval 63">
              <a:extLst>
                <a:ext uri="{FF2B5EF4-FFF2-40B4-BE49-F238E27FC236}">
                  <a16:creationId xmlns:a16="http://schemas.microsoft.com/office/drawing/2014/main" id="{C6C9157C-CF56-DDBC-A7A4-81FF8CF88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64">
              <a:extLst>
                <a:ext uri="{FF2B5EF4-FFF2-40B4-BE49-F238E27FC236}">
                  <a16:creationId xmlns:a16="http://schemas.microsoft.com/office/drawing/2014/main" id="{3C5E6B99-53DB-D066-17C1-C6E31A4CD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1" name="Group 65">
            <a:extLst>
              <a:ext uri="{FF2B5EF4-FFF2-40B4-BE49-F238E27FC236}">
                <a16:creationId xmlns:a16="http://schemas.microsoft.com/office/drawing/2014/main" id="{F2EE41C2-3969-3791-5BEE-EC09B05035DA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2" name="Oval 66">
              <a:extLst>
                <a:ext uri="{FF2B5EF4-FFF2-40B4-BE49-F238E27FC236}">
                  <a16:creationId xmlns:a16="http://schemas.microsoft.com/office/drawing/2014/main" id="{C06B1D47-094F-772C-6DB2-2B44AEB3C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67">
              <a:extLst>
                <a:ext uri="{FF2B5EF4-FFF2-40B4-BE49-F238E27FC236}">
                  <a16:creationId xmlns:a16="http://schemas.microsoft.com/office/drawing/2014/main" id="{F9E83AAB-098A-C010-ECBF-DF7B8F0CC4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4" name="Group 68">
            <a:extLst>
              <a:ext uri="{FF2B5EF4-FFF2-40B4-BE49-F238E27FC236}">
                <a16:creationId xmlns:a16="http://schemas.microsoft.com/office/drawing/2014/main" id="{D3BC0E72-F6BA-674D-2045-6548C1A8005D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5" name="Oval 69">
              <a:extLst>
                <a:ext uri="{FF2B5EF4-FFF2-40B4-BE49-F238E27FC236}">
                  <a16:creationId xmlns:a16="http://schemas.microsoft.com/office/drawing/2014/main" id="{0C17590A-B147-129F-6E44-C2A6444A9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Text Box 70">
              <a:extLst>
                <a:ext uri="{FF2B5EF4-FFF2-40B4-BE49-F238E27FC236}">
                  <a16:creationId xmlns:a16="http://schemas.microsoft.com/office/drawing/2014/main" id="{57956178-9B72-9999-E682-09CB877FC0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7" name="Group 71">
            <a:extLst>
              <a:ext uri="{FF2B5EF4-FFF2-40B4-BE49-F238E27FC236}">
                <a16:creationId xmlns:a16="http://schemas.microsoft.com/office/drawing/2014/main" id="{1F3F240B-9D41-6577-FD19-2893D1410AA8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8" name="Oval 72">
              <a:extLst>
                <a:ext uri="{FF2B5EF4-FFF2-40B4-BE49-F238E27FC236}">
                  <a16:creationId xmlns:a16="http://schemas.microsoft.com/office/drawing/2014/main" id="{86273D9A-1CD9-4ABE-284F-E0A49B20E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Text Box 73">
              <a:extLst>
                <a:ext uri="{FF2B5EF4-FFF2-40B4-BE49-F238E27FC236}">
                  <a16:creationId xmlns:a16="http://schemas.microsoft.com/office/drawing/2014/main" id="{21CB43E1-46D4-3F6C-F562-0E53CE3EBE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0" name="Group 74">
            <a:extLst>
              <a:ext uri="{FF2B5EF4-FFF2-40B4-BE49-F238E27FC236}">
                <a16:creationId xmlns:a16="http://schemas.microsoft.com/office/drawing/2014/main" id="{FA4077FC-BB56-5E24-D86E-62842DA21950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1" name="Oval 75">
              <a:extLst>
                <a:ext uri="{FF2B5EF4-FFF2-40B4-BE49-F238E27FC236}">
                  <a16:creationId xmlns:a16="http://schemas.microsoft.com/office/drawing/2014/main" id="{BB6186B1-4FBA-F6C3-9CB6-7920783DA5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Text Box 76">
              <a:extLst>
                <a:ext uri="{FF2B5EF4-FFF2-40B4-BE49-F238E27FC236}">
                  <a16:creationId xmlns:a16="http://schemas.microsoft.com/office/drawing/2014/main" id="{6E83EE7C-02A6-6C60-1766-CE11EE74A9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3" name="Group 77">
            <a:extLst>
              <a:ext uri="{FF2B5EF4-FFF2-40B4-BE49-F238E27FC236}">
                <a16:creationId xmlns:a16="http://schemas.microsoft.com/office/drawing/2014/main" id="{522FF949-EF5A-4786-116B-47F1F722E3F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4" name="Oval 78">
              <a:extLst>
                <a:ext uri="{FF2B5EF4-FFF2-40B4-BE49-F238E27FC236}">
                  <a16:creationId xmlns:a16="http://schemas.microsoft.com/office/drawing/2014/main" id="{F017AE68-E42C-AA31-07C1-2BC947611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Text Box 79">
              <a:extLst>
                <a:ext uri="{FF2B5EF4-FFF2-40B4-BE49-F238E27FC236}">
                  <a16:creationId xmlns:a16="http://schemas.microsoft.com/office/drawing/2014/main" id="{12B15066-B770-2973-1AEF-C592A579EF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6" name="Line 52">
            <a:extLst>
              <a:ext uri="{FF2B5EF4-FFF2-40B4-BE49-F238E27FC236}">
                <a16:creationId xmlns:a16="http://schemas.microsoft.com/office/drawing/2014/main" id="{DB52FC75-3C8F-75FD-C26C-2E9C42A07B0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024D8A5-BB67-2FF1-DCF1-C77898A516E5}"/>
              </a:ext>
            </a:extLst>
          </p:cNvPr>
          <p:cNvSpPr txBox="1"/>
          <p:nvPr/>
        </p:nvSpPr>
        <p:spPr>
          <a:xfrm>
            <a:off x="584984" y="5946704"/>
            <a:ext cx="36065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ancestors of F: none</a:t>
            </a:r>
          </a:p>
        </p:txBody>
      </p:sp>
    </p:spTree>
    <p:extLst>
      <p:ext uri="{BB962C8B-B14F-4D97-AF65-F5344CB8AC3E}">
        <p14:creationId xmlns:p14="http://schemas.microsoft.com/office/powerpoint/2010/main" val="25917839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D4F99-BA83-630C-CD76-21C4E0447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1CBA0-2772-5D50-A4FF-39CCB7CC6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EB390-0619-31BD-1D48-BBAF12BCEA1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177474" cy="36874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Descendant: the descendants of a node X are all nodes that have X as an ancestor (i.e., all nodes blow a given node)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2476C9D6-8DF8-468D-1FEF-37A56540A92C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F3A6C82-67BC-1EBC-FA07-23AE56CF7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508C2D01-9DC2-0CCB-FB39-AE61DDFF92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1ECE8FB6-BB78-117E-BA0E-491741E967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6EB6535-59F4-C43F-16C6-5A59439DBE5B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CE84B78-C4BE-4401-AF2C-F330827D5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97A2D903-3D35-7661-3C4A-0396592A60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417F682-D066-670D-FCB6-C93F4C413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F753CA1-9FA9-2B70-5133-1D11B26A0C08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55309F47-39C2-7360-506C-78D10FDEF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D8A017F1-8192-41E5-A618-9F0B857A82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315DCED-0E65-9111-0E95-A9A9060176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07126CFB-7E28-09D6-168B-C78D667E8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3DDDE062-472F-8262-7502-1DC266EEE46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9063922E-AB9E-7867-0BE5-07817E2F9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4F941768-7075-BEDC-6358-EA659631FD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269CA496-50C5-49DD-386A-6F874044AA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3F36FA08-1182-2AE6-B4F3-A43BADF2608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976B757C-3D7D-A0FF-98A6-C844138FD2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6">
            <a:extLst>
              <a:ext uri="{FF2B5EF4-FFF2-40B4-BE49-F238E27FC236}">
                <a16:creationId xmlns:a16="http://schemas.microsoft.com/office/drawing/2014/main" id="{D1C0A1A7-1239-434E-6447-E50C7B26DA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7">
            <a:extLst>
              <a:ext uri="{FF2B5EF4-FFF2-40B4-BE49-F238E27FC236}">
                <a16:creationId xmlns:a16="http://schemas.microsoft.com/office/drawing/2014/main" id="{CA0520EA-7967-4D65-5D85-7269C24371A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8">
            <a:extLst>
              <a:ext uri="{FF2B5EF4-FFF2-40B4-BE49-F238E27FC236}">
                <a16:creationId xmlns:a16="http://schemas.microsoft.com/office/drawing/2014/main" id="{B4D47745-B9EA-3BC9-DC8E-B940FED99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9">
            <a:extLst>
              <a:ext uri="{FF2B5EF4-FFF2-40B4-BE49-F238E27FC236}">
                <a16:creationId xmlns:a16="http://schemas.microsoft.com/office/drawing/2014/main" id="{503AC1BB-E1EF-7928-1DE8-3ACF62209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60">
            <a:extLst>
              <a:ext uri="{FF2B5EF4-FFF2-40B4-BE49-F238E27FC236}">
                <a16:creationId xmlns:a16="http://schemas.microsoft.com/office/drawing/2014/main" id="{C31471A9-3394-C9E1-4A8B-0AEAEDB2C3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8" name="Group 62">
            <a:extLst>
              <a:ext uri="{FF2B5EF4-FFF2-40B4-BE49-F238E27FC236}">
                <a16:creationId xmlns:a16="http://schemas.microsoft.com/office/drawing/2014/main" id="{07F70E94-1807-DA88-1D0C-5C695A411E75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9" name="Oval 63">
              <a:extLst>
                <a:ext uri="{FF2B5EF4-FFF2-40B4-BE49-F238E27FC236}">
                  <a16:creationId xmlns:a16="http://schemas.microsoft.com/office/drawing/2014/main" id="{2218C2C1-E65A-3345-07C5-DC1858C1C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64">
              <a:extLst>
                <a:ext uri="{FF2B5EF4-FFF2-40B4-BE49-F238E27FC236}">
                  <a16:creationId xmlns:a16="http://schemas.microsoft.com/office/drawing/2014/main" id="{E160AE78-1DDA-69CB-C53F-6AB81F650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1" name="Group 65">
            <a:extLst>
              <a:ext uri="{FF2B5EF4-FFF2-40B4-BE49-F238E27FC236}">
                <a16:creationId xmlns:a16="http://schemas.microsoft.com/office/drawing/2014/main" id="{5A7A0B76-A5FC-F04F-422E-985AD4EA3F5D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2" name="Oval 66">
              <a:extLst>
                <a:ext uri="{FF2B5EF4-FFF2-40B4-BE49-F238E27FC236}">
                  <a16:creationId xmlns:a16="http://schemas.microsoft.com/office/drawing/2014/main" id="{D8B54603-D891-1205-6F5D-F75AAC34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67">
              <a:extLst>
                <a:ext uri="{FF2B5EF4-FFF2-40B4-BE49-F238E27FC236}">
                  <a16:creationId xmlns:a16="http://schemas.microsoft.com/office/drawing/2014/main" id="{EBE55368-4900-0FC7-960B-BFDD377597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4" name="Group 68">
            <a:extLst>
              <a:ext uri="{FF2B5EF4-FFF2-40B4-BE49-F238E27FC236}">
                <a16:creationId xmlns:a16="http://schemas.microsoft.com/office/drawing/2014/main" id="{620DBB83-3BB7-DEB6-8057-1E3EDD2AD1EA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5" name="Oval 69">
              <a:extLst>
                <a:ext uri="{FF2B5EF4-FFF2-40B4-BE49-F238E27FC236}">
                  <a16:creationId xmlns:a16="http://schemas.microsoft.com/office/drawing/2014/main" id="{42F5B981-DCCF-C6BA-E7EB-1B9EAA95E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6" name="Text Box 70">
              <a:extLst>
                <a:ext uri="{FF2B5EF4-FFF2-40B4-BE49-F238E27FC236}">
                  <a16:creationId xmlns:a16="http://schemas.microsoft.com/office/drawing/2014/main" id="{4D9B04CD-BE93-2195-870E-2311352527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7" name="Group 71">
            <a:extLst>
              <a:ext uri="{FF2B5EF4-FFF2-40B4-BE49-F238E27FC236}">
                <a16:creationId xmlns:a16="http://schemas.microsoft.com/office/drawing/2014/main" id="{364B6B72-CE8C-6588-28F9-D495B032C4C0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8" name="Oval 72">
              <a:extLst>
                <a:ext uri="{FF2B5EF4-FFF2-40B4-BE49-F238E27FC236}">
                  <a16:creationId xmlns:a16="http://schemas.microsoft.com/office/drawing/2014/main" id="{146AB50A-AD9E-92BD-EB33-669A845E8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9" name="Text Box 73">
              <a:extLst>
                <a:ext uri="{FF2B5EF4-FFF2-40B4-BE49-F238E27FC236}">
                  <a16:creationId xmlns:a16="http://schemas.microsoft.com/office/drawing/2014/main" id="{432D453B-C919-4EAA-8223-350F1A8193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0" name="Group 74">
            <a:extLst>
              <a:ext uri="{FF2B5EF4-FFF2-40B4-BE49-F238E27FC236}">
                <a16:creationId xmlns:a16="http://schemas.microsoft.com/office/drawing/2014/main" id="{972E570E-8B48-93DD-495B-42DF6E20AEEE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1" name="Oval 75">
              <a:extLst>
                <a:ext uri="{FF2B5EF4-FFF2-40B4-BE49-F238E27FC236}">
                  <a16:creationId xmlns:a16="http://schemas.microsoft.com/office/drawing/2014/main" id="{5B2A1F01-E170-BE8D-A7B5-BA6B28499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2" name="Text Box 76">
              <a:extLst>
                <a:ext uri="{FF2B5EF4-FFF2-40B4-BE49-F238E27FC236}">
                  <a16:creationId xmlns:a16="http://schemas.microsoft.com/office/drawing/2014/main" id="{6C5657C5-0536-D565-EAC8-412CBF112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3" name="Group 77">
            <a:extLst>
              <a:ext uri="{FF2B5EF4-FFF2-40B4-BE49-F238E27FC236}">
                <a16:creationId xmlns:a16="http://schemas.microsoft.com/office/drawing/2014/main" id="{301DD267-8912-B148-40A2-52AE42A0637F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4" name="Oval 78">
              <a:extLst>
                <a:ext uri="{FF2B5EF4-FFF2-40B4-BE49-F238E27FC236}">
                  <a16:creationId xmlns:a16="http://schemas.microsoft.com/office/drawing/2014/main" id="{10885B2B-7C92-062D-155C-0F7FB0436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5" name="Text Box 79">
              <a:extLst>
                <a:ext uri="{FF2B5EF4-FFF2-40B4-BE49-F238E27FC236}">
                  <a16:creationId xmlns:a16="http://schemas.microsoft.com/office/drawing/2014/main" id="{2C0BA462-AB25-2F5C-5BFB-D8C947286E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6" name="Line 52">
            <a:extLst>
              <a:ext uri="{FF2B5EF4-FFF2-40B4-BE49-F238E27FC236}">
                <a16:creationId xmlns:a16="http://schemas.microsoft.com/office/drawing/2014/main" id="{38126F97-8A78-0B7F-4135-F5142375D6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58D30EB-082A-F48B-5D47-2D9C46511F00}"/>
              </a:ext>
            </a:extLst>
          </p:cNvPr>
          <p:cNvSpPr txBox="1"/>
          <p:nvPr/>
        </p:nvSpPr>
        <p:spPr>
          <a:xfrm>
            <a:off x="584984" y="5946704"/>
            <a:ext cx="5046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descendants of C: E, G, F, H, E</a:t>
            </a:r>
          </a:p>
        </p:txBody>
      </p:sp>
    </p:spTree>
    <p:extLst>
      <p:ext uri="{BB962C8B-B14F-4D97-AF65-F5344CB8AC3E}">
        <p14:creationId xmlns:p14="http://schemas.microsoft.com/office/powerpoint/2010/main" val="878931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Degree of node: number of children</a:t>
            </a:r>
          </a:p>
          <a:p>
            <a:endParaRPr lang="en-US" sz="2400" dirty="0"/>
          </a:p>
          <a:p>
            <a:r>
              <a:rPr lang="en-US" sz="2400" dirty="0"/>
              <a:t>Degree of tree (arity): max degree of any of the nodes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132070" y="4419600"/>
            <a:ext cx="4085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degree of the tree?</a:t>
            </a:r>
          </a:p>
        </p:txBody>
      </p:sp>
    </p:spTree>
    <p:extLst>
      <p:ext uri="{BB962C8B-B14F-4D97-AF65-F5344CB8AC3E}">
        <p14:creationId xmlns:p14="http://schemas.microsoft.com/office/powerpoint/2010/main" val="3211414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B5CB-CC3F-4F43-B932-0F552DD3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CFC7D8F-377A-7741-8546-A9C10CC44001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DF6067D-0651-9A48-9E29-DEBB53B10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A942F73-3FBF-ED49-A36C-C2FCF4903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B142654-A20C-7744-A7D0-D04BFE9C1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6F4BE51-3E35-2842-B3AC-18A6C411D2B1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86BAA88C-0AE8-AD4E-892F-96FD8C509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DD74D9CF-F78B-6D47-8A7A-C67BF62DF9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2780CEAD-56EA-9B41-9C61-317877A02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D3843E25-A684-4C47-9801-2C135BCFA2D6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41CBD6E4-01E2-124B-9B24-4E6D0B7D4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29D3A13B-2943-CC4C-AECE-E7B619D63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F228806-2CDA-9A4A-9B27-59F2B1C2D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B66CC51F-1876-8446-9B38-8D94CE24C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17618BFE-9AC6-4C45-8630-0124837977FE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01CE4C8D-EDA0-8449-BCE0-7C056C820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7ADCEA3B-CFB1-0149-A353-AA51440A4F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1" name="Line 53">
            <a:extLst>
              <a:ext uri="{FF2B5EF4-FFF2-40B4-BE49-F238E27FC236}">
                <a16:creationId xmlns:a16="http://schemas.microsoft.com/office/drawing/2014/main" id="{D25B3CA8-7D98-5248-8308-A1760118D9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3BDF534C-4823-9A45-82B7-872C62BDE7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BFDEFE5C-8BB7-574F-9F98-FD4F36B58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730D3D79-CBC3-2A4C-BF8C-591C4859A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1F7C7BB2-3EF6-2047-AE10-0D821290818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231FF473-B27C-314E-A7B8-E2CBF3211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1BD4CEE4-E44A-6744-8610-C7719774C9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15A0703A-372B-824D-9B34-6C318809031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7A749197-9FEA-9F4A-B8BC-DF891F0C93D6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178A6364-57B1-C44B-9FDE-D9D51413D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DF9EE1AE-7937-314C-B462-D06788E1B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FD84717E-0156-C143-AB9C-1DC973898125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E1270B08-CD96-7C43-89E3-3CC11DB3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C5670516-FA61-A345-BF89-B057CDA41F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AA773179-A098-1047-BE0A-480324ADF772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664EDBC9-D535-AD47-A1C1-1F328B3F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BE5FF65C-2921-D746-977B-0739C28E51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50BDE0F8-CBCD-074A-92FB-97496CE9C4C9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2ACC418E-8363-C24B-9C11-CD1AF60E1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AF14DA7A-882F-E348-8CDC-13EAD1418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1343DEB9-8950-F646-99D2-7017BE919C9D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D6BC0506-9E21-3443-BD41-AF52A11AB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77B923E7-18A9-5A4F-BB3E-7183386FA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4EBCD051-64D1-A249-A7D8-1000712158C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C56FFBB3-F431-DC40-A9E7-D401BAB70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C20C6904-C34F-ED4A-A320-56E976EDA7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BC97614-2687-A740-83D4-41D74DD4017D}"/>
              </a:ext>
            </a:extLst>
          </p:cNvPr>
          <p:cNvSpPr txBox="1"/>
          <p:nvPr/>
        </p:nvSpPr>
        <p:spPr>
          <a:xfrm>
            <a:off x="264461" y="2152471"/>
            <a:ext cx="4439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Degree of node: number of children</a:t>
            </a:r>
          </a:p>
          <a:p>
            <a:endParaRPr lang="en-US" sz="2400" dirty="0"/>
          </a:p>
          <a:p>
            <a:r>
              <a:rPr lang="en-US" sz="2400" dirty="0"/>
              <a:t>Degree of tree (arity): max degree of any of the nodes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9BB0835D-5723-FA43-85BD-7FD0DBACA3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DE6C09-C1D9-7C47-B769-F303EF80A48C}"/>
              </a:ext>
            </a:extLst>
          </p:cNvPr>
          <p:cNvSpPr txBox="1"/>
          <p:nvPr/>
        </p:nvSpPr>
        <p:spPr>
          <a:xfrm>
            <a:off x="132070" y="4419600"/>
            <a:ext cx="4085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degree of the tree?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653D8E-73EF-184E-8730-A17AD9D93F14}"/>
              </a:ext>
            </a:extLst>
          </p:cNvPr>
          <p:cNvSpPr txBox="1"/>
          <p:nvPr/>
        </p:nvSpPr>
        <p:spPr>
          <a:xfrm>
            <a:off x="586813" y="5032601"/>
            <a:ext cx="35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06525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4672-5C22-0E45-A7FD-858691FA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5ED2E408-4382-CA46-B876-C9C6077054B5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96C66D8-95AE-674E-9DA5-790D7F83B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8FD82259-7565-6A40-A774-658DA367A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2B148990-A537-5344-9F97-6FADCAD8D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59EE5CE-6116-874A-B75D-724AFB1665A7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865FEBC-2989-C741-B7D1-71DDCE176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0F01AD09-9A99-8142-98D3-2AD8EB3FB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3336ABC5-6973-8A49-BF47-AC563A349D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14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BC91479-AFA9-9745-9FB8-E0695ECBA00E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5D19BEC2-321C-0047-979D-F973AEB4B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C9278E6A-F1D2-A44D-A387-74CA5178A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D01DF5B-845B-7A49-8F6F-DECB0F89A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10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F5EC7A26-B4C3-634A-8707-0D1C10B53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8C085B1F-3540-0942-B3B5-13D478E50708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5B4B9007-C5A6-C846-8A89-DE727298A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B5649FBC-E0E6-A04A-A083-4FDE8AFFCD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sp>
        <p:nvSpPr>
          <p:cNvPr id="20" name="Line 52">
            <a:extLst>
              <a:ext uri="{FF2B5EF4-FFF2-40B4-BE49-F238E27FC236}">
                <a16:creationId xmlns:a16="http://schemas.microsoft.com/office/drawing/2014/main" id="{1BF601DA-DBDA-9C4E-8254-FD6916AAC4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3">
            <a:extLst>
              <a:ext uri="{FF2B5EF4-FFF2-40B4-BE49-F238E27FC236}">
                <a16:creationId xmlns:a16="http://schemas.microsoft.com/office/drawing/2014/main" id="{EEC7DB6C-58DC-0148-990F-2314CF13AD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4592D6F3-4FAF-E44C-BDAB-6CF119949B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19C60B30-D7BA-1040-BB33-6C80C6C26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4668C1F2-0204-0649-ABDF-D35218A6A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6BEB95F9-926D-5C45-9217-822FEA092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BD359931-8E51-F440-836E-154F83921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CF36E865-210E-A844-8904-4A09B5415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07C87164-208F-7445-B485-9E6828D223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FE301EF7-EA11-CA4B-8184-AC0DC83DBFEC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24A9DCA1-9055-1F4F-8ABC-A5F1A75DB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9A62DD78-BC76-AB48-947E-56829AC8A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EE1B5D6E-3855-0E4C-A39E-0EF4FCCDC04F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7F8F4424-779C-5D44-BCE2-88F51C864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22A93CD9-33F6-2F4E-BA5A-6955971383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4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3F0AB513-BDD7-734F-B0CE-49281823C051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576FDAC3-6B91-8B4B-8B53-FFB782AB3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8FABB1D1-137A-614B-A31C-D649EA0C1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16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46FAA54E-82A3-7946-854E-E63046D91B21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C7379939-26D8-4B4D-AE50-CA3CAB805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58E000FB-31E2-634E-838D-281E7274E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CC514BF6-62A9-6047-890F-A5569BE72E66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21910D9D-770D-FF4E-8BAF-D47BFE7B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EF9B33B7-BD9B-FB4C-B881-257AF7E2A3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9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BDA9A0B9-D646-174A-9C40-546AAD9C2B82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B34EB9F4-4651-8D46-93BA-CF1EFB3C7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43A3B473-5B78-3044-9596-D4E030DA5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7</a:t>
              </a:r>
            </a:p>
          </p:txBody>
        </p:sp>
      </p:grpSp>
      <p:sp>
        <p:nvSpPr>
          <p:cNvPr id="51" name="Line 55">
            <a:extLst>
              <a:ext uri="{FF2B5EF4-FFF2-40B4-BE49-F238E27FC236}">
                <a16:creationId xmlns:a16="http://schemas.microsoft.com/office/drawing/2014/main" id="{E39447E5-4159-7F43-BA7D-3C86C5A636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47" y="4357687"/>
            <a:ext cx="628650" cy="7398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52" name="Group 65">
            <a:extLst>
              <a:ext uri="{FF2B5EF4-FFF2-40B4-BE49-F238E27FC236}">
                <a16:creationId xmlns:a16="http://schemas.microsoft.com/office/drawing/2014/main" id="{759FDDDD-F65F-0B47-805A-1C1F38476202}"/>
              </a:ext>
            </a:extLst>
          </p:cNvPr>
          <p:cNvGrpSpPr>
            <a:grpSpLocks/>
          </p:cNvGrpSpPr>
          <p:nvPr/>
        </p:nvGrpSpPr>
        <p:grpSpPr bwMode="auto">
          <a:xfrm>
            <a:off x="5648163" y="5115333"/>
            <a:ext cx="685800" cy="457200"/>
            <a:chOff x="960" y="2352"/>
            <a:chExt cx="432" cy="288"/>
          </a:xfrm>
        </p:grpSpPr>
        <p:sp>
          <p:nvSpPr>
            <p:cNvPr id="53" name="Oval 66">
              <a:extLst>
                <a:ext uri="{FF2B5EF4-FFF2-40B4-BE49-F238E27FC236}">
                  <a16:creationId xmlns:a16="http://schemas.microsoft.com/office/drawing/2014/main" id="{CE1E9562-5257-3A4D-BAB4-40ECF715F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4" name="Text Box 67">
              <a:extLst>
                <a:ext uri="{FF2B5EF4-FFF2-40B4-BE49-F238E27FC236}">
                  <a16:creationId xmlns:a16="http://schemas.microsoft.com/office/drawing/2014/main" id="{A714A4E2-7A8D-9D44-AEEA-F818A3A11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8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27F186C-60E9-B54E-8BBE-AA00D729AD33}"/>
              </a:ext>
            </a:extLst>
          </p:cNvPr>
          <p:cNvSpPr txBox="1"/>
          <p:nvPr/>
        </p:nvSpPr>
        <p:spPr>
          <a:xfrm>
            <a:off x="264461" y="2152471"/>
            <a:ext cx="4439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Degree of node: number of children</a:t>
            </a:r>
          </a:p>
          <a:p>
            <a:endParaRPr lang="en-US" sz="2400" dirty="0"/>
          </a:p>
          <a:p>
            <a:r>
              <a:rPr lang="en-US" sz="2400" dirty="0"/>
              <a:t>Degree of tree (arity): max degree of any of the nodes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228B30-6636-7F47-8F55-435873A8CDFB}"/>
              </a:ext>
            </a:extLst>
          </p:cNvPr>
          <p:cNvSpPr txBox="1"/>
          <p:nvPr/>
        </p:nvSpPr>
        <p:spPr>
          <a:xfrm>
            <a:off x="132070" y="4419600"/>
            <a:ext cx="4085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degree of the tree?</a:t>
            </a:r>
          </a:p>
        </p:txBody>
      </p:sp>
    </p:spTree>
    <p:extLst>
      <p:ext uri="{BB962C8B-B14F-4D97-AF65-F5344CB8AC3E}">
        <p14:creationId xmlns:p14="http://schemas.microsoft.com/office/powerpoint/2010/main" val="4280002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4672-5C22-0E45-A7FD-858691FA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5ED2E408-4382-CA46-B876-C9C6077054B5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96C66D8-95AE-674E-9DA5-790D7F83B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8FD82259-7565-6A40-A774-658DA367A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2B148990-A537-5344-9F97-6FADCAD8D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59EE5CE-6116-874A-B75D-724AFB1665A7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865FEBC-2989-C741-B7D1-71DDCE176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0F01AD09-9A99-8142-98D3-2AD8EB3FB3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3336ABC5-6973-8A49-BF47-AC563A349D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14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BC91479-AFA9-9745-9FB8-E0695ECBA00E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5D19BEC2-321C-0047-979D-F973AEB4B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C9278E6A-F1D2-A44D-A387-74CA5178A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3D01DF5B-845B-7A49-8F6F-DECB0F89A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10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F5EC7A26-B4C3-634A-8707-0D1C10B53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8C085B1F-3540-0942-B3B5-13D478E50708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5B4B9007-C5A6-C846-8A89-DE727298A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B5649FBC-E0E6-A04A-A083-4FDE8AFFCD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3</a:t>
              </a:r>
            </a:p>
          </p:txBody>
        </p:sp>
      </p:grpSp>
      <p:sp>
        <p:nvSpPr>
          <p:cNvPr id="20" name="Line 52">
            <a:extLst>
              <a:ext uri="{FF2B5EF4-FFF2-40B4-BE49-F238E27FC236}">
                <a16:creationId xmlns:a16="http://schemas.microsoft.com/office/drawing/2014/main" id="{1BF601DA-DBDA-9C4E-8254-FD6916AAC4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3">
            <a:extLst>
              <a:ext uri="{FF2B5EF4-FFF2-40B4-BE49-F238E27FC236}">
                <a16:creationId xmlns:a16="http://schemas.microsoft.com/office/drawing/2014/main" id="{EEC7DB6C-58DC-0148-990F-2314CF13AD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4">
            <a:extLst>
              <a:ext uri="{FF2B5EF4-FFF2-40B4-BE49-F238E27FC236}">
                <a16:creationId xmlns:a16="http://schemas.microsoft.com/office/drawing/2014/main" id="{4592D6F3-4FAF-E44C-BDAB-6CF119949B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5">
            <a:extLst>
              <a:ext uri="{FF2B5EF4-FFF2-40B4-BE49-F238E27FC236}">
                <a16:creationId xmlns:a16="http://schemas.microsoft.com/office/drawing/2014/main" id="{19C60B30-D7BA-1040-BB33-6C80C6C26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6">
            <a:extLst>
              <a:ext uri="{FF2B5EF4-FFF2-40B4-BE49-F238E27FC236}">
                <a16:creationId xmlns:a16="http://schemas.microsoft.com/office/drawing/2014/main" id="{4668C1F2-0204-0649-ABDF-D35218A6A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7">
            <a:extLst>
              <a:ext uri="{FF2B5EF4-FFF2-40B4-BE49-F238E27FC236}">
                <a16:creationId xmlns:a16="http://schemas.microsoft.com/office/drawing/2014/main" id="{6BEB95F9-926D-5C45-9217-822FEA0921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58">
            <a:extLst>
              <a:ext uri="{FF2B5EF4-FFF2-40B4-BE49-F238E27FC236}">
                <a16:creationId xmlns:a16="http://schemas.microsoft.com/office/drawing/2014/main" id="{BD359931-8E51-F440-836E-154F83921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7" name="Line 59">
            <a:extLst>
              <a:ext uri="{FF2B5EF4-FFF2-40B4-BE49-F238E27FC236}">
                <a16:creationId xmlns:a16="http://schemas.microsoft.com/office/drawing/2014/main" id="{CF36E865-210E-A844-8904-4A09B5415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8" name="Line 60">
            <a:extLst>
              <a:ext uri="{FF2B5EF4-FFF2-40B4-BE49-F238E27FC236}">
                <a16:creationId xmlns:a16="http://schemas.microsoft.com/office/drawing/2014/main" id="{07C87164-208F-7445-B485-9E6828D223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9" name="Group 62">
            <a:extLst>
              <a:ext uri="{FF2B5EF4-FFF2-40B4-BE49-F238E27FC236}">
                <a16:creationId xmlns:a16="http://schemas.microsoft.com/office/drawing/2014/main" id="{FE301EF7-EA11-CA4B-8184-AC0DC83DBFEC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30" name="Oval 63">
              <a:extLst>
                <a:ext uri="{FF2B5EF4-FFF2-40B4-BE49-F238E27FC236}">
                  <a16:creationId xmlns:a16="http://schemas.microsoft.com/office/drawing/2014/main" id="{24A9DCA1-9055-1F4F-8ABC-A5F1A75DB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Text Box 64">
              <a:extLst>
                <a:ext uri="{FF2B5EF4-FFF2-40B4-BE49-F238E27FC236}">
                  <a16:creationId xmlns:a16="http://schemas.microsoft.com/office/drawing/2014/main" id="{9A62DD78-BC76-AB48-947E-56829AC8A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2</a:t>
              </a:r>
            </a:p>
          </p:txBody>
        </p:sp>
      </p:grpSp>
      <p:grpSp>
        <p:nvGrpSpPr>
          <p:cNvPr id="32" name="Group 65">
            <a:extLst>
              <a:ext uri="{FF2B5EF4-FFF2-40B4-BE49-F238E27FC236}">
                <a16:creationId xmlns:a16="http://schemas.microsoft.com/office/drawing/2014/main" id="{EE1B5D6E-3855-0E4C-A39E-0EF4FCCDC04F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3" name="Oval 66">
              <a:extLst>
                <a:ext uri="{FF2B5EF4-FFF2-40B4-BE49-F238E27FC236}">
                  <a16:creationId xmlns:a16="http://schemas.microsoft.com/office/drawing/2014/main" id="{7F8F4424-779C-5D44-BCE2-88F51C8643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4" name="Text Box 67">
              <a:extLst>
                <a:ext uri="{FF2B5EF4-FFF2-40B4-BE49-F238E27FC236}">
                  <a16:creationId xmlns:a16="http://schemas.microsoft.com/office/drawing/2014/main" id="{22A93CD9-33F6-2F4E-BA5A-6955971383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4</a:t>
              </a:r>
            </a:p>
          </p:txBody>
        </p:sp>
      </p:grpSp>
      <p:grpSp>
        <p:nvGrpSpPr>
          <p:cNvPr id="35" name="Group 68">
            <a:extLst>
              <a:ext uri="{FF2B5EF4-FFF2-40B4-BE49-F238E27FC236}">
                <a16:creationId xmlns:a16="http://schemas.microsoft.com/office/drawing/2014/main" id="{3F0AB513-BDD7-734F-B0CE-49281823C051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36" name="Oval 69">
              <a:extLst>
                <a:ext uri="{FF2B5EF4-FFF2-40B4-BE49-F238E27FC236}">
                  <a16:creationId xmlns:a16="http://schemas.microsoft.com/office/drawing/2014/main" id="{576FDAC3-6B91-8B4B-8B53-FFB782AB3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7" name="Text Box 70">
              <a:extLst>
                <a:ext uri="{FF2B5EF4-FFF2-40B4-BE49-F238E27FC236}">
                  <a16:creationId xmlns:a16="http://schemas.microsoft.com/office/drawing/2014/main" id="{8FABB1D1-137A-614B-A31C-D649EA0C1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16</a:t>
              </a:r>
            </a:p>
          </p:txBody>
        </p:sp>
      </p:grpSp>
      <p:grpSp>
        <p:nvGrpSpPr>
          <p:cNvPr id="38" name="Group 71">
            <a:extLst>
              <a:ext uri="{FF2B5EF4-FFF2-40B4-BE49-F238E27FC236}">
                <a16:creationId xmlns:a16="http://schemas.microsoft.com/office/drawing/2014/main" id="{46FAA54E-82A3-7946-854E-E63046D91B21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9" name="Oval 72">
              <a:extLst>
                <a:ext uri="{FF2B5EF4-FFF2-40B4-BE49-F238E27FC236}">
                  <a16:creationId xmlns:a16="http://schemas.microsoft.com/office/drawing/2014/main" id="{C7379939-26D8-4B4D-AE50-CA3CAB805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0" name="Text Box 73">
              <a:extLst>
                <a:ext uri="{FF2B5EF4-FFF2-40B4-BE49-F238E27FC236}">
                  <a16:creationId xmlns:a16="http://schemas.microsoft.com/office/drawing/2014/main" id="{58E000FB-31E2-634E-838D-281E7274EB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1</a:t>
              </a:r>
            </a:p>
          </p:txBody>
        </p:sp>
      </p:grpSp>
      <p:grpSp>
        <p:nvGrpSpPr>
          <p:cNvPr id="41" name="Group 74">
            <a:extLst>
              <a:ext uri="{FF2B5EF4-FFF2-40B4-BE49-F238E27FC236}">
                <a16:creationId xmlns:a16="http://schemas.microsoft.com/office/drawing/2014/main" id="{CC514BF6-62A9-6047-890F-A5569BE72E66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42" name="Oval 75">
              <a:extLst>
                <a:ext uri="{FF2B5EF4-FFF2-40B4-BE49-F238E27FC236}">
                  <a16:creationId xmlns:a16="http://schemas.microsoft.com/office/drawing/2014/main" id="{21910D9D-770D-FF4E-8BAF-D47BFE7B9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3" name="Text Box 76">
              <a:extLst>
                <a:ext uri="{FF2B5EF4-FFF2-40B4-BE49-F238E27FC236}">
                  <a16:creationId xmlns:a16="http://schemas.microsoft.com/office/drawing/2014/main" id="{EF9B33B7-BD9B-FB4C-B881-257AF7E2A3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>
                  <a:latin typeface="Arial" charset="0"/>
                  <a:ea typeface="ＭＳ Ｐゴシック" charset="0"/>
                </a:rPr>
                <a:t>9</a:t>
              </a:r>
            </a:p>
          </p:txBody>
        </p:sp>
      </p:grpSp>
      <p:grpSp>
        <p:nvGrpSpPr>
          <p:cNvPr id="44" name="Group 77">
            <a:extLst>
              <a:ext uri="{FF2B5EF4-FFF2-40B4-BE49-F238E27FC236}">
                <a16:creationId xmlns:a16="http://schemas.microsoft.com/office/drawing/2014/main" id="{BDA9A0B9-D646-174A-9C40-546AAD9C2B82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B34EB9F4-4651-8D46-93BA-CF1EFB3C7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43A3B473-5B78-3044-9596-D4E030DA5F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7</a:t>
              </a:r>
            </a:p>
          </p:txBody>
        </p:sp>
      </p:grpSp>
      <p:sp>
        <p:nvSpPr>
          <p:cNvPr id="51" name="Line 55">
            <a:extLst>
              <a:ext uri="{FF2B5EF4-FFF2-40B4-BE49-F238E27FC236}">
                <a16:creationId xmlns:a16="http://schemas.microsoft.com/office/drawing/2014/main" id="{E39447E5-4159-7F43-BA7D-3C86C5A636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47" y="4357687"/>
            <a:ext cx="628650" cy="7398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52" name="Group 65">
            <a:extLst>
              <a:ext uri="{FF2B5EF4-FFF2-40B4-BE49-F238E27FC236}">
                <a16:creationId xmlns:a16="http://schemas.microsoft.com/office/drawing/2014/main" id="{759FDDDD-F65F-0B47-805A-1C1F38476202}"/>
              </a:ext>
            </a:extLst>
          </p:cNvPr>
          <p:cNvGrpSpPr>
            <a:grpSpLocks/>
          </p:cNvGrpSpPr>
          <p:nvPr/>
        </p:nvGrpSpPr>
        <p:grpSpPr bwMode="auto">
          <a:xfrm>
            <a:off x="5648163" y="5115333"/>
            <a:ext cx="685800" cy="457200"/>
            <a:chOff x="960" y="2352"/>
            <a:chExt cx="432" cy="288"/>
          </a:xfrm>
        </p:grpSpPr>
        <p:sp>
          <p:nvSpPr>
            <p:cNvPr id="53" name="Oval 66">
              <a:extLst>
                <a:ext uri="{FF2B5EF4-FFF2-40B4-BE49-F238E27FC236}">
                  <a16:creationId xmlns:a16="http://schemas.microsoft.com/office/drawing/2014/main" id="{CE1E9562-5257-3A4D-BAB4-40ECF715F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54" name="Text Box 67">
              <a:extLst>
                <a:ext uri="{FF2B5EF4-FFF2-40B4-BE49-F238E27FC236}">
                  <a16:creationId xmlns:a16="http://schemas.microsoft.com/office/drawing/2014/main" id="{A714A4E2-7A8D-9D44-AEEA-F818A3A11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8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27F186C-60E9-B54E-8BBE-AA00D729AD33}"/>
              </a:ext>
            </a:extLst>
          </p:cNvPr>
          <p:cNvSpPr txBox="1"/>
          <p:nvPr/>
        </p:nvSpPr>
        <p:spPr>
          <a:xfrm>
            <a:off x="264461" y="2152471"/>
            <a:ext cx="4439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Degree of node: number of children</a:t>
            </a:r>
          </a:p>
          <a:p>
            <a:endParaRPr lang="en-US" sz="2400" dirty="0"/>
          </a:p>
          <a:p>
            <a:r>
              <a:rPr lang="en-US" sz="2400" dirty="0"/>
              <a:t>Degree of tree (arity): max degree of any of the nodes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228B30-6636-7F47-8F55-435873A8CDFB}"/>
              </a:ext>
            </a:extLst>
          </p:cNvPr>
          <p:cNvSpPr txBox="1"/>
          <p:nvPr/>
        </p:nvSpPr>
        <p:spPr>
          <a:xfrm>
            <a:off x="132070" y="4419600"/>
            <a:ext cx="4085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degree of the tree?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3A03DB5-2AD1-DA4E-94E2-890408616CC0}"/>
              </a:ext>
            </a:extLst>
          </p:cNvPr>
          <p:cNvSpPr txBox="1"/>
          <p:nvPr/>
        </p:nvSpPr>
        <p:spPr>
          <a:xfrm>
            <a:off x="586813" y="5032601"/>
            <a:ext cx="35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07893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4672-5C22-0E45-A7FD-858691FA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27F186C-60E9-B54E-8BBE-AA00D729AD33}"/>
              </a:ext>
            </a:extLst>
          </p:cNvPr>
          <p:cNvSpPr txBox="1"/>
          <p:nvPr/>
        </p:nvSpPr>
        <p:spPr>
          <a:xfrm>
            <a:off x="264461" y="2152471"/>
            <a:ext cx="44390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Level/depth of node: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Root is 0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Level(child) = 1 + level(parent)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r>
              <a:rPr lang="en-US" sz="2400" dirty="0"/>
              <a:t>(also: length of path from root to node)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CCA4535-9EA8-4440-983C-3AA80A1C5898}"/>
              </a:ext>
            </a:extLst>
          </p:cNvPr>
          <p:cNvSpPr txBox="1"/>
          <p:nvPr/>
        </p:nvSpPr>
        <p:spPr>
          <a:xfrm>
            <a:off x="55870" y="4858048"/>
            <a:ext cx="3180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depth of G?</a:t>
            </a:r>
          </a:p>
        </p:txBody>
      </p:sp>
      <p:grpSp>
        <p:nvGrpSpPr>
          <p:cNvPr id="60" name="Group 7">
            <a:extLst>
              <a:ext uri="{FF2B5EF4-FFF2-40B4-BE49-F238E27FC236}">
                <a16:creationId xmlns:a16="http://schemas.microsoft.com/office/drawing/2014/main" id="{E3920C15-5244-6044-98C5-549FF624730C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E908C20-65E1-DB43-A9C5-A5E733733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" name="Text Box 5">
              <a:extLst>
                <a:ext uri="{FF2B5EF4-FFF2-40B4-BE49-F238E27FC236}">
                  <a16:creationId xmlns:a16="http://schemas.microsoft.com/office/drawing/2014/main" id="{B4C0B472-725E-3046-84E1-4D4B7CB81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63" name="Text Box 6">
              <a:extLst>
                <a:ext uri="{FF2B5EF4-FFF2-40B4-BE49-F238E27FC236}">
                  <a16:creationId xmlns:a16="http://schemas.microsoft.com/office/drawing/2014/main" id="{BDAD48EC-CFC5-B043-B0CD-F169D6BC5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64" name="Group 8">
            <a:extLst>
              <a:ext uri="{FF2B5EF4-FFF2-40B4-BE49-F238E27FC236}">
                <a16:creationId xmlns:a16="http://schemas.microsoft.com/office/drawing/2014/main" id="{09067891-640F-E947-822E-7FDA211CAF94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65" name="Oval 9">
              <a:extLst>
                <a:ext uri="{FF2B5EF4-FFF2-40B4-BE49-F238E27FC236}">
                  <a16:creationId xmlns:a16="http://schemas.microsoft.com/office/drawing/2014/main" id="{4FA33271-A4A3-0440-BB3A-9A60D4C0D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6" name="Text Box 10">
              <a:extLst>
                <a:ext uri="{FF2B5EF4-FFF2-40B4-BE49-F238E27FC236}">
                  <a16:creationId xmlns:a16="http://schemas.microsoft.com/office/drawing/2014/main" id="{BA77984E-1773-ED4B-9EF1-2F89A7DC4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7" name="Text Box 11">
              <a:extLst>
                <a:ext uri="{FF2B5EF4-FFF2-40B4-BE49-F238E27FC236}">
                  <a16:creationId xmlns:a16="http://schemas.microsoft.com/office/drawing/2014/main" id="{1FA80E80-1B60-1443-974D-7C24A465B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68" name="Group 12">
            <a:extLst>
              <a:ext uri="{FF2B5EF4-FFF2-40B4-BE49-F238E27FC236}">
                <a16:creationId xmlns:a16="http://schemas.microsoft.com/office/drawing/2014/main" id="{226F0A91-8DF2-9844-B951-C4CEFC0449BF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69" name="Oval 13">
              <a:extLst>
                <a:ext uri="{FF2B5EF4-FFF2-40B4-BE49-F238E27FC236}">
                  <a16:creationId xmlns:a16="http://schemas.microsoft.com/office/drawing/2014/main" id="{04C4A5EC-BAC4-1D4B-9051-01E0EEBE4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0" name="Text Box 14">
              <a:extLst>
                <a:ext uri="{FF2B5EF4-FFF2-40B4-BE49-F238E27FC236}">
                  <a16:creationId xmlns:a16="http://schemas.microsoft.com/office/drawing/2014/main" id="{F60A9B8D-DFF2-0947-99C8-C7F877482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1" name="Text Box 15">
              <a:extLst>
                <a:ext uri="{FF2B5EF4-FFF2-40B4-BE49-F238E27FC236}">
                  <a16:creationId xmlns:a16="http://schemas.microsoft.com/office/drawing/2014/main" id="{FF004FBF-2D18-9146-AB80-EB0F5C490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72" name="Text Box 30">
            <a:extLst>
              <a:ext uri="{FF2B5EF4-FFF2-40B4-BE49-F238E27FC236}">
                <a16:creationId xmlns:a16="http://schemas.microsoft.com/office/drawing/2014/main" id="{3474B1BF-884B-344D-8A25-2A3B558D8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73" name="Group 61">
            <a:extLst>
              <a:ext uri="{FF2B5EF4-FFF2-40B4-BE49-F238E27FC236}">
                <a16:creationId xmlns:a16="http://schemas.microsoft.com/office/drawing/2014/main" id="{8B46F955-C8DA-4F49-A091-12CCC1D8F2F1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74" name="Oval 29">
              <a:extLst>
                <a:ext uri="{FF2B5EF4-FFF2-40B4-BE49-F238E27FC236}">
                  <a16:creationId xmlns:a16="http://schemas.microsoft.com/office/drawing/2014/main" id="{104E9B71-A9A1-7D48-AB57-DEF209358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5" name="Text Box 31">
              <a:extLst>
                <a:ext uri="{FF2B5EF4-FFF2-40B4-BE49-F238E27FC236}">
                  <a16:creationId xmlns:a16="http://schemas.microsoft.com/office/drawing/2014/main" id="{EEABCE3D-C3A5-944E-A2B0-BDDDB5EA1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76" name="Line 53">
            <a:extLst>
              <a:ext uri="{FF2B5EF4-FFF2-40B4-BE49-F238E27FC236}">
                <a16:creationId xmlns:a16="http://schemas.microsoft.com/office/drawing/2014/main" id="{FBC87052-8958-6041-BF53-B0E83326B9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7" name="Line 54">
            <a:extLst>
              <a:ext uri="{FF2B5EF4-FFF2-40B4-BE49-F238E27FC236}">
                <a16:creationId xmlns:a16="http://schemas.microsoft.com/office/drawing/2014/main" id="{641693AB-0CF2-8740-8C30-356EB3C482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8" name="Line 55">
            <a:extLst>
              <a:ext uri="{FF2B5EF4-FFF2-40B4-BE49-F238E27FC236}">
                <a16:creationId xmlns:a16="http://schemas.microsoft.com/office/drawing/2014/main" id="{8442E89E-1FA7-914A-838D-278BBC1450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9" name="Line 56">
            <a:extLst>
              <a:ext uri="{FF2B5EF4-FFF2-40B4-BE49-F238E27FC236}">
                <a16:creationId xmlns:a16="http://schemas.microsoft.com/office/drawing/2014/main" id="{96A0B62A-C102-1C4B-BAEA-E68AE7E7E7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" name="Line 57">
            <a:extLst>
              <a:ext uri="{FF2B5EF4-FFF2-40B4-BE49-F238E27FC236}">
                <a16:creationId xmlns:a16="http://schemas.microsoft.com/office/drawing/2014/main" id="{4F3044FA-04DB-8543-8AA6-769143C434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1" name="Line 58">
            <a:extLst>
              <a:ext uri="{FF2B5EF4-FFF2-40B4-BE49-F238E27FC236}">
                <a16:creationId xmlns:a16="http://schemas.microsoft.com/office/drawing/2014/main" id="{2B870B8D-74F3-8844-8581-BAFD27D5F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" name="Line 59">
            <a:extLst>
              <a:ext uri="{FF2B5EF4-FFF2-40B4-BE49-F238E27FC236}">
                <a16:creationId xmlns:a16="http://schemas.microsoft.com/office/drawing/2014/main" id="{09A911BC-EBDF-F54A-8C02-ECA37700F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3" name="Line 60">
            <a:extLst>
              <a:ext uri="{FF2B5EF4-FFF2-40B4-BE49-F238E27FC236}">
                <a16:creationId xmlns:a16="http://schemas.microsoft.com/office/drawing/2014/main" id="{9956345B-BBEB-1B48-97BC-B6710868F6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84" name="Group 62">
            <a:extLst>
              <a:ext uri="{FF2B5EF4-FFF2-40B4-BE49-F238E27FC236}">
                <a16:creationId xmlns:a16="http://schemas.microsoft.com/office/drawing/2014/main" id="{E40AA314-B749-1E4A-B4C6-750B1A9091C1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85" name="Oval 63">
              <a:extLst>
                <a:ext uri="{FF2B5EF4-FFF2-40B4-BE49-F238E27FC236}">
                  <a16:creationId xmlns:a16="http://schemas.microsoft.com/office/drawing/2014/main" id="{9814E658-49BD-3D41-B83C-AE2DF80B6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6" name="Text Box 64">
              <a:extLst>
                <a:ext uri="{FF2B5EF4-FFF2-40B4-BE49-F238E27FC236}">
                  <a16:creationId xmlns:a16="http://schemas.microsoft.com/office/drawing/2014/main" id="{2E8E21B9-796E-FB42-A723-EEDFB10974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87" name="Group 65">
            <a:extLst>
              <a:ext uri="{FF2B5EF4-FFF2-40B4-BE49-F238E27FC236}">
                <a16:creationId xmlns:a16="http://schemas.microsoft.com/office/drawing/2014/main" id="{0D85ACCD-0946-E245-99B7-D138DBA24B0C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88" name="Oval 66">
              <a:extLst>
                <a:ext uri="{FF2B5EF4-FFF2-40B4-BE49-F238E27FC236}">
                  <a16:creationId xmlns:a16="http://schemas.microsoft.com/office/drawing/2014/main" id="{C6243EDB-50A5-5942-A95D-CEAC7C382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9" name="Text Box 67">
              <a:extLst>
                <a:ext uri="{FF2B5EF4-FFF2-40B4-BE49-F238E27FC236}">
                  <a16:creationId xmlns:a16="http://schemas.microsoft.com/office/drawing/2014/main" id="{3D097982-DD5A-3E46-B26A-2F93DC105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90" name="Group 68">
            <a:extLst>
              <a:ext uri="{FF2B5EF4-FFF2-40B4-BE49-F238E27FC236}">
                <a16:creationId xmlns:a16="http://schemas.microsoft.com/office/drawing/2014/main" id="{1B938447-CFA5-AC48-B7B0-D09F4FFE49E6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91" name="Oval 69">
              <a:extLst>
                <a:ext uri="{FF2B5EF4-FFF2-40B4-BE49-F238E27FC236}">
                  <a16:creationId xmlns:a16="http://schemas.microsoft.com/office/drawing/2014/main" id="{1F085D1C-3C0A-904E-85BB-2C23CC1CD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2" name="Text Box 70">
              <a:extLst>
                <a:ext uri="{FF2B5EF4-FFF2-40B4-BE49-F238E27FC236}">
                  <a16:creationId xmlns:a16="http://schemas.microsoft.com/office/drawing/2014/main" id="{CBDB9420-A6FC-BF4E-A3FC-52BE14887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93" name="Group 71">
            <a:extLst>
              <a:ext uri="{FF2B5EF4-FFF2-40B4-BE49-F238E27FC236}">
                <a16:creationId xmlns:a16="http://schemas.microsoft.com/office/drawing/2014/main" id="{CAAFF469-6BAA-D349-A41D-A45540F00868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94" name="Oval 72">
              <a:extLst>
                <a:ext uri="{FF2B5EF4-FFF2-40B4-BE49-F238E27FC236}">
                  <a16:creationId xmlns:a16="http://schemas.microsoft.com/office/drawing/2014/main" id="{B65FB386-F823-4C44-9C4A-79A1BF314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5" name="Text Box 73">
              <a:extLst>
                <a:ext uri="{FF2B5EF4-FFF2-40B4-BE49-F238E27FC236}">
                  <a16:creationId xmlns:a16="http://schemas.microsoft.com/office/drawing/2014/main" id="{89C073DF-FB10-AE45-9EB4-AEE5EF13A8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96" name="Group 74">
            <a:extLst>
              <a:ext uri="{FF2B5EF4-FFF2-40B4-BE49-F238E27FC236}">
                <a16:creationId xmlns:a16="http://schemas.microsoft.com/office/drawing/2014/main" id="{00D9E00B-3E7C-794D-B5E8-98A760F5F6DB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97" name="Oval 75">
              <a:extLst>
                <a:ext uri="{FF2B5EF4-FFF2-40B4-BE49-F238E27FC236}">
                  <a16:creationId xmlns:a16="http://schemas.microsoft.com/office/drawing/2014/main" id="{B2A78D53-D67E-B645-973C-BF7561D5F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8" name="Text Box 76">
              <a:extLst>
                <a:ext uri="{FF2B5EF4-FFF2-40B4-BE49-F238E27FC236}">
                  <a16:creationId xmlns:a16="http://schemas.microsoft.com/office/drawing/2014/main" id="{EF5CCC5F-8596-6048-85C8-1E863052F1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99" name="Group 77">
            <a:extLst>
              <a:ext uri="{FF2B5EF4-FFF2-40B4-BE49-F238E27FC236}">
                <a16:creationId xmlns:a16="http://schemas.microsoft.com/office/drawing/2014/main" id="{E6270DAE-0500-B246-A3B3-D422148053F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100" name="Oval 78">
              <a:extLst>
                <a:ext uri="{FF2B5EF4-FFF2-40B4-BE49-F238E27FC236}">
                  <a16:creationId xmlns:a16="http://schemas.microsoft.com/office/drawing/2014/main" id="{39A15857-4C05-6E43-A7F3-B01E3A65D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1" name="Text Box 79">
              <a:extLst>
                <a:ext uri="{FF2B5EF4-FFF2-40B4-BE49-F238E27FC236}">
                  <a16:creationId xmlns:a16="http://schemas.microsoft.com/office/drawing/2014/main" id="{E3C81E8E-8809-BA4C-9F9A-D274DCA5C5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102" name="Line 52">
            <a:extLst>
              <a:ext uri="{FF2B5EF4-FFF2-40B4-BE49-F238E27FC236}">
                <a16:creationId xmlns:a16="http://schemas.microsoft.com/office/drawing/2014/main" id="{AABBF3CB-2220-A942-B620-3409311360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0988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4672-5C22-0E45-A7FD-858691FAD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27F186C-60E9-B54E-8BBE-AA00D729AD33}"/>
              </a:ext>
            </a:extLst>
          </p:cNvPr>
          <p:cNvSpPr txBox="1"/>
          <p:nvPr/>
        </p:nvSpPr>
        <p:spPr>
          <a:xfrm>
            <a:off x="264461" y="2152471"/>
            <a:ext cx="44390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Level/depth of node: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Root is 0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Level(child) = 1 + level(parent)</a:t>
            </a:r>
          </a:p>
          <a:p>
            <a:pPr marL="342900" indent="-342900">
              <a:buFontTx/>
              <a:buChar char="-"/>
            </a:pPr>
            <a:endParaRPr lang="en-US" sz="2400" dirty="0"/>
          </a:p>
          <a:p>
            <a:r>
              <a:rPr lang="en-US" sz="2400" dirty="0"/>
              <a:t>(also: length of path from root to node)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CCA4535-9EA8-4440-983C-3AA80A1C5898}"/>
              </a:ext>
            </a:extLst>
          </p:cNvPr>
          <p:cNvSpPr txBox="1"/>
          <p:nvPr/>
        </p:nvSpPr>
        <p:spPr>
          <a:xfrm>
            <a:off x="55870" y="4858048"/>
            <a:ext cx="3180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depth of G?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166F03F-4C59-B844-ABC1-3328C0FA3BEA}"/>
              </a:ext>
            </a:extLst>
          </p:cNvPr>
          <p:cNvSpPr txBox="1"/>
          <p:nvPr/>
        </p:nvSpPr>
        <p:spPr>
          <a:xfrm>
            <a:off x="577996" y="5549481"/>
            <a:ext cx="35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2</a:t>
            </a:r>
          </a:p>
        </p:txBody>
      </p:sp>
      <p:grpSp>
        <p:nvGrpSpPr>
          <p:cNvPr id="60" name="Group 7">
            <a:extLst>
              <a:ext uri="{FF2B5EF4-FFF2-40B4-BE49-F238E27FC236}">
                <a16:creationId xmlns:a16="http://schemas.microsoft.com/office/drawing/2014/main" id="{E3920C15-5244-6044-98C5-549FF624730C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EE908C20-65E1-DB43-A9C5-A5E733733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2" name="Text Box 5">
              <a:extLst>
                <a:ext uri="{FF2B5EF4-FFF2-40B4-BE49-F238E27FC236}">
                  <a16:creationId xmlns:a16="http://schemas.microsoft.com/office/drawing/2014/main" id="{B4C0B472-725E-3046-84E1-4D4B7CB819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63" name="Text Box 6">
              <a:extLst>
                <a:ext uri="{FF2B5EF4-FFF2-40B4-BE49-F238E27FC236}">
                  <a16:creationId xmlns:a16="http://schemas.microsoft.com/office/drawing/2014/main" id="{BDAD48EC-CFC5-B043-B0CD-F169D6BC59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64" name="Group 8">
            <a:extLst>
              <a:ext uri="{FF2B5EF4-FFF2-40B4-BE49-F238E27FC236}">
                <a16:creationId xmlns:a16="http://schemas.microsoft.com/office/drawing/2014/main" id="{09067891-640F-E947-822E-7FDA211CAF94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65" name="Oval 9">
              <a:extLst>
                <a:ext uri="{FF2B5EF4-FFF2-40B4-BE49-F238E27FC236}">
                  <a16:creationId xmlns:a16="http://schemas.microsoft.com/office/drawing/2014/main" id="{4FA33271-A4A3-0440-BB3A-9A60D4C0DF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6" name="Text Box 10">
              <a:extLst>
                <a:ext uri="{FF2B5EF4-FFF2-40B4-BE49-F238E27FC236}">
                  <a16:creationId xmlns:a16="http://schemas.microsoft.com/office/drawing/2014/main" id="{BA77984E-1773-ED4B-9EF1-2F89A7DC4F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7" name="Text Box 11">
              <a:extLst>
                <a:ext uri="{FF2B5EF4-FFF2-40B4-BE49-F238E27FC236}">
                  <a16:creationId xmlns:a16="http://schemas.microsoft.com/office/drawing/2014/main" id="{1FA80E80-1B60-1443-974D-7C24A465B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68" name="Group 12">
            <a:extLst>
              <a:ext uri="{FF2B5EF4-FFF2-40B4-BE49-F238E27FC236}">
                <a16:creationId xmlns:a16="http://schemas.microsoft.com/office/drawing/2014/main" id="{226F0A91-8DF2-9844-B951-C4CEFC0449BF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69" name="Oval 13">
              <a:extLst>
                <a:ext uri="{FF2B5EF4-FFF2-40B4-BE49-F238E27FC236}">
                  <a16:creationId xmlns:a16="http://schemas.microsoft.com/office/drawing/2014/main" id="{04C4A5EC-BAC4-1D4B-9051-01E0EEBE4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0" name="Text Box 14">
              <a:extLst>
                <a:ext uri="{FF2B5EF4-FFF2-40B4-BE49-F238E27FC236}">
                  <a16:creationId xmlns:a16="http://schemas.microsoft.com/office/drawing/2014/main" id="{F60A9B8D-DFF2-0947-99C8-C7F877482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1" name="Text Box 15">
              <a:extLst>
                <a:ext uri="{FF2B5EF4-FFF2-40B4-BE49-F238E27FC236}">
                  <a16:creationId xmlns:a16="http://schemas.microsoft.com/office/drawing/2014/main" id="{FF004FBF-2D18-9146-AB80-EB0F5C490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72" name="Text Box 30">
            <a:extLst>
              <a:ext uri="{FF2B5EF4-FFF2-40B4-BE49-F238E27FC236}">
                <a16:creationId xmlns:a16="http://schemas.microsoft.com/office/drawing/2014/main" id="{3474B1BF-884B-344D-8A25-2A3B558D8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73" name="Group 61">
            <a:extLst>
              <a:ext uri="{FF2B5EF4-FFF2-40B4-BE49-F238E27FC236}">
                <a16:creationId xmlns:a16="http://schemas.microsoft.com/office/drawing/2014/main" id="{8B46F955-C8DA-4F49-A091-12CCC1D8F2F1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74" name="Oval 29">
              <a:extLst>
                <a:ext uri="{FF2B5EF4-FFF2-40B4-BE49-F238E27FC236}">
                  <a16:creationId xmlns:a16="http://schemas.microsoft.com/office/drawing/2014/main" id="{104E9B71-A9A1-7D48-AB57-DEF209358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75" name="Text Box 31">
              <a:extLst>
                <a:ext uri="{FF2B5EF4-FFF2-40B4-BE49-F238E27FC236}">
                  <a16:creationId xmlns:a16="http://schemas.microsoft.com/office/drawing/2014/main" id="{EEABCE3D-C3A5-944E-A2B0-BDDDB5EA1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76" name="Line 53">
            <a:extLst>
              <a:ext uri="{FF2B5EF4-FFF2-40B4-BE49-F238E27FC236}">
                <a16:creationId xmlns:a16="http://schemas.microsoft.com/office/drawing/2014/main" id="{FBC87052-8958-6041-BF53-B0E83326B9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7" name="Line 54">
            <a:extLst>
              <a:ext uri="{FF2B5EF4-FFF2-40B4-BE49-F238E27FC236}">
                <a16:creationId xmlns:a16="http://schemas.microsoft.com/office/drawing/2014/main" id="{641693AB-0CF2-8740-8C30-356EB3C482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8" name="Line 55">
            <a:extLst>
              <a:ext uri="{FF2B5EF4-FFF2-40B4-BE49-F238E27FC236}">
                <a16:creationId xmlns:a16="http://schemas.microsoft.com/office/drawing/2014/main" id="{8442E89E-1FA7-914A-838D-278BBC1450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79" name="Line 56">
            <a:extLst>
              <a:ext uri="{FF2B5EF4-FFF2-40B4-BE49-F238E27FC236}">
                <a16:creationId xmlns:a16="http://schemas.microsoft.com/office/drawing/2014/main" id="{96A0B62A-C102-1C4B-BAEA-E68AE7E7E7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27797" y="4425996"/>
            <a:ext cx="457200" cy="67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0" name="Line 57">
            <a:extLst>
              <a:ext uri="{FF2B5EF4-FFF2-40B4-BE49-F238E27FC236}">
                <a16:creationId xmlns:a16="http://schemas.microsoft.com/office/drawing/2014/main" id="{4F3044FA-04DB-8543-8AA6-769143C434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1" name="Line 58">
            <a:extLst>
              <a:ext uri="{FF2B5EF4-FFF2-40B4-BE49-F238E27FC236}">
                <a16:creationId xmlns:a16="http://schemas.microsoft.com/office/drawing/2014/main" id="{2B870B8D-74F3-8844-8581-BAFD27D5FEA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2" name="Line 59">
            <a:extLst>
              <a:ext uri="{FF2B5EF4-FFF2-40B4-BE49-F238E27FC236}">
                <a16:creationId xmlns:a16="http://schemas.microsoft.com/office/drawing/2014/main" id="{09A911BC-EBDF-F54A-8C02-ECA37700F0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3" name="Line 60">
            <a:extLst>
              <a:ext uri="{FF2B5EF4-FFF2-40B4-BE49-F238E27FC236}">
                <a16:creationId xmlns:a16="http://schemas.microsoft.com/office/drawing/2014/main" id="{9956345B-BBEB-1B48-97BC-B6710868F6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84" name="Group 62">
            <a:extLst>
              <a:ext uri="{FF2B5EF4-FFF2-40B4-BE49-F238E27FC236}">
                <a16:creationId xmlns:a16="http://schemas.microsoft.com/office/drawing/2014/main" id="{E40AA314-B749-1E4A-B4C6-750B1A9091C1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85" name="Oval 63">
              <a:extLst>
                <a:ext uri="{FF2B5EF4-FFF2-40B4-BE49-F238E27FC236}">
                  <a16:creationId xmlns:a16="http://schemas.microsoft.com/office/drawing/2014/main" id="{9814E658-49BD-3D41-B83C-AE2DF80B6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6" name="Text Box 64">
              <a:extLst>
                <a:ext uri="{FF2B5EF4-FFF2-40B4-BE49-F238E27FC236}">
                  <a16:creationId xmlns:a16="http://schemas.microsoft.com/office/drawing/2014/main" id="{2E8E21B9-796E-FB42-A723-EEDFB10974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87" name="Group 65">
            <a:extLst>
              <a:ext uri="{FF2B5EF4-FFF2-40B4-BE49-F238E27FC236}">
                <a16:creationId xmlns:a16="http://schemas.microsoft.com/office/drawing/2014/main" id="{0D85ACCD-0946-E245-99B7-D138DBA24B0C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88" name="Oval 66">
              <a:extLst>
                <a:ext uri="{FF2B5EF4-FFF2-40B4-BE49-F238E27FC236}">
                  <a16:creationId xmlns:a16="http://schemas.microsoft.com/office/drawing/2014/main" id="{C6243EDB-50A5-5942-A95D-CEAC7C382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89" name="Text Box 67">
              <a:extLst>
                <a:ext uri="{FF2B5EF4-FFF2-40B4-BE49-F238E27FC236}">
                  <a16:creationId xmlns:a16="http://schemas.microsoft.com/office/drawing/2014/main" id="{3D097982-DD5A-3E46-B26A-2F93DC105E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90" name="Group 68">
            <a:extLst>
              <a:ext uri="{FF2B5EF4-FFF2-40B4-BE49-F238E27FC236}">
                <a16:creationId xmlns:a16="http://schemas.microsoft.com/office/drawing/2014/main" id="{1B938447-CFA5-AC48-B7B0-D09F4FFE49E6}"/>
              </a:ext>
            </a:extLst>
          </p:cNvPr>
          <p:cNvGrpSpPr>
            <a:grpSpLocks/>
          </p:cNvGrpSpPr>
          <p:nvPr/>
        </p:nvGrpSpPr>
        <p:grpSpPr bwMode="auto">
          <a:xfrm>
            <a:off x="6580197" y="5091113"/>
            <a:ext cx="685800" cy="457200"/>
            <a:chOff x="960" y="2352"/>
            <a:chExt cx="432" cy="288"/>
          </a:xfrm>
        </p:grpSpPr>
        <p:sp>
          <p:nvSpPr>
            <p:cNvPr id="91" name="Oval 69">
              <a:extLst>
                <a:ext uri="{FF2B5EF4-FFF2-40B4-BE49-F238E27FC236}">
                  <a16:creationId xmlns:a16="http://schemas.microsoft.com/office/drawing/2014/main" id="{1F085D1C-3C0A-904E-85BB-2C23CC1CD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2" name="Text Box 70">
              <a:extLst>
                <a:ext uri="{FF2B5EF4-FFF2-40B4-BE49-F238E27FC236}">
                  <a16:creationId xmlns:a16="http://schemas.microsoft.com/office/drawing/2014/main" id="{CBDB9420-A6FC-BF4E-A3FC-52BE14887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93" name="Group 71">
            <a:extLst>
              <a:ext uri="{FF2B5EF4-FFF2-40B4-BE49-F238E27FC236}">
                <a16:creationId xmlns:a16="http://schemas.microsoft.com/office/drawing/2014/main" id="{CAAFF469-6BAA-D349-A41D-A45540F00868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94" name="Oval 72">
              <a:extLst>
                <a:ext uri="{FF2B5EF4-FFF2-40B4-BE49-F238E27FC236}">
                  <a16:creationId xmlns:a16="http://schemas.microsoft.com/office/drawing/2014/main" id="{B65FB386-F823-4C44-9C4A-79A1BF314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5" name="Text Box 73">
              <a:extLst>
                <a:ext uri="{FF2B5EF4-FFF2-40B4-BE49-F238E27FC236}">
                  <a16:creationId xmlns:a16="http://schemas.microsoft.com/office/drawing/2014/main" id="{89C073DF-FB10-AE45-9EB4-AEE5EF13A8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96" name="Group 74">
            <a:extLst>
              <a:ext uri="{FF2B5EF4-FFF2-40B4-BE49-F238E27FC236}">
                <a16:creationId xmlns:a16="http://schemas.microsoft.com/office/drawing/2014/main" id="{00D9E00B-3E7C-794D-B5E8-98A760F5F6DB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97" name="Oval 75">
              <a:extLst>
                <a:ext uri="{FF2B5EF4-FFF2-40B4-BE49-F238E27FC236}">
                  <a16:creationId xmlns:a16="http://schemas.microsoft.com/office/drawing/2014/main" id="{B2A78D53-D67E-B645-973C-BF7561D5F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98" name="Text Box 76">
              <a:extLst>
                <a:ext uri="{FF2B5EF4-FFF2-40B4-BE49-F238E27FC236}">
                  <a16:creationId xmlns:a16="http://schemas.microsoft.com/office/drawing/2014/main" id="{EF5CCC5F-8596-6048-85C8-1E863052F1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99" name="Group 77">
            <a:extLst>
              <a:ext uri="{FF2B5EF4-FFF2-40B4-BE49-F238E27FC236}">
                <a16:creationId xmlns:a16="http://schemas.microsoft.com/office/drawing/2014/main" id="{E6270DAE-0500-B246-A3B3-D422148053F8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100" name="Oval 78">
              <a:extLst>
                <a:ext uri="{FF2B5EF4-FFF2-40B4-BE49-F238E27FC236}">
                  <a16:creationId xmlns:a16="http://schemas.microsoft.com/office/drawing/2014/main" id="{39A15857-4C05-6E43-A7F3-B01E3A65D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1" name="Text Box 79">
              <a:extLst>
                <a:ext uri="{FF2B5EF4-FFF2-40B4-BE49-F238E27FC236}">
                  <a16:creationId xmlns:a16="http://schemas.microsoft.com/office/drawing/2014/main" id="{E3C81E8E-8809-BA4C-9F9A-D274DCA5C5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102" name="Line 52">
            <a:extLst>
              <a:ext uri="{FF2B5EF4-FFF2-40B4-BE49-F238E27FC236}">
                <a16:creationId xmlns:a16="http://schemas.microsoft.com/office/drawing/2014/main" id="{AABBF3CB-2220-A942-B620-3409311360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243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378AD-EFB1-E915-1C01-572741354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Worksheet problem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F14F7-1547-F5D1-D3C4-CFBC108688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561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AA1AD-F4A4-3641-93DE-935705B82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terminology (almost there!)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7312E-8401-D340-8355-9BA7FDD0D0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Full tree: a binary tree where every node has 0 or 2 children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Complete: </a:t>
            </a:r>
            <a:r>
              <a:rPr lang="en-US" sz="3200" dirty="0"/>
              <a:t>All levels except the last are completely filled and all nodes on the last level are on the left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483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41B05-6046-1E4F-AEE2-1D7A783B2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+ Complete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847A2D-86D7-4B49-B186-331BD9787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60" y="1681458"/>
            <a:ext cx="6956879" cy="506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03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D674E-D104-5D47-A311-918E5F101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+ Complete: worksheet #2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7C79F-3BCF-8043-AA4F-5D6CF7239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1646827"/>
            <a:ext cx="3072127" cy="21283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FAB1DD-8075-5B42-B1C0-E95F714A6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3127" y="1885950"/>
            <a:ext cx="1651000" cy="16891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C98C29-799B-A64E-ADBF-BD576FE7B74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4441916"/>
            <a:ext cx="8153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Full tree: a binary tree where every node has 0 or 2 children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Complete: All levels except the last are completely filled and all nodes on the last level are on the left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DFB3EC1B-1202-304D-951F-715A67033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077" y="2492284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8" name="Oval 5">
            <a:extLst>
              <a:ext uri="{FF2B5EF4-FFF2-40B4-BE49-F238E27FC236}">
                <a16:creationId xmlns:a16="http://schemas.microsoft.com/office/drawing/2014/main" id="{087F7C79-2BD8-D941-B286-89A43D810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3877" y="2416084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773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D674E-D104-5D47-A311-918E5F101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+ Complete?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7C79F-3BCF-8043-AA4F-5D6CF7239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1646827"/>
            <a:ext cx="3072127" cy="21283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FAB1DD-8075-5B42-B1C0-E95F714A6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3127" y="1885950"/>
            <a:ext cx="1651000" cy="1689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3EE7A8-A185-C941-B845-72F2234DEFA3}"/>
              </a:ext>
            </a:extLst>
          </p:cNvPr>
          <p:cNvSpPr txBox="1"/>
          <p:nvPr/>
        </p:nvSpPr>
        <p:spPr>
          <a:xfrm>
            <a:off x="1306286" y="4310743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Complete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936D76-2FAA-9A47-82F1-F1FA14658239}"/>
              </a:ext>
            </a:extLst>
          </p:cNvPr>
          <p:cNvSpPr txBox="1"/>
          <p:nvPr/>
        </p:nvSpPr>
        <p:spPr>
          <a:xfrm>
            <a:off x="6139595" y="4310742"/>
            <a:ext cx="1085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Neither</a:t>
            </a: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5CE2C103-BD52-3C4E-B292-D110A57D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077" y="2492284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7B541C61-413C-8C48-8491-0D20743C4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3877" y="2416084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B621C3-1412-3D47-9AE6-0EFC6DB5444B}"/>
              </a:ext>
            </a:extLst>
          </p:cNvPr>
          <p:cNvSpPr txBox="1"/>
          <p:nvPr/>
        </p:nvSpPr>
        <p:spPr>
          <a:xfrm>
            <a:off x="3686315" y="4323804"/>
            <a:ext cx="213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Full + Complete</a:t>
            </a:r>
          </a:p>
        </p:txBody>
      </p:sp>
    </p:spTree>
    <p:extLst>
      <p:ext uri="{BB962C8B-B14F-4D97-AF65-F5344CB8AC3E}">
        <p14:creationId xmlns:p14="http://schemas.microsoft.com/office/powerpoint/2010/main" val="27000533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821C-8127-D244-9D8D-6A8810AD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9E3771E-DB4B-F548-BF2B-26B33D733C6F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F489EC1-6C5D-2748-BDD5-8BB0E2E33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F400929-9543-824E-A895-E4BA25151A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82F41FE-292F-9743-A6ED-1151AE91AE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9EEFEE7-3E21-4444-9737-20E0DC23231C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19DA6F4-C4F3-6B47-B9DB-839C61EFC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7C4981FD-FD28-0246-AEC6-87CE1CBA9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01B01793-86EA-1142-B927-46C45A757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6A15CCA-7F87-6B42-B5F2-19B02FE03DE0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8ACDC9B6-265B-ED40-89E8-B0E8988DC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33086B45-0505-BF4C-8B5B-6E2E25AF1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09844774-AB63-484E-83BF-E5D024477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2B80D58D-464A-4741-A4EC-E6FEE63CB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5C2BBE21-9605-4D49-9237-0C9ED98A0826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3B448D6E-4C4F-A14B-874E-73DB31C9E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45866EC4-CB60-9E49-B529-8FE04C1C2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B47E034-2FF8-3643-82F0-E3824EEE66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277CBE2E-95BF-8F44-A812-2F5F89B775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65E835DB-D795-444E-AD90-DEDD82F8F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453CA23F-EB05-B04F-8509-E57AE16E51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30CB0476-B29A-494A-80DF-EE20CEA7B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57D91770-58C1-D24B-9B45-0BD2895BA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A382812-EC28-D94E-9322-FD4578477F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1FF50A7B-AB86-9545-890C-2BA2E802217A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17E41E3D-61BF-7440-9586-D3C303E59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A68BB75-2687-4E4A-9DFF-E609FFCFD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D0E33FE9-6575-EE4D-B540-70B20B1EF8DB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EFC29E54-282D-4C48-8403-3851CD210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7D4F80B4-EA47-C34B-8285-BF4FA6C55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6A9B24E7-B56E-B546-B3F4-6691C9CF7D50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8B55C2B4-57AB-3348-B29F-DDFCAC1A6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95AFC2CC-0147-E240-A6FC-1FE03622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E762CDBC-0CAB-6C43-81D1-F1CFDFB18815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9265EC9B-7813-7446-AB4A-D4B5787FC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9810148D-D64C-5D41-A495-88C2396D7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62DB984-1C9A-3C44-9298-1C3F397478E5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E6589D5B-A33E-884B-90B8-D1CEB5EF6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BF15BB18-08FD-F746-8B84-3D5C3B72A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6E6E976D-5007-724F-9DB1-90B932874B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7334C6-B1A9-864E-A92F-ECC0307E129D}"/>
              </a:ext>
            </a:extLst>
          </p:cNvPr>
          <p:cNvSpPr txBox="1"/>
          <p:nvPr/>
        </p:nvSpPr>
        <p:spPr>
          <a:xfrm>
            <a:off x="300446" y="2991394"/>
            <a:ext cx="3307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most nodes we can have at a level k?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A5F8D32-CCDE-5A4D-8626-54873147D298}"/>
              </a:ext>
            </a:extLst>
          </p:cNvPr>
          <p:cNvSpPr/>
          <p:nvPr/>
        </p:nvSpPr>
        <p:spPr>
          <a:xfrm>
            <a:off x="4370397" y="3822391"/>
            <a:ext cx="4773603" cy="81492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FF7158-CAB7-7246-95A2-1A22E060C6AE}"/>
              </a:ext>
            </a:extLst>
          </p:cNvPr>
          <p:cNvSpPr txBox="1"/>
          <p:nvPr/>
        </p:nvSpPr>
        <p:spPr>
          <a:xfrm>
            <a:off x="3992748" y="3373313"/>
            <a:ext cx="106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Level = 2</a:t>
            </a:r>
          </a:p>
        </p:txBody>
      </p:sp>
    </p:spTree>
    <p:extLst>
      <p:ext uri="{BB962C8B-B14F-4D97-AF65-F5344CB8AC3E}">
        <p14:creationId xmlns:p14="http://schemas.microsoft.com/office/powerpoint/2010/main" val="30384227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821C-8127-D244-9D8D-6A8810AD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9E3771E-DB4B-F548-BF2B-26B33D733C6F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F489EC1-6C5D-2748-BDD5-8BB0E2E33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F400929-9543-824E-A895-E4BA25151A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82F41FE-292F-9743-A6ED-1151AE91AE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9EEFEE7-3E21-4444-9737-20E0DC23231C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19DA6F4-C4F3-6B47-B9DB-839C61EFC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7C4981FD-FD28-0246-AEC6-87CE1CBA9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01B01793-86EA-1142-B927-46C45A757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6A15CCA-7F87-6B42-B5F2-19B02FE03DE0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8ACDC9B6-265B-ED40-89E8-B0E8988DC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33086B45-0505-BF4C-8B5B-6E2E25AF1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09844774-AB63-484E-83BF-E5D024477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2B80D58D-464A-4741-A4EC-E6FEE63CB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5C2BBE21-9605-4D49-9237-0C9ED98A0826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3B448D6E-4C4F-A14B-874E-73DB31C9E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45866EC4-CB60-9E49-B529-8FE04C1C2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B47E034-2FF8-3643-82F0-E3824EEE66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277CBE2E-95BF-8F44-A812-2F5F89B775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65E835DB-D795-444E-AD90-DEDD82F8F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453CA23F-EB05-B04F-8509-E57AE16E51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30CB0476-B29A-494A-80DF-EE20CEA7B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57D91770-58C1-D24B-9B45-0BD2895BA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A382812-EC28-D94E-9322-FD4578477F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1FF50A7B-AB86-9545-890C-2BA2E802217A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17E41E3D-61BF-7440-9586-D3C303E59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A68BB75-2687-4E4A-9DFF-E609FFCFD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D0E33FE9-6575-EE4D-B540-70B20B1EF8DB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EFC29E54-282D-4C48-8403-3851CD210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7D4F80B4-EA47-C34B-8285-BF4FA6C55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6A9B24E7-B56E-B546-B3F4-6691C9CF7D50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8B55C2B4-57AB-3348-B29F-DDFCAC1A6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95AFC2CC-0147-E240-A6FC-1FE03622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E762CDBC-0CAB-6C43-81D1-F1CFDFB18815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9265EC9B-7813-7446-AB4A-D4B5787FC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9810148D-D64C-5D41-A495-88C2396D7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62DB984-1C9A-3C44-9298-1C3F397478E5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E6589D5B-A33E-884B-90B8-D1CEB5EF6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BF15BB18-08FD-F746-8B84-3D5C3B72A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6E6E976D-5007-724F-9DB1-90B932874B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7334C6-B1A9-864E-A92F-ECC0307E129D}"/>
              </a:ext>
            </a:extLst>
          </p:cNvPr>
          <p:cNvSpPr txBox="1"/>
          <p:nvPr/>
        </p:nvSpPr>
        <p:spPr>
          <a:xfrm>
            <a:off x="300446" y="2991394"/>
            <a:ext cx="3307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most nodes we can have at a level k?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A5F8D32-CCDE-5A4D-8626-54873147D298}"/>
              </a:ext>
            </a:extLst>
          </p:cNvPr>
          <p:cNvSpPr/>
          <p:nvPr/>
        </p:nvSpPr>
        <p:spPr>
          <a:xfrm>
            <a:off x="4370397" y="3822391"/>
            <a:ext cx="4773603" cy="81492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4D11979-18A3-0B4A-86B4-FC12CC669782}"/>
              </a:ext>
            </a:extLst>
          </p:cNvPr>
          <p:cNvSpPr txBox="1"/>
          <p:nvPr/>
        </p:nvSpPr>
        <p:spPr>
          <a:xfrm>
            <a:off x="3992748" y="3373313"/>
            <a:ext cx="106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Level =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A7687C-0821-B247-A923-AD1A270C11F1}"/>
              </a:ext>
            </a:extLst>
          </p:cNvPr>
          <p:cNvSpPr txBox="1"/>
          <p:nvPr/>
        </p:nvSpPr>
        <p:spPr>
          <a:xfrm>
            <a:off x="418011" y="4532811"/>
            <a:ext cx="31903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At most 2</a:t>
            </a:r>
            <a:r>
              <a:rPr lang="en-US" sz="2400" baseline="30000" dirty="0">
                <a:solidFill>
                  <a:srgbClr val="0000FF"/>
                </a:solidFill>
              </a:rPr>
              <a:t>k</a:t>
            </a:r>
            <a:r>
              <a:rPr lang="en-US" sz="2400" dirty="0">
                <a:solidFill>
                  <a:srgbClr val="0000FF"/>
                </a:solidFill>
              </a:rPr>
              <a:t> nodes (when every node above it has two children)</a:t>
            </a:r>
          </a:p>
        </p:txBody>
      </p:sp>
    </p:spTree>
    <p:extLst>
      <p:ext uri="{BB962C8B-B14F-4D97-AF65-F5344CB8AC3E}">
        <p14:creationId xmlns:p14="http://schemas.microsoft.com/office/powerpoint/2010/main" val="2434153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821C-8127-D244-9D8D-6A8810AD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9E3771E-DB4B-F548-BF2B-26B33D733C6F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F489EC1-6C5D-2748-BDD5-8BB0E2E33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F400929-9543-824E-A895-E4BA25151A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82F41FE-292F-9743-A6ED-1151AE91AE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9EEFEE7-3E21-4444-9737-20E0DC23231C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19DA6F4-C4F3-6B47-B9DB-839C61EFC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7C4981FD-FD28-0246-AEC6-87CE1CBA9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01B01793-86EA-1142-B927-46C45A757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6A15CCA-7F87-6B42-B5F2-19B02FE03DE0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8ACDC9B6-265B-ED40-89E8-B0E8988DC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33086B45-0505-BF4C-8B5B-6E2E25AF1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09844774-AB63-484E-83BF-E5D024477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2B80D58D-464A-4741-A4EC-E6FEE63CB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5C2BBE21-9605-4D49-9237-0C9ED98A0826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3B448D6E-4C4F-A14B-874E-73DB31C9E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45866EC4-CB60-9E49-B529-8FE04C1C2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B47E034-2FF8-3643-82F0-E3824EEE66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277CBE2E-95BF-8F44-A812-2F5F89B775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65E835DB-D795-444E-AD90-DEDD82F8F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453CA23F-EB05-B04F-8509-E57AE16E51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30CB0476-B29A-494A-80DF-EE20CEA7B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57D91770-58C1-D24B-9B45-0BD2895BA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A382812-EC28-D94E-9322-FD4578477F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1FF50A7B-AB86-9545-890C-2BA2E802217A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17E41E3D-61BF-7440-9586-D3C303E59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A68BB75-2687-4E4A-9DFF-E609FFCFD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D0E33FE9-6575-EE4D-B540-70B20B1EF8DB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EFC29E54-282D-4C48-8403-3851CD210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7D4F80B4-EA47-C34B-8285-BF4FA6C55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6A9B24E7-B56E-B546-B3F4-6691C9CF7D50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8B55C2B4-57AB-3348-B29F-DDFCAC1A6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95AFC2CC-0147-E240-A6FC-1FE03622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E762CDBC-0CAB-6C43-81D1-F1CFDFB18815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9265EC9B-7813-7446-AB4A-D4B5787FC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9810148D-D64C-5D41-A495-88C2396D7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62DB984-1C9A-3C44-9298-1C3F397478E5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E6589D5B-A33E-884B-90B8-D1CEB5EF6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BF15BB18-08FD-F746-8B84-3D5C3B72A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6E6E976D-5007-724F-9DB1-90B932874B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7334C6-B1A9-864E-A92F-ECC0307E129D}"/>
              </a:ext>
            </a:extLst>
          </p:cNvPr>
          <p:cNvSpPr txBox="1"/>
          <p:nvPr/>
        </p:nvSpPr>
        <p:spPr>
          <a:xfrm>
            <a:off x="300446" y="2991394"/>
            <a:ext cx="3307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most nodes we can have in a tree of height </a:t>
            </a:r>
            <a:r>
              <a:rPr lang="en-US" sz="2400" i="1" dirty="0">
                <a:solidFill>
                  <a:srgbClr val="FF0000"/>
                </a:solidFill>
              </a:rPr>
              <a:t>h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551454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821C-8127-D244-9D8D-6A8810AD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9E3771E-DB4B-F548-BF2B-26B33D733C6F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F489EC1-6C5D-2748-BDD5-8BB0E2E33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F400929-9543-824E-A895-E4BA25151A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82F41FE-292F-9743-A6ED-1151AE91AE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9EEFEE7-3E21-4444-9737-20E0DC23231C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19DA6F4-C4F3-6B47-B9DB-839C61EFC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7C4981FD-FD28-0246-AEC6-87CE1CBA9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01B01793-86EA-1142-B927-46C45A757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6A15CCA-7F87-6B42-B5F2-19B02FE03DE0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8ACDC9B6-265B-ED40-89E8-B0E8988DC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33086B45-0505-BF4C-8B5B-6E2E25AF1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09844774-AB63-484E-83BF-E5D024477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2B80D58D-464A-4741-A4EC-E6FEE63CB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5C2BBE21-9605-4D49-9237-0C9ED98A0826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3B448D6E-4C4F-A14B-874E-73DB31C9E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45866EC4-CB60-9E49-B529-8FE04C1C2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B47E034-2FF8-3643-82F0-E3824EEE66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453CA23F-EB05-B04F-8509-E57AE16E51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30CB0476-B29A-494A-80DF-EE20CEA7B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57D91770-58C1-D24B-9B45-0BD2895BA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A382812-EC28-D94E-9322-FD4578477F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33" name="Group 71">
            <a:extLst>
              <a:ext uri="{FF2B5EF4-FFF2-40B4-BE49-F238E27FC236}">
                <a16:creationId xmlns:a16="http://schemas.microsoft.com/office/drawing/2014/main" id="{6A9B24E7-B56E-B546-B3F4-6691C9CF7D50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8B55C2B4-57AB-3348-B29F-DDFCAC1A6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95AFC2CC-0147-E240-A6FC-1FE03622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E762CDBC-0CAB-6C43-81D1-F1CFDFB18815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9265EC9B-7813-7446-AB4A-D4B5787FC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9810148D-D64C-5D41-A495-88C2396D7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62DB984-1C9A-3C44-9298-1C3F397478E5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E6589D5B-A33E-884B-90B8-D1CEB5EF6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BF15BB18-08FD-F746-8B84-3D5C3B72A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6E6E976D-5007-724F-9DB1-90B932874B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7334C6-B1A9-864E-A92F-ECC0307E129D}"/>
              </a:ext>
            </a:extLst>
          </p:cNvPr>
          <p:cNvSpPr txBox="1"/>
          <p:nvPr/>
        </p:nvSpPr>
        <p:spPr>
          <a:xfrm>
            <a:off x="577815" y="2600235"/>
            <a:ext cx="3307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most nodes we can have in a tree of height </a:t>
            </a:r>
            <a:r>
              <a:rPr lang="en-US" sz="2400" i="1" dirty="0">
                <a:solidFill>
                  <a:srgbClr val="FF0000"/>
                </a:solidFill>
              </a:rPr>
              <a:t>h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EDD6CD-D072-BA41-BB86-495F24B2323A}"/>
                  </a:ext>
                </a:extLst>
              </p:cNvPr>
              <p:cNvSpPr txBox="1"/>
              <p:nvPr/>
            </p:nvSpPr>
            <p:spPr>
              <a:xfrm>
                <a:off x="576067" y="5144742"/>
                <a:ext cx="5661230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1+2+4+8+…+2</m:t>
                      </m:r>
                      <m:r>
                        <a:rPr lang="en-US" sz="2800" b="0" i="1" baseline="3000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8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EDD6CD-D072-BA41-BB86-495F24B23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67" y="5144742"/>
                <a:ext cx="5661230" cy="5309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7B1DC761-6377-384A-9D03-EB6A3616C8F4}"/>
              </a:ext>
            </a:extLst>
          </p:cNvPr>
          <p:cNvSpPr txBox="1"/>
          <p:nvPr/>
        </p:nvSpPr>
        <p:spPr>
          <a:xfrm>
            <a:off x="992777" y="6031467"/>
            <a:ext cx="4480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When the tree is full and complete!</a:t>
            </a:r>
          </a:p>
        </p:txBody>
      </p:sp>
    </p:spTree>
    <p:extLst>
      <p:ext uri="{BB962C8B-B14F-4D97-AF65-F5344CB8AC3E}">
        <p14:creationId xmlns:p14="http://schemas.microsoft.com/office/powerpoint/2010/main" val="13933649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BAA19-F2DA-B466-F8ED-EB3D31C5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FFBF9-AF4E-C48A-553D-38ECA5B6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Bounding the 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42656C6E-A0EF-49EE-F2A6-40BF07404942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600E9CD-AA27-D375-D990-DC433228A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F835D45E-9C2E-1CE9-8F28-E05C6C8B2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EBD44E45-77C9-E3E9-F13C-EBF95C06AF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181990A-CBFF-A5AE-0FCE-73E4B4585522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508FAB16-FCD3-C474-80FB-5914C59E6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52FE6D1D-0FEA-FD33-6308-B0EDFAC57B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8E7868E1-7C69-EFA5-E276-AACC25171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C77D7161-1316-2E0D-776A-E586EB7163D4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2100007E-530F-4AA2-3BFE-A1F80B463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CC948C61-94A2-C1B9-191D-C69B202D34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8551C254-4E97-0678-E690-A75742F8D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18E4C329-C83B-3263-C800-DF1E594E7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A5004F1C-C519-FBA5-D195-FE025C636A3F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A099F08A-4A50-E958-5FC1-67AA95BF8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1044A4F4-A12B-5DBC-8BCA-9CF1415407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7D3680CC-2DCF-5B88-C241-636C26C804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EDE15A5F-555A-160C-EA39-68EFC06723B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8C79E529-243D-2E84-850E-EC1E42DF76B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9EA27D37-D6B5-DBB2-F531-98660A0B5C7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6FD3C9A8-687F-B382-EBBC-E780CB428C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33" name="Group 71">
            <a:extLst>
              <a:ext uri="{FF2B5EF4-FFF2-40B4-BE49-F238E27FC236}">
                <a16:creationId xmlns:a16="http://schemas.microsoft.com/office/drawing/2014/main" id="{B22CD44C-3F96-0AEC-EF1B-67792DBACBCB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70442AAE-6C5A-0023-177C-1ED30D67B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E02CCE52-4632-E923-53DF-5319F6BAE9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A215E5BA-C5A9-CB56-5A88-DD77CC0DA41A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30DE8315-05A4-CE4F-F35B-D04DEA4B1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68EBA71D-2D58-B2D0-B3B5-AAE0E850A2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91B25E60-8337-30BD-0DD6-84E81B0156D1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1C0B36EA-944A-9E79-87BB-90BDE7618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A2FA4212-6C2D-8BDD-4C35-A8CA7E8CC0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AE4A11D7-FBBF-0C64-0F61-45ACAEB83E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1B3BB1A-D242-F640-6C0D-F12BC8AA1CB8}"/>
              </a:ext>
            </a:extLst>
          </p:cNvPr>
          <p:cNvSpPr txBox="1"/>
          <p:nvPr/>
        </p:nvSpPr>
        <p:spPr>
          <a:xfrm>
            <a:off x="510324" y="2015366"/>
            <a:ext cx="38687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If we have n nodes in the tree, what is the smallest height we can have?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A09E29C-2358-E3D2-E7BE-54653D425DBD}"/>
                  </a:ext>
                </a:extLst>
              </p:cNvPr>
              <p:cNvSpPr txBox="1"/>
              <p:nvPr/>
            </p:nvSpPr>
            <p:spPr>
              <a:xfrm>
                <a:off x="576067" y="5144742"/>
                <a:ext cx="5661230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1+2+4+8+…+2</m:t>
                      </m:r>
                      <m:r>
                        <a:rPr lang="en-US" sz="2800" b="0" i="1" baseline="3000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8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sz="28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800" b="0" i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BEDD6CD-D072-BA41-BB86-495F24B23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67" y="5144742"/>
                <a:ext cx="5661230" cy="5309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D544528D-4D73-AAB3-89B3-DD7B697B47F3}"/>
              </a:ext>
            </a:extLst>
          </p:cNvPr>
          <p:cNvSpPr txBox="1"/>
          <p:nvPr/>
        </p:nvSpPr>
        <p:spPr>
          <a:xfrm>
            <a:off x="992777" y="6031467"/>
            <a:ext cx="4480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When the tree is full and complete!</a:t>
            </a:r>
          </a:p>
        </p:txBody>
      </p:sp>
    </p:spTree>
    <p:extLst>
      <p:ext uri="{BB962C8B-B14F-4D97-AF65-F5344CB8AC3E}">
        <p14:creationId xmlns:p14="http://schemas.microsoft.com/office/powerpoint/2010/main" val="40877930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0BA56-0B72-0D05-580E-CDC4631D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71F8-AF71-4D52-3937-630BA4385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Bounding the 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D80AE43F-1E6B-70B4-9DD2-E2B1382F54AB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82430DE-B45D-6CDA-62D8-AC828A0A3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19C85E3A-886F-EAD8-2C40-14A4A76537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FFEED841-092D-FC5E-90F4-A93000B9F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2E677CC-561D-EAF5-A76D-2C1226ED72D0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C21A0B1C-A2F4-F9DE-43B1-128BBD4B0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E8F4E487-11C8-82AA-9B4D-40F26E8986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A71FB73-C196-FBB5-9A6E-6C3C80B235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E7747C9-9AEE-E20D-6AF1-EAD63770417D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25943899-2045-9DC8-961F-708A16BE5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E56ED0D0-6D6A-761D-A309-AB8459E240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FC3BA444-3D53-2893-480F-C5A87B4AD3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C0C481A5-00DF-B966-9433-6C969FB31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D671774A-C78D-0DD3-2E91-B5E4CD72C294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720BCF60-3A27-6E12-5F90-D4EAFB0E9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CEC7CF3D-6AF0-1B42-CDAC-7F400701B2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CBE24BD9-8CFE-6D1A-BB6B-1BBD74A124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DA757B58-3126-B627-DC75-B7D8E5054FD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29942ABB-52CC-537B-5782-86EFEC418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5FFA355B-C7BA-FFE2-8F2E-40ACA08661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D7F8C26A-173F-3AF4-1ADF-92B4AE712D2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33" name="Group 71">
            <a:extLst>
              <a:ext uri="{FF2B5EF4-FFF2-40B4-BE49-F238E27FC236}">
                <a16:creationId xmlns:a16="http://schemas.microsoft.com/office/drawing/2014/main" id="{46463184-EF94-39E1-8E3E-96095D82DE4D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801D258E-5B9A-A939-0D05-42A34FB18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786B30AF-EF50-6000-6A35-78901B843F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72C3C5E9-F748-CC16-282A-0281AC47BAF4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603AF612-C590-36B9-FF3A-AA30F98A5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14003589-9376-DC80-D94C-FB937A3CA2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41A2028F-790B-E78C-8DDC-FFCA87A37345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BF921E06-0DD5-C1D1-DB1B-80AF9692A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4FD12FF2-028D-F5F2-3D94-D2F1A83324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6BF0965E-4282-6DAB-39D1-67B76BFD19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9C94436-43BA-F621-F561-6B46D5506357}"/>
                  </a:ext>
                </a:extLst>
              </p:cNvPr>
              <p:cNvSpPr txBox="1"/>
              <p:nvPr/>
            </p:nvSpPr>
            <p:spPr>
              <a:xfrm>
                <a:off x="871849" y="1791942"/>
                <a:ext cx="2318712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9C94436-43BA-F621-F561-6B46D5506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849" y="1791942"/>
                <a:ext cx="2318712" cy="530915"/>
              </a:xfrm>
              <a:prstGeom prst="rect">
                <a:avLst/>
              </a:prstGeom>
              <a:blipFill>
                <a:blip r:embed="rId3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FE017CB-1674-5484-E958-37105C8BC5F0}"/>
                  </a:ext>
                </a:extLst>
              </p:cNvPr>
              <p:cNvSpPr txBox="1"/>
              <p:nvPr/>
            </p:nvSpPr>
            <p:spPr>
              <a:xfrm>
                <a:off x="227814" y="2500313"/>
                <a:ext cx="2318712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+1≤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FE017CB-1674-5484-E958-37105C8BC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14" y="2500313"/>
                <a:ext cx="2318712" cy="530915"/>
              </a:xfrm>
              <a:prstGeom prst="rect">
                <a:avLst/>
              </a:prstGeom>
              <a:blipFill>
                <a:blip r:embed="rId4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DB83394-30F8-253F-C5E3-BD757FFBAE31}"/>
                  </a:ext>
                </a:extLst>
              </p:cNvPr>
              <p:cNvSpPr txBox="1"/>
              <p:nvPr/>
            </p:nvSpPr>
            <p:spPr>
              <a:xfrm>
                <a:off x="227813" y="3193088"/>
                <a:ext cx="2318712" cy="530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DB83394-30F8-253F-C5E3-BD757FFBA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13" y="3193088"/>
                <a:ext cx="2318712" cy="530915"/>
              </a:xfrm>
              <a:prstGeom prst="rect">
                <a:avLst/>
              </a:prstGeom>
              <a:blipFill>
                <a:blip r:embed="rId5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33B140E-638C-6636-E69A-E9BF3249A91D}"/>
                  </a:ext>
                </a:extLst>
              </p:cNvPr>
              <p:cNvSpPr txBox="1"/>
              <p:nvPr/>
            </p:nvSpPr>
            <p:spPr>
              <a:xfrm>
                <a:off x="145976" y="3826773"/>
                <a:ext cx="31874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+1≥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33B140E-638C-6636-E69A-E9BF3249A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76" y="3826773"/>
                <a:ext cx="3187411" cy="523220"/>
              </a:xfrm>
              <a:prstGeom prst="rect">
                <a:avLst/>
              </a:prstGeom>
              <a:blipFill>
                <a:blip r:embed="rId6"/>
                <a:stretch>
                  <a:fillRect r="-397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9573176-9BBB-D011-39C1-8B03BAA6641B}"/>
                  </a:ext>
                </a:extLst>
              </p:cNvPr>
              <p:cNvSpPr txBox="1"/>
              <p:nvPr/>
            </p:nvSpPr>
            <p:spPr>
              <a:xfrm>
                <a:off x="804200" y="4622318"/>
                <a:ext cx="318728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unc>
                        <m:funcPr>
                          <m:ctrl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func>
                      <m:r>
                        <a:rPr lang="en-US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9573176-9BBB-D011-39C1-8B03BAA66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00" y="4622318"/>
                <a:ext cx="3187283" cy="523220"/>
              </a:xfrm>
              <a:prstGeom prst="rect">
                <a:avLst/>
              </a:prstGeom>
              <a:blipFill>
                <a:blip r:embed="rId7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E834F24F-008F-B40F-1547-05082FBA731B}"/>
              </a:ext>
            </a:extLst>
          </p:cNvPr>
          <p:cNvSpPr txBox="1"/>
          <p:nvPr/>
        </p:nvSpPr>
        <p:spPr>
          <a:xfrm>
            <a:off x="3276052" y="1855962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full+ complete binary tree</a:t>
            </a:r>
          </a:p>
        </p:txBody>
      </p:sp>
    </p:spTree>
    <p:extLst>
      <p:ext uri="{BB962C8B-B14F-4D97-AF65-F5344CB8AC3E}">
        <p14:creationId xmlns:p14="http://schemas.microsoft.com/office/powerpoint/2010/main" val="205874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7" grpId="0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821C-8127-D244-9D8D-6A8810AD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9E3771E-DB4B-F548-BF2B-26B33D733C6F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F489EC1-6C5D-2748-BDD5-8BB0E2E331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3F400929-9543-824E-A895-E4BA25151A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82F41FE-292F-9743-A6ED-1151AE91AE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9EEFEE7-3E21-4444-9737-20E0DC23231C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919DA6F4-C4F3-6B47-B9DB-839C61EFC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7C4981FD-FD28-0246-AEC6-87CE1CBA9A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01B01793-86EA-1142-B927-46C45A757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6A15CCA-7F87-6B42-B5F2-19B02FE03DE0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8ACDC9B6-265B-ED40-89E8-B0E8988DC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33086B45-0505-BF4C-8B5B-6E2E25AF19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09844774-AB63-484E-83BF-E5D024477B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2B80D58D-464A-4741-A4EC-E6FEE63CB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5C2BBE21-9605-4D49-9237-0C9ED98A0826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3B448D6E-4C4F-A14B-874E-73DB31C9E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45866EC4-CB60-9E49-B529-8FE04C1C24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B47E034-2FF8-3643-82F0-E3824EEE66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277CBE2E-95BF-8F44-A812-2F5F89B775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22797" y="44196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65E835DB-D795-444E-AD90-DEDD82F8FA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94297" y="4433887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453CA23F-EB05-B04F-8509-E57AE16E51E0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30CB0476-B29A-494A-80DF-EE20CEA7BF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57D91770-58C1-D24B-9B45-0BD2895BA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A382812-EC28-D94E-9322-FD4578477F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1FF50A7B-AB86-9545-890C-2BA2E802217A}"/>
              </a:ext>
            </a:extLst>
          </p:cNvPr>
          <p:cNvGrpSpPr>
            <a:grpSpLocks/>
          </p:cNvGrpSpPr>
          <p:nvPr/>
        </p:nvGrpSpPr>
        <p:grpSpPr bwMode="auto">
          <a:xfrm>
            <a:off x="4217997" y="5105400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17E41E3D-61BF-7440-9586-D3C303E599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A68BB75-2687-4E4A-9DFF-E609FFCFD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D0E33FE9-6575-EE4D-B540-70B20B1EF8DB}"/>
              </a:ext>
            </a:extLst>
          </p:cNvPr>
          <p:cNvGrpSpPr>
            <a:grpSpLocks/>
          </p:cNvGrpSpPr>
          <p:nvPr/>
        </p:nvGrpSpPr>
        <p:grpSpPr bwMode="auto">
          <a:xfrm>
            <a:off x="4924263" y="5119687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EFC29E54-282D-4C48-8403-3851CD210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7D4F80B4-EA47-C34B-8285-BF4FA6C557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6A9B24E7-B56E-B546-B3F4-6691C9CF7D50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8B55C2B4-57AB-3348-B29F-DDFCAC1A6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95AFC2CC-0147-E240-A6FC-1FE03622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E762CDBC-0CAB-6C43-81D1-F1CFDFB18815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9265EC9B-7813-7446-AB4A-D4B5787FC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9810148D-D64C-5D41-A495-88C2396D7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62DB984-1C9A-3C44-9298-1C3F397478E5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E6589D5B-A33E-884B-90B8-D1CEB5EF6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BF15BB18-08FD-F746-8B84-3D5C3B72A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6E6E976D-5007-724F-9DB1-90B932874B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7334C6-B1A9-864E-A92F-ECC0307E129D}"/>
              </a:ext>
            </a:extLst>
          </p:cNvPr>
          <p:cNvSpPr txBox="1"/>
          <p:nvPr/>
        </p:nvSpPr>
        <p:spPr>
          <a:xfrm>
            <a:off x="300446" y="2991394"/>
            <a:ext cx="3536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smallest number of nodes we can have in a tree of height </a:t>
            </a:r>
            <a:r>
              <a:rPr lang="en-US" sz="2400" i="1" dirty="0">
                <a:solidFill>
                  <a:srgbClr val="FF0000"/>
                </a:solidFill>
              </a:rPr>
              <a:t>h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241048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C3121-00F6-464C-C5DE-08431320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FC3EF-CEB8-51C4-7A06-17B8744D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5802A3-C10A-3C3C-1BC6-1F983ABD5471}"/>
              </a:ext>
            </a:extLst>
          </p:cNvPr>
          <p:cNvSpPr txBox="1"/>
          <p:nvPr/>
        </p:nvSpPr>
        <p:spPr>
          <a:xfrm>
            <a:off x="300446" y="2991394"/>
            <a:ext cx="3536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For a tree of height h, what is the fewest nodes we can have in the tree?</a:t>
            </a:r>
          </a:p>
        </p:txBody>
      </p:sp>
      <p:sp>
        <p:nvSpPr>
          <p:cNvPr id="44" name="Text Box 3">
            <a:extLst>
              <a:ext uri="{FF2B5EF4-FFF2-40B4-BE49-F238E27FC236}">
                <a16:creationId xmlns:a16="http://schemas.microsoft.com/office/drawing/2014/main" id="{2D5F668D-3176-A18D-116A-E6960617C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5597" y="176471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D</a:t>
            </a:r>
          </a:p>
        </p:txBody>
      </p:sp>
      <p:sp>
        <p:nvSpPr>
          <p:cNvPr id="45" name="Oval 4">
            <a:extLst>
              <a:ext uri="{FF2B5EF4-FFF2-40B4-BE49-F238E27FC236}">
                <a16:creationId xmlns:a16="http://schemas.microsoft.com/office/drawing/2014/main" id="{D4613EB3-2A52-C768-6FEB-23AB5262D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3197" y="1674223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" name="Text Box 5">
            <a:extLst>
              <a:ext uri="{FF2B5EF4-FFF2-40B4-BE49-F238E27FC236}">
                <a16:creationId xmlns:a16="http://schemas.microsoft.com/office/drawing/2014/main" id="{46884B54-9148-D13D-7F47-7ADD78764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97" y="2664823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B</a:t>
            </a:r>
          </a:p>
        </p:txBody>
      </p:sp>
      <p:sp>
        <p:nvSpPr>
          <p:cNvPr id="47" name="Oval 6">
            <a:extLst>
              <a:ext uri="{FF2B5EF4-FFF2-40B4-BE49-F238E27FC236}">
                <a16:creationId xmlns:a16="http://schemas.microsoft.com/office/drawing/2014/main" id="{496BA612-B5AC-208A-775C-9BD656FEF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997" y="2588623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8" name="Text Box 9">
            <a:extLst>
              <a:ext uri="{FF2B5EF4-FFF2-40B4-BE49-F238E27FC236}">
                <a16:creationId xmlns:a16="http://schemas.microsoft.com/office/drawing/2014/main" id="{9E99045D-88D9-ABE3-C3D9-FC420F46C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997" y="4112623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A</a:t>
            </a:r>
          </a:p>
        </p:txBody>
      </p:sp>
      <p:sp>
        <p:nvSpPr>
          <p:cNvPr id="49" name="Oval 10">
            <a:extLst>
              <a:ext uri="{FF2B5EF4-FFF2-40B4-BE49-F238E27FC236}">
                <a16:creationId xmlns:a16="http://schemas.microsoft.com/office/drawing/2014/main" id="{840034C4-5290-7484-0A42-E3E960B5F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97" y="4036423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0" name="Line 15">
            <a:extLst>
              <a:ext uri="{FF2B5EF4-FFF2-40B4-BE49-F238E27FC236}">
                <a16:creationId xmlns:a16="http://schemas.microsoft.com/office/drawing/2014/main" id="{1D803220-706B-38E3-25F2-77E8E3C708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18197" y="3045823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17">
            <a:extLst>
              <a:ext uri="{FF2B5EF4-FFF2-40B4-BE49-F238E27FC236}">
                <a16:creationId xmlns:a16="http://schemas.microsoft.com/office/drawing/2014/main" id="{8ACDFF26-A49C-28F5-0284-8E8D7100D8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7397" y="213142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Text Box 20">
            <a:extLst>
              <a:ext uri="{FF2B5EF4-FFF2-40B4-BE49-F238E27FC236}">
                <a16:creationId xmlns:a16="http://schemas.microsoft.com/office/drawing/2014/main" id="{A4881BD8-312F-D907-9FA4-1035E7BD5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97" y="5679689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F</a:t>
            </a:r>
          </a:p>
        </p:txBody>
      </p:sp>
      <p:sp>
        <p:nvSpPr>
          <p:cNvPr id="53" name="Oval 21">
            <a:extLst>
              <a:ext uri="{FF2B5EF4-FFF2-40B4-BE49-F238E27FC236}">
                <a16:creationId xmlns:a16="http://schemas.microsoft.com/office/drawing/2014/main" id="{A79E4F0D-13F9-29CB-710E-FB32F527C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97" y="5603489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" name="Line 22">
            <a:extLst>
              <a:ext uri="{FF2B5EF4-FFF2-40B4-BE49-F238E27FC236}">
                <a16:creationId xmlns:a16="http://schemas.microsoft.com/office/drawing/2014/main" id="{7D9CE135-4615-DDB9-221D-C99C1B7579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41997" y="4555535"/>
            <a:ext cx="838200" cy="10479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8ECB556-5182-B15C-6616-40BE2CFE966A}"/>
              </a:ext>
            </a:extLst>
          </p:cNvPr>
          <p:cNvSpPr txBox="1"/>
          <p:nvPr/>
        </p:nvSpPr>
        <p:spPr>
          <a:xfrm>
            <a:off x="1327622" y="5218024"/>
            <a:ext cx="1996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h+1 (the twig!)</a:t>
            </a:r>
          </a:p>
        </p:txBody>
      </p:sp>
    </p:spTree>
    <p:extLst>
      <p:ext uri="{BB962C8B-B14F-4D97-AF65-F5344CB8AC3E}">
        <p14:creationId xmlns:p14="http://schemas.microsoft.com/office/powerpoint/2010/main" val="2039742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821C-8127-D244-9D8D-6A8810AD7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7334C6-B1A9-864E-A92F-ECC0307E129D}"/>
              </a:ext>
            </a:extLst>
          </p:cNvPr>
          <p:cNvSpPr txBox="1"/>
          <p:nvPr/>
        </p:nvSpPr>
        <p:spPr>
          <a:xfrm>
            <a:off x="300446" y="2991394"/>
            <a:ext cx="3536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Given a tree of n nodes, what is the largest h can be?</a:t>
            </a:r>
          </a:p>
        </p:txBody>
      </p:sp>
      <p:sp>
        <p:nvSpPr>
          <p:cNvPr id="44" name="Text Box 3">
            <a:extLst>
              <a:ext uri="{FF2B5EF4-FFF2-40B4-BE49-F238E27FC236}">
                <a16:creationId xmlns:a16="http://schemas.microsoft.com/office/drawing/2014/main" id="{ED72A378-6B69-A241-88B5-F05D7031B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5597" y="176471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D</a:t>
            </a:r>
          </a:p>
        </p:txBody>
      </p:sp>
      <p:sp>
        <p:nvSpPr>
          <p:cNvPr id="45" name="Oval 4">
            <a:extLst>
              <a:ext uri="{FF2B5EF4-FFF2-40B4-BE49-F238E27FC236}">
                <a16:creationId xmlns:a16="http://schemas.microsoft.com/office/drawing/2014/main" id="{E90AA675-A782-FA4F-AD4C-C97AAF621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23197" y="1674223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" name="Text Box 5">
            <a:extLst>
              <a:ext uri="{FF2B5EF4-FFF2-40B4-BE49-F238E27FC236}">
                <a16:creationId xmlns:a16="http://schemas.microsoft.com/office/drawing/2014/main" id="{1A054980-6775-764D-B3D4-E43416664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97" y="2664823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B</a:t>
            </a:r>
          </a:p>
        </p:txBody>
      </p:sp>
      <p:sp>
        <p:nvSpPr>
          <p:cNvPr id="47" name="Oval 6">
            <a:extLst>
              <a:ext uri="{FF2B5EF4-FFF2-40B4-BE49-F238E27FC236}">
                <a16:creationId xmlns:a16="http://schemas.microsoft.com/office/drawing/2014/main" id="{06B3DA61-9BC8-D647-8109-6C836779D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3997" y="2588623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8" name="Text Box 9">
            <a:extLst>
              <a:ext uri="{FF2B5EF4-FFF2-40B4-BE49-F238E27FC236}">
                <a16:creationId xmlns:a16="http://schemas.microsoft.com/office/drawing/2014/main" id="{D12376AF-237C-3949-B38C-92E78860B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0997" y="4112623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A</a:t>
            </a:r>
          </a:p>
        </p:txBody>
      </p:sp>
      <p:sp>
        <p:nvSpPr>
          <p:cNvPr id="49" name="Oval 10">
            <a:extLst>
              <a:ext uri="{FF2B5EF4-FFF2-40B4-BE49-F238E27FC236}">
                <a16:creationId xmlns:a16="http://schemas.microsoft.com/office/drawing/2014/main" id="{79CDBC1E-1656-9947-8D00-13D7449A7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97" y="4036423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0" name="Line 15">
            <a:extLst>
              <a:ext uri="{FF2B5EF4-FFF2-40B4-BE49-F238E27FC236}">
                <a16:creationId xmlns:a16="http://schemas.microsoft.com/office/drawing/2014/main" id="{B1588E8D-E0B6-DC41-9BC6-80ED3593B9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18197" y="3045823"/>
            <a:ext cx="838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" name="Line 17">
            <a:extLst>
              <a:ext uri="{FF2B5EF4-FFF2-40B4-BE49-F238E27FC236}">
                <a16:creationId xmlns:a16="http://schemas.microsoft.com/office/drawing/2014/main" id="{F8E68545-FACE-E64E-8501-935E0EF554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7397" y="213142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" name="Text Box 20">
            <a:extLst>
              <a:ext uri="{FF2B5EF4-FFF2-40B4-BE49-F238E27FC236}">
                <a16:creationId xmlns:a16="http://schemas.microsoft.com/office/drawing/2014/main" id="{E3BDC391-5FA0-1247-AF66-5E42DB170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1597" y="5679689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 F</a:t>
            </a:r>
          </a:p>
        </p:txBody>
      </p:sp>
      <p:sp>
        <p:nvSpPr>
          <p:cNvPr id="53" name="Oval 21">
            <a:extLst>
              <a:ext uri="{FF2B5EF4-FFF2-40B4-BE49-F238E27FC236}">
                <a16:creationId xmlns:a16="http://schemas.microsoft.com/office/drawing/2014/main" id="{6EE70A33-68A1-1C4C-BC9E-C9D11F567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5397" y="5603489"/>
            <a:ext cx="6858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" name="Line 22">
            <a:extLst>
              <a:ext uri="{FF2B5EF4-FFF2-40B4-BE49-F238E27FC236}">
                <a16:creationId xmlns:a16="http://schemas.microsoft.com/office/drawing/2014/main" id="{3E6632D1-9892-0B44-966A-52FE792B95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41997" y="4555535"/>
            <a:ext cx="838200" cy="10479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A830882-49B7-ED8B-A87E-58F889E8B482}"/>
                  </a:ext>
                </a:extLst>
              </p:cNvPr>
              <p:cNvSpPr txBox="1"/>
              <p:nvPr/>
            </p:nvSpPr>
            <p:spPr>
              <a:xfrm>
                <a:off x="1256683" y="4629659"/>
                <a:ext cx="16411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sz="2800" dirty="0"/>
                  <a:t>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A830882-49B7-ED8B-A87E-58F889E8B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683" y="4629659"/>
                <a:ext cx="1641155" cy="523220"/>
              </a:xfrm>
              <a:prstGeom prst="rect">
                <a:avLst/>
              </a:prstGeom>
              <a:blipFill>
                <a:blip r:embed="rId2"/>
                <a:stretch>
                  <a:fillRect l="-7634" t="-11905" r="-763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4CD792-7C99-140D-73EE-B9134BE4F1B6}"/>
                  </a:ext>
                </a:extLst>
              </p:cNvPr>
              <p:cNvSpPr txBox="1"/>
              <p:nvPr/>
            </p:nvSpPr>
            <p:spPr>
              <a:xfrm>
                <a:off x="1245142" y="5341878"/>
                <a:ext cx="18753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−1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4CD792-7C99-140D-73EE-B9134BE4F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142" y="5341878"/>
                <a:ext cx="1875322" cy="523220"/>
              </a:xfrm>
              <a:prstGeom prst="rect">
                <a:avLst/>
              </a:prstGeom>
              <a:blipFill>
                <a:blip r:embed="rId3"/>
                <a:stretch>
                  <a:fillRect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004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F8FD0-D19A-AA44-BFF9-33F91AAE2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Nodes in a binary tree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021C48B8-9A80-1544-BFC7-1F6347386795}"/>
              </a:ext>
            </a:extLst>
          </p:cNvPr>
          <p:cNvGrpSpPr>
            <a:grpSpLocks/>
          </p:cNvGrpSpPr>
          <p:nvPr/>
        </p:nvGrpSpPr>
        <p:grpSpPr bwMode="auto">
          <a:xfrm>
            <a:off x="6427797" y="2057400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42DB8AE-8480-E44C-9312-5D5BF2CC3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2643AE9E-BD29-7548-A7D2-45363BE214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0A38ACB1-3A93-D440-B3A8-4AAD6D8E25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9D9CF0E-DCB2-6B40-A6C1-00239E39EC63}"/>
              </a:ext>
            </a:extLst>
          </p:cNvPr>
          <p:cNvGrpSpPr>
            <a:grpSpLocks/>
          </p:cNvGrpSpPr>
          <p:nvPr/>
        </p:nvGrpSpPr>
        <p:grpSpPr bwMode="auto">
          <a:xfrm>
            <a:off x="5284797" y="2971800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BD73C17B-CFEA-CF4A-961A-6BC8706F8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E10E2091-3825-6F4D-B7EB-83AD75BAAB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34B4524E-5A10-544C-9DED-D6529484DB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3A0FCBB-ADBF-244D-B460-84DD57400F33}"/>
              </a:ext>
            </a:extLst>
          </p:cNvPr>
          <p:cNvGrpSpPr>
            <a:grpSpLocks/>
          </p:cNvGrpSpPr>
          <p:nvPr/>
        </p:nvGrpSpPr>
        <p:grpSpPr bwMode="auto">
          <a:xfrm>
            <a:off x="7418397" y="2971800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B464D873-A08E-4144-9252-FC4F0FCC6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A8EE83A6-B396-0449-B536-CDCBF5E132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26C055A5-EE72-8743-BDB6-FBC8BFEDB9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A3A90BB2-EFCD-D844-B512-0776DAC76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197" y="3976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01AAC78B-F71D-734B-A003-98E87FC7A75B}"/>
              </a:ext>
            </a:extLst>
          </p:cNvPr>
          <p:cNvGrpSpPr>
            <a:grpSpLocks/>
          </p:cNvGrpSpPr>
          <p:nvPr/>
        </p:nvGrpSpPr>
        <p:grpSpPr bwMode="auto">
          <a:xfrm>
            <a:off x="4751397" y="3962400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455156E7-CFE1-7E40-964C-CF6FF2B0C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3D2216C2-C38C-CE41-A52E-DA1323563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EC7EDF88-5AD2-2F48-9A77-22AA618E8C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32397" y="34290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7">
            <a:extLst>
              <a:ext uri="{FF2B5EF4-FFF2-40B4-BE49-F238E27FC236}">
                <a16:creationId xmlns:a16="http://schemas.microsoft.com/office/drawing/2014/main" id="{CDDAC23F-58CD-DE4E-BFBD-D6D663692BDE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4397" y="3352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8">
            <a:extLst>
              <a:ext uri="{FF2B5EF4-FFF2-40B4-BE49-F238E27FC236}">
                <a16:creationId xmlns:a16="http://schemas.microsoft.com/office/drawing/2014/main" id="{E06732D1-BC66-FE42-B0B0-426E65DB025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7397" y="2438400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F298046C-F412-9943-9521-DFCF83A4E775}"/>
              </a:ext>
            </a:extLst>
          </p:cNvPr>
          <p:cNvSpPr>
            <a:spLocks noChangeShapeType="1"/>
          </p:cNvSpPr>
          <p:nvPr/>
        </p:nvSpPr>
        <p:spPr bwMode="auto">
          <a:xfrm>
            <a:off x="8027997" y="33528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60">
            <a:extLst>
              <a:ext uri="{FF2B5EF4-FFF2-40B4-BE49-F238E27FC236}">
                <a16:creationId xmlns:a16="http://schemas.microsoft.com/office/drawing/2014/main" id="{D3B972AD-5D10-E34D-B224-813DB38CDB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2197" y="33528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5" name="Group 71">
            <a:extLst>
              <a:ext uri="{FF2B5EF4-FFF2-40B4-BE49-F238E27FC236}">
                <a16:creationId xmlns:a16="http://schemas.microsoft.com/office/drawing/2014/main" id="{B30CA9D5-D0CA-F244-B7E2-5464CE62F674}"/>
              </a:ext>
            </a:extLst>
          </p:cNvPr>
          <p:cNvGrpSpPr>
            <a:grpSpLocks/>
          </p:cNvGrpSpPr>
          <p:nvPr/>
        </p:nvGrpSpPr>
        <p:grpSpPr bwMode="auto">
          <a:xfrm>
            <a:off x="6046797" y="3962400"/>
            <a:ext cx="685800" cy="457200"/>
            <a:chOff x="960" y="2352"/>
            <a:chExt cx="432" cy="288"/>
          </a:xfrm>
        </p:grpSpPr>
        <p:sp>
          <p:nvSpPr>
            <p:cNvPr id="26" name="Oval 72">
              <a:extLst>
                <a:ext uri="{FF2B5EF4-FFF2-40B4-BE49-F238E27FC236}">
                  <a16:creationId xmlns:a16="http://schemas.microsoft.com/office/drawing/2014/main" id="{A7020BFF-0106-3640-A580-6B3D8EE33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Text Box 73">
              <a:extLst>
                <a:ext uri="{FF2B5EF4-FFF2-40B4-BE49-F238E27FC236}">
                  <a16:creationId xmlns:a16="http://schemas.microsoft.com/office/drawing/2014/main" id="{09A7A57F-3E73-6D46-8FCC-816C0EB35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28" name="Group 74">
            <a:extLst>
              <a:ext uri="{FF2B5EF4-FFF2-40B4-BE49-F238E27FC236}">
                <a16:creationId xmlns:a16="http://schemas.microsoft.com/office/drawing/2014/main" id="{A5219BEC-C793-2442-A716-A41A406FEBD8}"/>
              </a:ext>
            </a:extLst>
          </p:cNvPr>
          <p:cNvGrpSpPr>
            <a:grpSpLocks/>
          </p:cNvGrpSpPr>
          <p:nvPr/>
        </p:nvGrpSpPr>
        <p:grpSpPr bwMode="auto">
          <a:xfrm>
            <a:off x="7037397" y="3962400"/>
            <a:ext cx="685800" cy="457200"/>
            <a:chOff x="960" y="2352"/>
            <a:chExt cx="432" cy="288"/>
          </a:xfrm>
        </p:grpSpPr>
        <p:sp>
          <p:nvSpPr>
            <p:cNvPr id="29" name="Oval 75">
              <a:extLst>
                <a:ext uri="{FF2B5EF4-FFF2-40B4-BE49-F238E27FC236}">
                  <a16:creationId xmlns:a16="http://schemas.microsoft.com/office/drawing/2014/main" id="{BD401617-82D2-0643-B141-2FCCA3510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Text Box 76">
              <a:extLst>
                <a:ext uri="{FF2B5EF4-FFF2-40B4-BE49-F238E27FC236}">
                  <a16:creationId xmlns:a16="http://schemas.microsoft.com/office/drawing/2014/main" id="{0FF009E5-902D-0046-ABC3-98FA752AE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1" name="Group 77">
            <a:extLst>
              <a:ext uri="{FF2B5EF4-FFF2-40B4-BE49-F238E27FC236}">
                <a16:creationId xmlns:a16="http://schemas.microsoft.com/office/drawing/2014/main" id="{ADE6E4AC-BC8B-484A-B8BD-52AD10789223}"/>
              </a:ext>
            </a:extLst>
          </p:cNvPr>
          <p:cNvGrpSpPr>
            <a:grpSpLocks/>
          </p:cNvGrpSpPr>
          <p:nvPr/>
        </p:nvGrpSpPr>
        <p:grpSpPr bwMode="auto">
          <a:xfrm>
            <a:off x="8332797" y="3962400"/>
            <a:ext cx="685800" cy="457200"/>
            <a:chOff x="960" y="2352"/>
            <a:chExt cx="432" cy="288"/>
          </a:xfrm>
        </p:grpSpPr>
        <p:sp>
          <p:nvSpPr>
            <p:cNvPr id="32" name="Oval 78">
              <a:extLst>
                <a:ext uri="{FF2B5EF4-FFF2-40B4-BE49-F238E27FC236}">
                  <a16:creationId xmlns:a16="http://schemas.microsoft.com/office/drawing/2014/main" id="{1AD4EA82-643A-4843-A018-E04A028FD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3" name="Text Box 79">
              <a:extLst>
                <a:ext uri="{FF2B5EF4-FFF2-40B4-BE49-F238E27FC236}">
                  <a16:creationId xmlns:a16="http://schemas.microsoft.com/office/drawing/2014/main" id="{3E9C53AC-D861-D34F-9D83-112C5C3E53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34" name="Line 52">
            <a:extLst>
              <a:ext uri="{FF2B5EF4-FFF2-40B4-BE49-F238E27FC236}">
                <a16:creationId xmlns:a16="http://schemas.microsoft.com/office/drawing/2014/main" id="{1B84F7F6-BD17-A74A-8EE0-1AF0303ED9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94397" y="24384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0A25546-18E2-6C41-AFC6-DA7DCC5C3CD4}"/>
                  </a:ext>
                </a:extLst>
              </p:cNvPr>
              <p:cNvSpPr txBox="1"/>
              <p:nvPr/>
            </p:nvSpPr>
            <p:spPr>
              <a:xfrm>
                <a:off x="2053430" y="4996190"/>
                <a:ext cx="44950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func>
                      <m:r>
                        <a:rPr lang="en-US" sz="28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0A25546-18E2-6C41-AFC6-DA7DCC5C3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3430" y="4996190"/>
                <a:ext cx="4495077" cy="523220"/>
              </a:xfrm>
              <a:prstGeom prst="rect">
                <a:avLst/>
              </a:prstGeom>
              <a:blipFill>
                <a:blip r:embed="rId3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4345A2FD-F1E6-9042-95EC-6F0D778E39BE}"/>
              </a:ext>
            </a:extLst>
          </p:cNvPr>
          <p:cNvSpPr txBox="1"/>
          <p:nvPr/>
        </p:nvSpPr>
        <p:spPr>
          <a:xfrm>
            <a:off x="1043873" y="5922258"/>
            <a:ext cx="7319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Height is somewhere between log(n) of nodes and n nodes</a:t>
            </a:r>
          </a:p>
        </p:txBody>
      </p:sp>
    </p:spTree>
    <p:extLst>
      <p:ext uri="{BB962C8B-B14F-4D97-AF65-F5344CB8AC3E}">
        <p14:creationId xmlns:p14="http://schemas.microsoft.com/office/powerpoint/2010/main" val="11584758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6CE00-3690-3B7C-C418-EB73C4C1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a binary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DF174-9015-8B33-42FB-DAED46F369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How do we do it?</a:t>
            </a:r>
          </a:p>
        </p:txBody>
      </p:sp>
    </p:spTree>
    <p:extLst>
      <p:ext uri="{BB962C8B-B14F-4D97-AF65-F5344CB8AC3E}">
        <p14:creationId xmlns:p14="http://schemas.microsoft.com/office/powerpoint/2010/main" val="21462757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73DCE-6590-954F-A0DF-A0BD78588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a binary tree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B5F98F-8B2A-894C-AD82-CE1840005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019" y="2430326"/>
            <a:ext cx="5823493" cy="291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663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D02AB-3366-BD4D-91C4-6BB7BEA83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data structure!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14A92B-1A4E-374D-87FB-41C826E6B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25" y="2388145"/>
            <a:ext cx="4707343" cy="23536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1C2160-D956-1049-92B5-54C099785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569" y="2388145"/>
            <a:ext cx="3925406" cy="220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6005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40EE-6773-D944-A76C-9321ECAE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9AFA-E3DE-3846-ACA3-32606371C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Inorder</a:t>
            </a:r>
            <a:r>
              <a:rPr lang="en-US" dirty="0"/>
              <a:t>(node):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Inorder</a:t>
            </a:r>
            <a:r>
              <a:rPr lang="en-US" dirty="0"/>
              <a:t>(left)</a:t>
            </a:r>
            <a:br>
              <a:rPr lang="en-US" dirty="0"/>
            </a:br>
            <a:r>
              <a:rPr lang="en-US" dirty="0"/>
              <a:t>   visit node (e.g., print)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Inorder</a:t>
            </a:r>
            <a:r>
              <a:rPr lang="en-US" dirty="0"/>
              <a:t>(right)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C34C65E-4971-6944-83C8-83C682B90061}"/>
              </a:ext>
            </a:extLst>
          </p:cNvPr>
          <p:cNvGrpSpPr>
            <a:grpSpLocks/>
          </p:cNvGrpSpPr>
          <p:nvPr/>
        </p:nvGrpSpPr>
        <p:grpSpPr bwMode="auto">
          <a:xfrm>
            <a:off x="6397752" y="1738313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FCD3D0-0654-C140-A040-22FAA0256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D1B6828E-8B08-A045-8978-491E9684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95048249-7E68-2941-9735-23823A6DD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0A643AB-CB53-F745-85B9-237D1211E8A7}"/>
              </a:ext>
            </a:extLst>
          </p:cNvPr>
          <p:cNvGrpSpPr>
            <a:grpSpLocks/>
          </p:cNvGrpSpPr>
          <p:nvPr/>
        </p:nvGrpSpPr>
        <p:grpSpPr bwMode="auto">
          <a:xfrm>
            <a:off x="5254752" y="2652713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37A43172-BDB3-D94D-B624-6392EC272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8B2EBE3-4B09-6B4B-A0AD-09AD9B5F7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A67645C-F02F-B644-9334-282A0A6D1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FB9AAF7-818F-194B-B8C4-1F61477C8DB6}"/>
              </a:ext>
            </a:extLst>
          </p:cNvPr>
          <p:cNvGrpSpPr>
            <a:grpSpLocks/>
          </p:cNvGrpSpPr>
          <p:nvPr/>
        </p:nvGrpSpPr>
        <p:grpSpPr bwMode="auto">
          <a:xfrm>
            <a:off x="7388352" y="2652713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B45A4CF2-A9B3-7B41-B22C-6E78D8A13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649015DF-FCE7-9F49-B9AF-ECBCD84D0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BBA8EAD-F94A-164F-8EA0-689527AF4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915A6F4D-CFF1-E14F-B32E-7672532B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152" y="3657601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C329E550-9584-7640-85B6-1A9511C7FEED}"/>
              </a:ext>
            </a:extLst>
          </p:cNvPr>
          <p:cNvGrpSpPr>
            <a:grpSpLocks/>
          </p:cNvGrpSpPr>
          <p:nvPr/>
        </p:nvGrpSpPr>
        <p:grpSpPr bwMode="auto">
          <a:xfrm>
            <a:off x="4721352" y="3643313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FE55EB54-FA02-B14E-9F41-7C3E6519E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0551CD6A-6E65-0542-A279-122EF9493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48FC173-5A40-3948-A887-1C966E122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2352" y="3109913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A91E1684-8B7C-0D47-BB7C-C63A3B807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2752" y="4100513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1FCAB4CE-F7E8-E844-98EC-EE84F197A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252" y="41148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82B9240F-F80C-E24F-BBDF-5E3D22EE5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352" y="3033713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74088F3E-3B89-2B41-81D3-ED875785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7352" y="211931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19711526-9951-164F-8BA4-AFE588860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7952" y="3033713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935D07A-92D4-444D-90EE-90F66A4387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152" y="3033713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A6FD2F3D-EF3D-B144-8871-72EE576FF411}"/>
              </a:ext>
            </a:extLst>
          </p:cNvPr>
          <p:cNvGrpSpPr>
            <a:grpSpLocks/>
          </p:cNvGrpSpPr>
          <p:nvPr/>
        </p:nvGrpSpPr>
        <p:grpSpPr bwMode="auto">
          <a:xfrm>
            <a:off x="4187952" y="4786313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E65E5129-1C16-F140-AE2A-08EFA4838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1E2440F-83D8-4842-A3F9-1A5509072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3577AEE9-E82B-6D42-897B-673A64326353}"/>
              </a:ext>
            </a:extLst>
          </p:cNvPr>
          <p:cNvGrpSpPr>
            <a:grpSpLocks/>
          </p:cNvGrpSpPr>
          <p:nvPr/>
        </p:nvGrpSpPr>
        <p:grpSpPr bwMode="auto">
          <a:xfrm>
            <a:off x="4894218" y="4800600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B0F86116-82A9-204C-9199-645E77830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D4869D05-964B-DD41-9F77-9414D16A3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9382FA49-36BB-954A-9B3B-62F388AFFD21}"/>
              </a:ext>
            </a:extLst>
          </p:cNvPr>
          <p:cNvGrpSpPr>
            <a:grpSpLocks/>
          </p:cNvGrpSpPr>
          <p:nvPr/>
        </p:nvGrpSpPr>
        <p:grpSpPr bwMode="auto">
          <a:xfrm>
            <a:off x="6016752" y="3643313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7A84D655-78E6-074C-9378-3B9526A5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B049DC7A-CA1B-D748-B837-DA3B68DEC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9AF0C27E-DB58-504E-80A6-3A739D68E722}"/>
              </a:ext>
            </a:extLst>
          </p:cNvPr>
          <p:cNvGrpSpPr>
            <a:grpSpLocks/>
          </p:cNvGrpSpPr>
          <p:nvPr/>
        </p:nvGrpSpPr>
        <p:grpSpPr bwMode="auto">
          <a:xfrm>
            <a:off x="7007352" y="3643313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08C5A771-EC03-DB49-9B04-30BEE402D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1A4C9AF0-917B-BE44-ADEA-00E467695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2F83666-D19B-514B-9E82-0F24B54520BA}"/>
              </a:ext>
            </a:extLst>
          </p:cNvPr>
          <p:cNvGrpSpPr>
            <a:grpSpLocks/>
          </p:cNvGrpSpPr>
          <p:nvPr/>
        </p:nvGrpSpPr>
        <p:grpSpPr bwMode="auto">
          <a:xfrm>
            <a:off x="8264652" y="3674269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426062D9-64D1-0541-997F-E8FD96884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157C277C-BC47-DD4A-9D5D-32ED54033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FE4D23DB-316D-8D42-9F4F-06EBA62B53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4352" y="2119313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C99E96-CD33-194C-9231-91FD90192EFE}"/>
              </a:ext>
            </a:extLst>
          </p:cNvPr>
          <p:cNvSpPr txBox="1"/>
          <p:nvPr/>
        </p:nvSpPr>
        <p:spPr>
          <a:xfrm>
            <a:off x="1071154" y="5930537"/>
            <a:ext cx="4221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would be printed out?</a:t>
            </a:r>
          </a:p>
        </p:txBody>
      </p:sp>
    </p:spTree>
    <p:extLst>
      <p:ext uri="{BB962C8B-B14F-4D97-AF65-F5344CB8AC3E}">
        <p14:creationId xmlns:p14="http://schemas.microsoft.com/office/powerpoint/2010/main" val="9345254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40EE-6773-D944-A76C-9321ECAE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9AFA-E3DE-3846-ACA3-32606371C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Inorder</a:t>
            </a:r>
            <a:r>
              <a:rPr lang="en-US" dirty="0"/>
              <a:t>(node):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Inorder</a:t>
            </a:r>
            <a:r>
              <a:rPr lang="en-US" dirty="0"/>
              <a:t>(left)</a:t>
            </a:r>
            <a:br>
              <a:rPr lang="en-US" dirty="0"/>
            </a:br>
            <a:r>
              <a:rPr lang="en-US" dirty="0"/>
              <a:t>   visit node (e.g., print)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Inorder</a:t>
            </a:r>
            <a:r>
              <a:rPr lang="en-US" dirty="0"/>
              <a:t>(right)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C34C65E-4971-6944-83C8-83C682B90061}"/>
              </a:ext>
            </a:extLst>
          </p:cNvPr>
          <p:cNvGrpSpPr>
            <a:grpSpLocks/>
          </p:cNvGrpSpPr>
          <p:nvPr/>
        </p:nvGrpSpPr>
        <p:grpSpPr bwMode="auto">
          <a:xfrm>
            <a:off x="6397752" y="1738313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FCD3D0-0654-C140-A040-22FAA0256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D1B6828E-8B08-A045-8978-491E9684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95048249-7E68-2941-9735-23823A6DD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0A643AB-CB53-F745-85B9-237D1211E8A7}"/>
              </a:ext>
            </a:extLst>
          </p:cNvPr>
          <p:cNvGrpSpPr>
            <a:grpSpLocks/>
          </p:cNvGrpSpPr>
          <p:nvPr/>
        </p:nvGrpSpPr>
        <p:grpSpPr bwMode="auto">
          <a:xfrm>
            <a:off x="5254752" y="2652713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37A43172-BDB3-D94D-B624-6392EC272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8B2EBE3-4B09-6B4B-A0AD-09AD9B5F7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A67645C-F02F-B644-9334-282A0A6D1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FB9AAF7-818F-194B-B8C4-1F61477C8DB6}"/>
              </a:ext>
            </a:extLst>
          </p:cNvPr>
          <p:cNvGrpSpPr>
            <a:grpSpLocks/>
          </p:cNvGrpSpPr>
          <p:nvPr/>
        </p:nvGrpSpPr>
        <p:grpSpPr bwMode="auto">
          <a:xfrm>
            <a:off x="7388352" y="2652713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B45A4CF2-A9B3-7B41-B22C-6E78D8A13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649015DF-FCE7-9F49-B9AF-ECBCD84D0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BBA8EAD-F94A-164F-8EA0-689527AF4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915A6F4D-CFF1-E14F-B32E-7672532B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152" y="3657601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C329E550-9584-7640-85B6-1A9511C7FEED}"/>
              </a:ext>
            </a:extLst>
          </p:cNvPr>
          <p:cNvGrpSpPr>
            <a:grpSpLocks/>
          </p:cNvGrpSpPr>
          <p:nvPr/>
        </p:nvGrpSpPr>
        <p:grpSpPr bwMode="auto">
          <a:xfrm>
            <a:off x="4721352" y="3643313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FE55EB54-FA02-B14E-9F41-7C3E6519E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0551CD6A-6E65-0542-A279-122EF9493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48FC173-5A40-3948-A887-1C966E122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2352" y="3109913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A91E1684-8B7C-0D47-BB7C-C63A3B807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2752" y="4100513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1FCAB4CE-F7E8-E844-98EC-EE84F197A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252" y="41148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82B9240F-F80C-E24F-BBDF-5E3D22EE5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352" y="3033713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74088F3E-3B89-2B41-81D3-ED875785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7352" y="211931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19711526-9951-164F-8BA4-AFE588860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7952" y="3033713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935D07A-92D4-444D-90EE-90F66A4387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152" y="3033713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A6FD2F3D-EF3D-B144-8871-72EE576FF411}"/>
              </a:ext>
            </a:extLst>
          </p:cNvPr>
          <p:cNvGrpSpPr>
            <a:grpSpLocks/>
          </p:cNvGrpSpPr>
          <p:nvPr/>
        </p:nvGrpSpPr>
        <p:grpSpPr bwMode="auto">
          <a:xfrm>
            <a:off x="4187952" y="4786313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E65E5129-1C16-F140-AE2A-08EFA4838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1E2440F-83D8-4842-A3F9-1A5509072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3577AEE9-E82B-6D42-897B-673A64326353}"/>
              </a:ext>
            </a:extLst>
          </p:cNvPr>
          <p:cNvGrpSpPr>
            <a:grpSpLocks/>
          </p:cNvGrpSpPr>
          <p:nvPr/>
        </p:nvGrpSpPr>
        <p:grpSpPr bwMode="auto">
          <a:xfrm>
            <a:off x="4894218" y="4800600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B0F86116-82A9-204C-9199-645E77830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D4869D05-964B-DD41-9F77-9414D16A3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9382FA49-36BB-954A-9B3B-62F388AFFD21}"/>
              </a:ext>
            </a:extLst>
          </p:cNvPr>
          <p:cNvGrpSpPr>
            <a:grpSpLocks/>
          </p:cNvGrpSpPr>
          <p:nvPr/>
        </p:nvGrpSpPr>
        <p:grpSpPr bwMode="auto">
          <a:xfrm>
            <a:off x="6016752" y="3643313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7A84D655-78E6-074C-9378-3B9526A5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B049DC7A-CA1B-D748-B837-DA3B68DEC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9AF0C27E-DB58-504E-80A6-3A739D68E722}"/>
              </a:ext>
            </a:extLst>
          </p:cNvPr>
          <p:cNvGrpSpPr>
            <a:grpSpLocks/>
          </p:cNvGrpSpPr>
          <p:nvPr/>
        </p:nvGrpSpPr>
        <p:grpSpPr bwMode="auto">
          <a:xfrm>
            <a:off x="7007352" y="3643313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08C5A771-EC03-DB49-9B04-30BEE402D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1A4C9AF0-917B-BE44-ADEA-00E467695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FE4D23DB-316D-8D42-9F4F-06EBA62B53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4352" y="2119313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C99E96-CD33-194C-9231-91FD90192EFE}"/>
              </a:ext>
            </a:extLst>
          </p:cNvPr>
          <p:cNvSpPr txBox="1"/>
          <p:nvPr/>
        </p:nvSpPr>
        <p:spPr>
          <a:xfrm>
            <a:off x="1071154" y="5930537"/>
            <a:ext cx="2714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E G F C H F B A E</a:t>
            </a:r>
          </a:p>
        </p:txBody>
      </p:sp>
      <p:grpSp>
        <p:nvGrpSpPr>
          <p:cNvPr id="44" name="Group 77">
            <a:extLst>
              <a:ext uri="{FF2B5EF4-FFF2-40B4-BE49-F238E27FC236}">
                <a16:creationId xmlns:a16="http://schemas.microsoft.com/office/drawing/2014/main" id="{2622DB85-B62D-2448-8928-247F0B88F917}"/>
              </a:ext>
            </a:extLst>
          </p:cNvPr>
          <p:cNvGrpSpPr>
            <a:grpSpLocks/>
          </p:cNvGrpSpPr>
          <p:nvPr/>
        </p:nvGrpSpPr>
        <p:grpSpPr bwMode="auto">
          <a:xfrm>
            <a:off x="8264652" y="3674269"/>
            <a:ext cx="685800" cy="457200"/>
            <a:chOff x="960" y="2352"/>
            <a:chExt cx="432" cy="288"/>
          </a:xfrm>
        </p:grpSpPr>
        <p:sp>
          <p:nvSpPr>
            <p:cNvPr id="45" name="Oval 78">
              <a:extLst>
                <a:ext uri="{FF2B5EF4-FFF2-40B4-BE49-F238E27FC236}">
                  <a16:creationId xmlns:a16="http://schemas.microsoft.com/office/drawing/2014/main" id="{665397AB-9BFE-7949-84F3-EABC5FCA6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6" name="Text Box 79">
              <a:extLst>
                <a:ext uri="{FF2B5EF4-FFF2-40B4-BE49-F238E27FC236}">
                  <a16:creationId xmlns:a16="http://schemas.microsoft.com/office/drawing/2014/main" id="{7A1D95FC-DE0E-7E4C-BDBC-5411009A12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9379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40EE-6773-D944-A76C-9321ECAE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9AFA-E3DE-3846-ACA3-32606371C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Postorder</a:t>
            </a:r>
            <a:r>
              <a:rPr lang="en-US" dirty="0"/>
              <a:t>(node):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Postorder</a:t>
            </a:r>
            <a:r>
              <a:rPr lang="en-US" dirty="0"/>
              <a:t>(left)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Postorder</a:t>
            </a:r>
            <a:r>
              <a:rPr lang="en-US" dirty="0"/>
              <a:t>(right)</a:t>
            </a:r>
            <a:br>
              <a:rPr lang="en-US" dirty="0"/>
            </a:br>
            <a:r>
              <a:rPr lang="en-US" dirty="0"/>
              <a:t>   visit node (e.g., print)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C34C65E-4971-6944-83C8-83C682B90061}"/>
              </a:ext>
            </a:extLst>
          </p:cNvPr>
          <p:cNvGrpSpPr>
            <a:grpSpLocks/>
          </p:cNvGrpSpPr>
          <p:nvPr/>
        </p:nvGrpSpPr>
        <p:grpSpPr bwMode="auto">
          <a:xfrm>
            <a:off x="6397752" y="1738313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FCD3D0-0654-C140-A040-22FAA0256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D1B6828E-8B08-A045-8978-491E9684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95048249-7E68-2941-9735-23823A6DD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0A643AB-CB53-F745-85B9-237D1211E8A7}"/>
              </a:ext>
            </a:extLst>
          </p:cNvPr>
          <p:cNvGrpSpPr>
            <a:grpSpLocks/>
          </p:cNvGrpSpPr>
          <p:nvPr/>
        </p:nvGrpSpPr>
        <p:grpSpPr bwMode="auto">
          <a:xfrm>
            <a:off x="5254752" y="2652713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37A43172-BDB3-D94D-B624-6392EC272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8B2EBE3-4B09-6B4B-A0AD-09AD9B5F7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A67645C-F02F-B644-9334-282A0A6D1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FB9AAF7-818F-194B-B8C4-1F61477C8DB6}"/>
              </a:ext>
            </a:extLst>
          </p:cNvPr>
          <p:cNvGrpSpPr>
            <a:grpSpLocks/>
          </p:cNvGrpSpPr>
          <p:nvPr/>
        </p:nvGrpSpPr>
        <p:grpSpPr bwMode="auto">
          <a:xfrm>
            <a:off x="7388352" y="2652713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B45A4CF2-A9B3-7B41-B22C-6E78D8A13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649015DF-FCE7-9F49-B9AF-ECBCD84D0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BBA8EAD-F94A-164F-8EA0-689527AF4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915A6F4D-CFF1-E14F-B32E-7672532B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152" y="3657601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C329E550-9584-7640-85B6-1A9511C7FEED}"/>
              </a:ext>
            </a:extLst>
          </p:cNvPr>
          <p:cNvGrpSpPr>
            <a:grpSpLocks/>
          </p:cNvGrpSpPr>
          <p:nvPr/>
        </p:nvGrpSpPr>
        <p:grpSpPr bwMode="auto">
          <a:xfrm>
            <a:off x="4721352" y="3643313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FE55EB54-FA02-B14E-9F41-7C3E6519E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0551CD6A-6E65-0542-A279-122EF9493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48FC173-5A40-3948-A887-1C966E122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2352" y="3109913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A91E1684-8B7C-0D47-BB7C-C63A3B807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2752" y="4100513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1FCAB4CE-F7E8-E844-98EC-EE84F197A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252" y="41148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82B9240F-F80C-E24F-BBDF-5E3D22EE5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352" y="3033713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74088F3E-3B89-2B41-81D3-ED875785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7352" y="211931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19711526-9951-164F-8BA4-AFE588860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7952" y="3033713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935D07A-92D4-444D-90EE-90F66A4387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152" y="3033713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A6FD2F3D-EF3D-B144-8871-72EE576FF411}"/>
              </a:ext>
            </a:extLst>
          </p:cNvPr>
          <p:cNvGrpSpPr>
            <a:grpSpLocks/>
          </p:cNvGrpSpPr>
          <p:nvPr/>
        </p:nvGrpSpPr>
        <p:grpSpPr bwMode="auto">
          <a:xfrm>
            <a:off x="4187952" y="4786313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E65E5129-1C16-F140-AE2A-08EFA4838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1E2440F-83D8-4842-A3F9-1A5509072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3577AEE9-E82B-6D42-897B-673A64326353}"/>
              </a:ext>
            </a:extLst>
          </p:cNvPr>
          <p:cNvGrpSpPr>
            <a:grpSpLocks/>
          </p:cNvGrpSpPr>
          <p:nvPr/>
        </p:nvGrpSpPr>
        <p:grpSpPr bwMode="auto">
          <a:xfrm>
            <a:off x="4894218" y="4800600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B0F86116-82A9-204C-9199-645E77830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D4869D05-964B-DD41-9F77-9414D16A3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9382FA49-36BB-954A-9B3B-62F388AFFD21}"/>
              </a:ext>
            </a:extLst>
          </p:cNvPr>
          <p:cNvGrpSpPr>
            <a:grpSpLocks/>
          </p:cNvGrpSpPr>
          <p:nvPr/>
        </p:nvGrpSpPr>
        <p:grpSpPr bwMode="auto">
          <a:xfrm>
            <a:off x="6016752" y="3643313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7A84D655-78E6-074C-9378-3B9526A5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B049DC7A-CA1B-D748-B837-DA3B68DEC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9AF0C27E-DB58-504E-80A6-3A739D68E722}"/>
              </a:ext>
            </a:extLst>
          </p:cNvPr>
          <p:cNvGrpSpPr>
            <a:grpSpLocks/>
          </p:cNvGrpSpPr>
          <p:nvPr/>
        </p:nvGrpSpPr>
        <p:grpSpPr bwMode="auto">
          <a:xfrm>
            <a:off x="7007352" y="3643313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08C5A771-EC03-DB49-9B04-30BEE402D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1A4C9AF0-917B-BE44-ADEA-00E467695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2F83666-D19B-514B-9E82-0F24B54520BA}"/>
              </a:ext>
            </a:extLst>
          </p:cNvPr>
          <p:cNvGrpSpPr>
            <a:grpSpLocks/>
          </p:cNvGrpSpPr>
          <p:nvPr/>
        </p:nvGrpSpPr>
        <p:grpSpPr bwMode="auto">
          <a:xfrm>
            <a:off x="8264652" y="3674269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426062D9-64D1-0541-997F-E8FD96884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157C277C-BC47-DD4A-9D5D-32ED54033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FE4D23DB-316D-8D42-9F4F-06EBA62B53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4352" y="2119313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C99E96-CD33-194C-9231-91FD90192EFE}"/>
              </a:ext>
            </a:extLst>
          </p:cNvPr>
          <p:cNvSpPr txBox="1"/>
          <p:nvPr/>
        </p:nvSpPr>
        <p:spPr>
          <a:xfrm>
            <a:off x="1071154" y="5930537"/>
            <a:ext cx="4221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would be printed out?</a:t>
            </a:r>
          </a:p>
        </p:txBody>
      </p:sp>
    </p:spTree>
    <p:extLst>
      <p:ext uri="{BB962C8B-B14F-4D97-AF65-F5344CB8AC3E}">
        <p14:creationId xmlns:p14="http://schemas.microsoft.com/office/powerpoint/2010/main" val="425188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40EE-6773-D944-A76C-9321ECAE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9AFA-E3DE-3846-ACA3-32606371C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Postorder</a:t>
            </a:r>
            <a:r>
              <a:rPr lang="en-US" dirty="0"/>
              <a:t>(node):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Postorder</a:t>
            </a:r>
            <a:r>
              <a:rPr lang="en-US" dirty="0"/>
              <a:t>(left)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Postorder</a:t>
            </a:r>
            <a:r>
              <a:rPr lang="en-US" dirty="0"/>
              <a:t>(right)</a:t>
            </a:r>
            <a:br>
              <a:rPr lang="en-US" dirty="0"/>
            </a:br>
            <a:r>
              <a:rPr lang="en-US" dirty="0"/>
              <a:t>   visit node (e.g., print)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C34C65E-4971-6944-83C8-83C682B90061}"/>
              </a:ext>
            </a:extLst>
          </p:cNvPr>
          <p:cNvGrpSpPr>
            <a:grpSpLocks/>
          </p:cNvGrpSpPr>
          <p:nvPr/>
        </p:nvGrpSpPr>
        <p:grpSpPr bwMode="auto">
          <a:xfrm>
            <a:off x="6397752" y="1738313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FCD3D0-0654-C140-A040-22FAA0256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D1B6828E-8B08-A045-8978-491E9684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95048249-7E68-2941-9735-23823A6DD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0A643AB-CB53-F745-85B9-237D1211E8A7}"/>
              </a:ext>
            </a:extLst>
          </p:cNvPr>
          <p:cNvGrpSpPr>
            <a:grpSpLocks/>
          </p:cNvGrpSpPr>
          <p:nvPr/>
        </p:nvGrpSpPr>
        <p:grpSpPr bwMode="auto">
          <a:xfrm>
            <a:off x="5254752" y="2652713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37A43172-BDB3-D94D-B624-6392EC272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8B2EBE3-4B09-6B4B-A0AD-09AD9B5F7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A67645C-F02F-B644-9334-282A0A6D1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FB9AAF7-818F-194B-B8C4-1F61477C8DB6}"/>
              </a:ext>
            </a:extLst>
          </p:cNvPr>
          <p:cNvGrpSpPr>
            <a:grpSpLocks/>
          </p:cNvGrpSpPr>
          <p:nvPr/>
        </p:nvGrpSpPr>
        <p:grpSpPr bwMode="auto">
          <a:xfrm>
            <a:off x="7388352" y="2652713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B45A4CF2-A9B3-7B41-B22C-6E78D8A13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649015DF-FCE7-9F49-B9AF-ECBCD84D0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BBA8EAD-F94A-164F-8EA0-689527AF4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915A6F4D-CFF1-E14F-B32E-7672532B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152" y="3657601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C329E550-9584-7640-85B6-1A9511C7FEED}"/>
              </a:ext>
            </a:extLst>
          </p:cNvPr>
          <p:cNvGrpSpPr>
            <a:grpSpLocks/>
          </p:cNvGrpSpPr>
          <p:nvPr/>
        </p:nvGrpSpPr>
        <p:grpSpPr bwMode="auto">
          <a:xfrm>
            <a:off x="4721352" y="3643313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FE55EB54-FA02-B14E-9F41-7C3E6519E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0551CD6A-6E65-0542-A279-122EF9493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48FC173-5A40-3948-A887-1C966E122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2352" y="3109913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A91E1684-8B7C-0D47-BB7C-C63A3B807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2752" y="4100513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1FCAB4CE-F7E8-E844-98EC-EE84F197A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252" y="41148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82B9240F-F80C-E24F-BBDF-5E3D22EE5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352" y="3033713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74088F3E-3B89-2B41-81D3-ED875785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7352" y="211931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19711526-9951-164F-8BA4-AFE588860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7952" y="3033713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935D07A-92D4-444D-90EE-90F66A4387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152" y="3033713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A6FD2F3D-EF3D-B144-8871-72EE576FF411}"/>
              </a:ext>
            </a:extLst>
          </p:cNvPr>
          <p:cNvGrpSpPr>
            <a:grpSpLocks/>
          </p:cNvGrpSpPr>
          <p:nvPr/>
        </p:nvGrpSpPr>
        <p:grpSpPr bwMode="auto">
          <a:xfrm>
            <a:off x="4187952" y="4786313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E65E5129-1C16-F140-AE2A-08EFA4838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1E2440F-83D8-4842-A3F9-1A5509072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3577AEE9-E82B-6D42-897B-673A64326353}"/>
              </a:ext>
            </a:extLst>
          </p:cNvPr>
          <p:cNvGrpSpPr>
            <a:grpSpLocks/>
          </p:cNvGrpSpPr>
          <p:nvPr/>
        </p:nvGrpSpPr>
        <p:grpSpPr bwMode="auto">
          <a:xfrm>
            <a:off x="4894218" y="4800600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B0F86116-82A9-204C-9199-645E77830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D4869D05-964B-DD41-9F77-9414D16A3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9382FA49-36BB-954A-9B3B-62F388AFFD21}"/>
              </a:ext>
            </a:extLst>
          </p:cNvPr>
          <p:cNvGrpSpPr>
            <a:grpSpLocks/>
          </p:cNvGrpSpPr>
          <p:nvPr/>
        </p:nvGrpSpPr>
        <p:grpSpPr bwMode="auto">
          <a:xfrm>
            <a:off x="6016752" y="3643313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7A84D655-78E6-074C-9378-3B9526A5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B049DC7A-CA1B-D748-B837-DA3B68DEC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9AF0C27E-DB58-504E-80A6-3A739D68E722}"/>
              </a:ext>
            </a:extLst>
          </p:cNvPr>
          <p:cNvGrpSpPr>
            <a:grpSpLocks/>
          </p:cNvGrpSpPr>
          <p:nvPr/>
        </p:nvGrpSpPr>
        <p:grpSpPr bwMode="auto">
          <a:xfrm>
            <a:off x="7007352" y="3643313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08C5A771-EC03-DB49-9B04-30BEE402D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1A4C9AF0-917B-BE44-ADEA-00E467695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2F83666-D19B-514B-9E82-0F24B54520BA}"/>
              </a:ext>
            </a:extLst>
          </p:cNvPr>
          <p:cNvGrpSpPr>
            <a:grpSpLocks/>
          </p:cNvGrpSpPr>
          <p:nvPr/>
        </p:nvGrpSpPr>
        <p:grpSpPr bwMode="auto">
          <a:xfrm>
            <a:off x="8264652" y="3674269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426062D9-64D1-0541-997F-E8FD96884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157C277C-BC47-DD4A-9D5D-32ED54033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FE4D23DB-316D-8D42-9F4F-06EBA62B53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4352" y="2119313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52858C-0D39-4047-A3AD-8CD3638CE4AF}"/>
              </a:ext>
            </a:extLst>
          </p:cNvPr>
          <p:cNvSpPr txBox="1"/>
          <p:nvPr/>
        </p:nvSpPr>
        <p:spPr>
          <a:xfrm>
            <a:off x="1071154" y="5930537"/>
            <a:ext cx="2714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E F G H C B E A F</a:t>
            </a:r>
          </a:p>
        </p:txBody>
      </p:sp>
    </p:spTree>
    <p:extLst>
      <p:ext uri="{BB962C8B-B14F-4D97-AF65-F5344CB8AC3E}">
        <p14:creationId xmlns:p14="http://schemas.microsoft.com/office/powerpoint/2010/main" val="2097948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40EE-6773-D944-A76C-9321ECAE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9AFA-E3DE-3846-ACA3-32606371C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Preorder(node):</a:t>
            </a:r>
          </a:p>
          <a:p>
            <a:pPr marL="0" indent="0">
              <a:buNone/>
            </a:pPr>
            <a:r>
              <a:rPr lang="en-US" dirty="0"/>
              <a:t>   visit node (e.g., print)</a:t>
            </a:r>
          </a:p>
          <a:p>
            <a:pPr marL="0" indent="0">
              <a:buNone/>
            </a:pPr>
            <a:r>
              <a:rPr lang="en-US" dirty="0"/>
              <a:t>   Preorder(left)</a:t>
            </a:r>
          </a:p>
          <a:p>
            <a:pPr marL="0" indent="0">
              <a:buNone/>
            </a:pPr>
            <a:r>
              <a:rPr lang="en-US" dirty="0"/>
              <a:t>   Preorder(right)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C34C65E-4971-6944-83C8-83C682B90061}"/>
              </a:ext>
            </a:extLst>
          </p:cNvPr>
          <p:cNvGrpSpPr>
            <a:grpSpLocks/>
          </p:cNvGrpSpPr>
          <p:nvPr/>
        </p:nvGrpSpPr>
        <p:grpSpPr bwMode="auto">
          <a:xfrm>
            <a:off x="6397752" y="1738313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FCD3D0-0654-C140-A040-22FAA0256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D1B6828E-8B08-A045-8978-491E9684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95048249-7E68-2941-9735-23823A6DD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0A643AB-CB53-F745-85B9-237D1211E8A7}"/>
              </a:ext>
            </a:extLst>
          </p:cNvPr>
          <p:cNvGrpSpPr>
            <a:grpSpLocks/>
          </p:cNvGrpSpPr>
          <p:nvPr/>
        </p:nvGrpSpPr>
        <p:grpSpPr bwMode="auto">
          <a:xfrm>
            <a:off x="5254752" y="2652713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37A43172-BDB3-D94D-B624-6392EC272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8B2EBE3-4B09-6B4B-A0AD-09AD9B5F7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A67645C-F02F-B644-9334-282A0A6D1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FB9AAF7-818F-194B-B8C4-1F61477C8DB6}"/>
              </a:ext>
            </a:extLst>
          </p:cNvPr>
          <p:cNvGrpSpPr>
            <a:grpSpLocks/>
          </p:cNvGrpSpPr>
          <p:nvPr/>
        </p:nvGrpSpPr>
        <p:grpSpPr bwMode="auto">
          <a:xfrm>
            <a:off x="7388352" y="2652713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B45A4CF2-A9B3-7B41-B22C-6E78D8A13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649015DF-FCE7-9F49-B9AF-ECBCD84D0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BBA8EAD-F94A-164F-8EA0-689527AF4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915A6F4D-CFF1-E14F-B32E-7672532B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152" y="3657601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C329E550-9584-7640-85B6-1A9511C7FEED}"/>
              </a:ext>
            </a:extLst>
          </p:cNvPr>
          <p:cNvGrpSpPr>
            <a:grpSpLocks/>
          </p:cNvGrpSpPr>
          <p:nvPr/>
        </p:nvGrpSpPr>
        <p:grpSpPr bwMode="auto">
          <a:xfrm>
            <a:off x="4721352" y="3643313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FE55EB54-FA02-B14E-9F41-7C3E6519E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0551CD6A-6E65-0542-A279-122EF9493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48FC173-5A40-3948-A887-1C966E122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2352" y="3109913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A91E1684-8B7C-0D47-BB7C-C63A3B807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2752" y="4100513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1FCAB4CE-F7E8-E844-98EC-EE84F197A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252" y="41148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82B9240F-F80C-E24F-BBDF-5E3D22EE5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352" y="3033713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74088F3E-3B89-2B41-81D3-ED875785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7352" y="211931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19711526-9951-164F-8BA4-AFE588860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7952" y="3033713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935D07A-92D4-444D-90EE-90F66A4387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152" y="3033713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A6FD2F3D-EF3D-B144-8871-72EE576FF411}"/>
              </a:ext>
            </a:extLst>
          </p:cNvPr>
          <p:cNvGrpSpPr>
            <a:grpSpLocks/>
          </p:cNvGrpSpPr>
          <p:nvPr/>
        </p:nvGrpSpPr>
        <p:grpSpPr bwMode="auto">
          <a:xfrm>
            <a:off x="4187952" y="4786313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E65E5129-1C16-F140-AE2A-08EFA4838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1E2440F-83D8-4842-A3F9-1A5509072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3577AEE9-E82B-6D42-897B-673A64326353}"/>
              </a:ext>
            </a:extLst>
          </p:cNvPr>
          <p:cNvGrpSpPr>
            <a:grpSpLocks/>
          </p:cNvGrpSpPr>
          <p:nvPr/>
        </p:nvGrpSpPr>
        <p:grpSpPr bwMode="auto">
          <a:xfrm>
            <a:off x="4894218" y="4800600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B0F86116-82A9-204C-9199-645E77830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D4869D05-964B-DD41-9F77-9414D16A3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9382FA49-36BB-954A-9B3B-62F388AFFD21}"/>
              </a:ext>
            </a:extLst>
          </p:cNvPr>
          <p:cNvGrpSpPr>
            <a:grpSpLocks/>
          </p:cNvGrpSpPr>
          <p:nvPr/>
        </p:nvGrpSpPr>
        <p:grpSpPr bwMode="auto">
          <a:xfrm>
            <a:off x="6016752" y="3643313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7A84D655-78E6-074C-9378-3B9526A5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B049DC7A-CA1B-D748-B837-DA3B68DEC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9AF0C27E-DB58-504E-80A6-3A739D68E722}"/>
              </a:ext>
            </a:extLst>
          </p:cNvPr>
          <p:cNvGrpSpPr>
            <a:grpSpLocks/>
          </p:cNvGrpSpPr>
          <p:nvPr/>
        </p:nvGrpSpPr>
        <p:grpSpPr bwMode="auto">
          <a:xfrm>
            <a:off x="7007352" y="3643313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08C5A771-EC03-DB49-9B04-30BEE402D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1A4C9AF0-917B-BE44-ADEA-00E467695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2F83666-D19B-514B-9E82-0F24B54520BA}"/>
              </a:ext>
            </a:extLst>
          </p:cNvPr>
          <p:cNvGrpSpPr>
            <a:grpSpLocks/>
          </p:cNvGrpSpPr>
          <p:nvPr/>
        </p:nvGrpSpPr>
        <p:grpSpPr bwMode="auto">
          <a:xfrm>
            <a:off x="8264652" y="3674269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426062D9-64D1-0541-997F-E8FD96884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157C277C-BC47-DD4A-9D5D-32ED54033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FE4D23DB-316D-8D42-9F4F-06EBA62B53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4352" y="2119313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C99E96-CD33-194C-9231-91FD90192EFE}"/>
              </a:ext>
            </a:extLst>
          </p:cNvPr>
          <p:cNvSpPr txBox="1"/>
          <p:nvPr/>
        </p:nvSpPr>
        <p:spPr>
          <a:xfrm>
            <a:off x="1071154" y="5930537"/>
            <a:ext cx="4221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would be printed out?</a:t>
            </a:r>
          </a:p>
        </p:txBody>
      </p:sp>
    </p:spTree>
    <p:extLst>
      <p:ext uri="{BB962C8B-B14F-4D97-AF65-F5344CB8AC3E}">
        <p14:creationId xmlns:p14="http://schemas.microsoft.com/office/powerpoint/2010/main" val="8721069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240EE-6773-D944-A76C-9321ECAE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traversals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9AFA-E3DE-3846-ACA3-32606371C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Preorder(node):</a:t>
            </a:r>
          </a:p>
          <a:p>
            <a:pPr marL="0" indent="0">
              <a:buNone/>
            </a:pPr>
            <a:r>
              <a:rPr lang="en-US" dirty="0"/>
              <a:t>   visit node (e.g., print)</a:t>
            </a:r>
          </a:p>
          <a:p>
            <a:pPr marL="0" indent="0">
              <a:buNone/>
            </a:pPr>
            <a:r>
              <a:rPr lang="en-US" dirty="0"/>
              <a:t>   Preorder(left)</a:t>
            </a:r>
          </a:p>
          <a:p>
            <a:pPr marL="0" indent="0">
              <a:buNone/>
            </a:pPr>
            <a:r>
              <a:rPr lang="en-US" dirty="0"/>
              <a:t>   Preorder(right)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EC34C65E-4971-6944-83C8-83C682B90061}"/>
              </a:ext>
            </a:extLst>
          </p:cNvPr>
          <p:cNvGrpSpPr>
            <a:grpSpLocks/>
          </p:cNvGrpSpPr>
          <p:nvPr/>
        </p:nvGrpSpPr>
        <p:grpSpPr bwMode="auto">
          <a:xfrm>
            <a:off x="6397752" y="1738313"/>
            <a:ext cx="838200" cy="457200"/>
            <a:chOff x="2016" y="1152"/>
            <a:chExt cx="528" cy="2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FCD3D0-0654-C140-A040-22FAA0256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Text Box 5">
              <a:extLst>
                <a:ext uri="{FF2B5EF4-FFF2-40B4-BE49-F238E27FC236}">
                  <a16:creationId xmlns:a16="http://schemas.microsoft.com/office/drawing/2014/main" id="{D1B6828E-8B08-A045-8978-491E9684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 dirty="0"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95048249-7E68-2941-9735-23823A6DDF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0A643AB-CB53-F745-85B9-237D1211E8A7}"/>
              </a:ext>
            </a:extLst>
          </p:cNvPr>
          <p:cNvGrpSpPr>
            <a:grpSpLocks/>
          </p:cNvGrpSpPr>
          <p:nvPr/>
        </p:nvGrpSpPr>
        <p:grpSpPr bwMode="auto">
          <a:xfrm>
            <a:off x="5254752" y="2652713"/>
            <a:ext cx="838200" cy="457200"/>
            <a:chOff x="2016" y="1152"/>
            <a:chExt cx="528" cy="288"/>
          </a:xfrm>
        </p:grpSpPr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37A43172-BDB3-D94D-B624-6392EC272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Text Box 10">
              <a:extLst>
                <a:ext uri="{FF2B5EF4-FFF2-40B4-BE49-F238E27FC236}">
                  <a16:creationId xmlns:a16="http://schemas.microsoft.com/office/drawing/2014/main" id="{88B2EBE3-4B09-6B4B-A0AD-09AD9B5F7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Text Box 11">
              <a:extLst>
                <a:ext uri="{FF2B5EF4-FFF2-40B4-BE49-F238E27FC236}">
                  <a16:creationId xmlns:a16="http://schemas.microsoft.com/office/drawing/2014/main" id="{AA67645C-F02F-B644-9334-282A0A6D1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C</a:t>
              </a: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1FB9AAF7-818F-194B-B8C4-1F61477C8DB6}"/>
              </a:ext>
            </a:extLst>
          </p:cNvPr>
          <p:cNvGrpSpPr>
            <a:grpSpLocks/>
          </p:cNvGrpSpPr>
          <p:nvPr/>
        </p:nvGrpSpPr>
        <p:grpSpPr bwMode="auto">
          <a:xfrm>
            <a:off x="7388352" y="2652713"/>
            <a:ext cx="838200" cy="457200"/>
            <a:chOff x="2016" y="1152"/>
            <a:chExt cx="528" cy="288"/>
          </a:xfrm>
        </p:grpSpPr>
        <p:sp>
          <p:nvSpPr>
            <p:cNvPr id="13" name="Oval 13">
              <a:extLst>
                <a:ext uri="{FF2B5EF4-FFF2-40B4-BE49-F238E27FC236}">
                  <a16:creationId xmlns:a16="http://schemas.microsoft.com/office/drawing/2014/main" id="{B45A4CF2-A9B3-7B41-B22C-6E78D8A13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1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Text Box 14">
              <a:extLst>
                <a:ext uri="{FF2B5EF4-FFF2-40B4-BE49-F238E27FC236}">
                  <a16:creationId xmlns:a16="http://schemas.microsoft.com/office/drawing/2014/main" id="{649015DF-FCE7-9F49-B9AF-ECBCD84D0E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161"/>
              <a:ext cx="52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6BBA8EAD-F94A-164F-8EA0-689527AF4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" y="12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A</a:t>
              </a:r>
            </a:p>
          </p:txBody>
        </p:sp>
      </p:grpSp>
      <p:sp>
        <p:nvSpPr>
          <p:cNvPr id="16" name="Text Box 30">
            <a:extLst>
              <a:ext uri="{FF2B5EF4-FFF2-40B4-BE49-F238E27FC236}">
                <a16:creationId xmlns:a16="http://schemas.microsoft.com/office/drawing/2014/main" id="{915A6F4D-CFF1-E14F-B32E-7672532B5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5152" y="3657601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17" name="Group 61">
            <a:extLst>
              <a:ext uri="{FF2B5EF4-FFF2-40B4-BE49-F238E27FC236}">
                <a16:creationId xmlns:a16="http://schemas.microsoft.com/office/drawing/2014/main" id="{C329E550-9584-7640-85B6-1A9511C7FEED}"/>
              </a:ext>
            </a:extLst>
          </p:cNvPr>
          <p:cNvGrpSpPr>
            <a:grpSpLocks/>
          </p:cNvGrpSpPr>
          <p:nvPr/>
        </p:nvGrpSpPr>
        <p:grpSpPr bwMode="auto">
          <a:xfrm>
            <a:off x="4721352" y="3643313"/>
            <a:ext cx="685800" cy="457200"/>
            <a:chOff x="960" y="2352"/>
            <a:chExt cx="432" cy="288"/>
          </a:xfrm>
        </p:grpSpPr>
        <p:sp>
          <p:nvSpPr>
            <p:cNvPr id="18" name="Oval 29">
              <a:extLst>
                <a:ext uri="{FF2B5EF4-FFF2-40B4-BE49-F238E27FC236}">
                  <a16:creationId xmlns:a16="http://schemas.microsoft.com/office/drawing/2014/main" id="{FE55EB54-FA02-B14E-9F41-7C3E6519E1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Text Box 31">
              <a:extLst>
                <a:ext uri="{FF2B5EF4-FFF2-40B4-BE49-F238E27FC236}">
                  <a16:creationId xmlns:a16="http://schemas.microsoft.com/office/drawing/2014/main" id="{0551CD6A-6E65-0542-A279-122EF94939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G</a:t>
              </a:r>
            </a:p>
          </p:txBody>
        </p:sp>
      </p:grpSp>
      <p:sp>
        <p:nvSpPr>
          <p:cNvPr id="20" name="Line 53">
            <a:extLst>
              <a:ext uri="{FF2B5EF4-FFF2-40B4-BE49-F238E27FC236}">
                <a16:creationId xmlns:a16="http://schemas.microsoft.com/office/drawing/2014/main" id="{448FC173-5A40-3948-A887-1C966E1221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2352" y="3109913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A91E1684-8B7C-0D47-BB7C-C63A3B807F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2752" y="4100513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2" name="Line 55">
            <a:extLst>
              <a:ext uri="{FF2B5EF4-FFF2-40B4-BE49-F238E27FC236}">
                <a16:creationId xmlns:a16="http://schemas.microsoft.com/office/drawing/2014/main" id="{1FCAB4CE-F7E8-E844-98EC-EE84F197A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252" y="4114800"/>
            <a:ext cx="152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3" name="Line 57">
            <a:extLst>
              <a:ext uri="{FF2B5EF4-FFF2-40B4-BE49-F238E27FC236}">
                <a16:creationId xmlns:a16="http://schemas.microsoft.com/office/drawing/2014/main" id="{82B9240F-F80C-E24F-BBDF-5E3D22EE5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4352" y="3033713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4" name="Line 58">
            <a:extLst>
              <a:ext uri="{FF2B5EF4-FFF2-40B4-BE49-F238E27FC236}">
                <a16:creationId xmlns:a16="http://schemas.microsoft.com/office/drawing/2014/main" id="{74088F3E-3B89-2B41-81D3-ED87578589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7352" y="2119313"/>
            <a:ext cx="762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5" name="Line 59">
            <a:extLst>
              <a:ext uri="{FF2B5EF4-FFF2-40B4-BE49-F238E27FC236}">
                <a16:creationId xmlns:a16="http://schemas.microsoft.com/office/drawing/2014/main" id="{19711526-9951-164F-8BA4-AFE588860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7952" y="3033713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6" name="Line 60">
            <a:extLst>
              <a:ext uri="{FF2B5EF4-FFF2-40B4-BE49-F238E27FC236}">
                <a16:creationId xmlns:a16="http://schemas.microsoft.com/office/drawing/2014/main" id="{7935D07A-92D4-444D-90EE-90F66A4387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152" y="3033713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grpSp>
        <p:nvGrpSpPr>
          <p:cNvPr id="27" name="Group 62">
            <a:extLst>
              <a:ext uri="{FF2B5EF4-FFF2-40B4-BE49-F238E27FC236}">
                <a16:creationId xmlns:a16="http://schemas.microsoft.com/office/drawing/2014/main" id="{A6FD2F3D-EF3D-B144-8871-72EE576FF411}"/>
              </a:ext>
            </a:extLst>
          </p:cNvPr>
          <p:cNvGrpSpPr>
            <a:grpSpLocks/>
          </p:cNvGrpSpPr>
          <p:nvPr/>
        </p:nvGrpSpPr>
        <p:grpSpPr bwMode="auto">
          <a:xfrm>
            <a:off x="4187952" y="4786313"/>
            <a:ext cx="685800" cy="457200"/>
            <a:chOff x="960" y="2352"/>
            <a:chExt cx="432" cy="288"/>
          </a:xfrm>
        </p:grpSpPr>
        <p:sp>
          <p:nvSpPr>
            <p:cNvPr id="28" name="Oval 63">
              <a:extLst>
                <a:ext uri="{FF2B5EF4-FFF2-40B4-BE49-F238E27FC236}">
                  <a16:creationId xmlns:a16="http://schemas.microsoft.com/office/drawing/2014/main" id="{E65E5129-1C16-F140-AE2A-08EFA4838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Text Box 64">
              <a:extLst>
                <a:ext uri="{FF2B5EF4-FFF2-40B4-BE49-F238E27FC236}">
                  <a16:creationId xmlns:a16="http://schemas.microsoft.com/office/drawing/2014/main" id="{71E2440F-83D8-4842-A3F9-1A5509072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grpSp>
        <p:nvGrpSpPr>
          <p:cNvPr id="30" name="Group 65">
            <a:extLst>
              <a:ext uri="{FF2B5EF4-FFF2-40B4-BE49-F238E27FC236}">
                <a16:creationId xmlns:a16="http://schemas.microsoft.com/office/drawing/2014/main" id="{3577AEE9-E82B-6D42-897B-673A64326353}"/>
              </a:ext>
            </a:extLst>
          </p:cNvPr>
          <p:cNvGrpSpPr>
            <a:grpSpLocks/>
          </p:cNvGrpSpPr>
          <p:nvPr/>
        </p:nvGrpSpPr>
        <p:grpSpPr bwMode="auto">
          <a:xfrm>
            <a:off x="4894218" y="4800600"/>
            <a:ext cx="685800" cy="457200"/>
            <a:chOff x="960" y="2352"/>
            <a:chExt cx="432" cy="288"/>
          </a:xfrm>
        </p:grpSpPr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B0F86116-82A9-204C-9199-645E77830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2" name="Text Box 67">
              <a:extLst>
                <a:ext uri="{FF2B5EF4-FFF2-40B4-BE49-F238E27FC236}">
                  <a16:creationId xmlns:a16="http://schemas.microsoft.com/office/drawing/2014/main" id="{D4869D05-964B-DD41-9F77-9414D16A3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F</a:t>
              </a:r>
            </a:p>
          </p:txBody>
        </p:sp>
      </p:grpSp>
      <p:grpSp>
        <p:nvGrpSpPr>
          <p:cNvPr id="33" name="Group 71">
            <a:extLst>
              <a:ext uri="{FF2B5EF4-FFF2-40B4-BE49-F238E27FC236}">
                <a16:creationId xmlns:a16="http://schemas.microsoft.com/office/drawing/2014/main" id="{9382FA49-36BB-954A-9B3B-62F388AFFD21}"/>
              </a:ext>
            </a:extLst>
          </p:cNvPr>
          <p:cNvGrpSpPr>
            <a:grpSpLocks/>
          </p:cNvGrpSpPr>
          <p:nvPr/>
        </p:nvGrpSpPr>
        <p:grpSpPr bwMode="auto">
          <a:xfrm>
            <a:off x="6016752" y="3643313"/>
            <a:ext cx="685800" cy="457200"/>
            <a:chOff x="960" y="2352"/>
            <a:chExt cx="432" cy="288"/>
          </a:xfrm>
        </p:grpSpPr>
        <p:sp>
          <p:nvSpPr>
            <p:cNvPr id="34" name="Oval 72">
              <a:extLst>
                <a:ext uri="{FF2B5EF4-FFF2-40B4-BE49-F238E27FC236}">
                  <a16:creationId xmlns:a16="http://schemas.microsoft.com/office/drawing/2014/main" id="{7A84D655-78E6-074C-9378-3B9526A5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5" name="Text Box 73">
              <a:extLst>
                <a:ext uri="{FF2B5EF4-FFF2-40B4-BE49-F238E27FC236}">
                  <a16:creationId xmlns:a16="http://schemas.microsoft.com/office/drawing/2014/main" id="{B049DC7A-CA1B-D748-B837-DA3B68DEC0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H</a:t>
              </a:r>
            </a:p>
          </p:txBody>
        </p:sp>
      </p:grpSp>
      <p:grpSp>
        <p:nvGrpSpPr>
          <p:cNvPr id="36" name="Group 74">
            <a:extLst>
              <a:ext uri="{FF2B5EF4-FFF2-40B4-BE49-F238E27FC236}">
                <a16:creationId xmlns:a16="http://schemas.microsoft.com/office/drawing/2014/main" id="{9AF0C27E-DB58-504E-80A6-3A739D68E722}"/>
              </a:ext>
            </a:extLst>
          </p:cNvPr>
          <p:cNvGrpSpPr>
            <a:grpSpLocks/>
          </p:cNvGrpSpPr>
          <p:nvPr/>
        </p:nvGrpSpPr>
        <p:grpSpPr bwMode="auto">
          <a:xfrm>
            <a:off x="7007352" y="3643313"/>
            <a:ext cx="685800" cy="457200"/>
            <a:chOff x="960" y="2352"/>
            <a:chExt cx="432" cy="288"/>
          </a:xfrm>
        </p:grpSpPr>
        <p:sp>
          <p:nvSpPr>
            <p:cNvPr id="37" name="Oval 75">
              <a:extLst>
                <a:ext uri="{FF2B5EF4-FFF2-40B4-BE49-F238E27FC236}">
                  <a16:creationId xmlns:a16="http://schemas.microsoft.com/office/drawing/2014/main" id="{08C5A771-EC03-DB49-9B04-30BEE402D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38" name="Text Box 76">
              <a:extLst>
                <a:ext uri="{FF2B5EF4-FFF2-40B4-BE49-F238E27FC236}">
                  <a16:creationId xmlns:a16="http://schemas.microsoft.com/office/drawing/2014/main" id="{1A4C9AF0-917B-BE44-ADEA-00E467695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B</a:t>
              </a:r>
            </a:p>
          </p:txBody>
        </p:sp>
      </p:grpSp>
      <p:grpSp>
        <p:nvGrpSpPr>
          <p:cNvPr id="39" name="Group 77">
            <a:extLst>
              <a:ext uri="{FF2B5EF4-FFF2-40B4-BE49-F238E27FC236}">
                <a16:creationId xmlns:a16="http://schemas.microsoft.com/office/drawing/2014/main" id="{A2F83666-D19B-514B-9E82-0F24B54520BA}"/>
              </a:ext>
            </a:extLst>
          </p:cNvPr>
          <p:cNvGrpSpPr>
            <a:grpSpLocks/>
          </p:cNvGrpSpPr>
          <p:nvPr/>
        </p:nvGrpSpPr>
        <p:grpSpPr bwMode="auto">
          <a:xfrm>
            <a:off x="8264652" y="3674269"/>
            <a:ext cx="685800" cy="457200"/>
            <a:chOff x="960" y="2352"/>
            <a:chExt cx="432" cy="288"/>
          </a:xfrm>
        </p:grpSpPr>
        <p:sp>
          <p:nvSpPr>
            <p:cNvPr id="40" name="Oval 78">
              <a:extLst>
                <a:ext uri="{FF2B5EF4-FFF2-40B4-BE49-F238E27FC236}">
                  <a16:creationId xmlns:a16="http://schemas.microsoft.com/office/drawing/2014/main" id="{426062D9-64D1-0541-997F-E8FD96884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2352"/>
              <a:ext cx="384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  <p:sp>
          <p:nvSpPr>
            <p:cNvPr id="41" name="Text Box 79">
              <a:extLst>
                <a:ext uri="{FF2B5EF4-FFF2-40B4-BE49-F238E27FC236}">
                  <a16:creationId xmlns:a16="http://schemas.microsoft.com/office/drawing/2014/main" id="{157C277C-BC47-DD4A-9D5D-32ED54033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2400"/>
              <a:ext cx="3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ea typeface="ＭＳ Ｐゴシック" charset="0"/>
                </a:rPr>
                <a:t>E</a:t>
              </a:r>
            </a:p>
          </p:txBody>
        </p:sp>
      </p:grpSp>
      <p:sp>
        <p:nvSpPr>
          <p:cNvPr id="42" name="Line 52">
            <a:extLst>
              <a:ext uri="{FF2B5EF4-FFF2-40B4-BE49-F238E27FC236}">
                <a16:creationId xmlns:a16="http://schemas.microsoft.com/office/drawing/2014/main" id="{FE4D23DB-316D-8D42-9F4F-06EBA62B53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4352" y="2119313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DFCF28F-132B-0842-82DE-4ED848A020C9}"/>
              </a:ext>
            </a:extLst>
          </p:cNvPr>
          <p:cNvSpPr txBox="1"/>
          <p:nvPr/>
        </p:nvSpPr>
        <p:spPr>
          <a:xfrm>
            <a:off x="1071154" y="5930537"/>
            <a:ext cx="2714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F C G E F H A B E</a:t>
            </a:r>
          </a:p>
        </p:txBody>
      </p:sp>
    </p:spTree>
    <p:extLst>
      <p:ext uri="{BB962C8B-B14F-4D97-AF65-F5344CB8AC3E}">
        <p14:creationId xmlns:p14="http://schemas.microsoft.com/office/powerpoint/2010/main" val="42909811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623F-0A89-314A-AFF4-7AD3B0F71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41663"/>
            <a:ext cx="8153400" cy="9906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in-order, post-order, pre-order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AF530-74CB-3147-8577-6AB5D0D9A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352" y="1519101"/>
            <a:ext cx="3517900" cy="30099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655ABE6-4628-5A46-A3B1-21C11B6E68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78252" y="4828902"/>
            <a:ext cx="3031889" cy="2005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Preorder(node):</a:t>
            </a:r>
          </a:p>
          <a:p>
            <a:pPr marL="0" indent="0">
              <a:buNone/>
            </a:pPr>
            <a:r>
              <a:rPr lang="en-US" sz="2000" dirty="0"/>
              <a:t>   visit node (e.g., print)</a:t>
            </a:r>
          </a:p>
          <a:p>
            <a:pPr marL="0" indent="0">
              <a:buNone/>
            </a:pPr>
            <a:r>
              <a:rPr lang="en-US" sz="2000" dirty="0"/>
              <a:t>   Preorder(left)</a:t>
            </a:r>
          </a:p>
          <a:p>
            <a:pPr marL="0" indent="0">
              <a:buNone/>
            </a:pPr>
            <a:r>
              <a:rPr lang="en-US" sz="2000" dirty="0"/>
              <a:t>   Preorder(right)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644BEC-7AD1-9240-AD3E-B60C76583E4D}"/>
              </a:ext>
            </a:extLst>
          </p:cNvPr>
          <p:cNvSpPr txBox="1">
            <a:spLocks/>
          </p:cNvSpPr>
          <p:nvPr/>
        </p:nvSpPr>
        <p:spPr>
          <a:xfrm>
            <a:off x="3299713" y="4910544"/>
            <a:ext cx="4194483" cy="214884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/>
              <a:t>Postorder(node):</a:t>
            </a:r>
          </a:p>
          <a:p>
            <a:pPr marL="0" indent="0">
              <a:buFont typeface="Wingdings"/>
              <a:buNone/>
            </a:pPr>
            <a:r>
              <a:rPr lang="en-US" sz="2000"/>
              <a:t>   Postorder(left)</a:t>
            </a:r>
          </a:p>
          <a:p>
            <a:pPr marL="0" indent="0">
              <a:buFont typeface="Wingdings"/>
              <a:buNone/>
            </a:pPr>
            <a:r>
              <a:rPr lang="en-US" sz="2000"/>
              <a:t>   Postorder(right)</a:t>
            </a:r>
            <a:br>
              <a:rPr lang="en-US" sz="2000"/>
            </a:br>
            <a:r>
              <a:rPr lang="en-US" sz="2000"/>
              <a:t>   visit node (e.g., print)</a:t>
            </a:r>
            <a:endParaRPr lang="en-US" sz="20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4B30C2-7357-734A-AA7B-CC2603753BC2}"/>
              </a:ext>
            </a:extLst>
          </p:cNvPr>
          <p:cNvSpPr txBox="1">
            <a:spLocks/>
          </p:cNvSpPr>
          <p:nvPr/>
        </p:nvSpPr>
        <p:spPr>
          <a:xfrm>
            <a:off x="351391" y="4910544"/>
            <a:ext cx="3110266" cy="1828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/>
              <a:t>Inorder(node):</a:t>
            </a:r>
          </a:p>
          <a:p>
            <a:pPr marL="0" indent="0">
              <a:buFont typeface="Wingdings"/>
              <a:buNone/>
            </a:pPr>
            <a:r>
              <a:rPr lang="en-US" sz="2000"/>
              <a:t>   Inorder(left)</a:t>
            </a:r>
            <a:br>
              <a:rPr lang="en-US" sz="2000"/>
            </a:br>
            <a:r>
              <a:rPr lang="en-US" sz="2000"/>
              <a:t>   visit node (e.g., print)</a:t>
            </a:r>
          </a:p>
          <a:p>
            <a:pPr marL="0" indent="0">
              <a:buFont typeface="Wingdings"/>
              <a:buNone/>
            </a:pPr>
            <a:r>
              <a:rPr lang="en-US" sz="2000"/>
              <a:t>   Inorder(right)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09028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14311</TotalTime>
  <Words>2004</Words>
  <Application>Microsoft Macintosh PowerPoint</Application>
  <PresentationFormat>On-screen Show (4:3)</PresentationFormat>
  <Paragraphs>695</Paragraphs>
  <Slides>60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Calibri</vt:lpstr>
      <vt:lpstr>Cambria Math</vt:lpstr>
      <vt:lpstr>Tw Cen MT</vt:lpstr>
      <vt:lpstr>Wingdings</vt:lpstr>
      <vt:lpstr>Wingdings 2</vt:lpstr>
      <vt:lpstr>Median</vt:lpstr>
      <vt:lpstr>binary trees</vt:lpstr>
      <vt:lpstr>Admin</vt:lpstr>
      <vt:lpstr>Trees</vt:lpstr>
      <vt:lpstr>Trees</vt:lpstr>
      <vt:lpstr>Another example</vt:lpstr>
      <vt:lpstr>Another example: the lone wolf</vt:lpstr>
      <vt:lpstr>Another example: the twig</vt:lpstr>
      <vt:lpstr>Binary tree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Tree terminology</vt:lpstr>
      <vt:lpstr>Worksheet problem #1</vt:lpstr>
      <vt:lpstr>Tree terminology (almost there!)</vt:lpstr>
      <vt:lpstr>Full + Complete</vt:lpstr>
      <vt:lpstr>Full + Complete: worksheet #2</vt:lpstr>
      <vt:lpstr>Full + Complete?</vt:lpstr>
      <vt:lpstr>Nodes in a binary tree</vt:lpstr>
      <vt:lpstr>Nodes in a binary tree</vt:lpstr>
      <vt:lpstr>Nodes in a binary tree</vt:lpstr>
      <vt:lpstr>Nodes in a binary tree</vt:lpstr>
      <vt:lpstr>Bounding the nodes in a binary tree</vt:lpstr>
      <vt:lpstr>Bounding the nodes in a binary tree</vt:lpstr>
      <vt:lpstr>Nodes in a binary tree</vt:lpstr>
      <vt:lpstr>Nodes in a binary tree</vt:lpstr>
      <vt:lpstr>Nodes in a binary tree</vt:lpstr>
      <vt:lpstr>Nodes in a binary tree</vt:lpstr>
      <vt:lpstr>Implementing a binary tree</vt:lpstr>
      <vt:lpstr>Implementing a binary tree</vt:lpstr>
      <vt:lpstr>Recursive data structure!</vt:lpstr>
      <vt:lpstr>Tree traversals</vt:lpstr>
      <vt:lpstr>Tree traversals</vt:lpstr>
      <vt:lpstr>Tree traversals</vt:lpstr>
      <vt:lpstr>Tree traversals</vt:lpstr>
      <vt:lpstr>Tree traversals</vt:lpstr>
      <vt:lpstr>Tree traversals</vt:lpstr>
      <vt:lpstr>in-order, post-order, pre-order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629</cp:revision>
  <cp:lastPrinted>2021-03-16T22:29:41Z</cp:lastPrinted>
  <dcterms:created xsi:type="dcterms:W3CDTF">2013-09-08T20:10:23Z</dcterms:created>
  <dcterms:modified xsi:type="dcterms:W3CDTF">2026-10-27T19:04:00Z</dcterms:modified>
</cp:coreProperties>
</file>