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0"/>
  </p:notesMasterIdLst>
  <p:sldIdLst>
    <p:sldId id="256" r:id="rId2"/>
    <p:sldId id="438" r:id="rId3"/>
    <p:sldId id="538" r:id="rId4"/>
    <p:sldId id="449" r:id="rId5"/>
    <p:sldId id="450" r:id="rId6"/>
    <p:sldId id="451" r:id="rId7"/>
    <p:sldId id="526" r:id="rId8"/>
    <p:sldId id="452" r:id="rId9"/>
    <p:sldId id="523" r:id="rId10"/>
    <p:sldId id="473" r:id="rId11"/>
    <p:sldId id="453" r:id="rId12"/>
    <p:sldId id="457" r:id="rId13"/>
    <p:sldId id="458" r:id="rId14"/>
    <p:sldId id="459" r:id="rId15"/>
    <p:sldId id="460" r:id="rId16"/>
    <p:sldId id="471" r:id="rId17"/>
    <p:sldId id="472" r:id="rId18"/>
    <p:sldId id="461" r:id="rId19"/>
    <p:sldId id="462" r:id="rId20"/>
    <p:sldId id="463" r:id="rId21"/>
    <p:sldId id="464" r:id="rId22"/>
    <p:sldId id="479" r:id="rId23"/>
    <p:sldId id="480" r:id="rId24"/>
    <p:sldId id="482" r:id="rId25"/>
    <p:sldId id="483" r:id="rId26"/>
    <p:sldId id="484" r:id="rId27"/>
    <p:sldId id="485" r:id="rId28"/>
    <p:sldId id="486" r:id="rId29"/>
    <p:sldId id="478" r:id="rId30"/>
    <p:sldId id="474" r:id="rId31"/>
    <p:sldId id="475" r:id="rId32"/>
    <p:sldId id="476" r:id="rId33"/>
    <p:sldId id="487" r:id="rId34"/>
    <p:sldId id="520" r:id="rId35"/>
    <p:sldId id="488" r:id="rId36"/>
    <p:sldId id="489" r:id="rId37"/>
    <p:sldId id="490" r:id="rId38"/>
    <p:sldId id="528" r:id="rId39"/>
    <p:sldId id="491" r:id="rId40"/>
    <p:sldId id="531" r:id="rId41"/>
    <p:sldId id="492" r:id="rId42"/>
    <p:sldId id="533" r:id="rId43"/>
    <p:sldId id="536" r:id="rId44"/>
    <p:sldId id="535" r:id="rId45"/>
    <p:sldId id="493" r:id="rId46"/>
    <p:sldId id="466" r:id="rId47"/>
    <p:sldId id="494" r:id="rId48"/>
    <p:sldId id="505" r:id="rId49"/>
    <p:sldId id="506" r:id="rId50"/>
    <p:sldId id="495" r:id="rId51"/>
    <p:sldId id="537" r:id="rId52"/>
    <p:sldId id="496" r:id="rId53"/>
    <p:sldId id="497" r:id="rId54"/>
    <p:sldId id="498" r:id="rId55"/>
    <p:sldId id="499" r:id="rId56"/>
    <p:sldId id="508" r:id="rId57"/>
    <p:sldId id="509" r:id="rId58"/>
    <p:sldId id="502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1" autoAdjust="0"/>
    <p:restoredTop sz="88163"/>
  </p:normalViewPr>
  <p:slideViewPr>
    <p:cSldViewPr snapToObjects="1">
      <p:cViewPr varScale="1">
        <p:scale>
          <a:sx n="112" d="100"/>
          <a:sy n="112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4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26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5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same as:</a:t>
            </a:r>
          </a:p>
          <a:p>
            <a:r>
              <a:rPr lang="en-US" dirty="0"/>
              <a:t>p(x_1,</a:t>
            </a:r>
            <a:r>
              <a:rPr lang="en-US" baseline="0" dirty="0"/>
              <a:t> x_2, x_3, …, </a:t>
            </a:r>
            <a:r>
              <a:rPr lang="en-US" baseline="0" dirty="0" err="1"/>
              <a:t>x_n</a:t>
            </a:r>
            <a:r>
              <a:rPr lang="en-US" baseline="0" dirty="0"/>
              <a:t>) = </a:t>
            </a:r>
            <a:r>
              <a:rPr lang="en-US" baseline="0" dirty="0" err="1"/>
              <a:t>p(I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a very hard time ending</a:t>
            </a:r>
            <a:r>
              <a:rPr lang="en-US" baseline="0" dirty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</a:t>
            </a:r>
            <a:r>
              <a:rPr lang="en-US" dirty="0" err="1"/>
              <a:t>saras</a:t>
            </a:r>
            <a:r>
              <a:rPr lang="en-US" dirty="0"/>
              <a:t>, in ~/classes/cs159: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ngram</a:t>
            </a:r>
            <a:r>
              <a:rPr lang="en-US" dirty="0"/>
              <a:t> -lm /simplify/data/moses/final/50/lm/surface.lm</a:t>
            </a:r>
            <a:r>
              <a:rPr lang="en-US" baseline="0" dirty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to specify the order of the model (unigram, bigram, etc.) use the –order flag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/>
              <a:t> then evaluate on the test sentences (which the model has never seen before)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</a:t>
            </a:r>
            <a:r>
              <a:rPr lang="en-US"/>
              <a:t>– Fall 2024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Jason Eisner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we will assume two variables are independent (or conditionally independent) even though they’re not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/>
              <a:t>Creates a simpler model</a:t>
            </a:r>
          </a:p>
          <a:p>
            <a:pPr lvl="2"/>
            <a:r>
              <a:rPr lang="en-US" dirty="0" err="1"/>
              <a:t>p(X,Y</a:t>
            </a:r>
            <a:r>
              <a:rPr lang="en-US" dirty="0"/>
              <a:t>) many more variables than just P(X) and P(Y)</a:t>
            </a:r>
          </a:p>
          <a:p>
            <a:pPr lvl="1"/>
            <a:r>
              <a:rPr lang="en-US" dirty="0"/>
              <a:t>May not be able to estimate the more complicated model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does natural language look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More specifically in NLP, probabilistic model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p( sentence )</a:t>
            </a:r>
          </a:p>
          <a:p>
            <a:pPr lvl="2"/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Often is posed as: p( word | previous words ) – or some other notion of context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r>
              <a:rPr lang="en-US" dirty="0"/>
              <a:t>p(“run” | “I like to eat”)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might these models be useful?</a:t>
            </a:r>
          </a:p>
          <a:p>
            <a:pPr lvl="1"/>
            <a:r>
              <a:rPr lang="en-US" dirty="0"/>
              <a:t>Language generation tasks</a:t>
            </a:r>
          </a:p>
          <a:p>
            <a:pPr lvl="2"/>
            <a:r>
              <a:rPr lang="en-US" dirty="0"/>
              <a:t>machine translation</a:t>
            </a:r>
          </a:p>
          <a:p>
            <a:pPr lvl="2"/>
            <a:r>
              <a:rPr lang="en-US" dirty="0"/>
              <a:t>summarization</a:t>
            </a:r>
          </a:p>
          <a:p>
            <a:pPr lvl="2"/>
            <a:r>
              <a:rPr lang="en-US" dirty="0"/>
              <a:t>simplification</a:t>
            </a:r>
          </a:p>
          <a:p>
            <a:pPr lvl="2"/>
            <a:r>
              <a:rPr lang="en-US" dirty="0"/>
              <a:t>speech recognition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Text correction</a:t>
            </a:r>
          </a:p>
          <a:p>
            <a:pPr lvl="2"/>
            <a:r>
              <a:rPr lang="en-US" dirty="0"/>
              <a:t>spelling correction</a:t>
            </a:r>
          </a:p>
          <a:p>
            <a:pPr lvl="2"/>
            <a:r>
              <a:rPr lang="en-US" dirty="0"/>
              <a:t>grammar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2" indent="0">
              <a:buNone/>
            </a:pPr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a corpus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469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Language modeling is about dealing with data </a:t>
            </a:r>
            <a:r>
              <a:rPr lang="en-US" sz="2400" dirty="0" err="1">
                <a:solidFill>
                  <a:srgbClr val="0000FF"/>
                </a:solidFill>
              </a:rPr>
              <a:t>sparsity</a:t>
            </a:r>
            <a:r>
              <a:rPr lang="en-US" sz="2400" dirty="0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probabilistic explanation of how the sentence was generated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Key idea:</a:t>
            </a:r>
          </a:p>
          <a:p>
            <a:pPr lvl="1"/>
            <a:r>
              <a:rPr lang="en-US" dirty="0"/>
              <a:t>break the generation process into smaller steps</a:t>
            </a:r>
          </a:p>
          <a:p>
            <a:pPr lvl="1"/>
            <a:r>
              <a:rPr lang="en-US" dirty="0"/>
              <a:t>estimate the probabilities of these smaller steps</a:t>
            </a:r>
          </a:p>
          <a:p>
            <a:pPr lvl="1"/>
            <a:r>
              <a:rPr lang="en-US" dirty="0"/>
              <a:t>the overall probability is the product of the steps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Many approaches:</a:t>
            </a:r>
          </a:p>
          <a:p>
            <a:pPr lvl="1"/>
            <a:r>
              <a:rPr lang="en-US" dirty="0" err="1"/>
              <a:t>n</a:t>
            </a:r>
            <a:r>
              <a:rPr lang="en-US" dirty="0"/>
              <a:t>-gram language modeling</a:t>
            </a:r>
          </a:p>
          <a:p>
            <a:pPr lvl="2"/>
            <a:r>
              <a:rPr lang="en-US" dirty="0"/>
              <a:t>Start at the beginning of the sentence</a:t>
            </a:r>
          </a:p>
          <a:p>
            <a:pPr lvl="2"/>
            <a:r>
              <a:rPr lang="en-US" dirty="0"/>
              <a:t>Generate one word at a time based on the previous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syntax-based language modeling</a:t>
            </a:r>
          </a:p>
          <a:p>
            <a:pPr lvl="2"/>
            <a:r>
              <a:rPr lang="en-US" dirty="0"/>
              <a:t>Construct the syntactic tree from the top down</a:t>
            </a:r>
          </a:p>
          <a:p>
            <a:pPr lvl="2"/>
            <a:r>
              <a:rPr lang="en-US" dirty="0"/>
              <a:t>e.g. context free grammar</a:t>
            </a:r>
          </a:p>
          <a:p>
            <a:pPr lvl="2"/>
            <a:r>
              <a:rPr lang="en-US" dirty="0"/>
              <a:t>eventually at the leaves, generate the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Neural language models</a:t>
            </a:r>
          </a:p>
          <a:p>
            <a:pPr lvl="2"/>
            <a:r>
              <a:rPr lang="en-US" dirty="0"/>
              <a:t>Predict the likelihood of the word based on the context</a:t>
            </a:r>
          </a:p>
          <a:p>
            <a:pPr lvl="2"/>
            <a:r>
              <a:rPr lang="en-US" dirty="0"/>
              <a:t>Often allows for generalization beyond the lexical strings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/>
              <a:t>-gram 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Step 1: decompose the probability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simplify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did assignment 1 finish 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2two part assignment)</a:t>
            </a:r>
          </a:p>
          <a:p>
            <a:pPr lvl="1"/>
            <a:r>
              <a:rPr lang="en-US" dirty="0"/>
              <a:t>Two part assignment</a:t>
            </a:r>
          </a:p>
          <a:p>
            <a:pPr lvl="1"/>
            <a:r>
              <a:rPr lang="en-US" dirty="0"/>
              <a:t>2a out now: due next Thursday (work through calculations by hand)</a:t>
            </a:r>
          </a:p>
          <a:p>
            <a:pPr lvl="1"/>
            <a:r>
              <a:rPr lang="en-US" dirty="0"/>
              <a:t>2b out soon: start looking at this one too</a:t>
            </a:r>
          </a:p>
          <a:p>
            <a:pPr lvl="1"/>
            <a:r>
              <a:rPr lang="en-US" dirty="0"/>
              <a:t>Can start now, but will finish discussion on Tuesday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</a:t>
            </a:r>
            <a:r>
              <a:rPr lang="en-US" dirty="0"/>
              <a:t>-gram approximation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 n-1 words (e.g. trigram: three words total)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today is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 a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is a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we find probabilities?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Get real text, and start counting (MLE)!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P(</a:t>
              </a:r>
              <a:r>
                <a:rPr lang="en-US" sz="2400" dirty="0" err="1">
                  <a:solidFill>
                    <a:srgbClr val="0000FF"/>
                  </a:solidFill>
                </a:rPr>
                <a:t>is</a:t>
              </a:r>
              <a:r>
                <a:rPr lang="en-US" sz="2400" dirty="0" err="1">
                  <a:solidFill>
                    <a:srgbClr val="000000"/>
                  </a:solidFill>
                </a:rPr>
                <a:t>|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 = </a:t>
              </a:r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 is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Corpus of sentences</a:t>
            </a:r>
          </a:p>
          <a:p>
            <a:r>
              <a:rPr lang="en-US" sz="2000" dirty="0"/>
              <a:t>(e.g. </a:t>
            </a:r>
            <a:r>
              <a:rPr lang="en-US" sz="2000" dirty="0" err="1"/>
              <a:t>gigaword</a:t>
            </a:r>
            <a:r>
              <a:rPr lang="en-US" sz="2000" dirty="0"/>
              <a:t> corpus)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need &lt;start&gt; and &lt;end&gt;?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need to count anything else?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bigrams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</a:t>
            </a:r>
          </a:p>
          <a:p>
            <a:r>
              <a:rPr lang="en-US" sz="2000" dirty="0"/>
              <a:t>&lt;start&gt; I</a:t>
            </a:r>
          </a:p>
          <a:p>
            <a:r>
              <a:rPr lang="en-US" sz="2000" dirty="0"/>
              <a:t>I am</a:t>
            </a:r>
          </a:p>
          <a:p>
            <a:r>
              <a:rPr lang="en-US" sz="2000" dirty="0"/>
              <a:t>am a</a:t>
            </a:r>
          </a:p>
          <a:p>
            <a:r>
              <a:rPr lang="en-US" sz="2000" dirty="0"/>
              <a:t>a happy</a:t>
            </a:r>
          </a:p>
          <a:p>
            <a:r>
              <a:rPr lang="en-US" sz="2000" dirty="0"/>
              <a:t>happy Pomona</a:t>
            </a:r>
          </a:p>
          <a:p>
            <a:r>
              <a:rPr lang="en-US" sz="2000" dirty="0"/>
              <a:t>Pomona College</a:t>
            </a:r>
          </a:p>
          <a:p>
            <a:r>
              <a:rPr lang="en-US" sz="2000" dirty="0"/>
              <a:t>College student</a:t>
            </a:r>
          </a:p>
          <a:p>
            <a:r>
              <a:rPr lang="en-US" sz="2000" dirty="0"/>
              <a:t>student .</a:t>
            </a:r>
          </a:p>
          <a:p>
            <a:r>
              <a:rPr lang="en-US" sz="2000" dirty="0"/>
              <a:t>. &lt;end&gt;</a:t>
            </a:r>
          </a:p>
          <a:p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Go through all sentences and count trigrams and bigrams</a:t>
            </a:r>
          </a:p>
          <a:p>
            <a:pPr lvl="1"/>
            <a:r>
              <a:rPr lang="en-US" dirty="0"/>
              <a:t>usually you store these in some kind of data structure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we need to worry about divide by zero?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BC732-788D-904B-AB9A-830962529C77}"/>
              </a:ext>
            </a:extLst>
          </p:cNvPr>
          <p:cNvSpPr/>
          <p:nvPr/>
        </p:nvSpPr>
        <p:spPr>
          <a:xfrm>
            <a:off x="2743200" y="5649575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D2A25-8A70-1A41-96A6-04D9E0B6279D}"/>
              </a:ext>
            </a:extLst>
          </p:cNvPr>
          <p:cNvSpPr/>
          <p:nvPr/>
        </p:nvSpPr>
        <p:spPr>
          <a:xfrm>
            <a:off x="4215275" y="6182975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F14413-ADA0-7149-ADE7-92BD333EC659}"/>
              </a:ext>
            </a:extLst>
          </p:cNvPr>
          <p:cNvCxnSpPr/>
          <p:nvPr/>
        </p:nvCxnSpPr>
        <p:spPr>
          <a:xfrm rot="10800000">
            <a:off x="4191000" y="6182975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new sentence, we can apply the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 </a:t>
            </a:r>
            <a:r>
              <a:rPr lang="en-US" sz="2400" dirty="0">
                <a:solidFill>
                  <a:srgbClr val="0000FF"/>
                </a:solidFill>
              </a:rPr>
              <a:t>Pomona College students are the best . </a:t>
            </a:r>
            <a:r>
              <a:rPr lang="en-US" sz="2400" dirty="0"/>
              <a:t>) = ?</a:t>
            </a:r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p(Pomona | &lt;start&gt; &lt;start&gt; ) 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College| &lt;start&gt; Pomona ) 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students | Pomona College ) 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&lt;end&gt;| . &lt;end&gt;) *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can also use a trained model to generate a random sentence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&lt;start&gt; &lt;start&gt;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 | &lt;start&gt; &lt;start&gt; 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Apples | &lt;start&gt; &lt;start&gt; 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I | &lt;start&gt; &lt;start&gt; 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The| &lt;start&gt; &lt;start&gt; 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Zebras| &lt;start&gt; &lt;start&gt; 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…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 have a distribution over all possible starting words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Draw one from this distribution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&lt;start&gt; &lt;start&gt; Zebras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are | &lt;start&gt; Zebras)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eat | &lt;start&gt; Zebras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think | &lt;start&gt; Zebras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and| &lt;start&gt; Zebras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mostly| &lt;start&gt; Zebras 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repeat!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45FE-CE67-6861-FA48-A9D0232A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0: 343rd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8E48B-61DA-A3EC-2ECB-17A44E2A360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this	8</a:t>
            </a:r>
          </a:p>
          <a:p>
            <a:pPr marL="0" indent="0">
              <a:buNone/>
            </a:pPr>
            <a:r>
              <a:rPr lang="en-US" dirty="0"/>
              <a:t>except	4</a:t>
            </a:r>
          </a:p>
          <a:p>
            <a:pPr marL="0" indent="0">
              <a:buNone/>
            </a:pPr>
            <a:r>
              <a:rPr lang="en-US" dirty="0"/>
              <a:t>let	2</a:t>
            </a:r>
          </a:p>
          <a:p>
            <a:pPr marL="0" indent="0">
              <a:buNone/>
            </a:pPr>
            <a:r>
              <a:rPr lang="en-US" dirty="0"/>
              <a:t>very	2</a:t>
            </a:r>
          </a:p>
          <a:p>
            <a:pPr marL="0" indent="0">
              <a:buNone/>
            </a:pPr>
            <a:r>
              <a:rPr lang="en-US" dirty="0"/>
              <a:t>and</a:t>
            </a:r>
          </a:p>
          <a:p>
            <a:pPr marL="0" indent="0">
              <a:buNone/>
            </a:pPr>
            <a:r>
              <a:rPr lang="en-US" dirty="0"/>
              <a:t>collaboration</a:t>
            </a:r>
          </a:p>
          <a:p>
            <a:pPr marL="0" indent="0">
              <a:buNone/>
            </a:pPr>
            <a:r>
              <a:rPr lang="en-US" dirty="0"/>
              <a:t>honesty</a:t>
            </a:r>
          </a:p>
          <a:p>
            <a:pPr marL="0" indent="0">
              <a:buNone/>
            </a:pPr>
            <a:r>
              <a:rPr lang="en-US" dirty="0"/>
              <a:t>however</a:t>
            </a:r>
          </a:p>
          <a:p>
            <a:pPr marL="0" indent="0">
              <a:buNone/>
            </a:pPr>
            <a:r>
              <a:rPr lang="en-US" dirty="0"/>
              <a:t>in </a:t>
            </a:r>
          </a:p>
          <a:p>
            <a:pPr marL="0" indent="0">
              <a:buNone/>
            </a:pPr>
            <a:r>
              <a:rPr lang="en-US" dirty="0"/>
              <a:t>know</a:t>
            </a:r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not</a:t>
            </a:r>
          </a:p>
          <a:p>
            <a:pPr marL="0" indent="0">
              <a:buNone/>
            </a:pPr>
            <a:r>
              <a:rPr lang="en-US" dirty="0"/>
              <a:t>under</a:t>
            </a:r>
          </a:p>
        </p:txBody>
      </p:sp>
    </p:spTree>
    <p:extLst>
      <p:ext uri="{BB962C8B-B14F-4D97-AF65-F5344CB8AC3E}">
        <p14:creationId xmlns:p14="http://schemas.microsoft.com/office/powerpoint/2010/main" val="3085072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are were that </a:t>
            </a:r>
            <a:r>
              <a:rPr lang="en-US" dirty="0" err="1"/>
              <a:t>ères</a:t>
            </a:r>
            <a:r>
              <a:rPr lang="en-US" dirty="0"/>
              <a:t> mammal naturally built describes jazz territory </a:t>
            </a:r>
            <a:r>
              <a:rPr lang="en-US" dirty="0" err="1"/>
              <a:t>heteromyids</a:t>
            </a:r>
            <a:r>
              <a:rPr lang="en-US" dirty="0"/>
              <a:t> film tenor prime live founding must on was feet negro legal gate in on beside . provincial san ; </a:t>
            </a:r>
            <a:r>
              <a:rPr lang="en-US" dirty="0" err="1"/>
              <a:t>stephenson</a:t>
            </a:r>
            <a:r>
              <a:rPr lang="en-US" dirty="0"/>
              <a:t> simply spaces stretched performance double-entry grove replacing station across to </a:t>
            </a:r>
            <a:r>
              <a:rPr lang="en-US" dirty="0" err="1"/>
              <a:t>burma</a:t>
            </a:r>
            <a:r>
              <a:rPr lang="en-US" dirty="0"/>
              <a:t> . repairing </a:t>
            </a:r>
            <a:r>
              <a:rPr lang="en-US" dirty="0" err="1"/>
              <a:t>ères</a:t>
            </a:r>
            <a:r>
              <a:rPr lang="en-US" dirty="0"/>
              <a:t> capital about double reached omnibus el time believed what hotels parameter jurisprudence words syndrome to </a:t>
            </a:r>
            <a:r>
              <a:rPr lang="en-US" dirty="0" err="1"/>
              <a:t>ères</a:t>
            </a:r>
            <a:r>
              <a:rPr lang="en-US" dirty="0"/>
              <a:t> profanity is administrators </a:t>
            </a:r>
            <a:r>
              <a:rPr lang="en-US" dirty="0" err="1"/>
              <a:t>ères</a:t>
            </a:r>
            <a:r>
              <a:rPr lang="en-US" dirty="0"/>
              <a:t> offices </a:t>
            </a:r>
            <a:r>
              <a:rPr lang="en-US" dirty="0" err="1"/>
              <a:t>hilarius</a:t>
            </a:r>
            <a:r>
              <a:rPr lang="en-US" dirty="0"/>
              <a:t> institutionalized remains writer royalty </a:t>
            </a:r>
            <a:r>
              <a:rPr lang="en-US" dirty="0" err="1"/>
              <a:t>dennis</a:t>
            </a:r>
            <a:r>
              <a:rPr lang="en-US" dirty="0"/>
              <a:t> ,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tyson</a:t>
            </a:r>
            <a:r>
              <a:rPr lang="en-US" dirty="0"/>
              <a:t> , and objective , instructions seem timekeeper has </a:t>
            </a:r>
            <a:r>
              <a:rPr lang="en-US" dirty="0" err="1"/>
              <a:t>ères</a:t>
            </a:r>
            <a:r>
              <a:rPr lang="en-US" dirty="0"/>
              <a:t> valley </a:t>
            </a:r>
            <a:r>
              <a:rPr lang="en-US" dirty="0" err="1"/>
              <a:t>ères</a:t>
            </a:r>
            <a:r>
              <a:rPr lang="en-US" dirty="0"/>
              <a:t> " magnitudes for love on </a:t>
            </a:r>
            <a:r>
              <a:rPr lang="en-US" dirty="0" err="1"/>
              <a:t>ères</a:t>
            </a:r>
            <a:r>
              <a:rPr lang="en-US" dirty="0"/>
              <a:t> from </a:t>
            </a:r>
            <a:r>
              <a:rPr lang="en-US" dirty="0" err="1"/>
              <a:t>allakaket</a:t>
            </a:r>
            <a:r>
              <a:rPr lang="en-US" dirty="0"/>
              <a:t> , , </a:t>
            </a:r>
            <a:r>
              <a:rPr lang="en-US" dirty="0" err="1"/>
              <a:t>ana</a:t>
            </a:r>
            <a:r>
              <a:rPr lang="en-US" dirty="0"/>
              <a:t> central enlightened . to , </a:t>
            </a:r>
            <a:r>
              <a:rPr lang="en-US" dirty="0" err="1"/>
              <a:t>ères</a:t>
            </a:r>
            <a:r>
              <a:rPr lang="en-US" dirty="0"/>
              <a:t> is belongs fame they the corrected , . on in pressure %NUMBER% her flavored </a:t>
            </a:r>
            <a:r>
              <a:rPr lang="en-US" dirty="0" err="1"/>
              <a:t>ères</a:t>
            </a:r>
            <a:r>
              <a:rPr lang="en-US" dirty="0"/>
              <a:t> derogatory is won </a:t>
            </a:r>
            <a:r>
              <a:rPr lang="en-US" dirty="0" err="1"/>
              <a:t>metcard</a:t>
            </a:r>
            <a:r>
              <a:rPr lang="en-US" dirty="0"/>
              <a:t> indirectly of crop duty learn northbound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ères</a:t>
            </a:r>
            <a:r>
              <a:rPr lang="en-US" dirty="0"/>
              <a:t> dancing similarity </a:t>
            </a:r>
            <a:r>
              <a:rPr lang="en-US" dirty="0" err="1"/>
              <a:t>ères</a:t>
            </a:r>
            <a:r>
              <a:rPr lang="en-US" dirty="0"/>
              <a:t> named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berkeley</a:t>
            </a:r>
            <a:r>
              <a:rPr lang="en-US" dirty="0"/>
              <a:t> . . off-scale overtime . each </a:t>
            </a:r>
            <a:r>
              <a:rPr lang="en-US" dirty="0" err="1"/>
              <a:t>mansfield</a:t>
            </a:r>
            <a:r>
              <a:rPr lang="en-US" dirty="0"/>
              <a:t> stripes </a:t>
            </a:r>
            <a:r>
              <a:rPr lang="en-US" dirty="0" err="1"/>
              <a:t>dānu</a:t>
            </a:r>
            <a:r>
              <a:rPr lang="en-US" dirty="0"/>
              <a:t> traffic </a:t>
            </a:r>
            <a:r>
              <a:rPr lang="en-US" dirty="0" err="1"/>
              <a:t>ossetic</a:t>
            </a:r>
            <a:r>
              <a:rPr lang="en-US" dirty="0"/>
              <a:t> and at alpha popularity town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wikipedia</a:t>
            </a:r>
            <a:r>
              <a:rPr lang="en-US" sz="2400" dirty="0"/>
              <a:t> county , </a:t>
            </a:r>
            <a:r>
              <a:rPr lang="en-US" sz="2400" dirty="0" err="1"/>
              <a:t>mexico</a:t>
            </a:r>
            <a:r>
              <a:rPr lang="en-US" sz="2400" dirty="0"/>
              <a:t> .</a:t>
            </a:r>
          </a:p>
          <a:p>
            <a:endParaRPr lang="en-US" sz="2400" dirty="0"/>
          </a:p>
          <a:p>
            <a:r>
              <a:rPr lang="en-US" sz="2400" dirty="0" err="1"/>
              <a:t>maurice</a:t>
            </a:r>
            <a:r>
              <a:rPr lang="en-US" sz="2400" dirty="0"/>
              <a:t> ravel . it is require that is </a:t>
            </a:r>
            <a:r>
              <a:rPr lang="en-US" sz="2400" dirty="0" err="1"/>
              <a:t>sparta</a:t>
            </a:r>
            <a:r>
              <a:rPr lang="en-US" sz="2400" dirty="0"/>
              <a:t> , where functions . most widely admired .</a:t>
            </a:r>
          </a:p>
          <a:p>
            <a:endParaRPr lang="en-US" sz="2400" dirty="0"/>
          </a:p>
          <a:p>
            <a:r>
              <a:rPr lang="en-US" sz="2400" dirty="0"/>
              <a:t>halogens </a:t>
            </a:r>
            <a:r>
              <a:rPr lang="en-US" sz="2400" dirty="0" err="1"/>
              <a:t>chamiali</a:t>
            </a:r>
            <a:r>
              <a:rPr lang="en-US" sz="2400" dirty="0"/>
              <a:t> cast </a:t>
            </a:r>
            <a:r>
              <a:rPr lang="en-US" sz="2400" dirty="0" err="1"/>
              <a:t>jason</a:t>
            </a:r>
            <a:r>
              <a:rPr lang="en-US" sz="2400" dirty="0"/>
              <a:t> against test site 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widespread in north </a:t>
            </a:r>
            <a:r>
              <a:rPr lang="en-US" dirty="0" err="1"/>
              <a:t>africa</a:t>
            </a:r>
            <a:r>
              <a:rPr lang="en-US" dirty="0"/>
              <a:t> in </a:t>
            </a:r>
            <a:r>
              <a:rPr lang="en-US" dirty="0" err="1"/>
              <a:t>june</a:t>
            </a:r>
            <a:r>
              <a:rPr lang="en-US" dirty="0"/>
              <a:t> %NUMBER% %NUMBER% units were built by with .</a:t>
            </a:r>
          </a:p>
          <a:p>
            <a:endParaRPr lang="en-US" dirty="0"/>
          </a:p>
          <a:p>
            <a:r>
              <a:rPr lang="en-US" dirty="0" err="1"/>
              <a:t>jewish</a:t>
            </a:r>
            <a:r>
              <a:rPr lang="en-US" dirty="0"/>
              <a:t> video spiritual are considered </a:t>
            </a:r>
            <a:r>
              <a:rPr lang="en-US" dirty="0" err="1"/>
              <a:t>ircd</a:t>
            </a:r>
            <a:r>
              <a:rPr lang="en-US" dirty="0"/>
              <a:t> , this season was an </a:t>
            </a:r>
            <a:r>
              <a:rPr lang="en-US" dirty="0" err="1"/>
              <a:t>extratropical</a:t>
            </a:r>
            <a:r>
              <a:rPr lang="en-US" dirty="0"/>
              <a:t> cyclone 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british</a:t>
            </a:r>
            <a:r>
              <a:rPr lang="en-US" dirty="0"/>
              <a:t> railways ' </a:t>
            </a:r>
            <a:r>
              <a:rPr lang="en-US" dirty="0" err="1"/>
              <a:t>s</a:t>
            </a:r>
            <a:r>
              <a:rPr lang="en-US" dirty="0"/>
              <a:t> strong and a spot 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train a language model on some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tell how well we’re doing?</a:t>
            </a:r>
          </a:p>
          <a:p>
            <a:pPr lvl="1"/>
            <a:r>
              <a:rPr lang="en-US" dirty="0"/>
              <a:t>for example</a:t>
            </a:r>
          </a:p>
          <a:p>
            <a:pPr lvl="2"/>
            <a:r>
              <a:rPr lang="en-US" dirty="0"/>
              <a:t>bigrams vs. trigrams</a:t>
            </a:r>
          </a:p>
          <a:p>
            <a:pPr lvl="2"/>
            <a:r>
              <a:rPr lang="en-US" dirty="0"/>
              <a:t>100K sentence corpus vs. 100M</a:t>
            </a:r>
          </a:p>
          <a:p>
            <a:pPr lvl="2"/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very good option: </a:t>
            </a:r>
            <a:r>
              <a:rPr lang="en-US" sz="2400" dirty="0">
                <a:solidFill>
                  <a:srgbClr val="FF6600"/>
                </a:solidFill>
              </a:rPr>
              <a:t>extrinsic</a:t>
            </a:r>
            <a:r>
              <a:rPr lang="en-US" sz="2400" dirty="0"/>
              <a:t> evaluation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If you’re going to be using it for machine translation</a:t>
            </a:r>
          </a:p>
          <a:p>
            <a:pPr lvl="1"/>
            <a:r>
              <a:rPr lang="en-US" sz="2000" dirty="0"/>
              <a:t>build a system with each language model</a:t>
            </a:r>
          </a:p>
          <a:p>
            <a:pPr lvl="1"/>
            <a:r>
              <a:rPr lang="en-US" sz="2000" dirty="0"/>
              <a:t>compare the two based on their approach for machine translation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Sometimes we don’t know the application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be time consuming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Granularity of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Common NLP/machine learning/AI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sentences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Training sentences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Testing sentences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Test sentences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Pros: Fine for comparing two models</a:t>
            </a:r>
            <a:br>
              <a:rPr lang="en-US" sz="2400" dirty="0"/>
            </a:br>
            <a:r>
              <a:rPr lang="en-US" sz="2400" dirty="0"/>
              <a:t>Cons: Doesn’t give us a sense of how well any model is doing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3614105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Two variables are independent if they do not affect each other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For two independent variables, knowing the value of one does not change the probability distribution of the other variable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3505200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8E3D-ADE6-D544-B72D-52D39D939AC6}"/>
              </a:ext>
            </a:extLst>
          </p:cNvPr>
          <p:cNvSpPr txBox="1"/>
          <p:nvPr/>
        </p:nvSpPr>
        <p:spPr>
          <a:xfrm>
            <a:off x="612648" y="5105400"/>
            <a:ext cx="771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Since probabilities are multiplicative (and between 0 and 1), they get smaller for longer sentences.</a:t>
            </a:r>
          </a:p>
        </p:txBody>
      </p:sp>
    </p:spTree>
    <p:extLst>
      <p:ext uri="{BB962C8B-B14F-4D97-AF65-F5344CB8AC3E}">
        <p14:creationId xmlns:p14="http://schemas.microsoft.com/office/powerpoint/2010/main" val="39751398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perplexity*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/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𝑝𝑟𝑜𝑏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blipFill>
                <a:blip r:embed="rId2"/>
                <a:stretch>
                  <a:fillRect l="-3647" t="-124051" r="-304" b="-184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/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26" t="-6977" r="-291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>
            <a:extLst>
              <a:ext uri="{FF2B5EF4-FFF2-40B4-BE49-F238E27FC236}">
                <a16:creationId xmlns:a16="http://schemas.microsoft.com/office/drawing/2014/main" id="{ABF1A206-997E-194A-8056-E210C95D5366}"/>
              </a:ext>
            </a:extLst>
          </p:cNvPr>
          <p:cNvSpPr/>
          <p:nvPr/>
        </p:nvSpPr>
        <p:spPr>
          <a:xfrm>
            <a:off x="3810000" y="3200400"/>
            <a:ext cx="9906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AFEBC-A832-C648-B5C8-5AE9B8A1655E}"/>
              </a:ext>
            </a:extLst>
          </p:cNvPr>
          <p:cNvSpPr txBox="1"/>
          <p:nvPr/>
        </p:nvSpPr>
        <p:spPr>
          <a:xfrm>
            <a:off x="762000" y="3587234"/>
            <a:ext cx="277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average the probabilities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871BF-C864-E443-A019-47D6599AC36F}"/>
              </a:ext>
            </a:extLst>
          </p:cNvPr>
          <p:cNvSpPr txBox="1"/>
          <p:nvPr/>
        </p:nvSpPr>
        <p:spPr>
          <a:xfrm>
            <a:off x="5638800" y="3571845"/>
            <a:ext cx="180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geometric 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9BD05D5-81F6-424C-8E77-1D3BEF2BE111}"/>
              </a:ext>
            </a:extLst>
          </p:cNvPr>
          <p:cNvSpPr txBox="1"/>
          <p:nvPr/>
        </p:nvSpPr>
        <p:spPr>
          <a:xfrm>
            <a:off x="1447800" y="586740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7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1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5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5813CAB-1E98-014C-ABBA-763FA042E5BE}"/>
              </a:ext>
            </a:extLst>
          </p:cNvPr>
          <p:cNvSpPr txBox="1"/>
          <p:nvPr/>
        </p:nvSpPr>
        <p:spPr>
          <a:xfrm>
            <a:off x="0" y="5791200"/>
            <a:ext cx="4158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Average </a:t>
            </a:r>
            <a:r>
              <a:rPr lang="en-US" sz="2800" dirty="0" err="1">
                <a:solidFill>
                  <a:srgbClr val="0000FF"/>
                </a:solidFill>
              </a:rPr>
              <a:t>logprob</a:t>
            </a:r>
            <a:r>
              <a:rPr lang="en-US" sz="2800" dirty="0">
                <a:solidFill>
                  <a:srgbClr val="0000FF"/>
                </a:solidFill>
              </a:rPr>
              <a:t> per word!</a:t>
            </a:r>
          </a:p>
        </p:txBody>
      </p:sp>
    </p:spTree>
    <p:extLst>
      <p:ext uri="{BB962C8B-B14F-4D97-AF65-F5344CB8AC3E}">
        <p14:creationId xmlns:p14="http://schemas.microsoft.com/office/powerpoint/2010/main" val="39011754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5A52-74FC-4144-B5C9-CD81C9B4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r>
              <a:rPr lang="en-US" b="1" dirty="0"/>
              <a:t>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/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func>
                                  <m:func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nary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blipFill>
                <a:blip r:embed="rId2"/>
                <a:stretch>
                  <a:fillRect l="-4560" t="-53061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/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19" t="-6977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C1AC958-DFBA-144D-8439-5F2173706A4F}"/>
              </a:ext>
            </a:extLst>
          </p:cNvPr>
          <p:cNvSpPr txBox="1"/>
          <p:nvPr/>
        </p:nvSpPr>
        <p:spPr>
          <a:xfrm>
            <a:off x="356892" y="4942889"/>
            <a:ext cx="866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This is often how it’s calculated (and how we’ll calculate it)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Avoid underflow from multiplying too many small probabilities together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4495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of perplexity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Weighted average branching factor</a:t>
            </a:r>
          </a:p>
          <a:p>
            <a:pPr lvl="1"/>
            <a:r>
              <a:rPr lang="en-US" dirty="0"/>
              <a:t>number of possible next words that can follow a word or phrase</a:t>
            </a:r>
          </a:p>
          <a:p>
            <a:pPr lvl="1"/>
            <a:r>
              <a:rPr lang="en-US" dirty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&lt;start&gt;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&lt;start&gt;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>
                <a:solidFill>
                  <a:srgbClr val="FF0000"/>
                </a:solidFill>
              </a:rPr>
              <a:t>prob</a:t>
            </a:r>
            <a:r>
              <a:rPr lang="en-US" sz="2400" dirty="0">
                <a:solidFill>
                  <a:srgbClr val="FF0000"/>
                </a:solidFill>
              </a:rPr>
              <a:t> = 0!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FF6600"/>
                </a:solidFill>
              </a:rPr>
              <a:t>p(z</a:t>
            </a:r>
            <a:r>
              <a:rPr lang="en-US" sz="2400" dirty="0">
                <a:solidFill>
                  <a:srgbClr val="FF6600"/>
                </a:solidFill>
              </a:rPr>
              <a:t> | </a:t>
            </a:r>
            <a:r>
              <a:rPr lang="en-US" sz="2400" dirty="0" err="1">
                <a:solidFill>
                  <a:srgbClr val="FF6600"/>
                </a:solidFill>
              </a:rPr>
              <a:t>x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y</a:t>
            </a:r>
            <a:r>
              <a:rPr lang="en-US" sz="2400" dirty="0">
                <a:solidFill>
                  <a:srgbClr val="FF6600"/>
                </a:solidFill>
              </a:rPr>
              <a:t>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Suppose our training data includes</a:t>
            </a:r>
            <a:br>
              <a:rPr lang="en-US" sz="2400" dirty="0"/>
            </a:br>
            <a:r>
              <a:rPr lang="en-US" sz="2400" dirty="0"/>
              <a:t>	… x y a ..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but never: xyz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We would conclude </a:t>
            </a:r>
            <a:br>
              <a:rPr lang="en-US" sz="2400" dirty="0"/>
            </a:br>
            <a:r>
              <a:rPr lang="en-US" sz="2400" dirty="0"/>
              <a:t>	p(a | x y) = 1/3?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p(d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2/3?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p(z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0/3?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Is this ok?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Basic idea: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x y)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x y)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Discount</a:t>
            </a:r>
            <a:r>
              <a:rPr lang="en-US" sz="2800" dirty="0"/>
              <a:t> the positive counts somewhat</a:t>
            </a: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Reallocate</a:t>
            </a:r>
            <a:r>
              <a:rPr lang="en-US" sz="2800" dirty="0"/>
              <a:t> that probability to the zeroes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8000"/>
                </a:solidFill>
              </a:rPr>
              <a:t>Remember, it needs to stay a probability distribution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situations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p(z | x y)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x y a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/>
              <a:t>		 </a:t>
            </a:r>
            <a:r>
              <a:rPr lang="en-US" sz="2800" dirty="0"/>
              <a:t>… x y a … </a:t>
            </a:r>
            <a:br>
              <a:rPr lang="en-US" sz="2800" dirty="0"/>
            </a:br>
            <a:r>
              <a:rPr lang="en-US" sz="2800" dirty="0"/>
              <a:t>	 … x y d … </a:t>
            </a:r>
            <a:br>
              <a:rPr lang="en-US" sz="2800" dirty="0"/>
            </a:br>
            <a:r>
              <a:rPr lang="en-US" sz="2800" dirty="0"/>
              <a:t>	 … x y d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	    … x y … (300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the same situation as before?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34377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You catching a cold and a butterfly flapping its wings in Africa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Miles per gallon and driving habits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Height and longevity of life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the 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numerator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is probably too high, 100/300 probably about right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A2980-F9EA-034D-A1E5-876D0EB92396}"/>
              </a:ext>
            </a:extLst>
          </p:cNvPr>
          <p:cNvSpPr/>
          <p:nvPr/>
        </p:nvSpPr>
        <p:spPr>
          <a:xfrm>
            <a:off x="5744518" y="22098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DCDA1-3908-8941-AA98-CB5E6B628C99}"/>
              </a:ext>
            </a:extLst>
          </p:cNvPr>
          <p:cNvSpPr/>
          <p:nvPr/>
        </p:nvSpPr>
        <p:spPr>
          <a:xfrm>
            <a:off x="7216593" y="27432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CCE7F7-077C-6A47-AB5C-6238C2A003A7}"/>
              </a:ext>
            </a:extLst>
          </p:cNvPr>
          <p:cNvCxnSpPr/>
          <p:nvPr/>
        </p:nvCxnSpPr>
        <p:spPr>
          <a:xfrm rot="10800000">
            <a:off x="7192318" y="27432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13894"/>
              </p:ext>
            </p:extLst>
          </p:nvPr>
        </p:nvGraphicFramePr>
        <p:xfrm>
          <a:off x="762000" y="2108200"/>
          <a:ext cx="4572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74C5C4-BA2F-D566-1768-274AEE820D03}"/>
              </a:ext>
            </a:extLst>
          </p:cNvPr>
          <p:cNvSpPr txBox="1"/>
          <p:nvPr/>
        </p:nvSpPr>
        <p:spPr>
          <a:xfrm>
            <a:off x="585978" y="1600200"/>
            <a:ext cx="614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 LM with a vocabulary of just 26 (a-z)</a:t>
            </a:r>
          </a:p>
        </p:txBody>
      </p:sp>
    </p:spTree>
    <p:extLst>
      <p:ext uri="{BB962C8B-B14F-4D97-AF65-F5344CB8AC3E}">
        <p14:creationId xmlns:p14="http://schemas.microsoft.com/office/powerpoint/2010/main" val="1205227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43539"/>
              </p:ext>
            </p:extLst>
          </p:nvPr>
        </p:nvGraphicFramePr>
        <p:xfrm>
          <a:off x="762000" y="2108200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FDA1C6-EE02-C409-F36A-88E8599AB9FA}"/>
              </a:ext>
            </a:extLst>
          </p:cNvPr>
          <p:cNvSpPr txBox="1"/>
          <p:nvPr/>
        </p:nvSpPr>
        <p:spPr>
          <a:xfrm>
            <a:off x="585978" y="1600200"/>
            <a:ext cx="614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 LM with a vocabulary of just 26 (a-z)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32793"/>
              </p:ext>
            </p:extLst>
          </p:nvPr>
        </p:nvGraphicFramePr>
        <p:xfrm>
          <a:off x="762000" y="2079625"/>
          <a:ext cx="7620000" cy="4173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87105"/>
              </p:ext>
            </p:extLst>
          </p:nvPr>
        </p:nvGraphicFramePr>
        <p:xfrm>
          <a:off x="612648" y="2560321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9154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What happens if we’re now considering a vocabulary of 20,000 words?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one</a:t>
            </a:r>
            <a:r>
              <a:rPr lang="en-US" dirty="0"/>
              <a:t>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20,000 words,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64627"/>
              </p:ext>
            </p:extLst>
          </p:nvPr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 with this?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</a:t>
            </a:r>
            <a:r>
              <a:rPr lang="en-US">
                <a:sym typeface="Symbol" charset="2"/>
              </a:rPr>
              <a:t>one</a:t>
            </a:r>
            <a:r>
              <a:rPr lang="en-US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An “unseen event” is a 0-count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probability of an unseen event is 19998/20003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add one smoothing thinks it is very likely to see a novel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problem with add-one smoothing is it gives too much probability mass to unseen events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11360"/>
              </p:ext>
            </p:extLst>
          </p:nvPr>
        </p:nvGraphicFramePr>
        <p:xfrm>
          <a:off x="1676400" y="4114800"/>
          <a:ext cx="5410202" cy="2513673"/>
        </p:xfrm>
        <a:graphic>
          <a:graphicData uri="http://schemas.openxmlformats.org/drawingml/2006/table">
            <a:tbl>
              <a:tblPr/>
              <a:tblGrid>
                <a:gridCol w="132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smoothing problem</a:t>
            </a:r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probability</a:t>
            </a:r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modification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lambda</a:t>
            </a:r>
            <a:r>
              <a:rPr lang="en-US" dirty="0"/>
              <a:t> smoothing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large dictionary makes novel events too probable.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 of adding 1 to all counts, add </a:t>
            </a:r>
            <a:r>
              <a:rPr lang="en-US" sz="2000" dirty="0">
                <a:sym typeface="Symbol" charset="2"/>
              </a:rPr>
              <a:t> = 0.01?</a:t>
            </a:r>
          </a:p>
          <a:p>
            <a:pPr lvl="1"/>
            <a:r>
              <a:rPr lang="en-US" sz="1800" dirty="0">
                <a:sym typeface="Symbol" charset="2"/>
              </a:rPr>
              <a:t>This gives much less probability to novel 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15226"/>
              </p:ext>
            </p:extLst>
          </p:nvPr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22665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400" imgH="152400" progId="Equation.3">
                  <p:embed/>
                </p:oleObj>
              </mc:Choice>
              <mc:Fallback>
                <p:oleObj name="Equation" r:id="rId2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104581"/>
            <a:ext cx="34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that mean about P(A,B)?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P(A|B) P(B) = P(A)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P(B|A) P(A) = P(A) P(B)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8AC556-D37A-7A4F-AA75-2961AA1BF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3173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4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21393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4646913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If A, B are conditionally independent given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P(A,B|C) = P(A|C)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P(A|B,C) = P(A|C)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42989"/>
              </p:ext>
            </p:extLst>
          </p:nvPr>
        </p:nvGraphicFramePr>
        <p:xfrm>
          <a:off x="5410200" y="4495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900" imgH="177800" progId="Equation.3">
                  <p:embed/>
                </p:oleObj>
              </mc:Choice>
              <mc:Fallback>
                <p:oleObj name="Equation" r:id="rId5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4495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5326</TotalTime>
  <Words>3324</Words>
  <Application>Microsoft Macintosh PowerPoint</Application>
  <PresentationFormat>On-screen Show (4:3)</PresentationFormat>
  <Paragraphs>735</Paragraphs>
  <Slides>58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1" baseType="lpstr">
      <vt:lpstr>ＭＳ Ｐゴシック</vt:lpstr>
      <vt:lpstr>Arial</vt:lpstr>
      <vt:lpstr>Calibri</vt:lpstr>
      <vt:lpstr>Cambria Math</vt:lpstr>
      <vt:lpstr>Monotype Sorts</vt:lpstr>
      <vt:lpstr>Symbol</vt:lpstr>
      <vt:lpstr>Tahoma</vt:lpstr>
      <vt:lpstr>Times New Roman</vt:lpstr>
      <vt:lpstr>Tw Cen MT</vt:lpstr>
      <vt:lpstr>Wingdings</vt:lpstr>
      <vt:lpstr>Wingdings 2</vt:lpstr>
      <vt:lpstr>Median</vt:lpstr>
      <vt:lpstr>Equation</vt:lpstr>
      <vt:lpstr>Language modeling</vt:lpstr>
      <vt:lpstr>Admin</vt:lpstr>
      <vt:lpstr>Assign 0: 343rd word</vt:lpstr>
      <vt:lpstr>Independence</vt:lpstr>
      <vt:lpstr>Independent or Dependent?</vt:lpstr>
      <vt:lpstr>Independent variables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Probabilistic 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Evaluation</vt:lpstr>
      <vt:lpstr>The problem</vt:lpstr>
      <vt:lpstr>The problem</vt:lpstr>
      <vt:lpstr>The solution: perplexity*</vt:lpstr>
      <vt:lpstr>Calculating perplexity in practice</vt:lpstr>
      <vt:lpstr>Calculating perplexity in practice</vt:lpstr>
      <vt:lpstr>Calculating 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419</cp:revision>
  <cp:lastPrinted>2023-01-30T21:08:03Z</cp:lastPrinted>
  <dcterms:created xsi:type="dcterms:W3CDTF">2011-02-02T19:47:14Z</dcterms:created>
  <dcterms:modified xsi:type="dcterms:W3CDTF">2024-09-05T21:44:38Z</dcterms:modified>
</cp:coreProperties>
</file>