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4"/>
  </p:notesMasterIdLst>
  <p:handoutMasterIdLst>
    <p:handoutMasterId r:id="rId95"/>
  </p:handoutMasterIdLst>
  <p:sldIdLst>
    <p:sldId id="256" r:id="rId2"/>
    <p:sldId id="391" r:id="rId3"/>
    <p:sldId id="682" r:id="rId4"/>
    <p:sldId id="466" r:id="rId5"/>
    <p:sldId id="498" r:id="rId6"/>
    <p:sldId id="499" r:id="rId7"/>
    <p:sldId id="500" r:id="rId8"/>
    <p:sldId id="503" r:id="rId9"/>
    <p:sldId id="506" r:id="rId10"/>
    <p:sldId id="509" r:id="rId11"/>
    <p:sldId id="513" r:id="rId12"/>
    <p:sldId id="514" r:id="rId13"/>
    <p:sldId id="515" r:id="rId14"/>
    <p:sldId id="516" r:id="rId15"/>
    <p:sldId id="517" r:id="rId16"/>
    <p:sldId id="518" r:id="rId17"/>
    <p:sldId id="526" r:id="rId18"/>
    <p:sldId id="529" r:id="rId19"/>
    <p:sldId id="530" r:id="rId20"/>
    <p:sldId id="531" r:id="rId21"/>
    <p:sldId id="533" r:id="rId22"/>
    <p:sldId id="556" r:id="rId23"/>
    <p:sldId id="557" r:id="rId24"/>
    <p:sldId id="630" r:id="rId25"/>
    <p:sldId id="631" r:id="rId26"/>
    <p:sldId id="558" r:id="rId27"/>
    <p:sldId id="559" r:id="rId28"/>
    <p:sldId id="648" r:id="rId29"/>
    <p:sldId id="649" r:id="rId30"/>
    <p:sldId id="629" r:id="rId31"/>
    <p:sldId id="634" r:id="rId32"/>
    <p:sldId id="560" r:id="rId33"/>
    <p:sldId id="562" r:id="rId34"/>
    <p:sldId id="628" r:id="rId35"/>
    <p:sldId id="653" r:id="rId36"/>
    <p:sldId id="654" r:id="rId37"/>
    <p:sldId id="635" r:id="rId38"/>
    <p:sldId id="636" r:id="rId39"/>
    <p:sldId id="637" r:id="rId40"/>
    <p:sldId id="638" r:id="rId41"/>
    <p:sldId id="639" r:id="rId42"/>
    <p:sldId id="640" r:id="rId43"/>
    <p:sldId id="641" r:id="rId44"/>
    <p:sldId id="642" r:id="rId45"/>
    <p:sldId id="644" r:id="rId46"/>
    <p:sldId id="645" r:id="rId47"/>
    <p:sldId id="646" r:id="rId48"/>
    <p:sldId id="647" r:id="rId49"/>
    <p:sldId id="643" r:id="rId50"/>
    <p:sldId id="656" r:id="rId51"/>
    <p:sldId id="650" r:id="rId52"/>
    <p:sldId id="657" r:id="rId53"/>
    <p:sldId id="658" r:id="rId54"/>
    <p:sldId id="660" r:id="rId55"/>
    <p:sldId id="661" r:id="rId56"/>
    <p:sldId id="662" r:id="rId57"/>
    <p:sldId id="652" r:id="rId58"/>
    <p:sldId id="663" r:id="rId59"/>
    <p:sldId id="664" r:id="rId60"/>
    <p:sldId id="651" r:id="rId61"/>
    <p:sldId id="666" r:id="rId62"/>
    <p:sldId id="665" r:id="rId63"/>
    <p:sldId id="667" r:id="rId64"/>
    <p:sldId id="668" r:id="rId65"/>
    <p:sldId id="669" r:id="rId66"/>
    <p:sldId id="670" r:id="rId67"/>
    <p:sldId id="671" r:id="rId68"/>
    <p:sldId id="672" r:id="rId69"/>
    <p:sldId id="673" r:id="rId70"/>
    <p:sldId id="674" r:id="rId71"/>
    <p:sldId id="675" r:id="rId72"/>
    <p:sldId id="569" r:id="rId73"/>
    <p:sldId id="570" r:id="rId74"/>
    <p:sldId id="676" r:id="rId75"/>
    <p:sldId id="677" r:id="rId76"/>
    <p:sldId id="678" r:id="rId77"/>
    <p:sldId id="679" r:id="rId78"/>
    <p:sldId id="585" r:id="rId79"/>
    <p:sldId id="680" r:id="rId80"/>
    <p:sldId id="681" r:id="rId81"/>
    <p:sldId id="571" r:id="rId82"/>
    <p:sldId id="572" r:id="rId83"/>
    <p:sldId id="573" r:id="rId84"/>
    <p:sldId id="574" r:id="rId85"/>
    <p:sldId id="575" r:id="rId86"/>
    <p:sldId id="576" r:id="rId87"/>
    <p:sldId id="577" r:id="rId88"/>
    <p:sldId id="578" r:id="rId89"/>
    <p:sldId id="579" r:id="rId90"/>
    <p:sldId id="580" r:id="rId91"/>
    <p:sldId id="586" r:id="rId92"/>
    <p:sldId id="582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/>
    <p:restoredTop sz="94490"/>
  </p:normalViewPr>
  <p:slideViewPr>
    <p:cSldViewPr snapToGrid="0" snapToObjects="1">
      <p:cViewPr varScale="1">
        <p:scale>
          <a:sx n="121" d="100"/>
          <a:sy n="121" d="100"/>
        </p:scale>
        <p:origin x="19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6EC432-7FFE-464F-96C5-59D190B52E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B780-3851-5648-B15C-A83AFA1F22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91E6-00F8-F848-A7B1-27D9E29E0D7A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DA1E4-E9CB-ED46-A43C-D937A6C576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26C4F-679A-4648-B091-14AE4BBCA8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EFDF-834A-3F41-9E0F-5FD35B11F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no,</a:t>
            </a:r>
            <a:r>
              <a:rPr lang="en-US" baseline="0" dirty="0"/>
              <a:t> it doesn’t very as theta changes.  It’s a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5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2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60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 lambda gets larger we bias more and more towards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discrete, we could simply do a much</a:t>
            </a:r>
            <a:r>
              <a:rPr lang="en-US" baseline="0" dirty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Concern: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Concern: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although</a:t>
            </a:r>
            <a:r>
              <a:rPr lang="en-US" baseline="0" dirty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62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4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7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76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78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oleObject" Target="../embeddings/oleObject79.bin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1.emf"/><Relationship Id="rId5" Type="http://schemas.openxmlformats.org/officeDocument/2006/relationships/image" Target="../media/image77.png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75.emf"/><Relationship Id="rId9" Type="http://schemas.openxmlformats.org/officeDocument/2006/relationships/image" Target="../media/image8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932" y="4038600"/>
            <a:ext cx="6648268" cy="1828800"/>
          </a:xfrm>
        </p:spPr>
        <p:txBody>
          <a:bodyPr/>
          <a:lstStyle/>
          <a:p>
            <a:r>
              <a:rPr lang="en-US" dirty="0"/>
              <a:t>Machine Learning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CS159 Fall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0691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600" imgH="203200" progId="Equation.3">
                  <p:embed/>
                </p:oleObj>
              </mc:Choice>
              <mc:Fallback>
                <p:oleObj name="Equation" r:id="rId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58675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45539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215900" progId="Equation.3">
                  <p:embed/>
                </p:oleObj>
              </mc:Choice>
              <mc:Fallback>
                <p:oleObj name="Equation" r:id="rId7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425035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400" imgH="215900" progId="Equation.3">
                  <p:embed/>
                </p:oleObj>
              </mc:Choice>
              <mc:Fallback>
                <p:oleObj name="Equation" r:id="rId9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82865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82600" progId="Equation.3">
                  <p:embed/>
                </p:oleObj>
              </mc:Choice>
              <mc:Fallback>
                <p:oleObj name="Equation" r:id="rId11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8725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68600" imgH="215900" progId="Equation.3">
                  <p:embed/>
                </p:oleObj>
              </mc:Choice>
              <mc:Fallback>
                <p:oleObj name="Equation" r:id="rId13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9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7410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554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215900" progId="Equation.3">
                  <p:embed/>
                </p:oleObj>
              </mc:Choice>
              <mc:Fallback>
                <p:oleObj name="Equation" r:id="rId4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and we had 7000 binary features?</a:t>
            </a:r>
          </a:p>
        </p:txBody>
      </p:sp>
    </p:spTree>
    <p:extLst>
      <p:ext uri="{BB962C8B-B14F-4D97-AF65-F5344CB8AC3E}">
        <p14:creationId xmlns:p14="http://schemas.microsoft.com/office/powerpoint/2010/main" val="76945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62407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565589" y="4916082"/>
            <a:ext cx="6025004" cy="1600200"/>
          </a:xfrm>
        </p:spPr>
        <p:txBody>
          <a:bodyPr>
            <a:noAutofit/>
          </a:bodyPr>
          <a:lstStyle/>
          <a:p>
            <a:pPr marL="9144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All possible combination of features!</a:t>
            </a:r>
          </a:p>
          <a:p>
            <a:pPr marL="685800" lvl="2" indent="0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9144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Table size: 2</a:t>
            </a:r>
            <a:r>
              <a:rPr lang="en-US" baseline="30000" dirty="0">
                <a:solidFill>
                  <a:schemeClr val="tx2"/>
                </a:solidFill>
              </a:rPr>
              <a:t>7000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308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56216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4980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Storing a table of that size is impossible!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How are we supposed to learn/estimate each entry in the table?</a:t>
            </a:r>
          </a:p>
        </p:txBody>
      </p:sp>
    </p:spTree>
    <p:extLst>
      <p:ext uri="{BB962C8B-B14F-4D97-AF65-F5344CB8AC3E}">
        <p14:creationId xmlns:p14="http://schemas.microsoft.com/office/powerpoint/2010/main" val="314739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03083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895600"/>
            <a:ext cx="830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So, far we have made NO assumptions about the data</a:t>
            </a:r>
          </a:p>
          <a:p>
            <a:endParaRPr lang="en-US" sz="2400" dirty="0"/>
          </a:p>
          <a:p>
            <a:r>
              <a:rPr lang="en-US" sz="2400" dirty="0"/>
              <a:t>Model selection involves making assumptions about the data</a:t>
            </a:r>
          </a:p>
          <a:p>
            <a:endParaRPr lang="en-US" sz="2400" dirty="0"/>
          </a:p>
          <a:p>
            <a:r>
              <a:rPr lang="en-US" sz="2400" dirty="0"/>
              <a:t>We’ve done this before, n-gram language model, parsing, etc.</a:t>
            </a:r>
          </a:p>
          <a:p>
            <a:endParaRPr lang="en-US" sz="2400" dirty="0"/>
          </a:p>
          <a:p>
            <a:r>
              <a:rPr lang="en-US" sz="2400" dirty="0"/>
              <a:t>These assumptions allow us to represent the data more compactly and to estimate the parameters of the model</a:t>
            </a:r>
          </a:p>
        </p:txBody>
      </p:sp>
    </p:spTree>
    <p:extLst>
      <p:ext uri="{BB962C8B-B14F-4D97-AF65-F5344CB8AC3E}">
        <p14:creationId xmlns:p14="http://schemas.microsoft.com/office/powerpoint/2010/main" val="87057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52333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4789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feature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2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9913" y="1828800"/>
          <a:ext cx="6327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06700" imgH="482600" progId="Equation.3">
                  <p:embed/>
                </p:oleObj>
              </mc:Choice>
              <mc:Fallback>
                <p:oleObj name="Equation" r:id="rId2" imgW="2806700" imgH="482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9913" y="1828800"/>
                        <a:ext cx="63277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57525" y="3048000"/>
          <a:ext cx="25193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482600" progId="Equation.3">
                  <p:embed/>
                </p:oleObj>
              </mc:Choice>
              <mc:Fallback>
                <p:oleObj name="Equation" r:id="rId4" imgW="11176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7525" y="3048000"/>
                        <a:ext cx="2519363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3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naïve Bayes assumption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449" y="4969848"/>
            <a:ext cx="8879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binary features (e.g., “banana” occurs in the text)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discrete features (e.g., “banana” occurs x</a:t>
            </a:r>
            <a:r>
              <a:rPr lang="en-US" sz="2400" baseline="-250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times)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real valued features (</a:t>
            </a:r>
            <a:r>
              <a:rPr lang="en-US" sz="2400" dirty="0" err="1">
                <a:solidFill>
                  <a:srgbClr val="FF0000"/>
                </a:solidFill>
              </a:rPr>
              <a:t>e.g</a:t>
            </a:r>
            <a:r>
              <a:rPr lang="en-US" sz="2400" dirty="0">
                <a:solidFill>
                  <a:srgbClr val="FF0000"/>
                </a:solidFill>
              </a:rPr>
              <a:t>, the text contains x</a:t>
            </a:r>
            <a:r>
              <a:rPr lang="en-US" sz="2400" baseline="-250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proportion of verbs)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73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6600"/>
                </a:solidFill>
              </a:rPr>
              <a:t>p(</a:t>
            </a:r>
            <a:r>
              <a:rPr lang="en-US" sz="2400" i="1" dirty="0" err="1">
                <a:solidFill>
                  <a:srgbClr val="FF6600"/>
                </a:solidFill>
              </a:rPr>
              <a:t>x</a:t>
            </a:r>
            <a:r>
              <a:rPr lang="en-US" sz="2400" i="1" baseline="-25000" dirty="0" err="1">
                <a:solidFill>
                  <a:srgbClr val="FF6600"/>
                </a:solidFill>
              </a:rPr>
              <a:t>i</a:t>
            </a:r>
            <a:r>
              <a:rPr lang="en-US" sz="2400" i="1" dirty="0" err="1">
                <a:solidFill>
                  <a:srgbClr val="FF6600"/>
                </a:solidFill>
              </a:rPr>
              <a:t>|y</a:t>
            </a:r>
            <a:r>
              <a:rPr lang="en-US" sz="2400" i="1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is the probability of a particular feature value given the label</a:t>
            </a:r>
          </a:p>
        </p:txBody>
      </p:sp>
    </p:spTree>
    <p:extLst>
      <p:ext uri="{BB962C8B-B14F-4D97-AF65-F5344CB8AC3E}">
        <p14:creationId xmlns:p14="http://schemas.microsoft.com/office/powerpoint/2010/main" val="230294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x|y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9984" y="1875547"/>
            <a:ext cx="6693387" cy="5857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Binary features (aka, Bernoulli Naïve Bayes) 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679" y="3117682"/>
          <a:ext cx="44069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800" imgH="609600" progId="Equation.3">
                  <p:embed/>
                </p:oleObj>
              </mc:Choice>
              <mc:Fallback>
                <p:oleObj name="Equation" r:id="rId3" imgW="1955800" imgH="609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3679" y="3117682"/>
                        <a:ext cx="4406900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76444" y="3546247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biased coin toss!</a:t>
            </a:r>
          </a:p>
        </p:txBody>
      </p:sp>
    </p:spTree>
    <p:extLst>
      <p:ext uri="{BB962C8B-B14F-4D97-AF65-F5344CB8AC3E}">
        <p14:creationId xmlns:p14="http://schemas.microsoft.com/office/powerpoint/2010/main" val="388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912" y="1848987"/>
            <a:ext cx="8343136" cy="4671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6</a:t>
            </a:r>
          </a:p>
        </p:txBody>
      </p:sp>
    </p:spTree>
    <p:extLst>
      <p:ext uri="{BB962C8B-B14F-4D97-AF65-F5344CB8AC3E}">
        <p14:creationId xmlns:p14="http://schemas.microsoft.com/office/powerpoint/2010/main" val="315871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9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4483100" y="3514725"/>
          <a:ext cx="19161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3300" imgH="482600" progId="Equation.3">
                  <p:embed/>
                </p:oleObj>
              </mc:Choice>
              <mc:Fallback>
                <p:oleObj name="Equation" r:id="rId2" imgW="1003300" imgH="482600" progId="Equation.3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3100" y="3514725"/>
                        <a:ext cx="19161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500" imgH="203200" progId="Equation.3">
                  <p:embed/>
                </p:oleObj>
              </mc:Choice>
              <mc:Fallback>
                <p:oleObj name="Equation" r:id="rId4" imgW="317500" imgH="203200" progId="Equation.3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700" imgH="203200" progId="Equation.3">
                  <p:embed/>
                </p:oleObj>
              </mc:Choice>
              <mc:Fallback>
                <p:oleObj name="Equation" r:id="rId6" imgW="520700" imgH="2032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400" imgH="203200" progId="Equation.3">
                  <p:embed/>
                </p:oleObj>
              </mc:Choice>
              <mc:Fallback>
                <p:oleObj name="Equation" r:id="rId8" imgW="533400" imgH="2032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800" imgH="215900" progId="Equation.3">
                  <p:embed/>
                </p:oleObj>
              </mc:Choice>
              <mc:Fallback>
                <p:oleObj name="Equation" r:id="rId10" imgW="558800" imgH="215900" progId="Equation.3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6182" y="6411752"/>
            <a:ext cx="249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 = number of features)</a:t>
            </a:r>
          </a:p>
        </p:txBody>
      </p:sp>
    </p:spTree>
    <p:extLst>
      <p:ext uri="{BB962C8B-B14F-4D97-AF65-F5344CB8AC3E}">
        <p14:creationId xmlns:p14="http://schemas.microsoft.com/office/powerpoint/2010/main" val="139494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estimation for Bernoulli NB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500" imgH="203200" progId="Equation.3">
                  <p:embed/>
                </p:oleObj>
              </mc:Choice>
              <mc:Fallback>
                <p:oleObj name="Equation" r:id="rId2" imgW="3175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118350" y="3565525"/>
          <a:ext cx="13509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400" imgH="228600" progId="Equation.3">
                  <p:embed/>
                </p:oleObj>
              </mc:Choice>
              <mc:Fallback>
                <p:oleObj name="Equation" r:id="rId4" imgW="53340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8350" y="3565525"/>
                        <a:ext cx="13509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859463" y="1762125"/>
          <a:ext cx="19161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3300" imgH="457200" progId="Equation.3">
                  <p:embed/>
                </p:oleObj>
              </mc:Choice>
              <mc:Fallback>
                <p:oleObj name="Equation" r:id="rId6" imgW="1003300" imgH="457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9463" y="1762125"/>
                        <a:ext cx="19161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MLE estimates for these?</a:t>
            </a:r>
          </a:p>
        </p:txBody>
      </p:sp>
    </p:spTree>
    <p:extLst>
      <p:ext uri="{BB962C8B-B14F-4D97-AF65-F5344CB8AC3E}">
        <p14:creationId xmlns:p14="http://schemas.microsoft.com/office/powerpoint/2010/main" val="2192222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55600" y="3727450"/>
          <a:ext cx="381158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700" imgH="444500" progId="Equation.3">
                  <p:embed/>
                </p:oleObj>
              </mc:Choice>
              <mc:Fallback>
                <p:oleObj name="Equation" r:id="rId3" imgW="1409700" imgH="4445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727450"/>
                        <a:ext cx="3811588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393700" progId="Equation.3">
                  <p:embed/>
                </p:oleObj>
              </mc:Choice>
              <mc:Fallback>
                <p:oleObj name="Equation" r:id="rId5" imgW="1016000" imgH="39370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60236" y="19928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419668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5509" y="3745468"/>
            <a:ext cx="454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the label with feature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940309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difficult is this to calculate?</a:t>
            </a:r>
          </a:p>
        </p:txBody>
      </p:sp>
    </p:spTree>
    <p:extLst>
      <p:ext uri="{BB962C8B-B14F-4D97-AF65-F5344CB8AC3E}">
        <p14:creationId xmlns:p14="http://schemas.microsoft.com/office/powerpoint/2010/main" val="19375556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Text classification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7338" y="3727450"/>
          <a:ext cx="39497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500" imgH="444500" progId="Equation.3">
                  <p:embed/>
                </p:oleObj>
              </mc:Choice>
              <mc:Fallback>
                <p:oleObj name="Equation" r:id="rId3" imgW="1460500" imgH="4445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727450"/>
                        <a:ext cx="3949700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393700" progId="Equation.3">
                  <p:embed/>
                </p:oleObj>
              </mc:Choice>
              <mc:Fallback>
                <p:oleObj name="Equation" r:id="rId5" imgW="1016000" imgH="39370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2648" y="5729113"/>
            <a:ext cx="836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these counts for text classification with unigram features?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371316" y="2145544"/>
            <a:ext cx="960348" cy="1100666"/>
            <a:chOff x="612648" y="2370667"/>
            <a:chExt cx="960348" cy="1100666"/>
          </a:xfrm>
        </p:grpSpPr>
        <p:sp>
          <p:nvSpPr>
            <p:cNvPr id="13" name="Rectangle 1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43193" y="3745468"/>
            <a:ext cx="43618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Unigram features:</a:t>
            </a:r>
          </a:p>
          <a:p>
            <a:r>
              <a:rPr lang="en-US" sz="2400" i="1" dirty="0">
                <a:solidFill>
                  <a:srgbClr val="FF6600"/>
                </a:solidFill>
              </a:rPr>
              <a:t>  </a:t>
            </a:r>
            <a:r>
              <a:rPr lang="en-US" sz="2400" i="1" dirty="0" err="1">
                <a:solidFill>
                  <a:srgbClr val="FF6600"/>
                </a:solidFill>
              </a:rPr>
              <a:t>w</a:t>
            </a:r>
            <a:r>
              <a:rPr lang="en-US" sz="2400" i="1" baseline="-25000" dirty="0" err="1">
                <a:solidFill>
                  <a:srgbClr val="FF6600"/>
                </a:solidFill>
              </a:rPr>
              <a:t>j</a:t>
            </a:r>
            <a:r>
              <a:rPr lang="en-US" sz="2400" dirty="0">
                <a:solidFill>
                  <a:srgbClr val="FF6600"/>
                </a:solidFill>
              </a:rPr>
              <a:t>, whether or not word</a:t>
            </a:r>
            <a:r>
              <a:rPr lang="en-US" sz="2400" i="1" dirty="0">
                <a:solidFill>
                  <a:srgbClr val="FF6600"/>
                </a:solidFill>
              </a:rPr>
              <a:t> </a:t>
            </a:r>
            <a:r>
              <a:rPr lang="en-US" sz="2400" i="1" dirty="0" err="1">
                <a:solidFill>
                  <a:srgbClr val="FF6600"/>
                </a:solidFill>
              </a:rPr>
              <a:t>w</a:t>
            </a:r>
            <a:r>
              <a:rPr lang="en-US" sz="2400" i="1" baseline="-25000" dirty="0" err="1">
                <a:solidFill>
                  <a:srgbClr val="FF6600"/>
                </a:solidFill>
              </a:rPr>
              <a:t>j</a:t>
            </a:r>
            <a:r>
              <a:rPr lang="en-US" sz="2400" dirty="0">
                <a:solidFill>
                  <a:srgbClr val="FF6600"/>
                </a:solidFill>
              </a:rPr>
              <a:t> occurs 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  in the text</a:t>
            </a:r>
          </a:p>
        </p:txBody>
      </p:sp>
    </p:spTree>
    <p:extLst>
      <p:ext uri="{BB962C8B-B14F-4D97-AF65-F5344CB8AC3E}">
        <p14:creationId xmlns:p14="http://schemas.microsoft.com/office/powerpoint/2010/main" val="7213198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Text classification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7338" y="4013200"/>
          <a:ext cx="39497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500" imgH="444500" progId="Equation.3">
                  <p:embed/>
                </p:oleObj>
              </mc:Choice>
              <mc:Fallback>
                <p:oleObj name="Equation" r:id="rId3" imgW="1460500" imgH="4445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13200"/>
                        <a:ext cx="3949700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69963" y="222363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393700" progId="Equation.3">
                  <p:embed/>
                </p:oleObj>
              </mc:Choice>
              <mc:Fallback>
                <p:oleObj name="Equation" r:id="rId5" imgW="1016000" imgH="39370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22363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51165" y="2293669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texts with label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782435"/>
            <a:ext cx="2345879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347096" y="2809978"/>
            <a:ext cx="209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texts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8077" y="4047320"/>
            <a:ext cx="411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texts with the label with word </a:t>
            </a:r>
            <a:r>
              <a:rPr lang="en-US" i="1" dirty="0" err="1">
                <a:solidFill>
                  <a:srgbClr val="0000FF"/>
                </a:solidFill>
              </a:rPr>
              <a:t>w</a:t>
            </a:r>
            <a:r>
              <a:rPr lang="en-US" i="1" baseline="-25000" dirty="0" err="1">
                <a:solidFill>
                  <a:srgbClr val="0000FF"/>
                </a:solidFill>
              </a:rPr>
              <a:t>j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45760" y="456257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638778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texts with label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817478" y="103891"/>
            <a:ext cx="960348" cy="1100666"/>
            <a:chOff x="612648" y="2370667"/>
            <a:chExt cx="960348" cy="1100666"/>
          </a:xfrm>
        </p:grpSpPr>
        <p:sp>
          <p:nvSpPr>
            <p:cNvPr id="13" name="Rectangle 1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2578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classification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NB Model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4852656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4874567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4822442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956175" y="3200400"/>
          <a:ext cx="19145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3300" imgH="482600" progId="Equation.3">
                  <p:embed/>
                </p:oleObj>
              </mc:Choice>
              <mc:Fallback>
                <p:oleObj name="Equation" r:id="rId2" imgW="1003300" imgH="4826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6175" y="3200400"/>
                        <a:ext cx="1914525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00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/>
              <a:t>NB classification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model: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label1</a:t>
            </a:r>
            <a:r>
              <a:rPr lang="en-US" sz="105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64" y="289810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75" y="3814536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32350" y="2833688"/>
          <a:ext cx="19065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482600" progId="Equation.3">
                  <p:embed/>
                </p:oleObj>
              </mc:Choice>
              <mc:Fallback>
                <p:oleObj name="Equation" r:id="rId2" imgW="1397000" imgH="482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32350" y="2833688"/>
                        <a:ext cx="1906588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605463"/>
            <a:ext cx="4649788" cy="922337"/>
            <a:chOff x="1335063" y="5642547"/>
            <a:chExt cx="4649788" cy="922337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2517751" y="5642547"/>
            <a:ext cx="3467100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16100" imgH="482600" progId="Equation.3">
                    <p:embed/>
                  </p:oleObj>
                </mc:Choice>
                <mc:Fallback>
                  <p:oleObj name="Equation" r:id="rId4" imgW="1816100" imgH="482600" progId="Equation.3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7751" y="5642547"/>
                          <a:ext cx="3467100" cy="922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867400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= </a:t>
              </a: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862513" y="3675063"/>
          <a:ext cx="1876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800" imgH="482600" progId="Equation.3">
                  <p:embed/>
                </p:oleObj>
              </mc:Choice>
              <mc:Fallback>
                <p:oleObj name="Equation" r:id="rId6" imgW="1447800" imgH="4826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2513" y="3675063"/>
                        <a:ext cx="1876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326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/>
              <a:t>NB classification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model: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label1</a:t>
            </a:r>
            <a:r>
              <a:rPr lang="en-US" sz="105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64" y="289810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75" y="3814536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32350" y="2833688"/>
          <a:ext cx="19065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0" imgH="482600" progId="Equation.3">
                  <p:embed/>
                </p:oleObj>
              </mc:Choice>
              <mc:Fallback>
                <p:oleObj name="Equation" r:id="rId3" imgW="1397000" imgH="482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2350" y="2833688"/>
                        <a:ext cx="1906588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862513" y="3675063"/>
          <a:ext cx="1876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800" imgH="482600" progId="Equation.3">
                  <p:embed/>
                </p:oleObj>
              </mc:Choice>
              <mc:Fallback>
                <p:oleObj name="Equation" r:id="rId5" imgW="1447800" imgH="4826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2513" y="3675063"/>
                        <a:ext cx="1876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2648" y="5867892"/>
            <a:ext cx="778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Notice that each label has its own separate set of parameters, i.e. </a:t>
            </a:r>
            <a:r>
              <a:rPr lang="en-US" sz="2000" i="1" dirty="0"/>
              <a:t>p(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j</a:t>
            </a:r>
            <a:r>
              <a:rPr lang="en-US" sz="2000" i="1" dirty="0" err="1"/>
              <a:t>|y</a:t>
            </a:r>
            <a:r>
              <a:rPr lang="en-US" sz="2000" i="1" dirty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04643" y="4168910"/>
            <a:ext cx="1229874" cy="1829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241143" y="3298218"/>
            <a:ext cx="1531821" cy="2700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105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/>
              <a:t>Bernoulli NB for text classification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model: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label1</a:t>
            </a:r>
            <a:r>
              <a:rPr lang="en-US" sz="1050" dirty="0"/>
              <a:t>)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14888" y="2833688"/>
          <a:ext cx="19415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400" imgH="482600" progId="Equation.3">
                  <p:embed/>
                </p:oleObj>
              </mc:Choice>
              <mc:Fallback>
                <p:oleObj name="Equation" r:id="rId2" imgW="1422400" imgH="482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14888" y="2833688"/>
                        <a:ext cx="1941512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845050" y="3675063"/>
          <a:ext cx="19097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482600" progId="Equation.3">
                  <p:embed/>
                </p:oleObj>
              </mc:Choice>
              <mc:Fallback>
                <p:oleObj name="Equation" r:id="rId4" imgW="1473200" imgH="4826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5050" y="3675063"/>
                        <a:ext cx="1909763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12"/>
          <p:cNvGrpSpPr/>
          <p:nvPr/>
        </p:nvGrpSpPr>
        <p:grpSpPr>
          <a:xfrm>
            <a:off x="332713" y="3016665"/>
            <a:ext cx="960348" cy="1100666"/>
            <a:chOff x="612648" y="2370667"/>
            <a:chExt cx="960348" cy="1100666"/>
          </a:xfrm>
        </p:grpSpPr>
        <p:sp>
          <p:nvSpPr>
            <p:cNvPr id="27" name="Rectangle 26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461451" y="3300818"/>
            <a:ext cx="3108629" cy="693904"/>
            <a:chOff x="2359651" y="2494659"/>
            <a:chExt cx="3605732" cy="971300"/>
          </a:xfrm>
        </p:grpSpPr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4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5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7</a:t>
              </a:r>
            </a:p>
          </p:txBody>
        </p: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8</a:t>
              </a: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8263" y="5588000"/>
            <a:ext cx="665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good is this model for </a:t>
            </a:r>
            <a:r>
              <a:rPr lang="en-US" sz="2800" i="1" dirty="0">
                <a:solidFill>
                  <a:srgbClr val="FF0000"/>
                </a:solidFill>
              </a:rPr>
              <a:t>text</a:t>
            </a:r>
            <a:r>
              <a:rPr lang="en-US" sz="2800" dirty="0">
                <a:solidFill>
                  <a:srgbClr val="FF0000"/>
                </a:solidFill>
              </a:rPr>
              <a:t>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313979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CF9B-581F-E344-AEB8-75296B2A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46D6-D86D-6A40-9BDD-D7A7605BA9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45 minutes (plus 20 to scan/upload)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book and notes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Text Similarity (10/3) through Machine Translation (10/24)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 will be 30 min discussion about final projects</a:t>
            </a:r>
          </a:p>
        </p:txBody>
      </p:sp>
    </p:spTree>
    <p:extLst>
      <p:ext uri="{BB962C8B-B14F-4D97-AF65-F5344CB8AC3E}">
        <p14:creationId xmlns:p14="http://schemas.microsoft.com/office/powerpoint/2010/main" val="1168906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1371259" y="3619192"/>
            <a:ext cx="6266883" cy="6493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 for text classification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831181" y="1729888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1595438" y="3584575"/>
          <a:ext cx="20685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482600" progId="Equation.3">
                  <p:embed/>
                </p:oleObj>
              </mc:Choice>
              <mc:Fallback>
                <p:oleObj name="Equation" r:id="rId3" imgW="1422400" imgH="482600" progId="Equation.3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5438" y="3584575"/>
                        <a:ext cx="206851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5197475" y="3592857"/>
          <a:ext cx="2139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200" imgH="482600" progId="Equation.3">
                  <p:embed/>
                </p:oleObj>
              </mc:Choice>
              <mc:Fallback>
                <p:oleObj name="Equation" r:id="rId5" imgW="1473200" imgH="482600" progId="Equation.3">
                  <p:embed/>
                  <p:pic>
                    <p:nvPicPr>
                      <p:cNvPr id="78" name="Object 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7475" y="3592857"/>
                        <a:ext cx="21399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636458" y="5266688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80" name="Right Arrow 79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7158053">
            <a:off x="4789719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4441947" flipH="1">
            <a:off x="2902845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260" y="5863453"/>
            <a:ext cx="6840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text classification, what is this computation?  Does it make sense?</a:t>
            </a:r>
          </a:p>
        </p:txBody>
      </p:sp>
    </p:spTree>
    <p:extLst>
      <p:ext uri="{BB962C8B-B14F-4D97-AF65-F5344CB8AC3E}">
        <p14:creationId xmlns:p14="http://schemas.microsoft.com/office/powerpoint/2010/main" val="125729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1371259" y="3619192"/>
            <a:ext cx="6266883" cy="6493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 for text classification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831181" y="1734548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1595438" y="3583976"/>
          <a:ext cx="20685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482600" progId="Equation.3">
                  <p:embed/>
                </p:oleObj>
              </mc:Choice>
              <mc:Fallback>
                <p:oleObj name="Equation" r:id="rId3" imgW="1422400" imgH="482600" progId="Equation.3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5438" y="3583976"/>
                        <a:ext cx="206851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5197475" y="3583976"/>
          <a:ext cx="2139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200" imgH="482600" progId="Equation.3">
                  <p:embed/>
                </p:oleObj>
              </mc:Choice>
              <mc:Fallback>
                <p:oleObj name="Equation" r:id="rId5" imgW="1473200" imgH="482600" progId="Equation.3">
                  <p:embed/>
                  <p:pic>
                    <p:nvPicPr>
                      <p:cNvPr id="78" name="Object 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7475" y="3583976"/>
                        <a:ext cx="21399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636458" y="5266688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80" name="Right Arrow 79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7158053">
            <a:off x="4789719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4441947" flipH="1">
            <a:off x="2902845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208" y="5850068"/>
            <a:ext cx="8325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word that occurs, contributes </a:t>
            </a:r>
            <a:r>
              <a:rPr lang="en-US" sz="2800" i="1" dirty="0">
                <a:solidFill>
                  <a:srgbClr val="0000FF"/>
                </a:solidFill>
              </a:rPr>
              <a:t>p(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j</a:t>
            </a:r>
            <a:r>
              <a:rPr lang="en-US" sz="2800" i="1" dirty="0" err="1">
                <a:solidFill>
                  <a:srgbClr val="0000FF"/>
                </a:solidFill>
              </a:rPr>
              <a:t>|y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Each word that does NOT occur, contributes </a:t>
            </a:r>
            <a:r>
              <a:rPr lang="en-US" sz="2800" i="1" dirty="0">
                <a:solidFill>
                  <a:srgbClr val="0000FF"/>
                </a:solidFill>
              </a:rPr>
              <a:t>1-p(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j</a:t>
            </a:r>
            <a:r>
              <a:rPr lang="en-US" sz="2800" i="1" dirty="0" err="1">
                <a:solidFill>
                  <a:srgbClr val="0000FF"/>
                </a:solidFill>
              </a:rPr>
              <a:t>|y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1856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classify with a model, we’re given an example and we obtain the probability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also ask 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an example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“generative story” for a 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also can use generative stories to help develop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39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</a:t>
            </a:r>
            <a:r>
              <a:rPr lang="en-US" i="1" dirty="0"/>
              <a:t>biased</a:t>
            </a:r>
            <a:r>
              <a:rPr lang="en-US" dirty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feature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46488" y="161448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6488" y="161448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6935" y="5700133"/>
            <a:ext cx="596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 for text classification, assuming unigram features?</a:t>
            </a:r>
          </a:p>
        </p:txBody>
      </p:sp>
    </p:spTree>
    <p:extLst>
      <p:ext uri="{BB962C8B-B14F-4D97-AF65-F5344CB8AC3E}">
        <p14:creationId xmlns:p14="http://schemas.microsoft.com/office/powerpoint/2010/main" val="16408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</a:t>
            </a:r>
            <a:r>
              <a:rPr lang="en-US" i="1" dirty="0"/>
              <a:t>biased</a:t>
            </a:r>
            <a:r>
              <a:rPr lang="en-US" dirty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22675" y="1614488"/>
          <a:ext cx="196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482600" progId="Equation.3">
                  <p:embed/>
                </p:oleObj>
              </mc:Choice>
              <mc:Fallback>
                <p:oleObj name="Equation" r:id="rId3" imgW="10287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2675" y="1614488"/>
                        <a:ext cx="1963738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376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16300" y="237013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3300" imgH="482600" progId="Equation.3">
                  <p:embed/>
                </p:oleObj>
              </mc:Choice>
              <mc:Fallback>
                <p:oleObj name="Equation" r:id="rId2" imgW="1003300" imgH="482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6300" y="237013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643" y="3969603"/>
            <a:ext cx="19026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Pros/cons?</a:t>
            </a:r>
          </a:p>
        </p:txBody>
      </p:sp>
    </p:spTree>
    <p:extLst>
      <p:ext uri="{BB962C8B-B14F-4D97-AF65-F5344CB8AC3E}">
        <p14:creationId xmlns:p14="http://schemas.microsoft.com/office/powerpoint/2010/main" val="1121278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Fast!</a:t>
            </a:r>
          </a:p>
          <a:p>
            <a:pPr lvl="1"/>
            <a:r>
              <a:rPr lang="en-US" dirty="0"/>
              <a:t>Can be done on large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Naïve Bayes assumption is generally not true</a:t>
            </a:r>
          </a:p>
          <a:p>
            <a:pPr lvl="1"/>
            <a:r>
              <a:rPr lang="en-US" dirty="0"/>
              <a:t>Performance isn’t as good as other models</a:t>
            </a:r>
          </a:p>
          <a:p>
            <a:pPr lvl="1"/>
            <a:r>
              <a:rPr lang="en-US" dirty="0"/>
              <a:t>For text classification (and other sparse feature domains) the p(x</a:t>
            </a:r>
            <a:r>
              <a:rPr lang="en-US" baseline="-25000" dirty="0"/>
              <a:t>i</a:t>
            </a:r>
            <a:r>
              <a:rPr lang="en-US" dirty="0"/>
              <a:t>=0|y) can be problematic</a:t>
            </a:r>
          </a:p>
        </p:txBody>
      </p:sp>
    </p:spTree>
    <p:extLst>
      <p:ext uri="{BB962C8B-B14F-4D97-AF65-F5344CB8AC3E}">
        <p14:creationId xmlns:p14="http://schemas.microsoft.com/office/powerpoint/2010/main" val="3814508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2" name="Picture 16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Another generative story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12648" y="16002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Randomly draw words from a “bag of words” until document length is reached </a:t>
            </a:r>
          </a:p>
        </p:txBody>
      </p: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60442" name="Group 26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886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7" y="231721"/>
            <a:ext cx="8196939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7156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52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45" y="3430411"/>
            <a:ext cx="3095522" cy="28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0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968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</p:spTree>
    <p:extLst>
      <p:ext uri="{BB962C8B-B14F-4D97-AF65-F5344CB8AC3E}">
        <p14:creationId xmlns:p14="http://schemas.microsoft.com/office/powerpoint/2010/main" val="3669505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499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501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414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60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603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604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6043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6046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6048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6051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493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706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7075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0036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6047" y="1751735"/>
            <a:ext cx="637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 NB model, i.e. does it assume each individual word occurrence is independent?</a:t>
            </a:r>
          </a:p>
        </p:txBody>
      </p:sp>
    </p:spTree>
    <p:extLst>
      <p:ext uri="{BB962C8B-B14F-4D97-AF65-F5344CB8AC3E}">
        <p14:creationId xmlns:p14="http://schemas.microsoft.com/office/powerpoint/2010/main" val="2579743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Yes!  Doesn’t matter what words were drawn previously, still the same probability of getting any particular word</a:t>
            </a:r>
          </a:p>
        </p:txBody>
      </p:sp>
    </p:spTree>
    <p:extLst>
      <p:ext uri="{BB962C8B-B14F-4D97-AF65-F5344CB8AC3E}">
        <p14:creationId xmlns:p14="http://schemas.microsoft.com/office/powerpoint/2010/main" val="3326123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model handle multiple word occurrences?</a:t>
            </a:r>
          </a:p>
        </p:txBody>
      </p:sp>
    </p:spTree>
    <p:extLst>
      <p:ext uri="{BB962C8B-B14F-4D97-AF65-F5344CB8AC3E}">
        <p14:creationId xmlns:p14="http://schemas.microsoft.com/office/powerpoint/2010/main" val="2201893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15054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253" y="2888694"/>
            <a:ext cx="4224518" cy="2895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sz="2000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tails, don’t include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326" y="1918416"/>
            <a:ext cx="191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Bernoulli 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44" y="1918416"/>
            <a:ext cx="232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Multinomial NB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1389" y="2888694"/>
            <a:ext cx="4224518" cy="22856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Font typeface="Wingdings"/>
              <a:buAutoNum type="arabicPeriod"/>
            </a:pPr>
            <a:r>
              <a:rPr lang="en-US" sz="2000" dirty="0"/>
              <a:t>Keep drawing words from </a:t>
            </a:r>
            <a:r>
              <a:rPr lang="en-US" sz="2000" i="1" dirty="0"/>
              <a:t>p(</a:t>
            </a:r>
            <a:r>
              <a:rPr lang="en-US" sz="2000" i="1" dirty="0" err="1"/>
              <a:t>words|y</a:t>
            </a:r>
            <a:r>
              <a:rPr lang="en-US" sz="2000" i="1" dirty="0"/>
              <a:t>)</a:t>
            </a:r>
            <a:r>
              <a:rPr lang="en-US" sz="2000" dirty="0"/>
              <a:t> until text length has been reached.</a:t>
            </a:r>
          </a:p>
        </p:txBody>
      </p:sp>
    </p:spTree>
    <p:extLst>
      <p:ext uri="{BB962C8B-B14F-4D97-AF65-F5344CB8AC3E}">
        <p14:creationId xmlns:p14="http://schemas.microsoft.com/office/powerpoint/2010/main" val="343428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</a:t>
            </a:r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i="1" dirty="0">
                <a:solidFill>
                  <a:srgbClr val="FF6600"/>
                </a:solidFill>
              </a:rPr>
              <a:t>features, label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i="1" dirty="0">
                <a:solidFill>
                  <a:srgbClr val="FF6600"/>
                </a:solidFill>
              </a:rPr>
              <a:t>features, label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26449546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253" y="2551216"/>
            <a:ext cx="4224518" cy="2457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sz="2000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tails, don’t include the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326" y="1580938"/>
            <a:ext cx="191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Bernoulli 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44" y="1580938"/>
            <a:ext cx="232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Multinomial NB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1389" y="2551216"/>
            <a:ext cx="4224518" cy="21643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Font typeface="Wingdings"/>
              <a:buAutoNum type="arabicPeriod"/>
            </a:pPr>
            <a:r>
              <a:rPr lang="en-US" sz="2000" dirty="0"/>
              <a:t>Keep drawing words from </a:t>
            </a:r>
            <a:r>
              <a:rPr lang="en-US" sz="2000" i="1" dirty="0"/>
              <a:t>p(</a:t>
            </a:r>
            <a:r>
              <a:rPr lang="en-US" sz="2000" i="1" dirty="0" err="1"/>
              <a:t>words|y</a:t>
            </a:r>
            <a:r>
              <a:rPr lang="en-US" sz="2000" i="1" dirty="0"/>
              <a:t>)</a:t>
            </a:r>
            <a:r>
              <a:rPr lang="en-US" sz="2000" dirty="0"/>
              <a:t> until document length has been reached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17443" y="5008627"/>
          <a:ext cx="19161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3300" imgH="482600" progId="Equation.3">
                  <p:embed/>
                </p:oleObj>
              </mc:Choice>
              <mc:Fallback>
                <p:oleObj name="Equation" r:id="rId2" imgW="1003300" imgH="482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7443" y="5008627"/>
                        <a:ext cx="19161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20608" y="5983723"/>
            <a:ext cx="3108629" cy="693904"/>
            <a:chOff x="2359651" y="2494659"/>
            <a:chExt cx="3605732" cy="971300"/>
          </a:xfrm>
        </p:grpSpPr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4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5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7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8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48624" y="5930819"/>
            <a:ext cx="3108629" cy="693904"/>
            <a:chOff x="2359651" y="2494659"/>
            <a:chExt cx="3605732" cy="971300"/>
          </a:xfrm>
        </p:grpSpPr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383982" y="2494659"/>
              <a:ext cx="3581401" cy="4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latin typeface="Verdana" pitchFamily="34" charset="0"/>
                </a:rPr>
                <a:t>(4, 1, 2, 0, 0, 7, 0, 0, …)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4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5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7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8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1</a:t>
              </a:r>
            </a:p>
          </p:txBody>
        </p:sp>
      </p:grpSp>
      <p:sp>
        <p:nvSpPr>
          <p:cNvPr id="5" name="Right Arrow 4"/>
          <p:cNvSpPr/>
          <p:nvPr/>
        </p:nvSpPr>
        <p:spPr>
          <a:xfrm>
            <a:off x="4049692" y="5337207"/>
            <a:ext cx="912672" cy="64651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98511" y="4981976"/>
            <a:ext cx="421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5618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4491977"/>
            <a:ext cx="823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probability of getting a 3 for a single roll of this dice?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2145" y="5381609"/>
            <a:ext cx="76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292596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4491977"/>
            <a:ext cx="7636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probability distribution over possible single rolls?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10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548" y="4491977"/>
            <a:ext cx="672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I told you 1 was twice as likely as the others?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2/7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969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841" y="1783411"/>
            <a:ext cx="71874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I rolled 400 times and got the following number?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1: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3: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4: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6: 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166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34" y="1934381"/>
            <a:ext cx="8122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What is the probability of rolling a 1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Two 1s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Five 1s and two 5s (in any order)?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094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34" y="1934381"/>
            <a:ext cx="81227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What is the probability of rolling a 1 and a 5 (in any order)?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Two 1s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Five 1s and two 5s (in any order)?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892" y="2415508"/>
            <a:ext cx="241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(1/4 * 1/8) * 2 = 1/16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460" y="3054907"/>
            <a:ext cx="22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prob. of those two rolls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9223" y="2895057"/>
            <a:ext cx="320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ways that can happen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(1,5 and 5,1)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664271" y="2699685"/>
            <a:ext cx="1397534" cy="2930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545277" y="2699685"/>
            <a:ext cx="186499" cy="3552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10892" y="4148645"/>
            <a:ext cx="275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((1/4)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* 1/8) * 3 = 3/128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7639" y="4928083"/>
            <a:ext cx="474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((1/4)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* (1/8)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) * 21 = 21/524,288 = 0.00004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53403" y="4969576"/>
            <a:ext cx="2347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General formula?</a:t>
            </a:r>
          </a:p>
        </p:txBody>
      </p:sp>
    </p:spTree>
    <p:extLst>
      <p:ext uri="{BB962C8B-B14F-4D97-AF65-F5344CB8AC3E}">
        <p14:creationId xmlns:p14="http://schemas.microsoft.com/office/powerpoint/2010/main" val="33432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79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Multinomial distribution: independent draws over </a:t>
            </a:r>
            <a:r>
              <a:rPr lang="en-US" i="1" dirty="0"/>
              <a:t>m</a:t>
            </a:r>
            <a:r>
              <a:rPr lang="en-US" dirty="0"/>
              <a:t> possible categories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have frequency counts x1, x2, …, </a:t>
            </a:r>
            <a:r>
              <a:rPr lang="en-US" dirty="0" err="1"/>
              <a:t>xm</a:t>
            </a:r>
            <a:r>
              <a:rPr lang="en-US" dirty="0"/>
              <a:t> over each of the categories, the probability is: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74813" y="3328988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90800" imgH="698500" progId="Equation.3">
                  <p:embed/>
                </p:oleObj>
              </mc:Choice>
              <mc:Fallback>
                <p:oleObj name="Equation" r:id="rId3" imgW="2590800" imgH="6985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4813" y="3328988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eft Brace 19"/>
          <p:cNvSpPr/>
          <p:nvPr/>
        </p:nvSpPr>
        <p:spPr>
          <a:xfrm rot="16200000">
            <a:off x="5098612" y="4230224"/>
            <a:ext cx="164298" cy="86857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5995762" y="4230224"/>
            <a:ext cx="164298" cy="86857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65881" y="4902060"/>
            <a:ext cx="304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of particular counts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4663" y="4893179"/>
            <a:ext cx="27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different ways to get those counts</a:t>
            </a:r>
          </a:p>
        </p:txBody>
      </p:sp>
    </p:spTree>
    <p:extLst>
      <p:ext uri="{BB962C8B-B14F-4D97-AF65-F5344CB8AC3E}">
        <p14:creationId xmlns:p14="http://schemas.microsoft.com/office/powerpoint/2010/main" val="10583222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74813" y="1819275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90800" imgH="698500" progId="Equation.3">
                  <p:embed/>
                </p:oleObj>
              </mc:Choice>
              <mc:Fallback>
                <p:oleObj name="Equation" r:id="rId3" imgW="2590800" imgH="6985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4813" y="1819275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3542" y="3410129"/>
            <a:ext cx="75661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What are 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</a:p>
          <a:p>
            <a:endParaRPr lang="en-US" sz="2400" baseline="-250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Are there any constraints on the values that they can take?</a:t>
            </a:r>
          </a:p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2910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74813" y="1819275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90800" imgH="698500" progId="Equation.3">
                  <p:embed/>
                </p:oleObj>
              </mc:Choice>
              <mc:Fallback>
                <p:oleObj name="Equation" r:id="rId3" imgW="2590800" imgH="6985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4813" y="1819275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3583" y="3347965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: probability of rolling “j”</a:t>
            </a:r>
          </a:p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298295" y="3973381"/>
          <a:ext cx="7064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8295" y="3973381"/>
                        <a:ext cx="706437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142751" y="4498441"/>
          <a:ext cx="12080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3100" imgH="330200" progId="Equation.3">
                  <p:embed/>
                </p:oleObj>
              </mc:Choice>
              <mc:Fallback>
                <p:oleObj name="Equation" r:id="rId7" imgW="673100" imgH="3302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2751" y="4498441"/>
                        <a:ext cx="12080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98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example: classifying fruit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991210" y="352728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6" name="Group 37"/>
          <p:cNvGrpSpPr/>
          <p:nvPr/>
        </p:nvGrpSpPr>
        <p:grpSpPr>
          <a:xfrm>
            <a:off x="5826983" y="3174508"/>
            <a:ext cx="1432277" cy="1371600"/>
            <a:chOff x="7391400" y="3505200"/>
            <a:chExt cx="1432277" cy="1371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19152411">
            <a:off x="5015746" y="2973514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12032142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6606" y="1735111"/>
            <a:ext cx="3641305" cy="7620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the digression?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0283" y="4749512"/>
            <a:ext cx="69479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Drawing words from a bag is the same as rolling a die!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number of sides = number of words in the vocabulary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74813" y="2697163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90800" imgH="698500" progId="Equation.3">
                  <p:embed/>
                </p:oleObj>
              </mc:Choice>
              <mc:Fallback>
                <p:oleObj name="Equation" r:id="rId3" imgW="2590800" imgH="698500" progId="Equation.3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4813" y="2697163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7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6606" y="1735111"/>
            <a:ext cx="3641305" cy="7620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the digression?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74813" y="2697163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90800" imgH="698500" progId="Equation.3">
                  <p:embed/>
                </p:oleObj>
              </mc:Choice>
              <mc:Fallback>
                <p:oleObj name="Equation" r:id="rId3" imgW="2590800" imgH="698500" progId="Equation.3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4813" y="2697163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74813" y="4383088"/>
          <a:ext cx="45481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9200" imgH="698500" progId="Equation.3">
                  <p:embed/>
                </p:oleObj>
              </mc:Choice>
              <mc:Fallback>
                <p:oleObj name="Equation" r:id="rId5" imgW="2489200" imgH="698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4813" y="4383088"/>
                        <a:ext cx="4548187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12786" y="6074292"/>
            <a:ext cx="131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lang="en-US" baseline="-25000" dirty="0" err="1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 for class 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799230" y="4999746"/>
            <a:ext cx="173371" cy="10745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2202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645" y="3649302"/>
            <a:ext cx="812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2: figure out how to estimate the probabilities for the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645" y="1724651"/>
            <a:ext cx="441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 each class as a multinomial: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52638" y="2117725"/>
          <a:ext cx="45481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200" imgH="698500" progId="Equation.3">
                  <p:embed/>
                </p:oleObj>
              </mc:Choice>
              <mc:Fallback>
                <p:oleObj name="Equation" r:id="rId2" imgW="2489200" imgH="6985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2638" y="2117725"/>
                        <a:ext cx="45481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2"/>
          <p:cNvGrpSpPr/>
          <p:nvPr/>
        </p:nvGrpSpPr>
        <p:grpSpPr>
          <a:xfrm>
            <a:off x="802990" y="4312397"/>
            <a:ext cx="458098" cy="649887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"/>
          <p:cNvGrpSpPr/>
          <p:nvPr/>
        </p:nvGrpSpPr>
        <p:grpSpPr>
          <a:xfrm>
            <a:off x="814893" y="5131252"/>
            <a:ext cx="458098" cy="649887"/>
            <a:chOff x="612648" y="2370667"/>
            <a:chExt cx="960348" cy="1100666"/>
          </a:xfrm>
        </p:grpSpPr>
        <p:sp>
          <p:nvSpPr>
            <p:cNvPr id="24" name="Rectangle 2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2"/>
          <p:cNvGrpSpPr/>
          <p:nvPr/>
        </p:nvGrpSpPr>
        <p:grpSpPr>
          <a:xfrm>
            <a:off x="1371336" y="5781139"/>
            <a:ext cx="458098" cy="649887"/>
            <a:chOff x="612648" y="2370667"/>
            <a:chExt cx="960348" cy="1100666"/>
          </a:xfrm>
        </p:grpSpPr>
        <p:sp>
          <p:nvSpPr>
            <p:cNvPr id="32" name="Rectangle 3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12"/>
          <p:cNvGrpSpPr/>
          <p:nvPr/>
        </p:nvGrpSpPr>
        <p:grpSpPr>
          <a:xfrm>
            <a:off x="1461364" y="4531868"/>
            <a:ext cx="458098" cy="649887"/>
            <a:chOff x="612648" y="2370667"/>
            <a:chExt cx="960348" cy="1100666"/>
          </a:xfrm>
        </p:grpSpPr>
        <p:sp>
          <p:nvSpPr>
            <p:cNvPr id="40" name="Rectangle 39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2"/>
          <p:cNvGrpSpPr/>
          <p:nvPr/>
        </p:nvGrpSpPr>
        <p:grpSpPr>
          <a:xfrm>
            <a:off x="2080711" y="5131252"/>
            <a:ext cx="458098" cy="649887"/>
            <a:chOff x="612648" y="2370667"/>
            <a:chExt cx="960348" cy="1100666"/>
          </a:xfrm>
        </p:grpSpPr>
        <p:sp>
          <p:nvSpPr>
            <p:cNvPr id="48" name="Rectangle 4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24126" y="4981391"/>
            <a:ext cx="611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train the model, i.e. estimate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for each class?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4167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841" y="1783411"/>
            <a:ext cx="71874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I rolled 400 times and got the following number?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1: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3: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4: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6: 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95531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multinomial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57" name="Group 12"/>
          <p:cNvGrpSpPr/>
          <p:nvPr/>
        </p:nvGrpSpPr>
        <p:grpSpPr>
          <a:xfrm>
            <a:off x="1508615" y="1658925"/>
            <a:ext cx="458098" cy="649887"/>
            <a:chOff x="612648" y="2370667"/>
            <a:chExt cx="960348" cy="1100666"/>
          </a:xfrm>
        </p:grpSpPr>
        <p:sp>
          <p:nvSpPr>
            <p:cNvPr id="58" name="Rectangle 5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2"/>
          <p:cNvGrpSpPr/>
          <p:nvPr/>
        </p:nvGrpSpPr>
        <p:grpSpPr>
          <a:xfrm>
            <a:off x="3002282" y="1658925"/>
            <a:ext cx="458098" cy="649887"/>
            <a:chOff x="612648" y="2370667"/>
            <a:chExt cx="960348" cy="1100666"/>
          </a:xfrm>
        </p:grpSpPr>
        <p:sp>
          <p:nvSpPr>
            <p:cNvPr id="66" name="Rectangle 6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2"/>
          <p:cNvGrpSpPr/>
          <p:nvPr/>
        </p:nvGrpSpPr>
        <p:grpSpPr>
          <a:xfrm>
            <a:off x="3724776" y="1659863"/>
            <a:ext cx="458098" cy="649887"/>
            <a:chOff x="612648" y="2370667"/>
            <a:chExt cx="960348" cy="1100666"/>
          </a:xfrm>
        </p:grpSpPr>
        <p:sp>
          <p:nvSpPr>
            <p:cNvPr id="74" name="Rectangle 7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12"/>
          <p:cNvGrpSpPr/>
          <p:nvPr/>
        </p:nvGrpSpPr>
        <p:grpSpPr>
          <a:xfrm>
            <a:off x="2264108" y="2478440"/>
            <a:ext cx="458098" cy="649887"/>
            <a:chOff x="612648" y="2370667"/>
            <a:chExt cx="960348" cy="1100666"/>
          </a:xfrm>
        </p:grpSpPr>
        <p:sp>
          <p:nvSpPr>
            <p:cNvPr id="82" name="Rectangle 8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12"/>
          <p:cNvGrpSpPr/>
          <p:nvPr/>
        </p:nvGrpSpPr>
        <p:grpSpPr>
          <a:xfrm>
            <a:off x="1502050" y="2471296"/>
            <a:ext cx="458098" cy="649887"/>
            <a:chOff x="612648" y="2370667"/>
            <a:chExt cx="960348" cy="1100666"/>
          </a:xfrm>
        </p:grpSpPr>
        <p:sp>
          <p:nvSpPr>
            <p:cNvPr id="90" name="Rectangle 89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2"/>
          <p:cNvGrpSpPr/>
          <p:nvPr/>
        </p:nvGrpSpPr>
        <p:grpSpPr>
          <a:xfrm>
            <a:off x="2264108" y="1670943"/>
            <a:ext cx="458098" cy="649887"/>
            <a:chOff x="612648" y="2370667"/>
            <a:chExt cx="960348" cy="1100666"/>
          </a:xfrm>
        </p:grpSpPr>
        <p:sp>
          <p:nvSpPr>
            <p:cNvPr id="98" name="Rectangle 9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46046" y="178465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91202" y="2615991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83613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multinomial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57" name="Group 12"/>
          <p:cNvGrpSpPr/>
          <p:nvPr/>
        </p:nvGrpSpPr>
        <p:grpSpPr>
          <a:xfrm>
            <a:off x="1508615" y="1658925"/>
            <a:ext cx="458098" cy="649887"/>
            <a:chOff x="612648" y="2370667"/>
            <a:chExt cx="960348" cy="1100666"/>
          </a:xfrm>
        </p:grpSpPr>
        <p:sp>
          <p:nvSpPr>
            <p:cNvPr id="58" name="Rectangle 5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2"/>
          <p:cNvGrpSpPr/>
          <p:nvPr/>
        </p:nvGrpSpPr>
        <p:grpSpPr>
          <a:xfrm>
            <a:off x="3002282" y="1658925"/>
            <a:ext cx="458098" cy="649887"/>
            <a:chOff x="612648" y="2370667"/>
            <a:chExt cx="960348" cy="1100666"/>
          </a:xfrm>
        </p:grpSpPr>
        <p:sp>
          <p:nvSpPr>
            <p:cNvPr id="66" name="Rectangle 6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2"/>
          <p:cNvGrpSpPr/>
          <p:nvPr/>
        </p:nvGrpSpPr>
        <p:grpSpPr>
          <a:xfrm>
            <a:off x="3724776" y="1659863"/>
            <a:ext cx="458098" cy="649887"/>
            <a:chOff x="612648" y="2370667"/>
            <a:chExt cx="960348" cy="1100666"/>
          </a:xfrm>
        </p:grpSpPr>
        <p:sp>
          <p:nvSpPr>
            <p:cNvPr id="74" name="Rectangle 7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2"/>
          <p:cNvGrpSpPr/>
          <p:nvPr/>
        </p:nvGrpSpPr>
        <p:grpSpPr>
          <a:xfrm>
            <a:off x="2264108" y="1670943"/>
            <a:ext cx="458098" cy="649887"/>
            <a:chOff x="612648" y="2370667"/>
            <a:chExt cx="960348" cy="1100666"/>
          </a:xfrm>
        </p:grpSpPr>
        <p:sp>
          <p:nvSpPr>
            <p:cNvPr id="98" name="Rectangle 9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46046" y="178465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040" y="2612705"/>
            <a:ext cx="179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label, 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2408" y="3090429"/>
            <a:ext cx="1629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w1: 100 times</a:t>
            </a:r>
          </a:p>
          <a:p>
            <a:r>
              <a:rPr lang="en-US" sz="2000" dirty="0"/>
              <a:t>w2: 50 times</a:t>
            </a:r>
          </a:p>
          <a:p>
            <a:r>
              <a:rPr lang="en-US" sz="2000" dirty="0"/>
              <a:t>w3: 10 times</a:t>
            </a:r>
          </a:p>
          <a:p>
            <a:r>
              <a:rPr lang="en-US" sz="2000" dirty="0"/>
              <a:t>w4: …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051854" y="3401248"/>
            <a:ext cx="601425" cy="60387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01807" y="3066913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1807" y="3066913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23755" y="4253472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number of times word </a:t>
            </a:r>
            <a:r>
              <a:rPr lang="en-US" sz="1600" dirty="0" err="1">
                <a:latin typeface="Calibri"/>
                <a:cs typeface="Calibri"/>
              </a:rPr>
              <a:t>w</a:t>
            </a:r>
            <a:r>
              <a:rPr lang="en-US" sz="1600" baseline="-25000" dirty="0" err="1">
                <a:latin typeface="Calibri"/>
                <a:cs typeface="Calibri"/>
              </a:rPr>
              <a:t>j</a:t>
            </a:r>
            <a:r>
              <a:rPr lang="en-US" sz="1600" dirty="0">
                <a:latin typeface="Calibri"/>
                <a:cs typeface="Calibri"/>
              </a:rPr>
              <a:t> occurs in label y docs</a:t>
            </a: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/>
        </p:nvGraphicFramePr>
        <p:xfrm>
          <a:off x="4389963" y="4562475"/>
          <a:ext cx="2286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" imgH="101600" progId="Equation.3">
                  <p:embed/>
                </p:oleObj>
              </mc:Choice>
              <mc:Fallback>
                <p:oleObj name="Equation" r:id="rId5" imgW="127000" imgH="101600" progId="Equation.3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9963" y="4562475"/>
                        <a:ext cx="228600" cy="18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5192617" y="4717783"/>
            <a:ext cx="3279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total number of words in label y docs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76155" y="4682259"/>
            <a:ext cx="393076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95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multinomial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71259" y="3619192"/>
            <a:ext cx="6266883" cy="954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1831181" y="1729888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(10, 2, 6, 0, 0, 1, 0, 0, …)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566863" y="3560763"/>
          <a:ext cx="21240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698500" progId="Equation.3">
                  <p:embed/>
                </p:oleObj>
              </mc:Choice>
              <mc:Fallback>
                <p:oleObj name="Equation" r:id="rId2" imgW="1460500" imgH="6985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6863" y="3560763"/>
                        <a:ext cx="212407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656367" y="6039304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26" name="Right Arrow 25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7158053">
            <a:off x="4809628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4441947" flipH="1">
            <a:off x="2922754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883150" y="3619500"/>
          <a:ext cx="21796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698500" progId="Equation.3">
                  <p:embed/>
                </p:oleObj>
              </mc:Choice>
              <mc:Fallback>
                <p:oleObj name="Equation" r:id="rId4" imgW="1498600" imgH="6985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3150" y="3619500"/>
                        <a:ext cx="217963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19935" y="4557163"/>
            <a:ext cx="486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way I can make this simpler?</a:t>
            </a:r>
          </a:p>
        </p:txBody>
      </p:sp>
    </p:spTree>
    <p:extLst>
      <p:ext uri="{BB962C8B-B14F-4D97-AF65-F5344CB8AC3E}">
        <p14:creationId xmlns:p14="http://schemas.microsoft.com/office/powerpoint/2010/main" val="38988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multinomial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0983" y="3619192"/>
            <a:ext cx="6266883" cy="954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550905" y="1729888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74961" y="1812494"/>
            <a:ext cx="3650588" cy="971301"/>
            <a:chOff x="2314795" y="2494659"/>
            <a:chExt cx="3650588" cy="971301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(10, 2, 6, 0, 0, 1, 0, 0, …)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00912" y="3717925"/>
          <a:ext cx="14954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700" imgH="482600" progId="Equation.3">
                  <p:embed/>
                </p:oleObj>
              </mc:Choice>
              <mc:Fallback>
                <p:oleObj name="Equation" r:id="rId2" imgW="1028700" imgH="482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0912" y="3717925"/>
                        <a:ext cx="1495425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76091" y="6039304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26" name="Right Arrow 25"/>
          <p:cNvSpPr/>
          <p:nvPr/>
        </p:nvSpPr>
        <p:spPr bwMode="auto">
          <a:xfrm rot="7158053">
            <a:off x="1546410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4441947" flipH="1">
            <a:off x="3882257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7158053">
            <a:off x="3529352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4441947" flipH="1">
            <a:off x="1642478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907674" y="3776663"/>
          <a:ext cx="15700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500" imgH="482600" progId="Equation.3">
                  <p:embed/>
                </p:oleObj>
              </mc:Choice>
              <mc:Fallback>
                <p:oleObj name="Equation" r:id="rId4" imgW="1079500" imgH="4826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7674" y="3776663"/>
                        <a:ext cx="1570038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05154" y="5136501"/>
          <a:ext cx="679856" cy="97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900" imgH="673100" progId="Equation.3">
                  <p:embed/>
                </p:oleObj>
              </mc:Choice>
              <mc:Fallback>
                <p:oleObj name="Equation" r:id="rId6" imgW="469900" imgH="6731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5154" y="5136501"/>
                        <a:ext cx="679856" cy="973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73820" y="533238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Is a constant!</a:t>
            </a:r>
          </a:p>
        </p:txBody>
      </p:sp>
    </p:spTree>
    <p:extLst>
      <p:ext uri="{BB962C8B-B14F-4D97-AF65-F5344CB8AC3E}">
        <p14:creationId xmlns:p14="http://schemas.microsoft.com/office/powerpoint/2010/main" val="16719306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finalized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Training:</a:t>
            </a:r>
          </a:p>
          <a:p>
            <a:pPr lvl="1"/>
            <a:r>
              <a:rPr lang="en-US" sz="2400" dirty="0"/>
              <a:t>Calculate p(label)</a:t>
            </a:r>
          </a:p>
          <a:p>
            <a:pPr lvl="1"/>
            <a:r>
              <a:rPr lang="en-US" sz="2400" dirty="0"/>
              <a:t>For each label, calculate </a:t>
            </a:r>
            <a:r>
              <a:rPr lang="en-US" sz="2400" dirty="0" err="1"/>
              <a:t>θs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Classification:</a:t>
            </a:r>
          </a:p>
          <a:p>
            <a:pPr marL="777240" lvl="1" indent="-457200"/>
            <a:r>
              <a:rPr lang="en-US" sz="2400" dirty="0"/>
              <a:t>Get word counts</a:t>
            </a:r>
          </a:p>
          <a:p>
            <a:pPr marL="777240" lvl="1" indent="-457200"/>
            <a:r>
              <a:rPr lang="en-US" sz="2400" dirty="0"/>
              <a:t>For each label you had in training, calculate:</a:t>
            </a:r>
          </a:p>
          <a:p>
            <a:pPr marL="777240" lvl="1" indent="-457200"/>
            <a:endParaRPr lang="en-US" sz="2400" dirty="0"/>
          </a:p>
          <a:p>
            <a:pPr marL="777240" lvl="1" indent="-457200"/>
            <a:endParaRPr lang="en-US" sz="2400" dirty="0"/>
          </a:p>
          <a:p>
            <a:pPr marL="320040" lvl="1" indent="0">
              <a:buNone/>
            </a:pPr>
            <a:r>
              <a:rPr lang="en-US" sz="2400" dirty="0"/>
              <a:t>	and pick the largest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60382" y="3137958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520700" progId="Equation.3">
                  <p:embed/>
                </p:oleObj>
              </mc:Choice>
              <mc:Fallback>
                <p:oleObj name="Equation" r:id="rId2" imgW="1384300" imgH="520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0382" y="3137958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85807" y="5430739"/>
          <a:ext cx="10160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500" imgH="482600" progId="Equation.3">
                  <p:embed/>
                </p:oleObj>
              </mc:Choice>
              <mc:Fallback>
                <p:oleObj name="Equation" r:id="rId4" imgW="698500" imgH="482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5807" y="5430739"/>
                        <a:ext cx="1016000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5287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vs. Bernoulli?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Handles word frequency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Given enough data, tends to performs 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20" y="2779604"/>
            <a:ext cx="5468257" cy="3703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</p:spTree>
    <p:extLst>
      <p:ext uri="{BB962C8B-B14F-4D97-AF65-F5344CB8AC3E}">
        <p14:creationId xmlns:p14="http://schemas.microsoft.com/office/powerpoint/2010/main" val="400153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3785379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4272872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056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426273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</p:spTree>
    <p:extLst>
      <p:ext uri="{BB962C8B-B14F-4D97-AF65-F5344CB8AC3E}">
        <p14:creationId xmlns:p14="http://schemas.microsoft.com/office/powerpoint/2010/main" val="28089316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vs. Bernoulli?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Handles word frequency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Given enough data, tends to performs better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76" y="2601999"/>
            <a:ext cx="5242484" cy="3667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</p:spTree>
    <p:extLst>
      <p:ext uri="{BB962C8B-B14F-4D97-AF65-F5344CB8AC3E}">
        <p14:creationId xmlns:p14="http://schemas.microsoft.com/office/powerpoint/2010/main" val="22994666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vs. Bernoulli?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Handles word frequency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Given enough data, tends to performs better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46" y="2601999"/>
            <a:ext cx="5056659" cy="35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079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Intuitive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Problems?</a:t>
            </a:r>
            <a:endParaRPr lang="en-US" dirty="0">
              <a:solidFill>
                <a:srgbClr val="775F55"/>
              </a:solidFill>
            </a:endParaRPr>
          </a:p>
          <a:p>
            <a:pPr lvl="1"/>
            <a:r>
              <a:rPr lang="en-US" dirty="0" err="1">
                <a:solidFill>
                  <a:srgbClr val="775F55"/>
                </a:solidFill>
              </a:rPr>
              <a:t>Overfitting</a:t>
            </a:r>
            <a:r>
              <a:rPr lang="en-US" dirty="0">
                <a:solidFill>
                  <a:srgbClr val="775F55"/>
                </a:solidFill>
              </a:rPr>
              <a:t>!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Amount of data</a:t>
            </a:r>
          </a:p>
          <a:p>
            <a:pPr lvl="2"/>
            <a:r>
              <a:rPr lang="en-US" dirty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39BA063-B4B8-0E49-8001-8B45FB888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124841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520700" progId="Equation.3">
                  <p:embed/>
                </p:oleObj>
              </mc:Choice>
              <mc:Fallback>
                <p:oleObj name="Equation" r:id="rId2" imgW="1384300" imgH="5207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39BA063-B4B8-0E49-8001-8B45FB888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5124841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15E2A19-AACF-FB40-B246-68FFB05E273C}"/>
              </a:ext>
            </a:extLst>
          </p:cNvPr>
          <p:cNvSpPr txBox="1"/>
          <p:nvPr/>
        </p:nvSpPr>
        <p:spPr>
          <a:xfrm>
            <a:off x="3567364" y="5393892"/>
            <a:ext cx="546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</a:rPr>
              <a:t>banana</a:t>
            </a:r>
            <a:r>
              <a:rPr lang="en-US" sz="2400" dirty="0">
                <a:solidFill>
                  <a:srgbClr val="FF0000"/>
                </a:solidFill>
              </a:rPr>
              <a:t> be for the negative class?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322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39BA063-B4B8-0E49-8001-8B45FB888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124841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520700" progId="Equation.3">
                  <p:embed/>
                </p:oleObj>
              </mc:Choice>
              <mc:Fallback>
                <p:oleObj name="Equation" r:id="rId2" imgW="1384300" imgH="5207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39BA063-B4B8-0E49-8001-8B45FB888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5124841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15E2A19-AACF-FB40-B246-68FFB05E273C}"/>
              </a:ext>
            </a:extLst>
          </p:cNvPr>
          <p:cNvSpPr txBox="1"/>
          <p:nvPr/>
        </p:nvSpPr>
        <p:spPr>
          <a:xfrm>
            <a:off x="3567364" y="5393892"/>
            <a:ext cx="546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</a:rPr>
              <a:t>banana</a:t>
            </a:r>
            <a:r>
              <a:rPr lang="en-US" sz="2400" dirty="0">
                <a:solidFill>
                  <a:srgbClr val="FF0000"/>
                </a:solidFill>
              </a:rPr>
              <a:t> be for the negative class?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557D9-F279-9C43-A991-66255E71F077}"/>
              </a:ext>
            </a:extLst>
          </p:cNvPr>
          <p:cNvSpPr txBox="1"/>
          <p:nvPr/>
        </p:nvSpPr>
        <p:spPr>
          <a:xfrm>
            <a:off x="4028962" y="5987877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0!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C50BA-00A6-8145-AE14-5D666CFFA5F2}"/>
              </a:ext>
            </a:extLst>
          </p:cNvPr>
          <p:cNvSpPr txBox="1"/>
          <p:nvPr/>
        </p:nvSpPr>
        <p:spPr>
          <a:xfrm>
            <a:off x="4808500" y="6063053"/>
            <a:ext cx="230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 problem?</a:t>
            </a:r>
          </a:p>
        </p:txBody>
      </p:sp>
    </p:spTree>
    <p:extLst>
      <p:ext uri="{BB962C8B-B14F-4D97-AF65-F5344CB8AC3E}">
        <p14:creationId xmlns:p14="http://schemas.microsoft.com/office/powerpoint/2010/main" val="148058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5E14E-AAC2-424A-B216-71E4E5137914}"/>
              </a:ext>
            </a:extLst>
          </p:cNvPr>
          <p:cNvSpPr txBox="1"/>
          <p:nvPr/>
        </p:nvSpPr>
        <p:spPr>
          <a:xfrm>
            <a:off x="612648" y="5036246"/>
            <a:ext cx="569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p(“I ate a bad banana”, negative) = ?</a:t>
            </a:r>
          </a:p>
        </p:txBody>
      </p:sp>
    </p:spTree>
    <p:extLst>
      <p:ext uri="{BB962C8B-B14F-4D97-AF65-F5344CB8AC3E}">
        <p14:creationId xmlns:p14="http://schemas.microsoft.com/office/powerpoint/2010/main" val="12186386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5E14E-AAC2-424A-B216-71E4E5137914}"/>
              </a:ext>
            </a:extLst>
          </p:cNvPr>
          <p:cNvSpPr txBox="1"/>
          <p:nvPr/>
        </p:nvSpPr>
        <p:spPr>
          <a:xfrm>
            <a:off x="612648" y="5036246"/>
            <a:ext cx="5758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p(“I ate a bad banana”, negative) =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p(“…. banana …”, negative) =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0CD29-C8C7-8842-A51B-F19A198F4D5E}"/>
              </a:ext>
            </a:extLst>
          </p:cNvPr>
          <p:cNvSpPr txBox="1"/>
          <p:nvPr/>
        </p:nvSpPr>
        <p:spPr>
          <a:xfrm>
            <a:off x="6100010" y="5990353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2338472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lambda smoothing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72463"/>
            <a:ext cx="1143000" cy="959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279" y="5638800"/>
            <a:ext cx="316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label, pretend like we’ve seen each feature/word occur in </a:t>
            </a:r>
            <a:r>
              <a:rPr lang="en-US" dirty="0" err="1"/>
              <a:t>λ</a:t>
            </a:r>
            <a:r>
              <a:rPr lang="en-US" dirty="0"/>
              <a:t> additional examples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66800" y="4953000"/>
            <a:ext cx="3810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203825" y="3175189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312761" y="1886804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520700" progId="Equation.3">
                  <p:embed/>
                </p:oleObj>
              </mc:Choice>
              <mc:Fallback>
                <p:oleObj name="Equation" r:id="rId2" imgW="1384300" imgH="5207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12761" y="1886804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460296" y="4348352"/>
          <a:ext cx="24876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520700" progId="Equation.3">
                  <p:embed/>
                </p:oleObj>
              </mc:Choice>
              <mc:Fallback>
                <p:oleObj name="Equation" r:id="rId4" imgW="1714500" imgH="5207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0296" y="4348352"/>
                        <a:ext cx="2487612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5898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C67F-1F9A-8D4D-A495-B29CB7EA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than…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55328-5B53-BF40-93F5-30707BE7CD9B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D64E4-C186-934E-920F-030506946A3C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6A8ADBA-4450-F849-9556-BC3F291FEFD8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A4963-B1F7-194A-A693-75C6B98FCD03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D9664-35CC-9348-8500-AC1D5225ED9A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F1E08-5B57-1B4E-BDA9-2126A6FEC549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793F8-481B-1A41-B90D-6185D75485F6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A38FC-6953-484C-BCE0-F5070115A201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88CC7-5AA7-AB47-A2C8-D0F982907D37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FBC06-3E0C-5D47-A1E4-0D23AA70FCBB}"/>
              </a:ext>
            </a:extLst>
          </p:cNvPr>
          <p:cNvSpPr txBox="1"/>
          <p:nvPr/>
        </p:nvSpPr>
        <p:spPr>
          <a:xfrm>
            <a:off x="2513587" y="5281863"/>
            <a:ext cx="382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is this problem different?</a:t>
            </a:r>
          </a:p>
        </p:txBody>
      </p:sp>
    </p:spTree>
    <p:extLst>
      <p:ext uri="{BB962C8B-B14F-4D97-AF65-F5344CB8AC3E}">
        <p14:creationId xmlns:p14="http://schemas.microsoft.com/office/powerpoint/2010/main" val="24418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202" y="5334000"/>
            <a:ext cx="8067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8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34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C67F-1F9A-8D4D-A495-B29CB7EA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than…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55328-5B53-BF40-93F5-30707BE7CD9B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D64E4-C186-934E-920F-030506946A3C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6A8ADBA-4450-F849-9556-BC3F291FEFD8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A4963-B1F7-194A-A693-75C6B98FCD03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D9664-35CC-9348-8500-AC1D5225ED9A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F1E08-5B57-1B4E-BDA9-2126A6FEC549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793F8-481B-1A41-B90D-6185D75485F6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A38FC-6953-484C-BCE0-F5070115A201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88CC7-5AA7-AB47-A2C8-D0F982907D37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E8E43-8AA0-A441-A39C-2BDD279CB43F}"/>
              </a:ext>
            </a:extLst>
          </p:cNvPr>
          <p:cNvSpPr txBox="1"/>
          <p:nvPr/>
        </p:nvSpPr>
        <p:spPr>
          <a:xfrm>
            <a:off x="44451" y="4491518"/>
            <a:ext cx="436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 banana”, positive)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52232-BDAD-0E44-9CAD-08DC93D21AA1}"/>
              </a:ext>
            </a:extLst>
          </p:cNvPr>
          <p:cNvSpPr txBox="1"/>
          <p:nvPr/>
        </p:nvSpPr>
        <p:spPr>
          <a:xfrm>
            <a:off x="44451" y="5347113"/>
            <a:ext cx="449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 banana”, negative) 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C362D11E-4662-6249-AE2E-FF2F355EF624}"/>
              </a:ext>
            </a:extLst>
          </p:cNvPr>
          <p:cNvSpPr/>
          <p:nvPr/>
        </p:nvSpPr>
        <p:spPr>
          <a:xfrm>
            <a:off x="4388324" y="4819280"/>
            <a:ext cx="757989" cy="66173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A30F7-0D59-EC46-9452-5CC32FD2575C}"/>
              </a:ext>
            </a:extLst>
          </p:cNvPr>
          <p:cNvSpPr txBox="1"/>
          <p:nvPr/>
        </p:nvSpPr>
        <p:spPr>
          <a:xfrm>
            <a:off x="5434430" y="4491519"/>
            <a:ext cx="333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bad”, positive)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39DED-7BF3-D043-9374-6787364B00D7}"/>
              </a:ext>
            </a:extLst>
          </p:cNvPr>
          <p:cNvSpPr txBox="1"/>
          <p:nvPr/>
        </p:nvSpPr>
        <p:spPr>
          <a:xfrm>
            <a:off x="5434430" y="5347114"/>
            <a:ext cx="346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bad”, negative) 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02766B3-E7D0-4E4D-BB09-0739C684B2A6}"/>
              </a:ext>
            </a:extLst>
          </p:cNvPr>
          <p:cNvSpPr/>
          <p:nvPr/>
        </p:nvSpPr>
        <p:spPr>
          <a:xfrm>
            <a:off x="10130421" y="5173579"/>
            <a:ext cx="757989" cy="66173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4BA413-CAFA-AC48-B403-87E1B7067A3A}"/>
              </a:ext>
            </a:extLst>
          </p:cNvPr>
          <p:cNvSpPr txBox="1"/>
          <p:nvPr/>
        </p:nvSpPr>
        <p:spPr>
          <a:xfrm>
            <a:off x="1265431" y="6008850"/>
            <a:ext cx="654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Out of vocabulary. Many ways to solve… for our implementation, we’ll just ignore them.</a:t>
            </a:r>
          </a:p>
        </p:txBody>
      </p:sp>
    </p:spTree>
    <p:extLst>
      <p:ext uri="{BB962C8B-B14F-4D97-AF65-F5344CB8AC3E}">
        <p14:creationId xmlns:p14="http://schemas.microsoft.com/office/powerpoint/2010/main" val="19706252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27377573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a probability standpoint, MLE training is selecting the </a:t>
            </a:r>
            <a:r>
              <a:rPr lang="en-US" dirty="0" err="1"/>
              <a:t>Θ</a:t>
            </a:r>
            <a:r>
              <a:rPr lang="en-US" dirty="0"/>
              <a:t> that maximizes: 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/>
        </p:nvGraphicFramePr>
        <p:xfrm>
          <a:off x="3252788" y="2954684"/>
          <a:ext cx="1570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03200" progId="Equation.3">
                  <p:embed/>
                </p:oleObj>
              </mc:Choice>
              <mc:Fallback>
                <p:oleObj name="Equation" r:id="rId2" imgW="673100" imgH="2032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2788" y="2954684"/>
                        <a:ext cx="15700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648" y="5129101"/>
            <a:ext cx="7659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pick the most likely model parameters given the data</a:t>
            </a:r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/>
        </p:nvGraphicFramePr>
        <p:xfrm>
          <a:off x="2597150" y="4113559"/>
          <a:ext cx="28448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9200" imgH="215900" progId="Equation.3">
                  <p:embed/>
                </p:oleObj>
              </mc:Choice>
              <mc:Fallback>
                <p:oleObj name="Equation" r:id="rId4" imgW="1219200" imgH="215900" progId="Equation.3">
                  <p:embed/>
                  <p:pic>
                    <p:nvPicPr>
                      <p:cNvPr id="6" name="Content Placeholder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7150" y="4113559"/>
                        <a:ext cx="284480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549996"/>
            <a:ext cx="53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i.e.</a:t>
            </a:r>
          </a:p>
        </p:txBody>
      </p:sp>
    </p:spTree>
    <p:extLst>
      <p:ext uri="{BB962C8B-B14F-4D97-AF65-F5344CB8AC3E}">
        <p14:creationId xmlns:p14="http://schemas.microsoft.com/office/powerpoint/2010/main" val="23354217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revisited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3152775" y="3962400"/>
          <a:ext cx="20748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203200" progId="Equation.3">
                  <p:embed/>
                </p:oleObj>
              </mc:Choice>
              <mc:Fallback>
                <p:oleObj name="Equation" r:id="rId2" imgW="889000" imgH="203200" progId="Equation.3">
                  <p:embed/>
                  <p:pic>
                    <p:nvPicPr>
                      <p:cNvPr id="5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2775" y="3962400"/>
                        <a:ext cx="2074863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incorporate a prior belief in what the probabilities might be!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do this, we need to break down our probability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66" y="4788128"/>
            <a:ext cx="171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(Hint: Bayes rule)</a:t>
            </a:r>
          </a:p>
        </p:txBody>
      </p:sp>
    </p:spTree>
    <p:extLst>
      <p:ext uri="{BB962C8B-B14F-4D97-AF65-F5344CB8AC3E}">
        <p14:creationId xmlns:p14="http://schemas.microsoft.com/office/powerpoint/2010/main" val="27399625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revisited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362200"/>
            <a:ext cx="48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each of these probabilities?</a:t>
            </a: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/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431800" progId="Equation.3">
                  <p:embed/>
                </p:oleObj>
              </mc:Choice>
              <mc:Fallback>
                <p:oleObj name="Equation" r:id="rId2" imgW="1752600" imgH="431800" progId="Equation.3">
                  <p:embed/>
                  <p:pic>
                    <p:nvPicPr>
                      <p:cNvPr id="9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1197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431800" progId="Equation.3">
                  <p:embed/>
                </p:oleObj>
              </mc:Choice>
              <mc:Fallback>
                <p:oleObj name="Equation" r:id="rId2" imgW="1752600" imgH="431800" progId="Equation.3">
                  <p:embed/>
                  <p:pic>
                    <p:nvPicPr>
                      <p:cNvPr id="5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84299" y="2643664"/>
            <a:ext cx="1600200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67760" y="5819745"/>
            <a:ext cx="399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probability of seeing the data (regardless of model)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84499" y="4652407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263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1828800" y="1905000"/>
          <a:ext cx="40608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900" imgH="431800" progId="Equation.3">
                  <p:embed/>
                </p:oleObj>
              </mc:Choice>
              <mc:Fallback>
                <p:oleObj name="Equation" r:id="rId3" imgW="1739900" imgH="431800" progId="Equation.3">
                  <p:embed/>
                  <p:pic>
                    <p:nvPicPr>
                      <p:cNvPr id="5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905000"/>
                        <a:ext cx="40608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265399" y="2921833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62200" y="4415135"/>
            <a:ext cx="47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p(data) matter for the </a:t>
            </a:r>
            <a:r>
              <a:rPr lang="en-US" sz="2400" dirty="0" err="1">
                <a:solidFill>
                  <a:srgbClr val="FF0000"/>
                </a:solidFill>
              </a:rPr>
              <a:t>argmax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26946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500" imgH="215900" progId="Equation.3">
                  <p:embed/>
                </p:oleObj>
              </mc:Choice>
              <mc:Fallback>
                <p:oleObj name="Equation" r:id="rId3" imgW="1714500" imgH="215900" progId="Equation.3">
                  <p:embed/>
                  <p:pic>
                    <p:nvPicPr>
                      <p:cNvPr id="5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7899" y="4917824"/>
            <a:ext cx="658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MLE assume for a prior on the model parameters?</a:t>
            </a:r>
          </a:p>
        </p:txBody>
      </p:sp>
    </p:spTree>
    <p:extLst>
      <p:ext uri="{BB962C8B-B14F-4D97-AF65-F5344CB8AC3E}">
        <p14:creationId xmlns:p14="http://schemas.microsoft.com/office/powerpoint/2010/main" val="27040052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500" imgH="215900" progId="Equation.3">
                  <p:embed/>
                </p:oleObj>
              </mc:Choice>
              <mc:Fallback>
                <p:oleObj name="Equation" r:id="rId3" imgW="1714500" imgH="215900" progId="Equation.3">
                  <p:embed/>
                  <p:pic>
                    <p:nvPicPr>
                      <p:cNvPr id="5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298" y="4917824"/>
            <a:ext cx="8392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Assumes a </a:t>
            </a:r>
            <a:r>
              <a:rPr lang="en-US" sz="2800" dirty="0">
                <a:solidFill>
                  <a:srgbClr val="FF6600"/>
                </a:solidFill>
              </a:rPr>
              <a:t>uniform prior</a:t>
            </a:r>
            <a:r>
              <a:rPr lang="en-US" sz="2800" dirty="0">
                <a:solidFill>
                  <a:srgbClr val="0000FF"/>
                </a:solidFill>
              </a:rPr>
              <a:t>, i.e. all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 are equally likely!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Relies solely on the likelihood</a:t>
            </a:r>
          </a:p>
        </p:txBody>
      </p:sp>
    </p:spTree>
    <p:extLst>
      <p:ext uri="{BB962C8B-B14F-4D97-AF65-F5344CB8AC3E}">
        <p14:creationId xmlns:p14="http://schemas.microsoft.com/office/powerpoint/2010/main" val="994918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approach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/>
        </p:nvGraphicFramePr>
        <p:xfrm>
          <a:off x="2057400" y="2057400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215900" progId="Equation.3">
                  <p:embed/>
                </p:oleObj>
              </mc:Choice>
              <mc:Fallback>
                <p:oleObj name="Equation" r:id="rId2" imgW="1714500" imgH="2159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7400" y="2057400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04800" y="37338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457200" progId="Equation.3">
                  <p:embed/>
                </p:oleObj>
              </mc:Choice>
              <mc:Fallback>
                <p:oleObj name="Equation" r:id="rId4" imgW="1752600" imgH="45720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286000" y="2560638"/>
            <a:ext cx="22098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00700" y="2560638"/>
            <a:ext cx="1905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6437" y="4071840"/>
            <a:ext cx="377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any distribution we’d like</a:t>
            </a:r>
          </a:p>
          <a:p>
            <a:r>
              <a:rPr lang="en-US" dirty="0"/>
              <a:t>This allows us to impart addition </a:t>
            </a:r>
            <a:r>
              <a:rPr lang="en-US" dirty="0">
                <a:solidFill>
                  <a:srgbClr val="FF6600"/>
                </a:solidFill>
              </a:rPr>
              <a:t>bias</a:t>
            </a:r>
            <a:r>
              <a:rPr lang="en-US" dirty="0"/>
              <a:t> into the model</a:t>
            </a:r>
          </a:p>
        </p:txBody>
      </p:sp>
    </p:spTree>
    <p:extLst>
      <p:ext uri="{BB962C8B-B14F-4D97-AF65-F5344CB8AC3E}">
        <p14:creationId xmlns:p14="http://schemas.microsoft.com/office/powerpoint/2010/main" val="84715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big questions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 (i.e. smoothing)?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493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 on the prior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1295400" y="2560638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215900" progId="Equation.3">
                  <p:embed/>
                </p:oleObj>
              </mc:Choice>
              <mc:Fallback>
                <p:oleObj name="Equation" r:id="rId2" imgW="2438400" imgH="215900" progId="Equation.3">
                  <p:embed/>
                  <p:pic>
                    <p:nvPicPr>
                      <p:cNvPr id="5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5400" y="2560638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959" y="1780652"/>
            <a:ext cx="634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the max is the same if we take the log: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22505" y="4052093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457200" progId="Equation.3">
                  <p:embed/>
                </p:oleObj>
              </mc:Choice>
              <mc:Fallback>
                <p:oleObj name="Equation" r:id="rId4" imgW="1879600" imgH="4572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05" y="4052093"/>
                        <a:ext cx="365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895600" y="3147220"/>
            <a:ext cx="1278609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58528" y="3147220"/>
            <a:ext cx="370872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88084" y="4052093"/>
            <a:ext cx="377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any distribution we’d like</a:t>
            </a:r>
          </a:p>
          <a:p>
            <a:r>
              <a:rPr lang="en-US" dirty="0"/>
              <a:t>This allows us to impart addition </a:t>
            </a:r>
            <a:r>
              <a:rPr lang="en-US" dirty="0">
                <a:solidFill>
                  <a:srgbClr val="FF6600"/>
                </a:solidFill>
              </a:rPr>
              <a:t>bias</a:t>
            </a:r>
            <a:r>
              <a:rPr lang="en-US" dirty="0"/>
              <a:t> into the model</a:t>
            </a:r>
          </a:p>
        </p:txBody>
      </p:sp>
    </p:spTree>
    <p:extLst>
      <p:ext uri="{BB962C8B-B14F-4D97-AF65-F5344CB8AC3E}">
        <p14:creationId xmlns:p14="http://schemas.microsoft.com/office/powerpoint/2010/main" val="38244956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smoothing?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72463"/>
            <a:ext cx="1143000" cy="959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279" y="5638800"/>
            <a:ext cx="316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label, pretend like we’ve seen each feature/word occur </a:t>
            </a:r>
            <a:r>
              <a:rPr lang="en-US" dirty="0" err="1"/>
              <a:t>inλadditional</a:t>
            </a:r>
            <a:r>
              <a:rPr lang="en-US" dirty="0"/>
              <a:t> examples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66800" y="4953000"/>
            <a:ext cx="3810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0" y="5562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Sometimes this is also called </a:t>
            </a:r>
            <a:r>
              <a:rPr lang="en-US" sz="2000" dirty="0">
                <a:solidFill>
                  <a:srgbClr val="FF6600"/>
                </a:solidFill>
              </a:rPr>
              <a:t>smoothing </a:t>
            </a:r>
            <a:r>
              <a:rPr lang="en-US" sz="2000" dirty="0">
                <a:solidFill>
                  <a:srgbClr val="0000FF"/>
                </a:solidFill>
              </a:rPr>
              <a:t>because it is seen as smoothing or interpolating between the MLE and some other distribution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203825" y="3175189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312761" y="1886804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520700" progId="Equation.3">
                  <p:embed/>
                </p:oleObj>
              </mc:Choice>
              <mc:Fallback>
                <p:oleObj name="Equation" r:id="rId2" imgW="1384300" imgH="5207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12761" y="1886804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460296" y="4348352"/>
          <a:ext cx="24876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520700" progId="Equation.3">
                  <p:embed/>
                </p:oleObj>
              </mc:Choice>
              <mc:Fallback>
                <p:oleObj name="Equation" r:id="rId4" imgW="1714500" imgH="5207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0296" y="4348352"/>
                        <a:ext cx="2487612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0220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71" y="163230"/>
            <a:ext cx="2975268" cy="990600"/>
          </a:xfrm>
        </p:spPr>
        <p:txBody>
          <a:bodyPr/>
          <a:lstStyle/>
          <a:p>
            <a:r>
              <a:rPr lang="en-US" dirty="0"/>
              <a:t>Prior for NB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/>
        </p:nvGraphicFramePr>
        <p:xfrm>
          <a:off x="2057400" y="1660249"/>
          <a:ext cx="4495800" cy="39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215900" progId="Equation.3">
                  <p:embed/>
                </p:oleObj>
              </mc:Choice>
              <mc:Fallback>
                <p:oleObj name="Equation" r:id="rId3" imgW="2438400" imgH="2159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660249"/>
                        <a:ext cx="4495800" cy="39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3194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prior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2490" y="23477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Dirichlet</a:t>
            </a:r>
            <a:r>
              <a:rPr lang="en-US" dirty="0"/>
              <a:t> prior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52800" y="2209800"/>
            <a:ext cx="0" cy="441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057835"/>
            <a:ext cx="1558910" cy="1313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747" y="3057835"/>
            <a:ext cx="1582698" cy="1313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3057836"/>
            <a:ext cx="1548569" cy="1313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5436" y="4520819"/>
            <a:ext cx="76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=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35943" y="4736068"/>
            <a:ext cx="3774657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4659868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increasing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593" y="3029462"/>
            <a:ext cx="1548569" cy="1313938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89841" y="5704453"/>
          <a:ext cx="2984997" cy="76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2000" imgH="520700" progId="Equation.3">
                  <p:embed/>
                </p:oleObj>
              </mc:Choice>
              <mc:Fallback>
                <p:oleObj name="Equation" r:id="rId8" imgW="2032000" imgH="5207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841" y="5704453"/>
                        <a:ext cx="2984997" cy="768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881843" y="5573898"/>
          <a:ext cx="46974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38500" imgH="520700" progId="Equation.3">
                  <p:embed/>
                </p:oleObj>
              </mc:Choice>
              <mc:Fallback>
                <p:oleObj name="Equation" r:id="rId10" imgW="3238500" imgH="520700" progId="Equation.3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1843" y="5573898"/>
                        <a:ext cx="4697412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756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1731</TotalTime>
  <Words>3612</Words>
  <Application>Microsoft Macintosh PowerPoint</Application>
  <PresentationFormat>On-screen Show (4:3)</PresentationFormat>
  <Paragraphs>944</Paragraphs>
  <Slides>92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ＭＳ Ｐゴシック</vt:lpstr>
      <vt:lpstr>Arial</vt:lpstr>
      <vt:lpstr>Calibri</vt:lpstr>
      <vt:lpstr>Tw Cen MT</vt:lpstr>
      <vt:lpstr>Verdana</vt:lpstr>
      <vt:lpstr>Wingdings</vt:lpstr>
      <vt:lpstr>Wingdings 2</vt:lpstr>
      <vt:lpstr>Median</vt:lpstr>
      <vt:lpstr>Equation</vt:lpstr>
      <vt:lpstr>Machine Learning basics</vt:lpstr>
      <vt:lpstr>Admin</vt:lpstr>
      <vt:lpstr>Quiz #3</vt:lpstr>
      <vt:lpstr>Machine Learning is…</vt:lpstr>
      <vt:lpstr>Probabilistic Modeling</vt:lpstr>
      <vt:lpstr>An example: classifying fruit</vt:lpstr>
      <vt:lpstr>Probabilistic models</vt:lpstr>
      <vt:lpstr>Probabilistic models</vt:lpstr>
      <vt:lpstr>Probabilistic models: big questions</vt:lpstr>
      <vt:lpstr>Basic steps for probabilistic modeling</vt:lpstr>
      <vt:lpstr>Some math</vt:lpstr>
      <vt:lpstr>Step  1: pick a model</vt:lpstr>
      <vt:lpstr>Full distribution tables</vt:lpstr>
      <vt:lpstr>27000</vt:lpstr>
      <vt:lpstr>Full distribution tables</vt:lpstr>
      <vt:lpstr>Step  1: pick a model</vt:lpstr>
      <vt:lpstr>Naïve Bayes assumption</vt:lpstr>
      <vt:lpstr>Naïve Bayes model</vt:lpstr>
      <vt:lpstr>p(x|y)</vt:lpstr>
      <vt:lpstr>Basic steps for probabilistic modeling</vt:lpstr>
      <vt:lpstr>Obtaining probabilities</vt:lpstr>
      <vt:lpstr>MLE estimation for Bernoulli NB</vt:lpstr>
      <vt:lpstr>Maximum likelihood estimates</vt:lpstr>
      <vt:lpstr>Text classification</vt:lpstr>
      <vt:lpstr>Text classification</vt:lpstr>
      <vt:lpstr>Naïve Bayes classification</vt:lpstr>
      <vt:lpstr>NB classification</vt:lpstr>
      <vt:lpstr>NB classification</vt:lpstr>
      <vt:lpstr>Bernoulli NB for text classification</vt:lpstr>
      <vt:lpstr>Bernoulli NB for text classification</vt:lpstr>
      <vt:lpstr>Bernoulli NB for text classification</vt:lpstr>
      <vt:lpstr>Generative Story</vt:lpstr>
      <vt:lpstr>Bernoulli NB generative story</vt:lpstr>
      <vt:lpstr>Bernoulli NB generative story</vt:lpstr>
      <vt:lpstr>Bernoulli NB</vt:lpstr>
      <vt:lpstr>Bernoulli NB</vt:lpstr>
      <vt:lpstr>Another generative story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NB generative story</vt:lpstr>
      <vt:lpstr>Probabilities</vt:lpstr>
      <vt:lpstr>A digression: rolling dice</vt:lpstr>
      <vt:lpstr>A digression: rolling dice</vt:lpstr>
      <vt:lpstr>A digression: rolling dice</vt:lpstr>
      <vt:lpstr>A digression: rolling dice</vt:lpstr>
      <vt:lpstr>A digression: rolling dice</vt:lpstr>
      <vt:lpstr>A digression: rolling dice</vt:lpstr>
      <vt:lpstr>Multinomial distribution</vt:lpstr>
      <vt:lpstr>Multinomial distribution</vt:lpstr>
      <vt:lpstr>Multinomial distribution</vt:lpstr>
      <vt:lpstr>Back to words…</vt:lpstr>
      <vt:lpstr>Back to words…</vt:lpstr>
      <vt:lpstr>Basic steps for probabilistic modeling</vt:lpstr>
      <vt:lpstr>A digression: rolling dice</vt:lpstr>
      <vt:lpstr>Training a multinomial</vt:lpstr>
      <vt:lpstr>Training a multinomial</vt:lpstr>
      <vt:lpstr>Classifying with a multinomial</vt:lpstr>
      <vt:lpstr>Classifying with a multinomial</vt:lpstr>
      <vt:lpstr>Multinomial finalized</vt:lpstr>
      <vt:lpstr>Multinomial vs. Bernoulli?</vt:lpstr>
      <vt:lpstr>Multinomial vs. Bernoulli?</vt:lpstr>
      <vt:lpstr>Multinomial vs. Bernoulli?</vt:lpstr>
      <vt:lpstr>Maximum likelihood estimation</vt:lpstr>
      <vt:lpstr>Basic steps for probabilistic modeling</vt:lpstr>
      <vt:lpstr>Unseen events</vt:lpstr>
      <vt:lpstr>Unseen events</vt:lpstr>
      <vt:lpstr>Unseen events</vt:lpstr>
      <vt:lpstr>Unseen events</vt:lpstr>
      <vt:lpstr>Add lambda smoothing</vt:lpstr>
      <vt:lpstr>Different than…</vt:lpstr>
      <vt:lpstr>Different than…</vt:lpstr>
      <vt:lpstr>Priors</vt:lpstr>
      <vt:lpstr>Training revisited</vt:lpstr>
      <vt:lpstr>Estimating revisited</vt:lpstr>
      <vt:lpstr>Estimating revisited</vt:lpstr>
      <vt:lpstr>Priors</vt:lpstr>
      <vt:lpstr>Priors</vt:lpstr>
      <vt:lpstr>Priors</vt:lpstr>
      <vt:lpstr>Priors</vt:lpstr>
      <vt:lpstr>A better approach</vt:lpstr>
      <vt:lpstr>Another view on the prior</vt:lpstr>
      <vt:lpstr>What about smoothing?</vt:lpstr>
      <vt:lpstr>Prior for NB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David Robert Kauchak</cp:lastModifiedBy>
  <cp:revision>267</cp:revision>
  <cp:lastPrinted>2023-04-05T18:39:11Z</cp:lastPrinted>
  <dcterms:created xsi:type="dcterms:W3CDTF">2011-03-21T22:01:10Z</dcterms:created>
  <dcterms:modified xsi:type="dcterms:W3CDTF">2024-10-31T18:50:42Z</dcterms:modified>
</cp:coreProperties>
</file>