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5"/>
  </p:notesMasterIdLst>
  <p:handoutMasterIdLst>
    <p:handoutMasterId r:id="rId86"/>
  </p:handoutMasterIdLst>
  <p:sldIdLst>
    <p:sldId id="256" r:id="rId2"/>
    <p:sldId id="358" r:id="rId3"/>
    <p:sldId id="365" r:id="rId4"/>
    <p:sldId id="366" r:id="rId5"/>
    <p:sldId id="367" r:id="rId6"/>
    <p:sldId id="448" r:id="rId7"/>
    <p:sldId id="263" r:id="rId8"/>
    <p:sldId id="449" r:id="rId9"/>
    <p:sldId id="291" r:id="rId10"/>
    <p:sldId id="374" r:id="rId11"/>
    <p:sldId id="479" r:id="rId12"/>
    <p:sldId id="339" r:id="rId13"/>
    <p:sldId id="450" r:id="rId14"/>
    <p:sldId id="340" r:id="rId15"/>
    <p:sldId id="451" r:id="rId16"/>
    <p:sldId id="452" r:id="rId17"/>
    <p:sldId id="376" r:id="rId18"/>
    <p:sldId id="377" r:id="rId19"/>
    <p:sldId id="378" r:id="rId20"/>
    <p:sldId id="379" r:id="rId21"/>
    <p:sldId id="380" r:id="rId22"/>
    <p:sldId id="386" r:id="rId23"/>
    <p:sldId id="388" r:id="rId24"/>
    <p:sldId id="382" r:id="rId25"/>
    <p:sldId id="383" r:id="rId26"/>
    <p:sldId id="389" r:id="rId27"/>
    <p:sldId id="393" r:id="rId28"/>
    <p:sldId id="394" r:id="rId29"/>
    <p:sldId id="390" r:id="rId30"/>
    <p:sldId id="391" r:id="rId31"/>
    <p:sldId id="384" r:id="rId32"/>
    <p:sldId id="321" r:id="rId33"/>
    <p:sldId id="352" r:id="rId34"/>
    <p:sldId id="353" r:id="rId35"/>
    <p:sldId id="354" r:id="rId36"/>
    <p:sldId id="355" r:id="rId37"/>
    <p:sldId id="356" r:id="rId38"/>
    <p:sldId id="357" r:id="rId39"/>
    <p:sldId id="453" r:id="rId40"/>
    <p:sldId id="359" r:id="rId41"/>
    <p:sldId id="360" r:id="rId42"/>
    <p:sldId id="361" r:id="rId43"/>
    <p:sldId id="362" r:id="rId44"/>
    <p:sldId id="364" r:id="rId45"/>
    <p:sldId id="363" r:id="rId46"/>
    <p:sldId id="454" r:id="rId47"/>
    <p:sldId id="455" r:id="rId48"/>
    <p:sldId id="456" r:id="rId49"/>
    <p:sldId id="457" r:id="rId50"/>
    <p:sldId id="458" r:id="rId51"/>
    <p:sldId id="459" r:id="rId52"/>
    <p:sldId id="460" r:id="rId53"/>
    <p:sldId id="461" r:id="rId54"/>
    <p:sldId id="462" r:id="rId55"/>
    <p:sldId id="463" r:id="rId56"/>
    <p:sldId id="464" r:id="rId57"/>
    <p:sldId id="465" r:id="rId58"/>
    <p:sldId id="466" r:id="rId59"/>
    <p:sldId id="467" r:id="rId60"/>
    <p:sldId id="468" r:id="rId61"/>
    <p:sldId id="469" r:id="rId62"/>
    <p:sldId id="470" r:id="rId63"/>
    <p:sldId id="471" r:id="rId64"/>
    <p:sldId id="472" r:id="rId65"/>
    <p:sldId id="474" r:id="rId66"/>
    <p:sldId id="475" r:id="rId67"/>
    <p:sldId id="476" r:id="rId68"/>
    <p:sldId id="477" r:id="rId69"/>
    <p:sldId id="300" r:id="rId70"/>
    <p:sldId id="473" r:id="rId71"/>
    <p:sldId id="298" r:id="rId72"/>
    <p:sldId id="431" r:id="rId73"/>
    <p:sldId id="287" r:id="rId74"/>
    <p:sldId id="422" r:id="rId75"/>
    <p:sldId id="423" r:id="rId76"/>
    <p:sldId id="424" r:id="rId77"/>
    <p:sldId id="432" r:id="rId78"/>
    <p:sldId id="425" r:id="rId79"/>
    <p:sldId id="426" r:id="rId80"/>
    <p:sldId id="427" r:id="rId81"/>
    <p:sldId id="428" r:id="rId82"/>
    <p:sldId id="433" r:id="rId83"/>
    <p:sldId id="478" r:id="rId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8" autoAdjust="0"/>
    <p:restoredTop sz="94558"/>
  </p:normalViewPr>
  <p:slideViewPr>
    <p:cSldViewPr snapToObjects="1">
      <p:cViewPr varScale="1">
        <p:scale>
          <a:sx n="121" d="100"/>
          <a:sy n="121" d="100"/>
        </p:scale>
        <p:origin x="12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E6F02-EAE5-EA42-9795-74493B5E4E77}" type="slidenum">
              <a:rPr lang="en-US"/>
              <a:pPr/>
              <a:t>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53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14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54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15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73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16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46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of </a:t>
            </a:r>
            <a:r>
              <a:rPr lang="en-US" dirty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F46F2-2DB5-B444-9B44-650AAAF99CA0}" type="slidenum">
              <a:rPr lang="en-US"/>
              <a:pPr/>
              <a:t>32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77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2BFE3-7668-204D-9B1F-339A7CA75E8A}" type="slidenum">
              <a:rPr lang="en-US"/>
              <a:pPr/>
              <a:t>33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1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1392-B9AF-5848-85F0-C2AC2219DFAF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30C51-CDAC-874B-AFEF-24F2D4AEAB89}" type="slidenum">
              <a:rPr lang="en-US"/>
              <a:pPr/>
              <a:t>34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99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CBD85-1335-FC41-94E5-C58E7DAECC3B}" type="slidenum">
              <a:rPr lang="en-US"/>
              <a:pPr/>
              <a:t>35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We have the truth table for AND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77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E69BD-2485-1E45-B181-1CA780E097F5}" type="slidenum">
              <a:rPr lang="en-US"/>
              <a:pPr/>
              <a:t>36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And here we have the node for AND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Assume that all inputs are either 1 or 0, “on” or “off”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When they are activated, they become “on”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So what weights do we need to assign to these two links and what threshold do we need to put in this unit in order to represent an AND gate?</a:t>
            </a:r>
          </a:p>
          <a:p>
            <a:pPr eaLnBrk="1" hangingPunct="1">
              <a:buFont typeface="Times" charset="0"/>
              <a:buChar char="•"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63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16896-6616-E747-BE99-63AB02E6ADE7}" type="slidenum">
              <a:rPr lang="en-US"/>
              <a:pPr/>
              <a:t>37</a:t>
            </a:fld>
            <a:endParaRPr lang="en-US"/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07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1D5A8-A004-B349-A3F6-805591CF4DA1}" type="slidenum">
              <a:rPr lang="en-US"/>
              <a:pPr/>
              <a:t>38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We can extend this to take more inputs</a:t>
            </a:r>
          </a:p>
          <a:p>
            <a:pPr eaLnBrk="1" hangingPunct="1"/>
            <a:r>
              <a:rPr lang="en-US">
                <a:latin typeface="Arial" charset="0"/>
              </a:rPr>
              <a:t>What are the new weights and thresholds?</a:t>
            </a:r>
          </a:p>
        </p:txBody>
      </p:sp>
    </p:spTree>
    <p:extLst>
      <p:ext uri="{BB962C8B-B14F-4D97-AF65-F5344CB8AC3E}">
        <p14:creationId xmlns:p14="http://schemas.microsoft.com/office/powerpoint/2010/main" val="1824891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EDE34-6F41-4048-A714-6D847C5300A4}" type="slidenum">
              <a:rPr lang="en-US"/>
              <a:pPr/>
              <a:t>39</a:t>
            </a:fld>
            <a:endParaRPr lang="en-US"/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89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899FC-0FA2-BA40-A1CD-A39FAFE1677B}" type="slidenum">
              <a:rPr lang="en-US"/>
              <a:pPr/>
              <a:t>40</a:t>
            </a:fld>
            <a:endParaRPr lang="en-US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98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AFF77-4A3D-2643-8DA4-9FED78C85C20}" type="slidenum">
              <a:rPr lang="en-US"/>
              <a:pPr/>
              <a:t>41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What about for an OR gate?</a:t>
            </a:r>
          </a:p>
          <a:p>
            <a:pPr eaLnBrk="1" hangingPunct="1"/>
            <a:r>
              <a:rPr lang="en-US">
                <a:latin typeface="Arial" charset="0"/>
              </a:rPr>
              <a:t>What weights and thresholds would serve to create an OR gate?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18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BF988-B3D0-734B-83BB-5301AEE61490}" type="slidenum">
              <a:rPr lang="en-US"/>
              <a:pPr/>
              <a:t>42</a:t>
            </a:fld>
            <a:endParaRPr lang="en-US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94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77BD3-7105-9543-A7D5-348667FD71F1}" type="slidenum">
              <a:rPr lang="en-US"/>
              <a:pPr/>
              <a:t>43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Similarly, we can expand it to take more inputs</a:t>
            </a:r>
          </a:p>
        </p:txBody>
      </p:sp>
    </p:spTree>
    <p:extLst>
      <p:ext uri="{BB962C8B-B14F-4D97-AF65-F5344CB8AC3E}">
        <p14:creationId xmlns:p14="http://schemas.microsoft.com/office/powerpoint/2010/main" val="316935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06CB-4E39-184A-BDBD-95794EF2FA85}" type="slidenum">
              <a:rPr lang="en-US"/>
              <a:pPr/>
              <a:t>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175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3F56F-EB6C-B344-9AF7-390A93B523BD}" type="slidenum">
              <a:rPr lang="en-US"/>
              <a:pPr/>
              <a:t>44</a:t>
            </a:fld>
            <a:endParaRPr lang="en-US"/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06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92E67-5DB7-AF46-BDEE-FCE2A61CDC0C}" type="slidenum">
              <a:rPr lang="en-US"/>
              <a:pPr/>
              <a:t>45</a:t>
            </a:fld>
            <a:endParaRPr lang="en-US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834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74908-6815-EA48-A148-EDDCD221CF23}" type="slidenum">
              <a:rPr lang="en-US"/>
              <a:pPr/>
              <a:t>46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Now it gets a little bit trickier, what weight and threshold might work to create a NOT gate?</a:t>
            </a:r>
          </a:p>
          <a:p>
            <a:pPr eaLnBrk="1" hangingPunct="1">
              <a:buFont typeface="Times" charset="0"/>
              <a:buChar char="•"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414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B5ED4-BE33-8645-BC0B-D9DF67A85E5A}" type="slidenum">
              <a:rPr lang="en-US"/>
              <a:pPr/>
              <a:t>47</a:t>
            </a:fld>
            <a:endParaRPr lang="en-US"/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57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61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619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62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019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704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64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776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899FC-0FA2-BA40-A1CD-A39FAFE1677B}" type="slidenum">
              <a:rPr lang="en-US"/>
              <a:pPr/>
              <a:t>66</a:t>
            </a:fld>
            <a:endParaRPr lang="en-US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178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AFF77-4A3D-2643-8DA4-9FED78C85C20}" type="slidenum">
              <a:rPr lang="en-US"/>
              <a:pPr/>
              <a:t>67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What about for an OR gate?</a:t>
            </a:r>
          </a:p>
          <a:p>
            <a:pPr eaLnBrk="1" hangingPunct="1"/>
            <a:r>
              <a:rPr lang="en-US">
                <a:latin typeface="Arial" charset="0"/>
              </a:rPr>
              <a:t>What weights and thresholds would serve to create an OR gate?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885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37009-E5D6-4142-9404-F15735932F05}" type="slidenum">
              <a:rPr lang="en-US"/>
              <a:pPr/>
              <a:t>69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394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37009-E5D6-4142-9404-F15735932F05}" type="slidenum">
              <a:rPr lang="en-US"/>
              <a:pPr/>
              <a:t>70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870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70409-ED6F-4D47-9321-5EFCAD8EEFFE}" type="slidenum">
              <a:rPr lang="en-US"/>
              <a:pPr/>
              <a:t>71</a:t>
            </a:fld>
            <a:endParaRPr lang="en-US"/>
          </a:p>
        </p:txBody>
      </p:sp>
      <p:sp>
        <p:nvSpPr>
          <p:cNvPr id="931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527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72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022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73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388717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74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66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00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Allow us to model</a:t>
            </a:r>
            <a:r>
              <a:rPr lang="en-US" baseline="0" dirty="0"/>
              <a:t> more than just 0/1 outputs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Differentiable! (this will come into play in a minute)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40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3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7EA2-A314-044E-89FB-146EC50556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6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CS159 – Spring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162" y="3200400"/>
            <a:ext cx="237978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marL="0" indent="0">
              <a:buNone/>
            </a:pPr>
            <a:endParaRPr lang="en-US" sz="2800" dirty="0"/>
          </a:p>
          <a:p>
            <a:pPr marL="365760" lvl="1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dirty="0" err="1"/>
              <a:t>tanh</a:t>
            </a:r>
            <a:r>
              <a:rPr lang="en-US" sz="2700" dirty="0"/>
              <a:t> x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97471"/>
              </p:ext>
            </p:extLst>
          </p:nvPr>
        </p:nvGraphicFramePr>
        <p:xfrm>
          <a:off x="1373188" y="42672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9000" imgH="368300" progId="Equation.3">
                  <p:embed/>
                </p:oleObj>
              </mc:Choice>
              <mc:Fallback>
                <p:oleObj name="Equation" r:id="rId4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2672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198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1674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24368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3188" y="6248400"/>
            <a:ext cx="380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other threshold functions?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F584CE-0C80-C24C-8580-BE4EA1B09D27}"/>
                  </a:ext>
                </a:extLst>
              </p:cNvPr>
              <p:cNvSpPr txBox="1"/>
              <p:nvPr/>
            </p:nvSpPr>
            <p:spPr>
              <a:xfrm>
                <a:off x="1422784" y="2324398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F584CE-0C80-C24C-8580-BE4EA1B09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784" y="2324398"/>
                <a:ext cx="2472408" cy="617861"/>
              </a:xfrm>
              <a:prstGeom prst="rect">
                <a:avLst/>
              </a:prstGeom>
              <a:blipFill>
                <a:blip r:embed="rId8"/>
                <a:stretch>
                  <a:fillRect l="-9184" t="-224000" r="-1020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39E8-BD8C-024F-B5D7-D73E7A55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activation functions</a:t>
            </a:r>
          </a:p>
        </p:txBody>
      </p:sp>
      <p:pic>
        <p:nvPicPr>
          <p:cNvPr id="530434" name="Picture 2">
            <a:extLst>
              <a:ext uri="{FF2B5EF4-FFF2-40B4-BE49-F238E27FC236}">
                <a16:creationId xmlns:a16="http://schemas.microsoft.com/office/drawing/2014/main" id="{CE844EB5-9826-B34F-94F9-751C91400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4"/>
          <a:stretch/>
        </p:blipFill>
        <p:spPr bwMode="auto">
          <a:xfrm>
            <a:off x="1752600" y="2238431"/>
            <a:ext cx="2438400" cy="20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38D4E-FDBE-0541-A9B3-758DD61EBC9C}"/>
              </a:ext>
            </a:extLst>
          </p:cNvPr>
          <p:cNvSpPr txBox="1"/>
          <p:nvPr/>
        </p:nvSpPr>
        <p:spPr>
          <a:xfrm>
            <a:off x="441434" y="1807779"/>
            <a:ext cx="202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Rectified Linear 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8196C-884D-C342-B46A-9476A15980BB}"/>
              </a:ext>
            </a:extLst>
          </p:cNvPr>
          <p:cNvSpPr txBox="1"/>
          <p:nvPr/>
        </p:nvSpPr>
        <p:spPr>
          <a:xfrm>
            <a:off x="536028" y="4729655"/>
            <a:ext cx="262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(for probabilities)</a:t>
            </a:r>
          </a:p>
        </p:txBody>
      </p:sp>
    </p:spTree>
    <p:extLst>
      <p:ext uri="{BB962C8B-B14F-4D97-AF65-F5344CB8AC3E}">
        <p14:creationId xmlns:p14="http://schemas.microsoft.com/office/powerpoint/2010/main" val="336220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 Box 1045">
            <a:extLst>
              <a:ext uri="{FF2B5EF4-FFF2-40B4-BE49-F238E27FC236}">
                <a16:creationId xmlns:a16="http://schemas.microsoft.com/office/drawing/2014/main" id="{7291008A-DE82-DB4F-924E-C5966D84C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38F1891-462A-A440-99A3-77C7042113B7}"/>
                  </a:ext>
                </a:extLst>
              </p:cNvPr>
              <p:cNvSpPr txBox="1"/>
              <p:nvPr/>
            </p:nvSpPr>
            <p:spPr>
              <a:xfrm>
                <a:off x="6172200" y="1641747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38F1891-462A-A440-99A3-77C704211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641747"/>
                <a:ext cx="2472408" cy="617861"/>
              </a:xfrm>
              <a:prstGeom prst="rect">
                <a:avLst/>
              </a:prstGeom>
              <a:blipFill>
                <a:blip r:embed="rId3"/>
                <a:stretch>
                  <a:fillRect l="-9744" t="-226000" r="-1538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110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8133" y="5943600"/>
            <a:ext cx="499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1*1 + 1*-1 + 0*1 + 1*0.5 =  0.5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81200" y="1981200"/>
            <a:ext cx="1600200" cy="388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B0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1752600" y="3657600"/>
            <a:ext cx="2819400" cy="228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B0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 Box 1045">
            <a:extLst>
              <a:ext uri="{FF2B5EF4-FFF2-40B4-BE49-F238E27FC236}">
                <a16:creationId xmlns:a16="http://schemas.microsoft.com/office/drawing/2014/main" id="{6EF71460-B7AE-9B42-BB5E-8616946C7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217AF9D-2BF2-2D44-8018-31482BD19D9F}"/>
                  </a:ext>
                </a:extLst>
              </p:cNvPr>
              <p:cNvSpPr txBox="1"/>
              <p:nvPr/>
            </p:nvSpPr>
            <p:spPr>
              <a:xfrm>
                <a:off x="6172200" y="1600200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217AF9D-2BF2-2D44-8018-31482BD19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600200"/>
                <a:ext cx="2472408" cy="617861"/>
              </a:xfrm>
              <a:prstGeom prst="rect">
                <a:avLst/>
              </a:prstGeom>
              <a:blipFill>
                <a:blip r:embed="rId3"/>
                <a:stretch>
                  <a:fillRect l="-9744" t="-230612" r="-1538" b="-3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412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08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0.5, which is </a:t>
            </a:r>
            <a:r>
              <a:rPr lang="en-US">
                <a:solidFill>
                  <a:srgbClr val="0000FF"/>
                </a:solidFill>
              </a:rPr>
              <a:t>not  </a:t>
            </a:r>
            <a:r>
              <a:rPr lang="en-US" dirty="0">
                <a:solidFill>
                  <a:srgbClr val="0000FF"/>
                </a:solidFill>
              </a:rPr>
              <a:t>larger than the threshold</a:t>
            </a:r>
          </a:p>
        </p:txBody>
      </p:sp>
      <p:sp>
        <p:nvSpPr>
          <p:cNvPr id="26" name="Text Box 1045">
            <a:extLst>
              <a:ext uri="{FF2B5EF4-FFF2-40B4-BE49-F238E27FC236}">
                <a16:creationId xmlns:a16="http://schemas.microsoft.com/office/drawing/2014/main" id="{019F47DC-FDDD-8D43-85E8-539C68BAB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FBBFD10-E4C7-0F43-9208-996172F05180}"/>
                  </a:ext>
                </a:extLst>
              </p:cNvPr>
              <p:cNvSpPr txBox="1"/>
              <p:nvPr/>
            </p:nvSpPr>
            <p:spPr>
              <a:xfrm>
                <a:off x="6172200" y="1641747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FBBFD10-E4C7-0F43-9208-996172F05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641747"/>
                <a:ext cx="2472408" cy="617861"/>
              </a:xfrm>
              <a:prstGeom prst="rect">
                <a:avLst/>
              </a:prstGeom>
              <a:blipFill>
                <a:blip r:embed="rId3"/>
                <a:stretch>
                  <a:fillRect l="-9744" t="-226000" r="-1538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07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68133" y="5943600"/>
            <a:ext cx="499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1*1 + 0*-1 + 0*1 + 1*0.5 =  1.5</a:t>
            </a:r>
          </a:p>
        </p:txBody>
      </p:sp>
      <p:sp>
        <p:nvSpPr>
          <p:cNvPr id="26" name="Text Box 1045">
            <a:extLst>
              <a:ext uri="{FF2B5EF4-FFF2-40B4-BE49-F238E27FC236}">
                <a16:creationId xmlns:a16="http://schemas.microsoft.com/office/drawing/2014/main" id="{AF9D07DF-CA14-A942-A012-9BC4B801E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1B96DF-61A8-5148-B9FC-EFA813FC530C}"/>
                  </a:ext>
                </a:extLst>
              </p:cNvPr>
              <p:cNvSpPr txBox="1"/>
              <p:nvPr/>
            </p:nvSpPr>
            <p:spPr>
              <a:xfrm>
                <a:off x="6172200" y="1641747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1B96DF-61A8-5148-B9FC-EFA813FC5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641747"/>
                <a:ext cx="2472408" cy="617861"/>
              </a:xfrm>
              <a:prstGeom prst="rect">
                <a:avLst/>
              </a:prstGeom>
              <a:blipFill>
                <a:blip r:embed="rId3"/>
                <a:stretch>
                  <a:fillRect l="-9744" t="-226000" r="-1538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0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1.5, which is larger than the threshold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54CADA-1D1A-434C-A0F1-49A7B310C010}"/>
                  </a:ext>
                </a:extLst>
              </p:cNvPr>
              <p:cNvSpPr txBox="1"/>
              <p:nvPr/>
            </p:nvSpPr>
            <p:spPr>
              <a:xfrm>
                <a:off x="6172200" y="1641747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54CADA-1D1A-434C-A0F1-49A7B310C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641747"/>
                <a:ext cx="2472408" cy="617861"/>
              </a:xfrm>
              <a:prstGeom prst="rect">
                <a:avLst/>
              </a:prstGeom>
              <a:blipFill>
                <a:blip r:embed="rId3"/>
                <a:stretch>
                  <a:fillRect l="-9744" t="-226000" r="-1538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90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0" y="2777067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Individual </a:t>
            </a:r>
            <a:r>
              <a:rPr lang="en-US" dirty="0" err="1">
                <a:solidFill>
                  <a:srgbClr val="FF6600"/>
                </a:solidFill>
              </a:rPr>
              <a:t>perceptrons</a:t>
            </a:r>
            <a:r>
              <a:rPr lang="en-US" dirty="0">
                <a:solidFill>
                  <a:srgbClr val="FF6600"/>
                </a:solidFill>
              </a:rPr>
              <a:t>/neurons</a:t>
            </a:r>
          </a:p>
        </p:txBody>
      </p:sp>
    </p:spTree>
    <p:extLst>
      <p:ext uri="{BB962C8B-B14F-4D97-AF65-F5344CB8AC3E}">
        <p14:creationId xmlns:p14="http://schemas.microsoft.com/office/powerpoint/2010/main" val="1007834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some inputs are provided/entered</a:t>
            </a:r>
          </a:p>
        </p:txBody>
      </p:sp>
    </p:spTree>
    <p:extLst>
      <p:ext uri="{BB962C8B-B14F-4D97-AF65-F5344CB8AC3E}">
        <p14:creationId xmlns:p14="http://schemas.microsoft.com/office/powerpoint/2010/main" val="3452665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perceptron computes and calculates an answer</a:t>
            </a:r>
          </a:p>
        </p:txBody>
      </p:sp>
    </p:spTree>
    <p:extLst>
      <p:ext uri="{BB962C8B-B14F-4D97-AF65-F5344CB8AC3E}">
        <p14:creationId xmlns:p14="http://schemas.microsoft.com/office/powerpoint/2010/main" val="334170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those answers become inputs for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3995659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finally get the answer after all levels compute</a:t>
            </a:r>
          </a:p>
        </p:txBody>
      </p:sp>
    </p:spTree>
    <p:extLst>
      <p:ext uri="{BB962C8B-B14F-4D97-AF65-F5344CB8AC3E}">
        <p14:creationId xmlns:p14="http://schemas.microsoft.com/office/powerpoint/2010/main" val="943284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(assume threshold 0)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2724050" y="194843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2675" y="2286574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0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5543450" y="26739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2800250" y="37407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2675" y="4069336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35012" y="1969074"/>
            <a:ext cx="598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0.5</a:t>
            </a:r>
            <a:r>
              <a:rPr lang="en-US" sz="2000" dirty="0"/>
              <a:t> </a:t>
            </a:r>
            <a:endParaRPr lang="en-US" sz="2000" baseline="-25000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239738" y="2521524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239738" y="2673924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239738" y="43503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9738" y="2673924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219200" y="3512124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-0.5</a:t>
            </a:r>
            <a:endParaRPr lang="en-US" sz="1600" baseline="-250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521400" y="2721989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-1</a:t>
            </a:r>
            <a:r>
              <a:rPr lang="en-US" sz="2000" dirty="0"/>
              <a:t> 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76400" y="4031579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0.5</a:t>
            </a:r>
            <a:endParaRPr lang="en-US" sz="1600" baseline="-25000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906738" y="2597724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3982938" y="3512124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26138" y="32835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592538" y="2597724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0.5</a:t>
            </a:r>
            <a:endParaRPr lang="en-US" sz="1400" baseline="-250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592538" y="3893124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grpSp>
        <p:nvGrpSpPr>
          <p:cNvPr id="33" name="Group 32"/>
          <p:cNvGrpSpPr/>
          <p:nvPr/>
        </p:nvGrpSpPr>
        <p:grpSpPr>
          <a:xfrm>
            <a:off x="3048000" y="228600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990529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056706" y="4054888"/>
            <a:ext cx="498276" cy="438471"/>
            <a:chOff x="2951262" y="2307211"/>
            <a:chExt cx="498276" cy="438471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4021038" y="2006337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021038" y="4369329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6726138" y="2532513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7CAF4DA-D328-364D-80D1-50B35B007833}"/>
                  </a:ext>
                </a:extLst>
              </p:cNvPr>
              <p:cNvSpPr txBox="1"/>
              <p:nvPr/>
            </p:nvSpPr>
            <p:spPr>
              <a:xfrm>
                <a:off x="1375134" y="5601620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7CAF4DA-D328-364D-80D1-50B35B007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34" y="5601620"/>
                <a:ext cx="2472408" cy="617861"/>
              </a:xfrm>
              <a:prstGeom prst="rect">
                <a:avLst/>
              </a:prstGeom>
              <a:blipFill>
                <a:blip r:embed="rId2"/>
                <a:stretch>
                  <a:fillRect l="-9744" t="-224000" r="-1026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7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2724050" y="194843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2675" y="2286574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-1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5543450" y="26739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2800250" y="37407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2675" y="4069336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607244" y="2018483"/>
            <a:ext cx="735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0.05</a:t>
            </a:r>
            <a:r>
              <a:rPr lang="en-US" sz="2000" dirty="0"/>
              <a:t> </a:t>
            </a:r>
            <a:endParaRPr lang="en-US" sz="2000" baseline="-25000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239738" y="2521524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239738" y="2673924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239738" y="43503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9738" y="2673924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513886" y="2700797"/>
            <a:ext cx="772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0.03</a:t>
            </a:r>
            <a:endParaRPr lang="en-US" sz="1600" baseline="-250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074731" y="3397726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-0.02</a:t>
            </a:r>
            <a:r>
              <a:rPr lang="en-US" sz="2000" dirty="0"/>
              <a:t> 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00200" y="3962400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0.01</a:t>
            </a:r>
            <a:endParaRPr lang="en-US" sz="1600" baseline="-25000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906738" y="2597724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3982938" y="3512124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26138" y="32835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592538" y="2597724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0.5</a:t>
            </a:r>
            <a:endParaRPr lang="en-US" sz="1400" baseline="-250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592538" y="3893124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cxnSp>
        <p:nvCxnSpPr>
          <p:cNvPr id="46" name="Curved Connector 45"/>
          <p:cNvCxnSpPr/>
          <p:nvPr/>
        </p:nvCxnSpPr>
        <p:spPr>
          <a:xfrm flipV="1">
            <a:off x="3020144" y="2286000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flipV="1">
            <a:off x="3020144" y="4054238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flipV="1">
            <a:off x="5791200" y="2974870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2342257" y="1486771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-0.05-0.02= -0.07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2133600" y="4848069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-0.03+0.01=-0.02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982938" y="1995294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0.483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942668" y="4197924"/>
            <a:ext cx="10103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0.495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5257800" y="2112870"/>
            <a:ext cx="3598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0.483*0.5+0.495=0.7365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6726138" y="3397726"/>
            <a:ext cx="1104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0.676</a:t>
            </a:r>
          </a:p>
        </p:txBody>
      </p:sp>
    </p:spTree>
    <p:extLst>
      <p:ext uri="{BB962C8B-B14F-4D97-AF65-F5344CB8AC3E}">
        <p14:creationId xmlns:p14="http://schemas.microsoft.com/office/powerpoint/2010/main" val="42454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3" grpId="0"/>
      <p:bldP spid="54" grpId="0"/>
      <p:bldP spid="55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kinds/characteristics of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04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14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24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9144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962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572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05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006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14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7244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638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257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450663" y="4793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800100" y="4990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1060263" y="4793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76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266700" y="3999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685800" y="4037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876300" y="3999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12954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1485900" y="3999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886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076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495800" y="3123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686300" y="3085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029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19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886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191000" y="3885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381500" y="3694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724400" y="3352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191000" y="3733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4958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794063" y="3955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060763" y="3688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489264" y="3542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794064" y="3694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029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327463" y="3891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22563" y="4678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572000" y="4876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762501" y="4869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136964" y="4647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914400" y="5714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01394" y="5713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6248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6858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7391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70866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6400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70104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7924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7543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6172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6362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6781800" y="3123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6972300" y="3085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7315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7505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6172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6477000" y="3885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6667500" y="3694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7010400" y="3352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6477000" y="3733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67818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7080063" y="3955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7346763" y="3688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6775264" y="3542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7080064" y="3694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7315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7613463" y="3891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6508563" y="4678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6858000" y="4876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7048501" y="4869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7422964" y="4647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7087394" y="5713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7213600" y="28560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33400" y="311973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2672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32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286000" y="6172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are these different?</a:t>
            </a:r>
          </a:p>
        </p:txBody>
      </p:sp>
      <p:sp>
        <p:nvSpPr>
          <p:cNvPr id="117" name="Oval 12"/>
          <p:cNvSpPr>
            <a:spLocks noChangeArrowheads="1"/>
          </p:cNvSpPr>
          <p:nvPr/>
        </p:nvSpPr>
        <p:spPr bwMode="auto">
          <a:xfrm>
            <a:off x="21336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12"/>
          <p:cNvSpPr>
            <a:spLocks noChangeArrowheads="1"/>
          </p:cNvSpPr>
          <p:nvPr/>
        </p:nvSpPr>
        <p:spPr bwMode="auto">
          <a:xfrm>
            <a:off x="27432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12"/>
          <p:cNvSpPr>
            <a:spLocks noChangeArrowheads="1"/>
          </p:cNvSpPr>
          <p:nvPr/>
        </p:nvSpPr>
        <p:spPr bwMode="auto">
          <a:xfrm>
            <a:off x="33528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12"/>
          <p:cNvSpPr>
            <a:spLocks noChangeArrowheads="1"/>
          </p:cNvSpPr>
          <p:nvPr/>
        </p:nvSpPr>
        <p:spPr bwMode="auto">
          <a:xfrm>
            <a:off x="2371455" y="51816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6" name="Straight Arrow Connector 125"/>
          <p:cNvCxnSpPr>
            <a:stCxn id="117" idx="4"/>
            <a:endCxn id="125" idx="1"/>
          </p:cNvCxnSpPr>
          <p:nvPr/>
        </p:nvCxnSpPr>
        <p:spPr bwMode="auto">
          <a:xfrm>
            <a:off x="2286000" y="4648201"/>
            <a:ext cx="130092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123" idx="4"/>
            <a:endCxn id="125" idx="0"/>
          </p:cNvCxnSpPr>
          <p:nvPr/>
        </p:nvCxnSpPr>
        <p:spPr bwMode="auto">
          <a:xfrm flipH="1">
            <a:off x="2523855" y="4648201"/>
            <a:ext cx="37174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24" idx="3"/>
            <a:endCxn id="125" idx="7"/>
          </p:cNvCxnSpPr>
          <p:nvPr/>
        </p:nvCxnSpPr>
        <p:spPr bwMode="auto">
          <a:xfrm flipH="1">
            <a:off x="2631618" y="4603564"/>
            <a:ext cx="765819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endCxn id="117" idx="0"/>
          </p:cNvCxnSpPr>
          <p:nvPr/>
        </p:nvCxnSpPr>
        <p:spPr bwMode="auto">
          <a:xfrm rot="16200000" flipH="1">
            <a:off x="1905000" y="39624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endCxn id="117" idx="0"/>
          </p:cNvCxnSpPr>
          <p:nvPr/>
        </p:nvCxnSpPr>
        <p:spPr bwMode="auto">
          <a:xfrm rot="5400000">
            <a:off x="2095500" y="39243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rot="16200000" flipH="1">
            <a:off x="2514600" y="39624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5400000">
            <a:off x="2705100" y="39243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 rot="16200000" flipH="1">
            <a:off x="3124200" y="39624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rot="5400000">
            <a:off x="3314700" y="39243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5" name="Straight Arrow Connector 134"/>
          <p:cNvCxnSpPr>
            <a:stCxn id="125" idx="4"/>
          </p:cNvCxnSpPr>
          <p:nvPr/>
        </p:nvCxnSpPr>
        <p:spPr bwMode="auto">
          <a:xfrm rot="5400000">
            <a:off x="2371455" y="563880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2406838" y="316664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37" name="Oval 12"/>
          <p:cNvSpPr>
            <a:spLocks noChangeArrowheads="1"/>
          </p:cNvSpPr>
          <p:nvPr/>
        </p:nvSpPr>
        <p:spPr bwMode="auto">
          <a:xfrm>
            <a:off x="3092637" y="518239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8" name="Straight Arrow Connector 137"/>
          <p:cNvCxnSpPr>
            <a:stCxn id="137" idx="4"/>
          </p:cNvCxnSpPr>
          <p:nvPr/>
        </p:nvCxnSpPr>
        <p:spPr bwMode="auto">
          <a:xfrm rot="5400000">
            <a:off x="3092637" y="563959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>
            <a:stCxn id="117" idx="5"/>
            <a:endCxn id="137" idx="1"/>
          </p:cNvCxnSpPr>
          <p:nvPr/>
        </p:nvCxnSpPr>
        <p:spPr bwMode="auto">
          <a:xfrm>
            <a:off x="2393763" y="4603564"/>
            <a:ext cx="743511" cy="623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123" idx="5"/>
            <a:endCxn id="137" idx="0"/>
          </p:cNvCxnSpPr>
          <p:nvPr/>
        </p:nvCxnSpPr>
        <p:spPr bwMode="auto">
          <a:xfrm>
            <a:off x="3003363" y="4603564"/>
            <a:ext cx="241674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124" idx="4"/>
            <a:endCxn id="137" idx="7"/>
          </p:cNvCxnSpPr>
          <p:nvPr/>
        </p:nvCxnSpPr>
        <p:spPr bwMode="auto">
          <a:xfrm flipH="1">
            <a:off x="3352800" y="4648201"/>
            <a:ext cx="152400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8399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648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8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76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91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00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715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334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1333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1752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362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2552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962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152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572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762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105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95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962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267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457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800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267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572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870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136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565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870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105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403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98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648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838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213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77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8803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757697" y="5562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Feed forward networks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810000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81800" y="3505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hidden units/layer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733800" y="26670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37406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62" y="0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458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0676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01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610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22200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1344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2753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16200000" flipH="1">
            <a:off x="1381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1572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1991487" y="23614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2181987" y="23233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2524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2715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1381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1686687" y="3123404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1877187" y="2932903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2220087" y="2590004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1686687" y="2971004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19914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2289750" y="3193066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2556450" y="2926366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1984951" y="2780504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2289751" y="2932904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2524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2823150" y="3129940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161048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38600" y="2159169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have many layers of hidden units of differing sizes</a:t>
            </a:r>
          </a:p>
          <a:p>
            <a:endParaRPr lang="en-US" sz="2800" dirty="0"/>
          </a:p>
          <a:p>
            <a:r>
              <a:rPr lang="en-US" sz="2800" dirty="0"/>
              <a:t>To count the number of layers, you count all but the inputs</a:t>
            </a:r>
          </a:p>
        </p:txBody>
      </p:sp>
      <p:sp>
        <p:nvSpPr>
          <p:cNvPr id="121" name="Oval 12"/>
          <p:cNvSpPr>
            <a:spLocks noChangeArrowheads="1"/>
          </p:cNvSpPr>
          <p:nvPr/>
        </p:nvSpPr>
        <p:spPr bwMode="auto">
          <a:xfrm>
            <a:off x="1458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12"/>
          <p:cNvSpPr>
            <a:spLocks noChangeArrowheads="1"/>
          </p:cNvSpPr>
          <p:nvPr/>
        </p:nvSpPr>
        <p:spPr bwMode="auto">
          <a:xfrm>
            <a:off x="20676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12"/>
          <p:cNvSpPr>
            <a:spLocks noChangeArrowheads="1"/>
          </p:cNvSpPr>
          <p:nvPr/>
        </p:nvSpPr>
        <p:spPr bwMode="auto">
          <a:xfrm>
            <a:off x="2601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12"/>
          <p:cNvSpPr>
            <a:spLocks noChangeArrowheads="1"/>
          </p:cNvSpPr>
          <p:nvPr/>
        </p:nvSpPr>
        <p:spPr bwMode="auto">
          <a:xfrm>
            <a:off x="2296287" y="53778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 12"/>
          <p:cNvSpPr>
            <a:spLocks noChangeArrowheads="1"/>
          </p:cNvSpPr>
          <p:nvPr/>
        </p:nvSpPr>
        <p:spPr bwMode="auto">
          <a:xfrm>
            <a:off x="31344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8" name="Straight Arrow Connector 127"/>
          <p:cNvCxnSpPr>
            <a:stCxn id="121" idx="5"/>
            <a:endCxn id="126" idx="1"/>
          </p:cNvCxnSpPr>
          <p:nvPr/>
        </p:nvCxnSpPr>
        <p:spPr bwMode="auto">
          <a:xfrm rot="16200000" flipH="1">
            <a:off x="1718250" y="4799804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stCxn id="122" idx="4"/>
            <a:endCxn id="126" idx="0"/>
          </p:cNvCxnSpPr>
          <p:nvPr/>
        </p:nvCxnSpPr>
        <p:spPr bwMode="auto">
          <a:xfrm rot="16200000" flipH="1">
            <a:off x="2067687" y="4996841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stCxn id="123" idx="3"/>
            <a:endCxn id="126" idx="0"/>
          </p:cNvCxnSpPr>
          <p:nvPr/>
        </p:nvCxnSpPr>
        <p:spPr bwMode="auto">
          <a:xfrm rot="5400000">
            <a:off x="2258188" y="4990304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127" idx="4"/>
            <a:endCxn id="126" idx="7"/>
          </p:cNvCxnSpPr>
          <p:nvPr/>
        </p:nvCxnSpPr>
        <p:spPr bwMode="auto">
          <a:xfrm rot="5400000">
            <a:off x="2632651" y="4768241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5400000">
            <a:off x="2297081" y="583424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2272501" y="40090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1735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648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8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76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91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00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715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334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1333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1752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362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2552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962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152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572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762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105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95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962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267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457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800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267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572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870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136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565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870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105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403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98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648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838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213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77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8803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4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528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3-layer network</a:t>
            </a:r>
          </a:p>
        </p:txBody>
      </p:sp>
    </p:spTree>
    <p:extLst>
      <p:ext uri="{BB962C8B-B14F-4D97-AF65-F5344CB8AC3E}">
        <p14:creationId xmlns:p14="http://schemas.microsoft.com/office/powerpoint/2010/main" val="2665637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Alternate ways of visualizing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55" idx="4"/>
            <a:endCxn id="4" idx="0"/>
          </p:cNvCxnSpPr>
          <p:nvPr/>
        </p:nvCxnSpPr>
        <p:spPr bwMode="auto">
          <a:xfrm flipH="1">
            <a:off x="1524000" y="3047208"/>
            <a:ext cx="152401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57" idx="4"/>
            <a:endCxn id="5" idx="0"/>
          </p:cNvCxnSpPr>
          <p:nvPr/>
        </p:nvCxnSpPr>
        <p:spPr bwMode="auto">
          <a:xfrm>
            <a:off x="2056386" y="3047204"/>
            <a:ext cx="77214" cy="609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63" idx="4"/>
          </p:cNvCxnSpPr>
          <p:nvPr/>
        </p:nvCxnSpPr>
        <p:spPr bwMode="auto">
          <a:xfrm>
            <a:off x="2667000" y="3047208"/>
            <a:ext cx="76200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65" idx="4"/>
          </p:cNvCxnSpPr>
          <p:nvPr/>
        </p:nvCxnSpPr>
        <p:spPr bwMode="auto">
          <a:xfrm flipH="1">
            <a:off x="2743200" y="3047208"/>
            <a:ext cx="304800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4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53" name="Oval 12"/>
          <p:cNvSpPr>
            <a:spLocks noChangeArrowheads="1"/>
          </p:cNvSpPr>
          <p:nvPr/>
        </p:nvSpPr>
        <p:spPr bwMode="auto">
          <a:xfrm>
            <a:off x="12192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1524001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1903986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2"/>
          <p:cNvSpPr>
            <a:spLocks noChangeArrowheads="1"/>
          </p:cNvSpPr>
          <p:nvPr/>
        </p:nvSpPr>
        <p:spPr bwMode="auto">
          <a:xfrm>
            <a:off x="2209800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12"/>
          <p:cNvSpPr>
            <a:spLocks noChangeArrowheads="1"/>
          </p:cNvSpPr>
          <p:nvPr/>
        </p:nvSpPr>
        <p:spPr bwMode="auto">
          <a:xfrm>
            <a:off x="25146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12"/>
          <p:cNvSpPr>
            <a:spLocks noChangeArrowheads="1"/>
          </p:cNvSpPr>
          <p:nvPr/>
        </p:nvSpPr>
        <p:spPr bwMode="auto">
          <a:xfrm>
            <a:off x="28956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85156" y="1671935"/>
            <a:ext cx="734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Sometimes the input layer will be drawn with nodes as well</a:t>
            </a:r>
          </a:p>
        </p:txBody>
      </p:sp>
      <p:sp>
        <p:nvSpPr>
          <p:cNvPr id="67" name="Oval 12"/>
          <p:cNvSpPr>
            <a:spLocks noChangeArrowheads="1"/>
          </p:cNvSpPr>
          <p:nvPr/>
        </p:nvSpPr>
        <p:spPr bwMode="auto">
          <a:xfrm>
            <a:off x="50292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56388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12"/>
          <p:cNvSpPr>
            <a:spLocks noChangeArrowheads="1"/>
          </p:cNvSpPr>
          <p:nvPr/>
        </p:nvSpPr>
        <p:spPr bwMode="auto">
          <a:xfrm>
            <a:off x="62484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12"/>
          <p:cNvSpPr>
            <a:spLocks noChangeArrowheads="1"/>
          </p:cNvSpPr>
          <p:nvPr/>
        </p:nvSpPr>
        <p:spPr bwMode="auto">
          <a:xfrm>
            <a:off x="5638800" y="46529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1" name="Straight Arrow Connector 70"/>
          <p:cNvCxnSpPr>
            <a:stCxn id="67" idx="5"/>
            <a:endCxn id="70" idx="1"/>
          </p:cNvCxnSpPr>
          <p:nvPr/>
        </p:nvCxnSpPr>
        <p:spPr bwMode="auto">
          <a:xfrm rot="16200000" flipH="1">
            <a:off x="5175063" y="418919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68" idx="4"/>
            <a:endCxn id="70" idx="0"/>
          </p:cNvCxnSpPr>
          <p:nvPr/>
        </p:nvCxnSpPr>
        <p:spPr bwMode="auto">
          <a:xfrm rot="5400000">
            <a:off x="5524500" y="438623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69" idx="3"/>
            <a:endCxn id="70" idx="7"/>
          </p:cNvCxnSpPr>
          <p:nvPr/>
        </p:nvCxnSpPr>
        <p:spPr bwMode="auto">
          <a:xfrm rot="5400000">
            <a:off x="5784663" y="418919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67" idx="0"/>
          </p:cNvCxnSpPr>
          <p:nvPr/>
        </p:nvCxnSpPr>
        <p:spPr bwMode="auto">
          <a:xfrm rot="16200000" flipH="1">
            <a:off x="4800600" y="343373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67" idx="0"/>
          </p:cNvCxnSpPr>
          <p:nvPr/>
        </p:nvCxnSpPr>
        <p:spPr bwMode="auto">
          <a:xfrm rot="5400000">
            <a:off x="4991100" y="339563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rot="16200000" flipH="1">
            <a:off x="5410200" y="343373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rot="5400000">
            <a:off x="5600700" y="339563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rot="16200000" flipH="1">
            <a:off x="6019800" y="343373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rot="5400000">
            <a:off x="6210300" y="339563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70" idx="4"/>
          </p:cNvCxnSpPr>
          <p:nvPr/>
        </p:nvCxnSpPr>
        <p:spPr bwMode="auto">
          <a:xfrm rot="5400000">
            <a:off x="5638800" y="511013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5257800" y="251566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565429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23" name="Left-Right Arrow 22"/>
          <p:cNvSpPr/>
          <p:nvPr/>
        </p:nvSpPr>
        <p:spPr>
          <a:xfrm>
            <a:off x="3532210" y="3810559"/>
            <a:ext cx="1066800" cy="528669"/>
          </a:xfrm>
          <a:prstGeom prst="left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15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1179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7275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3371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355774" y="37606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4"/>
            <a:endCxn id="7" idx="1"/>
          </p:cNvCxnSpPr>
          <p:nvPr/>
        </p:nvCxnSpPr>
        <p:spPr bwMode="auto">
          <a:xfrm>
            <a:off x="3270319" y="3227203"/>
            <a:ext cx="130092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flipH="1">
            <a:off x="3508174" y="3227203"/>
            <a:ext cx="37174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flipH="1">
            <a:off x="3615937" y="3182566"/>
            <a:ext cx="765819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2889319" y="254140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3079819" y="2503303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3498919" y="25414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3689419" y="25033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4108519" y="254140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4299019" y="2503303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3355774" y="4217803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1157" y="17456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4076956" y="376139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>
            <a:stCxn id="19" idx="4"/>
          </p:cNvCxnSpPr>
          <p:nvPr/>
        </p:nvCxnSpPr>
        <p:spPr bwMode="auto">
          <a:xfrm rot="5400000">
            <a:off x="4076956" y="421859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4" idx="5"/>
            <a:endCxn id="19" idx="1"/>
          </p:cNvCxnSpPr>
          <p:nvPr/>
        </p:nvCxnSpPr>
        <p:spPr bwMode="auto">
          <a:xfrm>
            <a:off x="3378082" y="3182566"/>
            <a:ext cx="743511" cy="623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5" idx="5"/>
            <a:endCxn id="19" idx="0"/>
          </p:cNvCxnSpPr>
          <p:nvPr/>
        </p:nvCxnSpPr>
        <p:spPr bwMode="auto">
          <a:xfrm>
            <a:off x="3987682" y="3182566"/>
            <a:ext cx="241674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4"/>
            <a:endCxn id="19" idx="7"/>
          </p:cNvCxnSpPr>
          <p:nvPr/>
        </p:nvCxnSpPr>
        <p:spPr bwMode="auto">
          <a:xfrm flipH="1">
            <a:off x="4337119" y="3227203"/>
            <a:ext cx="152400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616365" y="5029200"/>
            <a:ext cx="49211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Can be used to model multiclass datasets or more interesting predictors, e.g. images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8082" y="4510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52838" y="4510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505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Neural Networks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/>
          </a:p>
          <a:p>
            <a:pPr lvl="2" eaLnBrk="1" hangingPunct="1">
              <a:buFont typeface="Wingdings" charset="2"/>
              <a:buNone/>
            </a:pPr>
            <a:endParaRPr lang="en-US">
              <a:ea typeface="ＭＳ Ｐゴシック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95400" y="1752600"/>
            <a:ext cx="67976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Neural Networks try to mimic the structure and function of our nervous system</a:t>
            </a:r>
          </a:p>
          <a:p>
            <a:endParaRPr lang="en-US" sz="2000" dirty="0"/>
          </a:p>
          <a:p>
            <a:r>
              <a:rPr lang="en-US" sz="2400" b="1" i="1" dirty="0">
                <a:solidFill>
                  <a:srgbClr val="FF6600"/>
                </a:solidFill>
              </a:rPr>
              <a:t>People like biologically motivated approaches</a:t>
            </a:r>
          </a:p>
        </p:txBody>
      </p:sp>
      <p:pic>
        <p:nvPicPr>
          <p:cNvPr id="26629" name="Picture 5" descr="j02929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962400"/>
            <a:ext cx="2587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mri_b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714750"/>
            <a:ext cx="2857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047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5" y="2286000"/>
            <a:ext cx="8458200" cy="2772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282233"/>
            <a:ext cx="774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1965" y="5282233"/>
            <a:ext cx="2196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output</a:t>
            </a:r>
          </a:p>
          <a:p>
            <a:pPr algn="ctr"/>
            <a:r>
              <a:rPr lang="en-US" sz="2400" dirty="0"/>
              <a:t>(edge detection)</a:t>
            </a:r>
          </a:p>
        </p:txBody>
      </p:sp>
    </p:spTree>
    <p:extLst>
      <p:ext uri="{BB962C8B-B14F-4D97-AF65-F5344CB8AC3E}">
        <p14:creationId xmlns:p14="http://schemas.microsoft.com/office/powerpoint/2010/main" val="2316373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Neural networks</a:t>
            </a:r>
            <a:endParaRPr lang="en-US" dirty="0"/>
          </a:p>
        </p:txBody>
      </p:sp>
      <p:sp>
        <p:nvSpPr>
          <p:cNvPr id="124" name="Content Placeholder 123"/>
          <p:cNvSpPr>
            <a:spLocks noGrp="1"/>
          </p:cNvSpPr>
          <p:nvPr>
            <p:ph idx="1"/>
          </p:nvPr>
        </p:nvSpPr>
        <p:spPr>
          <a:xfrm>
            <a:off x="3733800" y="1981200"/>
            <a:ext cx="49530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Recurrent network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Output is fed back to input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Can support memory!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Good for temporal data</a:t>
            </a: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914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15240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2057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1752600" y="4952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1066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16764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25908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2209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838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1028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1447800" y="28186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1638300" y="27805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1981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2171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838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1143000" y="35806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1333500" y="33901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1676400" y="30472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1143000" y="34282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14478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1746063" y="36502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2012763" y="33835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1441264" y="32377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1746064" y="33901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1981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2279463" y="35871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1174563" y="43741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1524000" y="45712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1714501" y="45646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2088964" y="43426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1753394" y="54086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1879600" y="25512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19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501362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History of Neural Networks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McCulloch and Pitts (1943) – introduced model of artificial neurons and suggested they could learn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Hebb</a:t>
            </a:r>
            <a:r>
              <a:rPr lang="en-US" sz="2800" dirty="0"/>
              <a:t> (1949) – Simple updating rule for learning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Rosenblatt (1962) - the </a:t>
            </a:r>
            <a:r>
              <a:rPr lang="en-US" sz="2800" i="1" dirty="0"/>
              <a:t>perceptron</a:t>
            </a:r>
            <a:r>
              <a:rPr lang="en-US" sz="2800" dirty="0"/>
              <a:t> model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Minsky</a:t>
            </a:r>
            <a:r>
              <a:rPr lang="en-US" sz="2800" dirty="0"/>
              <a:t> and </a:t>
            </a:r>
            <a:r>
              <a:rPr lang="en-US" sz="2800" dirty="0" err="1"/>
              <a:t>Papert</a:t>
            </a:r>
            <a:r>
              <a:rPr lang="en-US" sz="2800" dirty="0"/>
              <a:t> (1969) – wrote </a:t>
            </a:r>
            <a:r>
              <a:rPr lang="en-US" sz="2800" i="1" dirty="0" err="1"/>
              <a:t>Perceptrons</a:t>
            </a:r>
            <a:r>
              <a:rPr lang="en-US" sz="2800" i="1" dirty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Bryson and Ho (1969, but largely ignored until 1980s--Rosenblatt) – invented back-propagation learning for multilayer networks</a:t>
            </a:r>
          </a:p>
        </p:txBody>
      </p:sp>
    </p:spTree>
    <p:extLst>
      <p:ext uri="{BB962C8B-B14F-4D97-AF65-F5344CB8AC3E}">
        <p14:creationId xmlns:p14="http://schemas.microsoft.com/office/powerpoint/2010/main" val="281877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Training the perceptron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400" dirty="0"/>
              <a:t>First wave in neural networks in the 1960’s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Single neuron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Trainable: its threshold and input weights can be modified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If the neuron doesn’t give the desired output, then it has made a mistake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Input weights and threshold can be changed according to a learning algorithm</a:t>
            </a:r>
          </a:p>
        </p:txBody>
      </p:sp>
    </p:spTree>
    <p:extLst>
      <p:ext uri="{BB962C8B-B14F-4D97-AF65-F5344CB8AC3E}">
        <p14:creationId xmlns:p14="http://schemas.microsoft.com/office/powerpoint/2010/main" val="153661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Examples - Logical operators 	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3886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b="1" dirty="0"/>
              <a:t>AND</a:t>
            </a:r>
            <a:r>
              <a:rPr lang="en-US" sz="2800" dirty="0"/>
              <a:t> – if all inputs are 1, return 1, otherwise return 0</a:t>
            </a:r>
          </a:p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r>
              <a:rPr lang="en-US" sz="2800" b="1" dirty="0"/>
              <a:t>OR</a:t>
            </a:r>
            <a:r>
              <a:rPr lang="en-US" sz="2800" dirty="0"/>
              <a:t> – if at least one input is 1, return 1, otherwise return 0</a:t>
            </a:r>
          </a:p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r>
              <a:rPr lang="en-US" sz="2800" b="1" dirty="0"/>
              <a:t>NOT</a:t>
            </a:r>
            <a:r>
              <a:rPr lang="en-US" sz="2800" dirty="0"/>
              <a:t> – return the opposite of the input</a:t>
            </a:r>
          </a:p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r>
              <a:rPr lang="en-US" sz="2800" b="1" dirty="0"/>
              <a:t>XOR</a:t>
            </a:r>
            <a:r>
              <a:rPr lang="en-US" sz="2800" dirty="0"/>
              <a:t> – if exactly one input is 1, then return 1, otherwise return 0</a:t>
            </a:r>
          </a:p>
        </p:txBody>
      </p:sp>
    </p:spTree>
    <p:extLst>
      <p:ext uri="{BB962C8B-B14F-4D97-AF65-F5344CB8AC3E}">
        <p14:creationId xmlns:p14="http://schemas.microsoft.com/office/powerpoint/2010/main" val="808174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457200"/>
            <a:ext cx="8229600" cy="1371600"/>
          </a:xfrm>
        </p:spPr>
        <p:txBody>
          <a:bodyPr/>
          <a:lstStyle/>
          <a:p>
            <a:pPr eaLnBrk="1" hangingPunct="1"/>
            <a:r>
              <a:rPr lang="en-US"/>
              <a:t>AND</a:t>
            </a:r>
          </a:p>
        </p:txBody>
      </p:sp>
      <p:graphicFrame>
        <p:nvGraphicFramePr>
          <p:cNvPr id="32942" name="Group 17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03318726"/>
              </p:ext>
            </p:extLst>
          </p:nvPr>
        </p:nvGraphicFramePr>
        <p:xfrm>
          <a:off x="2590800" y="1752600"/>
          <a:ext cx="3200400" cy="38862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80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2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AND</a:t>
            </a:r>
          </a:p>
        </p:txBody>
      </p:sp>
      <p:graphicFrame>
        <p:nvGraphicFramePr>
          <p:cNvPr id="13" name="Group 174"/>
          <p:cNvGraphicFramePr>
            <a:graphicFrameLocks noGrp="1"/>
          </p:cNvGraphicFramePr>
          <p:nvPr>
            <p:ph idx="4294967295"/>
          </p:nvPr>
        </p:nvGraphicFramePr>
        <p:xfrm>
          <a:off x="6400800" y="533400"/>
          <a:ext cx="2743201" cy="1981200"/>
        </p:xfrm>
        <a:graphic>
          <a:graphicData uri="http://schemas.openxmlformats.org/drawingml/2006/table">
            <a:tbl>
              <a:tblPr/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503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1026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5" name="Text Box 1027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0000FF"/>
                </a:solidFill>
              </a:rPr>
              <a:t>T = 2</a:t>
            </a:r>
          </a:p>
        </p:txBody>
      </p:sp>
      <p:sp>
        <p:nvSpPr>
          <p:cNvPr id="49156" name="Line 1028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49158" name="Line 1030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Line 1031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Text Box 1032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49161" name="Text Box 1033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49162" name="Text Box 1034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1</a:t>
            </a:r>
            <a:r>
              <a:rPr lang="en-US" sz="1800">
                <a:solidFill>
                  <a:srgbClr val="0000FF"/>
                </a:solidFill>
              </a:rPr>
              <a:t> 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49163" name="Text Box 1035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2 </a:t>
            </a:r>
            <a:r>
              <a:rPr lang="en-US" sz="1800">
                <a:solidFill>
                  <a:srgbClr val="0000FF"/>
                </a:solidFill>
              </a:rPr>
              <a:t>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49164" name="Text Box 1036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AND</a:t>
            </a:r>
          </a:p>
        </p:txBody>
      </p:sp>
      <p:sp>
        <p:nvSpPr>
          <p:cNvPr id="49165" name="Text Box 1037"/>
          <p:cNvSpPr txBox="1">
            <a:spLocks noChangeArrowheads="1"/>
          </p:cNvSpPr>
          <p:nvPr/>
        </p:nvSpPr>
        <p:spPr bwMode="auto">
          <a:xfrm>
            <a:off x="0" y="53340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Inputs are either 0 or 1</a:t>
            </a:r>
          </a:p>
        </p:txBody>
      </p:sp>
      <p:sp>
        <p:nvSpPr>
          <p:cNvPr id="49166" name="Text Box 1038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only if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all inputs are 1</a:t>
            </a:r>
          </a:p>
        </p:txBody>
      </p:sp>
      <p:graphicFrame>
        <p:nvGraphicFramePr>
          <p:cNvPr id="15" name="Group 174"/>
          <p:cNvGraphicFramePr>
            <a:graphicFrameLocks noGrp="1"/>
          </p:cNvGraphicFramePr>
          <p:nvPr>
            <p:ph idx="4294967295"/>
          </p:nvPr>
        </p:nvGraphicFramePr>
        <p:xfrm>
          <a:off x="6400800" y="533400"/>
          <a:ext cx="2743201" cy="1981200"/>
        </p:xfrm>
        <a:graphic>
          <a:graphicData uri="http://schemas.openxmlformats.org/drawingml/2006/table">
            <a:tbl>
              <a:tblPr/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481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95400"/>
            <a:ext cx="8001000" cy="4724400"/>
            <a:chOff x="288" y="864"/>
            <a:chExt cx="5040" cy="2976"/>
          </a:xfrm>
        </p:grpSpPr>
        <p:sp>
          <p:nvSpPr>
            <p:cNvPr id="5120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rgbClr val="FF0000"/>
                  </a:solidFill>
                </a:rPr>
                <a:t>T = ?</a:t>
              </a:r>
            </a:p>
          </p:txBody>
        </p:sp>
        <p:sp>
          <p:nvSpPr>
            <p:cNvPr id="5120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5120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5121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5121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5121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5121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FF0000"/>
                  </a:solidFill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1</a:t>
              </a:r>
              <a:r>
                <a:rPr lang="en-US" sz="1800" dirty="0">
                  <a:solidFill>
                    <a:srgbClr val="FF0000"/>
                  </a:solidFill>
                </a:rPr>
                <a:t> = ?</a:t>
              </a:r>
              <a:endParaRPr lang="en-US" sz="1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121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2 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5121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3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5122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4 </a:t>
              </a:r>
              <a:r>
                <a:rPr lang="en-US" sz="1800">
                  <a:solidFill>
                    <a:srgbClr val="FF0000"/>
                  </a:solidFill>
                </a:rPr>
                <a:t> 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51203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1204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266558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95400"/>
            <a:ext cx="8001000" cy="4724400"/>
            <a:chOff x="288" y="864"/>
            <a:chExt cx="5040" cy="2976"/>
          </a:xfrm>
        </p:grpSpPr>
        <p:sp>
          <p:nvSpPr>
            <p:cNvPr id="5325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rgbClr val="0000FF"/>
                  </a:solidFill>
                </a:rPr>
                <a:t>T = 4</a:t>
              </a:r>
            </a:p>
          </p:txBody>
        </p:sp>
        <p:sp>
          <p:nvSpPr>
            <p:cNvPr id="5325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5325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5326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5326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5326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5326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00FF"/>
                  </a:solidFill>
                </a:rPr>
                <a:t>W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1</a:t>
              </a:r>
              <a:r>
                <a:rPr lang="en-US" sz="1800" dirty="0">
                  <a:solidFill>
                    <a:srgbClr val="0000FF"/>
                  </a:solidFill>
                </a:rPr>
                <a:t> = 1</a:t>
              </a:r>
              <a:endParaRPr lang="en-US" sz="18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326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2 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5326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3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5327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4 </a:t>
              </a:r>
              <a:r>
                <a:rPr lang="en-US" sz="1800">
                  <a:solidFill>
                    <a:srgbClr val="0000FF"/>
                  </a:solidFill>
                </a:rPr>
                <a:t> 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</p:grpSp>
      <p:sp>
        <p:nvSpPr>
          <p:cNvPr id="53251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3252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AND</a:t>
            </a:r>
          </a:p>
        </p:txBody>
      </p:sp>
      <p:sp>
        <p:nvSpPr>
          <p:cNvPr id="53253" name="Text Box 21"/>
          <p:cNvSpPr txBox="1">
            <a:spLocks noChangeArrowheads="1"/>
          </p:cNvSpPr>
          <p:nvPr/>
        </p:nvSpPr>
        <p:spPr bwMode="auto">
          <a:xfrm>
            <a:off x="0" y="6248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Inputs are either 0 or 1</a:t>
            </a:r>
          </a:p>
        </p:txBody>
      </p:sp>
      <p:sp>
        <p:nvSpPr>
          <p:cNvPr id="53254" name="Text Box 22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only if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all inputs are 1</a:t>
            </a:r>
          </a:p>
        </p:txBody>
      </p:sp>
    </p:spTree>
    <p:extLst>
      <p:ext uri="{BB962C8B-B14F-4D97-AF65-F5344CB8AC3E}">
        <p14:creationId xmlns:p14="http://schemas.microsoft.com/office/powerpoint/2010/main" val="2066369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Our Nervous System</a:t>
            </a:r>
          </a:p>
        </p:txBody>
      </p:sp>
      <p:pic>
        <p:nvPicPr>
          <p:cNvPr id="28675" name="Picture 32"/>
          <p:cNvPicPr>
            <a:picLocks noChangeArrowheads="1"/>
          </p:cNvPicPr>
          <p:nvPr/>
        </p:nvPicPr>
        <p:blipFill>
          <a:blip r:embed="rId3"/>
          <a:srcRect r="53650"/>
          <a:stretch>
            <a:fillRect/>
          </a:stretch>
        </p:blipFill>
        <p:spPr bwMode="auto">
          <a:xfrm>
            <a:off x="660400" y="1668463"/>
            <a:ext cx="2692400" cy="404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362200"/>
            <a:ext cx="4794310" cy="300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4864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Neuron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6096000"/>
            <a:ext cx="288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 you know?</a:t>
            </a:r>
          </a:p>
        </p:txBody>
      </p:sp>
    </p:spTree>
    <p:extLst>
      <p:ext uri="{BB962C8B-B14F-4D97-AF65-F5344CB8AC3E}">
        <p14:creationId xmlns:p14="http://schemas.microsoft.com/office/powerpoint/2010/main" val="878044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609600"/>
            <a:ext cx="8229600" cy="1371600"/>
          </a:xfrm>
        </p:spPr>
        <p:txBody>
          <a:bodyPr/>
          <a:lstStyle/>
          <a:p>
            <a:pPr eaLnBrk="1" hangingPunct="1"/>
            <a:r>
              <a:rPr lang="en-US"/>
              <a:t>OR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11755618"/>
              </p:ext>
            </p:extLst>
          </p:nvPr>
        </p:nvGraphicFramePr>
        <p:xfrm>
          <a:off x="2743200" y="1828800"/>
          <a:ext cx="3200400" cy="38862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829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1</a:t>
            </a:r>
            <a:r>
              <a:rPr lang="en-US" sz="1800">
                <a:solidFill>
                  <a:srgbClr val="FF0000"/>
                </a:solidFill>
              </a:rPr>
              <a:t> 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2 </a:t>
            </a:r>
            <a:r>
              <a:rPr lang="en-US" sz="1800">
                <a:solidFill>
                  <a:srgbClr val="FF0000"/>
                </a:solidFill>
              </a:rPr>
              <a:t>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OR</a:t>
            </a:r>
          </a:p>
        </p:txBody>
      </p:sp>
      <p:graphicFrame>
        <p:nvGraphicFramePr>
          <p:cNvPr id="13" name="Group 3"/>
          <p:cNvGraphicFramePr>
            <a:graphicFrameLocks noGrp="1"/>
          </p:cNvGraphicFramePr>
          <p:nvPr>
            <p:ph idx="4294967295"/>
          </p:nvPr>
        </p:nvGraphicFramePr>
        <p:xfrm>
          <a:off x="6477000" y="457200"/>
          <a:ext cx="2667000" cy="23622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305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val 1026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5" name="Text Box 1027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0000FF"/>
                </a:solidFill>
              </a:rPr>
              <a:t>T = </a:t>
            </a:r>
            <a:r>
              <a:rPr lang="en-US" sz="1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9396" name="Line 1028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Text Box 1029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59398" name="Line 1030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Line 1031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Text Box 1032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59401" name="Text Box 1033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59402" name="Text Box 1034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1</a:t>
            </a:r>
            <a:r>
              <a:rPr lang="en-US" sz="1800">
                <a:solidFill>
                  <a:srgbClr val="0000FF"/>
                </a:solidFill>
              </a:rPr>
              <a:t> 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59403" name="Text Box 1035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2 </a:t>
            </a:r>
            <a:r>
              <a:rPr lang="en-US" sz="1800">
                <a:solidFill>
                  <a:srgbClr val="0000FF"/>
                </a:solidFill>
              </a:rPr>
              <a:t>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59404" name="Text Box 1036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OR</a:t>
            </a:r>
          </a:p>
        </p:txBody>
      </p:sp>
      <p:sp>
        <p:nvSpPr>
          <p:cNvPr id="59405" name="Text Box 1037"/>
          <p:cNvSpPr txBox="1">
            <a:spLocks noChangeArrowheads="1"/>
          </p:cNvSpPr>
          <p:nvPr/>
        </p:nvSpPr>
        <p:spPr bwMode="auto">
          <a:xfrm>
            <a:off x="0" y="5105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Inputs are either 0 or 1</a:t>
            </a:r>
          </a:p>
        </p:txBody>
      </p:sp>
      <p:sp>
        <p:nvSpPr>
          <p:cNvPr id="59406" name="Text Box 1038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if at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least 1 input is 1</a:t>
            </a:r>
          </a:p>
        </p:txBody>
      </p:sp>
      <p:graphicFrame>
        <p:nvGraphicFramePr>
          <p:cNvPr id="15" name="Group 3"/>
          <p:cNvGraphicFramePr>
            <a:graphicFrameLocks noGrp="1"/>
          </p:cNvGraphicFramePr>
          <p:nvPr>
            <p:ph idx="4294967295"/>
          </p:nvPr>
        </p:nvGraphicFramePr>
        <p:xfrm>
          <a:off x="6477000" y="457200"/>
          <a:ext cx="2667000" cy="23622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937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676400"/>
            <a:ext cx="8001000" cy="4724400"/>
            <a:chOff x="288" y="864"/>
            <a:chExt cx="5040" cy="2976"/>
          </a:xfrm>
        </p:grpSpPr>
        <p:sp>
          <p:nvSpPr>
            <p:cNvPr id="6144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rgbClr val="FF0000"/>
                  </a:solidFill>
                </a:rPr>
                <a:t>T = ?</a:t>
              </a:r>
            </a:p>
          </p:txBody>
        </p:sp>
        <p:sp>
          <p:nvSpPr>
            <p:cNvPr id="6144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6144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6145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6145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6145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6145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1</a:t>
              </a:r>
              <a:r>
                <a:rPr lang="en-US" sz="1800">
                  <a:solidFill>
                    <a:srgbClr val="FF0000"/>
                  </a:solidFill>
                </a:rPr>
                <a:t> 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6145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2 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6145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3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6146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4 </a:t>
              </a:r>
              <a:r>
                <a:rPr lang="en-US" sz="1800">
                  <a:solidFill>
                    <a:srgbClr val="FF0000"/>
                  </a:solidFill>
                </a:rPr>
                <a:t> 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61443" name="Text Box 19"/>
          <p:cNvSpPr txBox="1">
            <a:spLocks noChangeArrowheads="1"/>
          </p:cNvSpPr>
          <p:nvPr/>
        </p:nvSpPr>
        <p:spPr bwMode="auto">
          <a:xfrm>
            <a:off x="533400" y="6019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1444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3495374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063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NOT</a:t>
            </a:r>
          </a:p>
        </p:txBody>
      </p:sp>
      <p:graphicFrame>
        <p:nvGraphicFramePr>
          <p:cNvPr id="39975" name="Group 39"/>
          <p:cNvGraphicFramePr>
            <a:graphicFrameLocks noGrp="1"/>
          </p:cNvGraphicFramePr>
          <p:nvPr>
            <p:ph idx="1"/>
          </p:nvPr>
        </p:nvGraphicFramePr>
        <p:xfrm>
          <a:off x="3124200" y="2087563"/>
          <a:ext cx="2438400" cy="2332038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17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660525"/>
            <a:ext cx="8001000" cy="4724400"/>
            <a:chOff x="288" y="864"/>
            <a:chExt cx="5040" cy="2976"/>
          </a:xfrm>
        </p:grpSpPr>
        <p:sp>
          <p:nvSpPr>
            <p:cNvPr id="6349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349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rgbClr val="0000FF"/>
                  </a:solidFill>
                </a:rPr>
                <a:t>T = 1</a:t>
              </a:r>
            </a:p>
          </p:txBody>
        </p:sp>
        <p:sp>
          <p:nvSpPr>
            <p:cNvPr id="6349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6349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6350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6350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6350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6350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1</a:t>
              </a:r>
              <a:r>
                <a:rPr lang="en-US" sz="1800">
                  <a:solidFill>
                    <a:srgbClr val="0000FF"/>
                  </a:solidFill>
                </a:rPr>
                <a:t> 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6350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2 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6350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3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6351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4 </a:t>
              </a:r>
              <a:r>
                <a:rPr lang="en-US" sz="1800">
                  <a:solidFill>
                    <a:srgbClr val="0000FF"/>
                  </a:solidFill>
                </a:rPr>
                <a:t> 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</p:grpSp>
      <p:sp>
        <p:nvSpPr>
          <p:cNvPr id="63491" name="Text Box 19"/>
          <p:cNvSpPr txBox="1">
            <a:spLocks noChangeArrowheads="1"/>
          </p:cNvSpPr>
          <p:nvPr/>
        </p:nvSpPr>
        <p:spPr bwMode="auto">
          <a:xfrm>
            <a:off x="533400" y="6003925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3492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OR</a:t>
            </a:r>
          </a:p>
        </p:txBody>
      </p:sp>
      <p:sp>
        <p:nvSpPr>
          <p:cNvPr id="63493" name="Text Box 21"/>
          <p:cNvSpPr txBox="1">
            <a:spLocks noChangeArrowheads="1"/>
          </p:cNvSpPr>
          <p:nvPr/>
        </p:nvSpPr>
        <p:spPr bwMode="auto">
          <a:xfrm>
            <a:off x="0" y="63849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Inputs are either 0 or 1</a:t>
            </a:r>
          </a:p>
        </p:txBody>
      </p:sp>
      <p:sp>
        <p:nvSpPr>
          <p:cNvPr id="63494" name="Text Box 22"/>
          <p:cNvSpPr txBox="1">
            <a:spLocks noChangeArrowheads="1"/>
          </p:cNvSpPr>
          <p:nvPr/>
        </p:nvSpPr>
        <p:spPr bwMode="auto">
          <a:xfrm>
            <a:off x="6781800" y="4051300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if at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least 1 input is 1</a:t>
            </a:r>
          </a:p>
        </p:txBody>
      </p:sp>
    </p:spTree>
    <p:extLst>
      <p:ext uri="{BB962C8B-B14F-4D97-AF65-F5344CB8AC3E}">
        <p14:creationId xmlns:p14="http://schemas.microsoft.com/office/powerpoint/2010/main" val="4134320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3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4267200" y="32146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67588" name="Line 5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67590" name="Line 8"/>
          <p:cNvSpPr>
            <a:spLocks noChangeShapeType="1"/>
          </p:cNvSpPr>
          <p:nvPr/>
        </p:nvSpPr>
        <p:spPr bwMode="auto">
          <a:xfrm>
            <a:off x="1600200" y="34290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1" name="Text Box 12"/>
          <p:cNvSpPr txBox="1">
            <a:spLocks noChangeArrowheads="1"/>
          </p:cNvSpPr>
          <p:nvPr/>
        </p:nvSpPr>
        <p:spPr bwMode="auto">
          <a:xfrm>
            <a:off x="685800" y="32146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67592" name="Text Box 16"/>
          <p:cNvSpPr txBox="1">
            <a:spLocks noChangeArrowheads="1"/>
          </p:cNvSpPr>
          <p:nvPr/>
        </p:nvSpPr>
        <p:spPr bwMode="auto">
          <a:xfrm>
            <a:off x="1828800" y="3048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1  </a:t>
            </a:r>
            <a:r>
              <a:rPr lang="en-US" sz="1800">
                <a:solidFill>
                  <a:srgbClr val="FF0000"/>
                </a:solidFill>
              </a:rPr>
              <a:t>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67593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7594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NOT</a:t>
            </a:r>
          </a:p>
        </p:txBody>
      </p:sp>
      <p:graphicFrame>
        <p:nvGraphicFramePr>
          <p:cNvPr id="13" name="Group 39"/>
          <p:cNvGraphicFramePr>
            <a:graphicFrameLocks noGrp="1"/>
          </p:cNvGraphicFramePr>
          <p:nvPr>
            <p:ph idx="4294967295"/>
          </p:nvPr>
        </p:nvGraphicFramePr>
        <p:xfrm>
          <a:off x="7391400" y="457200"/>
          <a:ext cx="1752600" cy="1219201"/>
        </p:xfrm>
        <a:graphic>
          <a:graphicData uri="http://schemas.openxmlformats.org/drawingml/2006/table">
            <a:tbl>
              <a:tblPr/>
              <a:tblGrid>
                <a:gridCol w="492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6103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267200" y="32146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0000FF"/>
                </a:solidFill>
              </a:rPr>
              <a:t>T = 0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1600200" y="34290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85800" y="32146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828800" y="3048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1  </a:t>
            </a:r>
            <a:r>
              <a:rPr lang="en-US" sz="1800">
                <a:solidFill>
                  <a:srgbClr val="0000FF"/>
                </a:solidFill>
              </a:rPr>
              <a:t>= -1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NOT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0" y="3581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Input is either 0 or 1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6324600" y="3686175"/>
            <a:ext cx="3657600" cy="5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</a:rPr>
              <a:t>If input is 1, output is 0.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</a:rPr>
              <a:t>If input is 0, output is 1.</a:t>
            </a:r>
          </a:p>
        </p:txBody>
      </p:sp>
    </p:spTree>
    <p:extLst>
      <p:ext uri="{BB962C8B-B14F-4D97-AF65-F5344CB8AC3E}">
        <p14:creationId xmlns:p14="http://schemas.microsoft.com/office/powerpoint/2010/main" val="2068572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about…</a:t>
            </a:r>
          </a:p>
        </p:txBody>
      </p:sp>
      <p:graphicFrame>
        <p:nvGraphicFramePr>
          <p:cNvPr id="4" name="Group 174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3200399" cy="448171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5867400" y="3795713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867400" y="3962401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629400" y="410051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96200" y="39481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5105400" y="3490913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5181600" y="4405313"/>
            <a:ext cx="838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114800" y="3124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191000" y="4481513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3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257800" y="32766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410200" y="46482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3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5029200" y="41148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038600" y="3824287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2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800600" y="3657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48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371600"/>
          </a:xfrm>
        </p:spPr>
        <p:txBody>
          <a:bodyPr/>
          <a:lstStyle/>
          <a:p>
            <a:r>
              <a:rPr lang="en-US" dirty="0"/>
              <a:t>Training neural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914400" y="27432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524000" y="27432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133600" y="27432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524000" y="3581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5"/>
            <a:endCxn id="7" idx="1"/>
          </p:cNvCxnSpPr>
          <p:nvPr/>
        </p:nvCxnSpPr>
        <p:spPr bwMode="auto">
          <a:xfrm rot="16200000" flipH="1">
            <a:off x="1060263" y="3117664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rot="5400000">
            <a:off x="1409700" y="3314701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rot="5400000">
            <a:off x="1669863" y="3117664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685800" y="23622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876300" y="23241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295400" y="23622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1485900" y="23241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1905000" y="23622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095500" y="23241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1524000" y="403860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027"/>
          <p:cNvSpPr>
            <a:spLocks noChangeArrowheads="1"/>
          </p:cNvSpPr>
          <p:nvPr/>
        </p:nvSpPr>
        <p:spPr bwMode="auto">
          <a:xfrm>
            <a:off x="4572000" y="2286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5"/>
          <p:cNvGrpSpPr/>
          <p:nvPr/>
        </p:nvGrpSpPr>
        <p:grpSpPr>
          <a:xfrm>
            <a:off x="4953000" y="2743200"/>
            <a:ext cx="762000" cy="687388"/>
            <a:chOff x="4267200" y="3352800"/>
            <a:chExt cx="762000" cy="687388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Straight Arrow Connector 24"/>
          <p:cNvCxnSpPr/>
          <p:nvPr/>
        </p:nvCxnSpPr>
        <p:spPr bwMode="auto">
          <a:xfrm rot="10800000">
            <a:off x="2057400" y="3276600"/>
            <a:ext cx="114300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676400" y="4495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Learn the individual weights between nodes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2438400" y="2286000"/>
            <a:ext cx="2590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362200" y="3048000"/>
            <a:ext cx="25146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410200" y="3886200"/>
            <a:ext cx="2819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Learn individual node parameters (e.g. threshold)</a:t>
            </a:r>
          </a:p>
        </p:txBody>
      </p:sp>
    </p:spTree>
    <p:extLst>
      <p:ext uri="{BB962C8B-B14F-4D97-AF65-F5344CB8AC3E}">
        <p14:creationId xmlns:p14="http://schemas.microsoft.com/office/powerpoint/2010/main" val="246985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nervous system: </a:t>
            </a:r>
            <a:br>
              <a:rPr lang="en-US" dirty="0"/>
            </a:br>
            <a:r>
              <a:rPr lang="en-US" dirty="0">
                <a:solidFill>
                  <a:srgbClr val="FF6600"/>
                </a:solidFill>
              </a:rPr>
              <a:t>the computer science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33600"/>
            <a:ext cx="5257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the human brain is a large collection of interconnected neurons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NEURON</a:t>
            </a:r>
            <a:r>
              <a:rPr lang="en-US" sz="2400" dirty="0">
                <a:latin typeface="Arial" charset="0"/>
              </a:rPr>
              <a:t> is a brain cell</a:t>
            </a:r>
          </a:p>
          <a:p>
            <a:pPr lvl="1"/>
            <a:r>
              <a:rPr lang="en-US" sz="2000" dirty="0">
                <a:latin typeface="Arial" charset="0"/>
              </a:rPr>
              <a:t>they collect, process, and disseminate electrical signals</a:t>
            </a:r>
          </a:p>
          <a:p>
            <a:pPr lvl="1"/>
            <a:r>
              <a:rPr lang="en-US" sz="2000" dirty="0">
                <a:latin typeface="Arial" charset="0"/>
              </a:rPr>
              <a:t>they are connected via synapses</a:t>
            </a:r>
          </a:p>
          <a:p>
            <a:pPr lvl="1"/>
            <a:r>
              <a:rPr lang="en-US" sz="2000" dirty="0">
                <a:latin typeface="Arial" charset="0"/>
              </a:rPr>
              <a:t>they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FIRE</a:t>
            </a:r>
            <a:r>
              <a:rPr lang="en-US" sz="2000" dirty="0">
                <a:latin typeface="Arial" charset="0"/>
              </a:rPr>
              <a:t> depending on the conditions of the neighboring neurons</a:t>
            </a:r>
          </a:p>
          <a:p>
            <a:pPr lvl="1"/>
            <a:endParaRPr lang="en-US" sz="2000" dirty="0"/>
          </a:p>
        </p:txBody>
      </p:sp>
      <p:pic>
        <p:nvPicPr>
          <p:cNvPr id="4" name="Picture 32"/>
          <p:cNvPicPr>
            <a:picLocks noChangeArrowheads="1"/>
          </p:cNvPicPr>
          <p:nvPr/>
        </p:nvPicPr>
        <p:blipFill>
          <a:blip r:embed="rId2"/>
          <a:srcRect r="53650"/>
          <a:stretch>
            <a:fillRect/>
          </a:stretch>
        </p:blipFill>
        <p:spPr bwMode="auto">
          <a:xfrm>
            <a:off x="533400" y="2209800"/>
            <a:ext cx="26162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0923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0080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14927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38759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3366FF"/>
          </a:solidFill>
          <a:ln w="38100" cmpd="sng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6324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FF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269091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38710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324733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method to the madness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859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blue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yellow triangles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others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562600"/>
            <a:ext cx="5855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did you figure this out (or some of it)?</a:t>
            </a:r>
          </a:p>
        </p:txBody>
      </p:sp>
    </p:spTree>
    <p:extLst>
      <p:ext uri="{BB962C8B-B14F-4D97-AF65-F5344CB8AC3E}">
        <p14:creationId xmlns:p14="http://schemas.microsoft.com/office/powerpoint/2010/main" val="15412840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neuron (perceptron)</a:t>
            </a: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926667" y="2805113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6667" y="2971801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688667" y="310991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55467" y="29575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164667" y="2500313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5240867" y="3414713"/>
            <a:ext cx="838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74067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50267" y="3490913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3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17067" y="22860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469467" y="36576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3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5088467" y="31242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097867" y="2833687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2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859867" y="2667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9" name="Group 174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3200399" cy="448171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57600" y="4397276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/>
              <a:t>start with some initial weights and thresholds</a:t>
            </a:r>
          </a:p>
          <a:p>
            <a:pPr marL="457200" indent="-457200">
              <a:buAutoNum type="arabicPeriod"/>
            </a:pPr>
            <a:r>
              <a:rPr lang="en-US" dirty="0"/>
              <a:t>show examples repeatedly to NN</a:t>
            </a:r>
          </a:p>
          <a:p>
            <a:pPr marL="457200" indent="-457200">
              <a:buAutoNum type="arabicPeriod"/>
            </a:pPr>
            <a:r>
              <a:rPr lang="en-US" dirty="0"/>
              <a:t>update weights/thresholds by comparing NN output to actual output</a:t>
            </a:r>
          </a:p>
        </p:txBody>
      </p:sp>
    </p:spTree>
    <p:extLst>
      <p:ext uri="{BB962C8B-B14F-4D97-AF65-F5344CB8AC3E}">
        <p14:creationId xmlns:p14="http://schemas.microsoft.com/office/powerpoint/2010/main" val="75358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Artificial Neural Networks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438400" y="1676400"/>
            <a:ext cx="4572000" cy="4419600"/>
            <a:chOff x="3120" y="1104"/>
            <a:chExt cx="2880" cy="2784"/>
          </a:xfrm>
        </p:grpSpPr>
        <p:sp>
          <p:nvSpPr>
            <p:cNvPr id="32772" name="Oval 5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120" y="1104"/>
              <a:ext cx="2880" cy="2784"/>
              <a:chOff x="3168" y="1104"/>
              <a:chExt cx="2880" cy="2784"/>
            </a:xfrm>
          </p:grpSpPr>
          <p:sp>
            <p:nvSpPr>
              <p:cNvPr id="32774" name="Oval 7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5" name="Oval 8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6" name="Oval 9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7" name="Oval 10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8" name="Oval 11"/>
              <p:cNvSpPr>
                <a:spLocks noChangeArrowheads="1"/>
              </p:cNvSpPr>
              <p:nvPr/>
            </p:nvSpPr>
            <p:spPr bwMode="auto">
              <a:xfrm>
                <a:off x="4608" y="3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9" name="Oval 12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0" name="Oval 13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V="1">
                <a:off x="3408" y="2352"/>
                <a:ext cx="81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33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20"/>
              <p:cNvSpPr>
                <a:spLocks noChangeShapeType="1"/>
              </p:cNvSpPr>
              <p:nvPr/>
            </p:nvSpPr>
            <p:spPr bwMode="auto">
              <a:xfrm flipH="1">
                <a:off x="3600" y="2448"/>
                <a:ext cx="62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 flipV="1">
                <a:off x="3312" y="2592"/>
                <a:ext cx="144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12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Verdana" charset="0"/>
                  </a:rPr>
                  <a:t>Node (Neuron)</a:t>
                </a:r>
              </a:p>
            </p:txBody>
          </p:sp>
          <p:sp>
            <p:nvSpPr>
              <p:cNvPr id="32790" name="Text Box 23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15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Edge (synapses)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590800" y="61354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FF"/>
                </a:solidFill>
              </a:rPr>
              <a:t>our approximation</a:t>
            </a:r>
          </a:p>
        </p:txBody>
      </p:sp>
    </p:spTree>
    <p:extLst>
      <p:ext uri="{BB962C8B-B14F-4D97-AF65-F5344CB8AC3E}">
        <p14:creationId xmlns:p14="http://schemas.microsoft.com/office/powerpoint/2010/main" val="28332516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repeat until you get all examples right: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for each “training” example:</a:t>
            </a:r>
          </a:p>
          <a:p>
            <a:pPr lvl="1">
              <a:buFontTx/>
              <a:buChar char="-"/>
            </a:pPr>
            <a:r>
              <a:rPr lang="en-US" dirty="0"/>
              <a:t>calculate current prediction on example</a:t>
            </a:r>
          </a:p>
          <a:p>
            <a:pPr lvl="1">
              <a:buFontTx/>
              <a:buChar char="-"/>
            </a:pPr>
            <a:r>
              <a:rPr lang="en-US" dirty="0"/>
              <a:t>if </a:t>
            </a:r>
            <a:r>
              <a:rPr lang="en-US" i="1" dirty="0">
                <a:solidFill>
                  <a:srgbClr val="FF6600"/>
                </a:solidFill>
              </a:rPr>
              <a:t>wrong</a:t>
            </a:r>
            <a:r>
              <a:rPr lang="en-US" dirty="0"/>
              <a:t>:</a:t>
            </a:r>
          </a:p>
          <a:p>
            <a:pPr lvl="2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update weights and threshold towards getting this example correct</a:t>
            </a:r>
          </a:p>
        </p:txBody>
      </p:sp>
    </p:spTree>
    <p:extLst>
      <p:ext uri="{BB962C8B-B14F-4D97-AF65-F5344CB8AC3E}">
        <p14:creationId xmlns:p14="http://schemas.microsoft.com/office/powerpoint/2010/main" val="22539141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447800" y="2138065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0" y="17500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67600" y="3484602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191000" y="3738265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429000" y="5029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" y="1752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0" y="3581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4876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8200" y="6248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3612" y="3200400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4805065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67600" y="5109865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6405265"/>
            <a:ext cx="538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could we adjust to make it right?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72200" y="1626275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0.5, which is not equal or larger than the threshold</a:t>
            </a:r>
          </a:p>
        </p:txBody>
      </p:sp>
    </p:spTree>
    <p:extLst>
      <p:ext uri="{BB962C8B-B14F-4D97-AF65-F5344CB8AC3E}">
        <p14:creationId xmlns:p14="http://schemas.microsoft.com/office/powerpoint/2010/main" val="32628334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447800" y="2129135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67600" y="3475672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191000" y="3729335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429000" y="502027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" y="174367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0" y="35724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48678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8200" y="62394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3612" y="3191470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4796135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67600" y="5100935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6472535"/>
            <a:ext cx="6104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This weight doesn’t matter, so don’t change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57200" y="4415135"/>
            <a:ext cx="19812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1" name="Text Box 1045">
            <a:extLst>
              <a:ext uri="{FF2B5EF4-FFF2-40B4-BE49-F238E27FC236}">
                <a16:creationId xmlns:a16="http://schemas.microsoft.com/office/drawing/2014/main" id="{8A163DCF-5AE1-E94A-B2D4-C9654EA6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00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4475277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447800" y="2129135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67600" y="3475672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191000" y="3729335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429000" y="502027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" y="174367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0" y="35724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48678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8200" y="62394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3612" y="3191470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4796135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67600" y="5100935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1137" y="6229648"/>
            <a:ext cx="512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Could increase any of these weights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09600" y="3119735"/>
            <a:ext cx="19812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33400" y="1671935"/>
            <a:ext cx="2514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33400" y="5558135"/>
            <a:ext cx="2514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5" name="Text Box 1045">
            <a:extLst>
              <a:ext uri="{FF2B5EF4-FFF2-40B4-BE49-F238E27FC236}">
                <a16:creationId xmlns:a16="http://schemas.microsoft.com/office/drawing/2014/main" id="{14DE772A-7BE9-734C-9F9C-2A6982CDF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00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10895267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447800" y="2129135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67600" y="3475672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191000" y="3729335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429000" y="502027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" y="174367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0" y="35724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48678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8200" y="62394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3612" y="3191470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4796135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67600" y="5100935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6348473"/>
            <a:ext cx="420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Could decrease the threshold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3276600" y="4567535"/>
            <a:ext cx="2514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1" name="Text Box 1045">
            <a:extLst>
              <a:ext uri="{FF2B5EF4-FFF2-40B4-BE49-F238E27FC236}">
                <a16:creationId xmlns:a16="http://schemas.microsoft.com/office/drawing/2014/main" id="{DAE56A47-82D9-F749-9D23-7C5DCEE59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00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40132448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 few missing details, but not much more than this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Keeps adjusting weights as long as it makes mistakes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Run through the training data multiple times until convergence, some number of iterations, or until weights don’t change (much)</a:t>
            </a:r>
          </a:p>
        </p:txBody>
      </p:sp>
      <p:sp>
        <p:nvSpPr>
          <p:cNvPr id="7" name="Text Box 1045">
            <a:extLst>
              <a:ext uri="{FF2B5EF4-FFF2-40B4-BE49-F238E27FC236}">
                <a16:creationId xmlns:a16="http://schemas.microsoft.com/office/drawing/2014/main" id="{8C529AAA-4406-7F45-9945-E41AC4B4B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00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6434497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6096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32454181"/>
              </p:ext>
            </p:extLst>
          </p:nvPr>
        </p:nvGraphicFramePr>
        <p:xfrm>
          <a:off x="2743200" y="1828800"/>
          <a:ext cx="3200400" cy="38862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9170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1</a:t>
            </a:r>
            <a:r>
              <a:rPr lang="en-US" sz="1800">
                <a:solidFill>
                  <a:srgbClr val="FF0000"/>
                </a:solidFill>
              </a:rPr>
              <a:t> 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2 </a:t>
            </a:r>
            <a:r>
              <a:rPr lang="en-US" sz="1800">
                <a:solidFill>
                  <a:srgbClr val="FF0000"/>
                </a:solidFill>
              </a:rPr>
              <a:t>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XOR</a:t>
            </a:r>
          </a:p>
        </p:txBody>
      </p:sp>
      <p:graphicFrame>
        <p:nvGraphicFramePr>
          <p:cNvPr id="13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1463178"/>
              </p:ext>
            </p:extLst>
          </p:nvPr>
        </p:nvGraphicFramePr>
        <p:xfrm>
          <a:off x="6477000" y="457200"/>
          <a:ext cx="2667000" cy="23622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xor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5131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 few missing details, but not much more than this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Keeps adjusting weights as long as it makes mistakes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Run through the training data multiple times until convergence, some number of iterations, or until weights don’t change (much)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If the training data is </a:t>
            </a:r>
            <a:r>
              <a:rPr lang="en-US" sz="2400" dirty="0">
                <a:solidFill>
                  <a:srgbClr val="FF0000"/>
                </a:solidFill>
              </a:rPr>
              <a:t>linearly separable</a:t>
            </a:r>
            <a:r>
              <a:rPr lang="en-US" sz="2400" dirty="0"/>
              <a:t> the perceptron learning algorithm is guaranteed to converge to the “correct” solution (where it gets all examples right)</a:t>
            </a:r>
          </a:p>
        </p:txBody>
      </p:sp>
      <p:sp>
        <p:nvSpPr>
          <p:cNvPr id="7" name="Text Box 1045">
            <a:extLst>
              <a:ext uri="{FF2B5EF4-FFF2-40B4-BE49-F238E27FC236}">
                <a16:creationId xmlns:a16="http://schemas.microsoft.com/office/drawing/2014/main" id="{8C529AAA-4406-7F45-9945-E41AC4B4B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00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34975302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7095" y="-154405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Linearly Separable</a:t>
            </a:r>
          </a:p>
        </p:txBody>
      </p:sp>
      <p:graphicFrame>
        <p:nvGraphicFramePr>
          <p:cNvPr id="78893" name="Group 1069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091" name="Oval 1076"/>
          <p:cNvSpPr>
            <a:spLocks noChangeArrowheads="1"/>
          </p:cNvSpPr>
          <p:nvPr/>
        </p:nvSpPr>
        <p:spPr bwMode="auto">
          <a:xfrm>
            <a:off x="19812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2" name="Oval 1077"/>
          <p:cNvSpPr>
            <a:spLocks noChangeArrowheads="1"/>
          </p:cNvSpPr>
          <p:nvPr/>
        </p:nvSpPr>
        <p:spPr bwMode="auto">
          <a:xfrm>
            <a:off x="1981200" y="2743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3" name="Oval 1078"/>
          <p:cNvSpPr>
            <a:spLocks noChangeArrowheads="1"/>
          </p:cNvSpPr>
          <p:nvPr/>
        </p:nvSpPr>
        <p:spPr bwMode="auto">
          <a:xfrm>
            <a:off x="19812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5" name="Oval 1080"/>
          <p:cNvSpPr>
            <a:spLocks noChangeArrowheads="1"/>
          </p:cNvSpPr>
          <p:nvPr/>
        </p:nvSpPr>
        <p:spPr bwMode="auto">
          <a:xfrm>
            <a:off x="1981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10" name="Group 1086"/>
          <p:cNvGraphicFramePr>
            <a:graphicFrameLocks noGrp="1"/>
          </p:cNvGraphicFramePr>
          <p:nvPr/>
        </p:nvGraphicFramePr>
        <p:xfrm>
          <a:off x="32004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121" name="Oval 1126"/>
          <p:cNvSpPr>
            <a:spLocks noChangeArrowheads="1"/>
          </p:cNvSpPr>
          <p:nvPr/>
        </p:nvSpPr>
        <p:spPr bwMode="auto">
          <a:xfrm>
            <a:off x="48006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3" name="Oval 1130"/>
          <p:cNvSpPr>
            <a:spLocks noChangeArrowheads="1"/>
          </p:cNvSpPr>
          <p:nvPr/>
        </p:nvSpPr>
        <p:spPr bwMode="auto">
          <a:xfrm>
            <a:off x="48006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7" name="Oval 1134"/>
          <p:cNvSpPr>
            <a:spLocks noChangeArrowheads="1"/>
          </p:cNvSpPr>
          <p:nvPr/>
        </p:nvSpPr>
        <p:spPr bwMode="auto">
          <a:xfrm>
            <a:off x="77724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8" name="Oval 1135"/>
          <p:cNvSpPr>
            <a:spLocks noChangeArrowheads="1"/>
          </p:cNvSpPr>
          <p:nvPr/>
        </p:nvSpPr>
        <p:spPr bwMode="auto">
          <a:xfrm>
            <a:off x="48006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62" name="Group 1138"/>
          <p:cNvGraphicFramePr>
            <a:graphicFrameLocks noGrp="1"/>
          </p:cNvGraphicFramePr>
          <p:nvPr/>
        </p:nvGraphicFramePr>
        <p:xfrm>
          <a:off x="6172200" y="19050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153" name="Oval 1178"/>
          <p:cNvSpPr>
            <a:spLocks noChangeArrowheads="1"/>
          </p:cNvSpPr>
          <p:nvPr/>
        </p:nvSpPr>
        <p:spPr bwMode="auto">
          <a:xfrm>
            <a:off x="7772400" y="2362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4" name="Oval 1180"/>
          <p:cNvSpPr>
            <a:spLocks noChangeArrowheads="1"/>
          </p:cNvSpPr>
          <p:nvPr/>
        </p:nvSpPr>
        <p:spPr bwMode="auto">
          <a:xfrm>
            <a:off x="77724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7" name="Oval 1186"/>
          <p:cNvSpPr>
            <a:spLocks noChangeArrowheads="1"/>
          </p:cNvSpPr>
          <p:nvPr/>
        </p:nvSpPr>
        <p:spPr bwMode="auto">
          <a:xfrm>
            <a:off x="77724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8" name="Oval 1187"/>
          <p:cNvSpPr>
            <a:spLocks noChangeArrowheads="1"/>
          </p:cNvSpPr>
          <p:nvPr/>
        </p:nvSpPr>
        <p:spPr bwMode="auto">
          <a:xfrm>
            <a:off x="48006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4724400"/>
            <a:ext cx="779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data set is </a:t>
            </a:r>
            <a:r>
              <a:rPr lang="en-US" sz="2800" dirty="0">
                <a:solidFill>
                  <a:srgbClr val="FF6B09"/>
                </a:solidFill>
              </a:rPr>
              <a:t>linearly separable </a:t>
            </a:r>
            <a:r>
              <a:rPr lang="en-US" sz="2800" dirty="0"/>
              <a:t>if you can separate one example type from the other with a line (plane)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6248400"/>
            <a:ext cx="541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of these are linearly separable?</a:t>
            </a:r>
          </a:p>
        </p:txBody>
      </p:sp>
    </p:spTree>
    <p:extLst>
      <p:ext uri="{BB962C8B-B14F-4D97-AF65-F5344CB8AC3E}">
        <p14:creationId xmlns:p14="http://schemas.microsoft.com/office/powerpoint/2010/main" val="188455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7315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Verdana" charset="0"/>
              </a:rPr>
              <a:t>W </a:t>
            </a:r>
            <a:r>
              <a:rPr lang="en-US" sz="2000" dirty="0">
                <a:latin typeface="Verdana" charset="0"/>
              </a:rPr>
              <a:t>is the strength of signal sent between A and B.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dirty="0">
                <a:latin typeface="Verdana" charset="0"/>
              </a:rPr>
              <a:t>fires 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positive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stimulates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fires </a:t>
            </a:r>
            <a:r>
              <a:rPr lang="en-US" sz="2000" dirty="0">
                <a:latin typeface="Verdana" charset="0"/>
              </a:rPr>
              <a:t>and </a:t>
            </a:r>
            <a:r>
              <a:rPr lang="en-US" sz="2000" i="1" dirty="0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negative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inhibits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  <a:endParaRPr lang="en-US" sz="2000" i="1" dirty="0">
              <a:latin typeface="Verdana" charset="0"/>
            </a:endParaRP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2057400" y="1600200"/>
            <a:ext cx="4724400" cy="685800"/>
            <a:chOff x="1728" y="1344"/>
            <a:chExt cx="2976" cy="432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1728" y="1344"/>
              <a:ext cx="2976" cy="423"/>
              <a:chOff x="1728" y="1689"/>
              <a:chExt cx="2976" cy="423"/>
            </a:xfrm>
          </p:grpSpPr>
          <p:sp>
            <p:nvSpPr>
              <p:cNvPr id="30726" name="Oval 5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Weight </a:t>
                </a:r>
                <a:r>
                  <a:rPr lang="en-US" sz="1800" i="1">
                    <a:latin typeface="Verdana" charset="0"/>
                  </a:rPr>
                  <a:t>w</a:t>
                </a:r>
                <a:endParaRPr lang="en-US" sz="1800">
                  <a:latin typeface="Verdana" charset="0"/>
                </a:endParaRPr>
              </a:p>
            </p:txBody>
          </p:sp>
          <p:sp>
            <p:nvSpPr>
              <p:cNvPr id="30729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A</a:t>
                </a:r>
              </a:p>
            </p:txBody>
          </p:sp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388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B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828800" y="2362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362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</p:spTree>
    <p:extLst>
      <p:ext uri="{BB962C8B-B14F-4D97-AF65-F5344CB8AC3E}">
        <p14:creationId xmlns:p14="http://schemas.microsoft.com/office/powerpoint/2010/main" val="11026982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93" name="Group 1069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086" name="Line 1070"/>
          <p:cNvSpPr>
            <a:spLocks noChangeShapeType="1"/>
          </p:cNvSpPr>
          <p:nvPr/>
        </p:nvSpPr>
        <p:spPr bwMode="auto">
          <a:xfrm>
            <a:off x="990600" y="4114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7" name="Line 1071"/>
          <p:cNvSpPr>
            <a:spLocks noChangeShapeType="1"/>
          </p:cNvSpPr>
          <p:nvPr/>
        </p:nvSpPr>
        <p:spPr bwMode="auto">
          <a:xfrm>
            <a:off x="685800" y="6172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8" name="Oval 1073"/>
          <p:cNvSpPr>
            <a:spLocks noChangeArrowheads="1"/>
          </p:cNvSpPr>
          <p:nvPr/>
        </p:nvSpPr>
        <p:spPr bwMode="auto">
          <a:xfrm>
            <a:off x="914400" y="4800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9" name="Oval 1074"/>
          <p:cNvSpPr>
            <a:spLocks noChangeArrowheads="1"/>
          </p:cNvSpPr>
          <p:nvPr/>
        </p:nvSpPr>
        <p:spPr bwMode="auto">
          <a:xfrm>
            <a:off x="1905000" y="609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0" name="Oval 1075"/>
          <p:cNvSpPr>
            <a:spLocks noChangeArrowheads="1"/>
          </p:cNvSpPr>
          <p:nvPr/>
        </p:nvSpPr>
        <p:spPr bwMode="auto">
          <a:xfrm>
            <a:off x="914400" y="609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1" name="Oval 1076"/>
          <p:cNvSpPr>
            <a:spLocks noChangeArrowheads="1"/>
          </p:cNvSpPr>
          <p:nvPr/>
        </p:nvSpPr>
        <p:spPr bwMode="auto">
          <a:xfrm>
            <a:off x="19812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2" name="Oval 1077"/>
          <p:cNvSpPr>
            <a:spLocks noChangeArrowheads="1"/>
          </p:cNvSpPr>
          <p:nvPr/>
        </p:nvSpPr>
        <p:spPr bwMode="auto">
          <a:xfrm>
            <a:off x="1981200" y="2743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3" name="Oval 1078"/>
          <p:cNvSpPr>
            <a:spLocks noChangeArrowheads="1"/>
          </p:cNvSpPr>
          <p:nvPr/>
        </p:nvSpPr>
        <p:spPr bwMode="auto">
          <a:xfrm>
            <a:off x="19812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4" name="Oval 1079"/>
          <p:cNvSpPr>
            <a:spLocks noChangeArrowheads="1"/>
          </p:cNvSpPr>
          <p:nvPr/>
        </p:nvSpPr>
        <p:spPr bwMode="auto">
          <a:xfrm>
            <a:off x="19050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5" name="Oval 1080"/>
          <p:cNvSpPr>
            <a:spLocks noChangeArrowheads="1"/>
          </p:cNvSpPr>
          <p:nvPr/>
        </p:nvSpPr>
        <p:spPr bwMode="auto">
          <a:xfrm>
            <a:off x="1981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6" name="Text Box 1081"/>
          <p:cNvSpPr txBox="1">
            <a:spLocks noChangeArrowheads="1"/>
          </p:cNvSpPr>
          <p:nvPr/>
        </p:nvSpPr>
        <p:spPr bwMode="auto">
          <a:xfrm>
            <a:off x="381000" y="59880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1</a:t>
            </a:r>
          </a:p>
        </p:txBody>
      </p:sp>
      <p:sp>
        <p:nvSpPr>
          <p:cNvPr id="88097" name="Text Box 1082"/>
          <p:cNvSpPr txBox="1">
            <a:spLocks noChangeArrowheads="1"/>
          </p:cNvSpPr>
          <p:nvPr/>
        </p:nvSpPr>
        <p:spPr bwMode="auto">
          <a:xfrm>
            <a:off x="838200" y="64452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2</a:t>
            </a:r>
          </a:p>
        </p:txBody>
      </p:sp>
      <p:sp>
        <p:nvSpPr>
          <p:cNvPr id="88098" name="Line 1084"/>
          <p:cNvSpPr>
            <a:spLocks noChangeShapeType="1"/>
          </p:cNvSpPr>
          <p:nvPr/>
        </p:nvSpPr>
        <p:spPr bwMode="auto">
          <a:xfrm>
            <a:off x="1066800" y="4114800"/>
            <a:ext cx="1676400" cy="25146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10" name="Group 1086"/>
          <p:cNvGraphicFramePr>
            <a:graphicFrameLocks noGrp="1"/>
          </p:cNvGraphicFramePr>
          <p:nvPr/>
        </p:nvGraphicFramePr>
        <p:xfrm>
          <a:off x="32004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118" name="Line 1121"/>
          <p:cNvSpPr>
            <a:spLocks noChangeShapeType="1"/>
          </p:cNvSpPr>
          <p:nvPr/>
        </p:nvSpPr>
        <p:spPr bwMode="auto">
          <a:xfrm>
            <a:off x="3810000" y="4114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19" name="Line 1122"/>
          <p:cNvSpPr>
            <a:spLocks noChangeShapeType="1"/>
          </p:cNvSpPr>
          <p:nvPr/>
        </p:nvSpPr>
        <p:spPr bwMode="auto">
          <a:xfrm>
            <a:off x="3505200" y="6172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0" name="Oval 1125"/>
          <p:cNvSpPr>
            <a:spLocks noChangeArrowheads="1"/>
          </p:cNvSpPr>
          <p:nvPr/>
        </p:nvSpPr>
        <p:spPr bwMode="auto">
          <a:xfrm>
            <a:off x="3733800" y="609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1" name="Oval 1126"/>
          <p:cNvSpPr>
            <a:spLocks noChangeArrowheads="1"/>
          </p:cNvSpPr>
          <p:nvPr/>
        </p:nvSpPr>
        <p:spPr bwMode="auto">
          <a:xfrm>
            <a:off x="48006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2" name="Oval 1129"/>
          <p:cNvSpPr>
            <a:spLocks noChangeArrowheads="1"/>
          </p:cNvSpPr>
          <p:nvPr/>
        </p:nvSpPr>
        <p:spPr bwMode="auto">
          <a:xfrm>
            <a:off x="47244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3" name="Oval 1130"/>
          <p:cNvSpPr>
            <a:spLocks noChangeArrowheads="1"/>
          </p:cNvSpPr>
          <p:nvPr/>
        </p:nvSpPr>
        <p:spPr bwMode="auto">
          <a:xfrm>
            <a:off x="48006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4" name="Text Box 1131"/>
          <p:cNvSpPr txBox="1">
            <a:spLocks noChangeArrowheads="1"/>
          </p:cNvSpPr>
          <p:nvPr/>
        </p:nvSpPr>
        <p:spPr bwMode="auto">
          <a:xfrm>
            <a:off x="3200400" y="59880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1</a:t>
            </a:r>
          </a:p>
        </p:txBody>
      </p:sp>
      <p:sp>
        <p:nvSpPr>
          <p:cNvPr id="88125" name="Text Box 1132"/>
          <p:cNvSpPr txBox="1">
            <a:spLocks noChangeArrowheads="1"/>
          </p:cNvSpPr>
          <p:nvPr/>
        </p:nvSpPr>
        <p:spPr bwMode="auto">
          <a:xfrm>
            <a:off x="3657600" y="64770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2</a:t>
            </a:r>
          </a:p>
        </p:txBody>
      </p:sp>
      <p:sp>
        <p:nvSpPr>
          <p:cNvPr id="88126" name="Line 1133"/>
          <p:cNvSpPr>
            <a:spLocks noChangeShapeType="1"/>
          </p:cNvSpPr>
          <p:nvPr/>
        </p:nvSpPr>
        <p:spPr bwMode="auto">
          <a:xfrm>
            <a:off x="3124200" y="4800600"/>
            <a:ext cx="1676400" cy="19050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7" name="Oval 1134"/>
          <p:cNvSpPr>
            <a:spLocks noChangeArrowheads="1"/>
          </p:cNvSpPr>
          <p:nvPr/>
        </p:nvSpPr>
        <p:spPr bwMode="auto">
          <a:xfrm>
            <a:off x="77724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8" name="Oval 1135"/>
          <p:cNvSpPr>
            <a:spLocks noChangeArrowheads="1"/>
          </p:cNvSpPr>
          <p:nvPr/>
        </p:nvSpPr>
        <p:spPr bwMode="auto">
          <a:xfrm>
            <a:off x="48006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9" name="Oval 1136"/>
          <p:cNvSpPr>
            <a:spLocks noChangeArrowheads="1"/>
          </p:cNvSpPr>
          <p:nvPr/>
        </p:nvSpPr>
        <p:spPr bwMode="auto">
          <a:xfrm>
            <a:off x="37338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30" name="Oval 1137"/>
          <p:cNvSpPr>
            <a:spLocks noChangeArrowheads="1"/>
          </p:cNvSpPr>
          <p:nvPr/>
        </p:nvSpPr>
        <p:spPr bwMode="auto">
          <a:xfrm>
            <a:off x="4800600" y="6096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62" name="Group 1138"/>
          <p:cNvGraphicFramePr>
            <a:graphicFrameLocks noGrp="1"/>
          </p:cNvGraphicFramePr>
          <p:nvPr/>
        </p:nvGraphicFramePr>
        <p:xfrm>
          <a:off x="6172200" y="19050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150" name="Line 1173"/>
          <p:cNvSpPr>
            <a:spLocks noChangeShapeType="1"/>
          </p:cNvSpPr>
          <p:nvPr/>
        </p:nvSpPr>
        <p:spPr bwMode="auto">
          <a:xfrm>
            <a:off x="6781800" y="4038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1" name="Line 1174"/>
          <p:cNvSpPr>
            <a:spLocks noChangeShapeType="1"/>
          </p:cNvSpPr>
          <p:nvPr/>
        </p:nvSpPr>
        <p:spPr bwMode="auto">
          <a:xfrm>
            <a:off x="6477000" y="6096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2" name="Oval 1177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3" name="Oval 1178"/>
          <p:cNvSpPr>
            <a:spLocks noChangeArrowheads="1"/>
          </p:cNvSpPr>
          <p:nvPr/>
        </p:nvSpPr>
        <p:spPr bwMode="auto">
          <a:xfrm>
            <a:off x="7772400" y="2362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4" name="Oval 1180"/>
          <p:cNvSpPr>
            <a:spLocks noChangeArrowheads="1"/>
          </p:cNvSpPr>
          <p:nvPr/>
        </p:nvSpPr>
        <p:spPr bwMode="auto">
          <a:xfrm>
            <a:off x="77724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5" name="Text Box 1183"/>
          <p:cNvSpPr txBox="1">
            <a:spLocks noChangeArrowheads="1"/>
          </p:cNvSpPr>
          <p:nvPr/>
        </p:nvSpPr>
        <p:spPr bwMode="auto">
          <a:xfrm>
            <a:off x="6172200" y="59118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1</a:t>
            </a:r>
          </a:p>
        </p:txBody>
      </p:sp>
      <p:sp>
        <p:nvSpPr>
          <p:cNvPr id="88156" name="Text Box 1184"/>
          <p:cNvSpPr txBox="1">
            <a:spLocks noChangeArrowheads="1"/>
          </p:cNvSpPr>
          <p:nvPr/>
        </p:nvSpPr>
        <p:spPr bwMode="auto">
          <a:xfrm>
            <a:off x="6629400" y="64008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2</a:t>
            </a:r>
          </a:p>
        </p:txBody>
      </p:sp>
      <p:sp>
        <p:nvSpPr>
          <p:cNvPr id="88157" name="Oval 1186"/>
          <p:cNvSpPr>
            <a:spLocks noChangeArrowheads="1"/>
          </p:cNvSpPr>
          <p:nvPr/>
        </p:nvSpPr>
        <p:spPr bwMode="auto">
          <a:xfrm>
            <a:off x="77724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8" name="Oval 1187"/>
          <p:cNvSpPr>
            <a:spLocks noChangeArrowheads="1"/>
          </p:cNvSpPr>
          <p:nvPr/>
        </p:nvSpPr>
        <p:spPr bwMode="auto">
          <a:xfrm>
            <a:off x="48006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9" name="Oval 1188"/>
          <p:cNvSpPr>
            <a:spLocks noChangeArrowheads="1"/>
          </p:cNvSpPr>
          <p:nvPr/>
        </p:nvSpPr>
        <p:spPr bwMode="auto">
          <a:xfrm>
            <a:off x="6705600" y="4724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60" name="Oval 1189"/>
          <p:cNvSpPr>
            <a:spLocks noChangeArrowheads="1"/>
          </p:cNvSpPr>
          <p:nvPr/>
        </p:nvSpPr>
        <p:spPr bwMode="auto">
          <a:xfrm>
            <a:off x="7696200" y="6019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61" name="Oval 1190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22421" y="450503"/>
            <a:ext cx="5003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of these are linearly separable?</a:t>
            </a:r>
          </a:p>
        </p:txBody>
      </p:sp>
    </p:spTree>
    <p:extLst>
      <p:ext uri="{BB962C8B-B14F-4D97-AF65-F5344CB8AC3E}">
        <p14:creationId xmlns:p14="http://schemas.microsoft.com/office/powerpoint/2010/main" val="402335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98" grpId="0" animBg="1"/>
      <p:bldP spid="8812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Perceptrons</a:t>
            </a:r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1969 book by Marvin </a:t>
            </a:r>
            <a:r>
              <a:rPr lang="en-US" sz="2800" dirty="0" err="1"/>
              <a:t>Minsky</a:t>
            </a:r>
            <a:r>
              <a:rPr lang="en-US" sz="2800" dirty="0"/>
              <a:t> and Seymour </a:t>
            </a:r>
            <a:r>
              <a:rPr lang="en-US" sz="2800" dirty="0" err="1"/>
              <a:t>Papert</a:t>
            </a: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The problem is that they can only work for classification problems that are linearly separable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Insufficiently expressive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“Important research problem” to investigate multilayer networks although they were pessimistic about their value</a:t>
            </a:r>
          </a:p>
        </p:txBody>
      </p:sp>
    </p:spTree>
    <p:extLst>
      <p:ext uri="{BB962C8B-B14F-4D97-AF65-F5344CB8AC3E}">
        <p14:creationId xmlns:p14="http://schemas.microsoft.com/office/powerpoint/2010/main" val="1044896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34937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8600" y="1673225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r>
                <a:rPr lang="en-US" sz="1800" dirty="0">
                  <a:solidFill>
                    <a:srgbClr val="FF0000"/>
                  </a:solidFill>
                </a:rPr>
                <a:t> </a:t>
              </a:r>
              <a:endParaRPr lang="en-US" sz="1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2" name="Text Box 20"/>
            <p:cNvSpPr txBox="1">
              <a:spLocks noChangeArrowheads="1"/>
            </p:cNvSpPr>
            <p:nvPr/>
          </p:nvSpPr>
          <p:spPr bwMode="auto">
            <a:xfrm>
              <a:off x="1152" y="2361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endParaRPr lang="en-US" sz="1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43" name="Text Box 21"/>
            <p:cNvSpPr txBox="1">
              <a:spLocks noChangeArrowheads="1"/>
            </p:cNvSpPr>
            <p:nvPr/>
          </p:nvSpPr>
          <p:spPr bwMode="auto">
            <a:xfrm>
              <a:off x="1152" y="2160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r>
                <a:rPr lang="en-US" sz="1800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94244" name="Text Box 22"/>
            <p:cNvSpPr txBox="1">
              <a:spLocks noChangeArrowheads="1"/>
            </p:cNvSpPr>
            <p:nvPr/>
          </p:nvSpPr>
          <p:spPr bwMode="auto">
            <a:xfrm>
              <a:off x="672" y="2976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endParaRPr lang="en-US" sz="1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45" name="Text Box 23"/>
            <p:cNvSpPr txBox="1">
              <a:spLocks noChangeArrowheads="1"/>
            </p:cNvSpPr>
            <p:nvPr/>
          </p:nvSpPr>
          <p:spPr bwMode="auto">
            <a:xfrm>
              <a:off x="3504" y="218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T = </a:t>
              </a:r>
              <a:r>
                <a:rPr lang="en-US" sz="1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94246" name="Text Box 24"/>
            <p:cNvSpPr txBox="1">
              <a:spLocks noChangeArrowheads="1"/>
            </p:cNvSpPr>
            <p:nvPr/>
          </p:nvSpPr>
          <p:spPr bwMode="auto">
            <a:xfrm>
              <a:off x="1728" y="2860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T = </a:t>
              </a:r>
              <a:r>
                <a:rPr lang="en-US" sz="1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94247" name="Text Box 25"/>
            <p:cNvSpPr txBox="1">
              <a:spLocks noChangeArrowheads="1"/>
            </p:cNvSpPr>
            <p:nvPr/>
          </p:nvSpPr>
          <p:spPr bwMode="auto">
            <a:xfrm>
              <a:off x="1680" y="172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T = </a:t>
              </a:r>
              <a:r>
                <a:rPr lang="en-US" sz="1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1" name="Text Box 29"/>
            <p:cNvSpPr txBox="1">
              <a:spLocks noChangeArrowheads="1"/>
            </p:cNvSpPr>
            <p:nvPr/>
          </p:nvSpPr>
          <p:spPr bwMode="auto">
            <a:xfrm>
              <a:off x="2736" y="1872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endParaRPr lang="en-US" sz="1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52" name="Text Box 30"/>
            <p:cNvSpPr txBox="1">
              <a:spLocks noChangeArrowheads="1"/>
            </p:cNvSpPr>
            <p:nvPr/>
          </p:nvSpPr>
          <p:spPr bwMode="auto">
            <a:xfrm>
              <a:off x="2736" y="2688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endParaRPr lang="en-US" sz="1400" baseline="-25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</p:nvPr>
        </p:nvGraphicFramePr>
        <p:xfrm>
          <a:off x="5257800" y="3886200"/>
          <a:ext cx="3200400" cy="2590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663825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99472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3812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grpSp>
        <p:nvGrpSpPr>
          <p:cNvPr id="94211" name="Group 32"/>
          <p:cNvGrpSpPr>
            <a:grpSpLocks/>
          </p:cNvGrpSpPr>
          <p:nvPr/>
        </p:nvGrpSpPr>
        <p:grpSpPr bwMode="auto">
          <a:xfrm>
            <a:off x="228600" y="1673225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93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r>
                <a:rPr lang="en-US" sz="1800"/>
                <a:t> </a:t>
              </a:r>
              <a:endParaRPr lang="en-US" sz="1800" baseline="-25000"/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2" name="Text Box 20"/>
            <p:cNvSpPr txBox="1">
              <a:spLocks noChangeArrowheads="1"/>
            </p:cNvSpPr>
            <p:nvPr/>
          </p:nvSpPr>
          <p:spPr bwMode="auto">
            <a:xfrm>
              <a:off x="1152" y="2361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-1</a:t>
              </a:r>
              <a:endParaRPr lang="en-US" sz="1400" baseline="-25000"/>
            </a:p>
          </p:txBody>
        </p:sp>
        <p:sp>
          <p:nvSpPr>
            <p:cNvPr id="94243" name="Text Box 21"/>
            <p:cNvSpPr txBox="1">
              <a:spLocks noChangeArrowheads="1"/>
            </p:cNvSpPr>
            <p:nvPr/>
          </p:nvSpPr>
          <p:spPr bwMode="auto">
            <a:xfrm>
              <a:off x="1152" y="2160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-1</a:t>
              </a:r>
              <a:r>
                <a:rPr lang="en-US" sz="1800"/>
                <a:t> </a:t>
              </a:r>
            </a:p>
          </p:txBody>
        </p:sp>
        <p:sp>
          <p:nvSpPr>
            <p:cNvPr id="94244" name="Text Box 22"/>
            <p:cNvSpPr txBox="1">
              <a:spLocks noChangeArrowheads="1"/>
            </p:cNvSpPr>
            <p:nvPr/>
          </p:nvSpPr>
          <p:spPr bwMode="auto">
            <a:xfrm>
              <a:off x="672" y="2976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endParaRPr lang="en-US" sz="1400" baseline="-25000"/>
            </a:p>
          </p:txBody>
        </p:sp>
        <p:sp>
          <p:nvSpPr>
            <p:cNvPr id="94245" name="Text Box 23"/>
            <p:cNvSpPr txBox="1">
              <a:spLocks noChangeArrowheads="1"/>
            </p:cNvSpPr>
            <p:nvPr/>
          </p:nvSpPr>
          <p:spPr bwMode="auto">
            <a:xfrm>
              <a:off x="3504" y="218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 = 1</a:t>
              </a:r>
            </a:p>
          </p:txBody>
        </p:sp>
        <p:sp>
          <p:nvSpPr>
            <p:cNvPr id="94246" name="Text Box 24"/>
            <p:cNvSpPr txBox="1">
              <a:spLocks noChangeArrowheads="1"/>
            </p:cNvSpPr>
            <p:nvPr/>
          </p:nvSpPr>
          <p:spPr bwMode="auto">
            <a:xfrm>
              <a:off x="1728" y="2860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 = 1</a:t>
              </a:r>
            </a:p>
          </p:txBody>
        </p:sp>
        <p:sp>
          <p:nvSpPr>
            <p:cNvPr id="94247" name="Text Box 25"/>
            <p:cNvSpPr txBox="1">
              <a:spLocks noChangeArrowheads="1"/>
            </p:cNvSpPr>
            <p:nvPr/>
          </p:nvSpPr>
          <p:spPr bwMode="auto">
            <a:xfrm>
              <a:off x="1680" y="172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 = 1</a:t>
              </a:r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1" name="Text Box 29"/>
            <p:cNvSpPr txBox="1">
              <a:spLocks noChangeArrowheads="1"/>
            </p:cNvSpPr>
            <p:nvPr/>
          </p:nvSpPr>
          <p:spPr bwMode="auto">
            <a:xfrm>
              <a:off x="2736" y="1872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endParaRPr lang="en-US" sz="1400" baseline="-25000"/>
            </a:p>
          </p:txBody>
        </p:sp>
        <p:sp>
          <p:nvSpPr>
            <p:cNvPr id="94252" name="Text Box 30"/>
            <p:cNvSpPr txBox="1">
              <a:spLocks noChangeArrowheads="1"/>
            </p:cNvSpPr>
            <p:nvPr/>
          </p:nvSpPr>
          <p:spPr bwMode="auto">
            <a:xfrm>
              <a:off x="2736" y="2688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endParaRPr lang="en-US" sz="1400" baseline="-25000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</p:nvPr>
        </p:nvGraphicFramePr>
        <p:xfrm>
          <a:off x="5257800" y="3886200"/>
          <a:ext cx="3200400" cy="2590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663825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56339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Training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29303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8803" y="5786735"/>
            <a:ext cx="385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learn the weights?</a:t>
            </a:r>
          </a:p>
        </p:txBody>
      </p:sp>
    </p:spTree>
    <p:extLst>
      <p:ext uri="{BB962C8B-B14F-4D97-AF65-F5344CB8AC3E}">
        <p14:creationId xmlns:p14="http://schemas.microsoft.com/office/powerpoint/2010/main" val="20299042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perceptron learning: </a:t>
            </a:r>
            <a:r>
              <a:rPr lang="en-US" sz="2400" dirty="0"/>
              <a:t>if the perceptron’s output is different than the expected output, update the weights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9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9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9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3502" y="3576935"/>
            <a:ext cx="5936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other problem with these for general NNs?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457200" y="2667000"/>
            <a:ext cx="8229600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>
                <a:solidFill>
                  <a:srgbClr val="FF6600"/>
                </a:solidFill>
              </a:rPr>
              <a:t>gradient descent: </a:t>
            </a:r>
            <a:r>
              <a:rPr lang="en-US" sz="2400" dirty="0"/>
              <a:t>compare output to label and adjust based on loss function</a:t>
            </a:r>
          </a:p>
          <a:p>
            <a:pPr marL="0" indent="0">
              <a:buFont typeface="Wingdings"/>
              <a:buNone/>
            </a:pP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7344433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6600"/>
                </a:solidFill>
              </a:rPr>
              <a:t>Challenge:</a:t>
            </a:r>
            <a:r>
              <a:rPr lang="en-US" sz="2400" dirty="0"/>
              <a:t> for multilayer networks, we don’t know what the expected output/error is for the internal nodes!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7200" y="4750833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expected output?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69238" y="4708712"/>
            <a:ext cx="1752600" cy="533400"/>
          </a:xfrm>
          <a:prstGeom prst="rect">
            <a:avLst/>
          </a:prstGeom>
          <a:solidFill>
            <a:srgbClr val="FF0000">
              <a:alpha val="4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Arrow Connector 71"/>
          <p:cNvCxnSpPr>
            <a:endCxn id="71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71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endCxn id="71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71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9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3" name="Straight Arrow Connector 82"/>
          <p:cNvCxnSpPr>
            <a:stCxn id="79" idx="5"/>
            <a:endCxn id="82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80" idx="4"/>
            <a:endCxn id="82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81" idx="3"/>
            <a:endCxn id="82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endCxn id="79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79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82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52800" y="3810000"/>
            <a:ext cx="356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 we learn these weights?</a:t>
            </a:r>
          </a:p>
        </p:txBody>
      </p:sp>
    </p:spTree>
    <p:extLst>
      <p:ext uri="{BB962C8B-B14F-4D97-AF65-F5344CB8AC3E}">
        <p14:creationId xmlns:p14="http://schemas.microsoft.com/office/powerpoint/2010/main" val="19517005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weights for the output layer based on the error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</p:spTree>
    <p:extLst>
      <p:ext uri="{BB962C8B-B14F-4D97-AF65-F5344CB8AC3E}">
        <p14:creationId xmlns:p14="http://schemas.microsoft.com/office/powerpoint/2010/main" val="3211119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62000" y="4114800"/>
            <a:ext cx="16002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495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calculate the actual error here</a:t>
            </a:r>
          </a:p>
        </p:txBody>
      </p:sp>
    </p:spTree>
    <p:extLst>
      <p:ext uri="{BB962C8B-B14F-4D97-AF65-F5344CB8AC3E}">
        <p14:creationId xmlns:p14="http://schemas.microsoft.com/office/powerpoint/2010/main" val="382705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858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20039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idea: propagate the error back to this layer</a:t>
            </a:r>
          </a:p>
        </p:txBody>
      </p:sp>
    </p:spTree>
    <p:extLst>
      <p:ext uri="{BB962C8B-B14F-4D97-AF65-F5344CB8AC3E}">
        <p14:creationId xmlns:p14="http://schemas.microsoft.com/office/powerpoint/2010/main" val="19396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5867400" y="169068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2514600" y="160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971800" y="1066800"/>
            <a:ext cx="2819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2590800" y="83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24384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895600" y="1676400"/>
            <a:ext cx="2895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2819400" y="2133600"/>
            <a:ext cx="3048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5400000">
            <a:off x="2362200" y="2133601"/>
            <a:ext cx="76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57200" y="4191000"/>
            <a:ext cx="8839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Neurons often have many, many connected input neurons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a neuron is stimulated enough, then it also fires 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How much stimulation is required is determined by its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threshold</a:t>
            </a:r>
            <a:endParaRPr lang="en-US" sz="2000" dirty="0">
              <a:solidFill>
                <a:srgbClr val="FF66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633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9400" y="2569496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backpropagate</a:t>
            </a:r>
            <a:r>
              <a:rPr lang="en-US" sz="2400" dirty="0"/>
              <a:t>” the error: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Assume all of these nodes were responsible for some of the error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How can we figure out how much they were responsible for?</a:t>
            </a: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Arrow Connector 25"/>
          <p:cNvCxnSpPr>
            <a:stCxn id="21" idx="5"/>
            <a:endCxn id="24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  <a:endCxn id="24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3" idx="3"/>
            <a:endCxn id="24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21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endCxn id="21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4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6096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807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03013" y="3337720"/>
            <a:ext cx="1524000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5" idx="6"/>
          </p:cNvCxnSpPr>
          <p:nvPr/>
        </p:nvCxnSpPr>
        <p:spPr bwMode="auto">
          <a:xfrm flipV="1">
            <a:off x="2427013" y="3337720"/>
            <a:ext cx="25908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3" y="3490120"/>
            <a:ext cx="129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36713" y="478552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error for </a:t>
            </a:r>
            <a:r>
              <a:rPr lang="en-US" sz="2400"/>
              <a:t>node is ~  </a:t>
            </a:r>
            <a:r>
              <a:rPr lang="en-US" sz="2400" b="1" dirty="0" err="1">
                <a:solidFill>
                  <a:srgbClr val="0000FF"/>
                </a:solidFill>
              </a:rPr>
              <a:t>w</a:t>
            </a:r>
            <a:r>
              <a:rPr lang="en-US" sz="2400" b="1" baseline="-25000" dirty="0" err="1">
                <a:solidFill>
                  <a:srgbClr val="0000FF"/>
                </a:solidFill>
              </a:rPr>
              <a:t>i</a:t>
            </a:r>
            <a:r>
              <a:rPr lang="en-US" sz="2400" b="1" dirty="0">
                <a:solidFill>
                  <a:srgbClr val="0000FF"/>
                </a:solidFill>
              </a:rPr>
              <a:t> * error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658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817413" y="2194720"/>
            <a:ext cx="925787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2" y="3490120"/>
            <a:ext cx="176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 * 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6</a:t>
            </a:r>
          </a:p>
        </p:txBody>
      </p:sp>
      <p:cxnSp>
        <p:nvCxnSpPr>
          <p:cNvPr id="4" name="Straight Arrow Connector 3"/>
          <p:cNvCxnSpPr>
            <a:stCxn id="25" idx="6"/>
          </p:cNvCxnSpPr>
          <p:nvPr/>
        </p:nvCxnSpPr>
        <p:spPr>
          <a:xfrm>
            <a:off x="2743200" y="2804320"/>
            <a:ext cx="2274613" cy="15239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17888" y="4997348"/>
            <a:ext cx="444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Calculate as normal using this as the error</a:t>
            </a:r>
          </a:p>
        </p:txBody>
      </p:sp>
    </p:spTree>
    <p:extLst>
      <p:ext uri="{BB962C8B-B14F-4D97-AF65-F5344CB8AC3E}">
        <p14:creationId xmlns:p14="http://schemas.microsoft.com/office/powerpoint/2010/main" val="36744582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A00A-5B7F-2C4F-8238-11A4602AF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reader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BCF21-CF8B-E64C-8159-94ED27569A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0722" y="3581400"/>
            <a:ext cx="8153400" cy="609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web.media.mit.edu</a:t>
            </a:r>
            <a:r>
              <a:rPr lang="en-US" dirty="0"/>
              <a:t>/~</a:t>
            </a:r>
            <a:r>
              <a:rPr lang="en-US" dirty="0" err="1"/>
              <a:t>guysatat</a:t>
            </a:r>
            <a:r>
              <a:rPr lang="en-US" dirty="0"/>
              <a:t>/</a:t>
            </a:r>
            <a:r>
              <a:rPr lang="en-US" dirty="0" err="1"/>
              <a:t>MindReader</a:t>
            </a:r>
            <a:r>
              <a:rPr lang="en-US" dirty="0"/>
              <a:t>/</a:t>
            </a:r>
            <a:r>
              <a:rPr lang="en-US" dirty="0" err="1"/>
              <a:t>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2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609600" y="1524000"/>
            <a:ext cx="8001000" cy="4724400"/>
            <a:chOff x="288" y="864"/>
            <a:chExt cx="5040" cy="297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Text Box 1030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Text Box 1035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78" name="Text Box 1036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79" name="Text Box 1037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0" name="Text Box 1038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4</a:t>
              </a:r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5334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700" imgH="368300" progId="Equation.3">
                  <p:embed/>
                </p:oleObj>
              </mc:Choice>
              <mc:Fallback>
                <p:oleObj name="Equation" r:id="rId3" imgW="266700" imgH="368300" progId="Equation.3">
                  <p:embed/>
                  <p:pic>
                    <p:nvPicPr>
                      <p:cNvPr id="3688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900" imgH="165100" progId="Equation.3">
                  <p:embed/>
                </p:oleObj>
              </mc:Choice>
              <mc:Fallback>
                <p:oleObj name="Equation" r:id="rId5" imgW="342900" imgH="165100" progId="Equation.3">
                  <p:embed/>
                  <p:pic>
                    <p:nvPicPr>
                      <p:cNvPr id="3688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threshold function</a:t>
            </a: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rot="10800000">
            <a:off x="5105400" y="3886203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886200" y="1524000"/>
            <a:ext cx="331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input contributes:</a:t>
            </a:r>
          </a:p>
          <a:p>
            <a:r>
              <a:rPr lang="en-US" dirty="0">
                <a:solidFill>
                  <a:srgbClr val="FF6600"/>
                </a:solidFill>
              </a:rPr>
              <a:t>x</a:t>
            </a:r>
            <a:r>
              <a:rPr lang="en-US" baseline="-25000" dirty="0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 *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baseline="-25000" dirty="0" err="1">
                <a:solidFill>
                  <a:srgbClr val="FF6600"/>
                </a:solidFill>
              </a:rPr>
              <a:t>i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038600" y="495300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900" imgH="342900" progId="Equation.3">
                  <p:embed/>
                </p:oleObj>
              </mc:Choice>
              <mc:Fallback>
                <p:oleObj name="Equation" r:id="rId7" imgW="723900" imgH="34290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95300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 bwMode="auto">
          <a:xfrm>
            <a:off x="4038600" y="487680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1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13199</TotalTime>
  <Words>2606</Words>
  <Application>Microsoft Macintosh PowerPoint</Application>
  <PresentationFormat>On-screen Show (4:3)</PresentationFormat>
  <Paragraphs>1037</Paragraphs>
  <Slides>83</Slides>
  <Notes>45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4" baseType="lpstr">
      <vt:lpstr>ＭＳ Ｐゴシック</vt:lpstr>
      <vt:lpstr>Arial</vt:lpstr>
      <vt:lpstr>Calibri</vt:lpstr>
      <vt:lpstr>Cambria Math</vt:lpstr>
      <vt:lpstr>Times</vt:lpstr>
      <vt:lpstr>Tw Cen MT</vt:lpstr>
      <vt:lpstr>Verdana</vt:lpstr>
      <vt:lpstr>Wingdings</vt:lpstr>
      <vt:lpstr>Wingdings 2</vt:lpstr>
      <vt:lpstr>Median</vt:lpstr>
      <vt:lpstr>Equation</vt:lpstr>
      <vt:lpstr>Neural networks</vt:lpstr>
      <vt:lpstr>Admin</vt:lpstr>
      <vt:lpstr>Neural Networks</vt:lpstr>
      <vt:lpstr>Our Nervous System</vt:lpstr>
      <vt:lpstr>Our nervous system:  the computer science view</vt:lpstr>
      <vt:lpstr>Artificial Neural Networks</vt:lpstr>
      <vt:lpstr>PowerPoint Presentation</vt:lpstr>
      <vt:lpstr>PowerPoint Presentation</vt:lpstr>
      <vt:lpstr>PowerPoint Presentation</vt:lpstr>
      <vt:lpstr>Activation functions</vt:lpstr>
      <vt:lpstr>Many other activation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Neural network</vt:lpstr>
      <vt:lpstr>Neural network</vt:lpstr>
      <vt:lpstr>Neural network</vt:lpstr>
      <vt:lpstr>Neural network</vt:lpstr>
      <vt:lpstr>Neural network</vt:lpstr>
      <vt:lpstr>Computation (assume threshold 0)</vt:lpstr>
      <vt:lpstr>Computation</vt:lpstr>
      <vt:lpstr>Neural networks</vt:lpstr>
      <vt:lpstr>Hidden units/layers</vt:lpstr>
      <vt:lpstr>Hidden units/layers</vt:lpstr>
      <vt:lpstr>Hidden units/layers</vt:lpstr>
      <vt:lpstr>Alternate ways of visualizing</vt:lpstr>
      <vt:lpstr>Multiple outputs</vt:lpstr>
      <vt:lpstr>Multiple outputs</vt:lpstr>
      <vt:lpstr>Neural networks</vt:lpstr>
      <vt:lpstr>History of Neural Networks</vt:lpstr>
      <vt:lpstr>Training the perceptron</vt:lpstr>
      <vt:lpstr>Examples - Logical operators  </vt:lpstr>
      <vt:lpstr>AND</vt:lpstr>
      <vt:lpstr>PowerPoint Presentation</vt:lpstr>
      <vt:lpstr>PowerPoint Presentation</vt:lpstr>
      <vt:lpstr>PowerPoint Presentation</vt:lpstr>
      <vt:lpstr>PowerPoint Presentation</vt:lpstr>
      <vt:lpstr>OR</vt:lpstr>
      <vt:lpstr>PowerPoint Presentation</vt:lpstr>
      <vt:lpstr>PowerPoint Presentation</vt:lpstr>
      <vt:lpstr>PowerPoint Presentation</vt:lpstr>
      <vt:lpstr>NOT</vt:lpstr>
      <vt:lpstr>PowerPoint Presentation</vt:lpstr>
      <vt:lpstr>PowerPoint Presentation</vt:lpstr>
      <vt:lpstr>PowerPoint Presentation</vt:lpstr>
      <vt:lpstr>How about…</vt:lpstr>
      <vt:lpstr>Training neural networks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A method to the madness</vt:lpstr>
      <vt:lpstr>Training a neuron (perceptron)</vt:lpstr>
      <vt:lpstr>Perceptron learning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XOR</vt:lpstr>
      <vt:lpstr>PowerPoint Presentation</vt:lpstr>
      <vt:lpstr>PowerPoint Presentation</vt:lpstr>
      <vt:lpstr>Linearly Separable</vt:lpstr>
      <vt:lpstr>PowerPoint Presentation</vt:lpstr>
      <vt:lpstr>Perceptrons</vt:lpstr>
      <vt:lpstr>XOR</vt:lpstr>
      <vt:lpstr>XOR</vt:lpstr>
      <vt:lpstr>Training</vt:lpstr>
      <vt:lpstr>Training multilayer networks</vt:lpstr>
      <vt:lpstr>Learning in multilayer networks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Mind reader game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Robert Kauchak</cp:lastModifiedBy>
  <cp:revision>953</cp:revision>
  <cp:lastPrinted>2023-03-06T20:21:32Z</cp:lastPrinted>
  <dcterms:created xsi:type="dcterms:W3CDTF">2011-01-25T19:35:23Z</dcterms:created>
  <dcterms:modified xsi:type="dcterms:W3CDTF">2024-10-10T18:09:11Z</dcterms:modified>
</cp:coreProperties>
</file>