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8"/>
  </p:notesMasterIdLst>
  <p:sldIdLst>
    <p:sldId id="256" r:id="rId2"/>
    <p:sldId id="362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346" r:id="rId14"/>
    <p:sldId id="347" r:id="rId15"/>
    <p:sldId id="267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2" r:id="rId28"/>
    <p:sldId id="281" r:id="rId29"/>
    <p:sldId id="283" r:id="rId30"/>
    <p:sldId id="348" r:id="rId31"/>
    <p:sldId id="285" r:id="rId32"/>
    <p:sldId id="286" r:id="rId33"/>
    <p:sldId id="288" r:id="rId34"/>
    <p:sldId id="355" r:id="rId35"/>
    <p:sldId id="356" r:id="rId36"/>
    <p:sldId id="357" r:id="rId37"/>
    <p:sldId id="290" r:id="rId38"/>
    <p:sldId id="365" r:id="rId39"/>
    <p:sldId id="366" r:id="rId40"/>
    <p:sldId id="363" r:id="rId41"/>
    <p:sldId id="349" r:id="rId42"/>
    <p:sldId id="359" r:id="rId43"/>
    <p:sldId id="289" r:id="rId44"/>
    <p:sldId id="360" r:id="rId45"/>
    <p:sldId id="293" r:id="rId46"/>
    <p:sldId id="361" r:id="rId47"/>
    <p:sldId id="350" r:id="rId48"/>
    <p:sldId id="294" r:id="rId49"/>
    <p:sldId id="295" r:id="rId50"/>
    <p:sldId id="296" r:id="rId51"/>
    <p:sldId id="376" r:id="rId52"/>
    <p:sldId id="298" r:id="rId53"/>
    <p:sldId id="299" r:id="rId54"/>
    <p:sldId id="300" r:id="rId55"/>
    <p:sldId id="292" r:id="rId56"/>
    <p:sldId id="291" r:id="rId57"/>
    <p:sldId id="301" r:id="rId58"/>
    <p:sldId id="303" r:id="rId59"/>
    <p:sldId id="302" r:id="rId60"/>
    <p:sldId id="304" r:id="rId61"/>
    <p:sldId id="305" r:id="rId62"/>
    <p:sldId id="351" r:id="rId63"/>
    <p:sldId id="306" r:id="rId64"/>
    <p:sldId id="309" r:id="rId65"/>
    <p:sldId id="307" r:id="rId66"/>
    <p:sldId id="35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 autoAdjust="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8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Today, we’re going to look at broader</a:t>
            </a:r>
            <a:r>
              <a:rPr lang="en-US" baseline="0" dirty="0"/>
              <a:t>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Kauchak – Fall 2024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2148" y="3606086"/>
            <a:ext cx="6993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 problem is solvable if given enough (i.e. finite) time you could solve it</a:t>
            </a:r>
          </a:p>
        </p:txBody>
      </p:sp>
    </p:spTree>
    <p:extLst>
      <p:ext uri="{BB962C8B-B14F-4D97-AF65-F5344CB8AC3E}">
        <p14:creationId xmlns:p14="http://schemas.microsoft.com/office/powerpoint/2010/main" val="2273851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3877696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0893" y="3067818"/>
            <a:ext cx="418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 and tractable: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Mergesort</a:t>
            </a:r>
            <a:r>
              <a:rPr lang="en-US" sz="3200" dirty="0">
                <a:solidFill>
                  <a:srgbClr val="0000FF"/>
                </a:solidFill>
              </a:rPr>
              <a:t>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 log 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 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</a:t>
            </a:r>
            <a:endParaRPr lang="el-GR" sz="3200" i="1" dirty="0">
              <a:solidFill>
                <a:srgbClr val="0000FF"/>
              </a:solidFill>
              <a:cs typeface="Arial" charset="0"/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3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284713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856" y="3426407"/>
            <a:ext cx="7864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Solvable, but intractable: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 i="1" baseline="30000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 subsets</a:t>
            </a:r>
          </a:p>
          <a:p>
            <a:endParaRPr lang="en-US" sz="3200" dirty="0">
              <a:solidFill>
                <a:srgbClr val="0000FF"/>
              </a:solidFill>
              <a:cs typeface="Arial" charset="0"/>
            </a:endParaRPr>
          </a:p>
          <a:p>
            <a:r>
              <a:rPr lang="en-US" sz="3200" dirty="0">
                <a:solidFill>
                  <a:srgbClr val="0000FF"/>
                </a:solidFill>
                <a:cs typeface="Arial" charset="0"/>
              </a:rPr>
              <a:t>For large n this will take a very, very long time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8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805942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28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80457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228600" progId="Equation.3">
                  <p:embed/>
                </p:oleObj>
              </mc:Choice>
              <mc:Fallback>
                <p:oleObj name="Equation" r:id="rId2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047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4071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228600" progId="Equation.3">
                  <p:embed/>
                </p:oleObj>
              </mc:Choice>
              <mc:Fallback>
                <p:oleObj name="Equation" r:id="rId2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37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B16B-8AC4-D441-AFAA-ACAC1C4B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41D6-A9C7-B643-B17C-C27A782325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3 next week: 10/10 – 11/12</a:t>
            </a:r>
          </a:p>
        </p:txBody>
      </p:sp>
    </p:spTree>
    <p:extLst>
      <p:ext uri="{BB962C8B-B14F-4D97-AF65-F5344CB8AC3E}">
        <p14:creationId xmlns:p14="http://schemas.microsoft.com/office/powerpoint/2010/main" val="442182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1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739264" y="4537769"/>
            <a:ext cx="5324769" cy="1905394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739264" y="4613969"/>
            <a:ext cx="5324769" cy="1935466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1499103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356" y="3438810"/>
            <a:ext cx="7407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Solvable:  Enumerate all possible paths (i.e. include an edge or don’t) check if it’s a </a:t>
            </a:r>
            <a:r>
              <a:rPr lang="en-US" sz="3200" dirty="0" err="1">
                <a:solidFill>
                  <a:srgbClr val="0000FF"/>
                </a:solidFill>
              </a:rPr>
              <a:t>hamiltonian</a:t>
            </a:r>
            <a:r>
              <a:rPr lang="en-US" sz="3200" dirty="0">
                <a:solidFill>
                  <a:srgbClr val="0000FF"/>
                </a:solidFill>
              </a:rPr>
              <a:t>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4541" y="5479018"/>
            <a:ext cx="6651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we do this check exactly, specifically given a graph and a path?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94667" y="4451903"/>
            <a:ext cx="2097804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23021" y="5003912"/>
            <a:ext cx="2787381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8361" y="2763940"/>
            <a:ext cx="318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Make sure the path starts and ends at the same vertex and is the right length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3784" y="3843819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Can’t revisit a vertex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8361" y="4519817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Edge has to be in the graph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8361" y="5546973"/>
            <a:ext cx="374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Check if we visited all the vertices</a:t>
            </a:r>
          </a:p>
        </p:txBody>
      </p:sp>
    </p:spTree>
    <p:extLst>
      <p:ext uri="{BB962C8B-B14F-4D97-AF65-F5344CB8AC3E}">
        <p14:creationId xmlns:p14="http://schemas.microsoft.com/office/powerpoint/2010/main" val="100814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0105" y="1990391"/>
            <a:ext cx="40539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Running time?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9585" y="2627436"/>
            <a:ext cx="4332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O(V) adjacency matrix</a:t>
            </a:r>
          </a:p>
          <a:p>
            <a:r>
              <a:rPr lang="en-US" sz="3200" dirty="0">
                <a:solidFill>
                  <a:srgbClr val="0000FF"/>
                </a:solidFill>
              </a:rPr>
              <a:t>O(V+E) adjacency list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0105" y="3997752"/>
            <a:ext cx="405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that say about the </a:t>
            </a:r>
            <a:r>
              <a:rPr lang="en-US" sz="2400" dirty="0" err="1">
                <a:solidFill>
                  <a:srgbClr val="FF0000"/>
                </a:solidFill>
              </a:rPr>
              <a:t>hamilonian</a:t>
            </a:r>
            <a:r>
              <a:rPr lang="en-US" sz="2400" dirty="0">
                <a:solidFill>
                  <a:srgbClr val="FF0000"/>
                </a:solidFill>
              </a:rPr>
              <a:t> cycle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86670" y="4828749"/>
            <a:ext cx="433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It belongs to NP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we care about NP problems?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we can’t verify the solution in polynomial time then an algorithm cannot exist that determines the solution in this time (</a:t>
            </a:r>
            <a:r>
              <a:rPr lang="en-US" dirty="0">
                <a:solidFill>
                  <a:srgbClr val="FF0000"/>
                </a:solidFill>
              </a:rPr>
              <a:t>why not?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algorithms with polynomial time solutions are in NP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The NP problems that are currently not solvable in polynomial time </a:t>
            </a:r>
            <a:r>
              <a:rPr lang="en-US" i="1" dirty="0">
                <a:solidFill>
                  <a:srgbClr val="008000"/>
                </a:solidFill>
              </a:rPr>
              <a:t>could in theory be solved in polynomial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We’ve spent a lot of time in this class putting algorithms into specific run-time categories: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1.67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I say an algorithm is O(f(n)), what does that mean?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9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647122" y="4026031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38311" y="2789363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8726" y="45216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9227" y="3140627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5556" y="2696400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</p:spTree>
    <p:extLst>
      <p:ext uri="{BB962C8B-B14F-4D97-AF65-F5344CB8AC3E}">
        <p14:creationId xmlns:p14="http://schemas.microsoft.com/office/powerpoint/2010/main" val="1324491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776542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have we seen reductions before?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Bipartite matching reduced to flow problem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pairs shortest path </a:t>
            </a:r>
            <a:r>
              <a:rPr lang="en-US" i="1" dirty="0">
                <a:solidFill>
                  <a:srgbClr val="0000FF"/>
                </a:solidFill>
              </a:rPr>
              <a:t>through a particular vertex </a:t>
            </a:r>
            <a:r>
              <a:rPr lang="en-US" dirty="0">
                <a:solidFill>
                  <a:srgbClr val="0000FF"/>
                </a:solidFill>
              </a:rPr>
              <a:t>reduced to single source shortest path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are they useful?</a:t>
            </a:r>
          </a:p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9728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08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62998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386" y="4277583"/>
            <a:ext cx="6481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Most of the time we’ll worry about yes no question, however, if we have more complicated answers we often just have to do a little work to the solution to the problem of 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to get the answer</a:t>
            </a:r>
          </a:p>
        </p:txBody>
      </p:sp>
    </p:spTree>
    <p:extLst>
      <p:ext uri="{BB962C8B-B14F-4D97-AF65-F5344CB8AC3E}">
        <p14:creationId xmlns:p14="http://schemas.microsoft.com/office/powerpoint/2010/main" val="1785158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4" y="6151410"/>
            <a:ext cx="3724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i="1" dirty="0">
                <a:solidFill>
                  <a:srgbClr val="FF0000"/>
                </a:solidFill>
              </a:rPr>
              <a:t>f</a:t>
            </a:r>
            <a:r>
              <a:rPr lang="en-US" sz="2800" dirty="0">
                <a:solidFill>
                  <a:srgbClr val="FF0000"/>
                </a:solidFill>
              </a:rPr>
              <a:t> and what is </a:t>
            </a:r>
            <a:r>
              <a:rPr lang="en-US" sz="2800" i="1" dirty="0">
                <a:solidFill>
                  <a:srgbClr val="FF0000"/>
                </a:solidFill>
              </a:rPr>
              <a:t>f’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68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188" y="6156534"/>
            <a:ext cx="69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A reduction function reduces problems instances</a:t>
            </a:r>
          </a:p>
        </p:txBody>
      </p:sp>
    </p:spTree>
    <p:extLst>
      <p:ext uri="{BB962C8B-B14F-4D97-AF65-F5344CB8AC3E}">
        <p14:creationId xmlns:p14="http://schemas.microsoft.com/office/powerpoint/2010/main" val="2288089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21BD1-9CD7-1D48-88E4-94274983EEA3}"/>
              </a:ext>
            </a:extLst>
          </p:cNvPr>
          <p:cNvSpPr txBox="1"/>
          <p:nvPr/>
        </p:nvSpPr>
        <p:spPr>
          <a:xfrm>
            <a:off x="3026979" y="5417014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8A0D8-6CC8-C04E-A266-80B765038E44}"/>
              </a:ext>
            </a:extLst>
          </p:cNvPr>
          <p:cNvSpPr txBox="1"/>
          <p:nvPr/>
        </p:nvSpPr>
        <p:spPr>
          <a:xfrm>
            <a:off x="5270936" y="3866474"/>
            <a:ext cx="2313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NP-Complete problems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FB3F16-E0BF-B04F-9463-B83BCE5E5C13}"/>
              </a:ext>
            </a:extLst>
          </p:cNvPr>
          <p:cNvSpPr/>
          <p:nvPr/>
        </p:nvSpPr>
        <p:spPr>
          <a:xfrm>
            <a:off x="4866974" y="4398246"/>
            <a:ext cx="3121573" cy="24068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79A5B8-D77A-5E49-B32C-25BDBCA94EB5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351107" y="4803228"/>
            <a:ext cx="2240396" cy="79845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2717A6-921F-B049-9A1A-49A042B0A47B}"/>
              </a:ext>
            </a:extLst>
          </p:cNvPr>
          <p:cNvCxnSpPr>
            <a:cxnSpLocks/>
          </p:cNvCxnSpPr>
          <p:nvPr/>
        </p:nvCxnSpPr>
        <p:spPr>
          <a:xfrm flipH="1">
            <a:off x="3418578" y="5500342"/>
            <a:ext cx="2172925" cy="19367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00304DB-ACD4-C94B-B925-CD66AA01EE04}"/>
              </a:ext>
            </a:extLst>
          </p:cNvPr>
          <p:cNvCxnSpPr>
            <a:cxnSpLocks/>
          </p:cNvCxnSpPr>
          <p:nvPr/>
        </p:nvCxnSpPr>
        <p:spPr>
          <a:xfrm flipH="1" flipV="1">
            <a:off x="3454517" y="5844153"/>
            <a:ext cx="2020524" cy="16024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FF7715A-0B51-C041-B97B-B27D1BD7C525}"/>
              </a:ext>
            </a:extLst>
          </p:cNvPr>
          <p:cNvSpPr txBox="1"/>
          <p:nvPr/>
        </p:nvSpPr>
        <p:spPr>
          <a:xfrm>
            <a:off x="2827283" y="4939862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NP-Hard</a:t>
            </a: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8663B4-D898-6440-ABB5-221151FE93D0}"/>
              </a:ext>
            </a:extLst>
          </p:cNvPr>
          <p:cNvSpPr txBox="1"/>
          <p:nvPr/>
        </p:nvSpPr>
        <p:spPr>
          <a:xfrm>
            <a:off x="518055" y="3919692"/>
            <a:ext cx="5413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≤</a:t>
            </a:r>
            <a:r>
              <a:rPr lang="en-US" sz="2400" baseline="-25000" dirty="0" err="1"/>
              <a:t>p</a:t>
            </a:r>
            <a:r>
              <a:rPr lang="en-US" sz="2400" dirty="0" err="1"/>
              <a:t>B</a:t>
            </a:r>
            <a:r>
              <a:rPr lang="en-US" sz="2400" dirty="0"/>
              <a:t>: A is polynomial time reducible to B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C8C78A-B04D-794D-B78F-59C874400A3C}"/>
              </a:ext>
            </a:extLst>
          </p:cNvPr>
          <p:cNvCxnSpPr/>
          <p:nvPr/>
        </p:nvCxnSpPr>
        <p:spPr>
          <a:xfrm>
            <a:off x="336331" y="3731172"/>
            <a:ext cx="851337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047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8663B4-D898-6440-ABB5-221151FE93D0}"/>
                  </a:ext>
                </a:extLst>
              </p:cNvPr>
              <p:cNvSpPr txBox="1"/>
              <p:nvPr/>
            </p:nvSpPr>
            <p:spPr>
              <a:xfrm>
                <a:off x="486524" y="4111672"/>
                <a:ext cx="613687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Problem A is NP-complete if:</a:t>
                </a:r>
              </a:p>
              <a:p>
                <a:r>
                  <a:rPr lang="en-US" sz="2400" dirty="0"/>
                  <a:t>1.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</a:t>
                </a:r>
              </a:p>
              <a:p>
                <a:r>
                  <a:rPr lang="en-US" sz="2400" dirty="0"/>
                  <a:t>2.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NP-Hard: X ≤</a:t>
                </a:r>
                <a:r>
                  <a:rPr lang="en-US" sz="2400" baseline="-25000" dirty="0" err="1"/>
                  <a:t>p</a:t>
                </a:r>
                <a:r>
                  <a:rPr lang="en-US" sz="2400" dirty="0" err="1"/>
                  <a:t>A</a:t>
                </a:r>
                <a:r>
                  <a:rPr lang="en-US" sz="2400" dirty="0"/>
                  <a:t> for all X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NP-Complete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8663B4-D898-6440-ABB5-221151FE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24" y="4111672"/>
                <a:ext cx="6136873" cy="1200329"/>
              </a:xfrm>
              <a:prstGeom prst="rect">
                <a:avLst/>
              </a:prstGeom>
              <a:blipFill>
                <a:blip r:embed="rId2"/>
                <a:stretch>
                  <a:fillRect l="-1653" t="-4167" r="-620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424605-3B21-6940-8B9D-D3D957906433}"/>
              </a:ext>
            </a:extLst>
          </p:cNvPr>
          <p:cNvCxnSpPr/>
          <p:nvPr/>
        </p:nvCxnSpPr>
        <p:spPr>
          <a:xfrm>
            <a:off x="336331" y="3731172"/>
            <a:ext cx="851337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02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590392"/>
            <a:ext cx="53347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“tractable”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2342265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46" y="5042118"/>
            <a:ext cx="8298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implications of this?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What does this say about how hard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 is compared to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7973043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636" y="5080347"/>
            <a:ext cx="851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>
                <a:solidFill>
                  <a:srgbClr val="0000FF"/>
                </a:solidFill>
              </a:rPr>
              <a:t>It’s </a:t>
            </a:r>
            <a:r>
              <a:rPr lang="en-US" sz="2800" i="1" dirty="0">
                <a:solidFill>
                  <a:srgbClr val="FF6600"/>
                </a:solidFill>
              </a:rPr>
              <a:t>at least as hard</a:t>
            </a:r>
            <a:r>
              <a:rPr lang="en-US" sz="2800" dirty="0">
                <a:solidFill>
                  <a:srgbClr val="0000FF"/>
                </a:solidFill>
              </a:rPr>
              <a:t> as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of the other NP-complete problems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557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7539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I found a polynomial-time solution to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problem, what would this mean for the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6210813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4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a polynomial-time solution to the </a:t>
            </a:r>
            <a:r>
              <a:rPr lang="en-US" sz="2400" dirty="0" err="1"/>
              <a:t>hamiltonian</a:t>
            </a:r>
            <a:r>
              <a:rPr lang="en-US" sz="2400" dirty="0"/>
              <a:t> cycle problem is found, we would have a polynomial time solution to </a:t>
            </a:r>
            <a:r>
              <a:rPr lang="en-US" sz="2400" i="1" dirty="0">
                <a:solidFill>
                  <a:srgbClr val="008000"/>
                </a:solidFill>
              </a:rPr>
              <a:t>any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NP-complete problem</a:t>
            </a:r>
          </a:p>
          <a:p>
            <a:pPr lvl="1"/>
            <a:r>
              <a:rPr lang="en-US" sz="2000" dirty="0"/>
              <a:t>Take the input of the problem</a:t>
            </a:r>
          </a:p>
          <a:p>
            <a:pPr lvl="1"/>
            <a:r>
              <a:rPr lang="en-US" sz="2000" dirty="0"/>
              <a:t>Convert it to the </a:t>
            </a:r>
            <a:r>
              <a:rPr lang="en-US" sz="2000" dirty="0" err="1"/>
              <a:t>hamiltonian</a:t>
            </a:r>
            <a:r>
              <a:rPr lang="en-US" sz="2000" dirty="0"/>
              <a:t> cycle problem (by definition, we know we can do this in polynomial time)</a:t>
            </a:r>
          </a:p>
          <a:p>
            <a:pPr lvl="1"/>
            <a:r>
              <a:rPr lang="en-US" sz="2000" dirty="0"/>
              <a:t>Solve it</a:t>
            </a:r>
          </a:p>
          <a:p>
            <a:pPr lvl="1"/>
            <a:r>
              <a:rPr lang="en-US" sz="2000" dirty="0"/>
              <a:t>If yes output yes, if no, output no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Ham-Problem: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9077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32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/>
              <a:t>Similarly, if we found a polynomial time solution to </a:t>
            </a:r>
            <a:r>
              <a:rPr lang="en-US" sz="2700" i="1" dirty="0">
                <a:solidFill>
                  <a:srgbClr val="008000"/>
                </a:solidFill>
              </a:rPr>
              <a:t>any</a:t>
            </a:r>
            <a:r>
              <a:rPr lang="en-US" sz="2700" dirty="0"/>
              <a:t> NP-complete problem we’d have a solution to </a:t>
            </a:r>
            <a:r>
              <a:rPr lang="en-US" sz="2700" i="1" dirty="0">
                <a:solidFill>
                  <a:srgbClr val="008000"/>
                </a:solidFill>
              </a:rPr>
              <a:t>all</a:t>
            </a:r>
            <a:r>
              <a:rPr lang="en-US" sz="2700" dirty="0"/>
              <a:t> NP-complete problems</a:t>
            </a:r>
          </a:p>
          <a:p>
            <a:endParaRPr lang="en-US" sz="27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Solved NP-Problem: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27659014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91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Integer linear programming</a:t>
            </a:r>
          </a:p>
          <a:p>
            <a:pPr marL="365760" lvl="1" indent="0">
              <a:buNone/>
            </a:pPr>
            <a:r>
              <a:rPr lang="en-US" dirty="0"/>
              <a:t>Linear programming with the constraint that the values must be integers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2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3D matching</a:t>
            </a:r>
          </a:p>
          <a:p>
            <a:pPr marL="365760" lvl="1" indent="0">
              <a:buNone/>
            </a:pPr>
            <a:r>
              <a:rPr lang="en-US" sz="2400" dirty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/>
              <a:t>3D matching: given three sets of things and triplet constraints, find a matching between the sets of size at least 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from </a:t>
            </a:r>
            <a:r>
              <a:rPr lang="en-US" sz="1600" dirty="0" err="1"/>
              <a:t>Dasgupta</a:t>
            </a:r>
            <a:r>
              <a:rPr lang="en-US" sz="1600" dirty="0"/>
              <a:t> et. al 2008</a:t>
            </a:r>
          </a:p>
        </p:txBody>
      </p:sp>
    </p:spTree>
    <p:extLst>
      <p:ext uri="{BB962C8B-B14F-4D97-AF65-F5344CB8AC3E}">
        <p14:creationId xmlns:p14="http://schemas.microsoft.com/office/powerpoint/2010/main" val="29125922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477" y="1997649"/>
            <a:ext cx="381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Polynomial time solutions exist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33005" y="1624997"/>
            <a:ext cx="38862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NP-complete </a:t>
            </a:r>
          </a:p>
          <a:p>
            <a:r>
              <a:rPr lang="en-US" sz="2400" dirty="0"/>
              <a:t>(and no polynomial time solution currently exists)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39280"/>
            <a:ext cx="9144000" cy="2853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14193" y="1624997"/>
            <a:ext cx="0" cy="523300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477" y="3265053"/>
            <a:ext cx="3410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Shortest path</a:t>
            </a:r>
          </a:p>
          <a:p>
            <a:endParaRPr lang="en-US" sz="2400" dirty="0"/>
          </a:p>
          <a:p>
            <a:r>
              <a:rPr lang="en-US" sz="2400" dirty="0"/>
              <a:t>Bipartite matching</a:t>
            </a:r>
          </a:p>
          <a:p>
            <a:endParaRPr lang="en-US" sz="2400" dirty="0"/>
          </a:p>
          <a:p>
            <a:r>
              <a:rPr lang="en-US" sz="2400" dirty="0"/>
              <a:t>Linear programming</a:t>
            </a:r>
          </a:p>
          <a:p>
            <a:endParaRPr lang="en-US" sz="2400" dirty="0"/>
          </a:p>
          <a:p>
            <a:r>
              <a:rPr lang="en-US" sz="2400" dirty="0"/>
              <a:t>Minimum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8106" y="3265053"/>
            <a:ext cx="3965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Longest path</a:t>
            </a:r>
          </a:p>
          <a:p>
            <a:endParaRPr lang="en-US" sz="2400" dirty="0"/>
          </a:p>
          <a:p>
            <a:r>
              <a:rPr lang="en-US" sz="2400" dirty="0"/>
              <a:t>3D matching </a:t>
            </a:r>
          </a:p>
          <a:p>
            <a:endParaRPr lang="en-US" sz="2400" dirty="0"/>
          </a:p>
          <a:p>
            <a:r>
              <a:rPr lang="en-US" sz="2400" dirty="0"/>
              <a:t>Integer linear programming</a:t>
            </a:r>
          </a:p>
          <a:p>
            <a:endParaRPr lang="en-US" sz="2400" dirty="0"/>
          </a:p>
          <a:p>
            <a:r>
              <a:rPr lang="en-US" sz="2400" dirty="0"/>
              <a:t>Balanced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68016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09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217" y="4637398"/>
            <a:ext cx="1487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338527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1848" y="4258374"/>
            <a:ext cx="74518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Tractable problems can be solved in O(f(n)) where f(n) is a polynomial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0000FF"/>
                </a:solidFill>
              </a:rPr>
              <a:t>We’ll call </a:t>
            </a:r>
            <a:r>
              <a:rPr lang="en-US" sz="3200" b="1" dirty="0">
                <a:solidFill>
                  <a:srgbClr val="0000FF"/>
                </a:solidFill>
              </a:rPr>
              <a:t>P</a:t>
            </a:r>
            <a:r>
              <a:rPr lang="en-US" sz="3200" dirty="0">
                <a:solidFill>
                  <a:srgbClr val="0000FF"/>
                </a:solidFill>
              </a:rPr>
              <a:t>, the set of tractable problems</a:t>
            </a:r>
          </a:p>
        </p:txBody>
      </p:sp>
    </p:spTree>
    <p:extLst>
      <p:ext uri="{BB962C8B-B14F-4D97-AF65-F5344CB8AC3E}">
        <p14:creationId xmlns:p14="http://schemas.microsoft.com/office/powerpoint/2010/main" val="28425947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NEW is NP-Hard (i.e., all NP-complete problems are reducible to NEW in polynomial time)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68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1CB8E-3D4B-1049-8668-B2E1CD3318B6}"/>
              </a:ext>
            </a:extLst>
          </p:cNvPr>
          <p:cNvSpPr txBox="1"/>
          <p:nvPr/>
        </p:nvSpPr>
        <p:spPr>
          <a:xfrm>
            <a:off x="5909328" y="5343261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A6555-E4F6-1A4F-9560-853DBE956149}"/>
              </a:ext>
            </a:extLst>
          </p:cNvPr>
          <p:cNvSpPr txBox="1"/>
          <p:nvPr/>
        </p:nvSpPr>
        <p:spPr>
          <a:xfrm>
            <a:off x="2307176" y="5394558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6053D5A8-B6BC-9E40-B392-B8FA668808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5641650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90A597-F9B6-A14F-BE8E-E7329483DA73}"/>
              </a:ext>
            </a:extLst>
          </p:cNvPr>
          <p:cNvSpPr txBox="1"/>
          <p:nvPr/>
        </p:nvSpPr>
        <p:spPr>
          <a:xfrm>
            <a:off x="5909328" y="322384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15D3E-7A2D-DD49-A635-27BF3FE5D468}"/>
              </a:ext>
            </a:extLst>
          </p:cNvPr>
          <p:cNvSpPr txBox="1"/>
          <p:nvPr/>
        </p:nvSpPr>
        <p:spPr>
          <a:xfrm>
            <a:off x="2307176" y="327514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02F8142-5EC3-A240-B592-4F85B40D6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352223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893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29853"/>
            <a:ext cx="8153400" cy="1644097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is it sufficient to show that one NP-complete problem reduces to the NEW problem?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870927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4225973"/>
            <a:ext cx="8153400" cy="1644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All others can be reduced to NEW by first reducing to the one problem, then reducing to NEW.  Two polynomial time reductions is still polynomial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134045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793094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all NP-complete problems are reducible to NEW in polynomial time</a:t>
            </a:r>
          </a:p>
        </p:txBody>
      </p:sp>
      <p:sp>
        <p:nvSpPr>
          <p:cNvPr id="5" name="Down Arrow 4"/>
          <p:cNvSpPr/>
          <p:nvPr/>
        </p:nvSpPr>
        <p:spPr>
          <a:xfrm>
            <a:off x="3253737" y="2896590"/>
            <a:ext cx="1227287" cy="913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3809801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/>
              <a:t> NP-complete problem is reducible to NEW in polynomial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048" y="5546052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Show that NEW is reducible to any NP-complete problem in polynomial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206" y="4937877"/>
            <a:ext cx="172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 CAREFUL!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2648" y="5693299"/>
            <a:ext cx="7107842" cy="59282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658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56880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3-SAT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32431228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64206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34526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03200" progId="Equation.3">
                  <p:embed/>
                </p:oleObj>
              </mc:Choice>
              <mc:Fallback>
                <p:oleObj name="Equation" r:id="rId4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SAT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36129352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/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000" dirty="0"/>
              <a:t>Show that NEW is NP-Hard (i.e., all NP-complete problems are reducible to NEW in polynomial time)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Describe a reduction function </a:t>
            </a:r>
            <a:r>
              <a:rPr lang="en-US" sz="1800" i="1" dirty="0"/>
              <a:t>f</a:t>
            </a:r>
            <a:r>
              <a:rPr lang="en-US" sz="18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</a:t>
            </a:r>
            <a:r>
              <a:rPr lang="en-US" sz="1800" i="1" dirty="0"/>
              <a:t>f</a:t>
            </a:r>
            <a:r>
              <a:rPr lang="en-US" sz="18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SAT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err="1"/>
              <a:t>boolean</a:t>
            </a:r>
            <a:r>
              <a:rPr lang="en-US" sz="2400" dirty="0"/>
              <a:t> formula of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variables joined by </a:t>
            </a:r>
            <a:r>
              <a:rPr lang="en-US" sz="2400" i="1" dirty="0"/>
              <a:t>m</a:t>
            </a:r>
            <a:r>
              <a:rPr lang="en-US" sz="2400" dirty="0"/>
              <a:t> connectives (AND, OR or NOT) is there a setting of the variables such that the </a:t>
            </a:r>
            <a:r>
              <a:rPr lang="en-US" sz="2400" dirty="0" err="1"/>
              <a:t>boolean</a:t>
            </a:r>
            <a:r>
              <a:rPr lang="en-US" sz="2400" dirty="0"/>
              <a:t> formula evaluate to true?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77490"/>
              </p:ext>
            </p:extLst>
          </p:nvPr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7158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polynomial run-time?</a:t>
            </a:r>
          </a:p>
        </p:txBody>
      </p:sp>
    </p:spTree>
    <p:extLst>
      <p:ext uri="{BB962C8B-B14F-4D97-AF65-F5344CB8AC3E}">
        <p14:creationId xmlns:p14="http://schemas.microsoft.com/office/powerpoint/2010/main" val="39251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linear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72188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5427" y="3734754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about…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480" y="5322508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</a:t>
            </a:r>
            <a:r>
              <a:rPr lang="en-US" sz="3200" dirty="0" err="1">
                <a:solidFill>
                  <a:srgbClr val="FF0000"/>
                </a:solidFill>
              </a:rPr>
              <a:t>n</a:t>
            </a:r>
            <a:r>
              <a:rPr lang="en-US" sz="3200" baseline="30000" dirty="0" err="1">
                <a:solidFill>
                  <a:srgbClr val="FF0000"/>
                </a:solidFill>
              </a:rPr>
              <a:t>log</a:t>
            </a:r>
            <a:r>
              <a:rPr lang="en-US" sz="3200" baseline="30000" dirty="0">
                <a:solidFill>
                  <a:srgbClr val="FF0000"/>
                </a:solidFill>
              </a:rPr>
              <a:t> log log log n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6628" y="4659126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O(n</a:t>
            </a:r>
            <a:r>
              <a:rPr lang="en-US" sz="3200" baseline="30000" dirty="0">
                <a:solidFill>
                  <a:srgbClr val="FF0000"/>
                </a:solidFill>
              </a:rPr>
              <a:t>100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8432848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SAT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3-SAT to SAT: </a:t>
            </a:r>
          </a:p>
          <a:p>
            <a:r>
              <a:rPr lang="en-US" sz="2400" dirty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DONE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5916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Our reduction function simply does a copy, so it is already a </a:t>
            </a:r>
            <a:br>
              <a:rPr lang="en-US" sz="2000" dirty="0"/>
            </a:br>
            <a:r>
              <a:rPr lang="en-US" sz="2000" dirty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/>
              <a:t>Assume we have an NP-Complete problem instance that has a solution, show that the NEW problem instance generated by </a:t>
            </a:r>
            <a:r>
              <a:rPr lang="en-US" sz="1800" i="1" dirty="0"/>
              <a:t>f</a:t>
            </a:r>
            <a:r>
              <a:rPr lang="en-US" sz="1800" dirty="0"/>
              <a:t> has a solution</a:t>
            </a:r>
          </a:p>
          <a:p>
            <a:pPr lvl="1"/>
            <a:r>
              <a:rPr lang="en-US" sz="1800" dirty="0"/>
              <a:t>Assume we have a problem instance of NEW </a:t>
            </a:r>
            <a:r>
              <a:rPr lang="en-US" sz="1800" i="1" dirty="0">
                <a:solidFill>
                  <a:srgbClr val="FF6600"/>
                </a:solidFill>
              </a:rPr>
              <a:t>generated by f</a:t>
            </a:r>
            <a:r>
              <a:rPr lang="en-US" sz="18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9568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70659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 we care about showing that a problem is NP-Complete?</a:t>
            </a:r>
          </a:p>
          <a:p>
            <a:pPr lvl="1"/>
            <a:r>
              <a:rPr lang="en-US" sz="2400" dirty="0"/>
              <a:t>We know that the problem is hard (and we probably won’t find a polynomial time exact solver)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We may need to compromise:</a:t>
            </a:r>
          </a:p>
          <a:p>
            <a:pPr lvl="2"/>
            <a:r>
              <a:rPr lang="en-US" sz="2000" dirty="0"/>
              <a:t>reformulate the problem</a:t>
            </a:r>
          </a:p>
          <a:p>
            <a:pPr lvl="2"/>
            <a:r>
              <a:rPr lang="en-US" sz="2000" dirty="0"/>
              <a:t>settle for an approximate solution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Down the road, if a solution is found for an NP-complete problem, then we’d have one too…</a:t>
            </a:r>
          </a:p>
        </p:txBody>
      </p:sp>
    </p:spTree>
    <p:extLst>
      <p:ext uri="{BB962C8B-B14F-4D97-AF65-F5344CB8AC3E}">
        <p14:creationId xmlns:p14="http://schemas.microsoft.com/office/powerpoint/2010/main" val="18133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11779881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313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CLIQUE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12687830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</a:t>
            </a:r>
            <a:r>
              <a:rPr lang="en-US" sz="2400"/>
              <a:t>that Half-Clique </a:t>
            </a:r>
            <a:r>
              <a:rPr lang="en-US" sz="2400" dirty="0"/>
              <a:t>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Half-Clique is NP-Hard (i.e., all NP-complete problems are reducible to Half-Clique in polynomial time)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Half-Clique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Half-Clique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4235893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 don’t we worry about problems like this?</a:t>
            </a:r>
          </a:p>
        </p:txBody>
      </p:sp>
    </p:spTree>
    <p:extLst>
      <p:ext uri="{BB962C8B-B14F-4D97-AF65-F5344CB8AC3E}">
        <p14:creationId xmlns:p14="http://schemas.microsoft.com/office/powerpoint/2010/main" val="150784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3725786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Few practical problems result in solutions like this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Once a polynomial time algorithm exists, more efficient algorithms are usually found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Polynomial algorithms are amenable to parallel computation</a:t>
            </a:r>
          </a:p>
        </p:txBody>
      </p:sp>
    </p:spTree>
    <p:extLst>
      <p:ext uri="{BB962C8B-B14F-4D97-AF65-F5344CB8AC3E}">
        <p14:creationId xmlns:p14="http://schemas.microsoft.com/office/powerpoint/2010/main" val="383237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190862"/>
            <a:ext cx="5198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“solvable”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3854739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1251</TotalTime>
  <Words>3048</Words>
  <Application>Microsoft Macintosh PowerPoint</Application>
  <PresentationFormat>On-screen Show (4:3)</PresentationFormat>
  <Paragraphs>470</Paragraphs>
  <Slides>66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</vt:lpstr>
      <vt:lpstr>Calibri</vt:lpstr>
      <vt:lpstr>Cambria Math</vt:lpstr>
      <vt:lpstr>Monotype Corsiva</vt:lpstr>
      <vt:lpstr>Symbol</vt:lpstr>
      <vt:lpstr>Tw Cen MT</vt:lpstr>
      <vt:lpstr>Wingdings</vt:lpstr>
      <vt:lpstr>Wingdings 2</vt:lpstr>
      <vt:lpstr>Median</vt:lpstr>
      <vt:lpstr>Equation</vt:lpstr>
      <vt:lpstr>NP-Complete problems</vt:lpstr>
      <vt:lpstr>Admin</vt:lpstr>
      <vt:lpstr>Run-time analysis</vt:lpstr>
      <vt:lpstr>Tractable vs. intractable problems</vt:lpstr>
      <vt:lpstr>Tractable vs. intractable problems</vt:lpstr>
      <vt:lpstr>Tractable vs. intractable problems</vt:lpstr>
      <vt:lpstr>Tractable vs. intractable problems</vt:lpstr>
      <vt:lpstr>Tractable vs. intractable problems</vt:lpstr>
      <vt:lpstr>Solvable vs. unsolvable problems</vt:lpstr>
      <vt:lpstr>Solvable vs. unsolvable problems</vt:lpstr>
      <vt:lpstr>Sorting</vt:lpstr>
      <vt:lpstr>Sorting</vt:lpstr>
      <vt:lpstr>Enumerating all subsets</vt:lpstr>
      <vt:lpstr>Enumerating all subsets</vt:lpstr>
      <vt:lpstr>Halting problem</vt:lpstr>
      <vt:lpstr>Halting problem</vt:lpstr>
      <vt:lpstr>Integer solution?</vt:lpstr>
      <vt:lpstr>Integer solution?</vt:lpstr>
      <vt:lpstr>Hamiltonian cycle</vt:lpstr>
      <vt:lpstr>Hamiltonian cycle</vt:lpstr>
      <vt:lpstr>Hamiltonian cycle</vt:lpstr>
      <vt:lpstr>Hamiltonian cycle</vt:lpstr>
      <vt:lpstr>Hamiltonian cycle</vt:lpstr>
      <vt:lpstr>Hamiltonian cycle</vt:lpstr>
      <vt:lpstr>Checking hamiltonian cycles</vt:lpstr>
      <vt:lpstr>Checking hamiltonian cycles</vt:lpstr>
      <vt:lpstr>NP problems</vt:lpstr>
      <vt:lpstr>Checking hamiltonian cycles</vt:lpstr>
      <vt:lpstr>NP problems</vt:lpstr>
      <vt:lpstr>P and NP</vt:lpstr>
      <vt:lpstr>Reduction function</vt:lpstr>
      <vt:lpstr>Reduction function</vt:lpstr>
      <vt:lpstr>Reduction function</vt:lpstr>
      <vt:lpstr>Reduction function</vt:lpstr>
      <vt:lpstr>Reduction function: Example</vt:lpstr>
      <vt:lpstr>Reduction function: Example</vt:lpstr>
      <vt:lpstr>NP-Complete</vt:lpstr>
      <vt:lpstr>NP-Complete</vt:lpstr>
      <vt:lpstr>NP-Complete</vt:lpstr>
      <vt:lpstr>NP-Complete</vt:lpstr>
      <vt:lpstr>NP-Complete</vt:lpstr>
      <vt:lpstr>NP-Complete</vt:lpstr>
      <vt:lpstr>NP-complete</vt:lpstr>
      <vt:lpstr>NP-complete</vt:lpstr>
      <vt:lpstr>NP-complete problems</vt:lpstr>
      <vt:lpstr>NP-complete problems</vt:lpstr>
      <vt:lpstr>NP-complete problems</vt:lpstr>
      <vt:lpstr>P vs. NP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NP-Complete problems</vt:lpstr>
      <vt:lpstr>CLIQUE</vt:lpstr>
      <vt:lpstr>CLIQUE</vt:lpstr>
      <vt:lpstr>HALF-CLIQUE</vt:lpstr>
      <vt:lpstr>Is Half-Clique NP-Complete?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261</cp:revision>
  <cp:lastPrinted>2024-11-14T04:46:26Z</cp:lastPrinted>
  <dcterms:created xsi:type="dcterms:W3CDTF">2012-05-07T17:47:03Z</dcterms:created>
  <dcterms:modified xsi:type="dcterms:W3CDTF">2024-11-14T04:46:30Z</dcterms:modified>
</cp:coreProperties>
</file>