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1636" r:id="rId3"/>
    <p:sldId id="1619" r:id="rId4"/>
    <p:sldId id="1598" r:id="rId5"/>
    <p:sldId id="1648" r:id="rId6"/>
    <p:sldId id="1645" r:id="rId7"/>
    <p:sldId id="1624" r:id="rId8"/>
    <p:sldId id="1657" r:id="rId9"/>
    <p:sldId id="1649" r:id="rId10"/>
    <p:sldId id="1658" r:id="rId11"/>
    <p:sldId id="1626" r:id="rId12"/>
    <p:sldId id="1623" r:id="rId13"/>
    <p:sldId id="1627" r:id="rId14"/>
    <p:sldId id="1628" r:id="rId15"/>
    <p:sldId id="1659" r:id="rId16"/>
    <p:sldId id="1655" r:id="rId17"/>
    <p:sldId id="1629" r:id="rId18"/>
    <p:sldId id="1660" r:id="rId19"/>
    <p:sldId id="1630" r:id="rId20"/>
    <p:sldId id="1656" r:id="rId21"/>
    <p:sldId id="1632" r:id="rId22"/>
    <p:sldId id="1654" r:id="rId23"/>
    <p:sldId id="1651" r:id="rId24"/>
    <p:sldId id="1650" r:id="rId25"/>
    <p:sldId id="163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69"/>
    <a:srgbClr val="FFFFFF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67" autoAdjust="0"/>
    <p:restoredTop sz="91561" autoAdjust="0"/>
  </p:normalViewPr>
  <p:slideViewPr>
    <p:cSldViewPr>
      <p:cViewPr varScale="1">
        <p:scale>
          <a:sx n="113" d="100"/>
          <a:sy n="113" d="100"/>
        </p:scale>
        <p:origin x="154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4/29/26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4/29/26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www.cs.cornell.edu</a:t>
            </a:r>
            <a:r>
              <a:rPr lang="en-US" dirty="0"/>
              <a:t>/courses/cs4410/2018sp/schedule/slides/09-networking.pdf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21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46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in </a:t>
            </a:r>
            <a:r>
              <a:rPr lang="en-US" dirty="0" err="1"/>
              <a:t>wireshark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2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flow control = don't overwhelm the receiver</a:t>
            </a:r>
          </a:p>
          <a:p>
            <a:r>
              <a:rPr lang="en-US" dirty="0"/>
              <a:t>congestion control = don't swamp the network</a:t>
            </a:r>
          </a:p>
          <a:p>
            <a:r>
              <a:rPr lang="en-US" dirty="0"/>
              <a:t>Note: neither guarantees latency or bandwidth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87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82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07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83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handshake in </a:t>
            </a:r>
            <a:r>
              <a:rPr lang="en-US" dirty="0" err="1"/>
              <a:t>wireshark</a:t>
            </a:r>
            <a:r>
              <a:rPr lang="en-US" dirty="0"/>
              <a:t> with loopback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6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86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sequence numbers in </a:t>
            </a:r>
            <a:r>
              <a:rPr lang="en-US" dirty="0" err="1"/>
              <a:t>wireshark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94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S,A,F flags used to manage connection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sequence number and acknowledgement number (+ A flag) are used to implement reliable transport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33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4/29/26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4/29/26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105		       		                  Spring 2026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 dirty="0"/>
              <a:t>Lecture 26: TCP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05645-A467-3E55-4A11-D7E0FB7E5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 over a channel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06043-DF55-961F-C856-8644B7B8E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network operations we've discussed thus far: socket, bind, listen, accept, connect. What sequence are these operations called in if a client wants to send one message to the server?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4BFDA3-CD1B-2789-370D-07259C7DEAAC}"/>
              </a:ext>
            </a:extLst>
          </p:cNvPr>
          <p:cNvSpPr txBox="1">
            <a:spLocks/>
          </p:cNvSpPr>
          <p:nvPr/>
        </p:nvSpPr>
        <p:spPr>
          <a:xfrm>
            <a:off x="1590675" y="3810000"/>
            <a:ext cx="24384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731520" lvl="1" indent="-457200">
              <a:buFont typeface="+mj-lt"/>
              <a:buAutoNum type="arabicPeriod" startAt="5"/>
            </a:pPr>
            <a:r>
              <a:rPr lang="en-US" dirty="0"/>
              <a:t>socket</a:t>
            </a:r>
          </a:p>
          <a:p>
            <a:pPr marL="731520" lvl="1" indent="-457200">
              <a:buFont typeface="+mj-lt"/>
              <a:buAutoNum type="arabicPeriod" startAt="5"/>
            </a:pPr>
            <a:r>
              <a:rPr lang="en-US" dirty="0"/>
              <a:t>connect</a:t>
            </a:r>
          </a:p>
          <a:p>
            <a:pPr lvl="1"/>
            <a:endParaRPr lang="en-US" dirty="0"/>
          </a:p>
          <a:p>
            <a:pPr marL="731520" lvl="1" indent="-457200">
              <a:buFont typeface="+mj-lt"/>
              <a:buAutoNum type="arabicPeriod" startAt="8"/>
            </a:pPr>
            <a:r>
              <a:rPr lang="en-US" dirty="0"/>
              <a:t>write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AB0845-5546-374B-42F8-3FE5E37800B8}"/>
              </a:ext>
            </a:extLst>
          </p:cNvPr>
          <p:cNvSpPr txBox="1">
            <a:spLocks/>
          </p:cNvSpPr>
          <p:nvPr/>
        </p:nvSpPr>
        <p:spPr>
          <a:xfrm>
            <a:off x="4610100" y="3810000"/>
            <a:ext cx="24384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1520" lvl="1" indent="-457200">
              <a:buFont typeface="+mj-lt"/>
              <a:buAutoNum type="arabicPeriod"/>
            </a:pPr>
            <a:r>
              <a:rPr lang="en-US" dirty="0"/>
              <a:t>socket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bind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listen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accept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731520" lvl="1" indent="-457200">
              <a:buFont typeface="+mj-lt"/>
              <a:buAutoNum type="arabicPeriod" startAt="7"/>
            </a:pPr>
            <a:r>
              <a:rPr lang="en-US" dirty="0"/>
              <a:t>read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82E67C-482C-CB3E-5A7D-B8B7C1577692}"/>
              </a:ext>
            </a:extLst>
          </p:cNvPr>
          <p:cNvSpPr/>
          <p:nvPr/>
        </p:nvSpPr>
        <p:spPr>
          <a:xfrm>
            <a:off x="1362075" y="3806190"/>
            <a:ext cx="5334000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C4497A-5CD9-7A48-05F4-93B2B501A488}"/>
              </a:ext>
            </a:extLst>
          </p:cNvPr>
          <p:cNvSpPr txBox="1"/>
          <p:nvPr/>
        </p:nvSpPr>
        <p:spPr>
          <a:xfrm>
            <a:off x="2095500" y="3440668"/>
            <a:ext cx="12553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2880" algn="ctr"/>
            <a:r>
              <a:rPr lang="en-US" b="1" dirty="0">
                <a:solidFill>
                  <a:schemeClr val="accent1"/>
                </a:solidFill>
              </a:rPr>
              <a:t>client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CEFB7D-D494-9199-F385-EABF7BB93DAC}"/>
              </a:ext>
            </a:extLst>
          </p:cNvPr>
          <p:cNvSpPr txBox="1"/>
          <p:nvPr/>
        </p:nvSpPr>
        <p:spPr>
          <a:xfrm>
            <a:off x="4991100" y="3440668"/>
            <a:ext cx="12553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2880" algn="ctr"/>
            <a:r>
              <a:rPr lang="en-US" b="1" dirty="0">
                <a:solidFill>
                  <a:schemeClr val="accent1"/>
                </a:solidFill>
              </a:rPr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102034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44CBB-E0E0-F44F-B830-F5BC41B0B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Reliable 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6DFA3-43E8-D240-AF7E-22041BD73C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Each SYN segment will include a randomly chosen sequence number</a:t>
            </a:r>
          </a:p>
          <a:p>
            <a:r>
              <a:rPr lang="en-US" dirty="0"/>
              <a:t>Sequence number of each segment is incremented by data length </a:t>
            </a:r>
          </a:p>
          <a:p>
            <a:r>
              <a:rPr lang="en-US" dirty="0"/>
              <a:t>Receiver sends ACK segments acknowledging latest sequence number received</a:t>
            </a:r>
          </a:p>
          <a:p>
            <a:r>
              <a:rPr lang="en-US" dirty="0"/>
              <a:t>Sender maintains copy of all sent but unacknowledged segments; resends if ACK does not arrive within timeout</a:t>
            </a:r>
          </a:p>
          <a:p>
            <a:r>
              <a:rPr lang="en-US" dirty="0"/>
              <a:t>Timeout is dynamically adjusted to account for round-trip delay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513E7B-1792-6F42-99FC-2381855623EA}"/>
              </a:ext>
            </a:extLst>
          </p:cNvPr>
          <p:cNvCxnSpPr/>
          <p:nvPr/>
        </p:nvCxnSpPr>
        <p:spPr>
          <a:xfrm>
            <a:off x="4953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1F65430-FCF7-6045-A720-4EEAF0021746}"/>
              </a:ext>
            </a:extLst>
          </p:cNvPr>
          <p:cNvCxnSpPr/>
          <p:nvPr/>
        </p:nvCxnSpPr>
        <p:spPr>
          <a:xfrm>
            <a:off x="8382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D0A30F5D-0E2C-2B42-9DDE-73994448B8D7}"/>
              </a:ext>
            </a:extLst>
          </p:cNvPr>
          <p:cNvGrpSpPr/>
          <p:nvPr/>
        </p:nvGrpSpPr>
        <p:grpSpPr>
          <a:xfrm>
            <a:off x="4928222" y="1672119"/>
            <a:ext cx="3429000" cy="398684"/>
            <a:chOff x="4928222" y="1672119"/>
            <a:chExt cx="3429000" cy="39868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9D544A2-0A8E-ED4A-8DD7-5BAA061C5DBC}"/>
                </a:ext>
              </a:extLst>
            </p:cNvPr>
            <p:cNvCxnSpPr/>
            <p:nvPr/>
          </p:nvCxnSpPr>
          <p:spPr>
            <a:xfrm>
              <a:off x="4928222" y="1918403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9FCEB4-59C6-B34E-8AC4-1009FF8421C3}"/>
                </a:ext>
              </a:extLst>
            </p:cNvPr>
            <p:cNvSpPr txBox="1"/>
            <p:nvPr/>
          </p:nvSpPr>
          <p:spPr>
            <a:xfrm rot="190422">
              <a:off x="7231203" y="1672119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SYN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1B95CF-8346-FF47-AF6E-89406882C969}"/>
              </a:ext>
            </a:extLst>
          </p:cNvPr>
          <p:cNvGrpSpPr/>
          <p:nvPr/>
        </p:nvGrpSpPr>
        <p:grpSpPr>
          <a:xfrm>
            <a:off x="4991077" y="2001802"/>
            <a:ext cx="3429000" cy="389930"/>
            <a:chOff x="4953000" y="2001750"/>
            <a:chExt cx="3429000" cy="38993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71D1A18-C997-0349-9164-2F79EC8831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9D39273-D91D-E74F-AA65-642877F24684}"/>
                </a:ext>
              </a:extLst>
            </p:cNvPr>
            <p:cNvSpPr txBox="1"/>
            <p:nvPr/>
          </p:nvSpPr>
          <p:spPr>
            <a:xfrm rot="21397692">
              <a:off x="5372958" y="2001750"/>
              <a:ext cx="1249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SYN, ACK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B17168-672A-D04E-AC2A-2F5D87EF8BF4}"/>
              </a:ext>
            </a:extLst>
          </p:cNvPr>
          <p:cNvGrpSpPr/>
          <p:nvPr/>
        </p:nvGrpSpPr>
        <p:grpSpPr>
          <a:xfrm>
            <a:off x="4914924" y="2324328"/>
            <a:ext cx="3429000" cy="369332"/>
            <a:chOff x="4953000" y="1693401"/>
            <a:chExt cx="3429000" cy="36933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5412C10-D83C-6F47-B423-942DA41C0FCC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85B09B-FD0D-C241-B28A-FA59958C0703}"/>
                </a:ext>
              </a:extLst>
            </p:cNvPr>
            <p:cNvSpPr txBox="1"/>
            <p:nvPr/>
          </p:nvSpPr>
          <p:spPr>
            <a:xfrm rot="190422">
              <a:off x="7214340" y="1693401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ACK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9BA3D04-26F2-B24C-9CF0-D89FF05EF061}"/>
              </a:ext>
            </a:extLst>
          </p:cNvPr>
          <p:cNvGrpSpPr/>
          <p:nvPr/>
        </p:nvGrpSpPr>
        <p:grpSpPr>
          <a:xfrm>
            <a:off x="4923203" y="2590800"/>
            <a:ext cx="3429000" cy="385315"/>
            <a:chOff x="4953000" y="1672085"/>
            <a:chExt cx="3429000" cy="385315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D62A20E-ECC6-704E-A422-5575ABE5403C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F6F254-8FC1-A342-B1E6-CF43D1FDD2BB}"/>
                </a:ext>
              </a:extLst>
            </p:cNvPr>
            <p:cNvSpPr txBox="1"/>
            <p:nvPr/>
          </p:nvSpPr>
          <p:spPr>
            <a:xfrm rot="190422">
              <a:off x="5901521" y="1672085"/>
              <a:ext cx="1781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47)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E7DA78B-0960-8541-9651-D03191127549}"/>
              </a:ext>
            </a:extLst>
          </p:cNvPr>
          <p:cNvGrpSpPr/>
          <p:nvPr/>
        </p:nvGrpSpPr>
        <p:grpSpPr>
          <a:xfrm>
            <a:off x="4977779" y="2863378"/>
            <a:ext cx="3429000" cy="389930"/>
            <a:chOff x="4953000" y="2001750"/>
            <a:chExt cx="3429000" cy="38993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63265E6-95D2-5043-8E3B-13EF636C40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rgbClr val="696969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3052256-B651-8241-94A2-7E9AFE085FDF}"/>
                </a:ext>
              </a:extLst>
            </p:cNvPr>
            <p:cNvSpPr txBox="1"/>
            <p:nvPr/>
          </p:nvSpPr>
          <p:spPr>
            <a:xfrm rot="21397692">
              <a:off x="5507642" y="2001750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47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5C90725-641B-474C-BFAF-A33D8F33AE7E}"/>
              </a:ext>
            </a:extLst>
          </p:cNvPr>
          <p:cNvGrpSpPr/>
          <p:nvPr/>
        </p:nvGrpSpPr>
        <p:grpSpPr>
          <a:xfrm>
            <a:off x="4953000" y="3194741"/>
            <a:ext cx="3429000" cy="385315"/>
            <a:chOff x="4953000" y="1672085"/>
            <a:chExt cx="3429000" cy="385315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A88AAA1-EF97-744D-A481-DF5CF6EBB9F7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2D7BFEC-2C80-9646-AB09-1580B22D587C}"/>
                </a:ext>
              </a:extLst>
            </p:cNvPr>
            <p:cNvSpPr txBox="1"/>
            <p:nvPr/>
          </p:nvSpPr>
          <p:spPr>
            <a:xfrm rot="190422">
              <a:off x="5901521" y="1672085"/>
              <a:ext cx="1781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48)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E0229B4-83F2-5943-B844-7797FE829DEE}"/>
              </a:ext>
            </a:extLst>
          </p:cNvPr>
          <p:cNvGrpSpPr/>
          <p:nvPr/>
        </p:nvGrpSpPr>
        <p:grpSpPr>
          <a:xfrm>
            <a:off x="4965904" y="3505200"/>
            <a:ext cx="3429000" cy="389930"/>
            <a:chOff x="4953000" y="2001750"/>
            <a:chExt cx="3429000" cy="389930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4981371-71D0-8B41-B6A9-103946EBEE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460E0FC-D67F-E84C-90FE-C7D972AF9989}"/>
                </a:ext>
              </a:extLst>
            </p:cNvPr>
            <p:cNvSpPr txBox="1"/>
            <p:nvPr/>
          </p:nvSpPr>
          <p:spPr>
            <a:xfrm rot="21397692">
              <a:off x="5507642" y="2001750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48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CE37B2C-7876-5748-8FA8-9BD178B778BD}"/>
              </a:ext>
            </a:extLst>
          </p:cNvPr>
          <p:cNvGrpSpPr/>
          <p:nvPr/>
        </p:nvGrpSpPr>
        <p:grpSpPr>
          <a:xfrm>
            <a:off x="4953000" y="4048213"/>
            <a:ext cx="3429000" cy="385315"/>
            <a:chOff x="4953000" y="1672085"/>
            <a:chExt cx="3429000" cy="385315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8A31F71-A642-6C4B-820D-1466A1F090F5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775B63-5028-0140-9D3C-44C0ED4AF2AE}"/>
                </a:ext>
              </a:extLst>
            </p:cNvPr>
            <p:cNvSpPr txBox="1"/>
            <p:nvPr/>
          </p:nvSpPr>
          <p:spPr>
            <a:xfrm rot="190422">
              <a:off x="5901521" y="1672085"/>
              <a:ext cx="1781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(Seq = 49)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E403C00-D353-AF48-BA7B-14D8C8CA5219}"/>
              </a:ext>
            </a:extLst>
          </p:cNvPr>
          <p:cNvGrpSpPr/>
          <p:nvPr/>
        </p:nvGrpSpPr>
        <p:grpSpPr>
          <a:xfrm>
            <a:off x="4965904" y="5140448"/>
            <a:ext cx="3429000" cy="389930"/>
            <a:chOff x="4953000" y="2001750"/>
            <a:chExt cx="3429000" cy="389930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45F1E6E9-E32E-7942-BFC5-02CCF56430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8B5AB74-DA50-F847-B12C-AE8453B2F2C6}"/>
                </a:ext>
              </a:extLst>
            </p:cNvPr>
            <p:cNvSpPr txBox="1"/>
            <p:nvPr/>
          </p:nvSpPr>
          <p:spPr>
            <a:xfrm rot="21397692">
              <a:off x="5507642" y="2001750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49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5D26F08-1909-0445-89E4-EEA155678392}"/>
              </a:ext>
            </a:extLst>
          </p:cNvPr>
          <p:cNvGrpSpPr/>
          <p:nvPr/>
        </p:nvGrpSpPr>
        <p:grpSpPr>
          <a:xfrm>
            <a:off x="4927515" y="4857090"/>
            <a:ext cx="3429000" cy="385315"/>
            <a:chOff x="4953000" y="1672085"/>
            <a:chExt cx="3429000" cy="385315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84E5E17F-88E3-1E47-A32F-969C9464753B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56AA0CD-5CEA-DB43-9F93-9919EF8C3A42}"/>
                </a:ext>
              </a:extLst>
            </p:cNvPr>
            <p:cNvSpPr txBox="1"/>
            <p:nvPr/>
          </p:nvSpPr>
          <p:spPr>
            <a:xfrm rot="190422">
              <a:off x="5901521" y="1672085"/>
              <a:ext cx="1781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(Seq = 49)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B386BEF-947D-D44F-9D29-AC9C7FDAAF06}"/>
              </a:ext>
            </a:extLst>
          </p:cNvPr>
          <p:cNvGrpSpPr/>
          <p:nvPr/>
        </p:nvGrpSpPr>
        <p:grpSpPr>
          <a:xfrm>
            <a:off x="4991077" y="4281128"/>
            <a:ext cx="1774059" cy="808877"/>
            <a:chOff x="4991077" y="4465750"/>
            <a:chExt cx="1774059" cy="808877"/>
          </a:xfrm>
        </p:grpSpPr>
        <p:sp>
          <p:nvSpPr>
            <p:cNvPr id="47" name="Right Brace 46">
              <a:extLst>
                <a:ext uri="{FF2B5EF4-FFF2-40B4-BE49-F238E27FC236}">
                  <a16:creationId xmlns:a16="http://schemas.microsoft.com/office/drawing/2014/main" id="{728DA5D0-138C-3A4B-9DCF-629D2FAA51C6}"/>
                </a:ext>
              </a:extLst>
            </p:cNvPr>
            <p:cNvSpPr/>
            <p:nvPr/>
          </p:nvSpPr>
          <p:spPr>
            <a:xfrm>
              <a:off x="4991077" y="4465750"/>
              <a:ext cx="190523" cy="808877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7221B40-A607-7D40-B0DD-B40987E07D8C}"/>
                </a:ext>
              </a:extLst>
            </p:cNvPr>
            <p:cNvSpPr txBox="1"/>
            <p:nvPr/>
          </p:nvSpPr>
          <p:spPr>
            <a:xfrm>
              <a:off x="5156939" y="4675470"/>
              <a:ext cx="1608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Send</a:t>
              </a:r>
              <a:r>
                <a:rPr lang="en-US" dirty="0"/>
                <a:t> Timeout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268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DECE0-3D04-9040-B3EE-0F74A28D8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Transport-Layer Segment Formats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77F1417-8FD8-EA48-A432-4ECCBA3955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UDP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8EF397B-FF1F-1946-89A4-C4EA4648F9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TCP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8337A272-C70E-E44C-8EE7-866E5E02E9B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8295D19-C92F-0B45-A2F0-5A18555F632F}"/>
              </a:ext>
            </a:extLst>
          </p:cNvPr>
          <p:cNvGrpSpPr/>
          <p:nvPr/>
        </p:nvGrpSpPr>
        <p:grpSpPr>
          <a:xfrm>
            <a:off x="4724400" y="2368296"/>
            <a:ext cx="4038600" cy="4337304"/>
            <a:chOff x="4968766" y="1316760"/>
            <a:chExt cx="3702268" cy="4337304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FE0A78E-E56B-E44B-90B9-50CBD89C71E5}"/>
                </a:ext>
              </a:extLst>
            </p:cNvPr>
            <p:cNvGrpSpPr/>
            <p:nvPr/>
          </p:nvGrpSpPr>
          <p:grpSpPr>
            <a:xfrm>
              <a:off x="4968766" y="1316760"/>
              <a:ext cx="3702268" cy="4337304"/>
              <a:chOff x="5064016" y="1317680"/>
              <a:chExt cx="3702268" cy="4337304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6E7032D-63E6-CE4B-B7BB-B3022B4D3997}"/>
                  </a:ext>
                </a:extLst>
              </p:cNvPr>
              <p:cNvSpPr/>
              <p:nvPr/>
            </p:nvSpPr>
            <p:spPr>
              <a:xfrm>
                <a:off x="5064016" y="4213192"/>
                <a:ext cx="3702268" cy="144179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application message (payload)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432820A-C6B8-E042-B6F6-B40B041B553F}"/>
                  </a:ext>
                </a:extLst>
              </p:cNvPr>
              <p:cNvSpPr/>
              <p:nvPr/>
            </p:nvSpPr>
            <p:spPr>
              <a:xfrm>
                <a:off x="5064016" y="1317681"/>
                <a:ext cx="1851134" cy="48479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Source Port #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1DB1258-7A78-7046-9AE2-111F25388B4E}"/>
                  </a:ext>
                </a:extLst>
              </p:cNvPr>
              <p:cNvSpPr/>
              <p:nvPr/>
            </p:nvSpPr>
            <p:spPr>
              <a:xfrm>
                <a:off x="6915150" y="1317680"/>
                <a:ext cx="1851134" cy="48479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Dest</a:t>
                </a:r>
                <a:r>
                  <a:rPr lang="en-US" dirty="0"/>
                  <a:t>. Port #</a:t>
                </a: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E1AA37E-9A3D-1F40-BC6F-6F5CBE6D0BD8}"/>
                </a:ext>
              </a:extLst>
            </p:cNvPr>
            <p:cNvSpPr/>
            <p:nvPr/>
          </p:nvSpPr>
          <p:spPr>
            <a:xfrm>
              <a:off x="4968766" y="1801551"/>
              <a:ext cx="3702268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sequence number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5D84B0C-D88C-F143-806B-210F8493E5F3}"/>
                </a:ext>
              </a:extLst>
            </p:cNvPr>
            <p:cNvSpPr/>
            <p:nvPr/>
          </p:nvSpPr>
          <p:spPr>
            <a:xfrm>
              <a:off x="4968766" y="2286341"/>
              <a:ext cx="3702268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acknowledgement number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385818C-EA8C-ED49-9B12-D938E49F1D8A}"/>
                </a:ext>
              </a:extLst>
            </p:cNvPr>
            <p:cNvSpPr/>
            <p:nvPr/>
          </p:nvSpPr>
          <p:spPr>
            <a:xfrm>
              <a:off x="6819900" y="2771132"/>
              <a:ext cx="1851134" cy="48283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receive window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1D46B99-4EC4-1448-A4CF-3982E9526648}"/>
                </a:ext>
              </a:extLst>
            </p:cNvPr>
            <p:cNvSpPr/>
            <p:nvPr/>
          </p:nvSpPr>
          <p:spPr>
            <a:xfrm>
              <a:off x="4968766" y="2770158"/>
              <a:ext cx="504901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HL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FBA4DC5-7C71-3849-A3BB-84B08898AB10}"/>
                </a:ext>
              </a:extLst>
            </p:cNvPr>
            <p:cNvSpPr/>
            <p:nvPr/>
          </p:nvSpPr>
          <p:spPr>
            <a:xfrm>
              <a:off x="6629400" y="2770158"/>
              <a:ext cx="190500" cy="4847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0503D02-3CCB-EB40-974C-0DC3AA313AD7}"/>
                </a:ext>
              </a:extLst>
            </p:cNvPr>
            <p:cNvSpPr/>
            <p:nvPr/>
          </p:nvSpPr>
          <p:spPr>
            <a:xfrm>
              <a:off x="6438900" y="2769184"/>
              <a:ext cx="190500" cy="4847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700C75E-9E51-F243-8F08-603DCBEBDF55}"/>
                </a:ext>
              </a:extLst>
            </p:cNvPr>
            <p:cNvSpPr/>
            <p:nvPr/>
          </p:nvSpPr>
          <p:spPr>
            <a:xfrm>
              <a:off x="6248400" y="2769182"/>
              <a:ext cx="190500" cy="4847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C38E902-EBB9-AA4C-A49B-1AE774643827}"/>
                </a:ext>
              </a:extLst>
            </p:cNvPr>
            <p:cNvSpPr/>
            <p:nvPr/>
          </p:nvSpPr>
          <p:spPr>
            <a:xfrm>
              <a:off x="6056190" y="2773632"/>
              <a:ext cx="190500" cy="480339"/>
            </a:xfrm>
            <a:prstGeom prst="rect">
              <a:avLst/>
            </a:prstGeom>
            <a:ln w="26424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500E875-D335-414D-9C61-B4167664E986}"/>
                </a:ext>
              </a:extLst>
            </p:cNvPr>
            <p:cNvSpPr/>
            <p:nvPr/>
          </p:nvSpPr>
          <p:spPr>
            <a:xfrm>
              <a:off x="5864835" y="2769182"/>
              <a:ext cx="190500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3D1878C-6E06-B542-A770-48442834833B}"/>
                </a:ext>
              </a:extLst>
            </p:cNvPr>
            <p:cNvSpPr/>
            <p:nvPr/>
          </p:nvSpPr>
          <p:spPr>
            <a:xfrm>
              <a:off x="5666732" y="2769182"/>
              <a:ext cx="190500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25C4F9A-EF53-994C-838E-67DDED73C4FF}"/>
                </a:ext>
              </a:extLst>
            </p:cNvPr>
            <p:cNvSpPr/>
            <p:nvPr/>
          </p:nvSpPr>
          <p:spPr>
            <a:xfrm>
              <a:off x="5482125" y="2769182"/>
              <a:ext cx="190500" cy="484791"/>
            </a:xfrm>
            <a:prstGeom prst="rect">
              <a:avLst/>
            </a:prstGeom>
            <a:pattFill prst="wdUpDiag">
              <a:fgClr>
                <a:schemeClr val="accent4"/>
              </a:fgClr>
              <a:bgClr>
                <a:schemeClr val="bg1"/>
              </a:bgClr>
            </a:patt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B814320-EB8C-AA40-8311-731AC7861685}"/>
                </a:ext>
              </a:extLst>
            </p:cNvPr>
            <p:cNvSpPr/>
            <p:nvPr/>
          </p:nvSpPr>
          <p:spPr>
            <a:xfrm>
              <a:off x="4968766" y="3252021"/>
              <a:ext cx="1851134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checksum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B1EAB45-F225-814F-8CAB-2BCDA5C1DC92}"/>
                </a:ext>
              </a:extLst>
            </p:cNvPr>
            <p:cNvSpPr/>
            <p:nvPr/>
          </p:nvSpPr>
          <p:spPr>
            <a:xfrm>
              <a:off x="6819900" y="3252020"/>
              <a:ext cx="1851134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 data pointer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6F19EC1-2D33-E949-937A-A8E4C81D9DB7}"/>
                </a:ext>
              </a:extLst>
            </p:cNvPr>
            <p:cNvSpPr/>
            <p:nvPr/>
          </p:nvSpPr>
          <p:spPr>
            <a:xfrm>
              <a:off x="4968766" y="3730410"/>
              <a:ext cx="2408578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options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18303AE-0852-0849-B979-1A935747B41C}"/>
                </a:ext>
              </a:extLst>
            </p:cNvPr>
            <p:cNvSpPr/>
            <p:nvPr/>
          </p:nvSpPr>
          <p:spPr>
            <a:xfrm>
              <a:off x="7393110" y="3730409"/>
              <a:ext cx="1277924" cy="484791"/>
            </a:xfrm>
            <a:prstGeom prst="rect">
              <a:avLst/>
            </a:prstGeom>
            <a:pattFill prst="wdUpDiag">
              <a:fgClr>
                <a:schemeClr val="accent4"/>
              </a:fgClr>
              <a:bgClr>
                <a:schemeClr val="bg1"/>
              </a:bgClr>
            </a:patt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995071E-0045-6541-B0B6-3A565D28B338}"/>
              </a:ext>
            </a:extLst>
          </p:cNvPr>
          <p:cNvGrpSpPr/>
          <p:nvPr/>
        </p:nvGrpSpPr>
        <p:grpSpPr>
          <a:xfrm>
            <a:off x="413379" y="2373187"/>
            <a:ext cx="4038600" cy="1930369"/>
            <a:chOff x="5064016" y="1317680"/>
            <a:chExt cx="3702268" cy="1930369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D44CC45-369A-3F47-B1CB-6AFD5908FDC8}"/>
                </a:ext>
              </a:extLst>
            </p:cNvPr>
            <p:cNvSpPr/>
            <p:nvPr/>
          </p:nvSpPr>
          <p:spPr>
            <a:xfrm>
              <a:off x="5064016" y="1806257"/>
              <a:ext cx="3702268" cy="144179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application message (payload)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28D0B47-FDB3-0045-8D4B-6FD611511827}"/>
                </a:ext>
              </a:extLst>
            </p:cNvPr>
            <p:cNvSpPr/>
            <p:nvPr/>
          </p:nvSpPr>
          <p:spPr>
            <a:xfrm>
              <a:off x="5064016" y="1317681"/>
              <a:ext cx="1851134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Source Port #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9765F1F-0CBD-4D45-B08D-F2BEF425483E}"/>
                </a:ext>
              </a:extLst>
            </p:cNvPr>
            <p:cNvSpPr/>
            <p:nvPr/>
          </p:nvSpPr>
          <p:spPr>
            <a:xfrm>
              <a:off x="6915150" y="1317680"/>
              <a:ext cx="1851134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Dest</a:t>
              </a:r>
              <a:r>
                <a:rPr lang="en-US" dirty="0"/>
                <a:t>. Port #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140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B3020-0066-E247-B3E3-B816ADE66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Pipelined Protocols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19190B-BA17-DE4B-A4C0-A7499A199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Pipelining allows sender to send multiple "in-flight", yet-to-be-acknowledged packets</a:t>
            </a:r>
          </a:p>
          <a:p>
            <a:pPr lvl="1"/>
            <a:r>
              <a:rPr lang="en-US" dirty="0"/>
              <a:t>increases throughput</a:t>
            </a:r>
          </a:p>
          <a:p>
            <a:pPr lvl="1"/>
            <a:r>
              <a:rPr lang="en-US" dirty="0"/>
              <a:t>needs buffering at sender and receiver</a:t>
            </a: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2AEE6C-9FE3-FE4F-B89A-B8A6F7E3A8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2" t="58815" r="74456" b="29118"/>
          <a:stretch/>
        </p:blipFill>
        <p:spPr>
          <a:xfrm>
            <a:off x="6635750" y="5611129"/>
            <a:ext cx="146049" cy="320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CF88A7-0435-E847-895D-7C4607713A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9" t="68459" r="66712" b="28375"/>
          <a:stretch/>
        </p:blipFill>
        <p:spPr>
          <a:xfrm>
            <a:off x="6607173" y="5847667"/>
            <a:ext cx="174625" cy="841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281C7C-7169-2B46-B55F-7EAB59FA9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7" y="4028418"/>
            <a:ext cx="8593585" cy="276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37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C83F9-2F81-C34F-9E0A-6DD6DF85E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Window Size =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6A774-5148-4C49-AC5E-F24E9C83DE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sender can have up to 4 unacknowledged messages</a:t>
            </a:r>
          </a:p>
          <a:p>
            <a:endParaRPr lang="en-US" dirty="0"/>
          </a:p>
          <a:p>
            <a:r>
              <a:rPr lang="en-US" dirty="0"/>
              <a:t>when ACK for first message is received, it can send another message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28C8D4-4081-B245-9CED-16B99BFF5E92}"/>
              </a:ext>
            </a:extLst>
          </p:cNvPr>
          <p:cNvCxnSpPr/>
          <p:nvPr/>
        </p:nvCxnSpPr>
        <p:spPr>
          <a:xfrm>
            <a:off x="4953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61DE0A-9A93-5E4D-BE5F-368EEEDBB584}"/>
              </a:ext>
            </a:extLst>
          </p:cNvPr>
          <p:cNvCxnSpPr/>
          <p:nvPr/>
        </p:nvCxnSpPr>
        <p:spPr>
          <a:xfrm>
            <a:off x="8382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B053AE5-456F-0E4A-B99A-0DBA44FFE05D}"/>
              </a:ext>
            </a:extLst>
          </p:cNvPr>
          <p:cNvGrpSpPr/>
          <p:nvPr/>
        </p:nvGrpSpPr>
        <p:grpSpPr>
          <a:xfrm rot="20727662">
            <a:off x="4965904" y="3154632"/>
            <a:ext cx="3429000" cy="389930"/>
            <a:chOff x="4953000" y="2001750"/>
            <a:chExt cx="3429000" cy="389930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8D863FD-5D1C-6E46-B1DF-B0388A24B9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475C8A-958E-4046-93EA-AA9ECD9BAA33}"/>
                </a:ext>
              </a:extLst>
            </p:cNvPr>
            <p:cNvSpPr txBox="1"/>
            <p:nvPr/>
          </p:nvSpPr>
          <p:spPr>
            <a:xfrm rot="21397692">
              <a:off x="5475582" y="2001750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47 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922ED0E-BC22-8E48-AF33-464F78BAEBA3}"/>
              </a:ext>
            </a:extLst>
          </p:cNvPr>
          <p:cNvGrpSpPr/>
          <p:nvPr/>
        </p:nvGrpSpPr>
        <p:grpSpPr>
          <a:xfrm>
            <a:off x="4939053" y="1980548"/>
            <a:ext cx="3537996" cy="1179620"/>
            <a:chOff x="4939053" y="1980548"/>
            <a:chExt cx="3537996" cy="117962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ADDBB94-7A72-1E48-9DDF-E64C3D128DD2}"/>
                </a:ext>
              </a:extLst>
            </p:cNvPr>
            <p:cNvGrpSpPr/>
            <p:nvPr/>
          </p:nvGrpSpPr>
          <p:grpSpPr>
            <a:xfrm rot="972683">
              <a:off x="4951635" y="1980548"/>
              <a:ext cx="3512511" cy="385315"/>
              <a:chOff x="4953000" y="1672085"/>
              <a:chExt cx="3429000" cy="385315"/>
            </a:xfrm>
          </p:grpSpPr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B41B2746-FFFE-6F4A-9469-9B832E619801}"/>
                  </a:ext>
                </a:extLst>
              </p:cNvPr>
              <p:cNvCxnSpPr/>
              <p:nvPr/>
            </p:nvCxnSpPr>
            <p:spPr>
              <a:xfrm>
                <a:off x="4953000" y="1905000"/>
                <a:ext cx="3429000" cy="152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86C389A-EED1-D147-9E3E-379DCC73A1B9}"/>
                  </a:ext>
                </a:extLst>
              </p:cNvPr>
              <p:cNvSpPr txBox="1"/>
              <p:nvPr/>
            </p:nvSpPr>
            <p:spPr>
              <a:xfrm rot="190422">
                <a:off x="5901521" y="1672085"/>
                <a:ext cx="1781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</a:t>
                </a:r>
                <a:r>
                  <a:rPr lang="en-US" dirty="0" err="1"/>
                  <a:t>Seq</a:t>
                </a:r>
                <a:r>
                  <a:rPr lang="en-US" dirty="0"/>
                  <a:t> = 47)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3AA694D-F411-154C-A9CB-8DBFAAC2689D}"/>
                </a:ext>
              </a:extLst>
            </p:cNvPr>
            <p:cNvGrpSpPr/>
            <p:nvPr/>
          </p:nvGrpSpPr>
          <p:grpSpPr>
            <a:xfrm rot="972683">
              <a:off x="4964538" y="2241063"/>
              <a:ext cx="3512511" cy="385315"/>
              <a:chOff x="4953000" y="1672085"/>
              <a:chExt cx="3429000" cy="385315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7446A010-0580-224B-B6D0-01B1834C50D3}"/>
                  </a:ext>
                </a:extLst>
              </p:cNvPr>
              <p:cNvCxnSpPr/>
              <p:nvPr/>
            </p:nvCxnSpPr>
            <p:spPr>
              <a:xfrm>
                <a:off x="4953000" y="1905000"/>
                <a:ext cx="3429000" cy="152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D254340-AA79-1346-BAC7-FF670CCEE140}"/>
                  </a:ext>
                </a:extLst>
              </p:cNvPr>
              <p:cNvSpPr txBox="1"/>
              <p:nvPr/>
            </p:nvSpPr>
            <p:spPr>
              <a:xfrm rot="190422">
                <a:off x="5901521" y="1672085"/>
                <a:ext cx="1781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</a:t>
                </a:r>
                <a:r>
                  <a:rPr lang="en-US" dirty="0" err="1"/>
                  <a:t>Seq</a:t>
                </a:r>
                <a:r>
                  <a:rPr lang="en-US" dirty="0"/>
                  <a:t> = 48)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9388FDF-857F-9C4C-B047-C5DCE43394A0}"/>
                </a:ext>
              </a:extLst>
            </p:cNvPr>
            <p:cNvGrpSpPr/>
            <p:nvPr/>
          </p:nvGrpSpPr>
          <p:grpSpPr>
            <a:xfrm rot="972683">
              <a:off x="4939053" y="2507995"/>
              <a:ext cx="3512511" cy="385315"/>
              <a:chOff x="4953000" y="1672085"/>
              <a:chExt cx="3429000" cy="385315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11AF08D7-E9D7-4A41-ADAC-1E7078535F2A}"/>
                  </a:ext>
                </a:extLst>
              </p:cNvPr>
              <p:cNvCxnSpPr/>
              <p:nvPr/>
            </p:nvCxnSpPr>
            <p:spPr>
              <a:xfrm>
                <a:off x="4953000" y="1905000"/>
                <a:ext cx="3429000" cy="152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451B02-7AB3-3547-9A7E-89C8AD1BAAEA}"/>
                  </a:ext>
                </a:extLst>
              </p:cNvPr>
              <p:cNvSpPr txBox="1"/>
              <p:nvPr/>
            </p:nvSpPr>
            <p:spPr>
              <a:xfrm rot="190422">
                <a:off x="5901521" y="1672085"/>
                <a:ext cx="1781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</a:t>
                </a:r>
                <a:r>
                  <a:rPr lang="en-US" dirty="0" err="1"/>
                  <a:t>Seq</a:t>
                </a:r>
                <a:r>
                  <a:rPr lang="en-US" dirty="0"/>
                  <a:t> = 49)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0EF7D52-0771-2747-9E8E-879C7BC9D794}"/>
                </a:ext>
              </a:extLst>
            </p:cNvPr>
            <p:cNvGrpSpPr/>
            <p:nvPr/>
          </p:nvGrpSpPr>
          <p:grpSpPr>
            <a:xfrm rot="972683">
              <a:off x="4939053" y="2774853"/>
              <a:ext cx="3512511" cy="385315"/>
              <a:chOff x="4953000" y="1672085"/>
              <a:chExt cx="3429000" cy="385315"/>
            </a:xfrm>
          </p:grpSpPr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EAB82F5C-F1DE-8B48-B8F3-A0EA1F97AE89}"/>
                  </a:ext>
                </a:extLst>
              </p:cNvPr>
              <p:cNvCxnSpPr/>
              <p:nvPr/>
            </p:nvCxnSpPr>
            <p:spPr>
              <a:xfrm>
                <a:off x="4953000" y="1905000"/>
                <a:ext cx="3429000" cy="152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AF97CE9-31F1-414F-94FF-8A2C8CBE5587}"/>
                  </a:ext>
                </a:extLst>
              </p:cNvPr>
              <p:cNvSpPr txBox="1"/>
              <p:nvPr/>
            </p:nvSpPr>
            <p:spPr>
              <a:xfrm rot="190422">
                <a:off x="5901521" y="1672085"/>
                <a:ext cx="1781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</a:t>
                </a:r>
                <a:r>
                  <a:rPr lang="en-US" dirty="0" err="1"/>
                  <a:t>Seq</a:t>
                </a:r>
                <a:r>
                  <a:rPr lang="en-US" dirty="0"/>
                  <a:t> = 50)</a:t>
                </a: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8582FBF-6274-AE4C-9EFB-4BD94A44C2F5}"/>
              </a:ext>
            </a:extLst>
          </p:cNvPr>
          <p:cNvGrpSpPr/>
          <p:nvPr/>
        </p:nvGrpSpPr>
        <p:grpSpPr>
          <a:xfrm rot="20727662">
            <a:off x="4948294" y="3455076"/>
            <a:ext cx="3429000" cy="389931"/>
            <a:chOff x="4953000" y="2001749"/>
            <a:chExt cx="3429000" cy="389931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D43B682D-16A9-2B4C-AD4C-0CDA780B50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07442A4-B24F-B447-805E-040D64A9F081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48 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EC2284E-0789-B641-BE47-F50AE42CA5E8}"/>
              </a:ext>
            </a:extLst>
          </p:cNvPr>
          <p:cNvGrpSpPr/>
          <p:nvPr/>
        </p:nvGrpSpPr>
        <p:grpSpPr>
          <a:xfrm rot="20727662">
            <a:off x="4993555" y="3736668"/>
            <a:ext cx="3429000" cy="389931"/>
            <a:chOff x="4953000" y="2001749"/>
            <a:chExt cx="3429000" cy="389931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67369A85-A0C5-7F42-9522-3A0457094B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B73858E-FD76-7948-9642-CCBAE5FA3D0D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49 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82CD3CB-93EA-2B4F-AB9E-8ECFF7A74075}"/>
              </a:ext>
            </a:extLst>
          </p:cNvPr>
          <p:cNvGrpSpPr/>
          <p:nvPr/>
        </p:nvGrpSpPr>
        <p:grpSpPr>
          <a:xfrm rot="20727662">
            <a:off x="4961721" y="4031310"/>
            <a:ext cx="3429000" cy="389931"/>
            <a:chOff x="4953000" y="2001749"/>
            <a:chExt cx="3429000" cy="389931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75D3066C-288E-8B4C-B645-34B92A60C1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0D62643-921F-BA49-BC6E-89036DCE9B31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50 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18EEFEA-DC2E-ED49-98C7-E82E829225FC}"/>
              </a:ext>
            </a:extLst>
          </p:cNvPr>
          <p:cNvGrpSpPr/>
          <p:nvPr/>
        </p:nvGrpSpPr>
        <p:grpSpPr>
          <a:xfrm rot="972683">
            <a:off x="4934856" y="4272076"/>
            <a:ext cx="3512511" cy="385315"/>
            <a:chOff x="4953000" y="1672085"/>
            <a:chExt cx="3429000" cy="385315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171E3897-8339-DE4B-96F3-A1F75EDDC7BF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AB09BE1-9313-964C-BE5E-996FCB045316}"/>
                </a:ext>
              </a:extLst>
            </p:cNvPr>
            <p:cNvSpPr txBox="1"/>
            <p:nvPr/>
          </p:nvSpPr>
          <p:spPr>
            <a:xfrm rot="190422">
              <a:off x="5922696" y="1672085"/>
              <a:ext cx="1738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51)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DC35934-DA1A-3E47-9548-07EA1B11624B}"/>
              </a:ext>
            </a:extLst>
          </p:cNvPr>
          <p:cNvGrpSpPr/>
          <p:nvPr/>
        </p:nvGrpSpPr>
        <p:grpSpPr>
          <a:xfrm rot="972683">
            <a:off x="4947759" y="4532591"/>
            <a:ext cx="3512511" cy="385315"/>
            <a:chOff x="4953000" y="1672085"/>
            <a:chExt cx="3429000" cy="385315"/>
          </a:xfrm>
        </p:grpSpPr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27DCCED1-F528-B543-B17B-4841B7B6C7AE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29BE300-1539-9846-A5C3-58CD40E03E6A}"/>
                </a:ext>
              </a:extLst>
            </p:cNvPr>
            <p:cNvSpPr txBox="1"/>
            <p:nvPr/>
          </p:nvSpPr>
          <p:spPr>
            <a:xfrm rot="190422">
              <a:off x="5922696" y="1672085"/>
              <a:ext cx="1738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52)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B1950FE-DDA7-6448-B3A0-DD8D0550CB6E}"/>
              </a:ext>
            </a:extLst>
          </p:cNvPr>
          <p:cNvGrpSpPr/>
          <p:nvPr/>
        </p:nvGrpSpPr>
        <p:grpSpPr>
          <a:xfrm rot="972683">
            <a:off x="4922274" y="4799523"/>
            <a:ext cx="3512511" cy="385315"/>
            <a:chOff x="4953000" y="1672085"/>
            <a:chExt cx="3429000" cy="385315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06137B68-0ADB-8248-8278-599046550ECF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35DC430-5B74-2E4A-A7EB-A1AC25E7F6DB}"/>
                </a:ext>
              </a:extLst>
            </p:cNvPr>
            <p:cNvSpPr txBox="1"/>
            <p:nvPr/>
          </p:nvSpPr>
          <p:spPr>
            <a:xfrm rot="190422">
              <a:off x="5922696" y="1672085"/>
              <a:ext cx="1738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53)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FBCD783-27DB-1347-9FBC-7510055112E8}"/>
              </a:ext>
            </a:extLst>
          </p:cNvPr>
          <p:cNvGrpSpPr/>
          <p:nvPr/>
        </p:nvGrpSpPr>
        <p:grpSpPr>
          <a:xfrm rot="972683">
            <a:off x="4922274" y="5066381"/>
            <a:ext cx="3512511" cy="385315"/>
            <a:chOff x="4953000" y="1672085"/>
            <a:chExt cx="3429000" cy="385315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3E6AE1C3-BA64-084F-B455-9870721EC2A0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68A518F-2CC2-0245-84C5-A6B273C863FC}"/>
                </a:ext>
              </a:extLst>
            </p:cNvPr>
            <p:cNvSpPr txBox="1"/>
            <p:nvPr/>
          </p:nvSpPr>
          <p:spPr>
            <a:xfrm rot="190422">
              <a:off x="5922696" y="1672085"/>
              <a:ext cx="1738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54)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816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B3020-0066-E247-B3E3-B816ADE66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Pipelined Protocols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19190B-BA17-DE4B-A4C0-A7499A199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Pipelining allows sender to send multiple "in-flight", yet-to-be-acknowledged packets</a:t>
            </a:r>
          </a:p>
          <a:p>
            <a:pPr lvl="1"/>
            <a:r>
              <a:rPr lang="en-US" dirty="0"/>
              <a:t>increases throughput</a:t>
            </a:r>
          </a:p>
          <a:p>
            <a:pPr lvl="1"/>
            <a:r>
              <a:rPr lang="en-US" dirty="0"/>
              <a:t>needs buffering at sender and receiver</a:t>
            </a:r>
          </a:p>
          <a:p>
            <a:r>
              <a:rPr lang="en-US" dirty="0"/>
              <a:t>what should we do if a packet goes missing in the middle?</a:t>
            </a: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2AEE6C-9FE3-FE4F-B89A-B8A6F7E3A8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2" t="58815" r="74456" b="29118"/>
          <a:stretch/>
        </p:blipFill>
        <p:spPr>
          <a:xfrm>
            <a:off x="6635750" y="5611129"/>
            <a:ext cx="146049" cy="320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CF88A7-0435-E847-895D-7C4607713A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9" t="68459" r="66712" b="28375"/>
          <a:stretch/>
        </p:blipFill>
        <p:spPr>
          <a:xfrm>
            <a:off x="6607173" y="5847667"/>
            <a:ext cx="174625" cy="841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281C7C-7169-2B46-B55F-7EAB59FA9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7" y="4028418"/>
            <a:ext cx="8593585" cy="276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0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6B74D-5D7B-3648-A368-13EEFE770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Fast Retransmit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FDF7C-2200-FF4B-9128-0B64FD8EBA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Receiver always acks the last id it successfully received</a:t>
            </a:r>
          </a:p>
          <a:p>
            <a:endParaRPr lang="en-US" dirty="0"/>
          </a:p>
          <a:p>
            <a:r>
              <a:rPr lang="en-US" dirty="0"/>
              <a:t>Sender detects loss without waiting for timeout, resends missing packet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736025-FC99-9146-9558-F21ABB41C2A3}"/>
              </a:ext>
            </a:extLst>
          </p:cNvPr>
          <p:cNvCxnSpPr/>
          <p:nvPr/>
        </p:nvCxnSpPr>
        <p:spPr>
          <a:xfrm>
            <a:off x="4953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D47D51-39F7-D149-924F-9283563AFAC9}"/>
              </a:ext>
            </a:extLst>
          </p:cNvPr>
          <p:cNvCxnSpPr/>
          <p:nvPr/>
        </p:nvCxnSpPr>
        <p:spPr>
          <a:xfrm>
            <a:off x="8382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3D5D615F-897A-4748-84AC-24533F30EF56}"/>
              </a:ext>
            </a:extLst>
          </p:cNvPr>
          <p:cNvGrpSpPr/>
          <p:nvPr/>
        </p:nvGrpSpPr>
        <p:grpSpPr>
          <a:xfrm rot="20727662">
            <a:off x="4965904" y="3154632"/>
            <a:ext cx="3429000" cy="389930"/>
            <a:chOff x="4953000" y="2001750"/>
            <a:chExt cx="3429000" cy="38993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A336ADB-B7F8-A34A-923A-F09CBD5F51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6D56D3-F4FB-DD4C-82AF-6EDF61BA2EE6}"/>
                </a:ext>
              </a:extLst>
            </p:cNvPr>
            <p:cNvSpPr txBox="1"/>
            <p:nvPr/>
          </p:nvSpPr>
          <p:spPr>
            <a:xfrm rot="21397692">
              <a:off x="5475582" y="2001750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47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21B97E-4D0D-2F4B-AA4D-2A93045920D1}"/>
              </a:ext>
            </a:extLst>
          </p:cNvPr>
          <p:cNvGrpSpPr/>
          <p:nvPr/>
        </p:nvGrpSpPr>
        <p:grpSpPr>
          <a:xfrm>
            <a:off x="4939053" y="1980548"/>
            <a:ext cx="3525093" cy="1179620"/>
            <a:chOff x="4939053" y="1980548"/>
            <a:chExt cx="3525093" cy="117962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35F9E0D-162F-C54D-BBBD-2CD01DB81800}"/>
                </a:ext>
              </a:extLst>
            </p:cNvPr>
            <p:cNvGrpSpPr/>
            <p:nvPr/>
          </p:nvGrpSpPr>
          <p:grpSpPr>
            <a:xfrm rot="972683">
              <a:off x="4951635" y="1980548"/>
              <a:ext cx="3512511" cy="385315"/>
              <a:chOff x="4953000" y="1672085"/>
              <a:chExt cx="3429000" cy="385315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B927D0AD-7A92-AB48-BD70-D5DBCD3FAD03}"/>
                  </a:ext>
                </a:extLst>
              </p:cNvPr>
              <p:cNvCxnSpPr/>
              <p:nvPr/>
            </p:nvCxnSpPr>
            <p:spPr>
              <a:xfrm>
                <a:off x="4953000" y="1905000"/>
                <a:ext cx="3429000" cy="152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102FE29-27F6-2E48-BB88-ACAB86EE938E}"/>
                  </a:ext>
                </a:extLst>
              </p:cNvPr>
              <p:cNvSpPr txBox="1"/>
              <p:nvPr/>
            </p:nvSpPr>
            <p:spPr>
              <a:xfrm rot="190422">
                <a:off x="5901521" y="1672085"/>
                <a:ext cx="1781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</a:t>
                </a:r>
                <a:r>
                  <a:rPr lang="en-US" dirty="0" err="1"/>
                  <a:t>Seq</a:t>
                </a:r>
                <a:r>
                  <a:rPr lang="en-US" dirty="0"/>
                  <a:t> = 47)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06B63A6-B0DD-594F-84CF-DC8249B29769}"/>
                </a:ext>
              </a:extLst>
            </p:cNvPr>
            <p:cNvGrpSpPr/>
            <p:nvPr/>
          </p:nvGrpSpPr>
          <p:grpSpPr>
            <a:xfrm rot="972683">
              <a:off x="5020883" y="1997845"/>
              <a:ext cx="2724112" cy="888730"/>
              <a:chOff x="5023433" y="1522852"/>
              <a:chExt cx="2659345" cy="888730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CD0CC7BB-89F8-684B-9D2A-0D3E28798FC9}"/>
                  </a:ext>
                </a:extLst>
              </p:cNvPr>
              <p:cNvCxnSpPr>
                <a:cxnSpLocks/>
              </p:cNvCxnSpPr>
              <p:nvPr/>
            </p:nvCxnSpPr>
            <p:spPr>
              <a:xfrm rot="20627317">
                <a:off x="5023433" y="1522852"/>
                <a:ext cx="2548969" cy="88873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AAE688A-CF99-C94E-9D1F-850EEC4B85DD}"/>
                  </a:ext>
                </a:extLst>
              </p:cNvPr>
              <p:cNvSpPr txBox="1"/>
              <p:nvPr/>
            </p:nvSpPr>
            <p:spPr>
              <a:xfrm rot="190422">
                <a:off x="5901521" y="1672085"/>
                <a:ext cx="1781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</a:t>
                </a:r>
                <a:r>
                  <a:rPr lang="en-US" dirty="0" err="1"/>
                  <a:t>Seq</a:t>
                </a:r>
                <a:r>
                  <a:rPr lang="en-US" dirty="0"/>
                  <a:t> = 48)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6D84FA0-AB94-E34E-9A54-9BE115C0AC03}"/>
                </a:ext>
              </a:extLst>
            </p:cNvPr>
            <p:cNvGrpSpPr/>
            <p:nvPr/>
          </p:nvGrpSpPr>
          <p:grpSpPr>
            <a:xfrm rot="972683">
              <a:off x="4939053" y="2507995"/>
              <a:ext cx="3512511" cy="385315"/>
              <a:chOff x="4953000" y="1672085"/>
              <a:chExt cx="3429000" cy="385315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74DC55E6-C9E2-5047-935C-44B5B0529426}"/>
                  </a:ext>
                </a:extLst>
              </p:cNvPr>
              <p:cNvCxnSpPr/>
              <p:nvPr/>
            </p:nvCxnSpPr>
            <p:spPr>
              <a:xfrm>
                <a:off x="4953000" y="1905000"/>
                <a:ext cx="3429000" cy="152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C8E0AF-A24B-8C44-A345-404DDD8751AA}"/>
                  </a:ext>
                </a:extLst>
              </p:cNvPr>
              <p:cNvSpPr txBox="1"/>
              <p:nvPr/>
            </p:nvSpPr>
            <p:spPr>
              <a:xfrm rot="190422">
                <a:off x="5901521" y="1672085"/>
                <a:ext cx="1781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</a:t>
                </a:r>
                <a:r>
                  <a:rPr lang="en-US" dirty="0" err="1"/>
                  <a:t>Seq</a:t>
                </a:r>
                <a:r>
                  <a:rPr lang="en-US" dirty="0"/>
                  <a:t> = 49)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68D27EB-4373-7544-A86A-E15AAC554AE0}"/>
                </a:ext>
              </a:extLst>
            </p:cNvPr>
            <p:cNvGrpSpPr/>
            <p:nvPr/>
          </p:nvGrpSpPr>
          <p:grpSpPr>
            <a:xfrm rot="972683">
              <a:off x="4939053" y="2774853"/>
              <a:ext cx="3512511" cy="385315"/>
              <a:chOff x="4953000" y="1672085"/>
              <a:chExt cx="3429000" cy="385315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C6F19C30-C3CE-6B4F-AC84-E99C9C899D4B}"/>
                  </a:ext>
                </a:extLst>
              </p:cNvPr>
              <p:cNvCxnSpPr/>
              <p:nvPr/>
            </p:nvCxnSpPr>
            <p:spPr>
              <a:xfrm>
                <a:off x="4953000" y="1905000"/>
                <a:ext cx="3429000" cy="152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C2A33E2-FE1E-414D-BD90-F06E5545C3A2}"/>
                  </a:ext>
                </a:extLst>
              </p:cNvPr>
              <p:cNvSpPr txBox="1"/>
              <p:nvPr/>
            </p:nvSpPr>
            <p:spPr>
              <a:xfrm rot="190422">
                <a:off x="5901521" y="1672085"/>
                <a:ext cx="1781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</a:t>
                </a:r>
                <a:r>
                  <a:rPr lang="en-US" dirty="0" err="1"/>
                  <a:t>Seq</a:t>
                </a:r>
                <a:r>
                  <a:rPr lang="en-US" dirty="0"/>
                  <a:t> = 50)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C1F6464-2D11-8C42-88BC-ED5B4471EDDC}"/>
              </a:ext>
            </a:extLst>
          </p:cNvPr>
          <p:cNvGrpSpPr/>
          <p:nvPr/>
        </p:nvGrpSpPr>
        <p:grpSpPr>
          <a:xfrm rot="20727662">
            <a:off x="4993555" y="3736668"/>
            <a:ext cx="3429000" cy="389931"/>
            <a:chOff x="4953000" y="2001749"/>
            <a:chExt cx="3429000" cy="389931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0C49151-F318-214F-BDE1-18862A80C2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F444108-8D15-D24E-90C5-4094CA7E3BE6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47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FAB414-2555-EE40-9FFE-BF2EEEF2B0A9}"/>
              </a:ext>
            </a:extLst>
          </p:cNvPr>
          <p:cNvGrpSpPr/>
          <p:nvPr/>
        </p:nvGrpSpPr>
        <p:grpSpPr>
          <a:xfrm rot="20727662">
            <a:off x="4961721" y="4031310"/>
            <a:ext cx="3429000" cy="389931"/>
            <a:chOff x="4953000" y="2001749"/>
            <a:chExt cx="3429000" cy="389931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D6F831C-0F3E-0046-9A28-7007466D31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230A8A0-C584-644C-8F30-62BB5E6840D8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47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9ACC309-6B0F-E24A-B741-98083EB3289F}"/>
              </a:ext>
            </a:extLst>
          </p:cNvPr>
          <p:cNvGrpSpPr/>
          <p:nvPr/>
        </p:nvGrpSpPr>
        <p:grpSpPr>
          <a:xfrm rot="972683">
            <a:off x="4934856" y="4272076"/>
            <a:ext cx="3512511" cy="385315"/>
            <a:chOff x="4953000" y="1672085"/>
            <a:chExt cx="3429000" cy="385315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0867830-8C61-BE40-83CC-80A9CB78EAB8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C78F267-1B8F-9E4C-849D-48A00E509772}"/>
                </a:ext>
              </a:extLst>
            </p:cNvPr>
            <p:cNvSpPr txBox="1"/>
            <p:nvPr/>
          </p:nvSpPr>
          <p:spPr>
            <a:xfrm rot="190422">
              <a:off x="5922696" y="1672085"/>
              <a:ext cx="1738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51)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500D73A-E431-5F40-B7AC-1D3325A62474}"/>
              </a:ext>
            </a:extLst>
          </p:cNvPr>
          <p:cNvGrpSpPr/>
          <p:nvPr/>
        </p:nvGrpSpPr>
        <p:grpSpPr>
          <a:xfrm rot="972683">
            <a:off x="4922274" y="4799523"/>
            <a:ext cx="3512511" cy="385315"/>
            <a:chOff x="4953000" y="1672085"/>
            <a:chExt cx="3429000" cy="385315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60B297E-42C7-B748-BD69-5287AEC4015D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1204932-CC18-E84E-BD1D-45CEF43C4D87}"/>
                </a:ext>
              </a:extLst>
            </p:cNvPr>
            <p:cNvSpPr txBox="1"/>
            <p:nvPr/>
          </p:nvSpPr>
          <p:spPr>
            <a:xfrm rot="190422">
              <a:off x="5922696" y="1672085"/>
              <a:ext cx="1738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48)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01AC89D-81F8-7F44-9289-1ACA8435D305}"/>
              </a:ext>
            </a:extLst>
          </p:cNvPr>
          <p:cNvGrpSpPr/>
          <p:nvPr/>
        </p:nvGrpSpPr>
        <p:grpSpPr>
          <a:xfrm rot="972683">
            <a:off x="4922274" y="5066381"/>
            <a:ext cx="3512511" cy="385315"/>
            <a:chOff x="4953000" y="1672085"/>
            <a:chExt cx="3429000" cy="385315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71E11D8-A104-1744-82D9-AE3FA3167737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808DDCE-D81F-D74E-9899-A7C92EF6E67D}"/>
                </a:ext>
              </a:extLst>
            </p:cNvPr>
            <p:cNvSpPr txBox="1"/>
            <p:nvPr/>
          </p:nvSpPr>
          <p:spPr>
            <a:xfrm rot="190422">
              <a:off x="5922696" y="1672085"/>
              <a:ext cx="1738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(Seq = 49)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84D1FB3-1DB2-A548-9143-603CE41E4ADF}"/>
              </a:ext>
            </a:extLst>
          </p:cNvPr>
          <p:cNvGrpSpPr/>
          <p:nvPr/>
        </p:nvGrpSpPr>
        <p:grpSpPr>
          <a:xfrm rot="20727662">
            <a:off x="4943256" y="5523472"/>
            <a:ext cx="3429000" cy="389931"/>
            <a:chOff x="4953000" y="2001749"/>
            <a:chExt cx="3429000" cy="389931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44D0641-2D61-9648-9750-8AE14AE02B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71D1939-4560-BD45-8FB4-4CC313C6FE2E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47 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F290E89-D966-8D4B-BF6D-1ACF1CC021E9}"/>
              </a:ext>
            </a:extLst>
          </p:cNvPr>
          <p:cNvGrpSpPr/>
          <p:nvPr/>
        </p:nvGrpSpPr>
        <p:grpSpPr>
          <a:xfrm rot="20727662">
            <a:off x="4930673" y="5996868"/>
            <a:ext cx="3429000" cy="389931"/>
            <a:chOff x="4953000" y="2001749"/>
            <a:chExt cx="3429000" cy="389931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6AC6FC3E-C5CF-0244-9B47-52529F2D0B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7B9382A-8B86-A340-8F3E-6F28108AF7CD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51 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8856389-3918-ED4A-9EFB-F16603C57962}"/>
              </a:ext>
            </a:extLst>
          </p:cNvPr>
          <p:cNvGrpSpPr/>
          <p:nvPr/>
        </p:nvGrpSpPr>
        <p:grpSpPr>
          <a:xfrm rot="20727662">
            <a:off x="5017172" y="6298439"/>
            <a:ext cx="3429000" cy="389931"/>
            <a:chOff x="4953000" y="2001749"/>
            <a:chExt cx="3429000" cy="389931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7024EBF-6830-5F41-BE1F-5FD6B4F5EB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06C2BD7-35F4-F847-B28A-66C43B8214C6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51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043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6B74D-5D7B-3648-A368-13EEFE770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TCP Sequence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FDF7C-2200-FF4B-9128-0B64FD8EBA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305104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Consider the sequence of transmitted messages shown on the right</a:t>
            </a:r>
          </a:p>
          <a:p>
            <a:r>
              <a:rPr lang="en-US" dirty="0"/>
              <a:t>What will be the next ACK number sent by the server?</a:t>
            </a:r>
          </a:p>
          <a:p>
            <a:r>
              <a:rPr lang="en-US" dirty="0"/>
              <a:t>What will be the next Seq number sent by the client?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736025-FC99-9146-9558-F21ABB41C2A3}"/>
              </a:ext>
            </a:extLst>
          </p:cNvPr>
          <p:cNvCxnSpPr/>
          <p:nvPr/>
        </p:nvCxnSpPr>
        <p:spPr>
          <a:xfrm>
            <a:off x="4953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D47D51-39F7-D149-924F-9283563AFAC9}"/>
              </a:ext>
            </a:extLst>
          </p:cNvPr>
          <p:cNvCxnSpPr/>
          <p:nvPr/>
        </p:nvCxnSpPr>
        <p:spPr>
          <a:xfrm>
            <a:off x="8382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3D5D615F-897A-4748-84AC-24533F30EF56}"/>
              </a:ext>
            </a:extLst>
          </p:cNvPr>
          <p:cNvGrpSpPr/>
          <p:nvPr/>
        </p:nvGrpSpPr>
        <p:grpSpPr>
          <a:xfrm rot="20727662">
            <a:off x="4965904" y="3154631"/>
            <a:ext cx="3429000" cy="389931"/>
            <a:chOff x="4953000" y="2001749"/>
            <a:chExt cx="3429000" cy="389931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A336ADB-B7F8-A34A-923A-F09CBD5F51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6D56D3-F4FB-DD4C-82AF-6EDF61BA2EE6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13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21B97E-4D0D-2F4B-AA4D-2A93045920D1}"/>
              </a:ext>
            </a:extLst>
          </p:cNvPr>
          <p:cNvGrpSpPr/>
          <p:nvPr/>
        </p:nvGrpSpPr>
        <p:grpSpPr>
          <a:xfrm>
            <a:off x="4939053" y="1980548"/>
            <a:ext cx="3525093" cy="1199648"/>
            <a:chOff x="4939053" y="1980548"/>
            <a:chExt cx="3525093" cy="119964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35F9E0D-162F-C54D-BBBD-2CD01DB81800}"/>
                </a:ext>
              </a:extLst>
            </p:cNvPr>
            <p:cNvGrpSpPr/>
            <p:nvPr/>
          </p:nvGrpSpPr>
          <p:grpSpPr>
            <a:xfrm rot="972683">
              <a:off x="4951635" y="1980548"/>
              <a:ext cx="3512511" cy="385315"/>
              <a:chOff x="4953000" y="1672085"/>
              <a:chExt cx="3429000" cy="385315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B927D0AD-7A92-AB48-BD70-D5DBCD3FAD03}"/>
                  </a:ext>
                </a:extLst>
              </p:cNvPr>
              <p:cNvCxnSpPr/>
              <p:nvPr/>
            </p:nvCxnSpPr>
            <p:spPr>
              <a:xfrm>
                <a:off x="4953000" y="1905000"/>
                <a:ext cx="3429000" cy="152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102FE29-27F6-2E48-BB88-ACAB86EE938E}"/>
                  </a:ext>
                </a:extLst>
              </p:cNvPr>
              <p:cNvSpPr txBox="1"/>
              <p:nvPr/>
            </p:nvSpPr>
            <p:spPr>
              <a:xfrm rot="190422">
                <a:off x="5922696" y="1672085"/>
                <a:ext cx="17389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(Seq = 13)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06B63A6-B0DD-594F-84CF-DC8249B29769}"/>
                </a:ext>
              </a:extLst>
            </p:cNvPr>
            <p:cNvGrpSpPr/>
            <p:nvPr/>
          </p:nvGrpSpPr>
          <p:grpSpPr>
            <a:xfrm rot="972683">
              <a:off x="5021313" y="1994817"/>
              <a:ext cx="2702420" cy="888730"/>
              <a:chOff x="5023433" y="1522852"/>
              <a:chExt cx="2638169" cy="888730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CD0CC7BB-89F8-684B-9D2A-0D3E28798FC9}"/>
                  </a:ext>
                </a:extLst>
              </p:cNvPr>
              <p:cNvCxnSpPr>
                <a:cxnSpLocks/>
              </p:cNvCxnSpPr>
              <p:nvPr/>
            </p:nvCxnSpPr>
            <p:spPr>
              <a:xfrm rot="20627317">
                <a:off x="5023433" y="1522852"/>
                <a:ext cx="2548969" cy="88873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AAE688A-CF99-C94E-9D1F-850EEC4B85DD}"/>
                  </a:ext>
                </a:extLst>
              </p:cNvPr>
              <p:cNvSpPr txBox="1"/>
              <p:nvPr/>
            </p:nvSpPr>
            <p:spPr>
              <a:xfrm rot="190422">
                <a:off x="5922695" y="1672085"/>
                <a:ext cx="17389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(Seq = 14)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6D84FA0-AB94-E34E-9A54-9BE115C0AC03}"/>
                </a:ext>
              </a:extLst>
            </p:cNvPr>
            <p:cNvGrpSpPr/>
            <p:nvPr/>
          </p:nvGrpSpPr>
          <p:grpSpPr>
            <a:xfrm rot="972683">
              <a:off x="4996420" y="2257603"/>
              <a:ext cx="2698201" cy="922593"/>
              <a:chOff x="5027553" y="1518622"/>
              <a:chExt cx="2634050" cy="922593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74DC55E6-C9E2-5047-935C-44B5B0529426}"/>
                  </a:ext>
                </a:extLst>
              </p:cNvPr>
              <p:cNvCxnSpPr>
                <a:cxnSpLocks/>
              </p:cNvCxnSpPr>
              <p:nvPr/>
            </p:nvCxnSpPr>
            <p:spPr>
              <a:xfrm rot="20627317">
                <a:off x="5027553" y="1518622"/>
                <a:ext cx="2573849" cy="92259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C8E0AF-A24B-8C44-A345-404DDD8751AA}"/>
                  </a:ext>
                </a:extLst>
              </p:cNvPr>
              <p:cNvSpPr txBox="1"/>
              <p:nvPr/>
            </p:nvSpPr>
            <p:spPr>
              <a:xfrm rot="190422">
                <a:off x="5922696" y="1672085"/>
                <a:ext cx="17389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(Seq = 15)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68D27EB-4373-7544-A86A-E15AAC554AE0}"/>
                </a:ext>
              </a:extLst>
            </p:cNvPr>
            <p:cNvGrpSpPr/>
            <p:nvPr/>
          </p:nvGrpSpPr>
          <p:grpSpPr>
            <a:xfrm rot="972683">
              <a:off x="4939053" y="2774853"/>
              <a:ext cx="3512511" cy="385315"/>
              <a:chOff x="4953000" y="1672085"/>
              <a:chExt cx="3429000" cy="385315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C6F19C30-C3CE-6B4F-AC84-E99C9C899D4B}"/>
                  </a:ext>
                </a:extLst>
              </p:cNvPr>
              <p:cNvCxnSpPr/>
              <p:nvPr/>
            </p:nvCxnSpPr>
            <p:spPr>
              <a:xfrm>
                <a:off x="4953000" y="1905000"/>
                <a:ext cx="3429000" cy="152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C2A33E2-FE1E-414D-BD90-F06E5545C3A2}"/>
                  </a:ext>
                </a:extLst>
              </p:cNvPr>
              <p:cNvSpPr txBox="1"/>
              <p:nvPr/>
            </p:nvSpPr>
            <p:spPr>
              <a:xfrm rot="190422">
                <a:off x="5922696" y="1672085"/>
                <a:ext cx="17389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(Seq = 16)</a:t>
                </a:r>
              </a:p>
            </p:txBody>
          </p:sp>
        </p:grpSp>
      </p:grp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34A9D7D-1992-0B4F-B651-A973B0918F38}"/>
              </a:ext>
            </a:extLst>
          </p:cNvPr>
          <p:cNvCxnSpPr/>
          <p:nvPr/>
        </p:nvCxnSpPr>
        <p:spPr>
          <a:xfrm rot="972683">
            <a:off x="4949088" y="4517064"/>
            <a:ext cx="3512511" cy="152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E9F71485-56A2-CE43-A574-8DAD0004AEC8}"/>
              </a:ext>
            </a:extLst>
          </p:cNvPr>
          <p:cNvSpPr txBox="1"/>
          <p:nvPr/>
        </p:nvSpPr>
        <p:spPr>
          <a:xfrm rot="1163105">
            <a:off x="5972067" y="4324745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(Seq = 17)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3B496C0-806B-E14E-B27C-F30B0271FF91}"/>
              </a:ext>
            </a:extLst>
          </p:cNvPr>
          <p:cNvGrpSpPr/>
          <p:nvPr/>
        </p:nvGrpSpPr>
        <p:grpSpPr>
          <a:xfrm rot="20727662">
            <a:off x="4972853" y="3978848"/>
            <a:ext cx="3429000" cy="389931"/>
            <a:chOff x="4953000" y="2001749"/>
            <a:chExt cx="3429000" cy="389931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F472A6E8-9853-114E-B0C4-F6306C612D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EE08A61-CB4E-B14E-BA98-72E3203B1F63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13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702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B3020-0066-E247-B3E3-B816ADE66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Pipelined Protocols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19190B-BA17-DE4B-A4C0-A7499A199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Pipelining allows sender to send multiple "in-flight", yet-to-be-acknowledged packets</a:t>
            </a:r>
          </a:p>
          <a:p>
            <a:pPr lvl="1"/>
            <a:r>
              <a:rPr lang="en-US" dirty="0"/>
              <a:t>increases throughput</a:t>
            </a:r>
          </a:p>
          <a:p>
            <a:pPr lvl="1"/>
            <a:r>
              <a:rPr lang="en-US" dirty="0"/>
              <a:t>needs buffering at sender and receiver</a:t>
            </a:r>
          </a:p>
          <a:p>
            <a:r>
              <a:rPr lang="en-US" dirty="0"/>
              <a:t>what should we do if a packet goes missing in the middle?</a:t>
            </a:r>
          </a:p>
          <a:p>
            <a:r>
              <a:rPr lang="en-US" dirty="0"/>
              <a:t>how big should the window be?</a:t>
            </a: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2AEE6C-9FE3-FE4F-B89A-B8A6F7E3A8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2" t="58815" r="74456" b="29118"/>
          <a:stretch/>
        </p:blipFill>
        <p:spPr>
          <a:xfrm>
            <a:off x="6635750" y="5611129"/>
            <a:ext cx="146049" cy="320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CF88A7-0435-E847-895D-7C4607713A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9" t="68459" r="66712" b="28375"/>
          <a:stretch/>
        </p:blipFill>
        <p:spPr>
          <a:xfrm>
            <a:off x="6607173" y="5847667"/>
            <a:ext cx="174625" cy="841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281C7C-7169-2B46-B55F-7EAB59FA9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7" y="4028418"/>
            <a:ext cx="8593585" cy="276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4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A6761-E01E-7440-B56A-4F3D59903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Congestion Control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3579D1-6163-A345-83F0-4E657D51B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TCP operates under a principle of additive increase-multiplicative decrease</a:t>
            </a:r>
          </a:p>
          <a:p>
            <a:pPr lvl="1"/>
            <a:r>
              <a:rPr lang="en-US" dirty="0"/>
              <a:t>window size++ every RTT if no packets lost</a:t>
            </a:r>
          </a:p>
          <a:p>
            <a:pPr lvl="1"/>
            <a:r>
              <a:rPr lang="en-US" dirty="0"/>
              <a:t>window size/2 if a packet is dropped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7DEED8-04F8-A542-A716-3F2745489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207563"/>
            <a:ext cx="5226607" cy="365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00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C9FB-6378-B344-9830-73A6C776A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OSI Network Model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DE270E-EA0B-1441-A83C-B9555A01F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2320"/>
            <a:ext cx="8229600" cy="4052559"/>
          </a:xfrm>
        </p:spPr>
      </p:pic>
    </p:spTree>
    <p:extLst>
      <p:ext uri="{BB962C8B-B14F-4D97-AF65-F5344CB8AC3E}">
        <p14:creationId xmlns:p14="http://schemas.microsoft.com/office/powerpoint/2010/main" val="3124802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33849-E1E7-8F48-87A4-4CBCE8F5E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Fairness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B5D34-EE26-EE47-A8C0-2B587F35A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/>
              <a:t>Goal: if k TCP sessions share same bottleneck link of bandwidth R, each should have average rate of R/k </a:t>
            </a:r>
          </a:p>
          <a:p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C54F35E-A195-5B4E-8443-8B5029FA1776}"/>
              </a:ext>
            </a:extLst>
          </p:cNvPr>
          <p:cNvGrpSpPr/>
          <p:nvPr/>
        </p:nvGrpSpPr>
        <p:grpSpPr>
          <a:xfrm>
            <a:off x="533400" y="2590800"/>
            <a:ext cx="3657600" cy="3733800"/>
            <a:chOff x="1155847" y="2590800"/>
            <a:chExt cx="3657600" cy="3733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D613D75-BF20-AD4A-A6C2-65A1FE236DE8}"/>
                </a:ext>
              </a:extLst>
            </p:cNvPr>
            <p:cNvCxnSpPr/>
            <p:nvPr/>
          </p:nvCxnSpPr>
          <p:spPr>
            <a:xfrm>
              <a:off x="1600200" y="3048000"/>
              <a:ext cx="2743200" cy="275737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95F8CA-5E23-7940-B759-DC5ECB1D5E07}"/>
                </a:ext>
              </a:extLst>
            </p:cNvPr>
            <p:cNvSpPr txBox="1"/>
            <p:nvPr/>
          </p:nvSpPr>
          <p:spPr>
            <a:xfrm>
              <a:off x="1155847" y="259080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579477-6B14-5841-96CB-E78CB968C83E}"/>
                </a:ext>
              </a:extLst>
            </p:cNvPr>
            <p:cNvSpPr txBox="1"/>
            <p:nvPr/>
          </p:nvSpPr>
          <p:spPr>
            <a:xfrm>
              <a:off x="4369095" y="58013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R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B42DF6F-626E-BB4E-9752-A7F3F21F7A4F}"/>
              </a:ext>
            </a:extLst>
          </p:cNvPr>
          <p:cNvCxnSpPr>
            <a:cxnSpLocks/>
          </p:cNvCxnSpPr>
          <p:nvPr/>
        </p:nvCxnSpPr>
        <p:spPr>
          <a:xfrm flipV="1">
            <a:off x="977752" y="2959679"/>
            <a:ext cx="2789432" cy="2769499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CB6DEEA-2A17-A54C-A1A1-92C9D81B0AD4}"/>
              </a:ext>
            </a:extLst>
          </p:cNvPr>
          <p:cNvGrpSpPr/>
          <p:nvPr/>
        </p:nvGrpSpPr>
        <p:grpSpPr>
          <a:xfrm>
            <a:off x="585825" y="2590800"/>
            <a:ext cx="3973328" cy="3657600"/>
            <a:chOff x="1208272" y="2590800"/>
            <a:chExt cx="3973328" cy="365760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8117F18C-F244-B746-8872-E772C56E0E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0200" y="2590800"/>
              <a:ext cx="0" cy="32145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DC6A8AA-E1E0-B74E-9939-F407A75857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0200" y="5805378"/>
              <a:ext cx="358140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4D54B3-8B6A-F24E-A663-E83CE114C855}"/>
                </a:ext>
              </a:extLst>
            </p:cNvPr>
            <p:cNvSpPr txBox="1"/>
            <p:nvPr/>
          </p:nvSpPr>
          <p:spPr>
            <a:xfrm>
              <a:off x="1536847" y="5879068"/>
              <a:ext cx="3005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Connection 1 Throughput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B026A5-DB44-D84D-9CE2-FB100FE98A8E}"/>
                </a:ext>
              </a:extLst>
            </p:cNvPr>
            <p:cNvSpPr txBox="1"/>
            <p:nvPr/>
          </p:nvSpPr>
          <p:spPr>
            <a:xfrm rot="16200000">
              <a:off x="-110038" y="4213910"/>
              <a:ext cx="3005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Connection 2 Throughput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269993-DD93-3B49-B9E1-E5C11835B6E2}"/>
              </a:ext>
            </a:extLst>
          </p:cNvPr>
          <p:cNvCxnSpPr>
            <a:cxnSpLocks/>
          </p:cNvCxnSpPr>
          <p:nvPr/>
        </p:nvCxnSpPr>
        <p:spPr>
          <a:xfrm flipH="1" flipV="1">
            <a:off x="2133600" y="5791200"/>
            <a:ext cx="1574121" cy="1018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11A3547-EABB-BE4D-A939-0FE9F85BEEF7}"/>
              </a:ext>
            </a:extLst>
          </p:cNvPr>
          <p:cNvCxnSpPr>
            <a:cxnSpLocks/>
          </p:cNvCxnSpPr>
          <p:nvPr/>
        </p:nvCxnSpPr>
        <p:spPr>
          <a:xfrm flipH="1">
            <a:off x="2193065" y="5051270"/>
            <a:ext cx="775330" cy="722266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4F0F8B-B1CA-ED4C-927B-EDFCB6A1CB5F}"/>
              </a:ext>
            </a:extLst>
          </p:cNvPr>
          <p:cNvCxnSpPr>
            <a:cxnSpLocks/>
          </p:cNvCxnSpPr>
          <p:nvPr/>
        </p:nvCxnSpPr>
        <p:spPr>
          <a:xfrm flipH="1">
            <a:off x="1878442" y="5041386"/>
            <a:ext cx="1089953" cy="321882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8823399-9DBD-5C4B-97A9-2DEDAD569AFF}"/>
              </a:ext>
            </a:extLst>
          </p:cNvPr>
          <p:cNvCxnSpPr>
            <a:cxnSpLocks/>
          </p:cNvCxnSpPr>
          <p:nvPr/>
        </p:nvCxnSpPr>
        <p:spPr>
          <a:xfrm flipH="1">
            <a:off x="1878441" y="4726298"/>
            <a:ext cx="729147" cy="647293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642C06D-0F3B-BF41-9676-1C623FA04035}"/>
              </a:ext>
            </a:extLst>
          </p:cNvPr>
          <p:cNvCxnSpPr>
            <a:cxnSpLocks/>
          </p:cNvCxnSpPr>
          <p:nvPr/>
        </p:nvCxnSpPr>
        <p:spPr>
          <a:xfrm flipH="1">
            <a:off x="1790219" y="4685799"/>
            <a:ext cx="785889" cy="472335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0E9B59D-C866-7645-BDE6-9CE4D3CE0CBB}"/>
              </a:ext>
            </a:extLst>
          </p:cNvPr>
          <p:cNvCxnSpPr>
            <a:cxnSpLocks/>
          </p:cNvCxnSpPr>
          <p:nvPr/>
        </p:nvCxnSpPr>
        <p:spPr>
          <a:xfrm flipH="1">
            <a:off x="1767624" y="4575266"/>
            <a:ext cx="692502" cy="563525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EBDD5CB-4BDD-864F-806B-224A2B58047B}"/>
              </a:ext>
            </a:extLst>
          </p:cNvPr>
          <p:cNvCxnSpPr>
            <a:cxnSpLocks/>
          </p:cNvCxnSpPr>
          <p:nvPr/>
        </p:nvCxnSpPr>
        <p:spPr>
          <a:xfrm flipH="1">
            <a:off x="1679403" y="4575266"/>
            <a:ext cx="765866" cy="508418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8B507F8-8836-DB45-B48B-656422DCCB42}"/>
              </a:ext>
            </a:extLst>
          </p:cNvPr>
          <p:cNvCxnSpPr>
            <a:cxnSpLocks/>
          </p:cNvCxnSpPr>
          <p:nvPr/>
        </p:nvCxnSpPr>
        <p:spPr>
          <a:xfrm flipH="1">
            <a:off x="1649913" y="4377370"/>
            <a:ext cx="699440" cy="684251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FE8C236-69A8-D647-B0F9-7BB0F5EC5114}"/>
              </a:ext>
            </a:extLst>
          </p:cNvPr>
          <p:cNvSpPr txBox="1"/>
          <p:nvPr/>
        </p:nvSpPr>
        <p:spPr>
          <a:xfrm>
            <a:off x="4386226" y="3309610"/>
            <a:ext cx="4929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Loss: decreases throughput proportional to current bandwidth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378F24-90D6-8546-A7E2-C9BAB22ED0CC}"/>
              </a:ext>
            </a:extLst>
          </p:cNvPr>
          <p:cNvSpPr txBox="1"/>
          <p:nvPr/>
        </p:nvSpPr>
        <p:spPr>
          <a:xfrm>
            <a:off x="4386226" y="4350603"/>
            <a:ext cx="4929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Congestion avoidance: increases throughput linearly (evenly)</a:t>
            </a:r>
          </a:p>
        </p:txBody>
      </p:sp>
    </p:spTree>
    <p:extLst>
      <p:ext uri="{BB962C8B-B14F-4D97-AF65-F5344CB8AC3E}">
        <p14:creationId xmlns:p14="http://schemas.microsoft.com/office/powerpoint/2010/main" val="274581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4234E-4376-9442-BDD5-26C55B749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Slow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8C430-84DB-9C40-8A92-B633B589C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linear increase takes a long time to build up a decent window size, and most transactions are small</a:t>
            </a:r>
          </a:p>
          <a:p>
            <a:endParaRPr lang="en-US" dirty="0"/>
          </a:p>
          <a:p>
            <a:r>
              <a:rPr lang="en-US" dirty="0"/>
              <a:t>Solution: allow window size to increase exponentially until first loss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BDC35F-442D-4842-8F7C-69646D114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627200"/>
            <a:ext cx="4724400" cy="32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39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FDC43-1C2E-3441-9F78-461AF3641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TCP Window Size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1BFBE-995E-9A4C-84CA-882062D4C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someone changes the code of their TCP client by modifying the congestion avoidance as follows: instead of increasing the window size by 1 each time an ACK is received, they double the window size each time an ACK is received (like in the slow-start phase).</a:t>
            </a:r>
          </a:p>
          <a:p>
            <a:r>
              <a:rPr lang="en-US" dirty="0"/>
              <a:t>What would be the pros and cons of this modification? </a:t>
            </a:r>
          </a:p>
        </p:txBody>
      </p:sp>
    </p:spTree>
    <p:extLst>
      <p:ext uri="{BB962C8B-B14F-4D97-AF65-F5344CB8AC3E}">
        <p14:creationId xmlns:p14="http://schemas.microsoft.com/office/powerpoint/2010/main" val="2085245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4001692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r>
              <a:rPr lang="en-US" sz="1800" dirty="0"/>
              <a:t>5</a:t>
            </a:r>
            <a:r>
              <a:rPr lang="en-US" sz="1800" i="1" dirty="0"/>
              <a:t>. Drop client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9514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Disconnect client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104542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2641628"/>
            <a:ext cx="2057400" cy="16255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1270029"/>
            <a:ext cx="2057400" cy="29971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216371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620277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Sockets Interface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3447344"/>
            <a:ext cx="0" cy="344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20551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7409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4267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944232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304800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7169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91657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306634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61678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334632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84003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7743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77437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2524706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596FD-00DF-E84A-A0E9-396CA63BC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B7C9A-4E5A-D94F-9A75-151CB34A22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TCP is connection-oriented</a:t>
            </a:r>
          </a:p>
          <a:p>
            <a:endParaRPr lang="en-US" dirty="0"/>
          </a:p>
          <a:p>
            <a:r>
              <a:rPr lang="en-US" dirty="0"/>
              <a:t>A connection is initiated with a three-way handshake</a:t>
            </a:r>
          </a:p>
          <a:p>
            <a:pPr lvl="1"/>
            <a:endParaRPr lang="en-US" dirty="0"/>
          </a:p>
          <a:p>
            <a:r>
              <a:rPr lang="en-US" dirty="0"/>
              <a:t>Recall: server will typically create a new socket to handle the new connection</a:t>
            </a:r>
          </a:p>
          <a:p>
            <a:endParaRPr lang="en-US" dirty="0"/>
          </a:p>
          <a:p>
            <a:r>
              <a:rPr lang="en-US" dirty="0"/>
              <a:t>FIN works (mostly) like SYN but to teardown a connection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E50087-B00B-1947-94F0-F648379AFDB0}"/>
              </a:ext>
            </a:extLst>
          </p:cNvPr>
          <p:cNvCxnSpPr/>
          <p:nvPr/>
        </p:nvCxnSpPr>
        <p:spPr>
          <a:xfrm>
            <a:off x="4953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358E9C-EA23-B443-8DD6-D08D63C8DFB1}"/>
              </a:ext>
            </a:extLst>
          </p:cNvPr>
          <p:cNvCxnSpPr/>
          <p:nvPr/>
        </p:nvCxnSpPr>
        <p:spPr>
          <a:xfrm>
            <a:off x="8382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99C7E9-9A3E-E344-AFD6-50190F2BEB7E}"/>
              </a:ext>
            </a:extLst>
          </p:cNvPr>
          <p:cNvGrpSpPr/>
          <p:nvPr/>
        </p:nvGrpSpPr>
        <p:grpSpPr>
          <a:xfrm>
            <a:off x="4953000" y="1672119"/>
            <a:ext cx="3429000" cy="385281"/>
            <a:chOff x="4953000" y="1672119"/>
            <a:chExt cx="3429000" cy="38528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6DA6E4A-C76F-1E4A-8E35-B350692D3839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8936CF-B9B3-9242-960F-1D47FA193D03}"/>
                </a:ext>
              </a:extLst>
            </p:cNvPr>
            <p:cNvSpPr txBox="1"/>
            <p:nvPr/>
          </p:nvSpPr>
          <p:spPr>
            <a:xfrm rot="190422">
              <a:off x="7231203" y="1672119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SYN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3FC2C4-98E8-0241-A199-158618BEC072}"/>
              </a:ext>
            </a:extLst>
          </p:cNvPr>
          <p:cNvGrpSpPr/>
          <p:nvPr/>
        </p:nvGrpSpPr>
        <p:grpSpPr>
          <a:xfrm>
            <a:off x="4953000" y="2001750"/>
            <a:ext cx="3429000" cy="389930"/>
            <a:chOff x="4953000" y="2001750"/>
            <a:chExt cx="3429000" cy="38993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BD26438-5E74-9A48-9CAB-7B6B1D7DC3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91A4D1-A25F-E04F-A3C7-85B81EF9BD89}"/>
                </a:ext>
              </a:extLst>
            </p:cNvPr>
            <p:cNvSpPr txBox="1"/>
            <p:nvPr/>
          </p:nvSpPr>
          <p:spPr>
            <a:xfrm rot="21397692">
              <a:off x="5372958" y="2001750"/>
              <a:ext cx="1249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SYN, ACK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7124A5F-1029-8143-917C-B4E4C0F7D241}"/>
              </a:ext>
            </a:extLst>
          </p:cNvPr>
          <p:cNvGrpSpPr/>
          <p:nvPr/>
        </p:nvGrpSpPr>
        <p:grpSpPr>
          <a:xfrm>
            <a:off x="4969862" y="2312345"/>
            <a:ext cx="3429000" cy="369332"/>
            <a:chOff x="4953000" y="1693401"/>
            <a:chExt cx="3429000" cy="369332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E6C6BF0-0B5C-2F42-8722-58A4FCD20A8A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27679F-117D-AE44-8A99-DDB95B375E46}"/>
                </a:ext>
              </a:extLst>
            </p:cNvPr>
            <p:cNvSpPr txBox="1"/>
            <p:nvPr/>
          </p:nvSpPr>
          <p:spPr>
            <a:xfrm rot="190422">
              <a:off x="7214340" y="1693401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ACK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10B1D81-746A-5D43-817B-75F3F3E5595C}"/>
              </a:ext>
            </a:extLst>
          </p:cNvPr>
          <p:cNvSpPr txBox="1"/>
          <p:nvPr/>
        </p:nvSpPr>
        <p:spPr>
          <a:xfrm rot="5400000">
            <a:off x="6475735" y="304287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699517-6BE7-5345-8649-FAE04D0A3BDA}"/>
              </a:ext>
            </a:extLst>
          </p:cNvPr>
          <p:cNvGrpSpPr/>
          <p:nvPr/>
        </p:nvGrpSpPr>
        <p:grpSpPr>
          <a:xfrm>
            <a:off x="4969862" y="4026884"/>
            <a:ext cx="3429000" cy="385281"/>
            <a:chOff x="4953000" y="1672119"/>
            <a:chExt cx="3429000" cy="385281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7B94272-1FB8-5B40-9BC4-2B2928E912B9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1C9B0EA-F309-024E-A73D-046BCEBB9293}"/>
                </a:ext>
              </a:extLst>
            </p:cNvPr>
            <p:cNvSpPr txBox="1"/>
            <p:nvPr/>
          </p:nvSpPr>
          <p:spPr>
            <a:xfrm rot="190422">
              <a:off x="7282499" y="1672119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FIN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CF2B211-7F0E-8246-AE81-6D36889E657A}"/>
              </a:ext>
            </a:extLst>
          </p:cNvPr>
          <p:cNvGrpSpPr/>
          <p:nvPr/>
        </p:nvGrpSpPr>
        <p:grpSpPr>
          <a:xfrm>
            <a:off x="4969862" y="4356515"/>
            <a:ext cx="3429000" cy="389930"/>
            <a:chOff x="4953000" y="2001750"/>
            <a:chExt cx="3429000" cy="389930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BA4B733-A71E-034F-B0D2-77C4C4852B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8C0E77E-FF20-6941-ACE6-9E8D193859A3}"/>
                </a:ext>
              </a:extLst>
            </p:cNvPr>
            <p:cNvSpPr txBox="1"/>
            <p:nvPr/>
          </p:nvSpPr>
          <p:spPr>
            <a:xfrm rot="21397692">
              <a:off x="5667942" y="2001750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853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110DD-AE1C-AD48-BA42-956DAA259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44E1B-27E5-E74A-872A-704EB167A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Reliable, in-order message delivery</a:t>
            </a:r>
          </a:p>
          <a:p>
            <a:endParaRPr lang="en-US" dirty="0"/>
          </a:p>
          <a:p>
            <a:r>
              <a:rPr lang="en-US" dirty="0"/>
              <a:t>Connection-oriented, three-way handshake</a:t>
            </a:r>
          </a:p>
          <a:p>
            <a:endParaRPr lang="en-US" dirty="0"/>
          </a:p>
          <a:p>
            <a:r>
              <a:rPr lang="en-US" dirty="0"/>
              <a:t>Transmission window for better throughput</a:t>
            </a:r>
          </a:p>
          <a:p>
            <a:pPr lvl="1"/>
            <a:r>
              <a:rPr lang="en-US" dirty="0"/>
              <a:t>timeouts based on link parameters (e.g., RTT, variance)</a:t>
            </a:r>
          </a:p>
          <a:p>
            <a:pPr lvl="1"/>
            <a:endParaRPr lang="en-US" dirty="0"/>
          </a:p>
          <a:p>
            <a:r>
              <a:rPr lang="en-US" dirty="0"/>
              <a:t> Congestion control </a:t>
            </a:r>
          </a:p>
          <a:p>
            <a:pPr lvl="1"/>
            <a:r>
              <a:rPr lang="en-US" dirty="0"/>
              <a:t>Linear increase, exponential </a:t>
            </a:r>
            <a:r>
              <a:rPr lang="en-US" dirty="0" err="1"/>
              <a:t>backoff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Fast adaptation </a:t>
            </a:r>
          </a:p>
          <a:p>
            <a:pPr lvl="1"/>
            <a:r>
              <a:rPr lang="en-US" dirty="0"/>
              <a:t>Exponential increase in the initial phase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45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4AF56-2B9E-0543-8DCA-C6BF6BB3F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 Protocols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C3C2C-CEBD-D441-A3FD-94629CCC81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User Datagram Protocol (UDP)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6B3D2A-3903-CD48-81CD-6CD38CC91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unreliable, unordered delivery</a:t>
            </a:r>
          </a:p>
          <a:p>
            <a:endParaRPr lang="en-US" b="1" dirty="0"/>
          </a:p>
          <a:p>
            <a:r>
              <a:rPr lang="en-US" dirty="0"/>
              <a:t>connectionless</a:t>
            </a:r>
          </a:p>
          <a:p>
            <a:endParaRPr lang="en-US" dirty="0"/>
          </a:p>
          <a:p>
            <a:r>
              <a:rPr lang="en-US" dirty="0"/>
              <a:t>best-effort, segments might be lost, delivered out-of-order, duplicated</a:t>
            </a:r>
          </a:p>
          <a:p>
            <a:endParaRPr lang="en-US" dirty="0"/>
          </a:p>
          <a:p>
            <a:r>
              <a:rPr lang="en-US" dirty="0"/>
              <a:t>reliability (if required) is the responsibility of the app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58FCA5-5E6E-D443-832E-7BD905E2D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4160520" cy="639762"/>
          </a:xfrm>
        </p:spPr>
        <p:txBody>
          <a:bodyPr>
            <a:normAutofit fontScale="92500"/>
          </a:bodyPr>
          <a:lstStyle/>
          <a:p>
            <a:r>
              <a:rPr lang="en-US" dirty="0"/>
              <a:t>Transmission Control Protocol (TCP)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FE8B9F-2135-294E-BCD4-90618670969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reliable, in-order delivery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connection setup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flow control</a:t>
            </a:r>
          </a:p>
          <a:p>
            <a:endParaRPr lang="en-US" dirty="0"/>
          </a:p>
          <a:p>
            <a:r>
              <a:rPr lang="en-US" dirty="0"/>
              <a:t>congestion control</a:t>
            </a:r>
          </a:p>
        </p:txBody>
      </p:sp>
    </p:spTree>
    <p:extLst>
      <p:ext uri="{BB962C8B-B14F-4D97-AF65-F5344CB8AC3E}">
        <p14:creationId xmlns:p14="http://schemas.microsoft.com/office/powerpoint/2010/main" val="338781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572000" y="1270029"/>
            <a:ext cx="2057400" cy="29971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216371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620277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Sockets Interface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3447344"/>
            <a:ext cx="0" cy="344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20551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7409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4267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944232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304800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7169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91657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306634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61678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334632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84003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7743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77437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179370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 bwMode="auto">
          <a:xfrm>
            <a:off x="1752600" y="2641628"/>
            <a:ext cx="2057400" cy="16255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1270029"/>
            <a:ext cx="2057400" cy="29971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216371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620277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Sockets Interface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3447344"/>
            <a:ext cx="0" cy="344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20551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7409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426707"/>
            <a:ext cx="0" cy="36512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944232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304800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7169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91657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306634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61678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334632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84003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7743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77437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2322621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urier New" pitchFamily="49" charset="0"/>
              </a:rPr>
              <a:t>accept</a:t>
            </a:r>
            <a:r>
              <a:rPr lang="en-US" dirty="0"/>
              <a:t> Illustrated</a:t>
            </a: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2967038" y="1239838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58" name="Rectangle 6"/>
          <p:cNvSpPr>
            <a:spLocks noChangeArrowheads="1"/>
          </p:cNvSpPr>
          <p:nvPr/>
        </p:nvSpPr>
        <p:spPr bwMode="auto">
          <a:xfrm>
            <a:off x="469900" y="1576388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5011738" y="1456920"/>
            <a:ext cx="3294062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1. Server blocks in </a:t>
            </a:r>
            <a:r>
              <a:rPr lang="en-US" sz="1800" i="1" dirty="0">
                <a:latin typeface="Courier New" pitchFamily="49" charset="0"/>
              </a:rPr>
              <a:t>accept</a:t>
            </a:r>
            <a:r>
              <a:rPr lang="en-US" sz="1800" i="1" dirty="0">
                <a:latin typeface="Calibri" pitchFamily="34" charset="0"/>
              </a:rPr>
              <a:t>, waiting for connection request on listening descriptor </a:t>
            </a:r>
            <a:r>
              <a:rPr lang="en-US" sz="1800" i="1" dirty="0" err="1">
                <a:latin typeface="Courier New" pitchFamily="49" charset="0"/>
              </a:rPr>
              <a:t>listenfd</a:t>
            </a:r>
            <a:endParaRPr lang="en-US" sz="1800" i="1" dirty="0">
              <a:latin typeface="Calibri" pitchFamily="34" charset="0"/>
            </a:endParaRP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1003300" y="2106613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3449638" y="1576388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3" name="Text Box 11"/>
          <p:cNvSpPr txBox="1">
            <a:spLocks noChangeArrowheads="1"/>
          </p:cNvSpPr>
          <p:nvPr/>
        </p:nvSpPr>
        <p:spPr bwMode="auto">
          <a:xfrm>
            <a:off x="2967038" y="3108325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65" name="Rectangle 13"/>
          <p:cNvSpPr>
            <a:spLocks noChangeArrowheads="1"/>
          </p:cNvSpPr>
          <p:nvPr/>
        </p:nvSpPr>
        <p:spPr bwMode="auto">
          <a:xfrm>
            <a:off x="469900" y="344487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66" name="Text Box 14"/>
          <p:cNvSpPr txBox="1">
            <a:spLocks noChangeArrowheads="1"/>
          </p:cNvSpPr>
          <p:nvPr/>
        </p:nvSpPr>
        <p:spPr bwMode="auto">
          <a:xfrm>
            <a:off x="1003300" y="397510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7" name="Rectangle 15"/>
          <p:cNvSpPr>
            <a:spLocks noChangeArrowheads="1"/>
          </p:cNvSpPr>
          <p:nvPr/>
        </p:nvSpPr>
        <p:spPr bwMode="auto">
          <a:xfrm>
            <a:off x="3449638" y="344487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8" name="Line 16"/>
          <p:cNvSpPr>
            <a:spLocks noChangeShapeType="1"/>
          </p:cNvSpPr>
          <p:nvPr/>
        </p:nvSpPr>
        <p:spPr bwMode="auto">
          <a:xfrm flipV="1">
            <a:off x="1528763" y="3575049"/>
            <a:ext cx="1760537" cy="30479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9" name="Text Box 17"/>
          <p:cNvSpPr txBox="1">
            <a:spLocks noChangeArrowheads="1"/>
          </p:cNvSpPr>
          <p:nvPr/>
        </p:nvSpPr>
        <p:spPr bwMode="auto">
          <a:xfrm>
            <a:off x="5048250" y="3308350"/>
            <a:ext cx="386715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2. Client makes connection request by calling and blocking in </a:t>
            </a:r>
            <a:r>
              <a:rPr lang="en-US" sz="1800" i="1" dirty="0">
                <a:latin typeface="Courier New" pitchFamily="49" charset="0"/>
              </a:rPr>
              <a:t>connect</a:t>
            </a:r>
          </a:p>
        </p:txBody>
      </p:sp>
      <p:sp>
        <p:nvSpPr>
          <p:cNvPr id="740377" name="Text Box 25"/>
          <p:cNvSpPr txBox="1">
            <a:spLocks noChangeArrowheads="1"/>
          </p:cNvSpPr>
          <p:nvPr/>
        </p:nvSpPr>
        <p:spPr bwMode="auto">
          <a:xfrm>
            <a:off x="1669857" y="3166487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sp>
        <p:nvSpPr>
          <p:cNvPr id="740371" name="Text Box 19"/>
          <p:cNvSpPr txBox="1">
            <a:spLocks noChangeArrowheads="1"/>
          </p:cNvSpPr>
          <p:nvPr/>
        </p:nvSpPr>
        <p:spPr bwMode="auto">
          <a:xfrm>
            <a:off x="2954338" y="4938713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73" name="Rectangle 21"/>
          <p:cNvSpPr>
            <a:spLocks noChangeArrowheads="1"/>
          </p:cNvSpPr>
          <p:nvPr/>
        </p:nvSpPr>
        <p:spPr bwMode="auto">
          <a:xfrm>
            <a:off x="457200" y="5275263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74" name="Text Box 22"/>
          <p:cNvSpPr txBox="1">
            <a:spLocks noChangeArrowheads="1"/>
          </p:cNvSpPr>
          <p:nvPr/>
        </p:nvSpPr>
        <p:spPr bwMode="auto">
          <a:xfrm>
            <a:off x="990600" y="5805488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3436938" y="5275263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76" name="Text Box 24"/>
          <p:cNvSpPr txBox="1">
            <a:spLocks noChangeArrowheads="1"/>
          </p:cNvSpPr>
          <p:nvPr/>
        </p:nvSpPr>
        <p:spPr bwMode="auto">
          <a:xfrm>
            <a:off x="5057775" y="5137241"/>
            <a:ext cx="4010025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3. Server returns </a:t>
            </a:r>
            <a:r>
              <a:rPr lang="en-US" sz="1800" i="1" dirty="0" err="1">
                <a:latin typeface="Courier New" pitchFamily="49" charset="0"/>
              </a:rPr>
              <a:t>connfd</a:t>
            </a:r>
            <a:r>
              <a:rPr lang="en-US" sz="1800" i="1" dirty="0">
                <a:latin typeface="Calibri" pitchFamily="34" charset="0"/>
              </a:rPr>
              <a:t> from </a:t>
            </a:r>
            <a:r>
              <a:rPr lang="en-US" sz="1800" i="1" dirty="0">
                <a:latin typeface="Courier New" pitchFamily="49" charset="0"/>
              </a:rPr>
              <a:t>accept</a:t>
            </a:r>
            <a:r>
              <a:rPr lang="en-US" sz="1800" i="1" dirty="0">
                <a:latin typeface="Calibri" pitchFamily="34" charset="0"/>
              </a:rPr>
              <a:t>. Client returns from </a:t>
            </a:r>
            <a:r>
              <a:rPr lang="en-US" sz="1800" i="1" dirty="0">
                <a:latin typeface="Courier New" pitchFamily="49" charset="0"/>
              </a:rPr>
              <a:t>connect</a:t>
            </a:r>
            <a:r>
              <a:rPr lang="en-US" sz="1800" i="1" dirty="0">
                <a:latin typeface="Calibri" pitchFamily="34" charset="0"/>
              </a:rPr>
              <a:t>. Connection is now established between </a:t>
            </a:r>
            <a:r>
              <a:rPr lang="en-US" sz="1800" i="1" dirty="0" err="1">
                <a:latin typeface="Courier New" pitchFamily="49" charset="0"/>
              </a:rPr>
              <a:t>clientfd</a:t>
            </a:r>
            <a:r>
              <a:rPr lang="en-US" sz="1800" i="1" dirty="0">
                <a:latin typeface="Calibri" pitchFamily="34" charset="0"/>
              </a:rPr>
              <a:t> and </a:t>
            </a:r>
            <a:r>
              <a:rPr lang="en-US" sz="1800" i="1" dirty="0" err="1">
                <a:latin typeface="Courier New" pitchFamily="49" charset="0"/>
              </a:rPr>
              <a:t>connfd</a:t>
            </a:r>
            <a:endParaRPr lang="en-US" sz="1800" i="1" dirty="0">
              <a:latin typeface="Calibri" pitchFamily="34" charset="0"/>
            </a:endParaRPr>
          </a:p>
        </p:txBody>
      </p:sp>
      <p:sp>
        <p:nvSpPr>
          <p:cNvPr id="740378" name="Oval 26"/>
          <p:cNvSpPr>
            <a:spLocks noChangeAspect="1" noChangeArrowheads="1"/>
          </p:cNvSpPr>
          <p:nvPr/>
        </p:nvSpPr>
        <p:spPr bwMode="auto">
          <a:xfrm>
            <a:off x="3388804" y="5664200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9" name="Text Box 27"/>
          <p:cNvSpPr txBox="1">
            <a:spLocks noChangeArrowheads="1"/>
          </p:cNvSpPr>
          <p:nvPr/>
        </p:nvSpPr>
        <p:spPr bwMode="auto">
          <a:xfrm>
            <a:off x="3067050" y="5818188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connfd(4)</a:t>
            </a:r>
          </a:p>
        </p:txBody>
      </p:sp>
      <p:sp>
        <p:nvSpPr>
          <p:cNvPr id="740380" name="Line 28"/>
          <p:cNvSpPr>
            <a:spLocks noChangeShapeType="1"/>
          </p:cNvSpPr>
          <p:nvPr/>
        </p:nvSpPr>
        <p:spPr bwMode="auto">
          <a:xfrm>
            <a:off x="1651000" y="5722938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57" name="Oval 5"/>
          <p:cNvSpPr>
            <a:spLocks noChangeAspect="1" noChangeArrowheads="1"/>
          </p:cNvSpPr>
          <p:nvPr/>
        </p:nvSpPr>
        <p:spPr bwMode="auto">
          <a:xfrm>
            <a:off x="1459285" y="19526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64" name="Oval 12"/>
          <p:cNvSpPr>
            <a:spLocks noChangeAspect="1" noChangeArrowheads="1"/>
          </p:cNvSpPr>
          <p:nvPr/>
        </p:nvSpPr>
        <p:spPr bwMode="auto">
          <a:xfrm>
            <a:off x="1459285" y="3821113"/>
            <a:ext cx="128588" cy="128587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2" name="Oval 20"/>
          <p:cNvSpPr>
            <a:spLocks noChangeAspect="1" noChangeArrowheads="1"/>
          </p:cNvSpPr>
          <p:nvPr/>
        </p:nvSpPr>
        <p:spPr bwMode="auto">
          <a:xfrm>
            <a:off x="1459285" y="5651500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55" name="Oval 3"/>
          <p:cNvSpPr>
            <a:spLocks noChangeAspect="1" noChangeArrowheads="1"/>
          </p:cNvSpPr>
          <p:nvPr/>
        </p:nvSpPr>
        <p:spPr bwMode="auto">
          <a:xfrm>
            <a:off x="3388805" y="1635125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2" name="Oval 10"/>
          <p:cNvSpPr>
            <a:spLocks noChangeAspect="1" noChangeArrowheads="1"/>
          </p:cNvSpPr>
          <p:nvPr/>
        </p:nvSpPr>
        <p:spPr bwMode="auto">
          <a:xfrm>
            <a:off x="3388805" y="3503613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70" name="Oval 18"/>
          <p:cNvSpPr>
            <a:spLocks noChangeAspect="1" noChangeArrowheads="1"/>
          </p:cNvSpPr>
          <p:nvPr/>
        </p:nvSpPr>
        <p:spPr bwMode="auto">
          <a:xfrm>
            <a:off x="3388805" y="5334000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63" grpId="0"/>
      <p:bldP spid="740365" grpId="0" animBg="1"/>
      <p:bldP spid="740366" grpId="0"/>
      <p:bldP spid="740367" grpId="0" animBg="1"/>
      <p:bldP spid="740368" grpId="0" animBg="1"/>
      <p:bldP spid="740369" grpId="0"/>
      <p:bldP spid="740377" grpId="0"/>
      <p:bldP spid="740371" grpId="0"/>
      <p:bldP spid="740373" grpId="0" animBg="1"/>
      <p:bldP spid="740374" grpId="0"/>
      <p:bldP spid="740375" grpId="0" animBg="1"/>
      <p:bldP spid="740376" grpId="0"/>
      <p:bldP spid="740378" grpId="0" animBg="1"/>
      <p:bldP spid="740379" grpId="0"/>
      <p:bldP spid="740380" grpId="0" animBg="1"/>
      <p:bldP spid="740364" grpId="0" animBg="1"/>
      <p:bldP spid="740372" grpId="0" animBg="1"/>
      <p:bldP spid="740362" grpId="0" animBg="1"/>
      <p:bldP spid="7403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596FD-00DF-E84A-A0E9-396CA63BC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B7C9A-4E5A-D94F-9A75-151CB34A22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TCP is connection-oriented</a:t>
            </a:r>
          </a:p>
          <a:p>
            <a:endParaRPr lang="en-US" dirty="0"/>
          </a:p>
          <a:p>
            <a:r>
              <a:rPr lang="en-US" dirty="0"/>
              <a:t>A connection is initiated with a three-way handshake</a:t>
            </a:r>
          </a:p>
          <a:p>
            <a:pPr lvl="1"/>
            <a:endParaRPr lang="en-US" dirty="0"/>
          </a:p>
          <a:p>
            <a:r>
              <a:rPr lang="en-US" dirty="0"/>
              <a:t>Recall: server will typically create a new socket to handle the new connection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E50087-B00B-1947-94F0-F648379AFDB0}"/>
              </a:ext>
            </a:extLst>
          </p:cNvPr>
          <p:cNvCxnSpPr/>
          <p:nvPr/>
        </p:nvCxnSpPr>
        <p:spPr>
          <a:xfrm>
            <a:off x="4953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358E9C-EA23-B443-8DD6-D08D63C8DFB1}"/>
              </a:ext>
            </a:extLst>
          </p:cNvPr>
          <p:cNvCxnSpPr/>
          <p:nvPr/>
        </p:nvCxnSpPr>
        <p:spPr>
          <a:xfrm>
            <a:off x="8382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99C7E9-9A3E-E344-AFD6-50190F2BEB7E}"/>
              </a:ext>
            </a:extLst>
          </p:cNvPr>
          <p:cNvGrpSpPr/>
          <p:nvPr/>
        </p:nvGrpSpPr>
        <p:grpSpPr>
          <a:xfrm>
            <a:off x="4953000" y="1672119"/>
            <a:ext cx="3429000" cy="385281"/>
            <a:chOff x="4953000" y="1672119"/>
            <a:chExt cx="3429000" cy="38528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6DA6E4A-C76F-1E4A-8E35-B350692D3839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8936CF-B9B3-9242-960F-1D47FA193D03}"/>
                </a:ext>
              </a:extLst>
            </p:cNvPr>
            <p:cNvSpPr txBox="1"/>
            <p:nvPr/>
          </p:nvSpPr>
          <p:spPr>
            <a:xfrm rot="190422">
              <a:off x="7231203" y="1672119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SYN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3FC2C4-98E8-0241-A199-158618BEC072}"/>
              </a:ext>
            </a:extLst>
          </p:cNvPr>
          <p:cNvGrpSpPr/>
          <p:nvPr/>
        </p:nvGrpSpPr>
        <p:grpSpPr>
          <a:xfrm>
            <a:off x="4953000" y="2001750"/>
            <a:ext cx="3429000" cy="389930"/>
            <a:chOff x="4953000" y="2001750"/>
            <a:chExt cx="3429000" cy="38993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BD26438-5E74-9A48-9CAB-7B6B1D7DC3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91A4D1-A25F-E04F-A3C7-85B81EF9BD89}"/>
                </a:ext>
              </a:extLst>
            </p:cNvPr>
            <p:cNvSpPr txBox="1"/>
            <p:nvPr/>
          </p:nvSpPr>
          <p:spPr>
            <a:xfrm rot="21397692">
              <a:off x="5372958" y="2001750"/>
              <a:ext cx="1249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SYN, ACK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7124A5F-1029-8143-917C-B4E4C0F7D241}"/>
              </a:ext>
            </a:extLst>
          </p:cNvPr>
          <p:cNvGrpSpPr/>
          <p:nvPr/>
        </p:nvGrpSpPr>
        <p:grpSpPr>
          <a:xfrm>
            <a:off x="4969862" y="2312345"/>
            <a:ext cx="3429000" cy="369332"/>
            <a:chOff x="4953000" y="1693401"/>
            <a:chExt cx="3429000" cy="369332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E6C6BF0-0B5C-2F42-8722-58A4FCD20A8A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27679F-117D-AE44-8A99-DDB95B375E46}"/>
                </a:ext>
              </a:extLst>
            </p:cNvPr>
            <p:cNvSpPr txBox="1"/>
            <p:nvPr/>
          </p:nvSpPr>
          <p:spPr>
            <a:xfrm rot="190422">
              <a:off x="7214340" y="1693401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ACK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10B1D81-746A-5D43-817B-75F3F3E5595C}"/>
              </a:ext>
            </a:extLst>
          </p:cNvPr>
          <p:cNvSpPr txBox="1"/>
          <p:nvPr/>
        </p:nvSpPr>
        <p:spPr>
          <a:xfrm rot="5400000">
            <a:off x="6475735" y="304287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722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05645-A467-3E55-4A11-D7E0FB7E5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Connection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06043-DF55-961F-C856-8644B7B8E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network operations we've discussed thus far: socket, bind, listen, accept, connect. What sequence are these operations called in if a client wants to send one message to the server?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4BFDA3-CD1B-2789-370D-07259C7DEAAC}"/>
              </a:ext>
            </a:extLst>
          </p:cNvPr>
          <p:cNvSpPr txBox="1">
            <a:spLocks/>
          </p:cNvSpPr>
          <p:nvPr/>
        </p:nvSpPr>
        <p:spPr>
          <a:xfrm>
            <a:off x="1590675" y="3810000"/>
            <a:ext cx="24384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731520" lvl="1" indent="-457200">
              <a:buFont typeface="+mj-lt"/>
              <a:buAutoNum type="arabicPeriod" startAt="5"/>
            </a:pPr>
            <a:r>
              <a:rPr lang="en-US" dirty="0"/>
              <a:t>socket</a:t>
            </a:r>
          </a:p>
          <a:p>
            <a:pPr marL="731520" lvl="1" indent="-457200">
              <a:buFont typeface="+mj-lt"/>
              <a:buAutoNum type="arabicPeriod" startAt="5"/>
            </a:pPr>
            <a:r>
              <a:rPr lang="en-US" dirty="0"/>
              <a:t>connect</a:t>
            </a:r>
          </a:p>
          <a:p>
            <a:pPr lvl="1"/>
            <a:endParaRPr lang="en-US" dirty="0"/>
          </a:p>
          <a:p>
            <a:pPr marL="731520" lvl="1" indent="-457200">
              <a:buFont typeface="+mj-lt"/>
              <a:buAutoNum type="arabicPeriod" startAt="8"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AB0845-5546-374B-42F8-3FE5E37800B8}"/>
              </a:ext>
            </a:extLst>
          </p:cNvPr>
          <p:cNvSpPr txBox="1">
            <a:spLocks/>
          </p:cNvSpPr>
          <p:nvPr/>
        </p:nvSpPr>
        <p:spPr>
          <a:xfrm>
            <a:off x="4610100" y="3810000"/>
            <a:ext cx="24384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1520" lvl="1" indent="-457200">
              <a:buFont typeface="+mj-lt"/>
              <a:buAutoNum type="arabicPeriod"/>
            </a:pPr>
            <a:r>
              <a:rPr lang="en-US" dirty="0"/>
              <a:t>socket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bind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listen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accept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82E67C-482C-CB3E-5A7D-B8B7C1577692}"/>
              </a:ext>
            </a:extLst>
          </p:cNvPr>
          <p:cNvSpPr/>
          <p:nvPr/>
        </p:nvSpPr>
        <p:spPr>
          <a:xfrm>
            <a:off x="1362075" y="3657600"/>
            <a:ext cx="5334000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C4497A-5CD9-7A48-05F4-93B2B501A488}"/>
              </a:ext>
            </a:extLst>
          </p:cNvPr>
          <p:cNvSpPr txBox="1"/>
          <p:nvPr/>
        </p:nvSpPr>
        <p:spPr>
          <a:xfrm>
            <a:off x="2095500" y="3440668"/>
            <a:ext cx="12553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2880" algn="ctr"/>
            <a:r>
              <a:rPr lang="en-US" b="1" dirty="0">
                <a:solidFill>
                  <a:schemeClr val="accent1"/>
                </a:solidFill>
              </a:rPr>
              <a:t>client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CEFB7D-D494-9199-F385-EABF7BB93DAC}"/>
              </a:ext>
            </a:extLst>
          </p:cNvPr>
          <p:cNvSpPr txBox="1"/>
          <p:nvPr/>
        </p:nvSpPr>
        <p:spPr>
          <a:xfrm>
            <a:off x="4991100" y="3440668"/>
            <a:ext cx="12553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2880" algn="ctr"/>
            <a:r>
              <a:rPr lang="en-US" b="1" dirty="0">
                <a:solidFill>
                  <a:schemeClr val="accent1"/>
                </a:solidFill>
              </a:rPr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52248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/>
          <p:cNvSpPr/>
          <p:nvPr/>
        </p:nvSpPr>
        <p:spPr bwMode="auto">
          <a:xfrm>
            <a:off x="1249104" y="4104542"/>
            <a:ext cx="7666294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2641628"/>
            <a:ext cx="2057400" cy="16255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1270029"/>
            <a:ext cx="2057400" cy="29971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216371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620277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Sockets Interface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3447344"/>
            <a:ext cx="0" cy="344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20551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7409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4267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944232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304800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7169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91657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306634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61678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334632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84003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7743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77437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3604850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14049</TotalTime>
  <Words>1269</Words>
  <Application>Microsoft Macintosh PowerPoint</Application>
  <PresentationFormat>On-screen Show (4:3)</PresentationFormat>
  <Paragraphs>346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Courier New</vt:lpstr>
      <vt:lpstr>Clarity</vt:lpstr>
      <vt:lpstr>Lecture 26: TCP</vt:lpstr>
      <vt:lpstr>OSI Network Model</vt:lpstr>
      <vt:lpstr>Transport Layer Protocols</vt:lpstr>
      <vt:lpstr>Sockets Interface</vt:lpstr>
      <vt:lpstr>Sockets Interface</vt:lpstr>
      <vt:lpstr>accept Illustrated</vt:lpstr>
      <vt:lpstr>TCP Connections</vt:lpstr>
      <vt:lpstr>Exercise: Connection Setup</vt:lpstr>
      <vt:lpstr>Sockets Interface</vt:lpstr>
      <vt:lpstr>Communicating over a channel</vt:lpstr>
      <vt:lpstr>Reliable Transport</vt:lpstr>
      <vt:lpstr>Transport-Layer Segment Formats</vt:lpstr>
      <vt:lpstr>Pipelined Protocols</vt:lpstr>
      <vt:lpstr>Example: Window Size = 4</vt:lpstr>
      <vt:lpstr>Pipelined Protocols</vt:lpstr>
      <vt:lpstr>TCP Fast Retransmit</vt:lpstr>
      <vt:lpstr>Exercise: TCP Sequence Numbers</vt:lpstr>
      <vt:lpstr>Pipelined Protocols</vt:lpstr>
      <vt:lpstr>TCP Congestion Control</vt:lpstr>
      <vt:lpstr>TCP Fairness</vt:lpstr>
      <vt:lpstr>TCP Slow Start</vt:lpstr>
      <vt:lpstr>Exercise: TCP Window Size </vt:lpstr>
      <vt:lpstr>Sockets Interface</vt:lpstr>
      <vt:lpstr>TCP Connections</vt:lpstr>
      <vt:lpstr>TCP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24: TCP</dc:title>
  <dc:creator>Eleanor Birrell</dc:creator>
  <cp:lastModifiedBy>Sam Thomas</cp:lastModifiedBy>
  <cp:revision>111</cp:revision>
  <cp:lastPrinted>2019-11-08T01:12:48Z</cp:lastPrinted>
  <dcterms:created xsi:type="dcterms:W3CDTF">2019-04-18T16:39:04Z</dcterms:created>
  <dcterms:modified xsi:type="dcterms:W3CDTF">2026-04-29T20:29:35Z</dcterms:modified>
</cp:coreProperties>
</file>