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1661" r:id="rId3"/>
    <p:sldId id="1674" r:id="rId4"/>
    <p:sldId id="1619" r:id="rId5"/>
    <p:sldId id="1623" r:id="rId6"/>
    <p:sldId id="1598" r:id="rId7"/>
    <p:sldId id="1648" r:id="rId8"/>
    <p:sldId id="1645" r:id="rId9"/>
    <p:sldId id="1624" r:id="rId10"/>
    <p:sldId id="1649" r:id="rId11"/>
    <p:sldId id="1626" r:id="rId12"/>
    <p:sldId id="1627" r:id="rId13"/>
    <p:sldId id="1628" r:id="rId14"/>
    <p:sldId id="1659" r:id="rId15"/>
    <p:sldId id="1655" r:id="rId16"/>
    <p:sldId id="1629" r:id="rId17"/>
    <p:sldId id="1660" r:id="rId18"/>
    <p:sldId id="1630" r:id="rId19"/>
    <p:sldId id="1656" r:id="rId20"/>
    <p:sldId id="1632" r:id="rId21"/>
    <p:sldId id="1654" r:id="rId22"/>
    <p:sldId id="1651" r:id="rId23"/>
    <p:sldId id="1650" r:id="rId24"/>
    <p:sldId id="16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FFFFFF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1" autoAdjust="0"/>
    <p:restoredTop sz="91547" autoAdjust="0"/>
  </p:normalViewPr>
  <p:slideViewPr>
    <p:cSldViewPr>
      <p:cViewPr varScale="1">
        <p:scale>
          <a:sx n="122" d="100"/>
          <a:sy n="122" d="100"/>
        </p:scale>
        <p:origin x="3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control = don't overwhelm the receiver</a:t>
            </a:r>
          </a:p>
          <a:p>
            <a:r>
              <a:rPr lang="en-US" dirty="0"/>
              <a:t>congestion control = don't swamp the network</a:t>
            </a:r>
          </a:p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in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S,A,F flags used to manage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number and acknowledgement number (+ A flag) are used to implement reliable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handshake in </a:t>
            </a:r>
            <a:r>
              <a:rPr lang="en-US" dirty="0" err="1"/>
              <a:t>wireshark</a:t>
            </a:r>
            <a:r>
              <a:rPr lang="en-US" dirty="0"/>
              <a:t> with loopback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sequence numbers in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25: TCP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 bwMode="auto">
          <a:xfrm>
            <a:off x="1249104" y="4104542"/>
            <a:ext cx="7666294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60485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CBB-E0E0-F44F-B830-F5BC41B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DFA3-43E8-D240-AF7E-22041BD73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Each SYN segment will include a randomly chosen sequence number</a:t>
            </a:r>
          </a:p>
          <a:p>
            <a:r>
              <a:rPr lang="en-US" dirty="0"/>
              <a:t>Sequence number of each segment is incremented by data length </a:t>
            </a:r>
          </a:p>
          <a:p>
            <a:r>
              <a:rPr lang="en-US" dirty="0"/>
              <a:t>Receiver sends ACK segments acknowledging latest sequence number received</a:t>
            </a:r>
          </a:p>
          <a:p>
            <a:r>
              <a:rPr lang="en-US" dirty="0"/>
              <a:t>Sender maintains copy of all sent but unacknowledged segments; resends if ACK does not arrive within timeout</a:t>
            </a:r>
          </a:p>
          <a:p>
            <a:r>
              <a:rPr lang="en-US" dirty="0"/>
              <a:t>Timeout is dynamically adjusted to account for round-trip delay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13E7B-1792-6F42-99FC-2381855623EA}"/>
              </a:ext>
            </a:extLst>
          </p:cNvPr>
          <p:cNvCxnSpPr/>
          <p:nvPr/>
        </p:nvCxnSpPr>
        <p:spPr>
          <a:xfrm>
            <a:off x="4953000" y="1296633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65430-FCF7-6045-A720-4EEAF0021746}"/>
              </a:ext>
            </a:extLst>
          </p:cNvPr>
          <p:cNvCxnSpPr/>
          <p:nvPr/>
        </p:nvCxnSpPr>
        <p:spPr>
          <a:xfrm>
            <a:off x="8382000" y="1296633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0A30F5D-0E2C-2B42-9DDE-73994448B8D7}"/>
              </a:ext>
            </a:extLst>
          </p:cNvPr>
          <p:cNvGrpSpPr/>
          <p:nvPr/>
        </p:nvGrpSpPr>
        <p:grpSpPr>
          <a:xfrm>
            <a:off x="4928222" y="1295400"/>
            <a:ext cx="3429000" cy="398684"/>
            <a:chOff x="4928222" y="1672119"/>
            <a:chExt cx="3429000" cy="39868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D544A2-0A8E-ED4A-8DD7-5BAA061C5DBC}"/>
                </a:ext>
              </a:extLst>
            </p:cNvPr>
            <p:cNvCxnSpPr/>
            <p:nvPr/>
          </p:nvCxnSpPr>
          <p:spPr>
            <a:xfrm>
              <a:off x="4928222" y="1918403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9FCEB4-59C6-B34E-8AC4-1009FF8421C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1B95CF-8346-FF47-AF6E-89406882C969}"/>
              </a:ext>
            </a:extLst>
          </p:cNvPr>
          <p:cNvGrpSpPr/>
          <p:nvPr/>
        </p:nvGrpSpPr>
        <p:grpSpPr>
          <a:xfrm>
            <a:off x="4991077" y="1625083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1D1A18-C997-0349-9164-2F79EC88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D39273-D91D-E74F-AA65-642877F24684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17168-672A-D04E-AC2A-2F5D87EF8BF4}"/>
              </a:ext>
            </a:extLst>
          </p:cNvPr>
          <p:cNvGrpSpPr/>
          <p:nvPr/>
        </p:nvGrpSpPr>
        <p:grpSpPr>
          <a:xfrm>
            <a:off x="4914924" y="1947609"/>
            <a:ext cx="3429000" cy="369332"/>
            <a:chOff x="4953000" y="1693401"/>
            <a:chExt cx="3429000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412C10-D83C-6F47-B423-942DA41C0FC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85B09B-FD0D-C241-B28A-FA59958C0703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A3D04-26F2-B24C-9CF0-D89FF05EF061}"/>
              </a:ext>
            </a:extLst>
          </p:cNvPr>
          <p:cNvGrpSpPr/>
          <p:nvPr/>
        </p:nvGrpSpPr>
        <p:grpSpPr>
          <a:xfrm>
            <a:off x="4923203" y="2214081"/>
            <a:ext cx="3429000" cy="385315"/>
            <a:chOff x="4953000" y="1672085"/>
            <a:chExt cx="3429000" cy="38531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D62A20E-ECC6-704E-A422-5575ABE5403C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F254-8FC1-A342-B1E6-CF43D1FDD2BB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47)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7DA78B-0960-8541-9651-D03191127549}"/>
              </a:ext>
            </a:extLst>
          </p:cNvPr>
          <p:cNvGrpSpPr/>
          <p:nvPr/>
        </p:nvGrpSpPr>
        <p:grpSpPr>
          <a:xfrm>
            <a:off x="4977779" y="2486659"/>
            <a:ext cx="3429000" cy="389930"/>
            <a:chOff x="4953000" y="2001750"/>
            <a:chExt cx="3429000" cy="38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3265E6-95D2-5043-8E3B-13EF636C4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rgbClr val="696969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052256-B651-8241-94A2-7E9AFE085FDF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90725-641B-474C-BFAF-A33D8F33AE7E}"/>
              </a:ext>
            </a:extLst>
          </p:cNvPr>
          <p:cNvGrpSpPr/>
          <p:nvPr/>
        </p:nvGrpSpPr>
        <p:grpSpPr>
          <a:xfrm>
            <a:off x="4953000" y="2818022"/>
            <a:ext cx="3429000" cy="385315"/>
            <a:chOff x="4953000" y="1672085"/>
            <a:chExt cx="3429000" cy="38531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A88AAA1-EF97-744D-A481-DF5CF6EBB9F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D7BFEC-2C80-9646-AB09-1580B22D587C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0229B4-83F2-5943-B844-7797FE829DEE}"/>
              </a:ext>
            </a:extLst>
          </p:cNvPr>
          <p:cNvGrpSpPr/>
          <p:nvPr/>
        </p:nvGrpSpPr>
        <p:grpSpPr>
          <a:xfrm>
            <a:off x="4965904" y="3128481"/>
            <a:ext cx="3429000" cy="389930"/>
            <a:chOff x="4953000" y="2001750"/>
            <a:chExt cx="3429000" cy="3899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4981371-71D0-8B41-B6A9-103946E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60E0FC-D67F-E84C-90FE-C7D972AF9989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E37B2C-7876-5748-8FA8-9BD178B778BD}"/>
              </a:ext>
            </a:extLst>
          </p:cNvPr>
          <p:cNvGrpSpPr/>
          <p:nvPr/>
        </p:nvGrpSpPr>
        <p:grpSpPr>
          <a:xfrm>
            <a:off x="4953000" y="3671494"/>
            <a:ext cx="3429000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8A31F71-A642-6C4B-820D-1466A1F090F5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775B63-5028-0140-9D3C-44C0ED4AF2AE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03C00-D353-AF48-BA7B-14D8C8CA5219}"/>
              </a:ext>
            </a:extLst>
          </p:cNvPr>
          <p:cNvGrpSpPr/>
          <p:nvPr/>
        </p:nvGrpSpPr>
        <p:grpSpPr>
          <a:xfrm>
            <a:off x="4965904" y="4763729"/>
            <a:ext cx="3429000" cy="389930"/>
            <a:chOff x="4953000" y="2001750"/>
            <a:chExt cx="3429000" cy="38993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5F1E6E9-E32E-7942-BFC5-02CCF5643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B5AB74-DA50-F847-B12C-AE8453B2F2C6}"/>
                </a:ext>
              </a:extLst>
            </p:cNvPr>
            <p:cNvSpPr txBox="1"/>
            <p:nvPr/>
          </p:nvSpPr>
          <p:spPr>
            <a:xfrm rot="21397692">
              <a:off x="5507642" y="200175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D26F08-1909-0445-89E4-EEA155678392}"/>
              </a:ext>
            </a:extLst>
          </p:cNvPr>
          <p:cNvGrpSpPr/>
          <p:nvPr/>
        </p:nvGrpSpPr>
        <p:grpSpPr>
          <a:xfrm>
            <a:off x="4927515" y="4480371"/>
            <a:ext cx="3429000" cy="385315"/>
            <a:chOff x="4953000" y="1672085"/>
            <a:chExt cx="3429000" cy="38531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4E5E17F-88E3-1E47-A32F-969C9464753B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6AA0CD-5CEA-DB43-9F93-9919EF8C3A42}"/>
                </a:ext>
              </a:extLst>
            </p:cNvPr>
            <p:cNvSpPr txBox="1"/>
            <p:nvPr/>
          </p:nvSpPr>
          <p:spPr>
            <a:xfrm rot="190422">
              <a:off x="5901521" y="1672085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386BEF-947D-D44F-9D29-AC9C7FDAAF06}"/>
              </a:ext>
            </a:extLst>
          </p:cNvPr>
          <p:cNvGrpSpPr/>
          <p:nvPr/>
        </p:nvGrpSpPr>
        <p:grpSpPr>
          <a:xfrm>
            <a:off x="4991077" y="3904409"/>
            <a:ext cx="1774059" cy="808877"/>
            <a:chOff x="4991077" y="4465750"/>
            <a:chExt cx="1774059" cy="808877"/>
          </a:xfrm>
        </p:grpSpPr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728DA5D0-138C-3A4B-9DCF-629D2FAA51C6}"/>
                </a:ext>
              </a:extLst>
            </p:cNvPr>
            <p:cNvSpPr/>
            <p:nvPr/>
          </p:nvSpPr>
          <p:spPr>
            <a:xfrm>
              <a:off x="4991077" y="4465750"/>
              <a:ext cx="190523" cy="80887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221B40-A607-7D40-B0DD-B40987E07D8C}"/>
                </a:ext>
              </a:extLst>
            </p:cNvPr>
            <p:cNvSpPr txBox="1"/>
            <p:nvPr/>
          </p:nvSpPr>
          <p:spPr>
            <a:xfrm>
              <a:off x="5156939" y="4675470"/>
              <a:ext cx="1608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Send</a:t>
              </a:r>
              <a:r>
                <a:rPr lang="en-US" dirty="0"/>
                <a:t> Timeout</a:t>
              </a:r>
            </a:p>
          </p:txBody>
        </p: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D4D2353-A796-860A-1F9B-01DE497E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770" r="1407" b="1751"/>
          <a:stretch/>
        </p:blipFill>
        <p:spPr>
          <a:xfrm>
            <a:off x="7265639" y="4860180"/>
            <a:ext cx="1878360" cy="20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83F9-2F81-C34F-9E0A-6DD6DF8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Window Size =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A774-5148-4C49-AC5E-F24E9C83D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sender can have up to 4 unacknowledged messages</a:t>
            </a:r>
          </a:p>
          <a:p>
            <a:endParaRPr lang="en-US" dirty="0"/>
          </a:p>
          <a:p>
            <a:r>
              <a:rPr lang="en-US" dirty="0"/>
              <a:t>when ACK for first message is received, it can send another message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28C8D4-4081-B245-9CED-16B99BFF5E92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1DE0A-9A93-5E4D-BE5F-368EEEDBB584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053AE5-456F-0E4A-B99A-0DBA44FFE05D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D863FD-5D1C-6E46-B1DF-B0388A24B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475C8A-958E-4046-93EA-AA9ECD9BAA33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22ED0E-BC22-8E48-AF33-464F78BAEBA3}"/>
              </a:ext>
            </a:extLst>
          </p:cNvPr>
          <p:cNvGrpSpPr/>
          <p:nvPr/>
        </p:nvGrpSpPr>
        <p:grpSpPr>
          <a:xfrm>
            <a:off x="4939053" y="1980548"/>
            <a:ext cx="3537996" cy="1179620"/>
            <a:chOff x="4939053" y="1980548"/>
            <a:chExt cx="3537996" cy="117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DDBB94-7A72-1E48-9DDF-E64C3D128DD2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41B2746-FFFE-6F4A-9469-9B832E619801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6C389A-EED1-D147-9E3E-379DCC73A1B9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AA694D-F411-154C-A9CB-8DBFAAC2689D}"/>
                </a:ext>
              </a:extLst>
            </p:cNvPr>
            <p:cNvGrpSpPr/>
            <p:nvPr/>
          </p:nvGrpSpPr>
          <p:grpSpPr>
            <a:xfrm rot="972683">
              <a:off x="4964538" y="2241063"/>
              <a:ext cx="3512511" cy="385315"/>
              <a:chOff x="4953000" y="1672085"/>
              <a:chExt cx="3429000" cy="38531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446A010-0580-224B-B6D0-01B1834C50D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254340-AA79-1346-BAC7-FF670CCEE140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9388FDF-857F-9C4C-B047-C5DCE43394A0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AF08D7-E9D7-4A41-ADAC-1E7078535F2A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51B02-7AB3-3547-9A7E-89C8AD1BAAE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EF7D52-0771-2747-9E8E-879C7BC9D794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AB82F5C-F1DE-8B48-B8F3-A0EA1F97AE89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AF97CE9-31F1-414F-94FF-8A2C8CBE5587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8582FBF-6274-AE4C-9EFB-4BD94A44C2F5}"/>
              </a:ext>
            </a:extLst>
          </p:cNvPr>
          <p:cNvGrpSpPr/>
          <p:nvPr/>
        </p:nvGrpSpPr>
        <p:grpSpPr>
          <a:xfrm rot="20727662">
            <a:off x="4948294" y="3455076"/>
            <a:ext cx="3429000" cy="389931"/>
            <a:chOff x="4953000" y="2001749"/>
            <a:chExt cx="3429000" cy="38993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B682D-16A9-2B4C-AD4C-0CDA780B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7442A4-B24F-B447-805E-040D64A9F08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48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2284E-0789-B641-BE47-F50AE42CA5E8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7369A85-A0C5-7F42-9522-3A0457094B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73858E-FD76-7948-9642-CCBAE5FA3D0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49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82CD3CB-93EA-2B4F-AB9E-8ECFF7A74075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D3066C-288E-8B4C-B645-34B92A60C1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D62643-921F-BA49-BC6E-89036DCE9B31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50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18EEFEA-DC2E-ED49-98C7-E82E829225FC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1E3897-8339-DE4B-96F3-A1F75EDDC7B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B09BE1-9313-964C-BE5E-996FCB045316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C35934-DA1A-3E47-9548-07EA1B11624B}"/>
              </a:ext>
            </a:extLst>
          </p:cNvPr>
          <p:cNvGrpSpPr/>
          <p:nvPr/>
        </p:nvGrpSpPr>
        <p:grpSpPr>
          <a:xfrm rot="972683">
            <a:off x="4947759" y="4532591"/>
            <a:ext cx="3512511" cy="385315"/>
            <a:chOff x="4953000" y="1672085"/>
            <a:chExt cx="3429000" cy="385315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7DCCED1-F528-B543-B17B-4841B7B6C7AE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9BE300-1539-9846-A5C3-58CD40E03E6A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52)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1950FE-DDA7-6448-B3A0-DD8D0550CB6E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6137B68-0ADB-8248-8278-599046550ECF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5DC430-5B74-2E4A-A7EB-A1AC25E7F6DB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53)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BCD783-27DB-1347-9FBC-7510055112E8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E6AE1C3-BA64-084F-B455-9870721EC2A0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8A518F-2CC2-0245-84C5-A6B273C863FC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1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what should we do if a packet goes missing in the middle?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Fast Retransmit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Receiver always acks the last id it successfully received</a:t>
            </a:r>
          </a:p>
          <a:p>
            <a:endParaRPr lang="en-US" dirty="0"/>
          </a:p>
          <a:p>
            <a:r>
              <a:rPr lang="en-US" dirty="0"/>
              <a:t>Sender detects loss without waiting for timeout, resends missing packet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2"/>
            <a:ext cx="3429000" cy="389930"/>
            <a:chOff x="4953000" y="2001750"/>
            <a:chExt cx="3429000" cy="389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5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79620"/>
            <a:chOff x="4939053" y="1980548"/>
            <a:chExt cx="3525093" cy="1179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47)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0883" y="1997845"/>
              <a:ext cx="2724112" cy="888730"/>
              <a:chOff x="5023433" y="1522852"/>
              <a:chExt cx="2659345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48)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39053" y="2507995"/>
              <a:ext cx="3512511" cy="385315"/>
              <a:chOff x="4953000" y="1672085"/>
              <a:chExt cx="3429000" cy="3853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49)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01521" y="1672085"/>
                <a:ext cx="1781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</a:t>
                </a:r>
                <a:r>
                  <a:rPr lang="en-US" dirty="0" err="1"/>
                  <a:t>Seq</a:t>
                </a:r>
                <a:r>
                  <a:rPr lang="en-US" dirty="0"/>
                  <a:t> = 50)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1F6464-2D11-8C42-88BC-ED5B4471EDDC}"/>
              </a:ext>
            </a:extLst>
          </p:cNvPr>
          <p:cNvGrpSpPr/>
          <p:nvPr/>
        </p:nvGrpSpPr>
        <p:grpSpPr>
          <a:xfrm rot="20727662">
            <a:off x="4993555" y="3736668"/>
            <a:ext cx="3429000" cy="389931"/>
            <a:chOff x="4953000" y="2001749"/>
            <a:chExt cx="3429000" cy="3899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151-F318-214F-BDE1-18862A80C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44108-8D15-D24E-90C5-4094CA7E3B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FAB414-2555-EE40-9FFE-BF2EEEF2B0A9}"/>
              </a:ext>
            </a:extLst>
          </p:cNvPr>
          <p:cNvGrpSpPr/>
          <p:nvPr/>
        </p:nvGrpSpPr>
        <p:grpSpPr>
          <a:xfrm rot="20727662">
            <a:off x="4961721" y="4031310"/>
            <a:ext cx="3429000" cy="389931"/>
            <a:chOff x="4953000" y="2001749"/>
            <a:chExt cx="3429000" cy="38993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6F831C-0F3E-0046-9A28-7007466D3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30A8A0-C584-644C-8F30-62BB5E6840D8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ACC309-6B0F-E24A-B741-98083EB3289F}"/>
              </a:ext>
            </a:extLst>
          </p:cNvPr>
          <p:cNvGrpSpPr/>
          <p:nvPr/>
        </p:nvGrpSpPr>
        <p:grpSpPr>
          <a:xfrm rot="972683">
            <a:off x="4934856" y="4272076"/>
            <a:ext cx="3512511" cy="385315"/>
            <a:chOff x="4953000" y="1672085"/>
            <a:chExt cx="3429000" cy="38531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867830-8C61-BE40-83CC-80A9CB78EAB8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8F267-1B8F-9E4C-849D-48A00E509772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51)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0D73A-E431-5F40-B7AC-1D3325A62474}"/>
              </a:ext>
            </a:extLst>
          </p:cNvPr>
          <p:cNvGrpSpPr/>
          <p:nvPr/>
        </p:nvGrpSpPr>
        <p:grpSpPr>
          <a:xfrm rot="972683">
            <a:off x="4922274" y="4799523"/>
            <a:ext cx="3512511" cy="385315"/>
            <a:chOff x="4953000" y="1672085"/>
            <a:chExt cx="3429000" cy="38531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60B297E-42C7-B748-BD69-5287AEC4015D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04932-CC18-E84E-BD1D-45CEF43C4D87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</a:t>
              </a:r>
              <a:r>
                <a:rPr lang="en-US" dirty="0" err="1"/>
                <a:t>Seq</a:t>
              </a:r>
              <a:r>
                <a:rPr lang="en-US" dirty="0"/>
                <a:t> = 48)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1AC89D-81F8-7F44-9289-1ACA8435D305}"/>
              </a:ext>
            </a:extLst>
          </p:cNvPr>
          <p:cNvGrpSpPr/>
          <p:nvPr/>
        </p:nvGrpSpPr>
        <p:grpSpPr>
          <a:xfrm rot="972683">
            <a:off x="4922274" y="5066381"/>
            <a:ext cx="3512511" cy="385315"/>
            <a:chOff x="4953000" y="1672085"/>
            <a:chExt cx="3429000" cy="38531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E11D8-A104-1744-82D9-AE3FA3167737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08DDCE-D81F-D74E-9899-A7C92EF6E67D}"/>
                </a:ext>
              </a:extLst>
            </p:cNvPr>
            <p:cNvSpPr txBox="1"/>
            <p:nvPr/>
          </p:nvSpPr>
          <p:spPr>
            <a:xfrm rot="190422">
              <a:off x="5922696" y="1672085"/>
              <a:ext cx="173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(Seq = 49)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4D1FB3-1DB2-A548-9143-603CE41E4ADF}"/>
              </a:ext>
            </a:extLst>
          </p:cNvPr>
          <p:cNvGrpSpPr/>
          <p:nvPr/>
        </p:nvGrpSpPr>
        <p:grpSpPr>
          <a:xfrm rot="20727662">
            <a:off x="4943256" y="5523472"/>
            <a:ext cx="3429000" cy="389931"/>
            <a:chOff x="4953000" y="2001749"/>
            <a:chExt cx="3429000" cy="38993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44D0641-2D61-9648-9750-8AE14AE02B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1D1939-4560-BD45-8FB4-4CC313C6FE2E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47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290E89-D966-8D4B-BF6D-1ACF1CC021E9}"/>
              </a:ext>
            </a:extLst>
          </p:cNvPr>
          <p:cNvGrpSpPr/>
          <p:nvPr/>
        </p:nvGrpSpPr>
        <p:grpSpPr>
          <a:xfrm rot="20727662">
            <a:off x="4930673" y="5996868"/>
            <a:ext cx="3429000" cy="389931"/>
            <a:chOff x="4953000" y="2001749"/>
            <a:chExt cx="3429000" cy="38993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AC6FC3E-C5CF-0244-9B47-52529F2D0B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B9382A-8B86-A340-8F3E-6F28108AF7CD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856389-3918-ED4A-9EFB-F16603C57962}"/>
              </a:ext>
            </a:extLst>
          </p:cNvPr>
          <p:cNvGrpSpPr/>
          <p:nvPr/>
        </p:nvGrpSpPr>
        <p:grpSpPr>
          <a:xfrm rot="20727662">
            <a:off x="5017172" y="6298439"/>
            <a:ext cx="3429000" cy="389931"/>
            <a:chOff x="4953000" y="2001749"/>
            <a:chExt cx="3429000" cy="389931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7024EBF-6830-5F41-BE1F-5FD6B4F5EB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6C2BD7-35F4-F847-B28A-66C43B8214C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51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B74D-5D7B-3648-A368-13EEFE77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Sequence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DF7C-2200-FF4B-9128-0B64FD8EB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0510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Consider the sequence of transmitted messages shown on the right</a:t>
            </a:r>
          </a:p>
          <a:p>
            <a:r>
              <a:rPr lang="en-US" dirty="0"/>
              <a:t>What will be the next ACK number sent by the server?</a:t>
            </a:r>
          </a:p>
          <a:p>
            <a:r>
              <a:rPr lang="en-US" dirty="0"/>
              <a:t>What will be the next Seq number sent by the client?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36025-FC99-9146-9558-F21ABB41C2A3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D47D51-39F7-D149-924F-9283563AFAC9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D615F-897A-4748-84AC-24533F30EF56}"/>
              </a:ext>
            </a:extLst>
          </p:cNvPr>
          <p:cNvGrpSpPr/>
          <p:nvPr/>
        </p:nvGrpSpPr>
        <p:grpSpPr>
          <a:xfrm rot="20727662">
            <a:off x="4965904" y="3154631"/>
            <a:ext cx="3429000" cy="389931"/>
            <a:chOff x="4953000" y="2001749"/>
            <a:chExt cx="3429000" cy="3899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336ADB-B7F8-A34A-923A-F09CBD5F5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D56D3-F4FB-DD4C-82AF-6EDF61BA2EE6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1B97E-4D0D-2F4B-AA4D-2A93045920D1}"/>
              </a:ext>
            </a:extLst>
          </p:cNvPr>
          <p:cNvGrpSpPr/>
          <p:nvPr/>
        </p:nvGrpSpPr>
        <p:grpSpPr>
          <a:xfrm>
            <a:off x="4939053" y="1980548"/>
            <a:ext cx="3525093" cy="1199648"/>
            <a:chOff x="4939053" y="1980548"/>
            <a:chExt cx="3525093" cy="11996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5F9E0D-162F-C54D-BBBD-2CD01DB81800}"/>
                </a:ext>
              </a:extLst>
            </p:cNvPr>
            <p:cNvGrpSpPr/>
            <p:nvPr/>
          </p:nvGrpSpPr>
          <p:grpSpPr>
            <a:xfrm rot="972683">
              <a:off x="4951635" y="1980548"/>
              <a:ext cx="3512511" cy="385315"/>
              <a:chOff x="4953000" y="1672085"/>
              <a:chExt cx="3429000" cy="385315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27D0AD-7A92-AB48-BD70-D5DBCD3FAD03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2FE29-27F6-2E48-BB88-ACAB86EE938E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13)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6B63A6-B0DD-594F-84CF-DC8249B29769}"/>
                </a:ext>
              </a:extLst>
            </p:cNvPr>
            <p:cNvGrpSpPr/>
            <p:nvPr/>
          </p:nvGrpSpPr>
          <p:grpSpPr>
            <a:xfrm rot="972683">
              <a:off x="5021313" y="1994817"/>
              <a:ext cx="2702420" cy="888730"/>
              <a:chOff x="5023433" y="1522852"/>
              <a:chExt cx="2638169" cy="88873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0CC7BB-89F8-684B-9D2A-0D3E28798FC9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3433" y="1522852"/>
                <a:ext cx="2548969" cy="888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AE688A-CF99-C94E-9D1F-850EEC4B85DD}"/>
                  </a:ext>
                </a:extLst>
              </p:cNvPr>
              <p:cNvSpPr txBox="1"/>
              <p:nvPr/>
            </p:nvSpPr>
            <p:spPr>
              <a:xfrm rot="190422">
                <a:off x="5922695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14)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D84FA0-AB94-E34E-9A54-9BE115C0AC03}"/>
                </a:ext>
              </a:extLst>
            </p:cNvPr>
            <p:cNvGrpSpPr/>
            <p:nvPr/>
          </p:nvGrpSpPr>
          <p:grpSpPr>
            <a:xfrm rot="972683">
              <a:off x="4996420" y="2257603"/>
              <a:ext cx="2698201" cy="922593"/>
              <a:chOff x="5027553" y="1518622"/>
              <a:chExt cx="2634050" cy="922593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4DC55E6-C9E2-5047-935C-44B5B0529426}"/>
                  </a:ext>
                </a:extLst>
              </p:cNvPr>
              <p:cNvCxnSpPr>
                <a:cxnSpLocks/>
              </p:cNvCxnSpPr>
              <p:nvPr/>
            </p:nvCxnSpPr>
            <p:spPr>
              <a:xfrm rot="20627317">
                <a:off x="5027553" y="1518622"/>
                <a:ext cx="2573849" cy="922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C8E0AF-A24B-8C44-A345-404DDD8751AA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15)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8D27EB-4373-7544-A86A-E15AAC554AE0}"/>
                </a:ext>
              </a:extLst>
            </p:cNvPr>
            <p:cNvGrpSpPr/>
            <p:nvPr/>
          </p:nvGrpSpPr>
          <p:grpSpPr>
            <a:xfrm rot="972683">
              <a:off x="4939053" y="2774853"/>
              <a:ext cx="3512511" cy="385315"/>
              <a:chOff x="4953000" y="1672085"/>
              <a:chExt cx="3429000" cy="385315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6F19C30-C3CE-6B4F-AC84-E99C9C899D4B}"/>
                  </a:ext>
                </a:extLst>
              </p:cNvPr>
              <p:cNvCxnSpPr/>
              <p:nvPr/>
            </p:nvCxnSpPr>
            <p:spPr>
              <a:xfrm>
                <a:off x="4953000" y="1905000"/>
                <a:ext cx="3429000" cy="152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2A33E2-FE1E-414D-BD90-F06E5545C3A2}"/>
                  </a:ext>
                </a:extLst>
              </p:cNvPr>
              <p:cNvSpPr txBox="1"/>
              <p:nvPr/>
            </p:nvSpPr>
            <p:spPr>
              <a:xfrm rot="190422">
                <a:off x="5922696" y="1672085"/>
                <a:ext cx="1738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data (Seq = 16)</a:t>
                </a:r>
              </a:p>
            </p:txBody>
          </p:sp>
        </p:grp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34A9D7D-1992-0B4F-B651-A973B0918F38}"/>
              </a:ext>
            </a:extLst>
          </p:cNvPr>
          <p:cNvCxnSpPr/>
          <p:nvPr/>
        </p:nvCxnSpPr>
        <p:spPr>
          <a:xfrm rot="972683">
            <a:off x="4949088" y="4517064"/>
            <a:ext cx="3512511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9F71485-56A2-CE43-A574-8DAD0004AEC8}"/>
              </a:ext>
            </a:extLst>
          </p:cNvPr>
          <p:cNvSpPr txBox="1"/>
          <p:nvPr/>
        </p:nvSpPr>
        <p:spPr>
          <a:xfrm rot="1163105">
            <a:off x="5972067" y="432474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(Seq = 17)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B496C0-806B-E14E-B27C-F30B0271FF91}"/>
              </a:ext>
            </a:extLst>
          </p:cNvPr>
          <p:cNvGrpSpPr/>
          <p:nvPr/>
        </p:nvGrpSpPr>
        <p:grpSpPr>
          <a:xfrm rot="20727662">
            <a:off x="4972853" y="3978848"/>
            <a:ext cx="3429000" cy="389931"/>
            <a:chOff x="4953000" y="2001749"/>
            <a:chExt cx="3429000" cy="389931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72A6E8-9853-114E-B0C4-F6306C612D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EE08A61-CB4E-B14E-BA98-72E3203B1F63}"/>
                </a:ext>
              </a:extLst>
            </p:cNvPr>
            <p:cNvSpPr txBox="1"/>
            <p:nvPr/>
          </p:nvSpPr>
          <p:spPr>
            <a:xfrm rot="21397692">
              <a:off x="5475582" y="200174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ACK 13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3020-0066-E247-B3E3-B816ADE6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Protocols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9190B-BA17-DE4B-A4C0-A7499A19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allows sender to send multiple "in-flight", yet-to-be-acknowledged packets</a:t>
            </a:r>
          </a:p>
          <a:p>
            <a:pPr lvl="1"/>
            <a:r>
              <a:rPr lang="en-US" dirty="0"/>
              <a:t>increases throughput</a:t>
            </a:r>
          </a:p>
          <a:p>
            <a:pPr lvl="1"/>
            <a:r>
              <a:rPr lang="en-US" dirty="0"/>
              <a:t>needs buffering at sender and receiver</a:t>
            </a:r>
          </a:p>
          <a:p>
            <a:r>
              <a:rPr lang="en-US" dirty="0"/>
              <a:t>what should we do if a packet goes missing in the middle?</a:t>
            </a:r>
          </a:p>
          <a:p>
            <a:r>
              <a:rPr lang="en-US" dirty="0"/>
              <a:t>how big should the window be?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EE6C-9FE3-FE4F-B89A-B8A6F7E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58815" r="74456" b="29118"/>
          <a:stretch/>
        </p:blipFill>
        <p:spPr>
          <a:xfrm>
            <a:off x="6635750" y="5611129"/>
            <a:ext cx="146049" cy="32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F88A7-0435-E847-895D-7C460771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68459" r="66712" b="28375"/>
          <a:stretch/>
        </p:blipFill>
        <p:spPr>
          <a:xfrm>
            <a:off x="6607173" y="5847667"/>
            <a:ext cx="174625" cy="84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281C7C-7169-2B46-B55F-7EAB59F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7" y="4028418"/>
            <a:ext cx="8593585" cy="27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6761-E01E-7440-B56A-4F3D5990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579D1-6163-A345-83F0-4E657D51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operates under a principle of additive increase-multiplicative decrease</a:t>
            </a:r>
          </a:p>
          <a:p>
            <a:pPr lvl="1"/>
            <a:r>
              <a:rPr lang="en-US" dirty="0"/>
              <a:t>window size++ every RTT if no packets lost</a:t>
            </a:r>
          </a:p>
          <a:p>
            <a:pPr lvl="1"/>
            <a:r>
              <a:rPr lang="en-US" dirty="0"/>
              <a:t>window size/2 if a packet is dropped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EED8-04F8-A542-A716-3F274548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7563"/>
            <a:ext cx="5226607" cy="3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3849-E1E7-8F48-87A4-4CBCE8F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5D34-EE26-EE47-A8C0-2B587F35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Goal: if k TCP sessions share same bottleneck link of bandwidth R, each should have average rate of R/k 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4F35E-A195-5B4E-8443-8B5029FA1776}"/>
              </a:ext>
            </a:extLst>
          </p:cNvPr>
          <p:cNvGrpSpPr/>
          <p:nvPr/>
        </p:nvGrpSpPr>
        <p:grpSpPr>
          <a:xfrm>
            <a:off x="533400" y="2590800"/>
            <a:ext cx="3657600" cy="3733800"/>
            <a:chOff x="1155847" y="2590800"/>
            <a:chExt cx="3657600" cy="3733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613D75-BF20-AD4A-A6C2-65A1FE236DE8}"/>
                </a:ext>
              </a:extLst>
            </p:cNvPr>
            <p:cNvCxnSpPr/>
            <p:nvPr/>
          </p:nvCxnSpPr>
          <p:spPr>
            <a:xfrm>
              <a:off x="1600200" y="3048000"/>
              <a:ext cx="2743200" cy="275737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95F8CA-5E23-7940-B759-DC5ECB1D5E07}"/>
                </a:ext>
              </a:extLst>
            </p:cNvPr>
            <p:cNvSpPr txBox="1"/>
            <p:nvPr/>
          </p:nvSpPr>
          <p:spPr>
            <a:xfrm>
              <a:off x="1155847" y="25908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579477-6B14-5841-96CB-E78CB968C83E}"/>
                </a:ext>
              </a:extLst>
            </p:cNvPr>
            <p:cNvSpPr txBox="1"/>
            <p:nvPr/>
          </p:nvSpPr>
          <p:spPr>
            <a:xfrm>
              <a:off x="4369095" y="58013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R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42DF6F-626E-BB4E-9752-A7F3F21F7A4F}"/>
              </a:ext>
            </a:extLst>
          </p:cNvPr>
          <p:cNvCxnSpPr>
            <a:cxnSpLocks/>
          </p:cNvCxnSpPr>
          <p:nvPr/>
        </p:nvCxnSpPr>
        <p:spPr>
          <a:xfrm flipV="1">
            <a:off x="977752" y="2959679"/>
            <a:ext cx="2789432" cy="276949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B6DEEA-2A17-A54C-A1A1-92C9D81B0AD4}"/>
              </a:ext>
            </a:extLst>
          </p:cNvPr>
          <p:cNvGrpSpPr/>
          <p:nvPr/>
        </p:nvGrpSpPr>
        <p:grpSpPr>
          <a:xfrm>
            <a:off x="585825" y="2590800"/>
            <a:ext cx="3973328" cy="3657600"/>
            <a:chOff x="1208272" y="2590800"/>
            <a:chExt cx="3973328" cy="3657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117F18C-F244-B746-8872-E772C56E0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2590800"/>
              <a:ext cx="0" cy="32145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DC6A8AA-E1E0-B74E-9939-F407A75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5805378"/>
              <a:ext cx="35814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4D54B3-8B6A-F24E-A663-E83CE114C855}"/>
                </a:ext>
              </a:extLst>
            </p:cNvPr>
            <p:cNvSpPr txBox="1"/>
            <p:nvPr/>
          </p:nvSpPr>
          <p:spPr>
            <a:xfrm>
              <a:off x="1536847" y="5879068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1 Throughput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B026A5-DB44-D84D-9CE2-FB100FE98A8E}"/>
                </a:ext>
              </a:extLst>
            </p:cNvPr>
            <p:cNvSpPr txBox="1"/>
            <p:nvPr/>
          </p:nvSpPr>
          <p:spPr>
            <a:xfrm rot="16200000">
              <a:off x="-110038" y="421391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Connection 2 Throughput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69993-DD93-3B49-B9E1-E5C11835B6E2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5791200"/>
            <a:ext cx="1574121" cy="1018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1A3547-EABB-BE4D-A939-0FE9F85BEEF7}"/>
              </a:ext>
            </a:extLst>
          </p:cNvPr>
          <p:cNvCxnSpPr>
            <a:cxnSpLocks/>
          </p:cNvCxnSpPr>
          <p:nvPr/>
        </p:nvCxnSpPr>
        <p:spPr>
          <a:xfrm flipH="1">
            <a:off x="2193065" y="5051270"/>
            <a:ext cx="775330" cy="72226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4F0F8B-B1CA-ED4C-927B-EDFCB6A1CB5F}"/>
              </a:ext>
            </a:extLst>
          </p:cNvPr>
          <p:cNvCxnSpPr>
            <a:cxnSpLocks/>
          </p:cNvCxnSpPr>
          <p:nvPr/>
        </p:nvCxnSpPr>
        <p:spPr>
          <a:xfrm flipH="1">
            <a:off x="1878442" y="5041386"/>
            <a:ext cx="1089953" cy="32188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23399-9DBD-5C4B-97A9-2DEDAD569AFF}"/>
              </a:ext>
            </a:extLst>
          </p:cNvPr>
          <p:cNvCxnSpPr>
            <a:cxnSpLocks/>
          </p:cNvCxnSpPr>
          <p:nvPr/>
        </p:nvCxnSpPr>
        <p:spPr>
          <a:xfrm flipH="1">
            <a:off x="1878441" y="4726298"/>
            <a:ext cx="729147" cy="64729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42C06D-0F3B-BF41-9676-1C623FA04035}"/>
              </a:ext>
            </a:extLst>
          </p:cNvPr>
          <p:cNvCxnSpPr>
            <a:cxnSpLocks/>
          </p:cNvCxnSpPr>
          <p:nvPr/>
        </p:nvCxnSpPr>
        <p:spPr>
          <a:xfrm flipH="1">
            <a:off x="1790219" y="4685799"/>
            <a:ext cx="785889" cy="47233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E9B59D-C866-7645-BDE6-9CE4D3CE0CBB}"/>
              </a:ext>
            </a:extLst>
          </p:cNvPr>
          <p:cNvCxnSpPr>
            <a:cxnSpLocks/>
          </p:cNvCxnSpPr>
          <p:nvPr/>
        </p:nvCxnSpPr>
        <p:spPr>
          <a:xfrm flipH="1">
            <a:off x="1767624" y="4575266"/>
            <a:ext cx="692502" cy="56352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DD5CB-4BDD-864F-806B-224A2B58047B}"/>
              </a:ext>
            </a:extLst>
          </p:cNvPr>
          <p:cNvCxnSpPr>
            <a:cxnSpLocks/>
          </p:cNvCxnSpPr>
          <p:nvPr/>
        </p:nvCxnSpPr>
        <p:spPr>
          <a:xfrm flipH="1">
            <a:off x="1679403" y="4575266"/>
            <a:ext cx="765866" cy="50841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B507F8-8836-DB45-B48B-656422DCCB42}"/>
              </a:ext>
            </a:extLst>
          </p:cNvPr>
          <p:cNvCxnSpPr>
            <a:cxnSpLocks/>
          </p:cNvCxnSpPr>
          <p:nvPr/>
        </p:nvCxnSpPr>
        <p:spPr>
          <a:xfrm flipH="1">
            <a:off x="1649913" y="4377370"/>
            <a:ext cx="699440" cy="68425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FE8C236-69A8-D647-B0F9-7BB0F5EC5114}"/>
              </a:ext>
            </a:extLst>
          </p:cNvPr>
          <p:cNvSpPr txBox="1"/>
          <p:nvPr/>
        </p:nvSpPr>
        <p:spPr>
          <a:xfrm>
            <a:off x="4386226" y="3309610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Loss: decreases throughput proportional to current bandwidth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378F24-90D6-8546-A7E2-C9BAB22ED0CC}"/>
              </a:ext>
            </a:extLst>
          </p:cNvPr>
          <p:cNvSpPr txBox="1"/>
          <p:nvPr/>
        </p:nvSpPr>
        <p:spPr>
          <a:xfrm>
            <a:off x="4386226" y="435060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Congestion avoidance: increases throughput linearly (evenly)</a:t>
            </a:r>
          </a:p>
        </p:txBody>
      </p:sp>
    </p:spTree>
    <p:extLst>
      <p:ext uri="{BB962C8B-B14F-4D97-AF65-F5344CB8AC3E}">
        <p14:creationId xmlns:p14="http://schemas.microsoft.com/office/powerpoint/2010/main" val="27458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2269-9F5C-D605-9E37-2A67F636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Networked Systems</a:t>
            </a:r>
          </a:p>
        </p:txBody>
      </p:sp>
      <p:sp>
        <p:nvSpPr>
          <p:cNvPr id="5" name="Hardware">
            <a:extLst>
              <a:ext uri="{FF2B5EF4-FFF2-40B4-BE49-F238E27FC236}">
                <a16:creationId xmlns:a16="http://schemas.microsoft.com/office/drawing/2014/main" id="{6475F92B-28B2-C032-B154-C5C3BAD87A57}"/>
              </a:ext>
            </a:extLst>
          </p:cNvPr>
          <p:cNvSpPr/>
          <p:nvPr/>
        </p:nvSpPr>
        <p:spPr>
          <a:xfrm>
            <a:off x="805296" y="4719379"/>
            <a:ext cx="1786038" cy="1158380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800" dirty="0"/>
              <a:t>Hardware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5E6BFD6C-06A2-0886-4CE5-B49C25460947}"/>
              </a:ext>
            </a:extLst>
          </p:cNvPr>
          <p:cNvGrpSpPr/>
          <p:nvPr/>
        </p:nvGrpSpPr>
        <p:grpSpPr>
          <a:xfrm>
            <a:off x="2567039" y="4726913"/>
            <a:ext cx="2974088" cy="1193130"/>
            <a:chOff x="0" y="66424"/>
            <a:chExt cx="7930900" cy="3181678"/>
          </a:xfrm>
        </p:grpSpPr>
        <p:sp>
          <p:nvSpPr>
            <p:cNvPr id="7" name="Arrow">
              <a:extLst>
                <a:ext uri="{FF2B5EF4-FFF2-40B4-BE49-F238E27FC236}">
                  <a16:creationId xmlns:a16="http://schemas.microsoft.com/office/drawing/2014/main" id="{55D288E7-915C-FF19-E4B8-95CF26C60E8B}"/>
                </a:ext>
              </a:extLst>
            </p:cNvPr>
            <p:cNvSpPr/>
            <p:nvPr/>
          </p:nvSpPr>
          <p:spPr>
            <a:xfrm>
              <a:off x="1775" y="498637"/>
              <a:ext cx="273457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8" name="Network">
              <a:extLst>
                <a:ext uri="{FF2B5EF4-FFF2-40B4-BE49-F238E27FC236}">
                  <a16:creationId xmlns:a16="http://schemas.microsoft.com/office/drawing/2014/main" id="{AE5DC5D4-B5B8-DB56-370F-349AB684B8AD}"/>
                </a:ext>
              </a:extLst>
            </p:cNvPr>
            <p:cNvSpPr/>
            <p:nvPr/>
          </p:nvSpPr>
          <p:spPr>
            <a:xfrm>
              <a:off x="2651477" y="66424"/>
              <a:ext cx="5279423" cy="318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79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>
                <a:defRPr sz="4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800" dirty="0"/>
                <a:t>Network</a:t>
              </a:r>
            </a:p>
          </p:txBody>
        </p:sp>
        <p:sp>
          <p:nvSpPr>
            <p:cNvPr id="9" name="Arrow">
              <a:extLst>
                <a:ext uri="{FF2B5EF4-FFF2-40B4-BE49-F238E27FC236}">
                  <a16:creationId xmlns:a16="http://schemas.microsoft.com/office/drawing/2014/main" id="{0AC409BC-F731-55AA-176D-0891F4A43077}"/>
                </a:ext>
              </a:extLst>
            </p:cNvPr>
            <p:cNvSpPr/>
            <p:nvPr/>
          </p:nvSpPr>
          <p:spPr>
            <a:xfrm flipH="1">
              <a:off x="0" y="1635791"/>
              <a:ext cx="2734569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grpSp>
        <p:nvGrpSpPr>
          <p:cNvPr id="10" name="Group">
            <a:extLst>
              <a:ext uri="{FF2B5EF4-FFF2-40B4-BE49-F238E27FC236}">
                <a16:creationId xmlns:a16="http://schemas.microsoft.com/office/drawing/2014/main" id="{7C3E9010-70AD-17E3-EE26-6C152DBD4478}"/>
              </a:ext>
            </a:extLst>
          </p:cNvPr>
          <p:cNvGrpSpPr/>
          <p:nvPr/>
        </p:nvGrpSpPr>
        <p:grpSpPr>
          <a:xfrm>
            <a:off x="5581992" y="2089701"/>
            <a:ext cx="2798802" cy="3788057"/>
            <a:chOff x="0" y="0"/>
            <a:chExt cx="7463472" cy="10101485"/>
          </a:xfrm>
        </p:grpSpPr>
        <p:sp>
          <p:nvSpPr>
            <p:cNvPr id="11" name="Arrow">
              <a:extLst>
                <a:ext uri="{FF2B5EF4-FFF2-40B4-BE49-F238E27FC236}">
                  <a16:creationId xmlns:a16="http://schemas.microsoft.com/office/drawing/2014/main" id="{F258E56C-DF90-9423-D9B1-F25516FCBB12}"/>
                </a:ext>
              </a:extLst>
            </p:cNvPr>
            <p:cNvSpPr/>
            <p:nvPr/>
          </p:nvSpPr>
          <p:spPr>
            <a:xfrm rot="16200000">
              <a:off x="3496302" y="2702596"/>
              <a:ext cx="164158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2" name="Arrow">
              <a:extLst>
                <a:ext uri="{FF2B5EF4-FFF2-40B4-BE49-F238E27FC236}">
                  <a16:creationId xmlns:a16="http://schemas.microsoft.com/office/drawing/2014/main" id="{C55CE2C6-3786-5F12-FB81-7CE593EDE0C3}"/>
                </a:ext>
              </a:extLst>
            </p:cNvPr>
            <p:cNvSpPr/>
            <p:nvPr/>
          </p:nvSpPr>
          <p:spPr>
            <a:xfrm rot="5400000">
              <a:off x="5026294" y="2702596"/>
              <a:ext cx="164158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3" name="Server Application">
              <a:extLst>
                <a:ext uri="{FF2B5EF4-FFF2-40B4-BE49-F238E27FC236}">
                  <a16:creationId xmlns:a16="http://schemas.microsoft.com/office/drawing/2014/main" id="{B9337C15-2033-F44D-88B1-02E3E89CF40A}"/>
                </a:ext>
              </a:extLst>
            </p:cNvPr>
            <p:cNvSpPr/>
            <p:nvPr/>
          </p:nvSpPr>
          <p:spPr>
            <a:xfrm>
              <a:off x="3556263" y="0"/>
              <a:ext cx="3051651" cy="2524217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500" dirty="0"/>
                <a:t>Server Application</a:t>
              </a:r>
            </a:p>
          </p:txBody>
        </p:sp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3D1ABEA8-1B09-96C7-7E31-680A3E684A93}"/>
                </a:ext>
              </a:extLst>
            </p:cNvPr>
            <p:cNvGrpSpPr/>
            <p:nvPr/>
          </p:nvGrpSpPr>
          <p:grpSpPr>
            <a:xfrm>
              <a:off x="0" y="7012474"/>
              <a:ext cx="7463473" cy="3089012"/>
              <a:chOff x="0" y="0"/>
              <a:chExt cx="7463472" cy="3089011"/>
            </a:xfrm>
          </p:grpSpPr>
          <p:sp>
            <p:nvSpPr>
              <p:cNvPr id="16" name="Hardware">
                <a:extLst>
                  <a:ext uri="{FF2B5EF4-FFF2-40B4-BE49-F238E27FC236}">
                    <a16:creationId xmlns:a16="http://schemas.microsoft.com/office/drawing/2014/main" id="{614DA1FC-D077-6B3B-7747-C1EB4DE8173B}"/>
                  </a:ext>
                </a:extLst>
              </p:cNvPr>
              <p:cNvSpPr/>
              <p:nvPr/>
            </p:nvSpPr>
            <p:spPr>
              <a:xfrm>
                <a:off x="2700704" y="0"/>
                <a:ext cx="4762769" cy="3089012"/>
              </a:xfrm>
              <a:prstGeom prst="roundRect">
                <a:avLst>
                  <a:gd name="adj" fmla="val 15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050" tIns="19050" rIns="19050" bIns="19050" numCol="1" anchor="ctr">
                <a:noAutofit/>
              </a:bodyPr>
              <a:lstStyle>
                <a:lvl1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 algn="ctr"/>
                <a:r>
                  <a:rPr sz="1800" dirty="0"/>
                  <a:t>Hardware</a:t>
                </a:r>
              </a:p>
            </p:txBody>
          </p:sp>
          <p:sp>
            <p:nvSpPr>
              <p:cNvPr id="17" name="Arrow">
                <a:extLst>
                  <a:ext uri="{FF2B5EF4-FFF2-40B4-BE49-F238E27FC236}">
                    <a16:creationId xmlns:a16="http://schemas.microsoft.com/office/drawing/2014/main" id="{8ACDCFFB-B9DE-F5D0-710D-5DAE87A44E31}"/>
                  </a:ext>
                </a:extLst>
              </p:cNvPr>
              <p:cNvSpPr/>
              <p:nvPr/>
            </p:nvSpPr>
            <p:spPr>
              <a:xfrm flipH="1">
                <a:off x="1775" y="340928"/>
                <a:ext cx="2734570" cy="1270001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309563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18" name="Arrow">
                <a:extLst>
                  <a:ext uri="{FF2B5EF4-FFF2-40B4-BE49-F238E27FC236}">
                    <a16:creationId xmlns:a16="http://schemas.microsoft.com/office/drawing/2014/main" id="{45F0688D-A894-3A73-A340-AEC65A8B903B}"/>
                  </a:ext>
                </a:extLst>
              </p:cNvPr>
              <p:cNvSpPr/>
              <p:nvPr/>
            </p:nvSpPr>
            <p:spPr>
              <a:xfrm>
                <a:off x="0" y="1478081"/>
                <a:ext cx="2734569" cy="1270001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309563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200"/>
              </a:p>
            </p:txBody>
          </p:sp>
        </p:grpSp>
        <p:sp>
          <p:nvSpPr>
            <p:cNvPr id="15" name="Operating System">
              <a:extLst>
                <a:ext uri="{FF2B5EF4-FFF2-40B4-BE49-F238E27FC236}">
                  <a16:creationId xmlns:a16="http://schemas.microsoft.com/office/drawing/2014/main" id="{450E06C2-5125-347F-66A7-70258905B96B}"/>
                </a:ext>
              </a:extLst>
            </p:cNvPr>
            <p:cNvSpPr/>
            <p:nvPr/>
          </p:nvSpPr>
          <p:spPr>
            <a:xfrm>
              <a:off x="3500144" y="4111497"/>
              <a:ext cx="3051651" cy="2524218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500" dirty="0"/>
                <a:t>Operating System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96CE7CE3-7638-285C-22FB-DE9AA816719C}"/>
              </a:ext>
            </a:extLst>
          </p:cNvPr>
          <p:cNvGrpSpPr/>
          <p:nvPr/>
        </p:nvGrpSpPr>
        <p:grpSpPr>
          <a:xfrm>
            <a:off x="1105086" y="3020213"/>
            <a:ext cx="1144369" cy="1544591"/>
            <a:chOff x="0" y="0"/>
            <a:chExt cx="3051649" cy="4118906"/>
          </a:xfrm>
        </p:grpSpPr>
        <p:sp>
          <p:nvSpPr>
            <p:cNvPr id="20" name="Arrow">
              <a:extLst>
                <a:ext uri="{FF2B5EF4-FFF2-40B4-BE49-F238E27FC236}">
                  <a16:creationId xmlns:a16="http://schemas.microsoft.com/office/drawing/2014/main" id="{D6668D3B-6B40-1CC4-45BA-49B1089CB476}"/>
                </a:ext>
              </a:extLst>
            </p:cNvPr>
            <p:cNvSpPr/>
            <p:nvPr/>
          </p:nvSpPr>
          <p:spPr>
            <a:xfrm rot="16200000">
              <a:off x="-3842" y="185789"/>
              <a:ext cx="164158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1" name="Arrow">
              <a:extLst>
                <a:ext uri="{FF2B5EF4-FFF2-40B4-BE49-F238E27FC236}">
                  <a16:creationId xmlns:a16="http://schemas.microsoft.com/office/drawing/2014/main" id="{44EA3EF5-7FDD-D5C2-4E5B-3715AEF2974D}"/>
                </a:ext>
              </a:extLst>
            </p:cNvPr>
            <p:cNvSpPr/>
            <p:nvPr/>
          </p:nvSpPr>
          <p:spPr>
            <a:xfrm rot="5400000">
              <a:off x="1526150" y="185789"/>
              <a:ext cx="164158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4">
                <a:hueOff val="-476017"/>
                <a:lumOff val="-100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2" name="Operating System">
              <a:extLst>
                <a:ext uri="{FF2B5EF4-FFF2-40B4-BE49-F238E27FC236}">
                  <a16:creationId xmlns:a16="http://schemas.microsoft.com/office/drawing/2014/main" id="{6256607C-D206-4BED-7B5A-824E996F449F}"/>
                </a:ext>
              </a:extLst>
            </p:cNvPr>
            <p:cNvSpPr/>
            <p:nvPr/>
          </p:nvSpPr>
          <p:spPr>
            <a:xfrm>
              <a:off x="0" y="1594689"/>
              <a:ext cx="3051650" cy="2524218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635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sz="1500" dirty="0"/>
                <a:t>Operating System</a:t>
              </a:r>
            </a:p>
          </p:txBody>
        </p:sp>
      </p:grpSp>
      <p:sp>
        <p:nvSpPr>
          <p:cNvPr id="23" name="Client Application">
            <a:extLst>
              <a:ext uri="{FF2B5EF4-FFF2-40B4-BE49-F238E27FC236}">
                <a16:creationId xmlns:a16="http://schemas.microsoft.com/office/drawing/2014/main" id="{DB73A83E-2274-2D45-7B97-575768F78598}"/>
              </a:ext>
            </a:extLst>
          </p:cNvPr>
          <p:cNvSpPr/>
          <p:nvPr/>
        </p:nvSpPr>
        <p:spPr>
          <a:xfrm>
            <a:off x="1126130" y="2076411"/>
            <a:ext cx="1144369" cy="94658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635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sz="1500" dirty="0"/>
              <a:t>Client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22507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10" grpId="0" animBg="1" advAuto="0"/>
      <p:bldP spid="19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34E-4376-9442-BDD5-26C55B7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C430-84DB-9C40-8A92-B633B589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linear increase takes a long time to build up a decent window size, and most transactions are small</a:t>
            </a:r>
          </a:p>
          <a:p>
            <a:endParaRPr lang="en-US" dirty="0"/>
          </a:p>
          <a:p>
            <a:r>
              <a:rPr lang="en-US" dirty="0"/>
              <a:t>Solution: allow window size to increase exponentially until first loss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DC35F-442D-4842-8F7C-69646D11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27200"/>
            <a:ext cx="4724400" cy="32612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EFBF92-DB24-123E-5A73-A4EEC9321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770" r="1407" b="1751"/>
          <a:stretch/>
        </p:blipFill>
        <p:spPr>
          <a:xfrm>
            <a:off x="6705600" y="4258894"/>
            <a:ext cx="2438399" cy="2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C43-1C2E-3441-9F78-461AF364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Window Size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BFBE-995E-9A4C-84CA-882062D4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someone changes the code of their TCP client by modifying the congestion avoidance as follows: instead of increasing the window size by 1 each time an ACK is received, they double the window size each time an ACK is received (like in the slow-start phase).</a:t>
            </a:r>
          </a:p>
          <a:p>
            <a:r>
              <a:rPr lang="en-US" dirty="0"/>
              <a:t>What would be the pros and cons of this modification? </a:t>
            </a:r>
          </a:p>
        </p:txBody>
      </p:sp>
    </p:spTree>
    <p:extLst>
      <p:ext uri="{BB962C8B-B14F-4D97-AF65-F5344CB8AC3E}">
        <p14:creationId xmlns:p14="http://schemas.microsoft.com/office/powerpoint/2010/main" val="208524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52470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r>
              <a:rPr lang="en-US" dirty="0"/>
              <a:t>FIN works (mostly) like SYN but to teardown a connection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28904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699517-6BE7-5345-8649-FAE04D0A3BDA}"/>
              </a:ext>
            </a:extLst>
          </p:cNvPr>
          <p:cNvGrpSpPr/>
          <p:nvPr/>
        </p:nvGrpSpPr>
        <p:grpSpPr>
          <a:xfrm>
            <a:off x="4969862" y="3581400"/>
            <a:ext cx="3429000" cy="385281"/>
            <a:chOff x="4953000" y="1672119"/>
            <a:chExt cx="3429000" cy="3852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7B94272-1FB8-5B40-9BC4-2B2928E912B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C9B0EA-F309-024E-A73D-046BCEBB9293}"/>
                </a:ext>
              </a:extLst>
            </p:cNvPr>
            <p:cNvSpPr txBox="1"/>
            <p:nvPr/>
          </p:nvSpPr>
          <p:spPr>
            <a:xfrm rot="190422">
              <a:off x="7282499" y="1672119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F2B211-7F0E-8246-AE81-6D36889E657A}"/>
              </a:ext>
            </a:extLst>
          </p:cNvPr>
          <p:cNvGrpSpPr/>
          <p:nvPr/>
        </p:nvGrpSpPr>
        <p:grpSpPr>
          <a:xfrm>
            <a:off x="4969862" y="3911031"/>
            <a:ext cx="3429000" cy="389930"/>
            <a:chOff x="4953000" y="2001750"/>
            <a:chExt cx="3429000" cy="3899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A4B733-A71E-034F-B0D2-77C4C4852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C0E77E-FF20-6941-ACE6-9E8D193859A3}"/>
                </a:ext>
              </a:extLst>
            </p:cNvPr>
            <p:cNvSpPr txBox="1"/>
            <p:nvPr/>
          </p:nvSpPr>
          <p:spPr>
            <a:xfrm rot="21397692">
              <a:off x="5667942" y="200175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88AEBFF-9A64-60DD-45B2-BE16CAAA8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770" r="1407" b="1751"/>
          <a:stretch/>
        </p:blipFill>
        <p:spPr>
          <a:xfrm>
            <a:off x="6705600" y="4258894"/>
            <a:ext cx="2438399" cy="2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10DD-AE1C-AD48-BA42-956DAA2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4E1B-27E5-E74A-872A-704EB167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Reliable, in-order message delivery</a:t>
            </a:r>
          </a:p>
          <a:p>
            <a:endParaRPr lang="en-US" dirty="0"/>
          </a:p>
          <a:p>
            <a:r>
              <a:rPr lang="en-US" dirty="0"/>
              <a:t>Connection-oriented, three-way handshake</a:t>
            </a:r>
          </a:p>
          <a:p>
            <a:endParaRPr lang="en-US" dirty="0"/>
          </a:p>
          <a:p>
            <a:r>
              <a:rPr lang="en-US" dirty="0"/>
              <a:t>Transmission window for better throughput</a:t>
            </a:r>
          </a:p>
          <a:p>
            <a:pPr lvl="1"/>
            <a:r>
              <a:rPr lang="en-US" dirty="0"/>
              <a:t>timeouts based on link parameters (e.g., RTT, variance)</a:t>
            </a:r>
          </a:p>
          <a:p>
            <a:pPr lvl="1"/>
            <a:endParaRPr lang="en-US" dirty="0"/>
          </a:p>
          <a:p>
            <a:r>
              <a:rPr lang="en-US" dirty="0"/>
              <a:t> Congestion control </a:t>
            </a:r>
          </a:p>
          <a:p>
            <a:pPr lvl="1"/>
            <a:r>
              <a:rPr lang="en-US" dirty="0"/>
              <a:t>Linear increase, exponential </a:t>
            </a:r>
            <a:r>
              <a:rPr lang="en-US" dirty="0" err="1"/>
              <a:t>backoff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Fast adaptation </a:t>
            </a:r>
          </a:p>
          <a:p>
            <a:pPr lvl="1"/>
            <a:r>
              <a:rPr lang="en-US" dirty="0"/>
              <a:t>Exponential increase in the initial phase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F4F8A-FCE8-C79D-DFC9-E405CD42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2427-2E18-E5AC-7A87-F3C85243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Network Stack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B6BA31-A215-A537-657E-12EFE9BD1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78DEB-3E7C-7D40-9FAE-62252EE73915}"/>
              </a:ext>
            </a:extLst>
          </p:cNvPr>
          <p:cNvSpPr txBox="1"/>
          <p:nvPr/>
        </p:nvSpPr>
        <p:spPr>
          <a:xfrm>
            <a:off x="7391400" y="5638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Physical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4532F-2F18-0342-7919-A41677F3E3A4}"/>
              </a:ext>
            </a:extLst>
          </p:cNvPr>
          <p:cNvSpPr txBox="1"/>
          <p:nvPr/>
        </p:nvSpPr>
        <p:spPr>
          <a:xfrm>
            <a:off x="7391400" y="5105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3C769-21C3-67D3-CA2B-896BC4132418}"/>
              </a:ext>
            </a:extLst>
          </p:cNvPr>
          <p:cNvSpPr txBox="1"/>
          <p:nvPr/>
        </p:nvSpPr>
        <p:spPr>
          <a:xfrm>
            <a:off x="7391400" y="38539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493D7-E85E-C8A2-9D1A-A8CADEB4BD65}"/>
              </a:ext>
            </a:extLst>
          </p:cNvPr>
          <p:cNvSpPr txBox="1"/>
          <p:nvPr/>
        </p:nvSpPr>
        <p:spPr>
          <a:xfrm>
            <a:off x="7391400" y="3288268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5F070-ECDB-9E67-B654-E0783E240D60}"/>
              </a:ext>
            </a:extLst>
          </p:cNvPr>
          <p:cNvSpPr txBox="1"/>
          <p:nvPr/>
        </p:nvSpPr>
        <p:spPr>
          <a:xfrm>
            <a:off x="7394618" y="280046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Application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C61FF-C3D0-2507-CA43-3475B0D348DE}"/>
              </a:ext>
            </a:extLst>
          </p:cNvPr>
          <p:cNvGrpSpPr/>
          <p:nvPr/>
        </p:nvGrpSpPr>
        <p:grpSpPr>
          <a:xfrm>
            <a:off x="0" y="1981200"/>
            <a:ext cx="1943100" cy="1201293"/>
            <a:chOff x="0" y="1981200"/>
            <a:chExt cx="1943100" cy="12012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28FC90-621F-B62A-2790-83EFBD2485A6}"/>
                </a:ext>
              </a:extLst>
            </p:cNvPr>
            <p:cNvSpPr/>
            <p:nvPr/>
          </p:nvSpPr>
          <p:spPr>
            <a:xfrm>
              <a:off x="0" y="1981200"/>
              <a:ext cx="1943100" cy="1201292"/>
            </a:xfrm>
            <a:prstGeom prst="rect">
              <a:avLst/>
            </a:prstGeom>
            <a:solidFill>
              <a:schemeClr val="accent2">
                <a:alpha val="43917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User-Level  Application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86924B-E5B8-82A3-5E38-3E2A0C9FFC9D}"/>
                </a:ext>
              </a:extLst>
            </p:cNvPr>
            <p:cNvCxnSpPr/>
            <p:nvPr/>
          </p:nvCxnSpPr>
          <p:spPr>
            <a:xfrm>
              <a:off x="1752600" y="1981200"/>
              <a:ext cx="0" cy="11885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9626B57-BA60-FCB2-0488-2250967EF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4900" y="1981200"/>
              <a:ext cx="83820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ACCDF65-AE45-FEC8-682B-7CAA9F6F3D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4900" y="3182493"/>
              <a:ext cx="83820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64F35-5F85-5BD1-EEA5-A283EA8110BE}"/>
              </a:ext>
            </a:extLst>
          </p:cNvPr>
          <p:cNvGrpSpPr/>
          <p:nvPr/>
        </p:nvGrpSpPr>
        <p:grpSpPr>
          <a:xfrm>
            <a:off x="-12700" y="3253289"/>
            <a:ext cx="1943100" cy="969978"/>
            <a:chOff x="-12700" y="3253288"/>
            <a:chExt cx="1943100" cy="12012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03D236-1716-501E-4332-827F81D37C6A}"/>
                </a:ext>
              </a:extLst>
            </p:cNvPr>
            <p:cNvSpPr/>
            <p:nvPr/>
          </p:nvSpPr>
          <p:spPr>
            <a:xfrm>
              <a:off x="-12700" y="3253288"/>
              <a:ext cx="1943100" cy="1201292"/>
            </a:xfrm>
            <a:prstGeom prst="rect">
              <a:avLst/>
            </a:prstGeom>
            <a:solidFill>
              <a:schemeClr val="accent1">
                <a:alpha val="43917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Operating System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548C1C3-FAB8-2A96-094E-3FA40E97BBD3}"/>
                </a:ext>
              </a:extLst>
            </p:cNvPr>
            <p:cNvCxnSpPr/>
            <p:nvPr/>
          </p:nvCxnSpPr>
          <p:spPr>
            <a:xfrm>
              <a:off x="1739900" y="3253288"/>
              <a:ext cx="0" cy="11885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47A92A-CE4F-1965-B846-72FD7D373F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2200" y="3253288"/>
              <a:ext cx="83820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6648048-812D-68FB-E1E1-4A321AB83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2200" y="4454581"/>
              <a:ext cx="83820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4B532-F185-764C-E4EA-E6FD04654FAC}"/>
              </a:ext>
            </a:extLst>
          </p:cNvPr>
          <p:cNvSpPr/>
          <p:nvPr/>
        </p:nvSpPr>
        <p:spPr>
          <a:xfrm>
            <a:off x="-12700" y="4876800"/>
            <a:ext cx="1943100" cy="1201292"/>
          </a:xfrm>
          <a:prstGeom prst="rect">
            <a:avLst/>
          </a:prstGeom>
          <a:solidFill>
            <a:schemeClr val="tx2">
              <a:alpha val="4391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   (NIC)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0B9892-6C5B-2EAA-3791-CCA834B86C76}"/>
              </a:ext>
            </a:extLst>
          </p:cNvPr>
          <p:cNvCxnSpPr/>
          <p:nvPr/>
        </p:nvCxnSpPr>
        <p:spPr>
          <a:xfrm>
            <a:off x="1739900" y="4876800"/>
            <a:ext cx="0" cy="11885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DBCF79-957C-15BE-57B1-5FB494B17AF2}"/>
              </a:ext>
            </a:extLst>
          </p:cNvPr>
          <p:cNvCxnSpPr>
            <a:cxnSpLocks/>
          </p:cNvCxnSpPr>
          <p:nvPr/>
        </p:nvCxnSpPr>
        <p:spPr>
          <a:xfrm flipH="1">
            <a:off x="1092200" y="4876800"/>
            <a:ext cx="8382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7577F3-7FA4-1C1D-4BE3-4BDCE26D8E42}"/>
              </a:ext>
            </a:extLst>
          </p:cNvPr>
          <p:cNvCxnSpPr>
            <a:cxnSpLocks/>
          </p:cNvCxnSpPr>
          <p:nvPr/>
        </p:nvCxnSpPr>
        <p:spPr>
          <a:xfrm flipH="1">
            <a:off x="1092200" y="6078093"/>
            <a:ext cx="8382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7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in-order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878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ECE0-3D04-9040-B3EE-0F74A28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Segment Formats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77F1417-8FD8-EA48-A432-4ECCBA395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EF397B-FF1F-1946-89A4-C4EA4648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337A272-C70E-E44C-8EE7-866E5E02E9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95D19-C92F-0B45-A2F0-5A18555F632F}"/>
              </a:ext>
            </a:extLst>
          </p:cNvPr>
          <p:cNvGrpSpPr/>
          <p:nvPr/>
        </p:nvGrpSpPr>
        <p:grpSpPr>
          <a:xfrm>
            <a:off x="4724400" y="2368296"/>
            <a:ext cx="4038600" cy="4337304"/>
            <a:chOff x="4968766" y="1316760"/>
            <a:chExt cx="3702268" cy="43373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FE0A78E-E56B-E44B-90B9-50CBD89C71E5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337304"/>
              <a:chOff x="5064016" y="1317680"/>
              <a:chExt cx="3702268" cy="433730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E7032D-63E6-CE4B-B7BB-B3022B4D3997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441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432820A-C6B8-E042-B6F6-B40B041B553F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DB1258-7A78-7046-9AE2-111F25388B4E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1AA37E-9A3D-1F40-BC6F-6F5CBE6D0BD8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sequence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D84B0C-D88C-F143-806B-210F8493E5F3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acknowledgement number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85818C-EA8C-ED49-9B12-D938E49F1D8A}"/>
                </a:ext>
              </a:extLst>
            </p:cNvPr>
            <p:cNvSpPr/>
            <p:nvPr/>
          </p:nvSpPr>
          <p:spPr>
            <a:xfrm>
              <a:off x="6819900" y="2771132"/>
              <a:ext cx="1851134" cy="4828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receive window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D46B99-4EC4-1448-A4CF-3982E9526648}"/>
                </a:ext>
              </a:extLst>
            </p:cNvPr>
            <p:cNvSpPr/>
            <p:nvPr/>
          </p:nvSpPr>
          <p:spPr>
            <a:xfrm>
              <a:off x="4968766" y="2770158"/>
              <a:ext cx="504901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BA4DC5-7C71-3849-A3BB-84B08898AB10}"/>
                </a:ext>
              </a:extLst>
            </p:cNvPr>
            <p:cNvSpPr/>
            <p:nvPr/>
          </p:nvSpPr>
          <p:spPr>
            <a:xfrm>
              <a:off x="6629400" y="2770158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503D02-3CCB-EB40-974C-0DC3AA313AD7}"/>
                </a:ext>
              </a:extLst>
            </p:cNvPr>
            <p:cNvSpPr/>
            <p:nvPr/>
          </p:nvSpPr>
          <p:spPr>
            <a:xfrm>
              <a:off x="6438900" y="2769184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00C75E-9E51-F243-8F08-603DCBEBDF55}"/>
                </a:ext>
              </a:extLst>
            </p:cNvPr>
            <p:cNvSpPr/>
            <p:nvPr/>
          </p:nvSpPr>
          <p:spPr>
            <a:xfrm>
              <a:off x="6248400" y="2769182"/>
              <a:ext cx="190500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38E902-EBB9-AA4C-A49B-1AE774643827}"/>
                </a:ext>
              </a:extLst>
            </p:cNvPr>
            <p:cNvSpPr/>
            <p:nvPr/>
          </p:nvSpPr>
          <p:spPr>
            <a:xfrm>
              <a:off x="6056190" y="2773632"/>
              <a:ext cx="190500" cy="480339"/>
            </a:xfrm>
            <a:prstGeom prst="rect">
              <a:avLst/>
            </a:prstGeom>
            <a:ln w="26424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00E875-D335-414D-9C61-B4167664E986}"/>
                </a:ext>
              </a:extLst>
            </p:cNvPr>
            <p:cNvSpPr/>
            <p:nvPr/>
          </p:nvSpPr>
          <p:spPr>
            <a:xfrm>
              <a:off x="5864835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D1878C-6E06-B542-A770-48442834833B}"/>
                </a:ext>
              </a:extLst>
            </p:cNvPr>
            <p:cNvSpPr/>
            <p:nvPr/>
          </p:nvSpPr>
          <p:spPr>
            <a:xfrm>
              <a:off x="5666732" y="2769182"/>
              <a:ext cx="190500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25C4F9A-EF53-994C-838E-67DDED73C4FF}"/>
                </a:ext>
              </a:extLst>
            </p:cNvPr>
            <p:cNvSpPr/>
            <p:nvPr/>
          </p:nvSpPr>
          <p:spPr>
            <a:xfrm>
              <a:off x="5482125" y="2769182"/>
              <a:ext cx="190500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B814320-EB8C-AA40-8311-731AC7861685}"/>
                </a:ext>
              </a:extLst>
            </p:cNvPr>
            <p:cNvSpPr/>
            <p:nvPr/>
          </p:nvSpPr>
          <p:spPr>
            <a:xfrm>
              <a:off x="4968766" y="325202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1EAB45-F225-814F-8CAB-2BCDA5C1DC92}"/>
                </a:ext>
              </a:extLst>
            </p:cNvPr>
            <p:cNvSpPr/>
            <p:nvPr/>
          </p:nvSpPr>
          <p:spPr>
            <a:xfrm>
              <a:off x="6819900" y="325202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 data pointer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F19EC1-2D33-E949-937A-A8E4C81D9DB7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303AE-0852-0849-B979-1A935747B41C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95071E-0045-6541-B0B6-3A565D28B338}"/>
              </a:ext>
            </a:extLst>
          </p:cNvPr>
          <p:cNvGrpSpPr/>
          <p:nvPr/>
        </p:nvGrpSpPr>
        <p:grpSpPr>
          <a:xfrm>
            <a:off x="413379" y="2373187"/>
            <a:ext cx="4038600" cy="1930369"/>
            <a:chOff x="5064016" y="1317680"/>
            <a:chExt cx="3702268" cy="19303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44CC45-369A-3F47-B1CB-6AFD5908FDC8}"/>
                </a:ext>
              </a:extLst>
            </p:cNvPr>
            <p:cNvSpPr/>
            <p:nvPr/>
          </p:nvSpPr>
          <p:spPr>
            <a:xfrm>
              <a:off x="5064016" y="1806257"/>
              <a:ext cx="3702268" cy="14417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 message (payload)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D0B47-FDB3-0045-8D4B-6FD611511827}"/>
                </a:ext>
              </a:extLst>
            </p:cNvPr>
            <p:cNvSpPr/>
            <p:nvPr/>
          </p:nvSpPr>
          <p:spPr>
            <a:xfrm>
              <a:off x="5064016" y="131768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Port #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9765F1F-0CBD-4D45-B08D-F2BEF425483E}"/>
                </a:ext>
              </a:extLst>
            </p:cNvPr>
            <p:cNvSpPr/>
            <p:nvPr/>
          </p:nvSpPr>
          <p:spPr>
            <a:xfrm>
              <a:off x="6915150" y="131768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Port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8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7937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 bwMode="auto">
          <a:xfrm>
            <a:off x="1752600" y="2641628"/>
            <a:ext cx="2057400" cy="16255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270029"/>
            <a:ext cx="2057400" cy="29971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3447344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0551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7409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426707"/>
            <a:ext cx="0" cy="3651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94423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0480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169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9165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306634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33463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84003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77437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77437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32262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 flipV="1">
            <a:off x="1528763" y="3575049"/>
            <a:ext cx="1760537" cy="304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669857" y="3166487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938713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and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067050" y="581818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96FD-00DF-E84A-A0E9-396CA63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7C9A-4E5A-D94F-9A75-151CB34A22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is connection-oriented</a:t>
            </a:r>
          </a:p>
          <a:p>
            <a:endParaRPr lang="en-US" dirty="0"/>
          </a:p>
          <a:p>
            <a:r>
              <a:rPr lang="en-US" dirty="0"/>
              <a:t>A connection is initiated with a three-way handshake</a:t>
            </a:r>
          </a:p>
          <a:p>
            <a:pPr lvl="1"/>
            <a:endParaRPr lang="en-US" dirty="0"/>
          </a:p>
          <a:p>
            <a:r>
              <a:rPr lang="en-US" dirty="0"/>
              <a:t>Recall: server will typically create a new socket to handle the new connection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E50087-B00B-1947-94F0-F648379AFDB0}"/>
              </a:ext>
            </a:extLst>
          </p:cNvPr>
          <p:cNvCxnSpPr/>
          <p:nvPr/>
        </p:nvCxnSpPr>
        <p:spPr>
          <a:xfrm>
            <a:off x="4953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58E9C-EA23-B443-8DD6-D08D63C8DFB1}"/>
              </a:ext>
            </a:extLst>
          </p:cNvPr>
          <p:cNvCxnSpPr/>
          <p:nvPr/>
        </p:nvCxnSpPr>
        <p:spPr>
          <a:xfrm>
            <a:off x="8382000" y="1673352"/>
            <a:ext cx="0" cy="4718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99C7E9-9A3E-E344-AFD6-50190F2BEB7E}"/>
              </a:ext>
            </a:extLst>
          </p:cNvPr>
          <p:cNvGrpSpPr/>
          <p:nvPr/>
        </p:nvGrpSpPr>
        <p:grpSpPr>
          <a:xfrm>
            <a:off x="4953000" y="1672119"/>
            <a:ext cx="3429000" cy="385281"/>
            <a:chOff x="4953000" y="1672119"/>
            <a:chExt cx="3429000" cy="385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DA6E4A-C76F-1E4A-8E35-B350692D3839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936CF-B9B3-9242-960F-1D47FA193D03}"/>
                </a:ext>
              </a:extLst>
            </p:cNvPr>
            <p:cNvSpPr txBox="1"/>
            <p:nvPr/>
          </p:nvSpPr>
          <p:spPr>
            <a:xfrm rot="190422">
              <a:off x="7231203" y="1672119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3FC2C4-98E8-0241-A199-158618BEC072}"/>
              </a:ext>
            </a:extLst>
          </p:cNvPr>
          <p:cNvGrpSpPr/>
          <p:nvPr/>
        </p:nvGrpSpPr>
        <p:grpSpPr>
          <a:xfrm>
            <a:off x="4953000" y="2001750"/>
            <a:ext cx="3429000" cy="389930"/>
            <a:chOff x="4953000" y="2001750"/>
            <a:chExt cx="3429000" cy="389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BD26438-5E74-9A48-9CAB-7B6B1D7DC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2186416"/>
              <a:ext cx="3429000" cy="2052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91A4D1-A25F-E04F-A3C7-85B81EF9BD89}"/>
                </a:ext>
              </a:extLst>
            </p:cNvPr>
            <p:cNvSpPr txBox="1"/>
            <p:nvPr/>
          </p:nvSpPr>
          <p:spPr>
            <a:xfrm rot="21397692">
              <a:off x="5372958" y="2001750"/>
              <a:ext cx="124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SYN, ACK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24A5F-1029-8143-917C-B4E4C0F7D241}"/>
              </a:ext>
            </a:extLst>
          </p:cNvPr>
          <p:cNvGrpSpPr/>
          <p:nvPr/>
        </p:nvGrpSpPr>
        <p:grpSpPr>
          <a:xfrm>
            <a:off x="4969862" y="2312345"/>
            <a:ext cx="3429000" cy="369332"/>
            <a:chOff x="4953000" y="1693401"/>
            <a:chExt cx="3429000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6C6BF0-0B5C-2F42-8722-58A4FCD20A8A}"/>
                </a:ext>
              </a:extLst>
            </p:cNvPr>
            <p:cNvCxnSpPr/>
            <p:nvPr/>
          </p:nvCxnSpPr>
          <p:spPr>
            <a:xfrm>
              <a:off x="4953000" y="1905000"/>
              <a:ext cx="342900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27679F-117D-AE44-8A99-DDB95B375E46}"/>
                </a:ext>
              </a:extLst>
            </p:cNvPr>
            <p:cNvSpPr txBox="1"/>
            <p:nvPr/>
          </p:nvSpPr>
          <p:spPr>
            <a:xfrm rot="190422">
              <a:off x="7214340" y="169340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B1D81-746A-5D43-817B-75F3F3E5595C}"/>
              </a:ext>
            </a:extLst>
          </p:cNvPr>
          <p:cNvSpPr txBox="1"/>
          <p:nvPr/>
        </p:nvSpPr>
        <p:spPr>
          <a:xfrm rot="5400000">
            <a:off x="6475735" y="30428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66790F7-D9BC-F2EC-F4BC-738B4DC5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770" r="1407" b="1751"/>
          <a:stretch/>
        </p:blipFill>
        <p:spPr>
          <a:xfrm>
            <a:off x="6705600" y="4258894"/>
            <a:ext cx="2438399" cy="2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14129</TotalTime>
  <Words>1176</Words>
  <Application>Microsoft Macintosh PowerPoint</Application>
  <PresentationFormat>On-screen Show (4:3)</PresentationFormat>
  <Paragraphs>327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Clarity</vt:lpstr>
      <vt:lpstr>Lecture 25: TCP</vt:lpstr>
      <vt:lpstr>Review: Networked Systems</vt:lpstr>
      <vt:lpstr>Review: The Network Stack</vt:lpstr>
      <vt:lpstr>Transport Layer Protocols</vt:lpstr>
      <vt:lpstr>Transport-Layer Segment Formats</vt:lpstr>
      <vt:lpstr>Sockets Interface</vt:lpstr>
      <vt:lpstr>Sockets Interface</vt:lpstr>
      <vt:lpstr>accept Illustrated</vt:lpstr>
      <vt:lpstr>TCP Connections</vt:lpstr>
      <vt:lpstr>Sockets Interface</vt:lpstr>
      <vt:lpstr>Reliable Transport</vt:lpstr>
      <vt:lpstr>Pipelined Protocols</vt:lpstr>
      <vt:lpstr>Example: Window Size = 4</vt:lpstr>
      <vt:lpstr>Pipelined Protocols</vt:lpstr>
      <vt:lpstr>TCP Fast Retransmit</vt:lpstr>
      <vt:lpstr>Exercise: TCP Sequence Numbers</vt:lpstr>
      <vt:lpstr>Pipelined Protocols</vt:lpstr>
      <vt:lpstr>TCP Congestion Control</vt:lpstr>
      <vt:lpstr>TCP Fairness</vt:lpstr>
      <vt:lpstr>TCP Slow Start</vt:lpstr>
      <vt:lpstr>Exercise: TCP Window Size </vt:lpstr>
      <vt:lpstr>Sockets Interface</vt:lpstr>
      <vt:lpstr>TCP Connections</vt:lpstr>
      <vt:lpstr>TCP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24: TCP</dc:title>
  <dc:creator>Eleanor Birrell</dc:creator>
  <cp:lastModifiedBy>Eleanor Birrell</cp:lastModifiedBy>
  <cp:revision>112</cp:revision>
  <cp:lastPrinted>2019-11-08T01:12:48Z</cp:lastPrinted>
  <dcterms:created xsi:type="dcterms:W3CDTF">2019-04-18T16:39:04Z</dcterms:created>
  <dcterms:modified xsi:type="dcterms:W3CDTF">2024-11-25T23:49:04Z</dcterms:modified>
</cp:coreProperties>
</file>