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1661" r:id="rId3"/>
    <p:sldId id="1662" r:id="rId4"/>
    <p:sldId id="1652" r:id="rId5"/>
    <p:sldId id="1664" r:id="rId6"/>
    <p:sldId id="1665" r:id="rId7"/>
    <p:sldId id="1646" r:id="rId8"/>
    <p:sldId id="1580" r:id="rId9"/>
    <p:sldId id="1663" r:id="rId10"/>
    <p:sldId id="1634" r:id="rId11"/>
    <p:sldId id="1585" r:id="rId12"/>
    <p:sldId id="1598" r:id="rId13"/>
    <p:sldId id="1666" r:id="rId14"/>
    <p:sldId id="1667" r:id="rId15"/>
    <p:sldId id="1588" r:id="rId16"/>
    <p:sldId id="1622" r:id="rId17"/>
    <p:sldId id="1668" r:id="rId18"/>
    <p:sldId id="1669" r:id="rId19"/>
    <p:sldId id="1670" r:id="rId20"/>
    <p:sldId id="1671" r:id="rId21"/>
    <p:sldId id="1672" r:id="rId22"/>
    <p:sldId id="1657" r:id="rId23"/>
    <p:sldId id="1649" r:id="rId24"/>
    <p:sldId id="1658" r:id="rId25"/>
    <p:sldId id="1651" r:id="rId26"/>
    <p:sldId id="167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69"/>
    <a:srgbClr val="FFFFFF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5" autoAdjust="0"/>
    <p:restoredTop sz="91537" autoAdjust="0"/>
  </p:normalViewPr>
  <p:slideViewPr>
    <p:cSldViewPr>
      <p:cViewPr varScale="1">
        <p:scale>
          <a:sx n="123" d="100"/>
          <a:sy n="123" d="100"/>
        </p:scale>
        <p:origin x="3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85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83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86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95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13F21-819D-FCF4-3392-1542EF3F0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827154-EB31-F920-2593-67B8A61B61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522A43-62EB-4392-6A83-A51F216B21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S,A,F flags used to manage connection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sequence number and acknowledgement number (+ A flag) are used to implement reliable transport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ADF07-AA37-EC88-A191-A75110F3D5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08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version (4 or 6) </a:t>
            </a:r>
          </a:p>
          <a:p>
            <a:r>
              <a:rPr lang="en-US" dirty="0"/>
              <a:t>IHL = header length in 32-bit words (usually 5 unless options present)</a:t>
            </a:r>
          </a:p>
          <a:p>
            <a:r>
              <a:rPr lang="en-US" dirty="0"/>
              <a:t>TOS: type of service (?)</a:t>
            </a:r>
          </a:p>
          <a:p>
            <a:r>
              <a:rPr lang="en-US" dirty="0"/>
              <a:t>total length = total length in bytes</a:t>
            </a:r>
          </a:p>
          <a:p>
            <a:r>
              <a:rPr lang="en-US" dirty="0"/>
              <a:t>id/flags/offset used for fragmentation/reassembly</a:t>
            </a:r>
          </a:p>
          <a:p>
            <a:r>
              <a:rPr lang="en-US" dirty="0"/>
              <a:t>TTL = time to live (</a:t>
            </a:r>
            <a:r>
              <a:rPr lang="en-US" dirty="0" err="1"/>
              <a:t>decrementd</a:t>
            </a:r>
            <a:r>
              <a:rPr lang="en-US" dirty="0"/>
              <a:t> each hop</a:t>
            </a:r>
          </a:p>
          <a:p>
            <a:r>
              <a:rPr lang="en-US" dirty="0"/>
              <a:t>Protocol = TCP, UDP, ICMP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08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www.google.com</a:t>
            </a:r>
            <a:r>
              <a:rPr lang="en-US" dirty="0"/>
              <a:t>/</a:t>
            </a:r>
            <a:r>
              <a:rPr lang="en-US" dirty="0" err="1"/>
              <a:t>intl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/ipv6/</a:t>
            </a:r>
            <a:r>
              <a:rPr lang="en-US" dirty="0" err="1"/>
              <a:t>statistics.html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17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44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82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2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22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07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           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24: Networking (cont’d)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4905D-903D-3542-B552-FB7BC97B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Network Stack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E9A424F-0B06-1646-B0AB-CCD11D6662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600200"/>
            <a:ext cx="4876800" cy="48768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1C70CF5-832E-455A-E7DB-D341BA4324E8}"/>
              </a:ext>
            </a:extLst>
          </p:cNvPr>
          <p:cNvSpPr txBox="1"/>
          <p:nvPr/>
        </p:nvSpPr>
        <p:spPr>
          <a:xfrm>
            <a:off x="7391400" y="563880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Physical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D9C783-C389-1566-2DF8-C1BC99032416}"/>
              </a:ext>
            </a:extLst>
          </p:cNvPr>
          <p:cNvSpPr txBox="1"/>
          <p:nvPr/>
        </p:nvSpPr>
        <p:spPr>
          <a:xfrm>
            <a:off x="7391400" y="5105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Data Link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FBA14-AB00-84CE-6CE4-92D9DE0C6E20}"/>
              </a:ext>
            </a:extLst>
          </p:cNvPr>
          <p:cNvSpPr txBox="1"/>
          <p:nvPr/>
        </p:nvSpPr>
        <p:spPr>
          <a:xfrm>
            <a:off x="7391400" y="38539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Network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310F39-1BCD-CBA4-8C14-197E32AFE8C5}"/>
              </a:ext>
            </a:extLst>
          </p:cNvPr>
          <p:cNvSpPr txBox="1"/>
          <p:nvPr/>
        </p:nvSpPr>
        <p:spPr>
          <a:xfrm>
            <a:off x="7391400" y="3288268"/>
            <a:ext cx="1249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Transport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F123F4-4192-5399-1C0D-F42EFDBABBD2}"/>
              </a:ext>
            </a:extLst>
          </p:cNvPr>
          <p:cNvSpPr txBox="1"/>
          <p:nvPr/>
        </p:nvSpPr>
        <p:spPr>
          <a:xfrm>
            <a:off x="7394618" y="2800461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Application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3F71354-1131-5EA2-9F98-B4DD97E451B9}"/>
              </a:ext>
            </a:extLst>
          </p:cNvPr>
          <p:cNvGrpSpPr/>
          <p:nvPr/>
        </p:nvGrpSpPr>
        <p:grpSpPr>
          <a:xfrm>
            <a:off x="0" y="1981200"/>
            <a:ext cx="1943100" cy="1201293"/>
            <a:chOff x="0" y="1981200"/>
            <a:chExt cx="1943100" cy="120129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E6E5A2A-F4E8-9BFE-F600-EFEB736A2035}"/>
                </a:ext>
              </a:extLst>
            </p:cNvPr>
            <p:cNvSpPr/>
            <p:nvPr/>
          </p:nvSpPr>
          <p:spPr>
            <a:xfrm>
              <a:off x="0" y="1981200"/>
              <a:ext cx="1943100" cy="1201292"/>
            </a:xfrm>
            <a:prstGeom prst="rect">
              <a:avLst/>
            </a:prstGeom>
            <a:solidFill>
              <a:schemeClr val="accent2">
                <a:alpha val="43917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User-Level  Application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07619D2-E26F-D8BC-A06A-B3FD8700A900}"/>
                </a:ext>
              </a:extLst>
            </p:cNvPr>
            <p:cNvCxnSpPr/>
            <p:nvPr/>
          </p:nvCxnSpPr>
          <p:spPr>
            <a:xfrm>
              <a:off x="1752600" y="1981200"/>
              <a:ext cx="0" cy="118859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EEDB03F-0692-979D-F754-D01BF27542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4900" y="1981200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7B05079-8E35-59E6-ECA2-C48982F27B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4900" y="3182493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60EB48B-2096-B64E-9438-8C97C0C914BD}"/>
              </a:ext>
            </a:extLst>
          </p:cNvPr>
          <p:cNvGrpSpPr/>
          <p:nvPr/>
        </p:nvGrpSpPr>
        <p:grpSpPr>
          <a:xfrm>
            <a:off x="-12700" y="3253289"/>
            <a:ext cx="1943100" cy="969978"/>
            <a:chOff x="-12700" y="3253288"/>
            <a:chExt cx="1943100" cy="120129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9B0A1E5-837B-9DA9-9EE0-DBDBBCA04936}"/>
                </a:ext>
              </a:extLst>
            </p:cNvPr>
            <p:cNvSpPr/>
            <p:nvPr/>
          </p:nvSpPr>
          <p:spPr>
            <a:xfrm>
              <a:off x="-12700" y="3253288"/>
              <a:ext cx="1943100" cy="1201292"/>
            </a:xfrm>
            <a:prstGeom prst="rect">
              <a:avLst/>
            </a:prstGeom>
            <a:solidFill>
              <a:schemeClr val="accent1">
                <a:alpha val="43917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Operating System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0BECD13-0A9D-A67E-334E-1BDC4D503385}"/>
                </a:ext>
              </a:extLst>
            </p:cNvPr>
            <p:cNvCxnSpPr/>
            <p:nvPr/>
          </p:nvCxnSpPr>
          <p:spPr>
            <a:xfrm>
              <a:off x="1739900" y="3253288"/>
              <a:ext cx="0" cy="118859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0150ACD-0739-1D5A-8A88-83C511F37D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2200" y="3253288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6B17868D-07F0-B453-5252-A25725DB30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2200" y="4454581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C0B295D-A8BB-D55E-7DE8-AEBC4891D37F}"/>
              </a:ext>
            </a:extLst>
          </p:cNvPr>
          <p:cNvGrpSpPr/>
          <p:nvPr/>
        </p:nvGrpSpPr>
        <p:grpSpPr>
          <a:xfrm>
            <a:off x="-12700" y="4876800"/>
            <a:ext cx="1943100" cy="1201293"/>
            <a:chOff x="-12700" y="4876800"/>
            <a:chExt cx="1943100" cy="120129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0BA938D-9CFB-0C04-BCF2-C2ECDCD446DC}"/>
                </a:ext>
              </a:extLst>
            </p:cNvPr>
            <p:cNvSpPr/>
            <p:nvPr/>
          </p:nvSpPr>
          <p:spPr>
            <a:xfrm>
              <a:off x="-12700" y="4876800"/>
              <a:ext cx="1943100" cy="1201292"/>
            </a:xfrm>
            <a:prstGeom prst="rect">
              <a:avLst/>
            </a:prstGeom>
            <a:solidFill>
              <a:schemeClr val="tx2">
                <a:alpha val="43917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Hardware    (NIC)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581268B-0C7C-9549-84FF-A8A46E131349}"/>
                </a:ext>
              </a:extLst>
            </p:cNvPr>
            <p:cNvCxnSpPr/>
            <p:nvPr/>
          </p:nvCxnSpPr>
          <p:spPr>
            <a:xfrm>
              <a:off x="1739900" y="4876800"/>
              <a:ext cx="0" cy="118859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E709762-9355-8E78-CBEE-1C33C6ACF7D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2200" y="4876800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BA04129-E2EB-789A-2526-2AE367455C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2200" y="6078093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120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2251442" y="4553140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5014997" y="4553140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IP address  + port</a:t>
            </a:r>
          </a:p>
          <a:p>
            <a:pPr lvl="1"/>
            <a:r>
              <a:rPr lang="en-US" dirty="0"/>
              <a:t>To the operating system, a socket is an endpoint of communication</a:t>
            </a:r>
          </a:p>
          <a:p>
            <a:pPr lvl="1"/>
            <a:r>
              <a:rPr lang="en-US" dirty="0"/>
              <a:t>To an application, a socket is a file descriptor that lets the application read/write from/to the network</a:t>
            </a:r>
          </a:p>
          <a:p>
            <a:pPr lvl="2"/>
            <a:r>
              <a:rPr lang="en-US" b="1" dirty="0">
                <a:solidFill>
                  <a:schemeClr val="accent1"/>
                </a:solidFill>
              </a:rPr>
              <a:t>Recall:</a:t>
            </a:r>
            <a:r>
              <a:rPr lang="en-US" dirty="0"/>
              <a:t> All Unix I/O devices, including networks, are modeled as files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The main distinction between regular file I/O and socket I/O is how the application “opens” the socket descriptors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692401" y="504307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49530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4619083" y="505577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3276600" y="479117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31242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41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6" grpId="0"/>
      <p:bldP spid="8" grpId="0" animBg="1"/>
      <p:bldP spid="9" grpId="0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572000" y="1270029"/>
            <a:ext cx="2057400" cy="299717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216371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620277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Sockets Interface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3447344"/>
            <a:ext cx="0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20551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7409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4267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944232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3048000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71697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91657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306634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61678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334632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84003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77437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774370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41793708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Clients and servers use the </a:t>
            </a:r>
            <a:r>
              <a:rPr lang="en-US" b="1" dirty="0">
                <a:solidFill>
                  <a:schemeClr val="accent1"/>
                </a:solidFill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b="1" dirty="0">
                <a:solidFill>
                  <a:schemeClr val="accent1"/>
                </a:solidFill>
              </a:rPr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Protocol 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the parameters automatically, so that code is protocol independent.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362200"/>
            <a:ext cx="5848677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socket(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domain,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type,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429000"/>
            <a:ext cx="5971807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>
                <a:latin typeface="Courier New" pitchFamily="49" charset="0"/>
              </a:rPr>
              <a:t>int </a:t>
            </a:r>
            <a:r>
              <a:rPr lang="en-US" sz="1600" b="1" dirty="0" err="1">
                <a:latin typeface="Courier New" pitchFamily="49" charset="0"/>
              </a:rPr>
              <a:t>clientfd</a:t>
            </a:r>
            <a:r>
              <a:rPr lang="en-US" sz="1600" b="1" dirty="0">
                <a:latin typeface="Courier New" pitchFamily="49" charset="0"/>
              </a:rPr>
              <a:t> = socket(AF_INET, SOCK_STREAM, 0);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3897B95-A4EB-4347-24CF-28BD3AEEB8E9}"/>
              </a:ext>
            </a:extLst>
          </p:cNvPr>
          <p:cNvGrpSpPr/>
          <p:nvPr/>
        </p:nvGrpSpPr>
        <p:grpSpPr>
          <a:xfrm>
            <a:off x="990601" y="3807023"/>
            <a:ext cx="2819399" cy="1069777"/>
            <a:chOff x="990601" y="3767554"/>
            <a:chExt cx="2819399" cy="1069777"/>
          </a:xfrm>
        </p:grpSpPr>
        <p:sp>
          <p:nvSpPr>
            <p:cNvPr id="8" name="TextBox 7"/>
            <p:cNvSpPr txBox="1"/>
            <p:nvPr/>
          </p:nvSpPr>
          <p:spPr>
            <a:xfrm>
              <a:off x="990601" y="4191000"/>
              <a:ext cx="28193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Indicates that we are using 32-bit IPV4 addresses</a:t>
              </a:r>
            </a:p>
          </p:txBody>
        </p:sp>
        <p:cxnSp>
          <p:nvCxnSpPr>
            <p:cNvPr id="10" name="Straight Arrow Connector 9"/>
            <p:cNvCxnSpPr>
              <a:stCxn id="8" idx="0"/>
              <a:endCxn id="7" idx="2"/>
            </p:cNvCxnSpPr>
            <p:nvPr/>
          </p:nvCxnSpPr>
          <p:spPr bwMode="auto">
            <a:xfrm flipV="1">
              <a:off x="2400301" y="3767554"/>
              <a:ext cx="1213926" cy="42344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210BE8D-5D4B-9F38-B152-8133F39811B3}"/>
              </a:ext>
            </a:extLst>
          </p:cNvPr>
          <p:cNvGrpSpPr/>
          <p:nvPr/>
        </p:nvGrpSpPr>
        <p:grpSpPr>
          <a:xfrm>
            <a:off x="4724400" y="3767554"/>
            <a:ext cx="2819399" cy="1346776"/>
            <a:chOff x="4724400" y="3767554"/>
            <a:chExt cx="2819399" cy="1346776"/>
          </a:xfrm>
        </p:grpSpPr>
        <p:sp>
          <p:nvSpPr>
            <p:cNvPr id="15" name="TextBox 14"/>
            <p:cNvSpPr txBox="1"/>
            <p:nvPr/>
          </p:nvSpPr>
          <p:spPr>
            <a:xfrm>
              <a:off x="4724400" y="4191000"/>
              <a:ext cx="28193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Indicates that the socket will be the end point of a TCP connection</a:t>
              </a:r>
            </a:p>
          </p:txBody>
        </p:sp>
        <p:cxnSp>
          <p:nvCxnSpPr>
            <p:cNvPr id="17" name="Straight Arrow Connector 16"/>
            <p:cNvCxnSpPr>
              <a:stCxn id="15" idx="0"/>
            </p:cNvCxnSpPr>
            <p:nvPr/>
          </p:nvCxnSpPr>
          <p:spPr bwMode="auto">
            <a:xfrm flipH="1" flipV="1">
              <a:off x="5257800" y="3767554"/>
              <a:ext cx="876300" cy="42344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3365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/>
              <a:t>A server uses  </a:t>
            </a:r>
            <a:r>
              <a:rPr lang="en-US" b="1" dirty="0">
                <a:solidFill>
                  <a:schemeClr val="accent1"/>
                </a:solidFill>
                <a:latin typeface="Courier New"/>
                <a:cs typeface="Courier New"/>
              </a:rPr>
              <a:t>bind</a:t>
            </a:r>
            <a:r>
              <a:rPr lang="en-US" dirty="0"/>
              <a:t> to ask the kernel to associate the server’s socket address with a socket descriptor: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Clients don’t have to do this</a:t>
            </a:r>
          </a:p>
          <a:p>
            <a:endParaRPr lang="en-US" dirty="0"/>
          </a:p>
          <a:p>
            <a:r>
              <a:rPr lang="en-US" dirty="0"/>
              <a:t>The process can then read bytes that arrive on the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by reading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.</a:t>
            </a:r>
          </a:p>
          <a:p>
            <a:r>
              <a:rPr lang="en-US" dirty="0"/>
              <a:t>Similarly, writes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9600" y="2514600"/>
            <a:ext cx="6341199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>
                <a:latin typeface="Courier New" pitchFamily="49" charset="0"/>
              </a:rPr>
              <a:t>int bind(int </a:t>
            </a:r>
            <a:r>
              <a:rPr lang="en-US" sz="1600" b="1" dirty="0" err="1">
                <a:latin typeface="Courier New" pitchFamily="49" charset="0"/>
              </a:rPr>
              <a:t>sockfd</a:t>
            </a:r>
            <a:r>
              <a:rPr lang="en-US" sz="1600" b="1" dirty="0">
                <a:latin typeface="Courier New" pitchFamily="49" charset="0"/>
              </a:rPr>
              <a:t>, SA* </a:t>
            </a:r>
            <a:r>
              <a:rPr lang="en-US" sz="1600" b="1" dirty="0" err="1">
                <a:latin typeface="Courier New" pitchFamily="49" charset="0"/>
              </a:rPr>
              <a:t>addr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socklen_t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addrlen</a:t>
            </a:r>
            <a:r>
              <a:rPr lang="en-US" sz="1600" b="1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46199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Internet-specific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dirty="0" err="1">
                <a:latin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sockaddr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(always AF_INET) */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sin_port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Pad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ourier New" pitchFamily="49" charset="0"/>
              </a:rPr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33355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By default, kernel assumes that descriptor from socket function is an active socket that will be on the client end of a connection.</a:t>
            </a:r>
          </a:p>
          <a:p>
            <a:r>
              <a:rPr lang="en-US" dirty="0"/>
              <a:t>A server calls the listen function to tell the kernel that a descriptor will be used by a server rather than a client: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b="1" dirty="0">
                <a:solidFill>
                  <a:schemeClr val="accent1"/>
                </a:solidFill>
              </a:rPr>
              <a:t>listening socket </a:t>
            </a:r>
            <a:r>
              <a:rPr lang="en-US" dirty="0"/>
              <a:t>that can accept connection requests from clients.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backlog </a:t>
            </a:r>
            <a:r>
              <a:rPr lang="en-US" dirty="0">
                <a:latin typeface="+mn-lt"/>
                <a:cs typeface="Courier New"/>
              </a:rPr>
              <a:t>is a hint about the number of outstanding connection requests that the kernel should queue up before starting to refuse requests.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3547646"/>
            <a:ext cx="4617370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listen(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sockfd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63214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the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the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/>
              <a:t>. </a:t>
            </a:r>
          </a:p>
          <a:p>
            <a:r>
              <a:rPr lang="en-US" dirty="0"/>
              <a:t>Returns a </a:t>
            </a:r>
            <a:r>
              <a:rPr lang="en-US" b="1" dirty="0">
                <a:solidFill>
                  <a:schemeClr val="accent1"/>
                </a:solidFill>
              </a:rPr>
              <a:t>connected descriptor </a:t>
            </a:r>
            <a:r>
              <a:rPr lang="en-US" dirty="0"/>
              <a:t>that can be used to communicate with the client via Unix I/O routines. </a:t>
            </a:r>
          </a:p>
          <a:p>
            <a:r>
              <a:rPr lang="en-US" dirty="0"/>
              <a:t>Process can read and write to this connected descriptor to get/send messages over the network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2590800"/>
            <a:ext cx="6218069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accept(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listenfd</a:t>
            </a:r>
            <a:r>
              <a:rPr lang="en-US" sz="1600" b="1" dirty="0">
                <a:latin typeface="Courier New" pitchFamily="49" charset="0"/>
              </a:rPr>
              <a:t>, SA *</a:t>
            </a:r>
            <a:r>
              <a:rPr lang="en-US" sz="1600" b="1" dirty="0" err="1">
                <a:latin typeface="Courier New" pitchFamily="49" charset="0"/>
              </a:rPr>
              <a:t>addr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*</a:t>
            </a:r>
            <a:r>
              <a:rPr lang="en-US" sz="1600" b="1" dirty="0" err="1">
                <a:latin typeface="Courier New" pitchFamily="49" charset="0"/>
              </a:rPr>
              <a:t>addrlen</a:t>
            </a:r>
            <a:r>
              <a:rPr lang="en-US" sz="1600" b="1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1393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0601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ounded Rectangle 62"/>
          <p:cNvSpPr/>
          <p:nvPr/>
        </p:nvSpPr>
        <p:spPr bwMode="auto">
          <a:xfrm>
            <a:off x="1752600" y="2641628"/>
            <a:ext cx="2057400" cy="162557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1270029"/>
            <a:ext cx="2057400" cy="299717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216371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620277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Sockets Interface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3447344"/>
            <a:ext cx="0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20551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7409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426707"/>
            <a:ext cx="0" cy="3651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944232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3048000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71697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91657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306634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61678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334632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84003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77437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774370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22371462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02269-9F5C-D605-9E37-2A67F636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Networked Systems</a:t>
            </a:r>
          </a:p>
        </p:txBody>
      </p:sp>
      <p:sp>
        <p:nvSpPr>
          <p:cNvPr id="5" name="Hardware">
            <a:extLst>
              <a:ext uri="{FF2B5EF4-FFF2-40B4-BE49-F238E27FC236}">
                <a16:creationId xmlns:a16="http://schemas.microsoft.com/office/drawing/2014/main" id="{6475F92B-28B2-C032-B154-C5C3BAD87A57}"/>
              </a:ext>
            </a:extLst>
          </p:cNvPr>
          <p:cNvSpPr/>
          <p:nvPr/>
        </p:nvSpPr>
        <p:spPr>
          <a:xfrm>
            <a:off x="805296" y="4719379"/>
            <a:ext cx="1786038" cy="1158380"/>
          </a:xfrm>
          <a:prstGeom prst="roundRect">
            <a:avLst>
              <a:gd name="adj" fmla="val 15000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800" dirty="0"/>
              <a:t>Hardware</a:t>
            </a:r>
          </a:p>
        </p:txBody>
      </p:sp>
      <p:grpSp>
        <p:nvGrpSpPr>
          <p:cNvPr id="6" name="Group">
            <a:extLst>
              <a:ext uri="{FF2B5EF4-FFF2-40B4-BE49-F238E27FC236}">
                <a16:creationId xmlns:a16="http://schemas.microsoft.com/office/drawing/2014/main" id="{5E6BFD6C-06A2-0886-4CE5-B49C25460947}"/>
              </a:ext>
            </a:extLst>
          </p:cNvPr>
          <p:cNvGrpSpPr/>
          <p:nvPr/>
        </p:nvGrpSpPr>
        <p:grpSpPr>
          <a:xfrm>
            <a:off x="2567039" y="4726913"/>
            <a:ext cx="2974088" cy="1193130"/>
            <a:chOff x="0" y="66424"/>
            <a:chExt cx="7930900" cy="3181678"/>
          </a:xfrm>
        </p:grpSpPr>
        <p:sp>
          <p:nvSpPr>
            <p:cNvPr id="7" name="Arrow">
              <a:extLst>
                <a:ext uri="{FF2B5EF4-FFF2-40B4-BE49-F238E27FC236}">
                  <a16:creationId xmlns:a16="http://schemas.microsoft.com/office/drawing/2014/main" id="{55D288E7-915C-FF19-E4B8-95CF26C60E8B}"/>
                </a:ext>
              </a:extLst>
            </p:cNvPr>
            <p:cNvSpPr/>
            <p:nvPr/>
          </p:nvSpPr>
          <p:spPr>
            <a:xfrm>
              <a:off x="1775" y="498637"/>
              <a:ext cx="2734570" cy="1270001"/>
            </a:xfrm>
            <a:prstGeom prst="rightArrow">
              <a:avLst>
                <a:gd name="adj1" fmla="val 32000"/>
                <a:gd name="adj2" fmla="val 64000"/>
              </a:avLst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309563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sz="1200"/>
            </a:p>
          </p:txBody>
        </p:sp>
        <p:sp>
          <p:nvSpPr>
            <p:cNvPr id="8" name="Network">
              <a:extLst>
                <a:ext uri="{FF2B5EF4-FFF2-40B4-BE49-F238E27FC236}">
                  <a16:creationId xmlns:a16="http://schemas.microsoft.com/office/drawing/2014/main" id="{AE5DC5D4-B5B8-DB56-370F-349AB684B8AD}"/>
                </a:ext>
              </a:extLst>
            </p:cNvPr>
            <p:cNvSpPr/>
            <p:nvPr/>
          </p:nvSpPr>
          <p:spPr>
            <a:xfrm>
              <a:off x="2651477" y="66424"/>
              <a:ext cx="5279423" cy="318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03" y="0"/>
                  </a:moveTo>
                  <a:cubicBezTo>
                    <a:pt x="7967" y="0"/>
                    <a:pt x="5720" y="2939"/>
                    <a:pt x="4858" y="7062"/>
                  </a:cubicBezTo>
                  <a:cubicBezTo>
                    <a:pt x="4628" y="6992"/>
                    <a:pt x="4391" y="6953"/>
                    <a:pt x="4150" y="6953"/>
                  </a:cubicBezTo>
                  <a:cubicBezTo>
                    <a:pt x="1857" y="6953"/>
                    <a:pt x="0" y="10233"/>
                    <a:pt x="0" y="14278"/>
                  </a:cubicBezTo>
                  <a:cubicBezTo>
                    <a:pt x="0" y="18323"/>
                    <a:pt x="1857" y="21600"/>
                    <a:pt x="4150" y="21600"/>
                  </a:cubicBezTo>
                  <a:cubicBezTo>
                    <a:pt x="4193" y="21600"/>
                    <a:pt x="4237" y="21597"/>
                    <a:pt x="4279" y="21594"/>
                  </a:cubicBezTo>
                  <a:lnTo>
                    <a:pt x="10532" y="21597"/>
                  </a:lnTo>
                  <a:cubicBezTo>
                    <a:pt x="10555" y="21598"/>
                    <a:pt x="10579" y="21600"/>
                    <a:pt x="10603" y="21600"/>
                  </a:cubicBezTo>
                  <a:cubicBezTo>
                    <a:pt x="10626" y="21600"/>
                    <a:pt x="10648" y="21598"/>
                    <a:pt x="10672" y="21597"/>
                  </a:cubicBezTo>
                  <a:lnTo>
                    <a:pt x="18141" y="21600"/>
                  </a:lnTo>
                  <a:cubicBezTo>
                    <a:pt x="20051" y="21600"/>
                    <a:pt x="21600" y="18868"/>
                    <a:pt x="21600" y="15496"/>
                  </a:cubicBezTo>
                  <a:cubicBezTo>
                    <a:pt x="21600" y="12124"/>
                    <a:pt x="20051" y="9389"/>
                    <a:pt x="18141" y="9389"/>
                  </a:cubicBezTo>
                  <a:cubicBezTo>
                    <a:pt x="17627" y="9389"/>
                    <a:pt x="17139" y="9589"/>
                    <a:pt x="16701" y="9943"/>
                  </a:cubicBezTo>
                  <a:cubicBezTo>
                    <a:pt x="16453" y="4379"/>
                    <a:pt x="13819" y="0"/>
                    <a:pt x="10603" y="0"/>
                  </a:cubicBezTo>
                  <a:close/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9050" tIns="19050" rIns="19050" bIns="19050" numCol="1" anchor="ctr">
              <a:noAutofit/>
            </a:bodyPr>
            <a:lstStyle>
              <a:lvl1pPr defTabSz="825500">
                <a:defRPr sz="48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800" dirty="0"/>
                <a:t>Network</a:t>
              </a:r>
            </a:p>
          </p:txBody>
        </p:sp>
        <p:sp>
          <p:nvSpPr>
            <p:cNvPr id="9" name="Arrow">
              <a:extLst>
                <a:ext uri="{FF2B5EF4-FFF2-40B4-BE49-F238E27FC236}">
                  <a16:creationId xmlns:a16="http://schemas.microsoft.com/office/drawing/2014/main" id="{0AC409BC-F731-55AA-176D-0891F4A43077}"/>
                </a:ext>
              </a:extLst>
            </p:cNvPr>
            <p:cNvSpPr/>
            <p:nvPr/>
          </p:nvSpPr>
          <p:spPr>
            <a:xfrm flipH="1">
              <a:off x="0" y="1635791"/>
              <a:ext cx="2734569" cy="1270001"/>
            </a:xfrm>
            <a:prstGeom prst="rightArrow">
              <a:avLst>
                <a:gd name="adj1" fmla="val 32000"/>
                <a:gd name="adj2" fmla="val 64000"/>
              </a:avLst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309563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sz="1200"/>
            </a:p>
          </p:txBody>
        </p:sp>
      </p:grpSp>
      <p:grpSp>
        <p:nvGrpSpPr>
          <p:cNvPr id="10" name="Group">
            <a:extLst>
              <a:ext uri="{FF2B5EF4-FFF2-40B4-BE49-F238E27FC236}">
                <a16:creationId xmlns:a16="http://schemas.microsoft.com/office/drawing/2014/main" id="{7C3E9010-70AD-17E3-EE26-6C152DBD4478}"/>
              </a:ext>
            </a:extLst>
          </p:cNvPr>
          <p:cNvGrpSpPr/>
          <p:nvPr/>
        </p:nvGrpSpPr>
        <p:grpSpPr>
          <a:xfrm>
            <a:off x="5581992" y="2089701"/>
            <a:ext cx="2798802" cy="3788057"/>
            <a:chOff x="0" y="0"/>
            <a:chExt cx="7463472" cy="10101485"/>
          </a:xfrm>
        </p:grpSpPr>
        <p:sp>
          <p:nvSpPr>
            <p:cNvPr id="11" name="Arrow">
              <a:extLst>
                <a:ext uri="{FF2B5EF4-FFF2-40B4-BE49-F238E27FC236}">
                  <a16:creationId xmlns:a16="http://schemas.microsoft.com/office/drawing/2014/main" id="{F258E56C-DF90-9423-D9B1-F25516FCBB12}"/>
                </a:ext>
              </a:extLst>
            </p:cNvPr>
            <p:cNvSpPr/>
            <p:nvPr/>
          </p:nvSpPr>
          <p:spPr>
            <a:xfrm rot="16200000">
              <a:off x="3496302" y="2702596"/>
              <a:ext cx="1641580" cy="1270001"/>
            </a:xfrm>
            <a:prstGeom prst="rightArrow">
              <a:avLst>
                <a:gd name="adj1" fmla="val 32000"/>
                <a:gd name="adj2" fmla="val 64000"/>
              </a:avLst>
            </a:prstGeom>
            <a:solidFill>
              <a:srgbClr val="60D937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309563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sz="1200"/>
            </a:p>
          </p:txBody>
        </p:sp>
        <p:sp>
          <p:nvSpPr>
            <p:cNvPr id="12" name="Arrow">
              <a:extLst>
                <a:ext uri="{FF2B5EF4-FFF2-40B4-BE49-F238E27FC236}">
                  <a16:creationId xmlns:a16="http://schemas.microsoft.com/office/drawing/2014/main" id="{C55CE2C6-3786-5F12-FB81-7CE593EDE0C3}"/>
                </a:ext>
              </a:extLst>
            </p:cNvPr>
            <p:cNvSpPr/>
            <p:nvPr/>
          </p:nvSpPr>
          <p:spPr>
            <a:xfrm rot="5400000">
              <a:off x="5026294" y="2702596"/>
              <a:ext cx="1641580" cy="1270001"/>
            </a:xfrm>
            <a:prstGeom prst="rightArrow">
              <a:avLst>
                <a:gd name="adj1" fmla="val 32000"/>
                <a:gd name="adj2" fmla="val 64000"/>
              </a:avLst>
            </a:prstGeom>
            <a:solidFill>
              <a:schemeClr val="accent4">
                <a:hueOff val="-476017"/>
                <a:lumOff val="-10042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309563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sz="1200"/>
            </a:p>
          </p:txBody>
        </p:sp>
        <p:sp>
          <p:nvSpPr>
            <p:cNvPr id="13" name="Server Application">
              <a:extLst>
                <a:ext uri="{FF2B5EF4-FFF2-40B4-BE49-F238E27FC236}">
                  <a16:creationId xmlns:a16="http://schemas.microsoft.com/office/drawing/2014/main" id="{B9337C15-2033-F44D-88B1-02E3E89CF40A}"/>
                </a:ext>
              </a:extLst>
            </p:cNvPr>
            <p:cNvSpPr/>
            <p:nvPr/>
          </p:nvSpPr>
          <p:spPr>
            <a:xfrm>
              <a:off x="3556263" y="0"/>
              <a:ext cx="3051651" cy="2524217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635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9050" tIns="19050" rIns="19050" bIns="19050" numCol="1" anchor="ctr">
              <a:noAutofit/>
            </a:bodyPr>
            <a:lstStyle>
              <a:lvl1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Server Application</a:t>
              </a:r>
            </a:p>
          </p:txBody>
        </p:sp>
        <p:grpSp>
          <p:nvGrpSpPr>
            <p:cNvPr id="14" name="Group">
              <a:extLst>
                <a:ext uri="{FF2B5EF4-FFF2-40B4-BE49-F238E27FC236}">
                  <a16:creationId xmlns:a16="http://schemas.microsoft.com/office/drawing/2014/main" id="{3D1ABEA8-1B09-96C7-7E31-680A3E684A93}"/>
                </a:ext>
              </a:extLst>
            </p:cNvPr>
            <p:cNvGrpSpPr/>
            <p:nvPr/>
          </p:nvGrpSpPr>
          <p:grpSpPr>
            <a:xfrm>
              <a:off x="0" y="7012474"/>
              <a:ext cx="7463473" cy="3089012"/>
              <a:chOff x="0" y="0"/>
              <a:chExt cx="7463472" cy="3089011"/>
            </a:xfrm>
          </p:grpSpPr>
          <p:sp>
            <p:nvSpPr>
              <p:cNvPr id="16" name="Hardware">
                <a:extLst>
                  <a:ext uri="{FF2B5EF4-FFF2-40B4-BE49-F238E27FC236}">
                    <a16:creationId xmlns:a16="http://schemas.microsoft.com/office/drawing/2014/main" id="{614DA1FC-D077-6B3B-7747-C1EB4DE8173B}"/>
                  </a:ext>
                </a:extLst>
              </p:cNvPr>
              <p:cNvSpPr/>
              <p:nvPr/>
            </p:nvSpPr>
            <p:spPr>
              <a:xfrm>
                <a:off x="2700704" y="0"/>
                <a:ext cx="4762769" cy="3089012"/>
              </a:xfrm>
              <a:prstGeom prst="roundRect">
                <a:avLst>
                  <a:gd name="adj" fmla="val 15000"/>
                </a:avLst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9050" tIns="19050" rIns="19050" bIns="19050" numCol="1" anchor="ctr">
                <a:noAutofit/>
              </a:bodyPr>
              <a:lstStyle>
                <a:lvl1pPr defTabSz="825500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lvl1pPr>
              </a:lstStyle>
              <a:p>
                <a:pPr algn="ctr"/>
                <a:r>
                  <a:rPr sz="1800" dirty="0"/>
                  <a:t>Hardware</a:t>
                </a:r>
              </a:p>
            </p:txBody>
          </p:sp>
          <p:sp>
            <p:nvSpPr>
              <p:cNvPr id="17" name="Arrow">
                <a:extLst>
                  <a:ext uri="{FF2B5EF4-FFF2-40B4-BE49-F238E27FC236}">
                    <a16:creationId xmlns:a16="http://schemas.microsoft.com/office/drawing/2014/main" id="{8ACDCFFB-B9DE-F5D0-710D-5DAE87A44E31}"/>
                  </a:ext>
                </a:extLst>
              </p:cNvPr>
              <p:cNvSpPr/>
              <p:nvPr/>
            </p:nvSpPr>
            <p:spPr>
              <a:xfrm flipH="1">
                <a:off x="1775" y="340928"/>
                <a:ext cx="2734570" cy="1270001"/>
              </a:xfrm>
              <a:prstGeom prst="rightArrow">
                <a:avLst>
                  <a:gd name="adj1" fmla="val 32000"/>
                  <a:gd name="adj2" fmla="val 64000"/>
                </a:avLst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9050" tIns="19050" rIns="19050" bIns="19050" numCol="1" anchor="ctr">
                <a:noAutofit/>
              </a:bodyPr>
              <a:lstStyle/>
              <a:p>
                <a:pPr defTabSz="309563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sz="1200"/>
              </a:p>
            </p:txBody>
          </p:sp>
          <p:sp>
            <p:nvSpPr>
              <p:cNvPr id="18" name="Arrow">
                <a:extLst>
                  <a:ext uri="{FF2B5EF4-FFF2-40B4-BE49-F238E27FC236}">
                    <a16:creationId xmlns:a16="http://schemas.microsoft.com/office/drawing/2014/main" id="{45F0688D-A894-3A73-A340-AEC65A8B903B}"/>
                  </a:ext>
                </a:extLst>
              </p:cNvPr>
              <p:cNvSpPr/>
              <p:nvPr/>
            </p:nvSpPr>
            <p:spPr>
              <a:xfrm>
                <a:off x="0" y="1478081"/>
                <a:ext cx="2734569" cy="1270001"/>
              </a:xfrm>
              <a:prstGeom prst="rightArrow">
                <a:avLst>
                  <a:gd name="adj1" fmla="val 32000"/>
                  <a:gd name="adj2" fmla="val 64000"/>
                </a:avLst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9050" tIns="19050" rIns="19050" bIns="19050" numCol="1" anchor="ctr">
                <a:noAutofit/>
              </a:bodyPr>
              <a:lstStyle/>
              <a:p>
                <a:pPr defTabSz="309563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sz="1200"/>
              </a:p>
            </p:txBody>
          </p:sp>
        </p:grpSp>
        <p:sp>
          <p:nvSpPr>
            <p:cNvPr id="15" name="Operating System">
              <a:extLst>
                <a:ext uri="{FF2B5EF4-FFF2-40B4-BE49-F238E27FC236}">
                  <a16:creationId xmlns:a16="http://schemas.microsoft.com/office/drawing/2014/main" id="{450E06C2-5125-347F-66A7-70258905B96B}"/>
                </a:ext>
              </a:extLst>
            </p:cNvPr>
            <p:cNvSpPr/>
            <p:nvPr/>
          </p:nvSpPr>
          <p:spPr>
            <a:xfrm>
              <a:off x="3500144" y="4111497"/>
              <a:ext cx="3051651" cy="2524218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635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9050" tIns="19050" rIns="19050" bIns="19050" numCol="1" anchor="ctr">
              <a:noAutofit/>
            </a:bodyPr>
            <a:lstStyle>
              <a:lvl1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Operating System</a:t>
              </a:r>
            </a:p>
          </p:txBody>
        </p:sp>
      </p:grpSp>
      <p:grpSp>
        <p:nvGrpSpPr>
          <p:cNvPr id="19" name="Group">
            <a:extLst>
              <a:ext uri="{FF2B5EF4-FFF2-40B4-BE49-F238E27FC236}">
                <a16:creationId xmlns:a16="http://schemas.microsoft.com/office/drawing/2014/main" id="{96CE7CE3-7638-285C-22FB-DE9AA816719C}"/>
              </a:ext>
            </a:extLst>
          </p:cNvPr>
          <p:cNvGrpSpPr/>
          <p:nvPr/>
        </p:nvGrpSpPr>
        <p:grpSpPr>
          <a:xfrm>
            <a:off x="1105086" y="3020213"/>
            <a:ext cx="1144369" cy="1544591"/>
            <a:chOff x="0" y="0"/>
            <a:chExt cx="3051649" cy="4118906"/>
          </a:xfrm>
        </p:grpSpPr>
        <p:sp>
          <p:nvSpPr>
            <p:cNvPr id="20" name="Arrow">
              <a:extLst>
                <a:ext uri="{FF2B5EF4-FFF2-40B4-BE49-F238E27FC236}">
                  <a16:creationId xmlns:a16="http://schemas.microsoft.com/office/drawing/2014/main" id="{D6668D3B-6B40-1CC4-45BA-49B1089CB476}"/>
                </a:ext>
              </a:extLst>
            </p:cNvPr>
            <p:cNvSpPr/>
            <p:nvPr/>
          </p:nvSpPr>
          <p:spPr>
            <a:xfrm rot="16200000">
              <a:off x="-3842" y="185789"/>
              <a:ext cx="1641580" cy="1270001"/>
            </a:xfrm>
            <a:prstGeom prst="rightArrow">
              <a:avLst>
                <a:gd name="adj1" fmla="val 32000"/>
                <a:gd name="adj2" fmla="val 64000"/>
              </a:avLst>
            </a:prstGeom>
            <a:solidFill>
              <a:srgbClr val="60D937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309563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sz="1200"/>
            </a:p>
          </p:txBody>
        </p:sp>
        <p:sp>
          <p:nvSpPr>
            <p:cNvPr id="21" name="Arrow">
              <a:extLst>
                <a:ext uri="{FF2B5EF4-FFF2-40B4-BE49-F238E27FC236}">
                  <a16:creationId xmlns:a16="http://schemas.microsoft.com/office/drawing/2014/main" id="{44EA3EF5-7FDD-D5C2-4E5B-3715AEF2974D}"/>
                </a:ext>
              </a:extLst>
            </p:cNvPr>
            <p:cNvSpPr/>
            <p:nvPr/>
          </p:nvSpPr>
          <p:spPr>
            <a:xfrm rot="5400000">
              <a:off x="1526150" y="185789"/>
              <a:ext cx="1641580" cy="1270001"/>
            </a:xfrm>
            <a:prstGeom prst="rightArrow">
              <a:avLst>
                <a:gd name="adj1" fmla="val 32000"/>
                <a:gd name="adj2" fmla="val 64000"/>
              </a:avLst>
            </a:prstGeom>
            <a:solidFill>
              <a:schemeClr val="accent4">
                <a:hueOff val="-476017"/>
                <a:lumOff val="-10042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309563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sz="1200"/>
            </a:p>
          </p:txBody>
        </p:sp>
        <p:sp>
          <p:nvSpPr>
            <p:cNvPr id="22" name="Operating System">
              <a:extLst>
                <a:ext uri="{FF2B5EF4-FFF2-40B4-BE49-F238E27FC236}">
                  <a16:creationId xmlns:a16="http://schemas.microsoft.com/office/drawing/2014/main" id="{6256607C-D206-4BED-7B5A-824E996F449F}"/>
                </a:ext>
              </a:extLst>
            </p:cNvPr>
            <p:cNvSpPr/>
            <p:nvPr/>
          </p:nvSpPr>
          <p:spPr>
            <a:xfrm>
              <a:off x="0" y="1594689"/>
              <a:ext cx="3051650" cy="2524218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635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9050" tIns="19050" rIns="19050" bIns="19050" numCol="1" anchor="ctr">
              <a:noAutofit/>
            </a:bodyPr>
            <a:lstStyle>
              <a:lvl1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Operating System</a:t>
              </a:r>
            </a:p>
          </p:txBody>
        </p:sp>
      </p:grpSp>
      <p:sp>
        <p:nvSpPr>
          <p:cNvPr id="23" name="Client Application">
            <a:extLst>
              <a:ext uri="{FF2B5EF4-FFF2-40B4-BE49-F238E27FC236}">
                <a16:creationId xmlns:a16="http://schemas.microsoft.com/office/drawing/2014/main" id="{DB73A83E-2274-2D45-7B97-575768F78598}"/>
              </a:ext>
            </a:extLst>
          </p:cNvPr>
          <p:cNvSpPr/>
          <p:nvPr/>
        </p:nvSpPr>
        <p:spPr>
          <a:xfrm>
            <a:off x="1126130" y="2076411"/>
            <a:ext cx="1144369" cy="946582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Client Application</a:t>
            </a:r>
          </a:p>
        </p:txBody>
      </p:sp>
    </p:spTree>
    <p:extLst>
      <p:ext uri="{BB962C8B-B14F-4D97-AF65-F5344CB8AC3E}">
        <p14:creationId xmlns:p14="http://schemas.microsoft.com/office/powerpoint/2010/main" val="225079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10" grpId="0" animBg="1" advAuto="0"/>
      <p:bldP spid="19" grpId="0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85800" y="2438400"/>
            <a:ext cx="6956852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>
                <a:latin typeface="Courier New" pitchFamily="49" charset="0"/>
              </a:rPr>
              <a:t>int connect(int </a:t>
            </a:r>
            <a:r>
              <a:rPr lang="en-US" sz="1600" b="1" dirty="0" err="1">
                <a:latin typeface="Courier New" pitchFamily="49" charset="0"/>
              </a:rPr>
              <a:t>clientfd</a:t>
            </a:r>
            <a:r>
              <a:rPr lang="en-US" sz="1600" b="1" dirty="0">
                <a:latin typeface="Courier New" pitchFamily="49" charset="0"/>
              </a:rPr>
              <a:t>, SA* </a:t>
            </a:r>
            <a:r>
              <a:rPr lang="en-US" sz="1600" b="1" dirty="0" err="1">
                <a:latin typeface="Courier New" pitchFamily="49" charset="0"/>
              </a:rPr>
              <a:t>addr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socklen_t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addrlen</a:t>
            </a:r>
            <a:r>
              <a:rPr lang="en-US" sz="1600" b="1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95553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 flipV="1">
            <a:off x="1528763" y="3575049"/>
            <a:ext cx="1760537" cy="30479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669857" y="3166487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067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21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05645-A467-3E55-4A11-D7E0FB7E5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Connection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06043-DF55-961F-C856-8644B7B8E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network operations we've discussed thus far: socket, bind, listen, accept, connect. What sequence are these operations called in if a client wants to send one message to the server?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4BFDA3-CD1B-2789-370D-07259C7DEAAC}"/>
              </a:ext>
            </a:extLst>
          </p:cNvPr>
          <p:cNvSpPr txBox="1">
            <a:spLocks/>
          </p:cNvSpPr>
          <p:nvPr/>
        </p:nvSpPr>
        <p:spPr>
          <a:xfrm>
            <a:off x="1590675" y="3810000"/>
            <a:ext cx="24384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731520" lvl="1" indent="-457200">
              <a:buFont typeface="+mj-lt"/>
              <a:buAutoNum type="arabicPeriod" startAt="5"/>
            </a:pPr>
            <a:r>
              <a:rPr lang="en-US" dirty="0"/>
              <a:t>socket</a:t>
            </a:r>
          </a:p>
          <a:p>
            <a:pPr marL="731520" lvl="1" indent="-457200">
              <a:buFont typeface="+mj-lt"/>
              <a:buAutoNum type="arabicPeriod" startAt="5"/>
            </a:pPr>
            <a:r>
              <a:rPr lang="en-US" dirty="0"/>
              <a:t>connect</a:t>
            </a:r>
          </a:p>
          <a:p>
            <a:pPr lvl="1"/>
            <a:endParaRPr lang="en-US" dirty="0"/>
          </a:p>
          <a:p>
            <a:pPr marL="731520" lvl="1" indent="-457200">
              <a:buFont typeface="+mj-lt"/>
              <a:buAutoNum type="arabicPeriod" startAt="8"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AB0845-5546-374B-42F8-3FE5E37800B8}"/>
              </a:ext>
            </a:extLst>
          </p:cNvPr>
          <p:cNvSpPr txBox="1">
            <a:spLocks/>
          </p:cNvSpPr>
          <p:nvPr/>
        </p:nvSpPr>
        <p:spPr>
          <a:xfrm>
            <a:off x="4610100" y="3810000"/>
            <a:ext cx="24384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520" lvl="1" indent="-457200">
              <a:buFont typeface="+mj-lt"/>
              <a:buAutoNum type="arabicPeriod"/>
            </a:pPr>
            <a:r>
              <a:rPr lang="en-US" dirty="0"/>
              <a:t>socket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bind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listen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accept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82E67C-482C-CB3E-5A7D-B8B7C1577692}"/>
              </a:ext>
            </a:extLst>
          </p:cNvPr>
          <p:cNvSpPr/>
          <p:nvPr/>
        </p:nvSpPr>
        <p:spPr>
          <a:xfrm>
            <a:off x="1362075" y="3657600"/>
            <a:ext cx="5334000" cy="320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C4497A-5CD9-7A48-05F4-93B2B501A488}"/>
              </a:ext>
            </a:extLst>
          </p:cNvPr>
          <p:cNvSpPr txBox="1"/>
          <p:nvPr/>
        </p:nvSpPr>
        <p:spPr>
          <a:xfrm>
            <a:off x="2095500" y="3440668"/>
            <a:ext cx="1255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82880" algn="ctr"/>
            <a:r>
              <a:rPr lang="en-US" b="1" dirty="0">
                <a:solidFill>
                  <a:schemeClr val="accent1"/>
                </a:solidFill>
              </a:rPr>
              <a:t>client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CEFB7D-D494-9199-F385-EABF7BB93DAC}"/>
              </a:ext>
            </a:extLst>
          </p:cNvPr>
          <p:cNvSpPr txBox="1"/>
          <p:nvPr/>
        </p:nvSpPr>
        <p:spPr>
          <a:xfrm>
            <a:off x="4991100" y="3440668"/>
            <a:ext cx="1255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82880" algn="ctr"/>
            <a:r>
              <a:rPr lang="en-US" b="1" dirty="0">
                <a:solidFill>
                  <a:schemeClr val="accent1"/>
                </a:solidFill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52248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ounded Rectangle 63"/>
          <p:cNvSpPr/>
          <p:nvPr/>
        </p:nvSpPr>
        <p:spPr bwMode="auto">
          <a:xfrm>
            <a:off x="1249104" y="4104542"/>
            <a:ext cx="7666294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641628"/>
            <a:ext cx="2057400" cy="162557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1270029"/>
            <a:ext cx="2057400" cy="299717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216371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620277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Sockets Interface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3447344"/>
            <a:ext cx="0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20551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7409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4267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944232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3048000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71697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91657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306634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61678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334632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84003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77437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774370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3604850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05645-A467-3E55-4A11-D7E0FB7E5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over a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06043-DF55-961F-C856-8644B7B8E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network operations we've discussed thus far: socket, bind, listen, accept, connect. What sequence are these operations called in if a client wants to send one message to the server?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4BFDA3-CD1B-2789-370D-07259C7DEAAC}"/>
              </a:ext>
            </a:extLst>
          </p:cNvPr>
          <p:cNvSpPr txBox="1">
            <a:spLocks/>
          </p:cNvSpPr>
          <p:nvPr/>
        </p:nvSpPr>
        <p:spPr>
          <a:xfrm>
            <a:off x="1590675" y="3810000"/>
            <a:ext cx="24384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731520" lvl="1" indent="-457200">
              <a:buFont typeface="+mj-lt"/>
              <a:buAutoNum type="arabicPeriod" startAt="5"/>
            </a:pPr>
            <a:r>
              <a:rPr lang="en-US" dirty="0"/>
              <a:t>socket</a:t>
            </a:r>
          </a:p>
          <a:p>
            <a:pPr marL="731520" lvl="1" indent="-457200">
              <a:buFont typeface="+mj-lt"/>
              <a:buAutoNum type="arabicPeriod" startAt="5"/>
            </a:pPr>
            <a:r>
              <a:rPr lang="en-US" dirty="0"/>
              <a:t>connect</a:t>
            </a:r>
          </a:p>
          <a:p>
            <a:pPr lvl="1"/>
            <a:endParaRPr lang="en-US" dirty="0"/>
          </a:p>
          <a:p>
            <a:pPr marL="731520" lvl="1" indent="-457200">
              <a:buFont typeface="+mj-lt"/>
              <a:buAutoNum type="arabicPeriod" startAt="8"/>
            </a:pPr>
            <a:r>
              <a:rPr lang="en-US" dirty="0"/>
              <a:t>write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AB0845-5546-374B-42F8-3FE5E37800B8}"/>
              </a:ext>
            </a:extLst>
          </p:cNvPr>
          <p:cNvSpPr txBox="1">
            <a:spLocks/>
          </p:cNvSpPr>
          <p:nvPr/>
        </p:nvSpPr>
        <p:spPr>
          <a:xfrm>
            <a:off x="4610100" y="3810000"/>
            <a:ext cx="24384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520" lvl="1" indent="-457200">
              <a:buFont typeface="+mj-lt"/>
              <a:buAutoNum type="arabicPeriod"/>
            </a:pPr>
            <a:r>
              <a:rPr lang="en-US" dirty="0"/>
              <a:t>socket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bind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listen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accept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731520" lvl="1" indent="-457200">
              <a:buFont typeface="+mj-lt"/>
              <a:buAutoNum type="arabicPeriod" startAt="7"/>
            </a:pPr>
            <a:r>
              <a:rPr lang="en-US" dirty="0"/>
              <a:t>read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82E67C-482C-CB3E-5A7D-B8B7C1577692}"/>
              </a:ext>
            </a:extLst>
          </p:cNvPr>
          <p:cNvSpPr/>
          <p:nvPr/>
        </p:nvSpPr>
        <p:spPr>
          <a:xfrm>
            <a:off x="1362075" y="3806190"/>
            <a:ext cx="5334000" cy="320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C4497A-5CD9-7A48-05F4-93B2B501A488}"/>
              </a:ext>
            </a:extLst>
          </p:cNvPr>
          <p:cNvSpPr txBox="1"/>
          <p:nvPr/>
        </p:nvSpPr>
        <p:spPr>
          <a:xfrm>
            <a:off x="2095500" y="3440668"/>
            <a:ext cx="1255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82880" algn="ctr"/>
            <a:r>
              <a:rPr lang="en-US" b="1" dirty="0">
                <a:solidFill>
                  <a:schemeClr val="accent1"/>
                </a:solidFill>
              </a:rPr>
              <a:t>client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CEFB7D-D494-9199-F385-EABF7BB93DAC}"/>
              </a:ext>
            </a:extLst>
          </p:cNvPr>
          <p:cNvSpPr txBox="1"/>
          <p:nvPr/>
        </p:nvSpPr>
        <p:spPr>
          <a:xfrm>
            <a:off x="4991100" y="3440668"/>
            <a:ext cx="1255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82880" algn="ctr"/>
            <a:r>
              <a:rPr lang="en-US" b="1" dirty="0">
                <a:solidFill>
                  <a:schemeClr val="accent1"/>
                </a:solidFill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02034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104542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641628"/>
            <a:ext cx="2057400" cy="162557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1270029"/>
            <a:ext cx="2057400" cy="299717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216371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620277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Sockets Interface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3447344"/>
            <a:ext cx="0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20551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7409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42670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944232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3048000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71697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91657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306634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61678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334632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84003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77437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774370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40845134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F4F8A-FCE8-C79D-DFC9-E405CD422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92427-2E18-E5AC-7A87-F3C85243F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Network Stack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0B6BA31-A215-A537-657E-12EFE9BD14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600200"/>
            <a:ext cx="4876800" cy="48768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E78DEB-3E7C-7D40-9FAE-62252EE73915}"/>
              </a:ext>
            </a:extLst>
          </p:cNvPr>
          <p:cNvSpPr txBox="1"/>
          <p:nvPr/>
        </p:nvSpPr>
        <p:spPr>
          <a:xfrm>
            <a:off x="7391400" y="563880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Physical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44532F-2F18-0342-7919-A41677F3E3A4}"/>
              </a:ext>
            </a:extLst>
          </p:cNvPr>
          <p:cNvSpPr txBox="1"/>
          <p:nvPr/>
        </p:nvSpPr>
        <p:spPr>
          <a:xfrm>
            <a:off x="7391400" y="5105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Data Link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13C769-21C3-67D3-CA2B-896BC4132418}"/>
              </a:ext>
            </a:extLst>
          </p:cNvPr>
          <p:cNvSpPr txBox="1"/>
          <p:nvPr/>
        </p:nvSpPr>
        <p:spPr>
          <a:xfrm>
            <a:off x="7391400" y="38539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Network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7493D7-E85E-C8A2-9D1A-A8CADEB4BD65}"/>
              </a:ext>
            </a:extLst>
          </p:cNvPr>
          <p:cNvSpPr txBox="1"/>
          <p:nvPr/>
        </p:nvSpPr>
        <p:spPr>
          <a:xfrm>
            <a:off x="7391400" y="3288268"/>
            <a:ext cx="1249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Transport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45F070-ECDB-9E67-B654-E0783E240D60}"/>
              </a:ext>
            </a:extLst>
          </p:cNvPr>
          <p:cNvSpPr txBox="1"/>
          <p:nvPr/>
        </p:nvSpPr>
        <p:spPr>
          <a:xfrm>
            <a:off x="7394618" y="2800461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Application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4CC61FF-C3D0-2507-CA43-3475B0D348DE}"/>
              </a:ext>
            </a:extLst>
          </p:cNvPr>
          <p:cNvGrpSpPr/>
          <p:nvPr/>
        </p:nvGrpSpPr>
        <p:grpSpPr>
          <a:xfrm>
            <a:off x="0" y="1981200"/>
            <a:ext cx="1943100" cy="1201293"/>
            <a:chOff x="0" y="1981200"/>
            <a:chExt cx="1943100" cy="120129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228FC90-621F-B62A-2790-83EFBD2485A6}"/>
                </a:ext>
              </a:extLst>
            </p:cNvPr>
            <p:cNvSpPr/>
            <p:nvPr/>
          </p:nvSpPr>
          <p:spPr>
            <a:xfrm>
              <a:off x="0" y="1981200"/>
              <a:ext cx="1943100" cy="1201292"/>
            </a:xfrm>
            <a:prstGeom prst="rect">
              <a:avLst/>
            </a:prstGeom>
            <a:solidFill>
              <a:schemeClr val="accent2">
                <a:alpha val="43917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User-Level  Application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C86924B-E5B8-82A3-5E38-3E2A0C9FFC9D}"/>
                </a:ext>
              </a:extLst>
            </p:cNvPr>
            <p:cNvCxnSpPr/>
            <p:nvPr/>
          </p:nvCxnSpPr>
          <p:spPr>
            <a:xfrm>
              <a:off x="1752600" y="1981200"/>
              <a:ext cx="0" cy="118859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9626B57-BA60-FCB2-0488-2250967EF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4900" y="1981200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ACCDF65-AE45-FEC8-682B-7CAA9F6F3D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4900" y="3182493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3364F35-5F85-5BD1-EEA5-A283EA8110BE}"/>
              </a:ext>
            </a:extLst>
          </p:cNvPr>
          <p:cNvGrpSpPr/>
          <p:nvPr/>
        </p:nvGrpSpPr>
        <p:grpSpPr>
          <a:xfrm>
            <a:off x="-12700" y="3253289"/>
            <a:ext cx="1943100" cy="969978"/>
            <a:chOff x="-12700" y="3253288"/>
            <a:chExt cx="1943100" cy="120129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E03D236-1716-501E-4332-827F81D37C6A}"/>
                </a:ext>
              </a:extLst>
            </p:cNvPr>
            <p:cNvSpPr/>
            <p:nvPr/>
          </p:nvSpPr>
          <p:spPr>
            <a:xfrm>
              <a:off x="-12700" y="3253288"/>
              <a:ext cx="1943100" cy="1201292"/>
            </a:xfrm>
            <a:prstGeom prst="rect">
              <a:avLst/>
            </a:prstGeom>
            <a:solidFill>
              <a:schemeClr val="accent1">
                <a:alpha val="43917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Operating System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548C1C3-FAB8-2A96-094E-3FA40E97BBD3}"/>
                </a:ext>
              </a:extLst>
            </p:cNvPr>
            <p:cNvCxnSpPr/>
            <p:nvPr/>
          </p:nvCxnSpPr>
          <p:spPr>
            <a:xfrm>
              <a:off x="1739900" y="3253288"/>
              <a:ext cx="0" cy="118859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847A92A-CE4F-1965-B846-72FD7D373F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2200" y="3253288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6648048-812D-68FB-E1E1-4A321AB832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2200" y="4454581"/>
              <a:ext cx="8382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3A24B532-F185-764C-E4EA-E6FD04654FAC}"/>
              </a:ext>
            </a:extLst>
          </p:cNvPr>
          <p:cNvSpPr/>
          <p:nvPr/>
        </p:nvSpPr>
        <p:spPr>
          <a:xfrm>
            <a:off x="-12700" y="4876800"/>
            <a:ext cx="1943100" cy="1201292"/>
          </a:xfrm>
          <a:prstGeom prst="rect">
            <a:avLst/>
          </a:prstGeom>
          <a:solidFill>
            <a:schemeClr val="tx2">
              <a:alpha val="43917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Hardware    (NIC)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0B9892-6C5B-2EAA-3791-CCA834B86C76}"/>
              </a:ext>
            </a:extLst>
          </p:cNvPr>
          <p:cNvCxnSpPr/>
          <p:nvPr/>
        </p:nvCxnSpPr>
        <p:spPr>
          <a:xfrm>
            <a:off x="1739900" y="4876800"/>
            <a:ext cx="0" cy="11885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DDBCF79-957C-15BE-57B1-5FB494B17AF2}"/>
              </a:ext>
            </a:extLst>
          </p:cNvPr>
          <p:cNvCxnSpPr>
            <a:cxnSpLocks/>
          </p:cNvCxnSpPr>
          <p:nvPr/>
        </p:nvCxnSpPr>
        <p:spPr>
          <a:xfrm flipH="1">
            <a:off x="1092200" y="4876800"/>
            <a:ext cx="8382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B7577F3-7FA4-1C1D-4BE3-4BDCE26D8E42}"/>
              </a:ext>
            </a:extLst>
          </p:cNvPr>
          <p:cNvCxnSpPr>
            <a:cxnSpLocks/>
          </p:cNvCxnSpPr>
          <p:nvPr/>
        </p:nvCxnSpPr>
        <p:spPr>
          <a:xfrm flipH="1">
            <a:off x="1092200" y="6078093"/>
            <a:ext cx="8382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67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1E83-BF0C-2ED0-9574-8A8537F0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Encapsulation</a:t>
            </a:r>
          </a:p>
        </p:txBody>
      </p:sp>
      <p:sp>
        <p:nvSpPr>
          <p:cNvPr id="14" name="Server Application">
            <a:extLst>
              <a:ext uri="{FF2B5EF4-FFF2-40B4-BE49-F238E27FC236}">
                <a16:creationId xmlns:a16="http://schemas.microsoft.com/office/drawing/2014/main" id="{6059D45F-2A15-BF5D-C527-E7A3A84DBE06}"/>
              </a:ext>
            </a:extLst>
          </p:cNvPr>
          <p:cNvSpPr/>
          <p:nvPr/>
        </p:nvSpPr>
        <p:spPr>
          <a:xfrm>
            <a:off x="7838610" y="1479148"/>
            <a:ext cx="1144369" cy="6511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 cap="flat">
            <a:solidFill>
              <a:srgbClr val="000000"/>
            </a:solidFill>
            <a:custDash>
              <a:ds d="200000" sp="200000"/>
            </a:custDash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9050" tIns="19050" rIns="19050" bIns="19050" numCol="1" anchor="ctr">
            <a:noAutofit/>
          </a:bodyPr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Server Application</a:t>
            </a:r>
          </a:p>
        </p:txBody>
      </p:sp>
      <p:sp>
        <p:nvSpPr>
          <p:cNvPr id="20" name="Client Application">
            <a:extLst>
              <a:ext uri="{FF2B5EF4-FFF2-40B4-BE49-F238E27FC236}">
                <a16:creationId xmlns:a16="http://schemas.microsoft.com/office/drawing/2014/main" id="{08D6F41A-6A4A-377B-0C63-192B251E8F1F}"/>
              </a:ext>
            </a:extLst>
          </p:cNvPr>
          <p:cNvSpPr/>
          <p:nvPr/>
        </p:nvSpPr>
        <p:spPr>
          <a:xfrm>
            <a:off x="161021" y="1479148"/>
            <a:ext cx="1144369" cy="6511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Client Application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4D64D9-8EE4-BF30-BAC0-8BA64292B773}"/>
              </a:ext>
            </a:extLst>
          </p:cNvPr>
          <p:cNvSpPr txBox="1"/>
          <p:nvPr/>
        </p:nvSpPr>
        <p:spPr>
          <a:xfrm>
            <a:off x="7855747" y="2130249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= 80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B41193E-CE06-B157-4472-FBB6AFC7CDEE}"/>
              </a:ext>
            </a:extLst>
          </p:cNvPr>
          <p:cNvSpPr txBox="1"/>
          <p:nvPr/>
        </p:nvSpPr>
        <p:spPr>
          <a:xfrm>
            <a:off x="41349" y="2122208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= 4747</a:t>
            </a:r>
          </a:p>
        </p:txBody>
      </p:sp>
      <p:sp>
        <p:nvSpPr>
          <p:cNvPr id="32" name="Hardware">
            <a:extLst>
              <a:ext uri="{FF2B5EF4-FFF2-40B4-BE49-F238E27FC236}">
                <a16:creationId xmlns:a16="http://schemas.microsoft.com/office/drawing/2014/main" id="{FA9524F2-D2E5-8815-E9C7-69995AE1AA0A}"/>
              </a:ext>
            </a:extLst>
          </p:cNvPr>
          <p:cNvSpPr/>
          <p:nvPr/>
        </p:nvSpPr>
        <p:spPr>
          <a:xfrm>
            <a:off x="0" y="3751892"/>
            <a:ext cx="1786038" cy="1158380"/>
          </a:xfrm>
          <a:prstGeom prst="roundRect">
            <a:avLst>
              <a:gd name="adj" fmla="val 15000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800" dirty="0"/>
              <a:t>Hardware</a:t>
            </a:r>
          </a:p>
        </p:txBody>
      </p:sp>
      <p:sp>
        <p:nvSpPr>
          <p:cNvPr id="33" name="Hardware">
            <a:extLst>
              <a:ext uri="{FF2B5EF4-FFF2-40B4-BE49-F238E27FC236}">
                <a16:creationId xmlns:a16="http://schemas.microsoft.com/office/drawing/2014/main" id="{AAD70E05-90FA-D0EF-8A53-5A5C6F76D891}"/>
              </a:ext>
            </a:extLst>
          </p:cNvPr>
          <p:cNvSpPr/>
          <p:nvPr/>
        </p:nvSpPr>
        <p:spPr>
          <a:xfrm>
            <a:off x="7357962" y="3728420"/>
            <a:ext cx="1786038" cy="1158380"/>
          </a:xfrm>
          <a:prstGeom prst="roundRect">
            <a:avLst>
              <a:gd name="adj" fmla="val 15000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800" dirty="0"/>
              <a:t>Hardware</a:t>
            </a:r>
          </a:p>
        </p:txBody>
      </p:sp>
      <p:sp>
        <p:nvSpPr>
          <p:cNvPr id="103" name="Data!">
            <a:extLst>
              <a:ext uri="{FF2B5EF4-FFF2-40B4-BE49-F238E27FC236}">
                <a16:creationId xmlns:a16="http://schemas.microsoft.com/office/drawing/2014/main" id="{714B1C9A-BAFC-34CB-C03F-90F7DC114C9F}"/>
              </a:ext>
            </a:extLst>
          </p:cNvPr>
          <p:cNvSpPr/>
          <p:nvPr/>
        </p:nvSpPr>
        <p:spPr>
          <a:xfrm>
            <a:off x="2042066" y="1593736"/>
            <a:ext cx="2162699" cy="384078"/>
          </a:xfrm>
          <a:prstGeom prst="rect">
            <a:avLst/>
          </a:prstGeom>
          <a:ln w="1905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Data!</a:t>
            </a:r>
          </a:p>
        </p:txBody>
      </p:sp>
      <p:sp>
        <p:nvSpPr>
          <p:cNvPr id="106" name="HTTP Headers">
            <a:extLst>
              <a:ext uri="{FF2B5EF4-FFF2-40B4-BE49-F238E27FC236}">
                <a16:creationId xmlns:a16="http://schemas.microsoft.com/office/drawing/2014/main" id="{7C6FB682-BE1F-2DC6-652E-EB62186AF63F}"/>
              </a:ext>
            </a:extLst>
          </p:cNvPr>
          <p:cNvSpPr/>
          <p:nvPr/>
        </p:nvSpPr>
        <p:spPr>
          <a:xfrm>
            <a:off x="1506547" y="1596245"/>
            <a:ext cx="535519" cy="384078"/>
          </a:xfrm>
          <a:prstGeom prst="rect">
            <a:avLst/>
          </a:prstGeom>
          <a:ln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>
                <a:solidFill>
                  <a:schemeClr val="bg1"/>
                </a:solidFill>
              </a:rPr>
              <a:t>HTTP</a:t>
            </a:r>
          </a:p>
        </p:txBody>
      </p:sp>
      <p:sp>
        <p:nvSpPr>
          <p:cNvPr id="107" name="HTTP Headers">
            <a:extLst>
              <a:ext uri="{FF2B5EF4-FFF2-40B4-BE49-F238E27FC236}">
                <a16:creationId xmlns:a16="http://schemas.microsoft.com/office/drawing/2014/main" id="{3935721A-D499-B130-9D4D-BF124707352D}"/>
              </a:ext>
            </a:extLst>
          </p:cNvPr>
          <p:cNvSpPr/>
          <p:nvPr/>
        </p:nvSpPr>
        <p:spPr>
          <a:xfrm>
            <a:off x="2592172" y="2688565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TCP</a:t>
            </a:r>
            <a:endParaRPr sz="1500" dirty="0">
              <a:solidFill>
                <a:schemeClr val="bg1"/>
              </a:solidFill>
            </a:endParaRP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012BD4EF-F4D2-6552-C6CF-BCD0B8B991FA}"/>
              </a:ext>
            </a:extLst>
          </p:cNvPr>
          <p:cNvGrpSpPr/>
          <p:nvPr/>
        </p:nvGrpSpPr>
        <p:grpSpPr>
          <a:xfrm>
            <a:off x="3093841" y="2684823"/>
            <a:ext cx="1359531" cy="843402"/>
            <a:chOff x="3093841" y="2684823"/>
            <a:chExt cx="1359531" cy="843402"/>
          </a:xfrm>
        </p:grpSpPr>
        <p:sp>
          <p:nvSpPr>
            <p:cNvPr id="102" name="Data!">
              <a:extLst>
                <a:ext uri="{FF2B5EF4-FFF2-40B4-BE49-F238E27FC236}">
                  <a16:creationId xmlns:a16="http://schemas.microsoft.com/office/drawing/2014/main" id="{2ACED742-4B14-7010-A7B9-E2F3D0AF381D}"/>
                </a:ext>
              </a:extLst>
            </p:cNvPr>
            <p:cNvSpPr/>
            <p:nvPr/>
          </p:nvSpPr>
          <p:spPr>
            <a:xfrm>
              <a:off x="3680150" y="2684823"/>
              <a:ext cx="773222" cy="384078"/>
            </a:xfrm>
            <a:prstGeom prst="rect">
              <a:avLst/>
            </a:prstGeom>
            <a:ln w="19050"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Data!</a:t>
              </a:r>
            </a:p>
          </p:txBody>
        </p:sp>
        <p:sp>
          <p:nvSpPr>
            <p:cNvPr id="105" name="HTTP Headers">
              <a:extLst>
                <a:ext uri="{FF2B5EF4-FFF2-40B4-BE49-F238E27FC236}">
                  <a16:creationId xmlns:a16="http://schemas.microsoft.com/office/drawing/2014/main" id="{ADBBC4D4-5743-41E1-4D80-FD2AA4AAB258}"/>
                </a:ext>
              </a:extLst>
            </p:cNvPr>
            <p:cNvSpPr/>
            <p:nvPr/>
          </p:nvSpPr>
          <p:spPr>
            <a:xfrm>
              <a:off x="3139589" y="2684823"/>
              <a:ext cx="535519" cy="384078"/>
            </a:xfrm>
            <a:prstGeom prst="rect">
              <a:avLst/>
            </a:prstGeom>
            <a:ln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>
                  <a:solidFill>
                    <a:schemeClr val="bg1"/>
                  </a:solidFill>
                </a:rPr>
                <a:t>HTTP</a:t>
              </a:r>
            </a:p>
          </p:txBody>
        </p:sp>
        <p:sp>
          <p:nvSpPr>
            <p:cNvPr id="104" name="Data!">
              <a:extLst>
                <a:ext uri="{FF2B5EF4-FFF2-40B4-BE49-F238E27FC236}">
                  <a16:creationId xmlns:a16="http://schemas.microsoft.com/office/drawing/2014/main" id="{6EE59185-B819-886B-731A-3EA958D4D886}"/>
                </a:ext>
              </a:extLst>
            </p:cNvPr>
            <p:cNvSpPr/>
            <p:nvPr/>
          </p:nvSpPr>
          <p:spPr>
            <a:xfrm>
              <a:off x="3093841" y="3144147"/>
              <a:ext cx="1359531" cy="384078"/>
            </a:xfrm>
            <a:prstGeom prst="rect">
              <a:avLst/>
            </a:prstGeom>
            <a:ln w="19050"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Data!</a:t>
              </a:r>
            </a:p>
          </p:txBody>
        </p:sp>
      </p:grpSp>
      <p:sp>
        <p:nvSpPr>
          <p:cNvPr id="108" name="HTTP Headers">
            <a:extLst>
              <a:ext uri="{FF2B5EF4-FFF2-40B4-BE49-F238E27FC236}">
                <a16:creationId xmlns:a16="http://schemas.microsoft.com/office/drawing/2014/main" id="{11DC301B-25CD-2574-9411-4FF857F7B11C}"/>
              </a:ext>
            </a:extLst>
          </p:cNvPr>
          <p:cNvSpPr/>
          <p:nvPr/>
        </p:nvSpPr>
        <p:spPr>
          <a:xfrm>
            <a:off x="2580440" y="3144147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TCP</a:t>
            </a:r>
            <a:endParaRPr sz="1500" dirty="0">
              <a:solidFill>
                <a:schemeClr val="bg1"/>
              </a:solidFill>
            </a:endParaRPr>
          </a:p>
        </p:txBody>
      </p:sp>
      <p:sp>
        <p:nvSpPr>
          <p:cNvPr id="160" name="Operating System">
            <a:extLst>
              <a:ext uri="{FF2B5EF4-FFF2-40B4-BE49-F238E27FC236}">
                <a16:creationId xmlns:a16="http://schemas.microsoft.com/office/drawing/2014/main" id="{41EB4CE7-8C7A-8295-F7B4-31883781F587}"/>
              </a:ext>
            </a:extLst>
          </p:cNvPr>
          <p:cNvSpPr/>
          <p:nvPr/>
        </p:nvSpPr>
        <p:spPr>
          <a:xfrm>
            <a:off x="167102" y="2793721"/>
            <a:ext cx="1144369" cy="698712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 cap="flat">
            <a:solidFill>
              <a:srgbClr val="000000"/>
            </a:solidFill>
            <a:custDash>
              <a:ds d="200000" sp="200000"/>
            </a:custDash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9050" tIns="19050" rIns="19050" bIns="19050" numCol="1" anchor="ctr">
            <a:noAutofit/>
          </a:bodyPr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Operating System</a:t>
            </a:r>
          </a:p>
        </p:txBody>
      </p:sp>
      <p:sp>
        <p:nvSpPr>
          <p:cNvPr id="162" name="Operating System">
            <a:extLst>
              <a:ext uri="{FF2B5EF4-FFF2-40B4-BE49-F238E27FC236}">
                <a16:creationId xmlns:a16="http://schemas.microsoft.com/office/drawing/2014/main" id="{AE4A31F5-55E5-1D66-83D8-B4FC81AE3338}"/>
              </a:ext>
            </a:extLst>
          </p:cNvPr>
          <p:cNvSpPr/>
          <p:nvPr/>
        </p:nvSpPr>
        <p:spPr>
          <a:xfrm>
            <a:off x="7838609" y="2742259"/>
            <a:ext cx="1144369" cy="698712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 cap="flat">
            <a:solidFill>
              <a:srgbClr val="000000"/>
            </a:solidFill>
            <a:custDash>
              <a:ds d="200000" sp="200000"/>
            </a:custDash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9050" tIns="19050" rIns="19050" bIns="19050" numCol="1" anchor="ctr">
            <a:noAutofit/>
          </a:bodyPr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Operating System</a:t>
            </a:r>
          </a:p>
        </p:txBody>
      </p:sp>
    </p:spTree>
    <p:extLst>
      <p:ext uri="{BB962C8B-B14F-4D97-AF65-F5344CB8AC3E}">
        <p14:creationId xmlns:p14="http://schemas.microsoft.com/office/powerpoint/2010/main" val="384782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103" grpId="0" animBg="1"/>
      <p:bldP spid="103" grpId="1" animBg="1"/>
      <p:bldP spid="106" grpId="0" animBg="1"/>
      <p:bldP spid="106" grpId="1" animBg="1"/>
      <p:bldP spid="107" grpId="0" animBg="1"/>
      <p:bldP spid="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port</a:t>
            </a:r>
            <a:r>
              <a:rPr lang="en-US" dirty="0"/>
              <a:t> is a 16-bit integer that identifies a process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Ephemeral port: Assigned automatically by client kernel when client makes a connection request.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Well-known port: Associated with some type of service on server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r>
              <a:rPr lang="en-US" dirty="0"/>
              <a:t>Example </a:t>
            </a:r>
            <a:r>
              <a:rPr lang="en-US" b="1" dirty="0">
                <a:solidFill>
                  <a:schemeClr val="accent1"/>
                </a:solidFill>
              </a:rPr>
              <a:t>well-known ports </a:t>
            </a:r>
            <a:r>
              <a:rPr lang="en-US" dirty="0"/>
              <a:t>corresponding services:</a:t>
            </a:r>
          </a:p>
          <a:p>
            <a:pPr lvl="1"/>
            <a:r>
              <a:rPr lang="en-US" dirty="0"/>
              <a:t>echo server: 7/echo</a:t>
            </a:r>
          </a:p>
          <a:p>
            <a:pPr lvl="1"/>
            <a:r>
              <a:rPr lang="en-US" dirty="0"/>
              <a:t>ssh servers: 22/ssh</a:t>
            </a:r>
          </a:p>
          <a:p>
            <a:pPr lvl="1"/>
            <a:r>
              <a:rPr lang="en-US" dirty="0"/>
              <a:t>email server: 25/smtp</a:t>
            </a:r>
          </a:p>
          <a:p>
            <a:pPr lvl="1"/>
            <a:r>
              <a:rPr lang="en-US" dirty="0"/>
              <a:t>web servers: 80/http</a:t>
            </a:r>
          </a:p>
          <a:p>
            <a:pPr lvl="1"/>
            <a:r>
              <a:rPr lang="en-US" dirty="0"/>
              <a:t>secure web servers: /https</a:t>
            </a:r>
          </a:p>
          <a:p>
            <a:pPr lvl="1"/>
            <a:endParaRPr lang="en-US" dirty="0"/>
          </a:p>
          <a:p>
            <a:r>
              <a:rPr lang="en-US" dirty="0"/>
              <a:t>If you are implementing a networked system, you implement both server code and client code (and hard-code the server port into the client code) 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85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3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145FB-9BA4-F0CF-3308-C180F23A3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AA867-5029-E8E0-BA3C-200B08181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Transport-Layer Header Formats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E78F10D0-46B0-21A2-6F57-C70C5A2B59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571AF1A4-C88E-8D74-97DC-8286914A6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TCP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3776E611-2A10-D741-BEF4-E6C511A2085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9E43148-95F5-11E4-28B4-20758C99C268}"/>
              </a:ext>
            </a:extLst>
          </p:cNvPr>
          <p:cNvGrpSpPr/>
          <p:nvPr/>
        </p:nvGrpSpPr>
        <p:grpSpPr>
          <a:xfrm>
            <a:off x="4724400" y="2368296"/>
            <a:ext cx="4038600" cy="4337304"/>
            <a:chOff x="4968766" y="1316760"/>
            <a:chExt cx="3702268" cy="433730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89DC61FF-4999-D3E5-98A0-E195A5EA3FC9}"/>
                </a:ext>
              </a:extLst>
            </p:cNvPr>
            <p:cNvGrpSpPr/>
            <p:nvPr/>
          </p:nvGrpSpPr>
          <p:grpSpPr>
            <a:xfrm>
              <a:off x="4968766" y="1316760"/>
              <a:ext cx="3702268" cy="4337304"/>
              <a:chOff x="5064016" y="1317680"/>
              <a:chExt cx="3702268" cy="4337304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EB5A6A3F-DE50-05A8-AD03-D8799FBC1EC6}"/>
                  </a:ext>
                </a:extLst>
              </p:cNvPr>
              <p:cNvSpPr/>
              <p:nvPr/>
            </p:nvSpPr>
            <p:spPr>
              <a:xfrm>
                <a:off x="5064016" y="4213192"/>
                <a:ext cx="3702268" cy="144179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application message (payload)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A2478E5-CB30-F5F9-13C9-FF3DC0308482}"/>
                  </a:ext>
                </a:extLst>
              </p:cNvPr>
              <p:cNvSpPr/>
              <p:nvPr/>
            </p:nvSpPr>
            <p:spPr>
              <a:xfrm>
                <a:off x="5064016" y="1317681"/>
                <a:ext cx="1851134" cy="484791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Source Port #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502F3A37-16B3-4F49-68A9-5A5F798728C4}"/>
                  </a:ext>
                </a:extLst>
              </p:cNvPr>
              <p:cNvSpPr/>
              <p:nvPr/>
            </p:nvSpPr>
            <p:spPr>
              <a:xfrm>
                <a:off x="6915150" y="1317680"/>
                <a:ext cx="1851134" cy="484791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/>
                  <a:t>Dest</a:t>
                </a:r>
                <a:r>
                  <a:rPr lang="en-US" dirty="0"/>
                  <a:t>. Port #</a:t>
                </a: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BEE3241-EF99-2EB1-F7FD-C714E458EF9A}"/>
                </a:ext>
              </a:extLst>
            </p:cNvPr>
            <p:cNvSpPr/>
            <p:nvPr/>
          </p:nvSpPr>
          <p:spPr>
            <a:xfrm>
              <a:off x="4968766" y="1801551"/>
              <a:ext cx="3702268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sequence number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0FF8C6-4F6E-86FF-1BC3-4592176884D9}"/>
                </a:ext>
              </a:extLst>
            </p:cNvPr>
            <p:cNvSpPr/>
            <p:nvPr/>
          </p:nvSpPr>
          <p:spPr>
            <a:xfrm>
              <a:off x="4968766" y="2286341"/>
              <a:ext cx="3702268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acknowledgement number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2B9E09C-AB0A-0B9E-1F82-3D84A390D141}"/>
                </a:ext>
              </a:extLst>
            </p:cNvPr>
            <p:cNvSpPr/>
            <p:nvPr/>
          </p:nvSpPr>
          <p:spPr>
            <a:xfrm>
              <a:off x="6819900" y="2771132"/>
              <a:ext cx="1851134" cy="48283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receive window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B153582-0043-4D30-6DA4-75654EFADF22}"/>
                </a:ext>
              </a:extLst>
            </p:cNvPr>
            <p:cNvSpPr/>
            <p:nvPr/>
          </p:nvSpPr>
          <p:spPr>
            <a:xfrm>
              <a:off x="4968766" y="2770158"/>
              <a:ext cx="504901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HL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4DC0983-1455-8D13-8D23-635BB3C768C0}"/>
                </a:ext>
              </a:extLst>
            </p:cNvPr>
            <p:cNvSpPr/>
            <p:nvPr/>
          </p:nvSpPr>
          <p:spPr>
            <a:xfrm>
              <a:off x="6629400" y="2770158"/>
              <a:ext cx="190500" cy="48478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4702535-4B41-EE00-02C4-9EA11BAF6F84}"/>
                </a:ext>
              </a:extLst>
            </p:cNvPr>
            <p:cNvSpPr/>
            <p:nvPr/>
          </p:nvSpPr>
          <p:spPr>
            <a:xfrm>
              <a:off x="6438900" y="2769184"/>
              <a:ext cx="190500" cy="48478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4D824BF-8B47-5B81-1AA2-E5C1C918FE4D}"/>
                </a:ext>
              </a:extLst>
            </p:cNvPr>
            <p:cNvSpPr/>
            <p:nvPr/>
          </p:nvSpPr>
          <p:spPr>
            <a:xfrm>
              <a:off x="6248400" y="2769182"/>
              <a:ext cx="190500" cy="48478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3E69CB3-5F28-910E-DCCD-9E07477A30A7}"/>
                </a:ext>
              </a:extLst>
            </p:cNvPr>
            <p:cNvSpPr/>
            <p:nvPr/>
          </p:nvSpPr>
          <p:spPr>
            <a:xfrm>
              <a:off x="6056190" y="2773632"/>
              <a:ext cx="190500" cy="480339"/>
            </a:xfrm>
            <a:prstGeom prst="rect">
              <a:avLst/>
            </a:prstGeom>
            <a:ln w="26424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212EC12-CB93-61AC-8F37-E2C558DC6530}"/>
                </a:ext>
              </a:extLst>
            </p:cNvPr>
            <p:cNvSpPr/>
            <p:nvPr/>
          </p:nvSpPr>
          <p:spPr>
            <a:xfrm>
              <a:off x="5864835" y="2769182"/>
              <a:ext cx="190500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833168E-9A57-FB69-A49A-F142B29E434E}"/>
                </a:ext>
              </a:extLst>
            </p:cNvPr>
            <p:cNvSpPr/>
            <p:nvPr/>
          </p:nvSpPr>
          <p:spPr>
            <a:xfrm>
              <a:off x="5666732" y="2769182"/>
              <a:ext cx="190500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0A12D38-A4BB-39EC-63D8-702F43D78193}"/>
                </a:ext>
              </a:extLst>
            </p:cNvPr>
            <p:cNvSpPr/>
            <p:nvPr/>
          </p:nvSpPr>
          <p:spPr>
            <a:xfrm>
              <a:off x="5482125" y="2769182"/>
              <a:ext cx="190500" cy="484791"/>
            </a:xfrm>
            <a:prstGeom prst="rect">
              <a:avLst/>
            </a:prstGeom>
            <a:pattFill prst="wdUpDiag">
              <a:fgClr>
                <a:schemeClr val="accent4"/>
              </a:fgClr>
              <a:bgClr>
                <a:schemeClr val="bg1"/>
              </a:bgClr>
            </a:patt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666C3E3-1085-3407-2CF6-7314787F52F0}"/>
                </a:ext>
              </a:extLst>
            </p:cNvPr>
            <p:cNvSpPr/>
            <p:nvPr/>
          </p:nvSpPr>
          <p:spPr>
            <a:xfrm>
              <a:off x="4968766" y="3252021"/>
              <a:ext cx="1851134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checksum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1F90EE9-59C0-C2E2-136C-520ACA8C7AC9}"/>
                </a:ext>
              </a:extLst>
            </p:cNvPr>
            <p:cNvSpPr/>
            <p:nvPr/>
          </p:nvSpPr>
          <p:spPr>
            <a:xfrm>
              <a:off x="6819900" y="3252020"/>
              <a:ext cx="1851134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 data pointer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03AD52F-DEF8-9BE4-C7C6-E58C50A94AFA}"/>
                </a:ext>
              </a:extLst>
            </p:cNvPr>
            <p:cNvSpPr/>
            <p:nvPr/>
          </p:nvSpPr>
          <p:spPr>
            <a:xfrm>
              <a:off x="4968766" y="3730410"/>
              <a:ext cx="2408578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options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91E8E26-156B-019C-93DA-DBB8CFBCD99E}"/>
                </a:ext>
              </a:extLst>
            </p:cNvPr>
            <p:cNvSpPr/>
            <p:nvPr/>
          </p:nvSpPr>
          <p:spPr>
            <a:xfrm>
              <a:off x="7393110" y="3730409"/>
              <a:ext cx="1277924" cy="484791"/>
            </a:xfrm>
            <a:prstGeom prst="rect">
              <a:avLst/>
            </a:prstGeom>
            <a:pattFill prst="wdUpDiag">
              <a:fgClr>
                <a:schemeClr val="accent4"/>
              </a:fgClr>
              <a:bgClr>
                <a:schemeClr val="bg1"/>
              </a:bgClr>
            </a:patt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8B65457-9C37-F958-8993-9AE246222120}"/>
              </a:ext>
            </a:extLst>
          </p:cNvPr>
          <p:cNvGrpSpPr/>
          <p:nvPr/>
        </p:nvGrpSpPr>
        <p:grpSpPr>
          <a:xfrm>
            <a:off x="413379" y="2373187"/>
            <a:ext cx="4038600" cy="1930369"/>
            <a:chOff x="5064016" y="1317680"/>
            <a:chExt cx="3702268" cy="1930369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4AF6F44-F769-EADB-6945-ABFAD9A3DD6C}"/>
                </a:ext>
              </a:extLst>
            </p:cNvPr>
            <p:cNvSpPr/>
            <p:nvPr/>
          </p:nvSpPr>
          <p:spPr>
            <a:xfrm>
              <a:off x="5064016" y="1806257"/>
              <a:ext cx="3702268" cy="1441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application message (payload)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5DCA608-1FD3-E93C-6B7B-3629BF30EF45}"/>
                </a:ext>
              </a:extLst>
            </p:cNvPr>
            <p:cNvSpPr/>
            <p:nvPr/>
          </p:nvSpPr>
          <p:spPr>
            <a:xfrm>
              <a:off x="5064016" y="1317681"/>
              <a:ext cx="1851134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Source Port #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437F19D-EA75-6CB2-DDDB-9FB4486D8F12}"/>
                </a:ext>
              </a:extLst>
            </p:cNvPr>
            <p:cNvSpPr/>
            <p:nvPr/>
          </p:nvSpPr>
          <p:spPr>
            <a:xfrm>
              <a:off x="6915150" y="1317680"/>
              <a:ext cx="1851134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Dest</a:t>
              </a:r>
              <a:r>
                <a:rPr lang="en-US" dirty="0"/>
                <a:t>. Port #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891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0E4E1-088C-18D2-FA35-C5E9F743A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C46EE-2FCD-9A62-1882-50C1E5FAB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Encapsulation</a:t>
            </a:r>
          </a:p>
        </p:txBody>
      </p:sp>
      <p:sp>
        <p:nvSpPr>
          <p:cNvPr id="14" name="Server Application">
            <a:extLst>
              <a:ext uri="{FF2B5EF4-FFF2-40B4-BE49-F238E27FC236}">
                <a16:creationId xmlns:a16="http://schemas.microsoft.com/office/drawing/2014/main" id="{1014506F-71CC-4049-7E09-C182816512F9}"/>
              </a:ext>
            </a:extLst>
          </p:cNvPr>
          <p:cNvSpPr/>
          <p:nvPr/>
        </p:nvSpPr>
        <p:spPr>
          <a:xfrm>
            <a:off x="7838610" y="1479148"/>
            <a:ext cx="1144369" cy="6511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 cap="flat">
            <a:solidFill>
              <a:srgbClr val="000000"/>
            </a:solidFill>
            <a:custDash>
              <a:ds d="200000" sp="200000"/>
            </a:custDash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9050" tIns="19050" rIns="19050" bIns="19050" numCol="1" anchor="ctr">
            <a:noAutofit/>
          </a:bodyPr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Server Application</a:t>
            </a:r>
          </a:p>
        </p:txBody>
      </p:sp>
      <p:sp>
        <p:nvSpPr>
          <p:cNvPr id="20" name="Client Application">
            <a:extLst>
              <a:ext uri="{FF2B5EF4-FFF2-40B4-BE49-F238E27FC236}">
                <a16:creationId xmlns:a16="http://schemas.microsoft.com/office/drawing/2014/main" id="{FCACD91F-8240-0214-8EC4-407708E6F24B}"/>
              </a:ext>
            </a:extLst>
          </p:cNvPr>
          <p:cNvSpPr/>
          <p:nvPr/>
        </p:nvSpPr>
        <p:spPr>
          <a:xfrm>
            <a:off x="161021" y="1479148"/>
            <a:ext cx="1144369" cy="6511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Client Application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BA779A-829A-D65F-F25A-85A2E11F642C}"/>
              </a:ext>
            </a:extLst>
          </p:cNvPr>
          <p:cNvSpPr txBox="1"/>
          <p:nvPr/>
        </p:nvSpPr>
        <p:spPr>
          <a:xfrm>
            <a:off x="7855747" y="2130249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= 80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2EC792A-E4B7-2BC4-096D-E2249FFDAE47}"/>
              </a:ext>
            </a:extLst>
          </p:cNvPr>
          <p:cNvSpPr txBox="1"/>
          <p:nvPr/>
        </p:nvSpPr>
        <p:spPr>
          <a:xfrm>
            <a:off x="41349" y="2122208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= 4747</a:t>
            </a:r>
          </a:p>
        </p:txBody>
      </p:sp>
      <p:sp>
        <p:nvSpPr>
          <p:cNvPr id="32" name="Hardware">
            <a:extLst>
              <a:ext uri="{FF2B5EF4-FFF2-40B4-BE49-F238E27FC236}">
                <a16:creationId xmlns:a16="http://schemas.microsoft.com/office/drawing/2014/main" id="{EF728BF1-4644-1D7F-0093-060B726241E8}"/>
              </a:ext>
            </a:extLst>
          </p:cNvPr>
          <p:cNvSpPr/>
          <p:nvPr/>
        </p:nvSpPr>
        <p:spPr>
          <a:xfrm>
            <a:off x="0" y="3751892"/>
            <a:ext cx="1786038" cy="1158380"/>
          </a:xfrm>
          <a:prstGeom prst="roundRect">
            <a:avLst>
              <a:gd name="adj" fmla="val 15000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800" dirty="0"/>
              <a:t>Hardware</a:t>
            </a:r>
          </a:p>
        </p:txBody>
      </p:sp>
      <p:sp>
        <p:nvSpPr>
          <p:cNvPr id="33" name="Hardware">
            <a:extLst>
              <a:ext uri="{FF2B5EF4-FFF2-40B4-BE49-F238E27FC236}">
                <a16:creationId xmlns:a16="http://schemas.microsoft.com/office/drawing/2014/main" id="{7AD74CBF-9BA7-0731-55DE-125D261DCB93}"/>
              </a:ext>
            </a:extLst>
          </p:cNvPr>
          <p:cNvSpPr/>
          <p:nvPr/>
        </p:nvSpPr>
        <p:spPr>
          <a:xfrm>
            <a:off x="7357962" y="3728420"/>
            <a:ext cx="1786038" cy="1158380"/>
          </a:xfrm>
          <a:prstGeom prst="roundRect">
            <a:avLst>
              <a:gd name="adj" fmla="val 15000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800" dirty="0"/>
              <a:t>Hardware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F5C3635-F744-95E3-486A-A366368099C2}"/>
              </a:ext>
            </a:extLst>
          </p:cNvPr>
          <p:cNvSpPr txBox="1"/>
          <p:nvPr/>
        </p:nvSpPr>
        <p:spPr>
          <a:xfrm>
            <a:off x="7788168" y="4905882"/>
            <a:ext cx="1366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 = 8.0.0.8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896CFA5-C547-DB9E-CF05-4F224D9461D4}"/>
              </a:ext>
            </a:extLst>
          </p:cNvPr>
          <p:cNvSpPr txBox="1"/>
          <p:nvPr/>
        </p:nvSpPr>
        <p:spPr>
          <a:xfrm>
            <a:off x="-43546" y="4947486"/>
            <a:ext cx="226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 = 123.25.129.217</a:t>
            </a:r>
          </a:p>
        </p:txBody>
      </p:sp>
      <p:sp>
        <p:nvSpPr>
          <p:cNvPr id="107" name="HTTP Headers">
            <a:extLst>
              <a:ext uri="{FF2B5EF4-FFF2-40B4-BE49-F238E27FC236}">
                <a16:creationId xmlns:a16="http://schemas.microsoft.com/office/drawing/2014/main" id="{B0123E5A-7BFD-C6DD-2CC9-1C95B192953D}"/>
              </a:ext>
            </a:extLst>
          </p:cNvPr>
          <p:cNvSpPr/>
          <p:nvPr/>
        </p:nvSpPr>
        <p:spPr>
          <a:xfrm>
            <a:off x="2592172" y="2688565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TCP</a:t>
            </a:r>
            <a:endParaRPr sz="1500" dirty="0">
              <a:solidFill>
                <a:schemeClr val="bg1"/>
              </a:solidFill>
            </a:endParaRP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63B236E1-7ACC-BB80-5FF5-80B439AB96DB}"/>
              </a:ext>
            </a:extLst>
          </p:cNvPr>
          <p:cNvGrpSpPr/>
          <p:nvPr/>
        </p:nvGrpSpPr>
        <p:grpSpPr>
          <a:xfrm>
            <a:off x="3093841" y="2684823"/>
            <a:ext cx="1359531" cy="843402"/>
            <a:chOff x="3093841" y="2684823"/>
            <a:chExt cx="1359531" cy="843402"/>
          </a:xfrm>
        </p:grpSpPr>
        <p:sp>
          <p:nvSpPr>
            <p:cNvPr id="102" name="Data!">
              <a:extLst>
                <a:ext uri="{FF2B5EF4-FFF2-40B4-BE49-F238E27FC236}">
                  <a16:creationId xmlns:a16="http://schemas.microsoft.com/office/drawing/2014/main" id="{D5F5470A-82AD-DF1C-FBE5-426BA8B034E5}"/>
                </a:ext>
              </a:extLst>
            </p:cNvPr>
            <p:cNvSpPr/>
            <p:nvPr/>
          </p:nvSpPr>
          <p:spPr>
            <a:xfrm>
              <a:off x="3680150" y="2684823"/>
              <a:ext cx="773222" cy="384078"/>
            </a:xfrm>
            <a:prstGeom prst="rect">
              <a:avLst/>
            </a:prstGeom>
            <a:ln w="19050"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Data!</a:t>
              </a:r>
            </a:p>
          </p:txBody>
        </p:sp>
        <p:sp>
          <p:nvSpPr>
            <p:cNvPr id="105" name="HTTP Headers">
              <a:extLst>
                <a:ext uri="{FF2B5EF4-FFF2-40B4-BE49-F238E27FC236}">
                  <a16:creationId xmlns:a16="http://schemas.microsoft.com/office/drawing/2014/main" id="{B74F96E0-4CE6-36BB-3E94-C452069101DB}"/>
                </a:ext>
              </a:extLst>
            </p:cNvPr>
            <p:cNvSpPr/>
            <p:nvPr/>
          </p:nvSpPr>
          <p:spPr>
            <a:xfrm>
              <a:off x="3139589" y="2684823"/>
              <a:ext cx="535519" cy="384078"/>
            </a:xfrm>
            <a:prstGeom prst="rect">
              <a:avLst/>
            </a:prstGeom>
            <a:ln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>
                  <a:solidFill>
                    <a:schemeClr val="bg1"/>
                  </a:solidFill>
                </a:rPr>
                <a:t>HTTP</a:t>
              </a:r>
            </a:p>
          </p:txBody>
        </p:sp>
        <p:sp>
          <p:nvSpPr>
            <p:cNvPr id="104" name="Data!">
              <a:extLst>
                <a:ext uri="{FF2B5EF4-FFF2-40B4-BE49-F238E27FC236}">
                  <a16:creationId xmlns:a16="http://schemas.microsoft.com/office/drawing/2014/main" id="{17234DDC-40EC-957E-6447-D3F5281CCFFA}"/>
                </a:ext>
              </a:extLst>
            </p:cNvPr>
            <p:cNvSpPr/>
            <p:nvPr/>
          </p:nvSpPr>
          <p:spPr>
            <a:xfrm>
              <a:off x="3093841" y="3144147"/>
              <a:ext cx="1359531" cy="384078"/>
            </a:xfrm>
            <a:prstGeom prst="rect">
              <a:avLst/>
            </a:prstGeom>
            <a:ln w="19050"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Data!</a:t>
              </a:r>
            </a:p>
          </p:txBody>
        </p:sp>
      </p:grpSp>
      <p:sp>
        <p:nvSpPr>
          <p:cNvPr id="108" name="HTTP Headers">
            <a:extLst>
              <a:ext uri="{FF2B5EF4-FFF2-40B4-BE49-F238E27FC236}">
                <a16:creationId xmlns:a16="http://schemas.microsoft.com/office/drawing/2014/main" id="{AF08A3A5-14C6-2857-FB53-6FE46BE76586}"/>
              </a:ext>
            </a:extLst>
          </p:cNvPr>
          <p:cNvSpPr/>
          <p:nvPr/>
        </p:nvSpPr>
        <p:spPr>
          <a:xfrm>
            <a:off x="2580440" y="3144147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TCP</a:t>
            </a:r>
            <a:endParaRPr sz="1500" dirty="0">
              <a:solidFill>
                <a:schemeClr val="bg1"/>
              </a:solidFill>
            </a:endParaRPr>
          </a:p>
        </p:txBody>
      </p:sp>
      <p:sp>
        <p:nvSpPr>
          <p:cNvPr id="111" name="HTTP Headers">
            <a:extLst>
              <a:ext uri="{FF2B5EF4-FFF2-40B4-BE49-F238E27FC236}">
                <a16:creationId xmlns:a16="http://schemas.microsoft.com/office/drawing/2014/main" id="{A5848351-8C1A-A22A-05C6-EB30EB6FF645}"/>
              </a:ext>
            </a:extLst>
          </p:cNvPr>
          <p:cNvSpPr/>
          <p:nvPr/>
        </p:nvSpPr>
        <p:spPr>
          <a:xfrm>
            <a:off x="2041036" y="2691526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IP</a:t>
            </a:r>
            <a:endParaRPr sz="1500" dirty="0">
              <a:solidFill>
                <a:schemeClr val="bg1"/>
              </a:solidFill>
            </a:endParaRPr>
          </a:p>
        </p:txBody>
      </p:sp>
      <p:sp>
        <p:nvSpPr>
          <p:cNvPr id="112" name="HTTP Headers">
            <a:extLst>
              <a:ext uri="{FF2B5EF4-FFF2-40B4-BE49-F238E27FC236}">
                <a16:creationId xmlns:a16="http://schemas.microsoft.com/office/drawing/2014/main" id="{FFDB3548-D860-29F7-7B0F-AEA16FC43A26}"/>
              </a:ext>
            </a:extLst>
          </p:cNvPr>
          <p:cNvSpPr/>
          <p:nvPr/>
        </p:nvSpPr>
        <p:spPr>
          <a:xfrm>
            <a:off x="2056653" y="3135860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IP</a:t>
            </a:r>
            <a:endParaRPr sz="1500" dirty="0">
              <a:solidFill>
                <a:schemeClr val="bg1"/>
              </a:solidFill>
            </a:endParaRPr>
          </a:p>
        </p:txBody>
      </p:sp>
      <p:sp>
        <p:nvSpPr>
          <p:cNvPr id="160" name="Operating System">
            <a:extLst>
              <a:ext uri="{FF2B5EF4-FFF2-40B4-BE49-F238E27FC236}">
                <a16:creationId xmlns:a16="http://schemas.microsoft.com/office/drawing/2014/main" id="{4E7D0A33-492C-C3FF-54A1-C90341931AF4}"/>
              </a:ext>
            </a:extLst>
          </p:cNvPr>
          <p:cNvSpPr/>
          <p:nvPr/>
        </p:nvSpPr>
        <p:spPr>
          <a:xfrm>
            <a:off x="167102" y="2793721"/>
            <a:ext cx="1144369" cy="698712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 cap="flat">
            <a:solidFill>
              <a:srgbClr val="000000"/>
            </a:solidFill>
            <a:custDash>
              <a:ds d="200000" sp="200000"/>
            </a:custDash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9050" tIns="19050" rIns="19050" bIns="19050" numCol="1" anchor="ctr">
            <a:noAutofit/>
          </a:bodyPr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Operating System</a:t>
            </a:r>
          </a:p>
        </p:txBody>
      </p:sp>
      <p:sp>
        <p:nvSpPr>
          <p:cNvPr id="162" name="Operating System">
            <a:extLst>
              <a:ext uri="{FF2B5EF4-FFF2-40B4-BE49-F238E27FC236}">
                <a16:creationId xmlns:a16="http://schemas.microsoft.com/office/drawing/2014/main" id="{D5CA32EA-AC22-0238-6318-F1033B131929}"/>
              </a:ext>
            </a:extLst>
          </p:cNvPr>
          <p:cNvSpPr/>
          <p:nvPr/>
        </p:nvSpPr>
        <p:spPr>
          <a:xfrm>
            <a:off x="7838609" y="2742259"/>
            <a:ext cx="1144369" cy="698712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 cap="flat">
            <a:solidFill>
              <a:srgbClr val="000000"/>
            </a:solidFill>
            <a:custDash>
              <a:ds d="200000" sp="200000"/>
            </a:custDash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9050" tIns="19050" rIns="19050" bIns="19050" numCol="1" anchor="ctr">
            <a:noAutofit/>
          </a:bodyPr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Operating System</a:t>
            </a:r>
          </a:p>
        </p:txBody>
      </p:sp>
    </p:spTree>
    <p:extLst>
      <p:ext uri="{BB962C8B-B14F-4D97-AF65-F5344CB8AC3E}">
        <p14:creationId xmlns:p14="http://schemas.microsoft.com/office/powerpoint/2010/main" val="174431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111" grpId="0" animBg="1"/>
      <p:bldP spid="1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375A027A-474E-914A-9F50-F95381E0561C}"/>
              </a:ext>
            </a:extLst>
          </p:cNvPr>
          <p:cNvGrpSpPr/>
          <p:nvPr/>
        </p:nvGrpSpPr>
        <p:grpSpPr>
          <a:xfrm>
            <a:off x="4673600" y="1673352"/>
            <a:ext cx="4038600" cy="4718304"/>
            <a:chOff x="4968766" y="1316760"/>
            <a:chExt cx="3702268" cy="4718304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0E24F9E-E128-694E-8B19-09E41B35C77A}"/>
                </a:ext>
              </a:extLst>
            </p:cNvPr>
            <p:cNvGrpSpPr/>
            <p:nvPr/>
          </p:nvGrpSpPr>
          <p:grpSpPr>
            <a:xfrm>
              <a:off x="4968766" y="1316760"/>
              <a:ext cx="3702268" cy="4718304"/>
              <a:chOff x="5064016" y="1317680"/>
              <a:chExt cx="3702268" cy="4718304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9E22BB3F-C30D-3D4E-AA61-F3586725CCB1}"/>
                  </a:ext>
                </a:extLst>
              </p:cNvPr>
              <p:cNvSpPr/>
              <p:nvPr/>
            </p:nvSpPr>
            <p:spPr>
              <a:xfrm>
                <a:off x="5064016" y="4213192"/>
                <a:ext cx="3702268" cy="182279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application message (payload)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D1451CB6-CB48-6F49-B687-E6D3A8D21FA5}"/>
                  </a:ext>
                </a:extLst>
              </p:cNvPr>
              <p:cNvSpPr/>
              <p:nvPr/>
            </p:nvSpPr>
            <p:spPr>
              <a:xfrm>
                <a:off x="5064016" y="1317681"/>
                <a:ext cx="465694" cy="484791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v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E5EA5E16-0DB6-C04E-A5E5-3EBF4E1EB364}"/>
                  </a:ext>
                </a:extLst>
              </p:cNvPr>
              <p:cNvSpPr/>
              <p:nvPr/>
            </p:nvSpPr>
            <p:spPr>
              <a:xfrm>
                <a:off x="6915150" y="1317680"/>
                <a:ext cx="1851134" cy="484791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/>
                  <a:t>Dest</a:t>
                </a:r>
                <a:r>
                  <a:rPr lang="en-US" dirty="0"/>
                  <a:t>. Port #</a:t>
                </a:r>
              </a:p>
            </p:txBody>
          </p:sp>
        </p:grp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5B49259-A086-0040-BD1F-4FB119649A12}"/>
                </a:ext>
              </a:extLst>
            </p:cNvPr>
            <p:cNvSpPr/>
            <p:nvPr/>
          </p:nvSpPr>
          <p:spPr>
            <a:xfrm>
              <a:off x="7343806" y="1801552"/>
              <a:ext cx="1327228" cy="49119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offset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1ECF2B2-C4DF-2148-9C47-E57BC7281E90}"/>
                </a:ext>
              </a:extLst>
            </p:cNvPr>
            <p:cNvSpPr/>
            <p:nvPr/>
          </p:nvSpPr>
          <p:spPr>
            <a:xfrm>
              <a:off x="4968766" y="2771132"/>
              <a:ext cx="3702268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source address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E142ABE-AFCD-744C-A4F7-40A97826A4C2}"/>
                </a:ext>
              </a:extLst>
            </p:cNvPr>
            <p:cNvSpPr/>
            <p:nvPr/>
          </p:nvSpPr>
          <p:spPr>
            <a:xfrm>
              <a:off x="6819900" y="2292744"/>
              <a:ext cx="1851133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header checksum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47EEFE8-EB40-B449-A65A-36A1192745F3}"/>
                </a:ext>
              </a:extLst>
            </p:cNvPr>
            <p:cNvSpPr/>
            <p:nvPr/>
          </p:nvSpPr>
          <p:spPr>
            <a:xfrm>
              <a:off x="4968766" y="2295719"/>
              <a:ext cx="954673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TTL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A30E03D-7D80-094A-AC73-1582A70B6D62}"/>
                </a:ext>
              </a:extLst>
            </p:cNvPr>
            <p:cNvSpPr/>
            <p:nvPr/>
          </p:nvSpPr>
          <p:spPr>
            <a:xfrm>
              <a:off x="5920493" y="2295719"/>
              <a:ext cx="965221" cy="48478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protocol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7057F8F-FC56-FD47-A7DA-8F478BA2876B}"/>
                </a:ext>
              </a:extLst>
            </p:cNvPr>
            <p:cNvSpPr/>
            <p:nvPr/>
          </p:nvSpPr>
          <p:spPr>
            <a:xfrm>
              <a:off x="4968766" y="3252021"/>
              <a:ext cx="3702268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destination address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320E08D-3726-FC40-B995-D53FADB99564}"/>
                </a:ext>
              </a:extLst>
            </p:cNvPr>
            <p:cNvSpPr/>
            <p:nvPr/>
          </p:nvSpPr>
          <p:spPr>
            <a:xfrm>
              <a:off x="4968766" y="3730410"/>
              <a:ext cx="2408578" cy="48479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options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AFB4732-2F35-EB4E-97CF-BC7DB3309F57}"/>
                </a:ext>
              </a:extLst>
            </p:cNvPr>
            <p:cNvSpPr/>
            <p:nvPr/>
          </p:nvSpPr>
          <p:spPr>
            <a:xfrm>
              <a:off x="7393110" y="3730409"/>
              <a:ext cx="1277924" cy="484791"/>
            </a:xfrm>
            <a:prstGeom prst="rect">
              <a:avLst/>
            </a:prstGeom>
            <a:pattFill prst="wdUpDiag">
              <a:fgClr>
                <a:schemeClr val="accent4"/>
              </a:fgClr>
              <a:bgClr>
                <a:schemeClr val="bg1"/>
              </a:bgClr>
            </a:patt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EAA78A1-BC16-2247-A1F7-3CA5D15B0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Protocol (IP)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CF1AE4-9C55-F842-802E-E969716553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Initiated by the DoD in 60s-70s</a:t>
            </a:r>
          </a:p>
          <a:p>
            <a:r>
              <a:rPr lang="en-US" dirty="0"/>
              <a:t>Currently transitioning (very slowly) from     IPv4 to IPv6</a:t>
            </a:r>
          </a:p>
          <a:p>
            <a:endParaRPr lang="en-US" dirty="0"/>
          </a:p>
          <a:p>
            <a:r>
              <a:rPr lang="en-US" dirty="0"/>
              <a:t>Example address: 128.84.12.43</a:t>
            </a:r>
          </a:p>
          <a:p>
            <a:endParaRPr lang="en-US" dirty="0"/>
          </a:p>
          <a:p>
            <a:r>
              <a:rPr lang="en-US" dirty="0"/>
              <a:t>interoperable</a:t>
            </a:r>
          </a:p>
          <a:p>
            <a:r>
              <a:rPr lang="en-US" dirty="0"/>
              <a:t>network dynamically routes packets from source to destination</a:t>
            </a:r>
          </a:p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B1D463-E8CB-2847-8C65-391285052254}"/>
              </a:ext>
            </a:extLst>
          </p:cNvPr>
          <p:cNvSpPr/>
          <p:nvPr/>
        </p:nvSpPr>
        <p:spPr>
          <a:xfrm>
            <a:off x="5715000" y="1673351"/>
            <a:ext cx="1041400" cy="48479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977AF3-B592-504F-B273-C00B8BC15934}"/>
              </a:ext>
            </a:extLst>
          </p:cNvPr>
          <p:cNvSpPr/>
          <p:nvPr/>
        </p:nvSpPr>
        <p:spPr>
          <a:xfrm>
            <a:off x="6756400" y="1673350"/>
            <a:ext cx="1955800" cy="48479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total length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E27FCC-1AFD-9642-B29B-7F56C2E697B0}"/>
              </a:ext>
            </a:extLst>
          </p:cNvPr>
          <p:cNvSpPr/>
          <p:nvPr/>
        </p:nvSpPr>
        <p:spPr>
          <a:xfrm>
            <a:off x="5181600" y="1673350"/>
            <a:ext cx="533400" cy="48479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IHL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A2B022-38D1-8F41-8C30-14A7E2D0B231}"/>
              </a:ext>
            </a:extLst>
          </p:cNvPr>
          <p:cNvSpPr/>
          <p:nvPr/>
        </p:nvSpPr>
        <p:spPr>
          <a:xfrm>
            <a:off x="4673600" y="2158005"/>
            <a:ext cx="2082800" cy="4982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identification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499810-E025-664F-8399-C53BEAA431E8}"/>
              </a:ext>
            </a:extLst>
          </p:cNvPr>
          <p:cNvSpPr/>
          <p:nvPr/>
        </p:nvSpPr>
        <p:spPr>
          <a:xfrm>
            <a:off x="6756400" y="2151502"/>
            <a:ext cx="508000" cy="4978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fs</a:t>
            </a:r>
          </a:p>
        </p:txBody>
      </p:sp>
    </p:spTree>
    <p:extLst>
      <p:ext uri="{BB962C8B-B14F-4D97-AF65-F5344CB8AC3E}">
        <p14:creationId xmlns:p14="http://schemas.microsoft.com/office/powerpoint/2010/main" val="360509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>
            <a:normAutofit/>
          </a:bodyPr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pPr lvl="1"/>
            <a:endParaRPr lang="en-US" dirty="0"/>
          </a:p>
          <a:p>
            <a:r>
              <a:rPr lang="en-US" dirty="0"/>
              <a:t>As of April 2023, majority of Internet traffic still carried by IPv4</a:t>
            </a:r>
          </a:p>
          <a:p>
            <a:pPr lvl="1"/>
            <a:r>
              <a:rPr lang="en-US" dirty="0"/>
              <a:t>38-44% of users access Google services using IPv6.</a:t>
            </a:r>
          </a:p>
          <a:p>
            <a:pPr lvl="1"/>
            <a:endParaRPr lang="en-US" dirty="0"/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857132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F13DD2-6427-C9D9-4C16-6C097C6AD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4546F-8A94-B160-FE7C-9128EA1D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Encapsulation</a:t>
            </a:r>
          </a:p>
        </p:txBody>
      </p:sp>
      <p:sp>
        <p:nvSpPr>
          <p:cNvPr id="14" name="Server Application">
            <a:extLst>
              <a:ext uri="{FF2B5EF4-FFF2-40B4-BE49-F238E27FC236}">
                <a16:creationId xmlns:a16="http://schemas.microsoft.com/office/drawing/2014/main" id="{8DAD1D3D-2F5B-C169-E009-2B47D777A6E2}"/>
              </a:ext>
            </a:extLst>
          </p:cNvPr>
          <p:cNvSpPr/>
          <p:nvPr/>
        </p:nvSpPr>
        <p:spPr>
          <a:xfrm>
            <a:off x="7838610" y="1479148"/>
            <a:ext cx="1144369" cy="6511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 cap="flat">
            <a:solidFill>
              <a:srgbClr val="000000"/>
            </a:solidFill>
            <a:custDash>
              <a:ds d="200000" sp="200000"/>
            </a:custDash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9050" tIns="19050" rIns="19050" bIns="19050" numCol="1" anchor="ctr">
            <a:noAutofit/>
          </a:bodyPr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Server Application</a:t>
            </a:r>
          </a:p>
        </p:txBody>
      </p:sp>
      <p:sp>
        <p:nvSpPr>
          <p:cNvPr id="20" name="Client Application">
            <a:extLst>
              <a:ext uri="{FF2B5EF4-FFF2-40B4-BE49-F238E27FC236}">
                <a16:creationId xmlns:a16="http://schemas.microsoft.com/office/drawing/2014/main" id="{A8190784-0937-58F9-D03D-3BF859986784}"/>
              </a:ext>
            </a:extLst>
          </p:cNvPr>
          <p:cNvSpPr/>
          <p:nvPr/>
        </p:nvSpPr>
        <p:spPr>
          <a:xfrm>
            <a:off x="161021" y="1479148"/>
            <a:ext cx="1144369" cy="6511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Client Application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8423BE-C516-8C21-5268-B6ABDB4E7FC3}"/>
              </a:ext>
            </a:extLst>
          </p:cNvPr>
          <p:cNvSpPr txBox="1"/>
          <p:nvPr/>
        </p:nvSpPr>
        <p:spPr>
          <a:xfrm>
            <a:off x="7855747" y="2130249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= 80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9CF40A-BAE2-8619-3221-BFE8F7F89AC2}"/>
              </a:ext>
            </a:extLst>
          </p:cNvPr>
          <p:cNvSpPr txBox="1"/>
          <p:nvPr/>
        </p:nvSpPr>
        <p:spPr>
          <a:xfrm>
            <a:off x="41349" y="2122208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= 4747</a:t>
            </a:r>
          </a:p>
        </p:txBody>
      </p:sp>
      <p:sp>
        <p:nvSpPr>
          <p:cNvPr id="32" name="Hardware">
            <a:extLst>
              <a:ext uri="{FF2B5EF4-FFF2-40B4-BE49-F238E27FC236}">
                <a16:creationId xmlns:a16="http://schemas.microsoft.com/office/drawing/2014/main" id="{7D2FD17C-4043-079C-5987-F1C734CCC808}"/>
              </a:ext>
            </a:extLst>
          </p:cNvPr>
          <p:cNvSpPr/>
          <p:nvPr/>
        </p:nvSpPr>
        <p:spPr>
          <a:xfrm>
            <a:off x="0" y="3751892"/>
            <a:ext cx="1786038" cy="1158380"/>
          </a:xfrm>
          <a:prstGeom prst="roundRect">
            <a:avLst>
              <a:gd name="adj" fmla="val 15000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800" dirty="0"/>
              <a:t>Hardware</a:t>
            </a:r>
          </a:p>
        </p:txBody>
      </p:sp>
      <p:sp>
        <p:nvSpPr>
          <p:cNvPr id="33" name="Hardware">
            <a:extLst>
              <a:ext uri="{FF2B5EF4-FFF2-40B4-BE49-F238E27FC236}">
                <a16:creationId xmlns:a16="http://schemas.microsoft.com/office/drawing/2014/main" id="{73E68F18-F860-6B3D-2BD1-B81FF7E5708C}"/>
              </a:ext>
            </a:extLst>
          </p:cNvPr>
          <p:cNvSpPr/>
          <p:nvPr/>
        </p:nvSpPr>
        <p:spPr>
          <a:xfrm>
            <a:off x="7357962" y="3728420"/>
            <a:ext cx="1786038" cy="1158380"/>
          </a:xfrm>
          <a:prstGeom prst="roundRect">
            <a:avLst>
              <a:gd name="adj" fmla="val 15000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800" dirty="0"/>
              <a:t>Hardware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F42E662-B090-3145-3193-CAFB40F66701}"/>
              </a:ext>
            </a:extLst>
          </p:cNvPr>
          <p:cNvSpPr txBox="1"/>
          <p:nvPr/>
        </p:nvSpPr>
        <p:spPr>
          <a:xfrm>
            <a:off x="7788168" y="4905882"/>
            <a:ext cx="1366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 = 8.0.0.8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D896D5-42C7-27E8-A986-B56A19F4E072}"/>
              </a:ext>
            </a:extLst>
          </p:cNvPr>
          <p:cNvSpPr txBox="1"/>
          <p:nvPr/>
        </p:nvSpPr>
        <p:spPr>
          <a:xfrm>
            <a:off x="-43546" y="4947486"/>
            <a:ext cx="226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 = 123.25.129.217</a:t>
            </a: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2B5B729C-F3F5-2FD8-AF0D-11143987F092}"/>
              </a:ext>
            </a:extLst>
          </p:cNvPr>
          <p:cNvGrpSpPr/>
          <p:nvPr/>
        </p:nvGrpSpPr>
        <p:grpSpPr>
          <a:xfrm>
            <a:off x="1704128" y="4884111"/>
            <a:ext cx="6231024" cy="1821489"/>
            <a:chOff x="1704128" y="4884111"/>
            <a:chExt cx="6231024" cy="1821489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DFF89BE-7BBA-DCF7-E256-8F27297226EB}"/>
                </a:ext>
              </a:extLst>
            </p:cNvPr>
            <p:cNvSpPr/>
            <p:nvPr/>
          </p:nvSpPr>
          <p:spPr>
            <a:xfrm>
              <a:off x="5791200" y="6324600"/>
              <a:ext cx="88599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Router</a:t>
              </a:r>
            </a:p>
          </p:txBody>
        </p: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F4FD5A27-DF68-FDF4-0CE0-F05D95344EBD}"/>
                </a:ext>
              </a:extLst>
            </p:cNvPr>
            <p:cNvGrpSpPr/>
            <p:nvPr/>
          </p:nvGrpSpPr>
          <p:grpSpPr>
            <a:xfrm>
              <a:off x="1704128" y="4884111"/>
              <a:ext cx="6231024" cy="1821489"/>
              <a:chOff x="1704128" y="4884111"/>
              <a:chExt cx="6231024" cy="1821489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0B3541F-DA66-5BB6-07AC-F5E081869225}"/>
                  </a:ext>
                </a:extLst>
              </p:cNvPr>
              <p:cNvSpPr/>
              <p:nvPr/>
            </p:nvSpPr>
            <p:spPr>
              <a:xfrm>
                <a:off x="2238210" y="5562600"/>
                <a:ext cx="88599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Router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E81DAABB-65D7-58BE-CF63-C2F463250DAE}"/>
                  </a:ext>
                </a:extLst>
              </p:cNvPr>
              <p:cNvSpPr/>
              <p:nvPr/>
            </p:nvSpPr>
            <p:spPr>
              <a:xfrm>
                <a:off x="2924179" y="6324600"/>
                <a:ext cx="88599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Router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87AE4B2-ACCB-A9F2-8AA0-399377FFA24F}"/>
                  </a:ext>
                </a:extLst>
              </p:cNvPr>
              <p:cNvSpPr/>
              <p:nvPr/>
            </p:nvSpPr>
            <p:spPr>
              <a:xfrm>
                <a:off x="4327470" y="5350329"/>
                <a:ext cx="88599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Router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D458D94F-2AD1-82E8-EA86-A538E6648D7D}"/>
                  </a:ext>
                </a:extLst>
              </p:cNvPr>
              <p:cNvSpPr/>
              <p:nvPr/>
            </p:nvSpPr>
            <p:spPr>
              <a:xfrm>
                <a:off x="6662985" y="5479185"/>
                <a:ext cx="88599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Router</a:t>
                </a:r>
              </a:p>
            </p:txBody>
          </p: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98EBD964-FE25-D268-F4AB-2B7BB58CC8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128" y="4905882"/>
                <a:ext cx="677682" cy="631639"/>
              </a:xfrm>
              <a:prstGeom prst="straightConnector1">
                <a:avLst/>
              </a:prstGeom>
              <a:ln w="26424"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F1EDDF94-FE10-6E72-EF2F-38C4F379B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86351" y="5943600"/>
                <a:ext cx="487016" cy="37688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7973C17A-8318-6951-BE1C-06FFCF929A84}"/>
                  </a:ext>
                </a:extLst>
              </p:cNvPr>
              <p:cNvCxnSpPr>
                <a:cxnSpLocks/>
                <a:stCxn id="46" idx="3"/>
                <a:endCxn id="48" idx="1"/>
              </p:cNvCxnSpPr>
              <p:nvPr/>
            </p:nvCxnSpPr>
            <p:spPr>
              <a:xfrm flipV="1">
                <a:off x="3124200" y="5540829"/>
                <a:ext cx="1203270" cy="21227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9A2F51F9-C083-D1EE-BFB6-EA555A81BD5A}"/>
                  </a:ext>
                </a:extLst>
              </p:cNvPr>
              <p:cNvCxnSpPr>
                <a:cxnSpLocks/>
                <a:stCxn id="47" idx="3"/>
                <a:endCxn id="48" idx="2"/>
              </p:cNvCxnSpPr>
              <p:nvPr/>
            </p:nvCxnSpPr>
            <p:spPr>
              <a:xfrm flipV="1">
                <a:off x="3810169" y="5731329"/>
                <a:ext cx="960296" cy="78377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ACA19A68-E66E-A2C5-47B8-DE84B8E11B68}"/>
                  </a:ext>
                </a:extLst>
              </p:cNvPr>
              <p:cNvCxnSpPr>
                <a:cxnSpLocks/>
                <a:endCxn id="50" idx="2"/>
              </p:cNvCxnSpPr>
              <p:nvPr/>
            </p:nvCxnSpPr>
            <p:spPr>
              <a:xfrm flipV="1">
                <a:off x="6201984" y="5860185"/>
                <a:ext cx="903996" cy="4603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77D1EBC6-3590-8D8D-4C05-38EA786191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31466" y="5731329"/>
                <a:ext cx="760932" cy="60955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B5AE70BB-242D-C47B-78DC-708549DAB7D4}"/>
                  </a:ext>
                </a:extLst>
              </p:cNvPr>
              <p:cNvCxnSpPr>
                <a:cxnSpLocks/>
                <a:endCxn id="49" idx="1"/>
              </p:cNvCxnSpPr>
              <p:nvPr/>
            </p:nvCxnSpPr>
            <p:spPr>
              <a:xfrm flipV="1">
                <a:off x="3810169" y="6515100"/>
                <a:ext cx="1981031" cy="15086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B7CE1AD7-69AF-2FCE-2468-05E46B717099}"/>
                  </a:ext>
                </a:extLst>
              </p:cNvPr>
              <p:cNvCxnSpPr>
                <a:cxnSpLocks/>
                <a:stCxn id="50" idx="0"/>
              </p:cNvCxnSpPr>
              <p:nvPr/>
            </p:nvCxnSpPr>
            <p:spPr>
              <a:xfrm flipV="1">
                <a:off x="7105980" y="4884111"/>
                <a:ext cx="829172" cy="59507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05E4C2DD-9ADE-4155-84ED-DF7FE43B00D5}"/>
                  </a:ext>
                </a:extLst>
              </p:cNvPr>
              <p:cNvCxnSpPr>
                <a:cxnSpLocks/>
                <a:stCxn id="48" idx="3"/>
              </p:cNvCxnSpPr>
              <p:nvPr/>
            </p:nvCxnSpPr>
            <p:spPr>
              <a:xfrm flipV="1">
                <a:off x="5213460" y="4897412"/>
                <a:ext cx="2487132" cy="64341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107" name="HTTP Headers">
            <a:extLst>
              <a:ext uri="{FF2B5EF4-FFF2-40B4-BE49-F238E27FC236}">
                <a16:creationId xmlns:a16="http://schemas.microsoft.com/office/drawing/2014/main" id="{3717B238-C9D0-FA26-2860-8A7BF298A46D}"/>
              </a:ext>
            </a:extLst>
          </p:cNvPr>
          <p:cNvSpPr/>
          <p:nvPr/>
        </p:nvSpPr>
        <p:spPr>
          <a:xfrm>
            <a:off x="2592172" y="2688565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TCP</a:t>
            </a:r>
            <a:endParaRPr sz="1500" dirty="0">
              <a:solidFill>
                <a:schemeClr val="bg1"/>
              </a:solidFill>
            </a:endParaRP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23D7D91A-1B94-FBD7-0886-D3DC3815B0BD}"/>
              </a:ext>
            </a:extLst>
          </p:cNvPr>
          <p:cNvGrpSpPr/>
          <p:nvPr/>
        </p:nvGrpSpPr>
        <p:grpSpPr>
          <a:xfrm>
            <a:off x="3093841" y="2684823"/>
            <a:ext cx="1359531" cy="843402"/>
            <a:chOff x="3093841" y="2684823"/>
            <a:chExt cx="1359531" cy="843402"/>
          </a:xfrm>
        </p:grpSpPr>
        <p:sp>
          <p:nvSpPr>
            <p:cNvPr id="102" name="Data!">
              <a:extLst>
                <a:ext uri="{FF2B5EF4-FFF2-40B4-BE49-F238E27FC236}">
                  <a16:creationId xmlns:a16="http://schemas.microsoft.com/office/drawing/2014/main" id="{0A9DBA9D-2155-AA78-80DF-E1BE0B60B609}"/>
                </a:ext>
              </a:extLst>
            </p:cNvPr>
            <p:cNvSpPr/>
            <p:nvPr/>
          </p:nvSpPr>
          <p:spPr>
            <a:xfrm>
              <a:off x="3680150" y="2684823"/>
              <a:ext cx="773222" cy="384078"/>
            </a:xfrm>
            <a:prstGeom prst="rect">
              <a:avLst/>
            </a:prstGeom>
            <a:ln w="19050"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Data!</a:t>
              </a:r>
            </a:p>
          </p:txBody>
        </p:sp>
        <p:sp>
          <p:nvSpPr>
            <p:cNvPr id="105" name="HTTP Headers">
              <a:extLst>
                <a:ext uri="{FF2B5EF4-FFF2-40B4-BE49-F238E27FC236}">
                  <a16:creationId xmlns:a16="http://schemas.microsoft.com/office/drawing/2014/main" id="{6631AF7A-A71A-49AC-122F-4FA7E8EA1A3F}"/>
                </a:ext>
              </a:extLst>
            </p:cNvPr>
            <p:cNvSpPr/>
            <p:nvPr/>
          </p:nvSpPr>
          <p:spPr>
            <a:xfrm>
              <a:off x="3139589" y="2684823"/>
              <a:ext cx="535519" cy="384078"/>
            </a:xfrm>
            <a:prstGeom prst="rect">
              <a:avLst/>
            </a:prstGeom>
            <a:ln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>
                  <a:solidFill>
                    <a:schemeClr val="bg1"/>
                  </a:solidFill>
                </a:rPr>
                <a:t>HTTP</a:t>
              </a:r>
            </a:p>
          </p:txBody>
        </p:sp>
        <p:sp>
          <p:nvSpPr>
            <p:cNvPr id="104" name="Data!">
              <a:extLst>
                <a:ext uri="{FF2B5EF4-FFF2-40B4-BE49-F238E27FC236}">
                  <a16:creationId xmlns:a16="http://schemas.microsoft.com/office/drawing/2014/main" id="{4ABB1AE5-954D-47CF-DBFF-0038FE25DDC3}"/>
                </a:ext>
              </a:extLst>
            </p:cNvPr>
            <p:cNvSpPr/>
            <p:nvPr/>
          </p:nvSpPr>
          <p:spPr>
            <a:xfrm>
              <a:off x="3093841" y="3144147"/>
              <a:ext cx="1359531" cy="384078"/>
            </a:xfrm>
            <a:prstGeom prst="rect">
              <a:avLst/>
            </a:prstGeom>
            <a:ln w="19050"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Data!</a:t>
              </a:r>
            </a:p>
          </p:txBody>
        </p:sp>
      </p:grpSp>
      <p:sp>
        <p:nvSpPr>
          <p:cNvPr id="108" name="HTTP Headers">
            <a:extLst>
              <a:ext uri="{FF2B5EF4-FFF2-40B4-BE49-F238E27FC236}">
                <a16:creationId xmlns:a16="http://schemas.microsoft.com/office/drawing/2014/main" id="{40760142-AEB4-9275-511F-E00F5BC88F32}"/>
              </a:ext>
            </a:extLst>
          </p:cNvPr>
          <p:cNvSpPr/>
          <p:nvPr/>
        </p:nvSpPr>
        <p:spPr>
          <a:xfrm>
            <a:off x="2580440" y="3144147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TCP</a:t>
            </a:r>
            <a:endParaRPr sz="1500" dirty="0">
              <a:solidFill>
                <a:schemeClr val="bg1"/>
              </a:solidFill>
            </a:endParaRPr>
          </a:p>
        </p:txBody>
      </p:sp>
      <p:sp>
        <p:nvSpPr>
          <p:cNvPr id="111" name="HTTP Headers">
            <a:extLst>
              <a:ext uri="{FF2B5EF4-FFF2-40B4-BE49-F238E27FC236}">
                <a16:creationId xmlns:a16="http://schemas.microsoft.com/office/drawing/2014/main" id="{A2350F68-B126-5283-7566-2BFE77C086DC}"/>
              </a:ext>
            </a:extLst>
          </p:cNvPr>
          <p:cNvSpPr/>
          <p:nvPr/>
        </p:nvSpPr>
        <p:spPr>
          <a:xfrm>
            <a:off x="2041036" y="2691526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IP</a:t>
            </a:r>
            <a:endParaRPr sz="1500" dirty="0">
              <a:solidFill>
                <a:schemeClr val="bg1"/>
              </a:solidFill>
            </a:endParaRPr>
          </a:p>
        </p:txBody>
      </p:sp>
      <p:sp>
        <p:nvSpPr>
          <p:cNvPr id="112" name="HTTP Headers">
            <a:extLst>
              <a:ext uri="{FF2B5EF4-FFF2-40B4-BE49-F238E27FC236}">
                <a16:creationId xmlns:a16="http://schemas.microsoft.com/office/drawing/2014/main" id="{56B5B40E-13FF-A829-F7B8-1F5C028C7073}"/>
              </a:ext>
            </a:extLst>
          </p:cNvPr>
          <p:cNvSpPr/>
          <p:nvPr/>
        </p:nvSpPr>
        <p:spPr>
          <a:xfrm>
            <a:off x="2056653" y="3135860"/>
            <a:ext cx="535519" cy="384078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50" tIns="19050" rIns="19050" bIns="19050" anchor="ctr"/>
          <a:lstStyle>
            <a:lvl1pPr defTabSz="825500">
              <a:defRPr sz="5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lang="en-US" sz="1500" dirty="0">
                <a:solidFill>
                  <a:schemeClr val="bg1"/>
                </a:solidFill>
              </a:rPr>
              <a:t>IP</a:t>
            </a:r>
            <a:endParaRPr sz="1500" dirty="0">
              <a:solidFill>
                <a:schemeClr val="bg1"/>
              </a:solidFill>
            </a:endParaRP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3D114CA8-CE85-A26A-9A7F-5A5104F11019}"/>
              </a:ext>
            </a:extLst>
          </p:cNvPr>
          <p:cNvGrpSpPr/>
          <p:nvPr/>
        </p:nvGrpSpPr>
        <p:grpSpPr>
          <a:xfrm>
            <a:off x="3368651" y="5340534"/>
            <a:ext cx="2944361" cy="384078"/>
            <a:chOff x="818102" y="4981054"/>
            <a:chExt cx="2944361" cy="384078"/>
          </a:xfrm>
        </p:grpSpPr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69E1ECD-3DB6-E269-B357-81B7B300C1E3}"/>
                </a:ext>
              </a:extLst>
            </p:cNvPr>
            <p:cNvGrpSpPr/>
            <p:nvPr/>
          </p:nvGrpSpPr>
          <p:grpSpPr>
            <a:xfrm>
              <a:off x="1872688" y="4981054"/>
              <a:ext cx="1889775" cy="384078"/>
              <a:chOff x="1818695" y="3896128"/>
              <a:chExt cx="2739715" cy="684914"/>
            </a:xfrm>
          </p:grpSpPr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0AFA5015-5DB3-4F51-573B-78D6BB5600C6}"/>
                  </a:ext>
                </a:extLst>
              </p:cNvPr>
              <p:cNvGrpSpPr/>
              <p:nvPr/>
            </p:nvGrpSpPr>
            <p:grpSpPr>
              <a:xfrm>
                <a:off x="2591582" y="3896128"/>
                <a:ext cx="1966828" cy="684914"/>
                <a:chOff x="2009945" y="3506086"/>
                <a:chExt cx="1966828" cy="684914"/>
              </a:xfrm>
            </p:grpSpPr>
            <p:sp>
              <p:nvSpPr>
                <p:cNvPr id="129" name="HTTP Headers">
                  <a:extLst>
                    <a:ext uri="{FF2B5EF4-FFF2-40B4-BE49-F238E27FC236}">
                      <a16:creationId xmlns:a16="http://schemas.microsoft.com/office/drawing/2014/main" id="{A3ADAABD-4FDA-6F69-58BE-65AE0B96FB1E}"/>
                    </a:ext>
                  </a:extLst>
                </p:cNvPr>
                <p:cNvSpPr/>
                <p:nvPr/>
              </p:nvSpPr>
              <p:spPr>
                <a:xfrm>
                  <a:off x="2009945" y="3506086"/>
                  <a:ext cx="776373" cy="684914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style>
                <a:lnRef idx="2">
                  <a:schemeClr val="accent4">
                    <a:shade val="15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lIns="19050" tIns="19050" rIns="19050" bIns="19050" anchor="ctr"/>
                <a:lstStyle>
                  <a:lvl1pPr defTabSz="825500">
                    <a:defRPr sz="5600">
                      <a:solidFill>
                        <a:srgbClr val="000000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 algn="ctr"/>
                  <a:r>
                    <a:rPr sz="1500" dirty="0">
                      <a:solidFill>
                        <a:schemeClr val="bg1"/>
                      </a:solidFill>
                    </a:rPr>
                    <a:t>HTTP</a:t>
                  </a:r>
                </a:p>
              </p:txBody>
            </p:sp>
            <p:sp>
              <p:nvSpPr>
                <p:cNvPr id="130" name="Data!">
                  <a:extLst>
                    <a:ext uri="{FF2B5EF4-FFF2-40B4-BE49-F238E27FC236}">
                      <a16:creationId xmlns:a16="http://schemas.microsoft.com/office/drawing/2014/main" id="{7B87E9D1-16AE-E46F-5DD6-150970AAEF20}"/>
                    </a:ext>
                  </a:extLst>
                </p:cNvPr>
                <p:cNvSpPr/>
                <p:nvPr/>
              </p:nvSpPr>
              <p:spPr>
                <a:xfrm>
                  <a:off x="2786319" y="3506086"/>
                  <a:ext cx="1190454" cy="684914"/>
                </a:xfrm>
                <a:prstGeom prst="rect">
                  <a:avLst/>
                </a:prstGeom>
                <a:ln w="19050">
                  <a:solidFill>
                    <a:schemeClr val="accent1"/>
                  </a:solidFill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lIns="19050" tIns="19050" rIns="19050" bIns="19050" anchor="ctr"/>
                <a:lstStyle>
                  <a:lvl1pPr defTabSz="825500">
                    <a:defRPr sz="5600">
                      <a:solidFill>
                        <a:srgbClr val="000000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 algn="ctr"/>
                  <a:r>
                    <a:rPr sz="1500" dirty="0"/>
                    <a:t>Data!</a:t>
                  </a:r>
                </a:p>
              </p:txBody>
            </p:sp>
          </p:grpSp>
          <p:sp>
            <p:nvSpPr>
              <p:cNvPr id="128" name="HTTP Headers">
                <a:extLst>
                  <a:ext uri="{FF2B5EF4-FFF2-40B4-BE49-F238E27FC236}">
                    <a16:creationId xmlns:a16="http://schemas.microsoft.com/office/drawing/2014/main" id="{61E7F626-5F9F-6958-F928-C33F0F97BB79}"/>
                  </a:ext>
                </a:extLst>
              </p:cNvPr>
              <p:cNvSpPr/>
              <p:nvPr/>
            </p:nvSpPr>
            <p:spPr>
              <a:xfrm>
                <a:off x="1818695" y="3896128"/>
                <a:ext cx="776373" cy="684914"/>
              </a:xfrm>
              <a:prstGeom prst="rect">
                <a:avLst/>
              </a:prstGeom>
              <a:ln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19050" tIns="19050" rIns="19050" bIns="19050" anchor="ctr"/>
              <a:lstStyle>
                <a:lvl1pPr defTabSz="825500">
                  <a:defRPr sz="56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lvl1pPr>
              </a:lstStyle>
              <a:p>
                <a:pPr algn="ctr"/>
                <a:r>
                  <a:rPr lang="en-US" sz="1500" dirty="0">
                    <a:solidFill>
                      <a:schemeClr val="bg1"/>
                    </a:solidFill>
                  </a:rPr>
                  <a:t>TCP</a:t>
                </a:r>
                <a:endParaRPr sz="15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5" name="HTTP Headers">
              <a:extLst>
                <a:ext uri="{FF2B5EF4-FFF2-40B4-BE49-F238E27FC236}">
                  <a16:creationId xmlns:a16="http://schemas.microsoft.com/office/drawing/2014/main" id="{8C4F5D52-5BC5-278B-D350-C51F767EE2BE}"/>
                </a:ext>
              </a:extLst>
            </p:cNvPr>
            <p:cNvSpPr/>
            <p:nvPr/>
          </p:nvSpPr>
          <p:spPr>
            <a:xfrm>
              <a:off x="1353377" y="4981054"/>
              <a:ext cx="535519" cy="384078"/>
            </a:xfrm>
            <a:prstGeom prst="rect">
              <a:avLst/>
            </a:prstGeom>
            <a:ln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lang="en-US" sz="1500" dirty="0">
                  <a:solidFill>
                    <a:schemeClr val="bg1"/>
                  </a:solidFill>
                </a:rPr>
                <a:t>IP</a:t>
              </a:r>
              <a:endParaRPr sz="1500" dirty="0">
                <a:solidFill>
                  <a:schemeClr val="bg1"/>
                </a:solidFill>
              </a:endParaRPr>
            </a:p>
          </p:txBody>
        </p:sp>
        <p:sp>
          <p:nvSpPr>
            <p:cNvPr id="126" name="HTTP Headers">
              <a:extLst>
                <a:ext uri="{FF2B5EF4-FFF2-40B4-BE49-F238E27FC236}">
                  <a16:creationId xmlns:a16="http://schemas.microsoft.com/office/drawing/2014/main" id="{B8F2FC7F-9DF8-8027-AB6F-60CF4A623377}"/>
                </a:ext>
              </a:extLst>
            </p:cNvPr>
            <p:cNvSpPr/>
            <p:nvPr/>
          </p:nvSpPr>
          <p:spPr>
            <a:xfrm>
              <a:off x="818102" y="4981054"/>
              <a:ext cx="535519" cy="384078"/>
            </a:xfrm>
            <a:prstGeom prst="rect">
              <a:avLst/>
            </a:prstGeom>
            <a:ln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lang="en-US" sz="1500" dirty="0">
                  <a:solidFill>
                    <a:schemeClr val="bg1"/>
                  </a:solidFill>
                </a:rPr>
                <a:t>eth</a:t>
              </a:r>
              <a:endParaRPr sz="15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23E2358C-CA90-B5A6-A6A6-33CF6C86EAF8}"/>
              </a:ext>
            </a:extLst>
          </p:cNvPr>
          <p:cNvGrpSpPr/>
          <p:nvPr/>
        </p:nvGrpSpPr>
        <p:grpSpPr>
          <a:xfrm>
            <a:off x="1239914" y="5656311"/>
            <a:ext cx="2944361" cy="384078"/>
            <a:chOff x="818102" y="4981054"/>
            <a:chExt cx="2944361" cy="384078"/>
          </a:xfrm>
        </p:grpSpPr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FCB54904-9794-320B-E163-3D96C88C5AD3}"/>
                </a:ext>
              </a:extLst>
            </p:cNvPr>
            <p:cNvGrpSpPr/>
            <p:nvPr/>
          </p:nvGrpSpPr>
          <p:grpSpPr>
            <a:xfrm>
              <a:off x="1872688" y="4981054"/>
              <a:ext cx="1889775" cy="384078"/>
              <a:chOff x="1818695" y="3896128"/>
              <a:chExt cx="2739715" cy="684914"/>
            </a:xfrm>
          </p:grpSpPr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8F440825-741F-60F3-E85C-ACD9B6A85F2C}"/>
                  </a:ext>
                </a:extLst>
              </p:cNvPr>
              <p:cNvGrpSpPr/>
              <p:nvPr/>
            </p:nvGrpSpPr>
            <p:grpSpPr>
              <a:xfrm>
                <a:off x="2591582" y="3896128"/>
                <a:ext cx="1966828" cy="684914"/>
                <a:chOff x="2009945" y="3506086"/>
                <a:chExt cx="1966828" cy="684914"/>
              </a:xfrm>
            </p:grpSpPr>
            <p:sp>
              <p:nvSpPr>
                <p:cNvPr id="121" name="HTTP Headers">
                  <a:extLst>
                    <a:ext uri="{FF2B5EF4-FFF2-40B4-BE49-F238E27FC236}">
                      <a16:creationId xmlns:a16="http://schemas.microsoft.com/office/drawing/2014/main" id="{98D343CC-FB54-A7D6-EC2E-949B4CD6A646}"/>
                    </a:ext>
                  </a:extLst>
                </p:cNvPr>
                <p:cNvSpPr/>
                <p:nvPr/>
              </p:nvSpPr>
              <p:spPr>
                <a:xfrm>
                  <a:off x="2009945" y="3506086"/>
                  <a:ext cx="776373" cy="684914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style>
                <a:lnRef idx="2">
                  <a:schemeClr val="accent4">
                    <a:shade val="15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lIns="19050" tIns="19050" rIns="19050" bIns="19050" anchor="ctr"/>
                <a:lstStyle>
                  <a:lvl1pPr defTabSz="825500">
                    <a:defRPr sz="5600">
                      <a:solidFill>
                        <a:srgbClr val="000000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 algn="ctr"/>
                  <a:r>
                    <a:rPr sz="1500" dirty="0">
                      <a:solidFill>
                        <a:schemeClr val="bg1"/>
                      </a:solidFill>
                    </a:rPr>
                    <a:t>HTTP</a:t>
                  </a:r>
                </a:p>
              </p:txBody>
            </p:sp>
            <p:sp>
              <p:nvSpPr>
                <p:cNvPr id="122" name="Data!">
                  <a:extLst>
                    <a:ext uri="{FF2B5EF4-FFF2-40B4-BE49-F238E27FC236}">
                      <a16:creationId xmlns:a16="http://schemas.microsoft.com/office/drawing/2014/main" id="{BED7585F-4F05-B6D8-5588-1603B3C5DDC8}"/>
                    </a:ext>
                  </a:extLst>
                </p:cNvPr>
                <p:cNvSpPr/>
                <p:nvPr/>
              </p:nvSpPr>
              <p:spPr>
                <a:xfrm>
                  <a:off x="2786319" y="3506086"/>
                  <a:ext cx="1190454" cy="684914"/>
                </a:xfrm>
                <a:prstGeom prst="rect">
                  <a:avLst/>
                </a:prstGeom>
                <a:ln w="19050">
                  <a:solidFill>
                    <a:schemeClr val="accent1"/>
                  </a:solidFill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lIns="19050" tIns="19050" rIns="19050" bIns="19050" anchor="ctr"/>
                <a:lstStyle>
                  <a:lvl1pPr defTabSz="825500">
                    <a:defRPr sz="5600">
                      <a:solidFill>
                        <a:srgbClr val="000000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 algn="ctr"/>
                  <a:r>
                    <a:rPr sz="1500" dirty="0"/>
                    <a:t>Data!</a:t>
                  </a:r>
                </a:p>
              </p:txBody>
            </p:sp>
          </p:grpSp>
          <p:sp>
            <p:nvSpPr>
              <p:cNvPr id="120" name="HTTP Headers">
                <a:extLst>
                  <a:ext uri="{FF2B5EF4-FFF2-40B4-BE49-F238E27FC236}">
                    <a16:creationId xmlns:a16="http://schemas.microsoft.com/office/drawing/2014/main" id="{29F6F599-8C21-BE0B-6C8C-D2B5C8EB0B03}"/>
                  </a:ext>
                </a:extLst>
              </p:cNvPr>
              <p:cNvSpPr/>
              <p:nvPr/>
            </p:nvSpPr>
            <p:spPr>
              <a:xfrm>
                <a:off x="1818695" y="3896128"/>
                <a:ext cx="776373" cy="684914"/>
              </a:xfrm>
              <a:prstGeom prst="rect">
                <a:avLst/>
              </a:prstGeom>
              <a:ln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19050" tIns="19050" rIns="19050" bIns="19050" anchor="ctr"/>
              <a:lstStyle>
                <a:lvl1pPr defTabSz="825500">
                  <a:defRPr sz="56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lvl1pPr>
              </a:lstStyle>
              <a:p>
                <a:pPr algn="ctr"/>
                <a:r>
                  <a:rPr lang="en-US" sz="1500" dirty="0">
                    <a:solidFill>
                      <a:schemeClr val="bg1"/>
                    </a:solidFill>
                  </a:rPr>
                  <a:t>TCP</a:t>
                </a:r>
                <a:endParaRPr sz="15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7" name="HTTP Headers">
              <a:extLst>
                <a:ext uri="{FF2B5EF4-FFF2-40B4-BE49-F238E27FC236}">
                  <a16:creationId xmlns:a16="http://schemas.microsoft.com/office/drawing/2014/main" id="{511CBB33-D40C-8A10-CDCF-27B6AB0EC6D2}"/>
                </a:ext>
              </a:extLst>
            </p:cNvPr>
            <p:cNvSpPr/>
            <p:nvPr/>
          </p:nvSpPr>
          <p:spPr>
            <a:xfrm>
              <a:off x="1353377" y="4981054"/>
              <a:ext cx="535519" cy="384078"/>
            </a:xfrm>
            <a:prstGeom prst="rect">
              <a:avLst/>
            </a:prstGeom>
            <a:ln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lang="en-US" sz="1500" dirty="0">
                  <a:solidFill>
                    <a:schemeClr val="bg1"/>
                  </a:solidFill>
                </a:rPr>
                <a:t>IP</a:t>
              </a:r>
              <a:endParaRPr sz="1500" dirty="0">
                <a:solidFill>
                  <a:schemeClr val="bg1"/>
                </a:solidFill>
              </a:endParaRPr>
            </a:p>
          </p:txBody>
        </p:sp>
        <p:sp>
          <p:nvSpPr>
            <p:cNvPr id="118" name="HTTP Headers">
              <a:extLst>
                <a:ext uri="{FF2B5EF4-FFF2-40B4-BE49-F238E27FC236}">
                  <a16:creationId xmlns:a16="http://schemas.microsoft.com/office/drawing/2014/main" id="{737EBCD6-2A44-DDF4-51D4-0E983AFB2521}"/>
                </a:ext>
              </a:extLst>
            </p:cNvPr>
            <p:cNvSpPr/>
            <p:nvPr/>
          </p:nvSpPr>
          <p:spPr>
            <a:xfrm>
              <a:off x="818102" y="4981054"/>
              <a:ext cx="535519" cy="384078"/>
            </a:xfrm>
            <a:prstGeom prst="rect">
              <a:avLst/>
            </a:prstGeom>
            <a:ln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lang="en-US" sz="1500" dirty="0">
                  <a:solidFill>
                    <a:schemeClr val="bg1"/>
                  </a:solidFill>
                </a:rPr>
                <a:t>WIFI</a:t>
              </a:r>
              <a:endParaRPr sz="15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7AE5671A-557D-F18D-85C8-B648B179D055}"/>
              </a:ext>
            </a:extLst>
          </p:cNvPr>
          <p:cNvGrpSpPr/>
          <p:nvPr/>
        </p:nvGrpSpPr>
        <p:grpSpPr>
          <a:xfrm>
            <a:off x="6045253" y="1855971"/>
            <a:ext cx="1356660" cy="384078"/>
            <a:chOff x="2009945" y="3506086"/>
            <a:chExt cx="1966828" cy="684914"/>
          </a:xfrm>
        </p:grpSpPr>
        <p:sp>
          <p:nvSpPr>
            <p:cNvPr id="158" name="HTTP Headers">
              <a:extLst>
                <a:ext uri="{FF2B5EF4-FFF2-40B4-BE49-F238E27FC236}">
                  <a16:creationId xmlns:a16="http://schemas.microsoft.com/office/drawing/2014/main" id="{CA42BDBE-2818-226D-C5B5-40FA71FACC00}"/>
                </a:ext>
              </a:extLst>
            </p:cNvPr>
            <p:cNvSpPr/>
            <p:nvPr/>
          </p:nvSpPr>
          <p:spPr>
            <a:xfrm>
              <a:off x="2009945" y="3506086"/>
              <a:ext cx="776373" cy="684914"/>
            </a:xfrm>
            <a:prstGeom prst="rect">
              <a:avLst/>
            </a:prstGeom>
            <a:ln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>
                  <a:solidFill>
                    <a:schemeClr val="bg1"/>
                  </a:solidFill>
                </a:rPr>
                <a:t>HTTP</a:t>
              </a:r>
            </a:p>
          </p:txBody>
        </p:sp>
        <p:sp>
          <p:nvSpPr>
            <p:cNvPr id="159" name="Data!">
              <a:extLst>
                <a:ext uri="{FF2B5EF4-FFF2-40B4-BE49-F238E27FC236}">
                  <a16:creationId xmlns:a16="http://schemas.microsoft.com/office/drawing/2014/main" id="{F64E6C19-30C3-87C8-DD62-8437D4D93F16}"/>
                </a:ext>
              </a:extLst>
            </p:cNvPr>
            <p:cNvSpPr/>
            <p:nvPr/>
          </p:nvSpPr>
          <p:spPr>
            <a:xfrm>
              <a:off x="2786319" y="3506086"/>
              <a:ext cx="1190454" cy="684914"/>
            </a:xfrm>
            <a:prstGeom prst="rect">
              <a:avLst/>
            </a:prstGeom>
            <a:ln w="19050">
              <a:solidFill>
                <a:schemeClr val="accent1"/>
              </a:solidFill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sz="1500" dirty="0"/>
                <a:t>Data!</a:t>
              </a:r>
            </a:p>
          </p:txBody>
        </p:sp>
      </p:grpSp>
      <p:sp>
        <p:nvSpPr>
          <p:cNvPr id="160" name="Operating System">
            <a:extLst>
              <a:ext uri="{FF2B5EF4-FFF2-40B4-BE49-F238E27FC236}">
                <a16:creationId xmlns:a16="http://schemas.microsoft.com/office/drawing/2014/main" id="{7AFF689A-0EEA-4D81-5C57-83D4B6616B4D}"/>
              </a:ext>
            </a:extLst>
          </p:cNvPr>
          <p:cNvSpPr/>
          <p:nvPr/>
        </p:nvSpPr>
        <p:spPr>
          <a:xfrm>
            <a:off x="167102" y="2793721"/>
            <a:ext cx="1144369" cy="698712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 cap="flat">
            <a:solidFill>
              <a:srgbClr val="000000"/>
            </a:solidFill>
            <a:custDash>
              <a:ds d="200000" sp="200000"/>
            </a:custDash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9050" tIns="19050" rIns="19050" bIns="19050" numCol="1" anchor="ctr">
            <a:noAutofit/>
          </a:bodyPr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Operating System</a:t>
            </a:r>
          </a:p>
        </p:txBody>
      </p:sp>
      <p:sp>
        <p:nvSpPr>
          <p:cNvPr id="162" name="Operating System">
            <a:extLst>
              <a:ext uri="{FF2B5EF4-FFF2-40B4-BE49-F238E27FC236}">
                <a16:creationId xmlns:a16="http://schemas.microsoft.com/office/drawing/2014/main" id="{BA3BE3F9-4DCC-585C-231D-F464F8F54420}"/>
              </a:ext>
            </a:extLst>
          </p:cNvPr>
          <p:cNvSpPr/>
          <p:nvPr/>
        </p:nvSpPr>
        <p:spPr>
          <a:xfrm>
            <a:off x="7838609" y="2742259"/>
            <a:ext cx="1144369" cy="698712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0" cap="flat">
            <a:solidFill>
              <a:srgbClr val="000000"/>
            </a:solidFill>
            <a:custDash>
              <a:ds d="200000" sp="200000"/>
            </a:custDash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9050" tIns="19050" rIns="19050" bIns="19050" numCol="1" anchor="ctr">
            <a:noAutofit/>
          </a:bodyPr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algn="ctr"/>
            <a:r>
              <a:rPr sz="1500" dirty="0"/>
              <a:t>Operating System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F55848A5-3A52-1F9D-EBDA-41303753C503}"/>
              </a:ext>
            </a:extLst>
          </p:cNvPr>
          <p:cNvGrpSpPr/>
          <p:nvPr/>
        </p:nvGrpSpPr>
        <p:grpSpPr>
          <a:xfrm>
            <a:off x="4940285" y="2956098"/>
            <a:ext cx="2420791" cy="387437"/>
            <a:chOff x="4940285" y="2956098"/>
            <a:chExt cx="2420791" cy="387437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DBD423A-0793-2024-5375-B00B6AD45448}"/>
                </a:ext>
              </a:extLst>
            </p:cNvPr>
            <p:cNvGrpSpPr/>
            <p:nvPr/>
          </p:nvGrpSpPr>
          <p:grpSpPr>
            <a:xfrm>
              <a:off x="5471301" y="2956098"/>
              <a:ext cx="1889775" cy="384078"/>
              <a:chOff x="1818695" y="3896128"/>
              <a:chExt cx="2739715" cy="684914"/>
            </a:xfrm>
          </p:grpSpPr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7E81E157-0976-97BD-8443-04E8BB9BA044}"/>
                  </a:ext>
                </a:extLst>
              </p:cNvPr>
              <p:cNvGrpSpPr/>
              <p:nvPr/>
            </p:nvGrpSpPr>
            <p:grpSpPr>
              <a:xfrm>
                <a:off x="2591582" y="3896128"/>
                <a:ext cx="1966828" cy="684914"/>
                <a:chOff x="2009945" y="3506086"/>
                <a:chExt cx="1966828" cy="684914"/>
              </a:xfrm>
            </p:grpSpPr>
            <p:sp>
              <p:nvSpPr>
                <p:cNvPr id="145" name="HTTP Headers">
                  <a:extLst>
                    <a:ext uri="{FF2B5EF4-FFF2-40B4-BE49-F238E27FC236}">
                      <a16:creationId xmlns:a16="http://schemas.microsoft.com/office/drawing/2014/main" id="{EEEFF402-6330-79FE-B810-E4398B563468}"/>
                    </a:ext>
                  </a:extLst>
                </p:cNvPr>
                <p:cNvSpPr/>
                <p:nvPr/>
              </p:nvSpPr>
              <p:spPr>
                <a:xfrm>
                  <a:off x="2009945" y="3506086"/>
                  <a:ext cx="776373" cy="684914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style>
                <a:lnRef idx="2">
                  <a:schemeClr val="accent4">
                    <a:shade val="15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lIns="19050" tIns="19050" rIns="19050" bIns="19050" anchor="ctr"/>
                <a:lstStyle>
                  <a:lvl1pPr defTabSz="825500">
                    <a:defRPr sz="5600">
                      <a:solidFill>
                        <a:srgbClr val="000000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 algn="ctr"/>
                  <a:r>
                    <a:rPr sz="1500" dirty="0">
                      <a:solidFill>
                        <a:schemeClr val="bg1"/>
                      </a:solidFill>
                    </a:rPr>
                    <a:t>HTTP</a:t>
                  </a:r>
                </a:p>
              </p:txBody>
            </p:sp>
            <p:sp>
              <p:nvSpPr>
                <p:cNvPr id="146" name="Data!">
                  <a:extLst>
                    <a:ext uri="{FF2B5EF4-FFF2-40B4-BE49-F238E27FC236}">
                      <a16:creationId xmlns:a16="http://schemas.microsoft.com/office/drawing/2014/main" id="{E5BF82C8-231A-44B3-4DF4-AE51A780020E}"/>
                    </a:ext>
                  </a:extLst>
                </p:cNvPr>
                <p:cNvSpPr/>
                <p:nvPr/>
              </p:nvSpPr>
              <p:spPr>
                <a:xfrm>
                  <a:off x="2786319" y="3506086"/>
                  <a:ext cx="1190454" cy="684914"/>
                </a:xfrm>
                <a:prstGeom prst="rect">
                  <a:avLst/>
                </a:prstGeom>
                <a:ln w="19050">
                  <a:solidFill>
                    <a:schemeClr val="accent1"/>
                  </a:solidFill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lIns="19050" tIns="19050" rIns="19050" bIns="19050" anchor="ctr"/>
                <a:lstStyle>
                  <a:lvl1pPr defTabSz="825500">
                    <a:defRPr sz="5600">
                      <a:solidFill>
                        <a:srgbClr val="000000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 algn="ctr"/>
                  <a:r>
                    <a:rPr sz="1500" dirty="0"/>
                    <a:t>Data!</a:t>
                  </a:r>
                </a:p>
              </p:txBody>
            </p:sp>
          </p:grpSp>
          <p:sp>
            <p:nvSpPr>
              <p:cNvPr id="144" name="HTTP Headers">
                <a:extLst>
                  <a:ext uri="{FF2B5EF4-FFF2-40B4-BE49-F238E27FC236}">
                    <a16:creationId xmlns:a16="http://schemas.microsoft.com/office/drawing/2014/main" id="{CE7091F5-EFDF-4751-5D91-8649C63F4171}"/>
                  </a:ext>
                </a:extLst>
              </p:cNvPr>
              <p:cNvSpPr/>
              <p:nvPr/>
            </p:nvSpPr>
            <p:spPr>
              <a:xfrm>
                <a:off x="1818695" y="3896128"/>
                <a:ext cx="776373" cy="684914"/>
              </a:xfrm>
              <a:prstGeom prst="rect">
                <a:avLst/>
              </a:prstGeom>
              <a:ln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19050" tIns="19050" rIns="19050" bIns="19050" anchor="ctr"/>
              <a:lstStyle>
                <a:lvl1pPr defTabSz="825500">
                  <a:defRPr sz="56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lvl1pPr>
              </a:lstStyle>
              <a:p>
                <a:pPr algn="ctr"/>
                <a:r>
                  <a:rPr lang="en-US" sz="1500" dirty="0">
                    <a:solidFill>
                      <a:schemeClr val="bg1"/>
                    </a:solidFill>
                  </a:rPr>
                  <a:t>TCP</a:t>
                </a:r>
                <a:endParaRPr sz="15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65" name="HTTP Headers">
              <a:extLst>
                <a:ext uri="{FF2B5EF4-FFF2-40B4-BE49-F238E27FC236}">
                  <a16:creationId xmlns:a16="http://schemas.microsoft.com/office/drawing/2014/main" id="{68BA81A6-D432-EB37-3955-B1770317E2D7}"/>
                </a:ext>
              </a:extLst>
            </p:cNvPr>
            <p:cNvSpPr/>
            <p:nvPr/>
          </p:nvSpPr>
          <p:spPr>
            <a:xfrm>
              <a:off x="4940285" y="2959457"/>
              <a:ext cx="535519" cy="384078"/>
            </a:xfrm>
            <a:prstGeom prst="rect">
              <a:avLst/>
            </a:prstGeom>
            <a:ln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lang="en-US" sz="1500" dirty="0">
                  <a:solidFill>
                    <a:schemeClr val="bg1"/>
                  </a:solidFill>
                </a:rPr>
                <a:t>IP</a:t>
              </a:r>
              <a:endParaRPr sz="15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5A5DD77-3D86-CC0D-CEEF-35F53D9D7F6E}"/>
              </a:ext>
            </a:extLst>
          </p:cNvPr>
          <p:cNvGrpSpPr/>
          <p:nvPr/>
        </p:nvGrpSpPr>
        <p:grpSpPr>
          <a:xfrm>
            <a:off x="1890953" y="4364724"/>
            <a:ext cx="2944361" cy="384078"/>
            <a:chOff x="818102" y="4981054"/>
            <a:chExt cx="2944361" cy="384078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0DA1F195-CE3A-539E-FDE3-49A92A6B2882}"/>
                </a:ext>
              </a:extLst>
            </p:cNvPr>
            <p:cNvGrpSpPr/>
            <p:nvPr/>
          </p:nvGrpSpPr>
          <p:grpSpPr>
            <a:xfrm>
              <a:off x="1872688" y="4981054"/>
              <a:ext cx="1889775" cy="384078"/>
              <a:chOff x="1818695" y="3896128"/>
              <a:chExt cx="2739715" cy="684914"/>
            </a:xfrm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916C302F-E620-1F51-39C3-6F46B6F95787}"/>
                  </a:ext>
                </a:extLst>
              </p:cNvPr>
              <p:cNvGrpSpPr/>
              <p:nvPr/>
            </p:nvGrpSpPr>
            <p:grpSpPr>
              <a:xfrm>
                <a:off x="2591582" y="3896128"/>
                <a:ext cx="1966828" cy="684914"/>
                <a:chOff x="2009945" y="3506086"/>
                <a:chExt cx="1966828" cy="684914"/>
              </a:xfrm>
            </p:grpSpPr>
            <p:sp>
              <p:nvSpPr>
                <p:cNvPr id="56" name="HTTP Headers">
                  <a:extLst>
                    <a:ext uri="{FF2B5EF4-FFF2-40B4-BE49-F238E27FC236}">
                      <a16:creationId xmlns:a16="http://schemas.microsoft.com/office/drawing/2014/main" id="{3800D86F-3576-1759-CF4D-218484D30764}"/>
                    </a:ext>
                  </a:extLst>
                </p:cNvPr>
                <p:cNvSpPr/>
                <p:nvPr/>
              </p:nvSpPr>
              <p:spPr>
                <a:xfrm>
                  <a:off x="2009945" y="3506086"/>
                  <a:ext cx="776373" cy="684914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style>
                <a:lnRef idx="2">
                  <a:schemeClr val="accent4">
                    <a:shade val="15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lIns="19050" tIns="19050" rIns="19050" bIns="19050" anchor="ctr"/>
                <a:lstStyle>
                  <a:lvl1pPr defTabSz="825500">
                    <a:defRPr sz="5600">
                      <a:solidFill>
                        <a:srgbClr val="000000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 algn="ctr"/>
                  <a:r>
                    <a:rPr sz="1500" dirty="0">
                      <a:solidFill>
                        <a:schemeClr val="bg1"/>
                      </a:solidFill>
                    </a:rPr>
                    <a:t>HTTP</a:t>
                  </a:r>
                </a:p>
              </p:txBody>
            </p:sp>
            <p:sp>
              <p:nvSpPr>
                <p:cNvPr id="57" name="Data!">
                  <a:extLst>
                    <a:ext uri="{FF2B5EF4-FFF2-40B4-BE49-F238E27FC236}">
                      <a16:creationId xmlns:a16="http://schemas.microsoft.com/office/drawing/2014/main" id="{84F30EC5-1034-135A-C018-4D2E9C61BAA2}"/>
                    </a:ext>
                  </a:extLst>
                </p:cNvPr>
                <p:cNvSpPr/>
                <p:nvPr/>
              </p:nvSpPr>
              <p:spPr>
                <a:xfrm>
                  <a:off x="2786319" y="3506086"/>
                  <a:ext cx="1190454" cy="684914"/>
                </a:xfrm>
                <a:prstGeom prst="rect">
                  <a:avLst/>
                </a:prstGeom>
                <a:ln w="19050">
                  <a:solidFill>
                    <a:schemeClr val="accent1"/>
                  </a:solidFill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lIns="19050" tIns="19050" rIns="19050" bIns="19050" anchor="ctr"/>
                <a:lstStyle>
                  <a:lvl1pPr defTabSz="825500">
                    <a:defRPr sz="5600">
                      <a:solidFill>
                        <a:srgbClr val="000000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 algn="ctr"/>
                  <a:r>
                    <a:rPr sz="1500" dirty="0"/>
                    <a:t>Data!</a:t>
                  </a:r>
                </a:p>
              </p:txBody>
            </p:sp>
          </p:grpSp>
          <p:sp>
            <p:nvSpPr>
              <p:cNvPr id="55" name="HTTP Headers">
                <a:extLst>
                  <a:ext uri="{FF2B5EF4-FFF2-40B4-BE49-F238E27FC236}">
                    <a16:creationId xmlns:a16="http://schemas.microsoft.com/office/drawing/2014/main" id="{3EF16966-25E9-1BD1-C9AC-21F3FDE5444E}"/>
                  </a:ext>
                </a:extLst>
              </p:cNvPr>
              <p:cNvSpPr/>
              <p:nvPr/>
            </p:nvSpPr>
            <p:spPr>
              <a:xfrm>
                <a:off x="1818695" y="3896128"/>
                <a:ext cx="776373" cy="684914"/>
              </a:xfrm>
              <a:prstGeom prst="rect">
                <a:avLst/>
              </a:prstGeom>
              <a:ln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19050" tIns="19050" rIns="19050" bIns="19050" anchor="ctr"/>
              <a:lstStyle>
                <a:lvl1pPr defTabSz="825500">
                  <a:defRPr sz="56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lvl1pPr>
              </a:lstStyle>
              <a:p>
                <a:pPr algn="ctr"/>
                <a:r>
                  <a:rPr lang="en-US" sz="1500" dirty="0">
                    <a:solidFill>
                      <a:schemeClr val="bg1"/>
                    </a:solidFill>
                  </a:rPr>
                  <a:t>TCP</a:t>
                </a:r>
                <a:endParaRPr sz="15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8" name="HTTP Headers">
              <a:extLst>
                <a:ext uri="{FF2B5EF4-FFF2-40B4-BE49-F238E27FC236}">
                  <a16:creationId xmlns:a16="http://schemas.microsoft.com/office/drawing/2014/main" id="{E0FA54F8-E2CD-FEDB-06AA-FD3C1E9E3AD1}"/>
                </a:ext>
              </a:extLst>
            </p:cNvPr>
            <p:cNvSpPr/>
            <p:nvPr/>
          </p:nvSpPr>
          <p:spPr>
            <a:xfrm>
              <a:off x="1353377" y="4981054"/>
              <a:ext cx="535519" cy="384078"/>
            </a:xfrm>
            <a:prstGeom prst="rect">
              <a:avLst/>
            </a:prstGeom>
            <a:ln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lang="en-US" sz="1500" dirty="0">
                  <a:solidFill>
                    <a:schemeClr val="bg1"/>
                  </a:solidFill>
                </a:rPr>
                <a:t>IP</a:t>
              </a:r>
              <a:endParaRPr sz="1500" dirty="0">
                <a:solidFill>
                  <a:schemeClr val="bg1"/>
                </a:solidFill>
              </a:endParaRPr>
            </a:p>
          </p:txBody>
        </p:sp>
        <p:sp>
          <p:nvSpPr>
            <p:cNvPr id="59" name="HTTP Headers">
              <a:extLst>
                <a:ext uri="{FF2B5EF4-FFF2-40B4-BE49-F238E27FC236}">
                  <a16:creationId xmlns:a16="http://schemas.microsoft.com/office/drawing/2014/main" id="{F7DE89A1-4C8E-F136-0E6B-267E1E5C891D}"/>
                </a:ext>
              </a:extLst>
            </p:cNvPr>
            <p:cNvSpPr/>
            <p:nvPr/>
          </p:nvSpPr>
          <p:spPr>
            <a:xfrm>
              <a:off x="818102" y="4981054"/>
              <a:ext cx="535519" cy="384078"/>
            </a:xfrm>
            <a:prstGeom prst="rect">
              <a:avLst/>
            </a:prstGeom>
            <a:ln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19050" tIns="19050" rIns="19050" bIns="19050" anchor="ctr"/>
            <a:lstStyle>
              <a:lvl1pPr defTabSz="825500">
                <a:defRPr sz="56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 algn="ctr"/>
              <a:r>
                <a:rPr lang="en-US" sz="1500" dirty="0">
                  <a:solidFill>
                    <a:schemeClr val="bg1"/>
                  </a:solidFill>
                </a:rPr>
                <a:t>eth</a:t>
              </a:r>
              <a:endParaRPr sz="15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028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82 0.01389 L -0.07639 0.188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78" y="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0.00023 L 0.22517 -0.04491 " pathEditMode="relative" ptsTypes="AA">
                                      <p:cBhvr>
                                        <p:cTn id="3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0.00278 L 0.2599 -0.0824 " pathEditMode="relative" ptsTypes="AA">
                                      <p:cBhvr>
                                        <p:cTn id="4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1" animBg="1"/>
      <p:bldP spid="108" grpId="1" animBg="1"/>
      <p:bldP spid="111" grpId="1" animBg="1"/>
      <p:bldP spid="112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15548</TotalTime>
  <Words>1752</Words>
  <Application>Microsoft Macintosh PowerPoint</Application>
  <PresentationFormat>On-screen Show (4:3)</PresentationFormat>
  <Paragraphs>472</Paragraphs>
  <Slides>26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Courier New</vt:lpstr>
      <vt:lpstr>Clarity</vt:lpstr>
      <vt:lpstr>Lecture 24: Networking (cont’d)</vt:lpstr>
      <vt:lpstr>Review: Networked Systems</vt:lpstr>
      <vt:lpstr>Review: Encapsulation</vt:lpstr>
      <vt:lpstr>Ports</vt:lpstr>
      <vt:lpstr>Transport-Layer Header Formats</vt:lpstr>
      <vt:lpstr>Review: Encapsulation</vt:lpstr>
      <vt:lpstr>Internet Protocol (IP)</vt:lpstr>
      <vt:lpstr>Aside: IPv4 and IPv6</vt:lpstr>
      <vt:lpstr>Review: Encapsulation</vt:lpstr>
      <vt:lpstr>The Network Stack</vt:lpstr>
      <vt:lpstr>Sockets</vt:lpstr>
      <vt:lpstr>Sockets Interface</vt:lpstr>
      <vt:lpstr>Sockets Interface: socket</vt:lpstr>
      <vt:lpstr>Sockets Interface: bind</vt:lpstr>
      <vt:lpstr>Socket Address Structures</vt:lpstr>
      <vt:lpstr>Sockets Interface: listen</vt:lpstr>
      <vt:lpstr>Sockets Interface: accept</vt:lpstr>
      <vt:lpstr>Connected vs. Listening Descriptors</vt:lpstr>
      <vt:lpstr>Sockets Interface</vt:lpstr>
      <vt:lpstr>Sockets Interface: connect</vt:lpstr>
      <vt:lpstr>accept Illustrated</vt:lpstr>
      <vt:lpstr>Exercise: Connection Setup</vt:lpstr>
      <vt:lpstr>Sockets Interface</vt:lpstr>
      <vt:lpstr>Communicating over a channel</vt:lpstr>
      <vt:lpstr>Sockets Interface</vt:lpstr>
      <vt:lpstr>The Network Stack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24: TCP</dc:title>
  <dc:creator>Eleanor Birrell</dc:creator>
  <cp:lastModifiedBy>Eleanor Birrell</cp:lastModifiedBy>
  <cp:revision>146</cp:revision>
  <cp:lastPrinted>2019-11-08T01:12:48Z</cp:lastPrinted>
  <dcterms:created xsi:type="dcterms:W3CDTF">2019-04-18T16:39:04Z</dcterms:created>
  <dcterms:modified xsi:type="dcterms:W3CDTF">2024-11-21T00:03:21Z</dcterms:modified>
</cp:coreProperties>
</file>