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256" r:id="rId2"/>
    <p:sldId id="1632" r:id="rId3"/>
    <p:sldId id="1674" r:id="rId4"/>
    <p:sldId id="1675" r:id="rId5"/>
    <p:sldId id="1639" r:id="rId6"/>
    <p:sldId id="1677" r:id="rId7"/>
    <p:sldId id="1724" r:id="rId8"/>
    <p:sldId id="1658" r:id="rId9"/>
    <p:sldId id="1703" r:id="rId10"/>
    <p:sldId id="1704" r:id="rId11"/>
    <p:sldId id="1705" r:id="rId12"/>
    <p:sldId id="1706" r:id="rId13"/>
    <p:sldId id="1709" r:id="rId14"/>
    <p:sldId id="1710" r:id="rId15"/>
    <p:sldId id="1712" r:id="rId16"/>
    <p:sldId id="1659" r:id="rId17"/>
    <p:sldId id="1713" r:id="rId18"/>
    <p:sldId id="1711" r:id="rId19"/>
    <p:sldId id="1648" r:id="rId20"/>
    <p:sldId id="1714" r:id="rId21"/>
    <p:sldId id="1715" r:id="rId22"/>
    <p:sldId id="1716" r:id="rId23"/>
    <p:sldId id="1717" r:id="rId24"/>
    <p:sldId id="1718" r:id="rId25"/>
    <p:sldId id="1719" r:id="rId26"/>
    <p:sldId id="1720" r:id="rId27"/>
    <p:sldId id="1721" r:id="rId28"/>
    <p:sldId id="1725" r:id="rId29"/>
    <p:sldId id="1723" r:id="rId30"/>
    <p:sldId id="1692" r:id="rId31"/>
    <p:sldId id="1657" r:id="rId32"/>
    <p:sldId id="1688" r:id="rId33"/>
    <p:sldId id="1676" r:id="rId34"/>
    <p:sldId id="1702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979" autoAdjust="0"/>
    <p:restoredTop sz="88009" autoAdjust="0"/>
  </p:normalViewPr>
  <p:slideViewPr>
    <p:cSldViewPr>
      <p:cViewPr>
        <p:scale>
          <a:sx n="112" d="100"/>
          <a:sy n="112" d="100"/>
        </p:scale>
        <p:origin x="1256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Agrawal, </a:t>
            </a:r>
            <a:r>
              <a:rPr lang="en-US" dirty="0" err="1"/>
              <a:t>Bolosky</a:t>
            </a:r>
            <a:r>
              <a:rPr lang="en-US" dirty="0"/>
              <a:t>, Douceur, Lorch. A Five Year Study of File-System Metadata. FAST 2007.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16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is best?</a:t>
            </a:r>
          </a:p>
          <a:p>
            <a:r>
              <a:rPr lang="en-US" sz="1200" dirty="0"/>
              <a:t>For sequential access?</a:t>
            </a:r>
          </a:p>
          <a:p>
            <a:r>
              <a:rPr lang="en-US" sz="1200" dirty="0"/>
              <a:t>For random access?</a:t>
            </a:r>
          </a:p>
          <a:p>
            <a:r>
              <a:rPr lang="en-US" sz="1200" dirty="0"/>
              <a:t>For small files?</a:t>
            </a:r>
          </a:p>
          <a:p>
            <a:r>
              <a:rPr lang="en-US" sz="1200" dirty="0"/>
              <a:t>For large files?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44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Used in CDs, DVDs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76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FAT = File Allocation 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13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005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48KB direct</a:t>
            </a:r>
          </a:p>
          <a:p>
            <a:r>
              <a:rPr lang="en-US" dirty="0"/>
              <a:t>4MB indirect</a:t>
            </a:r>
          </a:p>
          <a:p>
            <a:r>
              <a:rPr lang="en-US" dirty="0"/>
              <a:t>4GB doubly</a:t>
            </a:r>
          </a:p>
          <a:p>
            <a:r>
              <a:rPr lang="en-US" dirty="0"/>
              <a:t>4TB triply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8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536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this early implementation also had a block size that was too small (512 bytes), increasing the number of blocks per file aka number of seeks required to read/write a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74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11/13/24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11/13/24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105		       			           Fall 2024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Autofit/>
          </a:bodyPr>
          <a:lstStyle/>
          <a:p>
            <a:r>
              <a:rPr lang="en-US" sz="3200" dirty="0"/>
              <a:t>Lecture 22: File Systems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39BB0-9D41-024B-BDDE-D233FF4DC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C137F-738B-B640-A18A-276FB7351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Performance: </a:t>
            </a:r>
            <a:r>
              <a:rPr lang="en-US" dirty="0"/>
              <a:t>despite limitations of disks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Flexibility: </a:t>
            </a:r>
            <a:r>
              <a:rPr lang="en-US" dirty="0"/>
              <a:t>need to support diverse file types and workloads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Persistence: </a:t>
            </a:r>
            <a:r>
              <a:rPr lang="en-US" dirty="0"/>
              <a:t>store data long term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Reliability: </a:t>
            </a:r>
            <a:r>
              <a:rPr lang="en-US" dirty="0"/>
              <a:t>resilient to OS crashes and hardware failures</a:t>
            </a:r>
          </a:p>
        </p:txBody>
      </p:sp>
    </p:spTree>
    <p:extLst>
      <p:ext uri="{BB962C8B-B14F-4D97-AF65-F5344CB8AC3E}">
        <p14:creationId xmlns:p14="http://schemas.microsoft.com/office/powerpoint/2010/main" val="117602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2EC1E-0495-AC40-A9B6-ED2A0F746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1A628-DBAC-AB46-BCEF-EEB73788D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files are small</a:t>
            </a:r>
          </a:p>
          <a:p>
            <a:pPr lvl="1"/>
            <a:r>
              <a:rPr lang="en-US" dirty="0"/>
              <a:t>need strong support for small files (optimize the common case)</a:t>
            </a:r>
          </a:p>
          <a:p>
            <a:pPr lvl="1"/>
            <a:r>
              <a:rPr lang="en-US" dirty="0"/>
              <a:t>block size can't be too big</a:t>
            </a:r>
          </a:p>
          <a:p>
            <a:pPr lvl="1"/>
            <a:endParaRPr lang="en-US" dirty="0"/>
          </a:p>
          <a:p>
            <a:r>
              <a:rPr lang="en-US" dirty="0"/>
              <a:t>Directories are typically small</a:t>
            </a:r>
          </a:p>
          <a:p>
            <a:pPr lvl="1"/>
            <a:r>
              <a:rPr lang="en-US" dirty="0"/>
              <a:t>usually 20 or fewer entries</a:t>
            </a:r>
          </a:p>
          <a:p>
            <a:endParaRPr lang="en-US" dirty="0"/>
          </a:p>
          <a:p>
            <a:r>
              <a:rPr lang="en-US" dirty="0"/>
              <a:t>Some files are very large</a:t>
            </a:r>
          </a:p>
          <a:p>
            <a:pPr lvl="1"/>
            <a:r>
              <a:rPr lang="en-US" dirty="0"/>
              <a:t>must handle large files</a:t>
            </a:r>
          </a:p>
          <a:p>
            <a:pPr lvl="1"/>
            <a:r>
              <a:rPr lang="en-US" dirty="0"/>
              <a:t>large file access should be reasonably efficient</a:t>
            </a:r>
          </a:p>
          <a:p>
            <a:pPr lvl="1"/>
            <a:endParaRPr lang="en-US" dirty="0"/>
          </a:p>
          <a:p>
            <a:r>
              <a:rPr lang="en-US" dirty="0"/>
              <a:t>File systems are usually about half full</a:t>
            </a:r>
          </a:p>
        </p:txBody>
      </p:sp>
    </p:spTree>
    <p:extLst>
      <p:ext uri="{BB962C8B-B14F-4D97-AF65-F5344CB8AC3E}">
        <p14:creationId xmlns:p14="http://schemas.microsoft.com/office/powerpoint/2010/main" val="289921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93BAF-8D37-1644-AA1A-8077BF789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11E17-3CC0-4E42-801A-8F0ACC0A0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2286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Possible ways to allocate files:</a:t>
            </a:r>
          </a:p>
          <a:p>
            <a:r>
              <a:rPr lang="en-US" b="1" dirty="0">
                <a:solidFill>
                  <a:schemeClr val="accent1"/>
                </a:solidFill>
              </a:rPr>
              <a:t>Continuous allocation: </a:t>
            </a:r>
            <a:r>
              <a:rPr lang="en-US" dirty="0"/>
              <a:t>all bytes together, in order</a:t>
            </a:r>
          </a:p>
          <a:p>
            <a:r>
              <a:rPr lang="en-US" b="1" dirty="0">
                <a:solidFill>
                  <a:schemeClr val="accent1"/>
                </a:solidFill>
              </a:rPr>
              <a:t>Linked structure: </a:t>
            </a:r>
            <a:r>
              <a:rPr lang="en-US" dirty="0"/>
              <a:t>each block points to the next block</a:t>
            </a:r>
          </a:p>
          <a:p>
            <a:r>
              <a:rPr lang="en-US" b="1" dirty="0">
                <a:solidFill>
                  <a:schemeClr val="accent1"/>
                </a:solidFill>
              </a:rPr>
              <a:t>Indexed structure: </a:t>
            </a:r>
            <a:r>
              <a:rPr lang="en-US" dirty="0"/>
              <a:t>index block points to many other blocks</a:t>
            </a:r>
          </a:p>
          <a:p>
            <a:r>
              <a:rPr lang="en-US" b="1" dirty="0">
                <a:solidFill>
                  <a:schemeClr val="accent1"/>
                </a:solidFill>
              </a:rPr>
              <a:t>Log structure: </a:t>
            </a:r>
            <a:r>
              <a:rPr lang="en-US" dirty="0"/>
              <a:t>sequence of segments, each containing updates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6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62633-CDE5-534D-9853-A65974A84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0CF7F-7F18-0B4B-A7ED-75B6E98F5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All bytes together, in order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System Font Regular"/>
              <a:buChar char="+"/>
            </a:pPr>
            <a:r>
              <a:rPr lang="en-US" b="1" dirty="0">
                <a:solidFill>
                  <a:schemeClr val="accent1"/>
                </a:solidFill>
              </a:rPr>
              <a:t>Simple: </a:t>
            </a:r>
            <a:r>
              <a:rPr lang="en-US" dirty="0"/>
              <a:t>state required per file = start block &amp; size</a:t>
            </a:r>
          </a:p>
          <a:p>
            <a:pPr>
              <a:buFont typeface="System Font Regular"/>
              <a:buChar char="+"/>
            </a:pPr>
            <a:r>
              <a:rPr lang="en-US" b="1" dirty="0">
                <a:solidFill>
                  <a:schemeClr val="accent1"/>
                </a:solidFill>
              </a:rPr>
              <a:t>Efficient: </a:t>
            </a:r>
            <a:r>
              <a:rPr lang="en-US" dirty="0"/>
              <a:t>entire file can be read with one seek</a:t>
            </a:r>
          </a:p>
          <a:p>
            <a:pPr>
              <a:buFont typeface="System Font Regular"/>
              <a:buChar char="-"/>
            </a:pPr>
            <a:r>
              <a:rPr lang="en-US" b="1" dirty="0">
                <a:solidFill>
                  <a:schemeClr val="accent1"/>
                </a:solidFill>
              </a:rPr>
              <a:t>Fragmentation: </a:t>
            </a:r>
            <a:r>
              <a:rPr lang="en-US" dirty="0"/>
              <a:t>external is bigger problem</a:t>
            </a:r>
          </a:p>
          <a:p>
            <a:pPr>
              <a:buFont typeface="System Font Regular"/>
              <a:buChar char="-"/>
            </a:pPr>
            <a:r>
              <a:rPr lang="en-US" b="1" dirty="0">
                <a:solidFill>
                  <a:schemeClr val="accent1"/>
                </a:solidFill>
              </a:rPr>
              <a:t>Usability: </a:t>
            </a:r>
            <a:r>
              <a:rPr lang="en-US" dirty="0"/>
              <a:t>user needs to know size of file at time of creation 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B3880D-B548-D7E2-E17C-49514D6358ED}"/>
              </a:ext>
            </a:extLst>
          </p:cNvPr>
          <p:cNvSpPr/>
          <p:nvPr/>
        </p:nvSpPr>
        <p:spPr>
          <a:xfrm>
            <a:off x="381000" y="228600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1A25A9-E4C5-D99F-6D8A-43429E91E25A}"/>
              </a:ext>
            </a:extLst>
          </p:cNvPr>
          <p:cNvSpPr/>
          <p:nvPr/>
        </p:nvSpPr>
        <p:spPr>
          <a:xfrm>
            <a:off x="685800" y="228550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237355-95F3-3513-E188-24C53703AD09}"/>
              </a:ext>
            </a:extLst>
          </p:cNvPr>
          <p:cNvSpPr/>
          <p:nvPr/>
        </p:nvSpPr>
        <p:spPr>
          <a:xfrm>
            <a:off x="990600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47E82B-1345-05E7-76B1-586B079F28A8}"/>
              </a:ext>
            </a:extLst>
          </p:cNvPr>
          <p:cNvSpPr/>
          <p:nvPr/>
        </p:nvSpPr>
        <p:spPr>
          <a:xfrm>
            <a:off x="1270000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B9E30B8-0F31-7793-DE1E-6C75E7744DE5}"/>
              </a:ext>
            </a:extLst>
          </p:cNvPr>
          <p:cNvSpPr/>
          <p:nvPr/>
        </p:nvSpPr>
        <p:spPr>
          <a:xfrm>
            <a:off x="1574470" y="2287978"/>
            <a:ext cx="304800" cy="3003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5B3750-73FB-DE2D-8D22-347BDB316A64}"/>
              </a:ext>
            </a:extLst>
          </p:cNvPr>
          <p:cNvSpPr/>
          <p:nvPr/>
        </p:nvSpPr>
        <p:spPr>
          <a:xfrm>
            <a:off x="1878940" y="228649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9FB19B1-9673-47FC-013C-5B89219AC8EF}"/>
              </a:ext>
            </a:extLst>
          </p:cNvPr>
          <p:cNvSpPr/>
          <p:nvPr/>
        </p:nvSpPr>
        <p:spPr>
          <a:xfrm>
            <a:off x="2183740" y="228600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F6653D5-201F-F13C-8133-1A978882F80B}"/>
              </a:ext>
            </a:extLst>
          </p:cNvPr>
          <p:cNvSpPr/>
          <p:nvPr/>
        </p:nvSpPr>
        <p:spPr>
          <a:xfrm>
            <a:off x="2463140" y="228600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0D18216-DEB4-D9F2-BC21-B4904D4C123D}"/>
              </a:ext>
            </a:extLst>
          </p:cNvPr>
          <p:cNvSpPr/>
          <p:nvPr/>
        </p:nvSpPr>
        <p:spPr>
          <a:xfrm>
            <a:off x="2773877" y="228600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4C4C9E8-D837-609E-FB99-F0E007D27FAA}"/>
              </a:ext>
            </a:extLst>
          </p:cNvPr>
          <p:cNvSpPr/>
          <p:nvPr/>
        </p:nvSpPr>
        <p:spPr>
          <a:xfrm>
            <a:off x="3078677" y="228550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2143973-CDFD-A135-0456-BCE91086CF35}"/>
              </a:ext>
            </a:extLst>
          </p:cNvPr>
          <p:cNvSpPr/>
          <p:nvPr/>
        </p:nvSpPr>
        <p:spPr>
          <a:xfrm>
            <a:off x="3383477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E2C7983-B4D7-BF4F-07B2-28A9A4990D3F}"/>
              </a:ext>
            </a:extLst>
          </p:cNvPr>
          <p:cNvSpPr/>
          <p:nvPr/>
        </p:nvSpPr>
        <p:spPr>
          <a:xfrm>
            <a:off x="3662877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8286A9F-B19C-0C52-A794-1118E48523BF}"/>
              </a:ext>
            </a:extLst>
          </p:cNvPr>
          <p:cNvSpPr/>
          <p:nvPr/>
        </p:nvSpPr>
        <p:spPr>
          <a:xfrm>
            <a:off x="3973614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D06CC58-1F40-5C28-8ED4-173A1D222F20}"/>
              </a:ext>
            </a:extLst>
          </p:cNvPr>
          <p:cNvSpPr/>
          <p:nvPr/>
        </p:nvSpPr>
        <p:spPr>
          <a:xfrm>
            <a:off x="4278414" y="228451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0405901-4936-6D10-202D-0D29832DC5B5}"/>
              </a:ext>
            </a:extLst>
          </p:cNvPr>
          <p:cNvSpPr/>
          <p:nvPr/>
        </p:nvSpPr>
        <p:spPr>
          <a:xfrm>
            <a:off x="4583214" y="228402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5A4FD5D-8333-010D-4924-DE249A7A300F}"/>
              </a:ext>
            </a:extLst>
          </p:cNvPr>
          <p:cNvSpPr/>
          <p:nvPr/>
        </p:nvSpPr>
        <p:spPr>
          <a:xfrm>
            <a:off x="4862614" y="228402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62919C5-36ED-3041-A2DF-27ED61C6D4AE}"/>
              </a:ext>
            </a:extLst>
          </p:cNvPr>
          <p:cNvSpPr/>
          <p:nvPr/>
        </p:nvSpPr>
        <p:spPr>
          <a:xfrm>
            <a:off x="5166754" y="228451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42070AF-15C6-F766-B67E-9A9E83EF3090}"/>
              </a:ext>
            </a:extLst>
          </p:cNvPr>
          <p:cNvSpPr/>
          <p:nvPr/>
        </p:nvSpPr>
        <p:spPr>
          <a:xfrm>
            <a:off x="5471554" y="228402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331CC2A-C3D7-58D8-C881-94A1F46F4A16}"/>
              </a:ext>
            </a:extLst>
          </p:cNvPr>
          <p:cNvSpPr/>
          <p:nvPr/>
        </p:nvSpPr>
        <p:spPr>
          <a:xfrm>
            <a:off x="5776354" y="228352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F94B355-F6F1-DB26-5BE7-AC6C3AE4C27A}"/>
              </a:ext>
            </a:extLst>
          </p:cNvPr>
          <p:cNvSpPr/>
          <p:nvPr/>
        </p:nvSpPr>
        <p:spPr>
          <a:xfrm>
            <a:off x="6055754" y="228352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E2F595E-0BA9-912A-014A-48567B3B4DC5}"/>
              </a:ext>
            </a:extLst>
          </p:cNvPr>
          <p:cNvSpPr/>
          <p:nvPr/>
        </p:nvSpPr>
        <p:spPr>
          <a:xfrm>
            <a:off x="6359894" y="228600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5DD0ADA-A9F0-0853-7F38-176C07149910}"/>
              </a:ext>
            </a:extLst>
          </p:cNvPr>
          <p:cNvSpPr/>
          <p:nvPr/>
        </p:nvSpPr>
        <p:spPr>
          <a:xfrm>
            <a:off x="6664694" y="228550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5742194-6573-E213-6436-1AF71AB7A59C}"/>
              </a:ext>
            </a:extLst>
          </p:cNvPr>
          <p:cNvSpPr/>
          <p:nvPr/>
        </p:nvSpPr>
        <p:spPr>
          <a:xfrm>
            <a:off x="6969494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6189E0-614E-21EB-852C-AFEA5F2EBFA0}"/>
              </a:ext>
            </a:extLst>
          </p:cNvPr>
          <p:cNvSpPr/>
          <p:nvPr/>
        </p:nvSpPr>
        <p:spPr>
          <a:xfrm>
            <a:off x="7248894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01B9C29-C7D5-539B-32C5-7346B9C11383}"/>
              </a:ext>
            </a:extLst>
          </p:cNvPr>
          <p:cNvSpPr/>
          <p:nvPr/>
        </p:nvSpPr>
        <p:spPr>
          <a:xfrm>
            <a:off x="7553034" y="228550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B727229-B0CC-AED9-1659-3D281EA1CD55}"/>
              </a:ext>
            </a:extLst>
          </p:cNvPr>
          <p:cNvSpPr/>
          <p:nvPr/>
        </p:nvSpPr>
        <p:spPr>
          <a:xfrm>
            <a:off x="7857834" y="2285010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77B1027-4046-4664-2BED-6EDFAF433C83}"/>
              </a:ext>
            </a:extLst>
          </p:cNvPr>
          <p:cNvSpPr/>
          <p:nvPr/>
        </p:nvSpPr>
        <p:spPr>
          <a:xfrm>
            <a:off x="8162634" y="228451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10BEB46-A30E-9349-F7F8-17CAA6011BF0}"/>
              </a:ext>
            </a:extLst>
          </p:cNvPr>
          <p:cNvSpPr/>
          <p:nvPr/>
        </p:nvSpPr>
        <p:spPr>
          <a:xfrm>
            <a:off x="8442034" y="2284515"/>
            <a:ext cx="304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302F6CE-61C1-4649-EB2F-4D571E506BE6}"/>
              </a:ext>
            </a:extLst>
          </p:cNvPr>
          <p:cNvSpPr txBox="1"/>
          <p:nvPr/>
        </p:nvSpPr>
        <p:spPr>
          <a:xfrm>
            <a:off x="593460" y="258832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file1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0474011-7976-E078-D177-B6D541AEF3D1}"/>
              </a:ext>
            </a:extLst>
          </p:cNvPr>
          <p:cNvSpPr txBox="1"/>
          <p:nvPr/>
        </p:nvSpPr>
        <p:spPr>
          <a:xfrm>
            <a:off x="1783630" y="260812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</a:rPr>
              <a:t>file2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CA97893-99E4-3359-BBA7-9AFCBB163E3E}"/>
              </a:ext>
            </a:extLst>
          </p:cNvPr>
          <p:cNvSpPr txBox="1"/>
          <p:nvPr/>
        </p:nvSpPr>
        <p:spPr>
          <a:xfrm>
            <a:off x="3415167" y="260812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C000"/>
                </a:solidFill>
              </a:rPr>
              <a:t>file3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9DDFC51-813E-7ED0-7E6D-DA4952FDD4DB}"/>
              </a:ext>
            </a:extLst>
          </p:cNvPr>
          <p:cNvSpPr txBox="1"/>
          <p:nvPr/>
        </p:nvSpPr>
        <p:spPr>
          <a:xfrm>
            <a:off x="4462504" y="258832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file4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24E5B3E-8F78-66DA-C32B-CA5643BC8FD4}"/>
              </a:ext>
            </a:extLst>
          </p:cNvPr>
          <p:cNvSpPr txBox="1"/>
          <p:nvPr/>
        </p:nvSpPr>
        <p:spPr>
          <a:xfrm>
            <a:off x="6721784" y="260812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</a:rPr>
              <a:t>file5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BB0C5C0-C508-B030-32D2-C1E657742C9B}"/>
              </a:ext>
            </a:extLst>
          </p:cNvPr>
          <p:cNvSpPr txBox="1"/>
          <p:nvPr/>
        </p:nvSpPr>
        <p:spPr>
          <a:xfrm>
            <a:off x="351030" y="1947603"/>
            <a:ext cx="8603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0   1   2   3   4  5   6   7  8   9 </a:t>
            </a:r>
            <a:r>
              <a:rPr lang="en-US" sz="1700" dirty="0"/>
              <a:t>10 11 12 13 14 15 16 17 18 19 20 21 22 23 24 25 26 27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A110AE9-5D37-110F-DDA5-D8020BFBBD94}"/>
              </a:ext>
            </a:extLst>
          </p:cNvPr>
          <p:cNvSpPr/>
          <p:nvPr/>
        </p:nvSpPr>
        <p:spPr>
          <a:xfrm>
            <a:off x="390402" y="2283525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602E71B-782D-71F7-4154-E1A053840766}"/>
              </a:ext>
            </a:extLst>
          </p:cNvPr>
          <p:cNvSpPr/>
          <p:nvPr/>
        </p:nvSpPr>
        <p:spPr>
          <a:xfrm>
            <a:off x="695202" y="228303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6A3469D-6637-79F1-69C1-83FA8B148E59}"/>
              </a:ext>
            </a:extLst>
          </p:cNvPr>
          <p:cNvSpPr/>
          <p:nvPr/>
        </p:nvSpPr>
        <p:spPr>
          <a:xfrm>
            <a:off x="1000002" y="2282535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D94002E-B08A-0F5D-3593-5C56BC59B192}"/>
              </a:ext>
            </a:extLst>
          </p:cNvPr>
          <p:cNvSpPr/>
          <p:nvPr/>
        </p:nvSpPr>
        <p:spPr>
          <a:xfrm>
            <a:off x="1279402" y="2282535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E26A0E0-3C87-A239-0DA9-54B8C6E9416C}"/>
              </a:ext>
            </a:extLst>
          </p:cNvPr>
          <p:cNvSpPr/>
          <p:nvPr/>
        </p:nvSpPr>
        <p:spPr>
          <a:xfrm>
            <a:off x="1595004" y="2285751"/>
            <a:ext cx="304800" cy="30034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60270BE-9319-4610-0B91-985ADB139C1D}"/>
              </a:ext>
            </a:extLst>
          </p:cNvPr>
          <p:cNvSpPr/>
          <p:nvPr/>
        </p:nvSpPr>
        <p:spPr>
          <a:xfrm>
            <a:off x="1899474" y="2284268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A31CB59-92EE-FA65-2633-F82B52C2E88E}"/>
              </a:ext>
            </a:extLst>
          </p:cNvPr>
          <p:cNvSpPr/>
          <p:nvPr/>
        </p:nvSpPr>
        <p:spPr>
          <a:xfrm>
            <a:off x="2204274" y="2283773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2012388-9551-9B1A-BF66-1CB7CBDE28DA}"/>
              </a:ext>
            </a:extLst>
          </p:cNvPr>
          <p:cNvSpPr/>
          <p:nvPr/>
        </p:nvSpPr>
        <p:spPr>
          <a:xfrm>
            <a:off x="2483674" y="2283773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5BEC921-09CA-65C0-F1AF-E23123622DE3}"/>
              </a:ext>
            </a:extLst>
          </p:cNvPr>
          <p:cNvSpPr/>
          <p:nvPr/>
        </p:nvSpPr>
        <p:spPr>
          <a:xfrm>
            <a:off x="3382817" y="2283525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08EBB86-EF91-3211-AADB-884526F20DE8}"/>
              </a:ext>
            </a:extLst>
          </p:cNvPr>
          <p:cNvSpPr/>
          <p:nvPr/>
        </p:nvSpPr>
        <p:spPr>
          <a:xfrm>
            <a:off x="3662217" y="2283525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133B4AA-CDDC-5E3F-B835-E10E05DBDA9A}"/>
              </a:ext>
            </a:extLst>
          </p:cNvPr>
          <p:cNvSpPr/>
          <p:nvPr/>
        </p:nvSpPr>
        <p:spPr>
          <a:xfrm>
            <a:off x="3972954" y="2283525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4C61C7B-7195-40AB-8044-F9F25C7F7306}"/>
              </a:ext>
            </a:extLst>
          </p:cNvPr>
          <p:cNvSpPr/>
          <p:nvPr/>
        </p:nvSpPr>
        <p:spPr>
          <a:xfrm>
            <a:off x="4286659" y="2296641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42EB1A4-FB52-01A8-D2CD-A3CE0AA669B6}"/>
              </a:ext>
            </a:extLst>
          </p:cNvPr>
          <p:cNvSpPr/>
          <p:nvPr/>
        </p:nvSpPr>
        <p:spPr>
          <a:xfrm>
            <a:off x="4591459" y="2296146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799BABB-5C3D-8703-D903-BC9C81EC2853}"/>
              </a:ext>
            </a:extLst>
          </p:cNvPr>
          <p:cNvSpPr/>
          <p:nvPr/>
        </p:nvSpPr>
        <p:spPr>
          <a:xfrm>
            <a:off x="4870859" y="2296146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B1E5FD8-8D1C-0666-A097-1845B0915C05}"/>
              </a:ext>
            </a:extLst>
          </p:cNvPr>
          <p:cNvSpPr/>
          <p:nvPr/>
        </p:nvSpPr>
        <p:spPr>
          <a:xfrm>
            <a:off x="5174999" y="2296641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BD2B95C-A111-48EE-A911-F7FCECA80E84}"/>
              </a:ext>
            </a:extLst>
          </p:cNvPr>
          <p:cNvSpPr/>
          <p:nvPr/>
        </p:nvSpPr>
        <p:spPr>
          <a:xfrm>
            <a:off x="6662382" y="2284515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AA83FFC-A56A-C334-7679-E62586DA2A2B}"/>
              </a:ext>
            </a:extLst>
          </p:cNvPr>
          <p:cNvSpPr/>
          <p:nvPr/>
        </p:nvSpPr>
        <p:spPr>
          <a:xfrm>
            <a:off x="6967182" y="2284020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50F7D0D-1250-841D-6559-E9493CD30659}"/>
              </a:ext>
            </a:extLst>
          </p:cNvPr>
          <p:cNvSpPr/>
          <p:nvPr/>
        </p:nvSpPr>
        <p:spPr>
          <a:xfrm>
            <a:off x="7246582" y="2284020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3F64F034-437A-129F-8ADC-60608355D78C}"/>
              </a:ext>
            </a:extLst>
          </p:cNvPr>
          <p:cNvGraphicFramePr>
            <a:graphicFrameLocks noGrp="1"/>
          </p:cNvGraphicFramePr>
          <p:nvPr/>
        </p:nvGraphicFramePr>
        <p:xfrm>
          <a:off x="7068454" y="0"/>
          <a:ext cx="207224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748">
                  <a:extLst>
                    <a:ext uri="{9D8B030D-6E8A-4147-A177-3AD203B41FA5}">
                      <a16:colId xmlns:a16="http://schemas.microsoft.com/office/drawing/2014/main" val="1064631478"/>
                    </a:ext>
                  </a:extLst>
                </a:gridCol>
                <a:gridCol w="690748">
                  <a:extLst>
                    <a:ext uri="{9D8B030D-6E8A-4147-A177-3AD203B41FA5}">
                      <a16:colId xmlns:a16="http://schemas.microsoft.com/office/drawing/2014/main" val="2290345596"/>
                    </a:ext>
                  </a:extLst>
                </a:gridCol>
                <a:gridCol w="690748">
                  <a:extLst>
                    <a:ext uri="{9D8B030D-6E8A-4147-A177-3AD203B41FA5}">
                      <a16:colId xmlns:a16="http://schemas.microsoft.com/office/drawing/2014/main" val="24619083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922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200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88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8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348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545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62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  <p:bldP spid="47" grpId="0"/>
      <p:bldP spid="48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72" grpId="0" animBg="1"/>
      <p:bldP spid="73" grpId="0" animBg="1"/>
      <p:bldP spid="7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FAF05-A23F-AC48-B58A-C6D3246C1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55E9D-B349-D844-974D-F910DCB74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file is stored as linked list of blocks: One word of each block points to next block, rest of disk block is file data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7DAFB5-0B6A-ADD9-43B5-C4F91968CD2E}"/>
              </a:ext>
            </a:extLst>
          </p:cNvPr>
          <p:cNvSpPr/>
          <p:nvPr/>
        </p:nvSpPr>
        <p:spPr>
          <a:xfrm>
            <a:off x="790265" y="2556401"/>
            <a:ext cx="3048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351049-7F4E-552B-9DAB-46297BB925B2}"/>
              </a:ext>
            </a:extLst>
          </p:cNvPr>
          <p:cNvSpPr/>
          <p:nvPr/>
        </p:nvSpPr>
        <p:spPr>
          <a:xfrm>
            <a:off x="1399865" y="2555411"/>
            <a:ext cx="304800" cy="304800"/>
          </a:xfrm>
          <a:prstGeom prst="rect">
            <a:avLst/>
          </a:prstGeom>
          <a:solidFill>
            <a:srgbClr val="7BFF9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761598-29AE-3333-737D-4F303A5441AA}"/>
              </a:ext>
            </a:extLst>
          </p:cNvPr>
          <p:cNvSpPr/>
          <p:nvPr/>
        </p:nvSpPr>
        <p:spPr>
          <a:xfrm>
            <a:off x="1983735" y="2558379"/>
            <a:ext cx="304800" cy="3003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088593-7300-DA16-9A90-4D7C3234B917}"/>
              </a:ext>
            </a:extLst>
          </p:cNvPr>
          <p:cNvSpPr/>
          <p:nvPr/>
        </p:nvSpPr>
        <p:spPr>
          <a:xfrm>
            <a:off x="2593005" y="2556401"/>
            <a:ext cx="304800" cy="304800"/>
          </a:xfrm>
          <a:prstGeom prst="rect">
            <a:avLst/>
          </a:prstGeom>
          <a:solidFill>
            <a:srgbClr val="7BFF9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595D04-EBB7-98D0-658A-32644216AB3C}"/>
              </a:ext>
            </a:extLst>
          </p:cNvPr>
          <p:cNvSpPr/>
          <p:nvPr/>
        </p:nvSpPr>
        <p:spPr>
          <a:xfrm>
            <a:off x="3183142" y="2556401"/>
            <a:ext cx="304800" cy="304800"/>
          </a:xfrm>
          <a:prstGeom prst="rect">
            <a:avLst/>
          </a:prstGeom>
          <a:solidFill>
            <a:srgbClr val="FF9F9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8F46FF-CB33-D936-B50C-0F84444CAFB2}"/>
              </a:ext>
            </a:extLst>
          </p:cNvPr>
          <p:cNvSpPr/>
          <p:nvPr/>
        </p:nvSpPr>
        <p:spPr>
          <a:xfrm>
            <a:off x="3792742" y="2555411"/>
            <a:ext cx="3048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6A6911-AB53-8654-840C-7D5F00AA0AFA}"/>
              </a:ext>
            </a:extLst>
          </p:cNvPr>
          <p:cNvSpPr/>
          <p:nvPr/>
        </p:nvSpPr>
        <p:spPr>
          <a:xfrm>
            <a:off x="4382879" y="2555411"/>
            <a:ext cx="304800" cy="304800"/>
          </a:xfrm>
          <a:prstGeom prst="rect">
            <a:avLst/>
          </a:prstGeom>
          <a:solidFill>
            <a:srgbClr val="FFF17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BEA9B0B-2D9D-7D8C-F9CE-A14D354980AD}"/>
              </a:ext>
            </a:extLst>
          </p:cNvPr>
          <p:cNvSpPr/>
          <p:nvPr/>
        </p:nvSpPr>
        <p:spPr>
          <a:xfrm>
            <a:off x="4992479" y="2554421"/>
            <a:ext cx="304800" cy="304800"/>
          </a:xfrm>
          <a:prstGeom prst="rect">
            <a:avLst/>
          </a:prstGeom>
          <a:solidFill>
            <a:srgbClr val="FF9F9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908AC7-F686-2620-C346-498A51EC951C}"/>
              </a:ext>
            </a:extLst>
          </p:cNvPr>
          <p:cNvSpPr/>
          <p:nvPr/>
        </p:nvSpPr>
        <p:spPr>
          <a:xfrm>
            <a:off x="5576019" y="2554916"/>
            <a:ext cx="304800" cy="304800"/>
          </a:xfrm>
          <a:prstGeom prst="rect">
            <a:avLst/>
          </a:prstGeom>
          <a:solidFill>
            <a:srgbClr val="FFF17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7C9D416-541A-8480-3ADD-62DC2629459D}"/>
              </a:ext>
            </a:extLst>
          </p:cNvPr>
          <p:cNvSpPr/>
          <p:nvPr/>
        </p:nvSpPr>
        <p:spPr>
          <a:xfrm>
            <a:off x="6185619" y="2553926"/>
            <a:ext cx="304800" cy="304800"/>
          </a:xfrm>
          <a:prstGeom prst="rect">
            <a:avLst/>
          </a:prstGeom>
          <a:solidFill>
            <a:srgbClr val="7BFF9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5E7D0C6-D42D-0F8E-F38B-5209CE5C09F4}"/>
              </a:ext>
            </a:extLst>
          </p:cNvPr>
          <p:cNvSpPr/>
          <p:nvPr/>
        </p:nvSpPr>
        <p:spPr>
          <a:xfrm>
            <a:off x="6775756" y="2553926"/>
            <a:ext cx="3048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75FCA9D-498D-2D6A-211D-3E006C0436E7}"/>
              </a:ext>
            </a:extLst>
          </p:cNvPr>
          <p:cNvSpPr/>
          <p:nvPr/>
        </p:nvSpPr>
        <p:spPr>
          <a:xfrm>
            <a:off x="7359956" y="2553431"/>
            <a:ext cx="304800" cy="304800"/>
          </a:xfrm>
          <a:prstGeom prst="rect">
            <a:avLst/>
          </a:prstGeom>
          <a:solidFill>
            <a:srgbClr val="7BFF9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AE2CCDA-DED0-3C26-300E-5F4E9260E765}"/>
              </a:ext>
            </a:extLst>
          </p:cNvPr>
          <p:cNvSpPr/>
          <p:nvPr/>
        </p:nvSpPr>
        <p:spPr>
          <a:xfrm>
            <a:off x="7942017" y="2551453"/>
            <a:ext cx="304800" cy="304800"/>
          </a:xfrm>
          <a:prstGeom prst="rect">
            <a:avLst/>
          </a:prstGeom>
          <a:solidFill>
            <a:srgbClr val="FFF17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CD9059-96C6-A8F1-4A10-1C0BF61AD0D5}"/>
              </a:ext>
            </a:extLst>
          </p:cNvPr>
          <p:cNvSpPr/>
          <p:nvPr/>
        </p:nvSpPr>
        <p:spPr>
          <a:xfrm>
            <a:off x="8526217" y="2550958"/>
            <a:ext cx="304800" cy="304800"/>
          </a:xfrm>
          <a:prstGeom prst="rect">
            <a:avLst/>
          </a:prstGeom>
          <a:solidFill>
            <a:srgbClr val="FF9F9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id="{AF96926C-C4B6-1DAD-BA9F-3C75BAE65F50}"/>
              </a:ext>
            </a:extLst>
          </p:cNvPr>
          <p:cNvSpPr/>
          <p:nvPr/>
        </p:nvSpPr>
        <p:spPr>
          <a:xfrm>
            <a:off x="670742" y="2327517"/>
            <a:ext cx="1442180" cy="359076"/>
          </a:xfrm>
          <a:prstGeom prst="arc">
            <a:avLst>
              <a:gd name="adj1" fmla="val 10769565"/>
              <a:gd name="adj2" fmla="val 113609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DBD21007-AD18-A9C3-97C5-9A5894687460}"/>
              </a:ext>
            </a:extLst>
          </p:cNvPr>
          <p:cNvSpPr/>
          <p:nvPr/>
        </p:nvSpPr>
        <p:spPr>
          <a:xfrm rot="10800000">
            <a:off x="932433" y="2590800"/>
            <a:ext cx="5724095" cy="695357"/>
          </a:xfrm>
          <a:prstGeom prst="arc">
            <a:avLst>
              <a:gd name="adj1" fmla="val 10769565"/>
              <a:gd name="adj2" fmla="val 0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3A741E6B-ECBE-6BE6-45CD-99986FEAD559}"/>
              </a:ext>
            </a:extLst>
          </p:cNvPr>
          <p:cNvSpPr/>
          <p:nvPr/>
        </p:nvSpPr>
        <p:spPr>
          <a:xfrm>
            <a:off x="3666072" y="2336395"/>
            <a:ext cx="3223244" cy="369330"/>
          </a:xfrm>
          <a:prstGeom prst="arc">
            <a:avLst>
              <a:gd name="adj1" fmla="val 10769565"/>
              <a:gd name="adj2" fmla="val 40538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12E808-2AAD-D4A9-5CB7-83F79B42FE73}"/>
              </a:ext>
            </a:extLst>
          </p:cNvPr>
          <p:cNvSpPr txBox="1"/>
          <p:nvPr/>
        </p:nvSpPr>
        <p:spPr>
          <a:xfrm>
            <a:off x="727092" y="252735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CAFA58F-D71F-5ABC-BCF6-A4719D46FB66}"/>
              </a:ext>
            </a:extLst>
          </p:cNvPr>
          <p:cNvSpPr txBox="1"/>
          <p:nvPr/>
        </p:nvSpPr>
        <p:spPr>
          <a:xfrm>
            <a:off x="1371600" y="25262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8BF1528-687D-E6B1-9F62-6D0A89A2CE29}"/>
              </a:ext>
            </a:extLst>
          </p:cNvPr>
          <p:cNvSpPr txBox="1"/>
          <p:nvPr/>
        </p:nvSpPr>
        <p:spPr>
          <a:xfrm>
            <a:off x="6117446" y="2526216"/>
            <a:ext cx="42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4F42911-AFF0-0BB4-6108-16689231AE53}"/>
              </a:ext>
            </a:extLst>
          </p:cNvPr>
          <p:cNvSpPr/>
          <p:nvPr/>
        </p:nvSpPr>
        <p:spPr>
          <a:xfrm>
            <a:off x="475013" y="2557389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C0F6096-246B-E7FD-49A6-6D39D93E8EF5}"/>
              </a:ext>
            </a:extLst>
          </p:cNvPr>
          <p:cNvSpPr/>
          <p:nvPr/>
        </p:nvSpPr>
        <p:spPr>
          <a:xfrm>
            <a:off x="1095395" y="255788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7217548-360D-CC38-3016-9A36CA3407AA}"/>
              </a:ext>
            </a:extLst>
          </p:cNvPr>
          <p:cNvSpPr/>
          <p:nvPr/>
        </p:nvSpPr>
        <p:spPr>
          <a:xfrm>
            <a:off x="1704335" y="2559369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ED6F699-6759-17C8-EC3B-87C1629E7F74}"/>
              </a:ext>
            </a:extLst>
          </p:cNvPr>
          <p:cNvSpPr/>
          <p:nvPr/>
        </p:nvSpPr>
        <p:spPr>
          <a:xfrm>
            <a:off x="2288535" y="255887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CC34C17-4AE3-39DC-852C-890B612847B0}"/>
              </a:ext>
            </a:extLst>
          </p:cNvPr>
          <p:cNvSpPr/>
          <p:nvPr/>
        </p:nvSpPr>
        <p:spPr>
          <a:xfrm>
            <a:off x="2904072" y="2558379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F4821C1-E221-6685-D16D-DCB3CBFB53D1}"/>
              </a:ext>
            </a:extLst>
          </p:cNvPr>
          <p:cNvSpPr/>
          <p:nvPr/>
        </p:nvSpPr>
        <p:spPr>
          <a:xfrm>
            <a:off x="3488272" y="255788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D9D1CC2-A73B-143C-5C3D-646920200681}"/>
              </a:ext>
            </a:extLst>
          </p:cNvPr>
          <p:cNvSpPr/>
          <p:nvPr/>
        </p:nvSpPr>
        <p:spPr>
          <a:xfrm>
            <a:off x="4103809" y="2557389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78CBED1-8B06-B66B-13AE-A1D9219AE584}"/>
              </a:ext>
            </a:extLst>
          </p:cNvPr>
          <p:cNvSpPr/>
          <p:nvPr/>
        </p:nvSpPr>
        <p:spPr>
          <a:xfrm>
            <a:off x="4688009" y="2556894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51F0F31-E28B-B98E-57C6-11EB7EE421B1}"/>
              </a:ext>
            </a:extLst>
          </p:cNvPr>
          <p:cNvSpPr/>
          <p:nvPr/>
        </p:nvSpPr>
        <p:spPr>
          <a:xfrm>
            <a:off x="5296949" y="2556894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14CF2D0-EE1E-9849-652B-1753EBB21230}"/>
              </a:ext>
            </a:extLst>
          </p:cNvPr>
          <p:cNvSpPr/>
          <p:nvPr/>
        </p:nvSpPr>
        <p:spPr>
          <a:xfrm>
            <a:off x="5881149" y="2556399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E749FAB-B1FD-B007-DFD2-747B5DEE894B}"/>
              </a:ext>
            </a:extLst>
          </p:cNvPr>
          <p:cNvSpPr/>
          <p:nvPr/>
        </p:nvSpPr>
        <p:spPr>
          <a:xfrm>
            <a:off x="8246487" y="2552441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4889396-BD65-C037-1367-232FC7FF68A2}"/>
              </a:ext>
            </a:extLst>
          </p:cNvPr>
          <p:cNvSpPr/>
          <p:nvPr/>
        </p:nvSpPr>
        <p:spPr>
          <a:xfrm>
            <a:off x="6496686" y="255590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C1A9148-AD16-9E95-999B-D1734006B38D}"/>
              </a:ext>
            </a:extLst>
          </p:cNvPr>
          <p:cNvSpPr/>
          <p:nvPr/>
        </p:nvSpPr>
        <p:spPr>
          <a:xfrm>
            <a:off x="7080226" y="2556399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7F2877D-EF86-896C-AEBC-7DEE658C014B}"/>
              </a:ext>
            </a:extLst>
          </p:cNvPr>
          <p:cNvSpPr/>
          <p:nvPr/>
        </p:nvSpPr>
        <p:spPr>
          <a:xfrm>
            <a:off x="7662947" y="2553431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B5DBB29-C421-4B3D-450F-B0E656B1BE9F}"/>
              </a:ext>
            </a:extLst>
          </p:cNvPr>
          <p:cNvSpPr txBox="1"/>
          <p:nvPr/>
        </p:nvSpPr>
        <p:spPr>
          <a:xfrm>
            <a:off x="5510625" y="252512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graphicFrame>
        <p:nvGraphicFramePr>
          <p:cNvPr id="74" name="Table 73">
            <a:extLst>
              <a:ext uri="{FF2B5EF4-FFF2-40B4-BE49-F238E27FC236}">
                <a16:creationId xmlns:a16="http://schemas.microsoft.com/office/drawing/2014/main" id="{2058A6D3-FA17-1206-A510-E7E0DD1B7E9D}"/>
              </a:ext>
            </a:extLst>
          </p:cNvPr>
          <p:cNvGraphicFramePr>
            <a:graphicFrameLocks noGrp="1"/>
          </p:cNvGraphicFramePr>
          <p:nvPr/>
        </p:nvGraphicFramePr>
        <p:xfrm>
          <a:off x="7517153" y="3124200"/>
          <a:ext cx="138149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748">
                  <a:extLst>
                    <a:ext uri="{9D8B030D-6E8A-4147-A177-3AD203B41FA5}">
                      <a16:colId xmlns:a16="http://schemas.microsoft.com/office/drawing/2014/main" val="1064631478"/>
                    </a:ext>
                  </a:extLst>
                </a:gridCol>
                <a:gridCol w="690748">
                  <a:extLst>
                    <a:ext uri="{9D8B030D-6E8A-4147-A177-3AD203B41FA5}">
                      <a16:colId xmlns:a16="http://schemas.microsoft.com/office/drawing/2014/main" val="22903455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922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200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88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8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348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545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40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FAF05-A23F-AC48-B58A-C6D3246C1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Decoupled Linked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55E9D-B349-D844-974D-F910DCB74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file is stored as linked list of blocks: First word of each block points to next block, rest of disk block is file data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7DAFB5-0B6A-ADD9-43B5-C4F91968CD2E}"/>
              </a:ext>
            </a:extLst>
          </p:cNvPr>
          <p:cNvSpPr/>
          <p:nvPr/>
        </p:nvSpPr>
        <p:spPr>
          <a:xfrm>
            <a:off x="183992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351049-7F4E-552B-9DAB-46297BB925B2}"/>
              </a:ext>
            </a:extLst>
          </p:cNvPr>
          <p:cNvSpPr/>
          <p:nvPr/>
        </p:nvSpPr>
        <p:spPr>
          <a:xfrm>
            <a:off x="487081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761598-29AE-3333-737D-4F303A5441AA}"/>
              </a:ext>
            </a:extLst>
          </p:cNvPr>
          <p:cNvSpPr/>
          <p:nvPr/>
        </p:nvSpPr>
        <p:spPr>
          <a:xfrm>
            <a:off x="799987" y="2566000"/>
            <a:ext cx="304800" cy="30034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088593-7300-DA16-9A90-4D7C3234B917}"/>
              </a:ext>
            </a:extLst>
          </p:cNvPr>
          <p:cNvSpPr/>
          <p:nvPr/>
        </p:nvSpPr>
        <p:spPr>
          <a:xfrm>
            <a:off x="1104787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595D04-EBB7-98D0-658A-32644216AB3C}"/>
              </a:ext>
            </a:extLst>
          </p:cNvPr>
          <p:cNvSpPr/>
          <p:nvPr/>
        </p:nvSpPr>
        <p:spPr>
          <a:xfrm>
            <a:off x="1417693" y="2560556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8F46FF-CB33-D936-B50C-0F84444CAFB2}"/>
              </a:ext>
            </a:extLst>
          </p:cNvPr>
          <p:cNvSpPr/>
          <p:nvPr/>
        </p:nvSpPr>
        <p:spPr>
          <a:xfrm>
            <a:off x="1730599" y="2560556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6A6911-AB53-8654-840C-7D5F00AA0AFA}"/>
              </a:ext>
            </a:extLst>
          </p:cNvPr>
          <p:cNvSpPr/>
          <p:nvPr/>
        </p:nvSpPr>
        <p:spPr>
          <a:xfrm>
            <a:off x="2035399" y="256600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BEA9B0B-2D9D-7D8C-F9CE-A14D354980AD}"/>
              </a:ext>
            </a:extLst>
          </p:cNvPr>
          <p:cNvSpPr/>
          <p:nvPr/>
        </p:nvSpPr>
        <p:spPr>
          <a:xfrm>
            <a:off x="2348305" y="2560556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908AC7-F686-2620-C346-498A51EC951C}"/>
              </a:ext>
            </a:extLst>
          </p:cNvPr>
          <p:cNvSpPr/>
          <p:nvPr/>
        </p:nvSpPr>
        <p:spPr>
          <a:xfrm>
            <a:off x="2653105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7C9D416-541A-8480-3ADD-62DC2629459D}"/>
              </a:ext>
            </a:extLst>
          </p:cNvPr>
          <p:cNvSpPr/>
          <p:nvPr/>
        </p:nvSpPr>
        <p:spPr>
          <a:xfrm>
            <a:off x="2953933" y="2560556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5E7D0C6-D42D-0F8E-F38B-5209CE5C09F4}"/>
              </a:ext>
            </a:extLst>
          </p:cNvPr>
          <p:cNvSpPr/>
          <p:nvPr/>
        </p:nvSpPr>
        <p:spPr>
          <a:xfrm>
            <a:off x="3260563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75FCA9D-498D-2D6A-211D-3E006C0436E7}"/>
              </a:ext>
            </a:extLst>
          </p:cNvPr>
          <p:cNvSpPr/>
          <p:nvPr/>
        </p:nvSpPr>
        <p:spPr>
          <a:xfrm>
            <a:off x="3561402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AE2CCDA-DED0-3C26-300E-5F4E9260E765}"/>
              </a:ext>
            </a:extLst>
          </p:cNvPr>
          <p:cNvSpPr/>
          <p:nvPr/>
        </p:nvSpPr>
        <p:spPr>
          <a:xfrm>
            <a:off x="3856093" y="2560021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CD9059-96C6-A8F1-4A10-1C0BF61AD0D5}"/>
              </a:ext>
            </a:extLst>
          </p:cNvPr>
          <p:cNvSpPr/>
          <p:nvPr/>
        </p:nvSpPr>
        <p:spPr>
          <a:xfrm>
            <a:off x="4168879" y="2560021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12E808-2AAD-D4A9-5CB7-83F79B42FE73}"/>
              </a:ext>
            </a:extLst>
          </p:cNvPr>
          <p:cNvSpPr txBox="1"/>
          <p:nvPr/>
        </p:nvSpPr>
        <p:spPr>
          <a:xfrm>
            <a:off x="92410" y="252805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CAFA58F-D71F-5ABC-BCF6-A4719D46FB66}"/>
              </a:ext>
            </a:extLst>
          </p:cNvPr>
          <p:cNvSpPr txBox="1"/>
          <p:nvPr/>
        </p:nvSpPr>
        <p:spPr>
          <a:xfrm>
            <a:off x="457200" y="2514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8BF1528-687D-E6B1-9F62-6D0A89A2CE29}"/>
              </a:ext>
            </a:extLst>
          </p:cNvPr>
          <p:cNvSpPr txBox="1"/>
          <p:nvPr/>
        </p:nvSpPr>
        <p:spPr>
          <a:xfrm>
            <a:off x="2903706" y="2527755"/>
            <a:ext cx="42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4F42911-AFF0-0BB4-6108-16689231AE53}"/>
              </a:ext>
            </a:extLst>
          </p:cNvPr>
          <p:cNvSpPr/>
          <p:nvPr/>
        </p:nvSpPr>
        <p:spPr>
          <a:xfrm>
            <a:off x="4471074" y="2560039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C0F6096-246B-E7FD-49A6-6D39D93E8EF5}"/>
              </a:ext>
            </a:extLst>
          </p:cNvPr>
          <p:cNvSpPr/>
          <p:nvPr/>
        </p:nvSpPr>
        <p:spPr>
          <a:xfrm>
            <a:off x="4782645" y="255972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7217548-360D-CC38-3016-9A36CA3407AA}"/>
              </a:ext>
            </a:extLst>
          </p:cNvPr>
          <p:cNvSpPr/>
          <p:nvPr/>
        </p:nvSpPr>
        <p:spPr>
          <a:xfrm>
            <a:off x="5094216" y="256071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ED6F699-6759-17C8-EC3B-87C1629E7F74}"/>
              </a:ext>
            </a:extLst>
          </p:cNvPr>
          <p:cNvSpPr/>
          <p:nvPr/>
        </p:nvSpPr>
        <p:spPr>
          <a:xfrm>
            <a:off x="5405787" y="256071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CC34C17-4AE3-39DC-852C-890B612847B0}"/>
              </a:ext>
            </a:extLst>
          </p:cNvPr>
          <p:cNvSpPr/>
          <p:nvPr/>
        </p:nvSpPr>
        <p:spPr>
          <a:xfrm>
            <a:off x="5713880" y="2560714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F4821C1-E221-6685-D16D-DCB3CBFB53D1}"/>
              </a:ext>
            </a:extLst>
          </p:cNvPr>
          <p:cNvSpPr/>
          <p:nvPr/>
        </p:nvSpPr>
        <p:spPr>
          <a:xfrm>
            <a:off x="6034587" y="256071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D9D1CC2-A73B-143C-5C3D-646920200681}"/>
              </a:ext>
            </a:extLst>
          </p:cNvPr>
          <p:cNvSpPr/>
          <p:nvPr/>
        </p:nvSpPr>
        <p:spPr>
          <a:xfrm>
            <a:off x="6354419" y="2560714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78CBED1-8B06-B66B-13AE-A1D9219AE584}"/>
              </a:ext>
            </a:extLst>
          </p:cNvPr>
          <p:cNvSpPr/>
          <p:nvPr/>
        </p:nvSpPr>
        <p:spPr>
          <a:xfrm>
            <a:off x="6665156" y="2557744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51F0F31-E28B-B98E-57C6-11EB7EE421B1}"/>
              </a:ext>
            </a:extLst>
          </p:cNvPr>
          <p:cNvSpPr/>
          <p:nvPr/>
        </p:nvSpPr>
        <p:spPr>
          <a:xfrm>
            <a:off x="6975893" y="2557744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14CF2D0-EE1E-9849-652B-1753EBB21230}"/>
              </a:ext>
            </a:extLst>
          </p:cNvPr>
          <p:cNvSpPr/>
          <p:nvPr/>
        </p:nvSpPr>
        <p:spPr>
          <a:xfrm>
            <a:off x="7291399" y="256071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E749FAB-B1FD-B007-DFD2-747B5DEE894B}"/>
              </a:ext>
            </a:extLst>
          </p:cNvPr>
          <p:cNvSpPr/>
          <p:nvPr/>
        </p:nvSpPr>
        <p:spPr>
          <a:xfrm>
            <a:off x="8553395" y="2554281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4889396-BD65-C037-1367-232FC7FF68A2}"/>
              </a:ext>
            </a:extLst>
          </p:cNvPr>
          <p:cNvSpPr/>
          <p:nvPr/>
        </p:nvSpPr>
        <p:spPr>
          <a:xfrm>
            <a:off x="7606906" y="255774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C1A9148-AD16-9E95-999B-D1734006B38D}"/>
              </a:ext>
            </a:extLst>
          </p:cNvPr>
          <p:cNvSpPr/>
          <p:nvPr/>
        </p:nvSpPr>
        <p:spPr>
          <a:xfrm>
            <a:off x="7928562" y="255774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7F2877D-EF86-896C-AEBC-7DEE658C014B}"/>
              </a:ext>
            </a:extLst>
          </p:cNvPr>
          <p:cNvSpPr/>
          <p:nvPr/>
        </p:nvSpPr>
        <p:spPr>
          <a:xfrm>
            <a:off x="8238778" y="2554281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B5DBB29-C421-4B3D-450F-B0E656B1BE9F}"/>
              </a:ext>
            </a:extLst>
          </p:cNvPr>
          <p:cNvSpPr txBox="1"/>
          <p:nvPr/>
        </p:nvSpPr>
        <p:spPr>
          <a:xfrm>
            <a:off x="2590800" y="25146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graphicFrame>
        <p:nvGraphicFramePr>
          <p:cNvPr id="74" name="Table 73">
            <a:extLst>
              <a:ext uri="{FF2B5EF4-FFF2-40B4-BE49-F238E27FC236}">
                <a16:creationId xmlns:a16="http://schemas.microsoft.com/office/drawing/2014/main" id="{2058A6D3-FA17-1206-A510-E7E0DD1B7E9D}"/>
              </a:ext>
            </a:extLst>
          </p:cNvPr>
          <p:cNvGraphicFramePr>
            <a:graphicFrameLocks noGrp="1"/>
          </p:cNvGraphicFramePr>
          <p:nvPr/>
        </p:nvGraphicFramePr>
        <p:xfrm>
          <a:off x="7517153" y="3124200"/>
          <a:ext cx="138149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748">
                  <a:extLst>
                    <a:ext uri="{9D8B030D-6E8A-4147-A177-3AD203B41FA5}">
                      <a16:colId xmlns:a16="http://schemas.microsoft.com/office/drawing/2014/main" val="1064631478"/>
                    </a:ext>
                  </a:extLst>
                </a:gridCol>
                <a:gridCol w="690748">
                  <a:extLst>
                    <a:ext uri="{9D8B030D-6E8A-4147-A177-3AD203B41FA5}">
                      <a16:colId xmlns:a16="http://schemas.microsoft.com/office/drawing/2014/main" val="22903455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922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200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88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8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348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545475"/>
                  </a:ext>
                </a:extLst>
              </a:tr>
            </a:tbl>
          </a:graphicData>
        </a:graphic>
      </p:graphicFrame>
      <p:sp>
        <p:nvSpPr>
          <p:cNvPr id="5" name="Arc 4">
            <a:extLst>
              <a:ext uri="{FF2B5EF4-FFF2-40B4-BE49-F238E27FC236}">
                <a16:creationId xmlns:a16="http://schemas.microsoft.com/office/drawing/2014/main" id="{7F96702E-1BA4-E1FD-B2B8-73546480A38B}"/>
              </a:ext>
            </a:extLst>
          </p:cNvPr>
          <p:cNvSpPr/>
          <p:nvPr/>
        </p:nvSpPr>
        <p:spPr>
          <a:xfrm>
            <a:off x="294334" y="2333888"/>
            <a:ext cx="671992" cy="391706"/>
          </a:xfrm>
          <a:prstGeom prst="arc">
            <a:avLst>
              <a:gd name="adj1" fmla="val 10769565"/>
              <a:gd name="adj2" fmla="val 113609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C47A5F46-220B-F316-7F85-BB8BB6A69B87}"/>
              </a:ext>
            </a:extLst>
          </p:cNvPr>
          <p:cNvSpPr/>
          <p:nvPr/>
        </p:nvSpPr>
        <p:spPr>
          <a:xfrm rot="10800000">
            <a:off x="364836" y="2554280"/>
            <a:ext cx="3065305" cy="710421"/>
          </a:xfrm>
          <a:prstGeom prst="arc">
            <a:avLst>
              <a:gd name="adj1" fmla="val 10769565"/>
              <a:gd name="adj2" fmla="val 0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AF7150E0-88D0-8267-BF41-E5497E03FBDF}"/>
              </a:ext>
            </a:extLst>
          </p:cNvPr>
          <p:cNvSpPr/>
          <p:nvPr/>
        </p:nvSpPr>
        <p:spPr>
          <a:xfrm>
            <a:off x="1923413" y="2325404"/>
            <a:ext cx="1502940" cy="391706"/>
          </a:xfrm>
          <a:prstGeom prst="arc">
            <a:avLst>
              <a:gd name="adj1" fmla="val 10769565"/>
              <a:gd name="adj2" fmla="val 40538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DEB9F5-C796-78C1-3021-7C75AB691486}"/>
              </a:ext>
            </a:extLst>
          </p:cNvPr>
          <p:cNvSpPr txBox="1"/>
          <p:nvPr/>
        </p:nvSpPr>
        <p:spPr>
          <a:xfrm>
            <a:off x="4449805" y="2233284"/>
            <a:ext cx="4527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0   1   2   3   4   5   6   7  8   9   10 11 12 13</a:t>
            </a:r>
          </a:p>
        </p:txBody>
      </p:sp>
    </p:spTree>
    <p:extLst>
      <p:ext uri="{BB962C8B-B14F-4D97-AF65-F5344CB8AC3E}">
        <p14:creationId xmlns:p14="http://schemas.microsoft.com/office/powerpoint/2010/main" val="47973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E282E-501D-1B40-9274-20EA36281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 2: (Decoupled) Linked Allocation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C093A8-0A5F-A243-A3CC-C65705350F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How many disk reads would be required to read (all of) 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15</m:t>
                        </m:r>
                      </m:sup>
                    </m:sSup>
                  </m:oMath>
                </a14:m>
                <a:r>
                  <a:rPr lang="en-US" dirty="0"/>
                  <a:t> byte file named /foo/bar/</a:t>
                </a:r>
                <a:r>
                  <a:rPr lang="en-US" dirty="0" err="1"/>
                  <a:t>baz.txt</a:t>
                </a:r>
                <a:r>
                  <a:rPr lang="en-US" dirty="0"/>
                  <a:t>?</a:t>
                </a:r>
              </a:p>
              <a:p>
                <a:pPr lvl="1"/>
                <a:r>
                  <a:rPr lang="en-US" dirty="0"/>
                  <a:t>assume 4096 byte (4 KB 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/>
                  <a:t> byte) blocks</a:t>
                </a:r>
              </a:p>
              <a:p>
                <a:pPr lvl="1"/>
                <a:r>
                  <a:rPr lang="en-US" dirty="0"/>
                  <a:t>assume that all directories are small enough to fit in one block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C093A8-0A5F-A243-A3CC-C65705350F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72" t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4416DAB-BA52-1A4F-B81C-7FCF39C92137}"/>
              </a:ext>
            </a:extLst>
          </p:cNvPr>
          <p:cNvSpPr txBox="1">
            <a:spLocks/>
          </p:cNvSpPr>
          <p:nvPr/>
        </p:nvSpPr>
        <p:spPr>
          <a:xfrm>
            <a:off x="457200" y="3122001"/>
            <a:ext cx="8229600" cy="373599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/>
              <a:t> directory block, find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/>
              <a:t>’s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/>
              <a:t>’s directory block, find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/>
              <a:t>’s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/>
              <a:t>’s directory block, find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0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 err="1"/>
              <a:t>ptr</a:t>
            </a:r>
            <a:r>
              <a:rPr lang="en-US" dirty="0"/>
              <a:t>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1 in FAT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1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 err="1"/>
              <a:t>ptr</a:t>
            </a:r>
            <a:r>
              <a:rPr lang="en-US" dirty="0"/>
              <a:t>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2 in FAT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2</a:t>
            </a:r>
          </a:p>
          <a:p>
            <a:pPr marL="0" indent="0">
              <a:buNone/>
            </a:pPr>
            <a:r>
              <a:rPr lang="en-US" dirty="0"/>
              <a:t>         …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read </a:t>
            </a:r>
            <a:r>
              <a:rPr lang="en-US" dirty="0" err="1"/>
              <a:t>ptr</a:t>
            </a:r>
            <a:r>
              <a:rPr lang="en-US" dirty="0"/>
              <a:t>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6 in FAT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read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6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read </a:t>
            </a:r>
            <a:r>
              <a:rPr lang="en-US" dirty="0" err="1"/>
              <a:t>ptr</a:t>
            </a:r>
            <a:r>
              <a:rPr lang="en-US" dirty="0"/>
              <a:t>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7 in FAT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read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 err="1"/>
              <a:t>’s</a:t>
            </a:r>
            <a:r>
              <a:rPr lang="en-US" dirty="0"/>
              <a:t> block 7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read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EOF</a:t>
            </a:r>
            <a:r>
              <a:rPr lang="en-US" dirty="0"/>
              <a:t> </a:t>
            </a:r>
            <a:r>
              <a:rPr lang="en-US" dirty="0" err="1"/>
              <a:t>ptr</a:t>
            </a:r>
            <a:r>
              <a:rPr lang="en-US" dirty="0"/>
              <a:t> in FAT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20059E-AD43-6DE9-DBFE-5412522C5CC4}"/>
              </a:ext>
            </a:extLst>
          </p:cNvPr>
          <p:cNvSpPr/>
          <p:nvPr/>
        </p:nvSpPr>
        <p:spPr>
          <a:xfrm>
            <a:off x="457200" y="3317410"/>
            <a:ext cx="5943600" cy="33451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59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CF4D-3737-0648-90F2-C13F42C1C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FAT File System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852C294-047F-964C-976E-FDD535DD5A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361" y="533400"/>
            <a:ext cx="4821724" cy="63246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E0AB1D8-04F1-9145-A019-CC83CF1DB61E}"/>
              </a:ext>
            </a:extLst>
          </p:cNvPr>
          <p:cNvSpPr/>
          <p:nvPr/>
        </p:nvSpPr>
        <p:spPr>
          <a:xfrm>
            <a:off x="8347961" y="5867400"/>
            <a:ext cx="796039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837AC46F-C3E4-9BFD-D727-28557AE03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239271"/>
              </p:ext>
            </p:extLst>
          </p:nvPr>
        </p:nvGraphicFramePr>
        <p:xfrm>
          <a:off x="718782" y="5713396"/>
          <a:ext cx="357766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832">
                  <a:extLst>
                    <a:ext uri="{9D8B030D-6E8A-4147-A177-3AD203B41FA5}">
                      <a16:colId xmlns:a16="http://schemas.microsoft.com/office/drawing/2014/main" val="1850863788"/>
                    </a:ext>
                  </a:extLst>
                </a:gridCol>
                <a:gridCol w="1788832">
                  <a:extLst>
                    <a:ext uri="{9D8B030D-6E8A-4147-A177-3AD203B41FA5}">
                      <a16:colId xmlns:a16="http://schemas.microsoft.com/office/drawing/2014/main" val="348471658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Directory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391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ourier" pitchFamily="2" charset="0"/>
                        </a:rPr>
                        <a:t>cecil.txt</a:t>
                      </a:r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288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ourier" pitchFamily="2" charset="0"/>
                        </a:rPr>
                        <a:t>eleanor.txt</a:t>
                      </a:r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921077"/>
                  </a:ext>
                </a:extLst>
              </a:tr>
            </a:tbl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FCAD9-38E9-9F49-AEB3-BC72D213B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114800" cy="419404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Developed by Microsoft for MS-DOS</a:t>
            </a:r>
          </a:p>
          <a:p>
            <a:r>
              <a:rPr lang="en-US" dirty="0"/>
              <a:t>decoupled linked allocation</a:t>
            </a:r>
          </a:p>
          <a:p>
            <a:r>
              <a:rPr lang="en-US" dirty="0"/>
              <a:t>1 FAT entry per block ("next pointer")</a:t>
            </a:r>
          </a:p>
          <a:p>
            <a:pPr lvl="1"/>
            <a:r>
              <a:rPr lang="en-US" dirty="0"/>
              <a:t>EOF for last block</a:t>
            </a:r>
          </a:p>
          <a:p>
            <a:pPr lvl="1"/>
            <a:r>
              <a:rPr lang="en-US" dirty="0"/>
              <a:t>0 indicates free block </a:t>
            </a:r>
          </a:p>
          <a:p>
            <a:r>
              <a:rPr lang="en-US" dirty="0"/>
              <a:t>low-level file name = FAT index of first block in file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664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FAF05-A23F-AC48-B58A-C6D3246C1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55E9D-B349-D844-974D-F910DCB74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file is stored as linked list of blocks: First word of each block points to next block, rest of disk block is file data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System Font Regular"/>
              <a:buChar char="+"/>
            </a:pPr>
            <a:r>
              <a:rPr lang="en-US" b="1" dirty="0">
                <a:solidFill>
                  <a:schemeClr val="accent1"/>
                </a:solidFill>
              </a:rPr>
              <a:t>Simple: </a:t>
            </a:r>
            <a:r>
              <a:rPr lang="en-US" dirty="0"/>
              <a:t>directory only need to store 1st block of </a:t>
            </a:r>
          </a:p>
          <a:p>
            <a:pPr marL="0" indent="0">
              <a:buNone/>
            </a:pPr>
            <a:r>
              <a:rPr lang="en-US" dirty="0"/>
              <a:t>  each file</a:t>
            </a:r>
          </a:p>
          <a:p>
            <a:pPr>
              <a:buFont typeface="System Font Regular"/>
              <a:buChar char="+"/>
            </a:pPr>
            <a:r>
              <a:rPr lang="en-US" b="1" dirty="0">
                <a:solidFill>
                  <a:schemeClr val="accent1"/>
                </a:solidFill>
              </a:rPr>
              <a:t>Space Utilization: </a:t>
            </a:r>
            <a:r>
              <a:rPr lang="en-US" dirty="0"/>
              <a:t>no space lost to external fragmentation </a:t>
            </a:r>
          </a:p>
          <a:p>
            <a:pPr>
              <a:buFont typeface="System Font Regular"/>
              <a:buChar char="-"/>
            </a:pPr>
            <a:r>
              <a:rPr lang="en-US" b="1" dirty="0">
                <a:solidFill>
                  <a:schemeClr val="accent1"/>
                </a:solidFill>
              </a:rPr>
              <a:t>Performance: </a:t>
            </a:r>
            <a:r>
              <a:rPr lang="en-US" dirty="0"/>
              <a:t>random access is slow</a:t>
            </a:r>
          </a:p>
          <a:p>
            <a:pPr>
              <a:buFont typeface="System Font Regular"/>
              <a:buChar char="~"/>
            </a:pPr>
            <a:r>
              <a:rPr lang="en-US" b="1" dirty="0">
                <a:solidFill>
                  <a:schemeClr val="accent1"/>
                </a:solidFill>
              </a:rPr>
              <a:t>Space Utilization: </a:t>
            </a:r>
            <a:r>
              <a:rPr lang="en-US" dirty="0"/>
              <a:t>overhead of pointers </a:t>
            </a:r>
          </a:p>
          <a:p>
            <a:endParaRPr lang="en-US" dirty="0"/>
          </a:p>
        </p:txBody>
      </p:sp>
      <p:graphicFrame>
        <p:nvGraphicFramePr>
          <p:cNvPr id="74" name="Table 73">
            <a:extLst>
              <a:ext uri="{FF2B5EF4-FFF2-40B4-BE49-F238E27FC236}">
                <a16:creationId xmlns:a16="http://schemas.microsoft.com/office/drawing/2014/main" id="{2058A6D3-FA17-1206-A510-E7E0DD1B7E9D}"/>
              </a:ext>
            </a:extLst>
          </p:cNvPr>
          <p:cNvGraphicFramePr>
            <a:graphicFrameLocks noGrp="1"/>
          </p:cNvGraphicFramePr>
          <p:nvPr/>
        </p:nvGraphicFramePr>
        <p:xfrm>
          <a:off x="7517153" y="3124200"/>
          <a:ext cx="138149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748">
                  <a:extLst>
                    <a:ext uri="{9D8B030D-6E8A-4147-A177-3AD203B41FA5}">
                      <a16:colId xmlns:a16="http://schemas.microsoft.com/office/drawing/2014/main" val="1064631478"/>
                    </a:ext>
                  </a:extLst>
                </a:gridCol>
                <a:gridCol w="690748">
                  <a:extLst>
                    <a:ext uri="{9D8B030D-6E8A-4147-A177-3AD203B41FA5}">
                      <a16:colId xmlns:a16="http://schemas.microsoft.com/office/drawing/2014/main" val="22903455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922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200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88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8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348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file5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54547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A62186E-6D97-64DF-B8CF-BDC76FEDCD12}"/>
              </a:ext>
            </a:extLst>
          </p:cNvPr>
          <p:cNvSpPr/>
          <p:nvPr/>
        </p:nvSpPr>
        <p:spPr>
          <a:xfrm>
            <a:off x="183992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E84841-DED1-DE69-9527-74EE30FC1C04}"/>
              </a:ext>
            </a:extLst>
          </p:cNvPr>
          <p:cNvSpPr/>
          <p:nvPr/>
        </p:nvSpPr>
        <p:spPr>
          <a:xfrm>
            <a:off x="487081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625D8DF-3B59-0701-065B-4F9866201E9F}"/>
              </a:ext>
            </a:extLst>
          </p:cNvPr>
          <p:cNvSpPr/>
          <p:nvPr/>
        </p:nvSpPr>
        <p:spPr>
          <a:xfrm>
            <a:off x="799987" y="2566000"/>
            <a:ext cx="304800" cy="30034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8F8D34-63C0-B912-FCCD-0D1785F38D9C}"/>
              </a:ext>
            </a:extLst>
          </p:cNvPr>
          <p:cNvSpPr/>
          <p:nvPr/>
        </p:nvSpPr>
        <p:spPr>
          <a:xfrm>
            <a:off x="1104787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19F21D-21F6-6ADD-62A4-1785142709C5}"/>
              </a:ext>
            </a:extLst>
          </p:cNvPr>
          <p:cNvSpPr/>
          <p:nvPr/>
        </p:nvSpPr>
        <p:spPr>
          <a:xfrm>
            <a:off x="1417693" y="2560556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1E3E6E-2B63-EF85-F4D9-DBD6B9748609}"/>
              </a:ext>
            </a:extLst>
          </p:cNvPr>
          <p:cNvSpPr/>
          <p:nvPr/>
        </p:nvSpPr>
        <p:spPr>
          <a:xfrm>
            <a:off x="1730599" y="2560556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CC12142-40DE-2A13-2AAB-FE153D4D685C}"/>
              </a:ext>
            </a:extLst>
          </p:cNvPr>
          <p:cNvSpPr/>
          <p:nvPr/>
        </p:nvSpPr>
        <p:spPr>
          <a:xfrm>
            <a:off x="2035399" y="256600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16F8394-7D64-5D88-D8CF-74C774797AFC}"/>
              </a:ext>
            </a:extLst>
          </p:cNvPr>
          <p:cNvSpPr/>
          <p:nvPr/>
        </p:nvSpPr>
        <p:spPr>
          <a:xfrm>
            <a:off x="2348305" y="2560556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A0C9AA-506C-60FB-150E-7FBEEFCC2EFC}"/>
              </a:ext>
            </a:extLst>
          </p:cNvPr>
          <p:cNvSpPr/>
          <p:nvPr/>
        </p:nvSpPr>
        <p:spPr>
          <a:xfrm>
            <a:off x="2653105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B6DF038-1E2B-E8D6-B659-31D32E742015}"/>
              </a:ext>
            </a:extLst>
          </p:cNvPr>
          <p:cNvSpPr/>
          <p:nvPr/>
        </p:nvSpPr>
        <p:spPr>
          <a:xfrm>
            <a:off x="2953933" y="2560556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F8A9A83-CD60-A112-C520-4CB0577FB9BC}"/>
              </a:ext>
            </a:extLst>
          </p:cNvPr>
          <p:cNvSpPr/>
          <p:nvPr/>
        </p:nvSpPr>
        <p:spPr>
          <a:xfrm>
            <a:off x="3260563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89D440D-A40E-C6E2-C526-D706B9113B91}"/>
              </a:ext>
            </a:extLst>
          </p:cNvPr>
          <p:cNvSpPr/>
          <p:nvPr/>
        </p:nvSpPr>
        <p:spPr>
          <a:xfrm>
            <a:off x="3561402" y="2560320"/>
            <a:ext cx="304800" cy="304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A364B23-CE35-AFC3-2087-CB613C27650D}"/>
              </a:ext>
            </a:extLst>
          </p:cNvPr>
          <p:cNvSpPr/>
          <p:nvPr/>
        </p:nvSpPr>
        <p:spPr>
          <a:xfrm>
            <a:off x="3856093" y="2560021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6C8A435-6AFB-5CE7-C0B5-CAFBDBE26E8E}"/>
              </a:ext>
            </a:extLst>
          </p:cNvPr>
          <p:cNvSpPr/>
          <p:nvPr/>
        </p:nvSpPr>
        <p:spPr>
          <a:xfrm>
            <a:off x="4168879" y="2560021"/>
            <a:ext cx="304800" cy="3048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7F5F715-AA04-3FA6-AE09-FBCCA68F3299}"/>
              </a:ext>
            </a:extLst>
          </p:cNvPr>
          <p:cNvSpPr txBox="1"/>
          <p:nvPr/>
        </p:nvSpPr>
        <p:spPr>
          <a:xfrm>
            <a:off x="92410" y="252805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D26E2EC-5E8D-27B8-F9D4-1AE4DE0588F7}"/>
              </a:ext>
            </a:extLst>
          </p:cNvPr>
          <p:cNvSpPr txBox="1"/>
          <p:nvPr/>
        </p:nvSpPr>
        <p:spPr>
          <a:xfrm>
            <a:off x="457200" y="2514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02C8881-9C3E-F83F-775B-019030252C40}"/>
              </a:ext>
            </a:extLst>
          </p:cNvPr>
          <p:cNvSpPr txBox="1"/>
          <p:nvPr/>
        </p:nvSpPr>
        <p:spPr>
          <a:xfrm>
            <a:off x="2903706" y="2527755"/>
            <a:ext cx="42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0C69890-B2DE-FF9A-93B2-FAF97AD307D9}"/>
              </a:ext>
            </a:extLst>
          </p:cNvPr>
          <p:cNvSpPr/>
          <p:nvPr/>
        </p:nvSpPr>
        <p:spPr>
          <a:xfrm>
            <a:off x="4471074" y="2560039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C9D8650-970B-223F-0AEE-476D62365D97}"/>
              </a:ext>
            </a:extLst>
          </p:cNvPr>
          <p:cNvSpPr/>
          <p:nvPr/>
        </p:nvSpPr>
        <p:spPr>
          <a:xfrm>
            <a:off x="4782645" y="255972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4C621AD-15B9-BFC0-8506-93AD7AB8A5F4}"/>
              </a:ext>
            </a:extLst>
          </p:cNvPr>
          <p:cNvSpPr/>
          <p:nvPr/>
        </p:nvSpPr>
        <p:spPr>
          <a:xfrm>
            <a:off x="5094216" y="256071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E30FC2E-264A-CDCF-AEDB-087887066E73}"/>
              </a:ext>
            </a:extLst>
          </p:cNvPr>
          <p:cNvSpPr/>
          <p:nvPr/>
        </p:nvSpPr>
        <p:spPr>
          <a:xfrm>
            <a:off x="5405787" y="256071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72542E0-63C4-8AEF-D79B-76D9A1C6B021}"/>
              </a:ext>
            </a:extLst>
          </p:cNvPr>
          <p:cNvSpPr/>
          <p:nvPr/>
        </p:nvSpPr>
        <p:spPr>
          <a:xfrm>
            <a:off x="5713880" y="2560714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BC67849-9C29-3A46-0F85-468502793D36}"/>
              </a:ext>
            </a:extLst>
          </p:cNvPr>
          <p:cNvSpPr/>
          <p:nvPr/>
        </p:nvSpPr>
        <p:spPr>
          <a:xfrm>
            <a:off x="6034587" y="256071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7CF0E0E-537A-350C-549A-E7E9A677D123}"/>
              </a:ext>
            </a:extLst>
          </p:cNvPr>
          <p:cNvSpPr/>
          <p:nvPr/>
        </p:nvSpPr>
        <p:spPr>
          <a:xfrm>
            <a:off x="6354419" y="2560714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7521DDD-4367-3778-EAAE-3CB1EA5AC6DF}"/>
              </a:ext>
            </a:extLst>
          </p:cNvPr>
          <p:cNvSpPr/>
          <p:nvPr/>
        </p:nvSpPr>
        <p:spPr>
          <a:xfrm>
            <a:off x="6665156" y="2557744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F084924-9187-43DD-6F1C-C83218059950}"/>
              </a:ext>
            </a:extLst>
          </p:cNvPr>
          <p:cNvSpPr/>
          <p:nvPr/>
        </p:nvSpPr>
        <p:spPr>
          <a:xfrm>
            <a:off x="6975893" y="2557744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D4397E5-1969-C3C4-A7F3-E83B60186C32}"/>
              </a:ext>
            </a:extLst>
          </p:cNvPr>
          <p:cNvSpPr/>
          <p:nvPr/>
        </p:nvSpPr>
        <p:spPr>
          <a:xfrm>
            <a:off x="7291399" y="256071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DF2C624-7442-4575-2F05-49E14CE9E540}"/>
              </a:ext>
            </a:extLst>
          </p:cNvPr>
          <p:cNvSpPr/>
          <p:nvPr/>
        </p:nvSpPr>
        <p:spPr>
          <a:xfrm>
            <a:off x="8553395" y="2554281"/>
            <a:ext cx="304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A918DAE-B498-EE3C-05D6-FDA8FA816C8F}"/>
              </a:ext>
            </a:extLst>
          </p:cNvPr>
          <p:cNvSpPr/>
          <p:nvPr/>
        </p:nvSpPr>
        <p:spPr>
          <a:xfrm>
            <a:off x="7606906" y="2557744"/>
            <a:ext cx="304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893A64C-D293-C665-CFB0-21E836332FF7}"/>
              </a:ext>
            </a:extLst>
          </p:cNvPr>
          <p:cNvSpPr/>
          <p:nvPr/>
        </p:nvSpPr>
        <p:spPr>
          <a:xfrm>
            <a:off x="7928562" y="2557744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98F6C7C-9D96-0848-31E9-0F6F6A628322}"/>
              </a:ext>
            </a:extLst>
          </p:cNvPr>
          <p:cNvSpPr/>
          <p:nvPr/>
        </p:nvSpPr>
        <p:spPr>
          <a:xfrm>
            <a:off x="8238778" y="2554281"/>
            <a:ext cx="304800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4F59CA2-3459-37E5-7842-3012B1383470}"/>
              </a:ext>
            </a:extLst>
          </p:cNvPr>
          <p:cNvSpPr txBox="1"/>
          <p:nvPr/>
        </p:nvSpPr>
        <p:spPr>
          <a:xfrm>
            <a:off x="2590800" y="25146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70" name="Arc 69">
            <a:extLst>
              <a:ext uri="{FF2B5EF4-FFF2-40B4-BE49-F238E27FC236}">
                <a16:creationId xmlns:a16="http://schemas.microsoft.com/office/drawing/2014/main" id="{7E86D46D-0F8D-6ABD-C306-89F137E76594}"/>
              </a:ext>
            </a:extLst>
          </p:cNvPr>
          <p:cNvSpPr/>
          <p:nvPr/>
        </p:nvSpPr>
        <p:spPr>
          <a:xfrm>
            <a:off x="294334" y="2333888"/>
            <a:ext cx="671992" cy="391706"/>
          </a:xfrm>
          <a:prstGeom prst="arc">
            <a:avLst>
              <a:gd name="adj1" fmla="val 10769565"/>
              <a:gd name="adj2" fmla="val 113609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3BA2E9E5-9081-4044-3D01-C91215666935}"/>
              </a:ext>
            </a:extLst>
          </p:cNvPr>
          <p:cNvSpPr/>
          <p:nvPr/>
        </p:nvSpPr>
        <p:spPr>
          <a:xfrm rot="10800000">
            <a:off x="364836" y="2554280"/>
            <a:ext cx="3065305" cy="710421"/>
          </a:xfrm>
          <a:prstGeom prst="arc">
            <a:avLst>
              <a:gd name="adj1" fmla="val 10769565"/>
              <a:gd name="adj2" fmla="val 0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E17DB6D3-1080-5B4D-7EEB-75279201671B}"/>
              </a:ext>
            </a:extLst>
          </p:cNvPr>
          <p:cNvSpPr/>
          <p:nvPr/>
        </p:nvSpPr>
        <p:spPr>
          <a:xfrm>
            <a:off x="1923413" y="2325404"/>
            <a:ext cx="1502940" cy="391706"/>
          </a:xfrm>
          <a:prstGeom prst="arc">
            <a:avLst>
              <a:gd name="adj1" fmla="val 10769565"/>
              <a:gd name="adj2" fmla="val 40538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DFABF77-CA43-9AA6-E67E-6F4D4BC82379}"/>
              </a:ext>
            </a:extLst>
          </p:cNvPr>
          <p:cNvSpPr txBox="1"/>
          <p:nvPr/>
        </p:nvSpPr>
        <p:spPr>
          <a:xfrm>
            <a:off x="4449805" y="2233284"/>
            <a:ext cx="4527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0   1   2   3   4   5   6   7  8   9   10 11 12 13</a:t>
            </a:r>
          </a:p>
        </p:txBody>
      </p:sp>
    </p:spTree>
    <p:extLst>
      <p:ext uri="{BB962C8B-B14F-4D97-AF65-F5344CB8AC3E}">
        <p14:creationId xmlns:p14="http://schemas.microsoft.com/office/powerpoint/2010/main" val="224885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FF833-73BD-BB48-855E-FDA289490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FAT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60ACC-DFFB-0745-B0E8-2B030C15E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How is FAT good?</a:t>
            </a:r>
          </a:p>
          <a:p>
            <a:r>
              <a:rPr lang="en-US" dirty="0"/>
              <a:t>Simple: state required per file: start block only </a:t>
            </a:r>
          </a:p>
          <a:p>
            <a:r>
              <a:rPr lang="en-US" dirty="0"/>
              <a:t>Widely supported</a:t>
            </a:r>
          </a:p>
          <a:p>
            <a:r>
              <a:rPr lang="en-US" dirty="0"/>
              <a:t>No external fragmentation</a:t>
            </a:r>
          </a:p>
          <a:p>
            <a:r>
              <a:rPr lang="en-US" dirty="0"/>
              <a:t>block used only for data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How is FAT bad?</a:t>
            </a:r>
          </a:p>
          <a:p>
            <a:r>
              <a:rPr lang="en-US" dirty="0"/>
              <a:t>Poor locality </a:t>
            </a:r>
          </a:p>
          <a:p>
            <a:r>
              <a:rPr lang="en-US" dirty="0"/>
              <a:t>Many file seeks (unless entire FAT in memory)</a:t>
            </a:r>
          </a:p>
          <a:p>
            <a:r>
              <a:rPr lang="en-US" dirty="0"/>
              <a:t>Poor random access </a:t>
            </a:r>
          </a:p>
          <a:p>
            <a:r>
              <a:rPr lang="en-US" dirty="0"/>
              <a:t>Limited metadata </a:t>
            </a:r>
          </a:p>
          <a:p>
            <a:r>
              <a:rPr lang="en-US" dirty="0"/>
              <a:t>Limited access control </a:t>
            </a:r>
          </a:p>
          <a:p>
            <a:r>
              <a:rPr lang="en-US" dirty="0"/>
              <a:t>Limitations on volume and file size </a:t>
            </a:r>
          </a:p>
          <a:p>
            <a:r>
              <a:rPr lang="en-US" dirty="0"/>
              <a:t>No support for reliability techniques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75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18F4-3572-C646-9376-74BCCD686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File Systems 101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D3400-0D27-2F45-A45B-4C066740F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Long-term information storage goals</a:t>
            </a:r>
          </a:p>
          <a:p>
            <a:pPr lvl="1"/>
            <a:r>
              <a:rPr lang="en-US" dirty="0"/>
              <a:t>should be able to store large amounts of information</a:t>
            </a:r>
          </a:p>
          <a:p>
            <a:pPr lvl="1"/>
            <a:r>
              <a:rPr lang="en-US" dirty="0"/>
              <a:t>information must survive processes, power failures, etc.</a:t>
            </a:r>
          </a:p>
          <a:p>
            <a:pPr lvl="1"/>
            <a:r>
              <a:rPr lang="en-US" dirty="0"/>
              <a:t>processes must be able to find information</a:t>
            </a:r>
          </a:p>
          <a:p>
            <a:pPr lvl="1"/>
            <a:r>
              <a:rPr lang="en-US" dirty="0"/>
              <a:t>needs to support concurrent accesses by multiple processes</a:t>
            </a:r>
          </a:p>
          <a:p>
            <a:pPr lvl="1"/>
            <a:endParaRPr lang="en-US" dirty="0"/>
          </a:p>
          <a:p>
            <a:r>
              <a:rPr lang="en-US" dirty="0"/>
              <a:t>Solution: the File System Abstraction</a:t>
            </a:r>
          </a:p>
          <a:p>
            <a:pPr lvl="1"/>
            <a:r>
              <a:rPr lang="en-US" dirty="0"/>
              <a:t>interface that provides operations involving</a:t>
            </a:r>
          </a:p>
          <a:p>
            <a:pPr lvl="2"/>
            <a:r>
              <a:rPr lang="en-US" dirty="0"/>
              <a:t>files</a:t>
            </a:r>
          </a:p>
          <a:p>
            <a:pPr lvl="2"/>
            <a:r>
              <a:rPr lang="en-US" dirty="0"/>
              <a:t>directories (a special kind of file)</a:t>
            </a:r>
          </a:p>
        </p:txBody>
      </p:sp>
    </p:spTree>
    <p:extLst>
      <p:ext uri="{BB962C8B-B14F-4D97-AF65-F5344CB8AC3E}">
        <p14:creationId xmlns:p14="http://schemas.microsoft.com/office/powerpoint/2010/main" val="75859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AFACF-5DC5-484D-A811-3EB91EB0C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Indexed Allocation: Fast File System (FFS)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39C5F-BFF7-AA44-8746-1A0F10C62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tree-based, multi-level index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superblock</a:t>
            </a:r>
            <a:r>
              <a:rPr lang="en-US" dirty="0"/>
              <a:t> identifies file system's key parameters</a:t>
            </a:r>
          </a:p>
          <a:p>
            <a:r>
              <a:rPr lang="en-US" b="1" dirty="0" err="1">
                <a:solidFill>
                  <a:srgbClr val="0070C0"/>
                </a:solidFill>
              </a:rPr>
              <a:t>inodes</a:t>
            </a:r>
            <a:r>
              <a:rPr lang="en-US" dirty="0"/>
              <a:t> store metadata and pointers</a:t>
            </a:r>
          </a:p>
          <a:p>
            <a:r>
              <a:rPr lang="en-US" b="1" dirty="0" err="1">
                <a:solidFill>
                  <a:srgbClr val="00B050"/>
                </a:solidFill>
              </a:rPr>
              <a:t>datablocks</a:t>
            </a:r>
            <a:r>
              <a:rPr lang="en-US" dirty="0"/>
              <a:t> store data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BEA412-D76E-BA41-BC3A-4C966AB21A5B}"/>
              </a:ext>
            </a:extLst>
          </p:cNvPr>
          <p:cNvSpPr/>
          <p:nvPr/>
        </p:nvSpPr>
        <p:spPr>
          <a:xfrm>
            <a:off x="8534400" y="6248400"/>
            <a:ext cx="685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E61FF9-312E-30B7-8F0A-C03A03EAAA0F}"/>
              </a:ext>
            </a:extLst>
          </p:cNvPr>
          <p:cNvSpPr/>
          <p:nvPr/>
        </p:nvSpPr>
        <p:spPr>
          <a:xfrm>
            <a:off x="381000" y="2286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55D82F-4DAE-0BE8-DC02-A87791ECEAE6}"/>
              </a:ext>
            </a:extLst>
          </p:cNvPr>
          <p:cNvSpPr/>
          <p:nvPr/>
        </p:nvSpPr>
        <p:spPr>
          <a:xfrm>
            <a:off x="685800" y="2285505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F16246-E09D-297A-9220-74F4EE208246}"/>
              </a:ext>
            </a:extLst>
          </p:cNvPr>
          <p:cNvSpPr/>
          <p:nvPr/>
        </p:nvSpPr>
        <p:spPr>
          <a:xfrm>
            <a:off x="990600" y="2285010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43F21A2-54F0-C855-D89E-C19127676793}"/>
              </a:ext>
            </a:extLst>
          </p:cNvPr>
          <p:cNvSpPr/>
          <p:nvPr/>
        </p:nvSpPr>
        <p:spPr>
          <a:xfrm>
            <a:off x="1270000" y="2285010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6A77E0-B0CA-E63B-47A1-268EFBB7F77E}"/>
              </a:ext>
            </a:extLst>
          </p:cNvPr>
          <p:cNvSpPr/>
          <p:nvPr/>
        </p:nvSpPr>
        <p:spPr>
          <a:xfrm>
            <a:off x="1574470" y="2287978"/>
            <a:ext cx="304800" cy="30034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F8D7269-08D0-0C23-25DE-C63563E87CBD}"/>
              </a:ext>
            </a:extLst>
          </p:cNvPr>
          <p:cNvSpPr/>
          <p:nvPr/>
        </p:nvSpPr>
        <p:spPr>
          <a:xfrm>
            <a:off x="1878940" y="2286495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49C510-7948-3AC3-AC37-EC5787031412}"/>
              </a:ext>
            </a:extLst>
          </p:cNvPr>
          <p:cNvSpPr/>
          <p:nvPr/>
        </p:nvSpPr>
        <p:spPr>
          <a:xfrm>
            <a:off x="2183740" y="2286000"/>
            <a:ext cx="304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F594400-42C1-6678-BD7D-88D25189A49E}"/>
              </a:ext>
            </a:extLst>
          </p:cNvPr>
          <p:cNvSpPr/>
          <p:nvPr/>
        </p:nvSpPr>
        <p:spPr>
          <a:xfrm>
            <a:off x="2463140" y="228600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F0137-F6B3-CBEC-8579-8512E695C08C}"/>
              </a:ext>
            </a:extLst>
          </p:cNvPr>
          <p:cNvSpPr/>
          <p:nvPr/>
        </p:nvSpPr>
        <p:spPr>
          <a:xfrm>
            <a:off x="2773877" y="228600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484A2D6-1902-DB35-2D2D-C87B1AABDC04}"/>
              </a:ext>
            </a:extLst>
          </p:cNvPr>
          <p:cNvSpPr/>
          <p:nvPr/>
        </p:nvSpPr>
        <p:spPr>
          <a:xfrm>
            <a:off x="3078677" y="228550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817D7FA-3B11-D724-AD83-8A5BDA487BB1}"/>
              </a:ext>
            </a:extLst>
          </p:cNvPr>
          <p:cNvSpPr/>
          <p:nvPr/>
        </p:nvSpPr>
        <p:spPr>
          <a:xfrm>
            <a:off x="3383477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A7BA48-6814-6CF7-8B43-D916BC24FCFA}"/>
              </a:ext>
            </a:extLst>
          </p:cNvPr>
          <p:cNvSpPr/>
          <p:nvPr/>
        </p:nvSpPr>
        <p:spPr>
          <a:xfrm>
            <a:off x="3662877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84EE870-8F0F-B158-F549-9037BB332E3E}"/>
              </a:ext>
            </a:extLst>
          </p:cNvPr>
          <p:cNvSpPr/>
          <p:nvPr/>
        </p:nvSpPr>
        <p:spPr>
          <a:xfrm>
            <a:off x="3973614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920047C-8CA3-E615-FEE0-C6D6187F10D1}"/>
              </a:ext>
            </a:extLst>
          </p:cNvPr>
          <p:cNvSpPr/>
          <p:nvPr/>
        </p:nvSpPr>
        <p:spPr>
          <a:xfrm>
            <a:off x="4278414" y="228451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2D0FC1-0530-8275-D8E8-35071AF4E5B4}"/>
              </a:ext>
            </a:extLst>
          </p:cNvPr>
          <p:cNvSpPr/>
          <p:nvPr/>
        </p:nvSpPr>
        <p:spPr>
          <a:xfrm>
            <a:off x="4583214" y="228402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9727D6A-CC34-E905-0CB2-97EFCCDC6A0B}"/>
              </a:ext>
            </a:extLst>
          </p:cNvPr>
          <p:cNvSpPr/>
          <p:nvPr/>
        </p:nvSpPr>
        <p:spPr>
          <a:xfrm>
            <a:off x="4862614" y="228402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715B9E-483A-5A8B-506A-0DBE40FB8C18}"/>
              </a:ext>
            </a:extLst>
          </p:cNvPr>
          <p:cNvSpPr/>
          <p:nvPr/>
        </p:nvSpPr>
        <p:spPr>
          <a:xfrm>
            <a:off x="5166754" y="228451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D451CE2-69F2-B3B9-4BBA-704C8399ECEB}"/>
              </a:ext>
            </a:extLst>
          </p:cNvPr>
          <p:cNvSpPr/>
          <p:nvPr/>
        </p:nvSpPr>
        <p:spPr>
          <a:xfrm>
            <a:off x="5471554" y="228402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8CE9B21-016F-6E6D-DF1C-7C759D10F286}"/>
              </a:ext>
            </a:extLst>
          </p:cNvPr>
          <p:cNvSpPr/>
          <p:nvPr/>
        </p:nvSpPr>
        <p:spPr>
          <a:xfrm>
            <a:off x="5776354" y="228352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BB01B2C-E17C-3E2E-7261-501EC37C0E4A}"/>
              </a:ext>
            </a:extLst>
          </p:cNvPr>
          <p:cNvSpPr/>
          <p:nvPr/>
        </p:nvSpPr>
        <p:spPr>
          <a:xfrm>
            <a:off x="6055754" y="228352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18CBC67-C5C7-337C-30CF-CB2CA1AC1238}"/>
              </a:ext>
            </a:extLst>
          </p:cNvPr>
          <p:cNvSpPr/>
          <p:nvPr/>
        </p:nvSpPr>
        <p:spPr>
          <a:xfrm>
            <a:off x="6359894" y="228600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EF85AF9-E5EB-983E-BC62-85A99EB85ECC}"/>
              </a:ext>
            </a:extLst>
          </p:cNvPr>
          <p:cNvSpPr/>
          <p:nvPr/>
        </p:nvSpPr>
        <p:spPr>
          <a:xfrm>
            <a:off x="6664694" y="228550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324B72-CFF0-AFB8-8C25-2DC652B64A5F}"/>
              </a:ext>
            </a:extLst>
          </p:cNvPr>
          <p:cNvSpPr/>
          <p:nvPr/>
        </p:nvSpPr>
        <p:spPr>
          <a:xfrm>
            <a:off x="6969494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A37D31-3ACC-6C82-A525-A42F06D9FB04}"/>
              </a:ext>
            </a:extLst>
          </p:cNvPr>
          <p:cNvSpPr/>
          <p:nvPr/>
        </p:nvSpPr>
        <p:spPr>
          <a:xfrm>
            <a:off x="7248894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1FAB1D1-4661-C5F7-5827-BE3DD37BA831}"/>
              </a:ext>
            </a:extLst>
          </p:cNvPr>
          <p:cNvSpPr/>
          <p:nvPr/>
        </p:nvSpPr>
        <p:spPr>
          <a:xfrm>
            <a:off x="7553034" y="228550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C96290A-9C95-6423-7B73-A7727D872888}"/>
              </a:ext>
            </a:extLst>
          </p:cNvPr>
          <p:cNvSpPr/>
          <p:nvPr/>
        </p:nvSpPr>
        <p:spPr>
          <a:xfrm>
            <a:off x="7857834" y="2285010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2E1D4E4-D871-1258-59BF-EC5154AEAE07}"/>
              </a:ext>
            </a:extLst>
          </p:cNvPr>
          <p:cNvSpPr/>
          <p:nvPr/>
        </p:nvSpPr>
        <p:spPr>
          <a:xfrm>
            <a:off x="8162634" y="228451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4DD90DC-A933-259C-CFB1-CEDBFFE9590A}"/>
              </a:ext>
            </a:extLst>
          </p:cNvPr>
          <p:cNvSpPr/>
          <p:nvPr/>
        </p:nvSpPr>
        <p:spPr>
          <a:xfrm>
            <a:off x="8442034" y="2284515"/>
            <a:ext cx="304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993858B-1683-A2A8-6F49-20A3ADDE20EB}"/>
              </a:ext>
            </a:extLst>
          </p:cNvPr>
          <p:cNvSpPr txBox="1"/>
          <p:nvPr/>
        </p:nvSpPr>
        <p:spPr>
          <a:xfrm>
            <a:off x="-76200" y="3061132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superblock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366BA60-3B3B-31D1-6778-4E578725A97B}"/>
              </a:ext>
            </a:extLst>
          </p:cNvPr>
          <p:cNvSpPr txBox="1"/>
          <p:nvPr/>
        </p:nvSpPr>
        <p:spPr>
          <a:xfrm>
            <a:off x="721038" y="2831068"/>
            <a:ext cx="159530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err="1">
                <a:solidFill>
                  <a:srgbClr val="0070C0"/>
                </a:solidFill>
              </a:rPr>
              <a:t>inode</a:t>
            </a:r>
            <a:r>
              <a:rPr lang="en-US" b="1" dirty="0">
                <a:solidFill>
                  <a:srgbClr val="0070C0"/>
                </a:solidFill>
              </a:rPr>
              <a:t> blocks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B380FB5-557F-6AD8-C57C-D55783D41A63}"/>
              </a:ext>
            </a:extLst>
          </p:cNvPr>
          <p:cNvSpPr txBox="1"/>
          <p:nvPr/>
        </p:nvSpPr>
        <p:spPr>
          <a:xfrm>
            <a:off x="4876800" y="2831068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data blocks</a:t>
            </a:r>
          </a:p>
        </p:txBody>
      </p:sp>
      <p:sp>
        <p:nvSpPr>
          <p:cNvPr id="37" name="Left Brace 36">
            <a:extLst>
              <a:ext uri="{FF2B5EF4-FFF2-40B4-BE49-F238E27FC236}">
                <a16:creationId xmlns:a16="http://schemas.microsoft.com/office/drawing/2014/main" id="{219BBFFD-3C7D-6EC7-DF21-B280B41F95CC}"/>
              </a:ext>
            </a:extLst>
          </p:cNvPr>
          <p:cNvSpPr/>
          <p:nvPr/>
        </p:nvSpPr>
        <p:spPr>
          <a:xfrm rot="16200000">
            <a:off x="1481590" y="1875412"/>
            <a:ext cx="210519" cy="1752579"/>
          </a:xfrm>
          <a:prstGeom prst="lef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9C96B72B-0105-C299-9610-6339051E0761}"/>
              </a:ext>
            </a:extLst>
          </p:cNvPr>
          <p:cNvSpPr/>
          <p:nvPr/>
        </p:nvSpPr>
        <p:spPr>
          <a:xfrm rot="16200000">
            <a:off x="5511640" y="-381970"/>
            <a:ext cx="210520" cy="6259868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8284A28-E095-EF48-7A83-C03E806B32B5}"/>
              </a:ext>
            </a:extLst>
          </p:cNvPr>
          <p:cNvCxnSpPr>
            <a:cxnSpLocks/>
          </p:cNvCxnSpPr>
          <p:nvPr/>
        </p:nvCxnSpPr>
        <p:spPr>
          <a:xfrm flipV="1">
            <a:off x="533400" y="2642704"/>
            <a:ext cx="0" cy="4814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BF3A68F9-F8AD-B4F5-F280-BBDD704F6B50}"/>
              </a:ext>
            </a:extLst>
          </p:cNvPr>
          <p:cNvSpPr txBox="1"/>
          <p:nvPr/>
        </p:nvSpPr>
        <p:spPr>
          <a:xfrm>
            <a:off x="351030" y="1947603"/>
            <a:ext cx="8603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0   1   2   3   4  5   6   7  8   9 </a:t>
            </a:r>
            <a:r>
              <a:rPr lang="en-US" sz="1700" dirty="0"/>
              <a:t>10 11 12 13 14 15 16 17 18 19 20 21 22 23 24 25 26 27</a:t>
            </a:r>
          </a:p>
        </p:txBody>
      </p:sp>
    </p:spTree>
    <p:extLst>
      <p:ext uri="{BB962C8B-B14F-4D97-AF65-F5344CB8AC3E}">
        <p14:creationId xmlns:p14="http://schemas.microsoft.com/office/powerpoint/2010/main" val="106449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 animBg="1"/>
      <p:bldP spid="3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A6BF-F38C-BA40-81C4-F20FBB8CE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 Superblock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38A4F-8277-ED42-8240-359699359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Identifies file system’s key parameters: </a:t>
            </a:r>
          </a:p>
          <a:p>
            <a:pPr lvl="1"/>
            <a:r>
              <a:rPr lang="en-US" dirty="0"/>
              <a:t>type</a:t>
            </a:r>
          </a:p>
          <a:p>
            <a:pPr lvl="1"/>
            <a:r>
              <a:rPr lang="en-US" dirty="0"/>
              <a:t>block size</a:t>
            </a:r>
          </a:p>
          <a:p>
            <a:pPr lvl="1"/>
            <a:r>
              <a:rPr lang="en-US" dirty="0" err="1"/>
              <a:t>inode</a:t>
            </a:r>
            <a:r>
              <a:rPr lang="en-US" dirty="0"/>
              <a:t> array location and size </a:t>
            </a:r>
          </a:p>
          <a:p>
            <a:pPr lvl="1"/>
            <a:r>
              <a:rPr lang="en-US" dirty="0"/>
              <a:t>location of free list </a:t>
            </a:r>
          </a:p>
          <a:p>
            <a:endParaRPr lang="en-US" dirty="0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6717AD57-064B-4AFF-539D-6CFC61294413}"/>
              </a:ext>
            </a:extLst>
          </p:cNvPr>
          <p:cNvGrpSpPr/>
          <p:nvPr/>
        </p:nvGrpSpPr>
        <p:grpSpPr>
          <a:xfrm>
            <a:off x="43689" y="5277592"/>
            <a:ext cx="9100311" cy="1482861"/>
            <a:chOff x="-145772" y="1947603"/>
            <a:chExt cx="9100311" cy="148286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47BD6D7C-368C-F878-4DB4-B2848FFB2630}"/>
                </a:ext>
              </a:extLst>
            </p:cNvPr>
            <p:cNvSpPr/>
            <p:nvPr/>
          </p:nvSpPr>
          <p:spPr>
            <a:xfrm>
              <a:off x="381000" y="22860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D56BDFBD-EB85-D19A-8BA9-7A2E55B9398E}"/>
                </a:ext>
              </a:extLst>
            </p:cNvPr>
            <p:cNvSpPr/>
            <p:nvPr/>
          </p:nvSpPr>
          <p:spPr>
            <a:xfrm>
              <a:off x="685800" y="2285505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65C4E67-6C4C-0670-B66B-6FA3FCE54389}"/>
                </a:ext>
              </a:extLst>
            </p:cNvPr>
            <p:cNvSpPr/>
            <p:nvPr/>
          </p:nvSpPr>
          <p:spPr>
            <a:xfrm>
              <a:off x="990600" y="228501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8E0EA40-C130-FF08-5EA8-2C9CE2E677D4}"/>
                </a:ext>
              </a:extLst>
            </p:cNvPr>
            <p:cNvSpPr/>
            <p:nvPr/>
          </p:nvSpPr>
          <p:spPr>
            <a:xfrm>
              <a:off x="1270000" y="228501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C94D4D1-9D89-F567-896A-D89E2A03F63E}"/>
                </a:ext>
              </a:extLst>
            </p:cNvPr>
            <p:cNvSpPr/>
            <p:nvPr/>
          </p:nvSpPr>
          <p:spPr>
            <a:xfrm>
              <a:off x="1574470" y="2287978"/>
              <a:ext cx="304800" cy="30034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AB16EFF-DA09-C7A3-B4DE-C6B804D16754}"/>
                </a:ext>
              </a:extLst>
            </p:cNvPr>
            <p:cNvSpPr/>
            <p:nvPr/>
          </p:nvSpPr>
          <p:spPr>
            <a:xfrm>
              <a:off x="1878940" y="2286495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CB6F51A-129D-ABF7-9E46-1F6935EC40C6}"/>
                </a:ext>
              </a:extLst>
            </p:cNvPr>
            <p:cNvSpPr/>
            <p:nvPr/>
          </p:nvSpPr>
          <p:spPr>
            <a:xfrm>
              <a:off x="2183740" y="228600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684E723E-E3D6-BBEF-1193-584B7ECA0729}"/>
                </a:ext>
              </a:extLst>
            </p:cNvPr>
            <p:cNvSpPr/>
            <p:nvPr/>
          </p:nvSpPr>
          <p:spPr>
            <a:xfrm>
              <a:off x="2463140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C126476-808A-B0BC-D59A-04651D3175F0}"/>
                </a:ext>
              </a:extLst>
            </p:cNvPr>
            <p:cNvSpPr/>
            <p:nvPr/>
          </p:nvSpPr>
          <p:spPr>
            <a:xfrm>
              <a:off x="2773877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FD12769-4279-46E9-4CFC-B3383EE042CA}"/>
                </a:ext>
              </a:extLst>
            </p:cNvPr>
            <p:cNvSpPr/>
            <p:nvPr/>
          </p:nvSpPr>
          <p:spPr>
            <a:xfrm>
              <a:off x="3078677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74C29DE-AA23-9DE1-6194-C784E9C76027}"/>
                </a:ext>
              </a:extLst>
            </p:cNvPr>
            <p:cNvSpPr/>
            <p:nvPr/>
          </p:nvSpPr>
          <p:spPr>
            <a:xfrm>
              <a:off x="3383477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0AE8CEF-44CC-2E09-E098-AE45A0335D0E}"/>
                </a:ext>
              </a:extLst>
            </p:cNvPr>
            <p:cNvSpPr/>
            <p:nvPr/>
          </p:nvSpPr>
          <p:spPr>
            <a:xfrm>
              <a:off x="3662877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FD1EEF0-05A5-E2B7-92B0-B5699F8BD8E8}"/>
                </a:ext>
              </a:extLst>
            </p:cNvPr>
            <p:cNvSpPr/>
            <p:nvPr/>
          </p:nvSpPr>
          <p:spPr>
            <a:xfrm>
              <a:off x="397361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3264BDF-C8E3-9F95-56E6-848EA7E2A854}"/>
                </a:ext>
              </a:extLst>
            </p:cNvPr>
            <p:cNvSpPr/>
            <p:nvPr/>
          </p:nvSpPr>
          <p:spPr>
            <a:xfrm>
              <a:off x="427841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784A2022-AD0B-F70A-464C-FD8F42277C4C}"/>
                </a:ext>
              </a:extLst>
            </p:cNvPr>
            <p:cNvSpPr/>
            <p:nvPr/>
          </p:nvSpPr>
          <p:spPr>
            <a:xfrm>
              <a:off x="458321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F8B9E25-FCA6-66A2-AD04-C2349EF2CA50}"/>
                </a:ext>
              </a:extLst>
            </p:cNvPr>
            <p:cNvSpPr/>
            <p:nvPr/>
          </p:nvSpPr>
          <p:spPr>
            <a:xfrm>
              <a:off x="486261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070AF224-2AF4-FDD2-0093-8AB7F267705F}"/>
                </a:ext>
              </a:extLst>
            </p:cNvPr>
            <p:cNvSpPr/>
            <p:nvPr/>
          </p:nvSpPr>
          <p:spPr>
            <a:xfrm>
              <a:off x="516675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03FEEBD-021E-1350-8B01-DE16A0E0B8B8}"/>
                </a:ext>
              </a:extLst>
            </p:cNvPr>
            <p:cNvSpPr/>
            <p:nvPr/>
          </p:nvSpPr>
          <p:spPr>
            <a:xfrm>
              <a:off x="547155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2275E4D7-CB9D-F634-0FD6-F72A4CDAF7B2}"/>
                </a:ext>
              </a:extLst>
            </p:cNvPr>
            <p:cNvSpPr/>
            <p:nvPr/>
          </p:nvSpPr>
          <p:spPr>
            <a:xfrm>
              <a:off x="5776354" y="228352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3ACED637-EEFD-7395-7932-08EF88A0ECA0}"/>
                </a:ext>
              </a:extLst>
            </p:cNvPr>
            <p:cNvSpPr/>
            <p:nvPr/>
          </p:nvSpPr>
          <p:spPr>
            <a:xfrm>
              <a:off x="6055754" y="228352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78C49E1-DE50-DAC9-EC89-8CB601DDBF28}"/>
                </a:ext>
              </a:extLst>
            </p:cNvPr>
            <p:cNvSpPr/>
            <p:nvPr/>
          </p:nvSpPr>
          <p:spPr>
            <a:xfrm>
              <a:off x="6359894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810BCA50-E288-D58E-3D6E-DB16F93DEB39}"/>
                </a:ext>
              </a:extLst>
            </p:cNvPr>
            <p:cNvSpPr/>
            <p:nvPr/>
          </p:nvSpPr>
          <p:spPr>
            <a:xfrm>
              <a:off x="6664694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F6980D2-3F55-B35B-8C42-D1A621965AAA}"/>
                </a:ext>
              </a:extLst>
            </p:cNvPr>
            <p:cNvSpPr/>
            <p:nvPr/>
          </p:nvSpPr>
          <p:spPr>
            <a:xfrm>
              <a:off x="696949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F4212CD-B2BD-B304-4F76-9A89DED74EA1}"/>
                </a:ext>
              </a:extLst>
            </p:cNvPr>
            <p:cNvSpPr/>
            <p:nvPr/>
          </p:nvSpPr>
          <p:spPr>
            <a:xfrm>
              <a:off x="724889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09E655D-D80A-37BD-192F-26578CE5DF66}"/>
                </a:ext>
              </a:extLst>
            </p:cNvPr>
            <p:cNvSpPr/>
            <p:nvPr/>
          </p:nvSpPr>
          <p:spPr>
            <a:xfrm>
              <a:off x="7553034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6A210FA-035E-9F59-FA01-51C4DDCFB684}"/>
                </a:ext>
              </a:extLst>
            </p:cNvPr>
            <p:cNvSpPr/>
            <p:nvPr/>
          </p:nvSpPr>
          <p:spPr>
            <a:xfrm>
              <a:off x="785783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E629FFDC-9EB3-D2ED-3FF6-E91475501D25}"/>
                </a:ext>
              </a:extLst>
            </p:cNvPr>
            <p:cNvSpPr/>
            <p:nvPr/>
          </p:nvSpPr>
          <p:spPr>
            <a:xfrm>
              <a:off x="816263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C7FD1C6-C556-8EC3-6510-55BA916BEB4E}"/>
                </a:ext>
              </a:extLst>
            </p:cNvPr>
            <p:cNvSpPr/>
            <p:nvPr/>
          </p:nvSpPr>
          <p:spPr>
            <a:xfrm>
              <a:off x="844203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BB498BB-D768-442D-528D-F6A022EE3641}"/>
                </a:ext>
              </a:extLst>
            </p:cNvPr>
            <p:cNvSpPr txBox="1"/>
            <p:nvPr/>
          </p:nvSpPr>
          <p:spPr>
            <a:xfrm>
              <a:off x="-145772" y="3061132"/>
              <a:ext cx="14157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1"/>
                  </a:solidFill>
                </a:rPr>
                <a:t>superblock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293D6851-8E51-BB63-A160-92F1C6F2C8BD}"/>
                </a:ext>
              </a:extLst>
            </p:cNvPr>
            <p:cNvSpPr txBox="1"/>
            <p:nvPr/>
          </p:nvSpPr>
          <p:spPr>
            <a:xfrm>
              <a:off x="721038" y="2831068"/>
              <a:ext cx="159530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0070C0"/>
                  </a:solidFill>
                </a:rPr>
                <a:t>inode</a:t>
              </a:r>
              <a:r>
                <a:rPr lang="en-US" b="1" dirty="0">
                  <a:solidFill>
                    <a:srgbClr val="0070C0"/>
                  </a:solidFill>
                </a:rPr>
                <a:t> blocks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3401916-F36B-C842-4ACC-A87E5D440AB4}"/>
                </a:ext>
              </a:extLst>
            </p:cNvPr>
            <p:cNvSpPr txBox="1"/>
            <p:nvPr/>
          </p:nvSpPr>
          <p:spPr>
            <a:xfrm>
              <a:off x="4876800" y="2831068"/>
              <a:ext cx="14542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data blocks</a:t>
              </a:r>
            </a:p>
          </p:txBody>
        </p:sp>
        <p:sp>
          <p:nvSpPr>
            <p:cNvPr id="70" name="Left Brace 69">
              <a:extLst>
                <a:ext uri="{FF2B5EF4-FFF2-40B4-BE49-F238E27FC236}">
                  <a16:creationId xmlns:a16="http://schemas.microsoft.com/office/drawing/2014/main" id="{B7B696C5-2A1A-FDC3-7DA6-A7C25AED2825}"/>
                </a:ext>
              </a:extLst>
            </p:cNvPr>
            <p:cNvSpPr/>
            <p:nvPr/>
          </p:nvSpPr>
          <p:spPr>
            <a:xfrm rot="16200000">
              <a:off x="1481590" y="1875412"/>
              <a:ext cx="210519" cy="1752579"/>
            </a:xfrm>
            <a:prstGeom prst="leftBrac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Left Brace 70">
              <a:extLst>
                <a:ext uri="{FF2B5EF4-FFF2-40B4-BE49-F238E27FC236}">
                  <a16:creationId xmlns:a16="http://schemas.microsoft.com/office/drawing/2014/main" id="{B75840A6-80D8-A68F-CE98-BDA06EC55075}"/>
                </a:ext>
              </a:extLst>
            </p:cNvPr>
            <p:cNvSpPr/>
            <p:nvPr/>
          </p:nvSpPr>
          <p:spPr>
            <a:xfrm rot="16200000">
              <a:off x="5511640" y="-381970"/>
              <a:ext cx="210520" cy="6259868"/>
            </a:xfrm>
            <a:prstGeom prst="leftBrac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58260E8C-7D0E-C4EB-18EC-4EC5B03235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3400" y="2642704"/>
              <a:ext cx="0" cy="4814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16137085-6CD0-6827-8361-B0824ADEFBC5}"/>
                </a:ext>
              </a:extLst>
            </p:cNvPr>
            <p:cNvSpPr txBox="1"/>
            <p:nvPr/>
          </p:nvSpPr>
          <p:spPr>
            <a:xfrm>
              <a:off x="351030" y="1947603"/>
              <a:ext cx="86035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0   1   2   3   4  5   6   7  8   9 </a:t>
              </a:r>
              <a:r>
                <a:rPr lang="en-US" sz="1700" dirty="0"/>
                <a:t>10 11 12 13 14 15 16 17 18 19 20 21 22 23 24 25 26 27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051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D75015E-73E2-ED4B-B69B-72520A6E269E}"/>
              </a:ext>
            </a:extLst>
          </p:cNvPr>
          <p:cNvSpPr/>
          <p:nvPr/>
        </p:nvSpPr>
        <p:spPr>
          <a:xfrm>
            <a:off x="457200" y="533400"/>
            <a:ext cx="3581400" cy="350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733B7B-E7A4-E94A-A356-C00735BD1395}"/>
              </a:ext>
            </a:extLst>
          </p:cNvPr>
          <p:cNvSpPr/>
          <p:nvPr/>
        </p:nvSpPr>
        <p:spPr>
          <a:xfrm>
            <a:off x="8001000" y="6019800"/>
            <a:ext cx="8382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2412D1-D270-904B-B5DA-F0350865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 </a:t>
            </a:r>
            <a:r>
              <a:rPr lang="en-US" dirty="0" err="1"/>
              <a:t>inodes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0654096-85FC-4540-976B-30DA537B0E5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441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inode</a:t>
            </a:r>
            <a:r>
              <a:rPr lang="en-US" dirty="0"/>
              <a:t> blocks contain an array of </a:t>
            </a:r>
            <a:r>
              <a:rPr lang="en-US" dirty="0" err="1"/>
              <a:t>inodes</a:t>
            </a:r>
            <a:endParaRPr lang="en-US" dirty="0"/>
          </a:p>
          <a:p>
            <a:r>
              <a:rPr lang="en-US" dirty="0"/>
              <a:t>each </a:t>
            </a:r>
            <a:r>
              <a:rPr lang="en-US" dirty="0" err="1"/>
              <a:t>inode</a:t>
            </a:r>
            <a:r>
              <a:rPr lang="en-US" dirty="0"/>
              <a:t> contains:</a:t>
            </a:r>
          </a:p>
          <a:p>
            <a:pPr lvl="1"/>
            <a:r>
              <a:rPr lang="en-US" dirty="0"/>
              <a:t>Metadata</a:t>
            </a:r>
          </a:p>
          <a:p>
            <a:pPr lvl="1"/>
            <a:r>
              <a:rPr lang="en-US" dirty="0"/>
              <a:t>info about which blocks         store that file</a:t>
            </a:r>
            <a:endParaRPr lang="en-US" dirty="0">
              <a:effectLst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C0A3833-B8AE-0506-4A0E-937739891E03}"/>
              </a:ext>
            </a:extLst>
          </p:cNvPr>
          <p:cNvGrpSpPr/>
          <p:nvPr/>
        </p:nvGrpSpPr>
        <p:grpSpPr>
          <a:xfrm>
            <a:off x="6404644" y="659003"/>
            <a:ext cx="2282156" cy="4608325"/>
            <a:chOff x="6328444" y="659003"/>
            <a:chExt cx="2282156" cy="460832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372ADD5-D346-1E6A-7DFF-08983F628C66}"/>
                </a:ext>
              </a:extLst>
            </p:cNvPr>
            <p:cNvSpPr/>
            <p:nvPr/>
          </p:nvSpPr>
          <p:spPr>
            <a:xfrm>
              <a:off x="6858000" y="685800"/>
              <a:ext cx="1752600" cy="1524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File Metadata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ADF07D8-3C49-C817-D1E8-7AA490F259BB}"/>
                </a:ext>
              </a:extLst>
            </p:cNvPr>
            <p:cNvSpPr/>
            <p:nvPr/>
          </p:nvSpPr>
          <p:spPr>
            <a:xfrm>
              <a:off x="6858000" y="2209800"/>
              <a:ext cx="1752600" cy="3057528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references to file blocks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23987F8-53B8-F18F-B8E8-3A156011DD62}"/>
                </a:ext>
              </a:extLst>
            </p:cNvPr>
            <p:cNvCxnSpPr/>
            <p:nvPr/>
          </p:nvCxnSpPr>
          <p:spPr>
            <a:xfrm flipV="1">
              <a:off x="6353299" y="659003"/>
              <a:ext cx="504701" cy="2541397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C780633-4B14-573B-8F0B-AF90C9582712}"/>
                </a:ext>
              </a:extLst>
            </p:cNvPr>
            <p:cNvCxnSpPr>
              <a:cxnSpLocks/>
              <a:stCxn id="97" idx="3"/>
            </p:cNvCxnSpPr>
            <p:nvPr/>
          </p:nvCxnSpPr>
          <p:spPr>
            <a:xfrm>
              <a:off x="6328444" y="3267276"/>
              <a:ext cx="504701" cy="1990524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6CF97C2-E6E3-BA87-5359-D0DA4DFA9B90}"/>
              </a:ext>
            </a:extLst>
          </p:cNvPr>
          <p:cNvGrpSpPr/>
          <p:nvPr/>
        </p:nvGrpSpPr>
        <p:grpSpPr>
          <a:xfrm>
            <a:off x="43689" y="5277592"/>
            <a:ext cx="9100311" cy="1482861"/>
            <a:chOff x="-145772" y="1947603"/>
            <a:chExt cx="9100311" cy="1482861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1C1B030-EF61-FEAC-BC40-399EC5A700F2}"/>
                </a:ext>
              </a:extLst>
            </p:cNvPr>
            <p:cNvSpPr/>
            <p:nvPr/>
          </p:nvSpPr>
          <p:spPr>
            <a:xfrm>
              <a:off x="381000" y="2286000"/>
              <a:ext cx="304800" cy="3048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5C805CF-9C57-A700-D725-2AD1A877E6F6}"/>
                </a:ext>
              </a:extLst>
            </p:cNvPr>
            <p:cNvSpPr/>
            <p:nvPr/>
          </p:nvSpPr>
          <p:spPr>
            <a:xfrm>
              <a:off x="685800" y="2285505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05240B1-EB30-E50E-6DA6-601775CD2716}"/>
                </a:ext>
              </a:extLst>
            </p:cNvPr>
            <p:cNvSpPr/>
            <p:nvPr/>
          </p:nvSpPr>
          <p:spPr>
            <a:xfrm>
              <a:off x="990600" y="228501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6BBD61C2-B470-AAC9-8BF2-D3447D61E81C}"/>
                </a:ext>
              </a:extLst>
            </p:cNvPr>
            <p:cNvSpPr/>
            <p:nvPr/>
          </p:nvSpPr>
          <p:spPr>
            <a:xfrm>
              <a:off x="1270000" y="228501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E43207E-B0A5-7C89-5B01-9DFF116F962D}"/>
                </a:ext>
              </a:extLst>
            </p:cNvPr>
            <p:cNvSpPr/>
            <p:nvPr/>
          </p:nvSpPr>
          <p:spPr>
            <a:xfrm>
              <a:off x="1574470" y="2287978"/>
              <a:ext cx="304800" cy="30034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3D4A26A-024E-FBD9-3DB0-A5528DDF06DB}"/>
                </a:ext>
              </a:extLst>
            </p:cNvPr>
            <p:cNvSpPr/>
            <p:nvPr/>
          </p:nvSpPr>
          <p:spPr>
            <a:xfrm>
              <a:off x="1878940" y="2286495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8A85DD5-F7F7-3C71-A403-12811AB8FCE4}"/>
                </a:ext>
              </a:extLst>
            </p:cNvPr>
            <p:cNvSpPr/>
            <p:nvPr/>
          </p:nvSpPr>
          <p:spPr>
            <a:xfrm>
              <a:off x="2183740" y="2286000"/>
              <a:ext cx="304800" cy="3048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D418222D-BD7E-4BE4-56E7-C5A1CDB328E8}"/>
                </a:ext>
              </a:extLst>
            </p:cNvPr>
            <p:cNvSpPr/>
            <p:nvPr/>
          </p:nvSpPr>
          <p:spPr>
            <a:xfrm>
              <a:off x="2463140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2360753-415F-83F2-387A-048C050D5D16}"/>
                </a:ext>
              </a:extLst>
            </p:cNvPr>
            <p:cNvSpPr/>
            <p:nvPr/>
          </p:nvSpPr>
          <p:spPr>
            <a:xfrm>
              <a:off x="2773877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A3706D3-A8E1-72CE-0C44-3C1F4C5A4E3D}"/>
                </a:ext>
              </a:extLst>
            </p:cNvPr>
            <p:cNvSpPr/>
            <p:nvPr/>
          </p:nvSpPr>
          <p:spPr>
            <a:xfrm>
              <a:off x="3078677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A82D65D-27E3-FF6F-03B6-08A45C9925D5}"/>
                </a:ext>
              </a:extLst>
            </p:cNvPr>
            <p:cNvSpPr/>
            <p:nvPr/>
          </p:nvSpPr>
          <p:spPr>
            <a:xfrm>
              <a:off x="3383477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A154D23F-E175-E4D3-8E62-230B9DC49CA6}"/>
                </a:ext>
              </a:extLst>
            </p:cNvPr>
            <p:cNvSpPr/>
            <p:nvPr/>
          </p:nvSpPr>
          <p:spPr>
            <a:xfrm>
              <a:off x="3662877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88F57D9F-D2B0-C3BD-105C-236A8643DB9A}"/>
                </a:ext>
              </a:extLst>
            </p:cNvPr>
            <p:cNvSpPr/>
            <p:nvPr/>
          </p:nvSpPr>
          <p:spPr>
            <a:xfrm>
              <a:off x="397361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A941A80F-CFA5-8C5E-1957-4DDE70CB5E58}"/>
                </a:ext>
              </a:extLst>
            </p:cNvPr>
            <p:cNvSpPr/>
            <p:nvPr/>
          </p:nvSpPr>
          <p:spPr>
            <a:xfrm>
              <a:off x="427841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552E29B-9321-745D-BA04-D199B348CCD6}"/>
                </a:ext>
              </a:extLst>
            </p:cNvPr>
            <p:cNvSpPr/>
            <p:nvPr/>
          </p:nvSpPr>
          <p:spPr>
            <a:xfrm>
              <a:off x="458321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92413D-56E7-C64E-D061-DD79FE1F1425}"/>
                </a:ext>
              </a:extLst>
            </p:cNvPr>
            <p:cNvSpPr/>
            <p:nvPr/>
          </p:nvSpPr>
          <p:spPr>
            <a:xfrm>
              <a:off x="486261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B8B7F95-FC6F-AED5-CD4C-29BBAC10F941}"/>
                </a:ext>
              </a:extLst>
            </p:cNvPr>
            <p:cNvSpPr/>
            <p:nvPr/>
          </p:nvSpPr>
          <p:spPr>
            <a:xfrm>
              <a:off x="516675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5145CA3B-7F62-6FAA-8AE5-73947DF4B81B}"/>
                </a:ext>
              </a:extLst>
            </p:cNvPr>
            <p:cNvSpPr/>
            <p:nvPr/>
          </p:nvSpPr>
          <p:spPr>
            <a:xfrm>
              <a:off x="5471554" y="228402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0F073EF5-7C20-D609-3780-C205C8E08CE8}"/>
                </a:ext>
              </a:extLst>
            </p:cNvPr>
            <p:cNvSpPr/>
            <p:nvPr/>
          </p:nvSpPr>
          <p:spPr>
            <a:xfrm>
              <a:off x="5776354" y="228352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44E7C4B6-6309-FCDA-2EAF-8AE0D213E5AF}"/>
                </a:ext>
              </a:extLst>
            </p:cNvPr>
            <p:cNvSpPr/>
            <p:nvPr/>
          </p:nvSpPr>
          <p:spPr>
            <a:xfrm>
              <a:off x="6055754" y="228352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C7D662F2-83A4-E2FC-C365-01D767901C50}"/>
                </a:ext>
              </a:extLst>
            </p:cNvPr>
            <p:cNvSpPr/>
            <p:nvPr/>
          </p:nvSpPr>
          <p:spPr>
            <a:xfrm>
              <a:off x="6359894" y="228600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B57D3698-188C-7188-A31A-8931E856B09A}"/>
                </a:ext>
              </a:extLst>
            </p:cNvPr>
            <p:cNvSpPr/>
            <p:nvPr/>
          </p:nvSpPr>
          <p:spPr>
            <a:xfrm>
              <a:off x="6664694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541D79F7-B05A-E0BB-F453-2765EDE485F0}"/>
                </a:ext>
              </a:extLst>
            </p:cNvPr>
            <p:cNvSpPr/>
            <p:nvPr/>
          </p:nvSpPr>
          <p:spPr>
            <a:xfrm>
              <a:off x="696949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89073D6-1B0E-85D4-3EBB-F860A874A6E7}"/>
                </a:ext>
              </a:extLst>
            </p:cNvPr>
            <p:cNvSpPr/>
            <p:nvPr/>
          </p:nvSpPr>
          <p:spPr>
            <a:xfrm>
              <a:off x="724889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2125D534-23DD-7F2B-0CD6-173D6D8A0276}"/>
                </a:ext>
              </a:extLst>
            </p:cNvPr>
            <p:cNvSpPr/>
            <p:nvPr/>
          </p:nvSpPr>
          <p:spPr>
            <a:xfrm>
              <a:off x="7553034" y="228550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D88847A-B0B8-59B6-7876-3058D95169B2}"/>
                </a:ext>
              </a:extLst>
            </p:cNvPr>
            <p:cNvSpPr/>
            <p:nvPr/>
          </p:nvSpPr>
          <p:spPr>
            <a:xfrm>
              <a:off x="7857834" y="2285010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C60E095-7B51-0ACB-96F0-8177351DD59A}"/>
                </a:ext>
              </a:extLst>
            </p:cNvPr>
            <p:cNvSpPr/>
            <p:nvPr/>
          </p:nvSpPr>
          <p:spPr>
            <a:xfrm>
              <a:off x="816263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39A87A70-DBC6-E929-396E-A5F89A5EA79C}"/>
                </a:ext>
              </a:extLst>
            </p:cNvPr>
            <p:cNvSpPr/>
            <p:nvPr/>
          </p:nvSpPr>
          <p:spPr>
            <a:xfrm>
              <a:off x="8442034" y="2284515"/>
              <a:ext cx="304800" cy="3048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FE21EBE3-3172-6954-9287-479A5C1A2E69}"/>
                </a:ext>
              </a:extLst>
            </p:cNvPr>
            <p:cNvSpPr txBox="1"/>
            <p:nvPr/>
          </p:nvSpPr>
          <p:spPr>
            <a:xfrm>
              <a:off x="-145772" y="3061132"/>
              <a:ext cx="14157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1"/>
                  </a:solidFill>
                </a:rPr>
                <a:t>superblock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37D3CD1-DA88-2609-8B49-54229D09CDC3}"/>
                </a:ext>
              </a:extLst>
            </p:cNvPr>
            <p:cNvSpPr txBox="1"/>
            <p:nvPr/>
          </p:nvSpPr>
          <p:spPr>
            <a:xfrm>
              <a:off x="721038" y="2831068"/>
              <a:ext cx="159530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0070C0"/>
                  </a:solidFill>
                </a:rPr>
                <a:t>inode</a:t>
              </a:r>
              <a:r>
                <a:rPr lang="en-US" b="1" dirty="0">
                  <a:solidFill>
                    <a:srgbClr val="0070C0"/>
                  </a:solidFill>
                </a:rPr>
                <a:t> blocks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900FADCA-EAE2-7CF8-B858-42978E953AAE}"/>
                </a:ext>
              </a:extLst>
            </p:cNvPr>
            <p:cNvSpPr txBox="1"/>
            <p:nvPr/>
          </p:nvSpPr>
          <p:spPr>
            <a:xfrm>
              <a:off x="4876800" y="2831068"/>
              <a:ext cx="14542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data blocks</a:t>
              </a:r>
            </a:p>
          </p:txBody>
        </p:sp>
        <p:sp>
          <p:nvSpPr>
            <p:cNvPr id="79" name="Left Brace 78">
              <a:extLst>
                <a:ext uri="{FF2B5EF4-FFF2-40B4-BE49-F238E27FC236}">
                  <a16:creationId xmlns:a16="http://schemas.microsoft.com/office/drawing/2014/main" id="{03332547-B3FB-309A-EE58-CAFCA071C542}"/>
                </a:ext>
              </a:extLst>
            </p:cNvPr>
            <p:cNvSpPr/>
            <p:nvPr/>
          </p:nvSpPr>
          <p:spPr>
            <a:xfrm rot="16200000">
              <a:off x="1481590" y="1875412"/>
              <a:ext cx="210519" cy="1752579"/>
            </a:xfrm>
            <a:prstGeom prst="leftBrac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Left Brace 79">
              <a:extLst>
                <a:ext uri="{FF2B5EF4-FFF2-40B4-BE49-F238E27FC236}">
                  <a16:creationId xmlns:a16="http://schemas.microsoft.com/office/drawing/2014/main" id="{0A413790-F87D-C764-BFDF-637FA16E9813}"/>
                </a:ext>
              </a:extLst>
            </p:cNvPr>
            <p:cNvSpPr/>
            <p:nvPr/>
          </p:nvSpPr>
          <p:spPr>
            <a:xfrm rot="16200000">
              <a:off x="5511640" y="-381970"/>
              <a:ext cx="210520" cy="6259868"/>
            </a:xfrm>
            <a:prstGeom prst="leftBrac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5D1C0FFE-1786-B4D4-64D1-B24D76C7E6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3400" y="2642704"/>
              <a:ext cx="0" cy="4814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7CA8A77-9E10-37F3-CF90-8AA760309FB3}"/>
                </a:ext>
              </a:extLst>
            </p:cNvPr>
            <p:cNvSpPr txBox="1"/>
            <p:nvPr/>
          </p:nvSpPr>
          <p:spPr>
            <a:xfrm>
              <a:off x="351030" y="1947603"/>
              <a:ext cx="86035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0   1   2   3   4  5   6   7  8   9 </a:t>
              </a:r>
              <a:r>
                <a:rPr lang="en-US" sz="1700" dirty="0"/>
                <a:t>10 11 12 13 14 15 16 17 18 19 20 21 22 23 24 25 26 27</a:t>
              </a: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511243C3-FC52-73CF-A53D-F3F77FF9B31A}"/>
              </a:ext>
            </a:extLst>
          </p:cNvPr>
          <p:cNvSpPr/>
          <p:nvPr/>
        </p:nvSpPr>
        <p:spPr>
          <a:xfrm>
            <a:off x="2073793" y="5613514"/>
            <a:ext cx="304800" cy="304800"/>
          </a:xfrm>
          <a:prstGeom prst="rect">
            <a:avLst/>
          </a:prstGeom>
          <a:solidFill>
            <a:srgbClr val="0070C0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4C9FA2CC-E9D6-0367-D834-F7A268FB96FD}"/>
              </a:ext>
            </a:extLst>
          </p:cNvPr>
          <p:cNvGrpSpPr/>
          <p:nvPr/>
        </p:nvGrpSpPr>
        <p:grpSpPr>
          <a:xfrm>
            <a:off x="5791200" y="1600200"/>
            <a:ext cx="615594" cy="3194100"/>
            <a:chOff x="5791200" y="1600200"/>
            <a:chExt cx="615594" cy="3194100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667A1BC7-CCCF-670B-1F6C-93D705C57EA7}"/>
                </a:ext>
              </a:extLst>
            </p:cNvPr>
            <p:cNvSpPr/>
            <p:nvPr/>
          </p:nvSpPr>
          <p:spPr>
            <a:xfrm>
              <a:off x="5797194" y="160020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583FF6E7-1E7E-48AF-18AD-BF42B07170E1}"/>
                </a:ext>
              </a:extLst>
            </p:cNvPr>
            <p:cNvSpPr/>
            <p:nvPr/>
          </p:nvSpPr>
          <p:spPr>
            <a:xfrm>
              <a:off x="5797194" y="172786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7A413043-A3B7-C08F-9E54-15D6CF8A3FFF}"/>
                </a:ext>
              </a:extLst>
            </p:cNvPr>
            <p:cNvSpPr/>
            <p:nvPr/>
          </p:nvSpPr>
          <p:spPr>
            <a:xfrm>
              <a:off x="5795272" y="186355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CAED0C58-C769-87FB-2CCF-EED1648F52A5}"/>
                </a:ext>
              </a:extLst>
            </p:cNvPr>
            <p:cNvSpPr/>
            <p:nvPr/>
          </p:nvSpPr>
          <p:spPr>
            <a:xfrm>
              <a:off x="5795272" y="1999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990EF911-37CB-F950-C285-0401B145A973}"/>
                </a:ext>
              </a:extLst>
            </p:cNvPr>
            <p:cNvSpPr/>
            <p:nvPr/>
          </p:nvSpPr>
          <p:spPr>
            <a:xfrm>
              <a:off x="5795272" y="213227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4E02F30E-D579-11B1-67B4-896E395415B7}"/>
                </a:ext>
              </a:extLst>
            </p:cNvPr>
            <p:cNvSpPr/>
            <p:nvPr/>
          </p:nvSpPr>
          <p:spPr>
            <a:xfrm>
              <a:off x="5795272" y="225993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ED883200-8979-BA70-025C-2483DC13C3D5}"/>
                </a:ext>
              </a:extLst>
            </p:cNvPr>
            <p:cNvSpPr/>
            <p:nvPr/>
          </p:nvSpPr>
          <p:spPr>
            <a:xfrm>
              <a:off x="5793350" y="2395627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3FF56FD-AAA9-8ECB-7F54-7D7E1BEB30E0}"/>
                </a:ext>
              </a:extLst>
            </p:cNvPr>
            <p:cNvSpPr/>
            <p:nvPr/>
          </p:nvSpPr>
          <p:spPr>
            <a:xfrm>
              <a:off x="5793350" y="253132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06619EE1-6888-D99F-3428-B219916F78F7}"/>
                </a:ext>
              </a:extLst>
            </p:cNvPr>
            <p:cNvSpPr/>
            <p:nvPr/>
          </p:nvSpPr>
          <p:spPr>
            <a:xfrm>
              <a:off x="5795272" y="266434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75BF7F85-3036-E82D-3A36-EAAA9C58E67D}"/>
                </a:ext>
              </a:extLst>
            </p:cNvPr>
            <p:cNvSpPr/>
            <p:nvPr/>
          </p:nvSpPr>
          <p:spPr>
            <a:xfrm>
              <a:off x="5795272" y="279200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AB7DA8C7-A0B6-6C3B-134B-2E300B5A28B7}"/>
                </a:ext>
              </a:extLst>
            </p:cNvPr>
            <p:cNvSpPr/>
            <p:nvPr/>
          </p:nvSpPr>
          <p:spPr>
            <a:xfrm>
              <a:off x="5793350" y="2927699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615588D3-921C-4863-F264-2A5422D64F6C}"/>
                </a:ext>
              </a:extLst>
            </p:cNvPr>
            <p:cNvSpPr/>
            <p:nvPr/>
          </p:nvSpPr>
          <p:spPr>
            <a:xfrm>
              <a:off x="5793350" y="306339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ACA49C92-72F8-115D-706A-F5AB92C160BE}"/>
                </a:ext>
              </a:extLst>
            </p:cNvPr>
            <p:cNvSpPr/>
            <p:nvPr/>
          </p:nvSpPr>
          <p:spPr>
            <a:xfrm>
              <a:off x="5795044" y="320344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1E685F78-2CA8-9267-B4F1-9E5A4C84235B}"/>
                </a:ext>
              </a:extLst>
            </p:cNvPr>
            <p:cNvSpPr/>
            <p:nvPr/>
          </p:nvSpPr>
          <p:spPr>
            <a:xfrm>
              <a:off x="5795044" y="333110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B59BA71A-DE6D-5790-CE94-4DCDED59BEA7}"/>
                </a:ext>
              </a:extLst>
            </p:cNvPr>
            <p:cNvSpPr/>
            <p:nvPr/>
          </p:nvSpPr>
          <p:spPr>
            <a:xfrm>
              <a:off x="5793122" y="3466801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2E751A88-7DFB-D359-0895-04045E75BA3E}"/>
                </a:ext>
              </a:extLst>
            </p:cNvPr>
            <p:cNvSpPr/>
            <p:nvPr/>
          </p:nvSpPr>
          <p:spPr>
            <a:xfrm>
              <a:off x="5793122" y="360249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B7D030DD-FE09-3F1D-5D3A-722891C741E4}"/>
                </a:ext>
              </a:extLst>
            </p:cNvPr>
            <p:cNvSpPr/>
            <p:nvPr/>
          </p:nvSpPr>
          <p:spPr>
            <a:xfrm>
              <a:off x="5793122" y="373551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0FEA5A58-FFE7-9178-CD2A-E24B65EDCDBC}"/>
                </a:ext>
              </a:extLst>
            </p:cNvPr>
            <p:cNvSpPr/>
            <p:nvPr/>
          </p:nvSpPr>
          <p:spPr>
            <a:xfrm>
              <a:off x="5793122" y="386317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47225531-41E0-02D7-62DA-94BCA4E06005}"/>
                </a:ext>
              </a:extLst>
            </p:cNvPr>
            <p:cNvSpPr/>
            <p:nvPr/>
          </p:nvSpPr>
          <p:spPr>
            <a:xfrm>
              <a:off x="5791200" y="3998873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9CAD656D-74D6-85FE-E02F-08F1DD9900D0}"/>
                </a:ext>
              </a:extLst>
            </p:cNvPr>
            <p:cNvSpPr/>
            <p:nvPr/>
          </p:nvSpPr>
          <p:spPr>
            <a:xfrm>
              <a:off x="5791200" y="413456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FB95F7E8-3EF3-7E32-1C68-E28492D71CFA}"/>
                </a:ext>
              </a:extLst>
            </p:cNvPr>
            <p:cNvSpPr/>
            <p:nvPr/>
          </p:nvSpPr>
          <p:spPr>
            <a:xfrm>
              <a:off x="5793122" y="426759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BA220C3E-911A-3A40-F6F8-156E384A8583}"/>
                </a:ext>
              </a:extLst>
            </p:cNvPr>
            <p:cNvSpPr/>
            <p:nvPr/>
          </p:nvSpPr>
          <p:spPr>
            <a:xfrm>
              <a:off x="5793122" y="4395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330FF4B-608F-7C0E-817E-EB81EC706721}"/>
                </a:ext>
              </a:extLst>
            </p:cNvPr>
            <p:cNvSpPr/>
            <p:nvPr/>
          </p:nvSpPr>
          <p:spPr>
            <a:xfrm>
              <a:off x="5791200" y="453094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27A18B4F-3BC4-58EB-A204-258502617EFC}"/>
                </a:ext>
              </a:extLst>
            </p:cNvPr>
            <p:cNvSpPr/>
            <p:nvPr/>
          </p:nvSpPr>
          <p:spPr>
            <a:xfrm>
              <a:off x="5791200" y="466664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F0DE922-7872-7C47-F272-D49D5DB3166A}"/>
              </a:ext>
            </a:extLst>
          </p:cNvPr>
          <p:cNvSpPr/>
          <p:nvPr/>
        </p:nvSpPr>
        <p:spPr>
          <a:xfrm>
            <a:off x="5779877" y="3188396"/>
            <a:ext cx="609600" cy="127660"/>
          </a:xfrm>
          <a:prstGeom prst="rect">
            <a:avLst/>
          </a:prstGeom>
          <a:solidFill>
            <a:srgbClr val="00B0F0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79C2C6F8-F3DA-5000-6C2E-0CB875734487}"/>
              </a:ext>
            </a:extLst>
          </p:cNvPr>
          <p:cNvCxnSpPr/>
          <p:nvPr/>
        </p:nvCxnSpPr>
        <p:spPr>
          <a:xfrm flipV="1">
            <a:off x="2068401" y="1600200"/>
            <a:ext cx="3711476" cy="4013314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CAE339B7-A7EB-F8B3-E9F1-92E176899F38}"/>
              </a:ext>
            </a:extLst>
          </p:cNvPr>
          <p:cNvCxnSpPr>
            <a:cxnSpLocks/>
            <a:endCxn id="108" idx="1"/>
          </p:cNvCxnSpPr>
          <p:nvPr/>
        </p:nvCxnSpPr>
        <p:spPr>
          <a:xfrm flipV="1">
            <a:off x="2388368" y="4730470"/>
            <a:ext cx="3402832" cy="874765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50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1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460BE-3C1F-9445-A9B2-755ED9657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inode</a:t>
            </a:r>
            <a:r>
              <a:rPr lang="en-US" dirty="0"/>
              <a:t> Metadata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FF1363-410A-814C-9C3F-F0D384875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6477000" cy="471830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Type</a:t>
            </a:r>
          </a:p>
          <a:p>
            <a:pPr lvl="1"/>
            <a:r>
              <a:rPr lang="en-US" dirty="0"/>
              <a:t>ordinary file</a:t>
            </a:r>
          </a:p>
          <a:p>
            <a:pPr lvl="1"/>
            <a:r>
              <a:rPr lang="en-US" dirty="0"/>
              <a:t>directory</a:t>
            </a:r>
          </a:p>
          <a:p>
            <a:pPr lvl="1"/>
            <a:r>
              <a:rPr lang="en-US" dirty="0"/>
              <a:t>symbolic link </a:t>
            </a:r>
          </a:p>
          <a:p>
            <a:pPr lvl="1"/>
            <a:r>
              <a:rPr lang="en-US" dirty="0"/>
              <a:t>special device </a:t>
            </a:r>
          </a:p>
          <a:p>
            <a:r>
              <a:rPr lang="en-US" dirty="0"/>
              <a:t>Size of the file (in #bytes) </a:t>
            </a:r>
          </a:p>
          <a:p>
            <a:r>
              <a:rPr lang="en-US" dirty="0"/>
              <a:t># links to the </a:t>
            </a:r>
            <a:r>
              <a:rPr lang="en-US" dirty="0" err="1"/>
              <a:t>i</a:t>
            </a:r>
            <a:r>
              <a:rPr lang="en-US" dirty="0"/>
              <a:t>-node </a:t>
            </a:r>
          </a:p>
          <a:p>
            <a:r>
              <a:rPr lang="en-US" dirty="0"/>
              <a:t>Owner (user id and group id) </a:t>
            </a:r>
          </a:p>
          <a:p>
            <a:r>
              <a:rPr lang="en-US" dirty="0"/>
              <a:t>Protection bits </a:t>
            </a:r>
          </a:p>
          <a:p>
            <a:r>
              <a:rPr lang="en-US" dirty="0"/>
              <a:t>Times: creation, last accessed, last modified </a:t>
            </a:r>
          </a:p>
          <a:p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BBDF16B-E296-1478-E511-5038DA7F80F8}"/>
              </a:ext>
            </a:extLst>
          </p:cNvPr>
          <p:cNvGrpSpPr/>
          <p:nvPr/>
        </p:nvGrpSpPr>
        <p:grpSpPr>
          <a:xfrm>
            <a:off x="6934200" y="685800"/>
            <a:ext cx="1752600" cy="4581528"/>
            <a:chOff x="6858000" y="685800"/>
            <a:chExt cx="1752600" cy="458152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9DB21A2-3483-EA01-5D29-252873D49796}"/>
                </a:ext>
              </a:extLst>
            </p:cNvPr>
            <p:cNvSpPr/>
            <p:nvPr/>
          </p:nvSpPr>
          <p:spPr>
            <a:xfrm>
              <a:off x="6858000" y="685800"/>
              <a:ext cx="1752600" cy="1524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File Metadata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E8EDDF3-4B7F-6D26-C503-1CE8A19D9D0F}"/>
                </a:ext>
              </a:extLst>
            </p:cNvPr>
            <p:cNvSpPr/>
            <p:nvPr/>
          </p:nvSpPr>
          <p:spPr>
            <a:xfrm>
              <a:off x="6858000" y="2209800"/>
              <a:ext cx="1752600" cy="3057528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references to file blocks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96050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ectangle 173">
            <a:extLst>
              <a:ext uri="{FF2B5EF4-FFF2-40B4-BE49-F238E27FC236}">
                <a16:creationId xmlns:a16="http://schemas.microsoft.com/office/drawing/2014/main" id="{BA1E189D-0A68-ABD9-F373-E727C07C2C48}"/>
              </a:ext>
            </a:extLst>
          </p:cNvPr>
          <p:cNvSpPr/>
          <p:nvPr/>
        </p:nvSpPr>
        <p:spPr>
          <a:xfrm>
            <a:off x="2586956" y="3096907"/>
            <a:ext cx="1228620" cy="350336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references to file blocks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CA5F21-ED1C-1149-8337-3894F24C2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 Index Structures</a:t>
            </a:r>
          </a:p>
        </p:txBody>
      </p: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FEC010E4-0A4B-BA34-073F-0BE9A17CF2C2}"/>
              </a:ext>
            </a:extLst>
          </p:cNvPr>
          <p:cNvGrpSpPr/>
          <p:nvPr/>
        </p:nvGrpSpPr>
        <p:grpSpPr>
          <a:xfrm>
            <a:off x="2590800" y="3115294"/>
            <a:ext cx="1219200" cy="2815852"/>
            <a:chOff x="2590800" y="3115294"/>
            <a:chExt cx="1219200" cy="281585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C6EC35E-8CE1-EB6B-A72D-868B3CE32CCE}"/>
                </a:ext>
              </a:extLst>
            </p:cNvPr>
            <p:cNvSpPr/>
            <p:nvPr/>
          </p:nvSpPr>
          <p:spPr>
            <a:xfrm>
              <a:off x="2590800" y="3115294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9535C06-B953-2B68-1058-0E37B957661C}"/>
                </a:ext>
              </a:extLst>
            </p:cNvPr>
            <p:cNvSpPr/>
            <p:nvPr/>
          </p:nvSpPr>
          <p:spPr>
            <a:xfrm>
              <a:off x="2590800" y="3352800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1721E8E-FCEB-298D-2586-A309AF56E94F}"/>
                </a:ext>
              </a:extLst>
            </p:cNvPr>
            <p:cNvSpPr/>
            <p:nvPr/>
          </p:nvSpPr>
          <p:spPr>
            <a:xfrm>
              <a:off x="2590800" y="3586349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C357813-96B3-5C93-0BBB-7D028296F47C}"/>
                </a:ext>
              </a:extLst>
            </p:cNvPr>
            <p:cNvSpPr/>
            <p:nvPr/>
          </p:nvSpPr>
          <p:spPr>
            <a:xfrm>
              <a:off x="2590800" y="3818906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62E4CE5-BB8E-7B1A-84A1-C033CB5A1EDD}"/>
                </a:ext>
              </a:extLst>
            </p:cNvPr>
            <p:cNvSpPr/>
            <p:nvPr/>
          </p:nvSpPr>
          <p:spPr>
            <a:xfrm>
              <a:off x="2590800" y="4047713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B78D7E-4300-5D3F-769B-2E3DC07740A6}"/>
                </a:ext>
              </a:extLst>
            </p:cNvPr>
            <p:cNvSpPr/>
            <p:nvPr/>
          </p:nvSpPr>
          <p:spPr>
            <a:xfrm>
              <a:off x="2590800" y="4285219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9E24873-26D0-A459-EF20-6251D848D87F}"/>
                </a:ext>
              </a:extLst>
            </p:cNvPr>
            <p:cNvSpPr/>
            <p:nvPr/>
          </p:nvSpPr>
          <p:spPr>
            <a:xfrm>
              <a:off x="2590800" y="4518768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3244CCA-4BD2-FE29-6C17-A1EF3AD49D68}"/>
                </a:ext>
              </a:extLst>
            </p:cNvPr>
            <p:cNvSpPr/>
            <p:nvPr/>
          </p:nvSpPr>
          <p:spPr>
            <a:xfrm>
              <a:off x="2590800" y="4751325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8DDDB52-6FF4-5D4E-70CE-BE3A7B545ABA}"/>
                </a:ext>
              </a:extLst>
            </p:cNvPr>
            <p:cNvSpPr/>
            <p:nvPr/>
          </p:nvSpPr>
          <p:spPr>
            <a:xfrm>
              <a:off x="2590800" y="4990028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B5A43BC-2DCB-0F9C-F94B-5DCF23E00AA2}"/>
                </a:ext>
              </a:extLst>
            </p:cNvPr>
            <p:cNvSpPr/>
            <p:nvPr/>
          </p:nvSpPr>
          <p:spPr>
            <a:xfrm>
              <a:off x="2590800" y="5227534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A7AA8C2-E4C3-F746-1010-C6C1F72B3F6A}"/>
                </a:ext>
              </a:extLst>
            </p:cNvPr>
            <p:cNvSpPr/>
            <p:nvPr/>
          </p:nvSpPr>
          <p:spPr>
            <a:xfrm>
              <a:off x="2590800" y="5461083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C4DA014-78AF-11C3-A08A-05A36170FAA0}"/>
                </a:ext>
              </a:extLst>
            </p:cNvPr>
            <p:cNvSpPr/>
            <p:nvPr/>
          </p:nvSpPr>
          <p:spPr>
            <a:xfrm>
              <a:off x="2590800" y="5693640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F403FB2B-B7AB-D42C-4ECB-0AF9A64BA318}"/>
              </a:ext>
            </a:extLst>
          </p:cNvPr>
          <p:cNvSpPr/>
          <p:nvPr/>
        </p:nvSpPr>
        <p:spPr>
          <a:xfrm>
            <a:off x="2590800" y="2209800"/>
            <a:ext cx="1219200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 Metadata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B844E6A-E223-AFAB-9EFC-8CAD364C24AD}"/>
              </a:ext>
            </a:extLst>
          </p:cNvPr>
          <p:cNvSpPr/>
          <p:nvPr/>
        </p:nvSpPr>
        <p:spPr>
          <a:xfrm>
            <a:off x="2590800" y="5924632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Indirect Pointer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8DA5FF-45D9-6076-79A0-6572474AAAEF}"/>
              </a:ext>
            </a:extLst>
          </p:cNvPr>
          <p:cNvSpPr/>
          <p:nvPr/>
        </p:nvSpPr>
        <p:spPr>
          <a:xfrm>
            <a:off x="2590800" y="6158181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Double Ind </a:t>
            </a:r>
            <a:r>
              <a:rPr lang="en-US" sz="1200" dirty="0" err="1"/>
              <a:t>Ptr</a:t>
            </a:r>
            <a:endParaRPr lang="en-US" sz="12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C2B1A83-F080-C096-DEC9-B88C67454BA9}"/>
              </a:ext>
            </a:extLst>
          </p:cNvPr>
          <p:cNvSpPr/>
          <p:nvPr/>
        </p:nvSpPr>
        <p:spPr>
          <a:xfrm>
            <a:off x="2590800" y="6390738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Triple Ind </a:t>
            </a:r>
            <a:r>
              <a:rPr lang="en-US" sz="1200" dirty="0" err="1"/>
              <a:t>Ptr</a:t>
            </a:r>
            <a:endParaRPr lang="en-US" sz="12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0A6E900-F48B-791D-ADBE-734F38C92D9A}"/>
              </a:ext>
            </a:extLst>
          </p:cNvPr>
          <p:cNvSpPr/>
          <p:nvPr/>
        </p:nvSpPr>
        <p:spPr>
          <a:xfrm>
            <a:off x="5562600" y="152400"/>
            <a:ext cx="3352800" cy="5392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Each "Pointer" is a block number, not a memory address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C9A1CD-50A9-7D6B-2CE0-AE0816F0A67A}"/>
              </a:ext>
            </a:extLst>
          </p:cNvPr>
          <p:cNvGrpSpPr/>
          <p:nvPr/>
        </p:nvGrpSpPr>
        <p:grpSpPr>
          <a:xfrm>
            <a:off x="908406" y="1745673"/>
            <a:ext cx="615594" cy="3194100"/>
            <a:chOff x="5791200" y="1600200"/>
            <a:chExt cx="615594" cy="31941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00ECAA5-8C6D-CEFD-E8AE-D4C427F546C3}"/>
                </a:ext>
              </a:extLst>
            </p:cNvPr>
            <p:cNvSpPr/>
            <p:nvPr/>
          </p:nvSpPr>
          <p:spPr>
            <a:xfrm>
              <a:off x="5797194" y="160020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CE81667-52B2-F9E1-0C4A-F8E46D184E78}"/>
                </a:ext>
              </a:extLst>
            </p:cNvPr>
            <p:cNvSpPr/>
            <p:nvPr/>
          </p:nvSpPr>
          <p:spPr>
            <a:xfrm>
              <a:off x="5797194" y="172786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6BCF35A-D864-309C-8A3E-8B866E6A7134}"/>
                </a:ext>
              </a:extLst>
            </p:cNvPr>
            <p:cNvSpPr/>
            <p:nvPr/>
          </p:nvSpPr>
          <p:spPr>
            <a:xfrm>
              <a:off x="5795272" y="186355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BFB0D92-5EB6-52B9-706A-595C5E9A52A2}"/>
                </a:ext>
              </a:extLst>
            </p:cNvPr>
            <p:cNvSpPr/>
            <p:nvPr/>
          </p:nvSpPr>
          <p:spPr>
            <a:xfrm>
              <a:off x="5795272" y="1999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7B7695-C28C-F13E-6E86-68FF5458B2E1}"/>
                </a:ext>
              </a:extLst>
            </p:cNvPr>
            <p:cNvSpPr/>
            <p:nvPr/>
          </p:nvSpPr>
          <p:spPr>
            <a:xfrm>
              <a:off x="5795272" y="213227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A3E77EB-0653-5D0F-8318-55AEDC2E126D}"/>
                </a:ext>
              </a:extLst>
            </p:cNvPr>
            <p:cNvSpPr/>
            <p:nvPr/>
          </p:nvSpPr>
          <p:spPr>
            <a:xfrm>
              <a:off x="5795272" y="225993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70096A2-081B-EF00-DD7D-91511A3ABC9E}"/>
                </a:ext>
              </a:extLst>
            </p:cNvPr>
            <p:cNvSpPr/>
            <p:nvPr/>
          </p:nvSpPr>
          <p:spPr>
            <a:xfrm>
              <a:off x="5793350" y="2395627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5BA4870-95D8-2F05-5B2E-CECFC8CA8352}"/>
                </a:ext>
              </a:extLst>
            </p:cNvPr>
            <p:cNvSpPr/>
            <p:nvPr/>
          </p:nvSpPr>
          <p:spPr>
            <a:xfrm>
              <a:off x="5793350" y="253132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1766CC6-DCD1-F2F5-9D29-734E5D73717F}"/>
                </a:ext>
              </a:extLst>
            </p:cNvPr>
            <p:cNvSpPr/>
            <p:nvPr/>
          </p:nvSpPr>
          <p:spPr>
            <a:xfrm>
              <a:off x="5795272" y="266434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1E7B1E5-083E-C8D4-2E68-C3CA567AB45A}"/>
                </a:ext>
              </a:extLst>
            </p:cNvPr>
            <p:cNvSpPr/>
            <p:nvPr/>
          </p:nvSpPr>
          <p:spPr>
            <a:xfrm>
              <a:off x="5795272" y="279200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1113A20-DC98-C712-99F2-66DFCFCB7337}"/>
                </a:ext>
              </a:extLst>
            </p:cNvPr>
            <p:cNvSpPr/>
            <p:nvPr/>
          </p:nvSpPr>
          <p:spPr>
            <a:xfrm>
              <a:off x="5793350" y="2927699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634C9AB-36D8-5335-FA6C-5AD79F2F5670}"/>
                </a:ext>
              </a:extLst>
            </p:cNvPr>
            <p:cNvSpPr/>
            <p:nvPr/>
          </p:nvSpPr>
          <p:spPr>
            <a:xfrm>
              <a:off x="5793350" y="306339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D6E82E3-7CB2-EC48-2BF9-370476E46B79}"/>
                </a:ext>
              </a:extLst>
            </p:cNvPr>
            <p:cNvSpPr/>
            <p:nvPr/>
          </p:nvSpPr>
          <p:spPr>
            <a:xfrm>
              <a:off x="5795044" y="320344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D27D182-C2BB-533D-FC32-346A060F08B1}"/>
                </a:ext>
              </a:extLst>
            </p:cNvPr>
            <p:cNvSpPr/>
            <p:nvPr/>
          </p:nvSpPr>
          <p:spPr>
            <a:xfrm>
              <a:off x="5795044" y="333110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EE7578A-F1D4-C4C5-78D9-7F35E20695A7}"/>
                </a:ext>
              </a:extLst>
            </p:cNvPr>
            <p:cNvSpPr/>
            <p:nvPr/>
          </p:nvSpPr>
          <p:spPr>
            <a:xfrm>
              <a:off x="5793122" y="3466801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0ED3110-34B9-8A89-A3F8-B71F54E5604C}"/>
                </a:ext>
              </a:extLst>
            </p:cNvPr>
            <p:cNvSpPr/>
            <p:nvPr/>
          </p:nvSpPr>
          <p:spPr>
            <a:xfrm>
              <a:off x="5793122" y="360249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3C76B2F-5404-F1A7-BFD2-764DDBF5F818}"/>
                </a:ext>
              </a:extLst>
            </p:cNvPr>
            <p:cNvSpPr/>
            <p:nvPr/>
          </p:nvSpPr>
          <p:spPr>
            <a:xfrm>
              <a:off x="5793122" y="373551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CF0B936-E7C8-4934-ACD5-493B97B7127E}"/>
                </a:ext>
              </a:extLst>
            </p:cNvPr>
            <p:cNvSpPr/>
            <p:nvPr/>
          </p:nvSpPr>
          <p:spPr>
            <a:xfrm>
              <a:off x="5793122" y="386317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B85ED71C-B02E-F9F9-55A5-926CB18878AB}"/>
                </a:ext>
              </a:extLst>
            </p:cNvPr>
            <p:cNvSpPr/>
            <p:nvPr/>
          </p:nvSpPr>
          <p:spPr>
            <a:xfrm>
              <a:off x="5791200" y="3998873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B4DF8C1-F725-11CC-595A-2927AA7A9B89}"/>
                </a:ext>
              </a:extLst>
            </p:cNvPr>
            <p:cNvSpPr/>
            <p:nvPr/>
          </p:nvSpPr>
          <p:spPr>
            <a:xfrm>
              <a:off x="5791200" y="413456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5E46208-423C-79B3-FF38-780117D384D0}"/>
                </a:ext>
              </a:extLst>
            </p:cNvPr>
            <p:cNvSpPr/>
            <p:nvPr/>
          </p:nvSpPr>
          <p:spPr>
            <a:xfrm>
              <a:off x="5793122" y="426759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B060EBC-C7A1-0D25-C07B-B4E476E6BCD0}"/>
                </a:ext>
              </a:extLst>
            </p:cNvPr>
            <p:cNvSpPr/>
            <p:nvPr/>
          </p:nvSpPr>
          <p:spPr>
            <a:xfrm>
              <a:off x="5793122" y="4395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7EADFB71-C228-E961-2153-ED27B163A1E1}"/>
                </a:ext>
              </a:extLst>
            </p:cNvPr>
            <p:cNvSpPr/>
            <p:nvPr/>
          </p:nvSpPr>
          <p:spPr>
            <a:xfrm>
              <a:off x="5791200" y="453094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58B3683-FCD1-B9B5-A6AE-87100AAB94A3}"/>
                </a:ext>
              </a:extLst>
            </p:cNvPr>
            <p:cNvSpPr/>
            <p:nvPr/>
          </p:nvSpPr>
          <p:spPr>
            <a:xfrm>
              <a:off x="5791200" y="466664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ACCAE50-1CA1-211C-8DA3-F38FEB217F40}"/>
              </a:ext>
            </a:extLst>
          </p:cNvPr>
          <p:cNvGrpSpPr/>
          <p:nvPr/>
        </p:nvGrpSpPr>
        <p:grpSpPr>
          <a:xfrm>
            <a:off x="905409" y="3596920"/>
            <a:ext cx="615594" cy="3194100"/>
            <a:chOff x="5791200" y="1600200"/>
            <a:chExt cx="615594" cy="3194100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686D881-1B12-B55F-A801-D5E40602519A}"/>
                </a:ext>
              </a:extLst>
            </p:cNvPr>
            <p:cNvSpPr/>
            <p:nvPr/>
          </p:nvSpPr>
          <p:spPr>
            <a:xfrm>
              <a:off x="5797194" y="160020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5E4A68C-A384-2AD6-2B9C-031A2D16FF19}"/>
                </a:ext>
              </a:extLst>
            </p:cNvPr>
            <p:cNvSpPr/>
            <p:nvPr/>
          </p:nvSpPr>
          <p:spPr>
            <a:xfrm>
              <a:off x="5797194" y="172786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B62E104-277E-45BB-CE3C-89AB1E821C66}"/>
                </a:ext>
              </a:extLst>
            </p:cNvPr>
            <p:cNvSpPr/>
            <p:nvPr/>
          </p:nvSpPr>
          <p:spPr>
            <a:xfrm>
              <a:off x="5795272" y="186355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1581D6E-4138-48E5-887C-7CA389669CF5}"/>
                </a:ext>
              </a:extLst>
            </p:cNvPr>
            <p:cNvSpPr/>
            <p:nvPr/>
          </p:nvSpPr>
          <p:spPr>
            <a:xfrm>
              <a:off x="5795272" y="1999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9826823-191C-2323-8960-7F139FEB267C}"/>
                </a:ext>
              </a:extLst>
            </p:cNvPr>
            <p:cNvSpPr/>
            <p:nvPr/>
          </p:nvSpPr>
          <p:spPr>
            <a:xfrm>
              <a:off x="5795272" y="213227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3AAC6F1-FF2A-CF77-9E40-1D6414829C88}"/>
                </a:ext>
              </a:extLst>
            </p:cNvPr>
            <p:cNvSpPr/>
            <p:nvPr/>
          </p:nvSpPr>
          <p:spPr>
            <a:xfrm>
              <a:off x="5795272" y="225993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1BE251A-256E-D082-9C47-EAC6BD94B957}"/>
                </a:ext>
              </a:extLst>
            </p:cNvPr>
            <p:cNvSpPr/>
            <p:nvPr/>
          </p:nvSpPr>
          <p:spPr>
            <a:xfrm>
              <a:off x="5793350" y="2395627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E4A5DF9-2A27-E26E-DC15-9CA5DC5AD38B}"/>
                </a:ext>
              </a:extLst>
            </p:cNvPr>
            <p:cNvSpPr/>
            <p:nvPr/>
          </p:nvSpPr>
          <p:spPr>
            <a:xfrm>
              <a:off x="5793350" y="253132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35B9838-9F4A-7250-8C71-E049A09AB5C8}"/>
                </a:ext>
              </a:extLst>
            </p:cNvPr>
            <p:cNvSpPr/>
            <p:nvPr/>
          </p:nvSpPr>
          <p:spPr>
            <a:xfrm>
              <a:off x="5795272" y="266434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C66FFD2A-52B3-86CD-00CC-686408BCEA99}"/>
                </a:ext>
              </a:extLst>
            </p:cNvPr>
            <p:cNvSpPr/>
            <p:nvPr/>
          </p:nvSpPr>
          <p:spPr>
            <a:xfrm>
              <a:off x="5795272" y="279200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F47C927-5FCB-273C-9746-999A87CE2DD1}"/>
                </a:ext>
              </a:extLst>
            </p:cNvPr>
            <p:cNvSpPr/>
            <p:nvPr/>
          </p:nvSpPr>
          <p:spPr>
            <a:xfrm>
              <a:off x="5793350" y="2927699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35CB69F-4F63-F25A-68BC-86E6718E5CA3}"/>
                </a:ext>
              </a:extLst>
            </p:cNvPr>
            <p:cNvSpPr/>
            <p:nvPr/>
          </p:nvSpPr>
          <p:spPr>
            <a:xfrm>
              <a:off x="5793350" y="306339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F4FACAA-6411-A5C7-2ADA-FFFEAE9EBB1E}"/>
                </a:ext>
              </a:extLst>
            </p:cNvPr>
            <p:cNvSpPr/>
            <p:nvPr/>
          </p:nvSpPr>
          <p:spPr>
            <a:xfrm>
              <a:off x="5795044" y="320344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78A4909-6DFB-90AA-3A13-9350D8AE37EC}"/>
                </a:ext>
              </a:extLst>
            </p:cNvPr>
            <p:cNvSpPr/>
            <p:nvPr/>
          </p:nvSpPr>
          <p:spPr>
            <a:xfrm>
              <a:off x="5795044" y="333110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CBDDDC47-98D2-F454-BCCC-900C53EF58ED}"/>
                </a:ext>
              </a:extLst>
            </p:cNvPr>
            <p:cNvSpPr/>
            <p:nvPr/>
          </p:nvSpPr>
          <p:spPr>
            <a:xfrm>
              <a:off x="5793122" y="3466801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C73A651-88B6-7DDF-6006-5702A444BC94}"/>
                </a:ext>
              </a:extLst>
            </p:cNvPr>
            <p:cNvSpPr/>
            <p:nvPr/>
          </p:nvSpPr>
          <p:spPr>
            <a:xfrm>
              <a:off x="5793122" y="360249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085FB1FF-7032-C599-6431-41EF28028B92}"/>
                </a:ext>
              </a:extLst>
            </p:cNvPr>
            <p:cNvSpPr/>
            <p:nvPr/>
          </p:nvSpPr>
          <p:spPr>
            <a:xfrm>
              <a:off x="5793122" y="373551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3C0DEB2A-A02D-93EA-953C-9511DBC3B2AF}"/>
                </a:ext>
              </a:extLst>
            </p:cNvPr>
            <p:cNvSpPr/>
            <p:nvPr/>
          </p:nvSpPr>
          <p:spPr>
            <a:xfrm>
              <a:off x="5793122" y="386317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66F54CAA-A4D3-D1A2-B855-AF4422B7F407}"/>
                </a:ext>
              </a:extLst>
            </p:cNvPr>
            <p:cNvSpPr/>
            <p:nvPr/>
          </p:nvSpPr>
          <p:spPr>
            <a:xfrm>
              <a:off x="5791200" y="3998873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08374816-8E1E-D274-6169-6615A2751476}"/>
                </a:ext>
              </a:extLst>
            </p:cNvPr>
            <p:cNvSpPr/>
            <p:nvPr/>
          </p:nvSpPr>
          <p:spPr>
            <a:xfrm>
              <a:off x="5791200" y="413456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3A8B644B-3EE3-EC4E-7DA7-6263A3CB075D}"/>
                </a:ext>
              </a:extLst>
            </p:cNvPr>
            <p:cNvSpPr/>
            <p:nvPr/>
          </p:nvSpPr>
          <p:spPr>
            <a:xfrm>
              <a:off x="5793122" y="426759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D89EF000-402C-7933-C9C8-FDB694D97703}"/>
                </a:ext>
              </a:extLst>
            </p:cNvPr>
            <p:cNvSpPr/>
            <p:nvPr/>
          </p:nvSpPr>
          <p:spPr>
            <a:xfrm>
              <a:off x="5793122" y="4395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CF7A5F4-1220-2020-C97D-4ED2E640D537}"/>
                </a:ext>
              </a:extLst>
            </p:cNvPr>
            <p:cNvSpPr/>
            <p:nvPr/>
          </p:nvSpPr>
          <p:spPr>
            <a:xfrm>
              <a:off x="5791200" y="453094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84CC9A3-4EC8-903A-2A49-1D4C0890DE4A}"/>
                </a:ext>
              </a:extLst>
            </p:cNvPr>
            <p:cNvSpPr/>
            <p:nvPr/>
          </p:nvSpPr>
          <p:spPr>
            <a:xfrm>
              <a:off x="5791200" y="466664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4B1EF4D-334B-5040-3BD3-E42E2A036B0B}"/>
              </a:ext>
            </a:extLst>
          </p:cNvPr>
          <p:cNvCxnSpPr>
            <a:cxnSpLocks/>
          </p:cNvCxnSpPr>
          <p:nvPr/>
        </p:nvCxnSpPr>
        <p:spPr>
          <a:xfrm flipV="1">
            <a:off x="1536028" y="2205880"/>
            <a:ext cx="1035903" cy="1782055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37443D65-3BAC-2CEF-7E4C-815CDA00A296}"/>
              </a:ext>
            </a:extLst>
          </p:cNvPr>
          <p:cNvCxnSpPr>
            <a:cxnSpLocks/>
          </p:cNvCxnSpPr>
          <p:nvPr/>
        </p:nvCxnSpPr>
        <p:spPr>
          <a:xfrm>
            <a:off x="1536028" y="4136311"/>
            <a:ext cx="1035903" cy="2491933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89F8F3F9-AEE5-16F1-E028-90BFCDC1E553}"/>
              </a:ext>
            </a:extLst>
          </p:cNvPr>
          <p:cNvSpPr/>
          <p:nvPr/>
        </p:nvSpPr>
        <p:spPr>
          <a:xfrm>
            <a:off x="896550" y="3994992"/>
            <a:ext cx="609600" cy="127660"/>
          </a:xfrm>
          <a:prstGeom prst="rect">
            <a:avLst/>
          </a:prstGeom>
          <a:solidFill>
            <a:srgbClr val="00B0F0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18BCFF9-DB48-507E-BAF7-D03654F4AA9F}"/>
              </a:ext>
            </a:extLst>
          </p:cNvPr>
          <p:cNvSpPr/>
          <p:nvPr/>
        </p:nvSpPr>
        <p:spPr>
          <a:xfrm>
            <a:off x="8044105" y="3429000"/>
            <a:ext cx="201931" cy="203114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ECAE6720-70E9-8964-9D50-F4E46319C2FB}"/>
              </a:ext>
            </a:extLst>
          </p:cNvPr>
          <p:cNvSpPr/>
          <p:nvPr/>
        </p:nvSpPr>
        <p:spPr>
          <a:xfrm>
            <a:off x="8050528" y="3835486"/>
            <a:ext cx="201931" cy="203114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53C3070-3988-BDE1-28E1-F6C284BAB802}"/>
              </a:ext>
            </a:extLst>
          </p:cNvPr>
          <p:cNvSpPr/>
          <p:nvPr/>
        </p:nvSpPr>
        <p:spPr>
          <a:xfrm>
            <a:off x="6808469" y="3581400"/>
            <a:ext cx="201931" cy="20311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942A95C9-FA32-FD28-CDBC-BD023C8FAA1A}"/>
              </a:ext>
            </a:extLst>
          </p:cNvPr>
          <p:cNvGrpSpPr/>
          <p:nvPr/>
        </p:nvGrpSpPr>
        <p:grpSpPr>
          <a:xfrm>
            <a:off x="3810000" y="2208616"/>
            <a:ext cx="4442460" cy="3603777"/>
            <a:chOff x="3810000" y="2208616"/>
            <a:chExt cx="4442460" cy="3603777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79B846A-D217-426E-8617-89E610BA6D2C}"/>
                </a:ext>
              </a:extLst>
            </p:cNvPr>
            <p:cNvSpPr/>
            <p:nvPr/>
          </p:nvSpPr>
          <p:spPr>
            <a:xfrm>
              <a:off x="8050529" y="220861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87DA623-CC0C-58C7-B007-1D502C4BEC9C}"/>
                </a:ext>
              </a:extLst>
            </p:cNvPr>
            <p:cNvSpPr/>
            <p:nvPr/>
          </p:nvSpPr>
          <p:spPr>
            <a:xfrm>
              <a:off x="8050529" y="2514600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196EDB1-4C84-CF8F-95EC-DC2A0DF35397}"/>
                </a:ext>
              </a:extLst>
            </p:cNvPr>
            <p:cNvSpPr/>
            <p:nvPr/>
          </p:nvSpPr>
          <p:spPr>
            <a:xfrm>
              <a:off x="8050529" y="310337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11" name="Elbow Connector 110">
              <a:extLst>
                <a:ext uri="{FF2B5EF4-FFF2-40B4-BE49-F238E27FC236}">
                  <a16:creationId xmlns:a16="http://schemas.microsoft.com/office/drawing/2014/main" id="{8E53D457-4F90-3821-77DA-060116567988}"/>
                </a:ext>
              </a:extLst>
            </p:cNvPr>
            <p:cNvCxnSpPr/>
            <p:nvPr/>
          </p:nvCxnSpPr>
          <p:spPr>
            <a:xfrm flipV="1">
              <a:off x="3810000" y="2272383"/>
              <a:ext cx="4234105" cy="936484"/>
            </a:xfrm>
            <a:prstGeom prst="bentConnector3">
              <a:avLst>
                <a:gd name="adj1" fmla="val 3162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Elbow Connector 112">
              <a:extLst>
                <a:ext uri="{FF2B5EF4-FFF2-40B4-BE49-F238E27FC236}">
                  <a16:creationId xmlns:a16="http://schemas.microsoft.com/office/drawing/2014/main" id="{032DD125-E88A-0877-63C2-E6DC1F7E4956}"/>
                </a:ext>
              </a:extLst>
            </p:cNvPr>
            <p:cNvCxnSpPr>
              <a:cxnSpLocks/>
              <a:stCxn id="9" idx="3"/>
              <a:endCxn id="91" idx="1"/>
            </p:cNvCxnSpPr>
            <p:nvPr/>
          </p:nvCxnSpPr>
          <p:spPr>
            <a:xfrm flipV="1">
              <a:off x="3810000" y="2616157"/>
              <a:ext cx="4240529" cy="855396"/>
            </a:xfrm>
            <a:prstGeom prst="bentConnector3">
              <a:avLst>
                <a:gd name="adj1" fmla="val 7433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Elbow Connector 116">
              <a:extLst>
                <a:ext uri="{FF2B5EF4-FFF2-40B4-BE49-F238E27FC236}">
                  <a16:creationId xmlns:a16="http://schemas.microsoft.com/office/drawing/2014/main" id="{B8E26475-5B04-C10E-D206-93DE2677E484}"/>
                </a:ext>
              </a:extLst>
            </p:cNvPr>
            <p:cNvCxnSpPr>
              <a:cxnSpLocks/>
              <a:stCxn id="19" idx="3"/>
            </p:cNvCxnSpPr>
            <p:nvPr/>
          </p:nvCxnSpPr>
          <p:spPr>
            <a:xfrm flipV="1">
              <a:off x="3810000" y="3208867"/>
              <a:ext cx="4234105" cy="2603526"/>
            </a:xfrm>
            <a:prstGeom prst="bentConnector3">
              <a:avLst>
                <a:gd name="adj1" fmla="val 1157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3" name="Elbow Connector 122">
            <a:extLst>
              <a:ext uri="{FF2B5EF4-FFF2-40B4-BE49-F238E27FC236}">
                <a16:creationId xmlns:a16="http://schemas.microsoft.com/office/drawing/2014/main" id="{CBDBE646-40E4-E4CD-3A14-39111C25F233}"/>
              </a:ext>
            </a:extLst>
          </p:cNvPr>
          <p:cNvCxnSpPr>
            <a:cxnSpLocks/>
            <a:stCxn id="100" idx="3"/>
          </p:cNvCxnSpPr>
          <p:nvPr/>
        </p:nvCxnSpPr>
        <p:spPr>
          <a:xfrm flipV="1">
            <a:off x="7010400" y="3530557"/>
            <a:ext cx="1044657" cy="152400"/>
          </a:xfrm>
          <a:prstGeom prst="bentConnector3">
            <a:avLst>
              <a:gd name="adj1" fmla="val 2840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>
            <a:extLst>
              <a:ext uri="{FF2B5EF4-FFF2-40B4-BE49-F238E27FC236}">
                <a16:creationId xmlns:a16="http://schemas.microsoft.com/office/drawing/2014/main" id="{FCC01EC6-CE3E-F2BB-A86A-C96388DB452B}"/>
              </a:ext>
            </a:extLst>
          </p:cNvPr>
          <p:cNvCxnSpPr>
            <a:cxnSpLocks/>
            <a:endCxn id="94" idx="1"/>
          </p:cNvCxnSpPr>
          <p:nvPr/>
        </p:nvCxnSpPr>
        <p:spPr>
          <a:xfrm>
            <a:off x="7004924" y="3678321"/>
            <a:ext cx="1045604" cy="258722"/>
          </a:xfrm>
          <a:prstGeom prst="bentConnector3">
            <a:avLst>
              <a:gd name="adj1" fmla="val 295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>
            <a:extLst>
              <a:ext uri="{FF2B5EF4-FFF2-40B4-BE49-F238E27FC236}">
                <a16:creationId xmlns:a16="http://schemas.microsoft.com/office/drawing/2014/main" id="{819A68F6-5AA0-07D9-18BE-59DA89D90211}"/>
              </a:ext>
            </a:extLst>
          </p:cNvPr>
          <p:cNvCxnSpPr>
            <a:cxnSpLocks/>
            <a:stCxn id="20" idx="3"/>
            <a:endCxn id="100" idx="1"/>
          </p:cNvCxnSpPr>
          <p:nvPr/>
        </p:nvCxnSpPr>
        <p:spPr>
          <a:xfrm flipV="1">
            <a:off x="3810000" y="3682957"/>
            <a:ext cx="2998469" cy="2360428"/>
          </a:xfrm>
          <a:prstGeom prst="bentConnector3">
            <a:avLst>
              <a:gd name="adj1" fmla="val 242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>
            <a:extLst>
              <a:ext uri="{FF2B5EF4-FFF2-40B4-BE49-F238E27FC236}">
                <a16:creationId xmlns:a16="http://schemas.microsoft.com/office/drawing/2014/main" id="{9D0B47DE-184C-8B7E-A2AD-243A6EC5E126}"/>
              </a:ext>
            </a:extLst>
          </p:cNvPr>
          <p:cNvSpPr txBox="1"/>
          <p:nvPr/>
        </p:nvSpPr>
        <p:spPr>
          <a:xfrm>
            <a:off x="534779" y="1285950"/>
            <a:ext cx="1364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Inode</a:t>
            </a:r>
            <a:r>
              <a:rPr lang="en-US" dirty="0"/>
              <a:t> Array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199C9FD-913E-9884-F3BC-DAA7F4370EF3}"/>
              </a:ext>
            </a:extLst>
          </p:cNvPr>
          <p:cNvSpPr txBox="1"/>
          <p:nvPr/>
        </p:nvSpPr>
        <p:spPr>
          <a:xfrm>
            <a:off x="2819526" y="172295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Inode</a:t>
            </a:r>
            <a:endParaRPr lang="en-US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6599ABBA-4327-A347-8CAB-B5C4E0AB993F}"/>
              </a:ext>
            </a:extLst>
          </p:cNvPr>
          <p:cNvSpPr txBox="1"/>
          <p:nvPr/>
        </p:nvSpPr>
        <p:spPr>
          <a:xfrm>
            <a:off x="7719323" y="1458121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Data </a:t>
            </a:r>
          </a:p>
          <a:p>
            <a:pPr algn="ctr"/>
            <a:r>
              <a:rPr lang="en-US" dirty="0"/>
              <a:t>Blocks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AD866942-ABFF-3B7C-2D67-0B49778B3E16}"/>
              </a:ext>
            </a:extLst>
          </p:cNvPr>
          <p:cNvSpPr txBox="1"/>
          <p:nvPr/>
        </p:nvSpPr>
        <p:spPr>
          <a:xfrm>
            <a:off x="6428763" y="1492886"/>
            <a:ext cx="1005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Indirect </a:t>
            </a:r>
          </a:p>
          <a:p>
            <a:pPr algn="ctr"/>
            <a:r>
              <a:rPr lang="en-US" dirty="0"/>
              <a:t>Blocks</a:t>
            </a:r>
          </a:p>
        </p:txBody>
      </p: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90C5C257-1F8E-3056-8D47-B26E20ABAE8E}"/>
              </a:ext>
            </a:extLst>
          </p:cNvPr>
          <p:cNvGrpSpPr/>
          <p:nvPr/>
        </p:nvGrpSpPr>
        <p:grpSpPr>
          <a:xfrm>
            <a:off x="3810000" y="1221006"/>
            <a:ext cx="4464257" cy="5055928"/>
            <a:chOff x="3810000" y="1221006"/>
            <a:chExt cx="4464257" cy="5055928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5E475231-DCCC-7E30-ADAC-18A3F22DB32B}"/>
                </a:ext>
              </a:extLst>
            </p:cNvPr>
            <p:cNvSpPr/>
            <p:nvPr/>
          </p:nvSpPr>
          <p:spPr>
            <a:xfrm>
              <a:off x="6808469" y="4191000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F67B37F-A2B4-5E88-65FC-E7CC50F5487E}"/>
                </a:ext>
              </a:extLst>
            </p:cNvPr>
            <p:cNvSpPr/>
            <p:nvPr/>
          </p:nvSpPr>
          <p:spPr>
            <a:xfrm>
              <a:off x="5626062" y="4649384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3D79B6D4-94E3-9957-6B6A-68C38DF54A94}"/>
                </a:ext>
              </a:extLst>
            </p:cNvPr>
            <p:cNvSpPr/>
            <p:nvPr/>
          </p:nvSpPr>
          <p:spPr>
            <a:xfrm>
              <a:off x="6808469" y="4805594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A6FBFA1B-F85C-017B-C7CA-2303B8048D25}"/>
                </a:ext>
              </a:extLst>
            </p:cNvPr>
            <p:cNvSpPr/>
            <p:nvPr/>
          </p:nvSpPr>
          <p:spPr>
            <a:xfrm>
              <a:off x="8072326" y="408220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AA563306-F22A-BA66-61A7-F802C65C70C9}"/>
                </a:ext>
              </a:extLst>
            </p:cNvPr>
            <p:cNvSpPr/>
            <p:nvPr/>
          </p:nvSpPr>
          <p:spPr>
            <a:xfrm>
              <a:off x="8066964" y="438700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34" name="Elbow Connector 133">
              <a:extLst>
                <a:ext uri="{FF2B5EF4-FFF2-40B4-BE49-F238E27FC236}">
                  <a16:creationId xmlns:a16="http://schemas.microsoft.com/office/drawing/2014/main" id="{503CD334-B754-EF20-F781-04BDEA8502D4}"/>
                </a:ext>
              </a:extLst>
            </p:cNvPr>
            <p:cNvCxnSpPr>
              <a:cxnSpLocks/>
              <a:endCxn id="131" idx="1"/>
            </p:cNvCxnSpPr>
            <p:nvPr/>
          </p:nvCxnSpPr>
          <p:spPr>
            <a:xfrm flipV="1">
              <a:off x="7038621" y="4183761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134">
              <a:extLst>
                <a:ext uri="{FF2B5EF4-FFF2-40B4-BE49-F238E27FC236}">
                  <a16:creationId xmlns:a16="http://schemas.microsoft.com/office/drawing/2014/main" id="{36F51F41-423F-3854-879D-21C6E83A7098}"/>
                </a:ext>
              </a:extLst>
            </p:cNvPr>
            <p:cNvCxnSpPr>
              <a:cxnSpLocks/>
              <a:endCxn id="132" idx="1"/>
            </p:cNvCxnSpPr>
            <p:nvPr/>
          </p:nvCxnSpPr>
          <p:spPr>
            <a:xfrm>
              <a:off x="7038621" y="4349642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A3A28274-81F8-5154-7C7E-188FE2294132}"/>
                </a:ext>
              </a:extLst>
            </p:cNvPr>
            <p:cNvSpPr/>
            <p:nvPr/>
          </p:nvSpPr>
          <p:spPr>
            <a:xfrm>
              <a:off x="8044105" y="467368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031B3C8A-CFAE-B2B5-500D-4D302F731D2B}"/>
                </a:ext>
              </a:extLst>
            </p:cNvPr>
            <p:cNvSpPr/>
            <p:nvPr/>
          </p:nvSpPr>
          <p:spPr>
            <a:xfrm>
              <a:off x="8038743" y="497848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46" name="Elbow Connector 145">
              <a:extLst>
                <a:ext uri="{FF2B5EF4-FFF2-40B4-BE49-F238E27FC236}">
                  <a16:creationId xmlns:a16="http://schemas.microsoft.com/office/drawing/2014/main" id="{13BD7170-649B-981C-4F21-278CC6B09D70}"/>
                </a:ext>
              </a:extLst>
            </p:cNvPr>
            <p:cNvCxnSpPr>
              <a:cxnSpLocks/>
              <a:endCxn id="144" idx="1"/>
            </p:cNvCxnSpPr>
            <p:nvPr/>
          </p:nvCxnSpPr>
          <p:spPr>
            <a:xfrm flipV="1">
              <a:off x="7010400" y="4775243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Elbow Connector 146">
              <a:extLst>
                <a:ext uri="{FF2B5EF4-FFF2-40B4-BE49-F238E27FC236}">
                  <a16:creationId xmlns:a16="http://schemas.microsoft.com/office/drawing/2014/main" id="{FDD24007-E9E5-DEBE-EE43-FC2F7E1AE9E2}"/>
                </a:ext>
              </a:extLst>
            </p:cNvPr>
            <p:cNvCxnSpPr>
              <a:cxnSpLocks/>
              <a:endCxn id="145" idx="1"/>
            </p:cNvCxnSpPr>
            <p:nvPr/>
          </p:nvCxnSpPr>
          <p:spPr>
            <a:xfrm>
              <a:off x="7010400" y="4941124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Elbow Connector 147">
              <a:extLst>
                <a:ext uri="{FF2B5EF4-FFF2-40B4-BE49-F238E27FC236}">
                  <a16:creationId xmlns:a16="http://schemas.microsoft.com/office/drawing/2014/main" id="{9C838188-A54A-8785-04B0-DD4826DF0BA2}"/>
                </a:ext>
              </a:extLst>
            </p:cNvPr>
            <p:cNvCxnSpPr>
              <a:cxnSpLocks/>
              <a:stCxn id="21" idx="3"/>
              <a:endCxn id="102" idx="1"/>
            </p:cNvCxnSpPr>
            <p:nvPr/>
          </p:nvCxnSpPr>
          <p:spPr>
            <a:xfrm flipV="1">
              <a:off x="3810000" y="4750941"/>
              <a:ext cx="1816062" cy="1525993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Elbow Connector 150">
              <a:extLst>
                <a:ext uri="{FF2B5EF4-FFF2-40B4-BE49-F238E27FC236}">
                  <a16:creationId xmlns:a16="http://schemas.microsoft.com/office/drawing/2014/main" id="{4BE39CB9-DAFF-821C-EA5C-AF62A823442E}"/>
                </a:ext>
              </a:extLst>
            </p:cNvPr>
            <p:cNvCxnSpPr>
              <a:cxnSpLocks/>
              <a:stCxn id="102" idx="3"/>
              <a:endCxn id="101" idx="1"/>
            </p:cNvCxnSpPr>
            <p:nvPr/>
          </p:nvCxnSpPr>
          <p:spPr>
            <a:xfrm flipV="1">
              <a:off x="5827993" y="4292557"/>
              <a:ext cx="980476" cy="458384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Elbow Connector 154">
              <a:extLst>
                <a:ext uri="{FF2B5EF4-FFF2-40B4-BE49-F238E27FC236}">
                  <a16:creationId xmlns:a16="http://schemas.microsoft.com/office/drawing/2014/main" id="{7FE95BF0-0433-2DCD-5FC9-D3F6E5CFE2B9}"/>
                </a:ext>
              </a:extLst>
            </p:cNvPr>
            <p:cNvCxnSpPr>
              <a:cxnSpLocks/>
              <a:stCxn id="102" idx="3"/>
              <a:endCxn id="103" idx="1"/>
            </p:cNvCxnSpPr>
            <p:nvPr/>
          </p:nvCxnSpPr>
          <p:spPr>
            <a:xfrm>
              <a:off x="5827993" y="4750941"/>
              <a:ext cx="980476" cy="15621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47FC2EA8-C941-523E-29EE-F539716D21BF}"/>
                </a:ext>
              </a:extLst>
            </p:cNvPr>
            <p:cNvSpPr txBox="1"/>
            <p:nvPr/>
          </p:nvSpPr>
          <p:spPr>
            <a:xfrm>
              <a:off x="5224324" y="1221006"/>
              <a:ext cx="100540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Double</a:t>
              </a:r>
            </a:p>
            <a:p>
              <a:pPr algn="ctr"/>
              <a:r>
                <a:rPr lang="en-US" dirty="0"/>
                <a:t>Indirect </a:t>
              </a:r>
            </a:p>
            <a:p>
              <a:pPr algn="ctr"/>
              <a:r>
                <a:rPr lang="en-US" dirty="0"/>
                <a:t>Blocks</a:t>
              </a:r>
            </a:p>
          </p:txBody>
        </p:sp>
      </p:grpSp>
      <p:sp>
        <p:nvSpPr>
          <p:cNvPr id="173" name="TextBox 172">
            <a:extLst>
              <a:ext uri="{FF2B5EF4-FFF2-40B4-BE49-F238E27FC236}">
                <a16:creationId xmlns:a16="http://schemas.microsoft.com/office/drawing/2014/main" id="{80F8B744-F91A-51B9-005E-F2CE33D70603}"/>
              </a:ext>
            </a:extLst>
          </p:cNvPr>
          <p:cNvSpPr txBox="1"/>
          <p:nvPr/>
        </p:nvSpPr>
        <p:spPr>
          <a:xfrm>
            <a:off x="4053226" y="1244237"/>
            <a:ext cx="10054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Triple</a:t>
            </a:r>
          </a:p>
          <a:p>
            <a:pPr algn="ctr"/>
            <a:r>
              <a:rPr lang="en-US" dirty="0"/>
              <a:t>Indirect </a:t>
            </a:r>
          </a:p>
          <a:p>
            <a:pPr algn="ctr"/>
            <a:r>
              <a:rPr lang="en-US" dirty="0"/>
              <a:t>Blocks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D3682352-A146-BEB1-FF32-111E296C31C2}"/>
              </a:ext>
            </a:extLst>
          </p:cNvPr>
          <p:cNvSpPr/>
          <p:nvPr/>
        </p:nvSpPr>
        <p:spPr>
          <a:xfrm>
            <a:off x="5565218" y="744505"/>
            <a:ext cx="3352800" cy="5392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Indirect blocks contain </a:t>
            </a:r>
          </a:p>
          <a:p>
            <a:pPr algn="ctr"/>
            <a:r>
              <a:rPr lang="en-US" dirty="0"/>
              <a:t>arrays of block numbers</a:t>
            </a:r>
          </a:p>
        </p:txBody>
      </p: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06452E07-095B-8D7D-A96E-C5D21C617AD4}"/>
              </a:ext>
            </a:extLst>
          </p:cNvPr>
          <p:cNvGrpSpPr/>
          <p:nvPr/>
        </p:nvGrpSpPr>
        <p:grpSpPr>
          <a:xfrm>
            <a:off x="3816423" y="5218794"/>
            <a:ext cx="4438183" cy="1634425"/>
            <a:chOff x="3816423" y="5218794"/>
            <a:chExt cx="4438183" cy="1634425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D4045AF-7AB7-4DA1-394C-41A7DF1DC2A8}"/>
                </a:ext>
              </a:extLst>
            </p:cNvPr>
            <p:cNvSpPr/>
            <p:nvPr/>
          </p:nvSpPr>
          <p:spPr>
            <a:xfrm>
              <a:off x="5626061" y="5975271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31AA2FFD-5CB9-B9B1-656D-B854CA9D5465}"/>
                </a:ext>
              </a:extLst>
            </p:cNvPr>
            <p:cNvSpPr/>
            <p:nvPr/>
          </p:nvSpPr>
          <p:spPr>
            <a:xfrm>
              <a:off x="5626061" y="6578686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F6D8B7AC-542F-D4A1-D45C-C2ABA543B9F5}"/>
                </a:ext>
              </a:extLst>
            </p:cNvPr>
            <p:cNvSpPr/>
            <p:nvPr/>
          </p:nvSpPr>
          <p:spPr>
            <a:xfrm>
              <a:off x="4411625" y="6400800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82D98350-3D6A-642E-C401-535C1E2E2B44}"/>
                </a:ext>
              </a:extLst>
            </p:cNvPr>
            <p:cNvSpPr/>
            <p:nvPr/>
          </p:nvSpPr>
          <p:spPr>
            <a:xfrm>
              <a:off x="6794180" y="5881921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3E1A50FA-1088-8433-BDA9-2F5117986FA5}"/>
                </a:ext>
              </a:extLst>
            </p:cNvPr>
            <p:cNvSpPr/>
            <p:nvPr/>
          </p:nvSpPr>
          <p:spPr>
            <a:xfrm>
              <a:off x="6794180" y="6496515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850BE5A9-4854-E2DB-9A52-EDEE668D3AE9}"/>
                </a:ext>
              </a:extLst>
            </p:cNvPr>
            <p:cNvSpPr/>
            <p:nvPr/>
          </p:nvSpPr>
          <p:spPr>
            <a:xfrm>
              <a:off x="8034738" y="5776437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9BCB6678-C0BC-A973-A627-0B5A6107E943}"/>
                </a:ext>
              </a:extLst>
            </p:cNvPr>
            <p:cNvSpPr/>
            <p:nvPr/>
          </p:nvSpPr>
          <p:spPr>
            <a:xfrm>
              <a:off x="8052675" y="6058623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62" name="Elbow Connector 161">
              <a:extLst>
                <a:ext uri="{FF2B5EF4-FFF2-40B4-BE49-F238E27FC236}">
                  <a16:creationId xmlns:a16="http://schemas.microsoft.com/office/drawing/2014/main" id="{D68BEC57-8D54-7045-3AF0-0EE9B16D28A7}"/>
                </a:ext>
              </a:extLst>
            </p:cNvPr>
            <p:cNvCxnSpPr>
              <a:cxnSpLocks/>
              <a:endCxn id="160" idx="1"/>
            </p:cNvCxnSpPr>
            <p:nvPr/>
          </p:nvCxnSpPr>
          <p:spPr>
            <a:xfrm flipV="1">
              <a:off x="7001033" y="5877994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lbow Connector 162">
              <a:extLst>
                <a:ext uri="{FF2B5EF4-FFF2-40B4-BE49-F238E27FC236}">
                  <a16:creationId xmlns:a16="http://schemas.microsoft.com/office/drawing/2014/main" id="{6AF292F9-E5C0-A2CF-B7ED-EA9BD8EEC84A}"/>
                </a:ext>
              </a:extLst>
            </p:cNvPr>
            <p:cNvCxnSpPr>
              <a:cxnSpLocks/>
              <a:endCxn id="161" idx="1"/>
            </p:cNvCxnSpPr>
            <p:nvPr/>
          </p:nvCxnSpPr>
          <p:spPr>
            <a:xfrm>
              <a:off x="7024332" y="6021261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E37987A8-76AE-46A7-7D1F-8FE613A5454E}"/>
                </a:ext>
              </a:extLst>
            </p:cNvPr>
            <p:cNvSpPr/>
            <p:nvPr/>
          </p:nvSpPr>
          <p:spPr>
            <a:xfrm>
              <a:off x="8029816" y="6345305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2335E0C0-89AC-8A4F-87D7-C09809FE28D3}"/>
                </a:ext>
              </a:extLst>
            </p:cNvPr>
            <p:cNvSpPr/>
            <p:nvPr/>
          </p:nvSpPr>
          <p:spPr>
            <a:xfrm>
              <a:off x="8024454" y="6650105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66" name="Elbow Connector 165">
              <a:extLst>
                <a:ext uri="{FF2B5EF4-FFF2-40B4-BE49-F238E27FC236}">
                  <a16:creationId xmlns:a16="http://schemas.microsoft.com/office/drawing/2014/main" id="{4CB6C6D3-75B8-9BF7-0992-70FE3386C22C}"/>
                </a:ext>
              </a:extLst>
            </p:cNvPr>
            <p:cNvCxnSpPr>
              <a:cxnSpLocks/>
              <a:endCxn id="164" idx="1"/>
            </p:cNvCxnSpPr>
            <p:nvPr/>
          </p:nvCxnSpPr>
          <p:spPr>
            <a:xfrm flipV="1">
              <a:off x="6996111" y="6446862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Elbow Connector 166">
              <a:extLst>
                <a:ext uri="{FF2B5EF4-FFF2-40B4-BE49-F238E27FC236}">
                  <a16:creationId xmlns:a16="http://schemas.microsoft.com/office/drawing/2014/main" id="{2FC75A7B-3B99-6129-ED1A-CEDDF5AC4F22}"/>
                </a:ext>
              </a:extLst>
            </p:cNvPr>
            <p:cNvCxnSpPr>
              <a:cxnSpLocks/>
              <a:endCxn id="165" idx="1"/>
            </p:cNvCxnSpPr>
            <p:nvPr/>
          </p:nvCxnSpPr>
          <p:spPr>
            <a:xfrm>
              <a:off x="6996111" y="6612743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Elbow Connector 177">
              <a:extLst>
                <a:ext uri="{FF2B5EF4-FFF2-40B4-BE49-F238E27FC236}">
                  <a16:creationId xmlns:a16="http://schemas.microsoft.com/office/drawing/2014/main" id="{7823EE7A-7594-FD42-4852-EF18ED6A2BDC}"/>
                </a:ext>
              </a:extLst>
            </p:cNvPr>
            <p:cNvCxnSpPr>
              <a:cxnSpLocks/>
              <a:stCxn id="109" idx="3"/>
              <a:endCxn id="107" idx="1"/>
            </p:cNvCxnSpPr>
            <p:nvPr/>
          </p:nvCxnSpPr>
          <p:spPr>
            <a:xfrm flipV="1">
              <a:off x="4613556" y="6076828"/>
              <a:ext cx="1012505" cy="42552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Elbow Connector 181">
              <a:extLst>
                <a:ext uri="{FF2B5EF4-FFF2-40B4-BE49-F238E27FC236}">
                  <a16:creationId xmlns:a16="http://schemas.microsoft.com/office/drawing/2014/main" id="{76F66C30-2F2A-BA04-E4A4-78735AD36E1F}"/>
                </a:ext>
              </a:extLst>
            </p:cNvPr>
            <p:cNvCxnSpPr>
              <a:cxnSpLocks/>
              <a:stCxn id="109" idx="3"/>
              <a:endCxn id="108" idx="1"/>
            </p:cNvCxnSpPr>
            <p:nvPr/>
          </p:nvCxnSpPr>
          <p:spPr>
            <a:xfrm>
              <a:off x="4613556" y="6502357"/>
              <a:ext cx="1012505" cy="177886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Elbow Connector 185">
              <a:extLst>
                <a:ext uri="{FF2B5EF4-FFF2-40B4-BE49-F238E27FC236}">
                  <a16:creationId xmlns:a16="http://schemas.microsoft.com/office/drawing/2014/main" id="{A1963FCC-7303-02A1-F4EE-3F95A0683BDA}"/>
                </a:ext>
              </a:extLst>
            </p:cNvPr>
            <p:cNvCxnSpPr>
              <a:cxnSpLocks/>
              <a:stCxn id="107" idx="3"/>
            </p:cNvCxnSpPr>
            <p:nvPr/>
          </p:nvCxnSpPr>
          <p:spPr>
            <a:xfrm flipV="1">
              <a:off x="5827992" y="5999929"/>
              <a:ext cx="957319" cy="7689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Elbow Connector 187">
              <a:extLst>
                <a:ext uri="{FF2B5EF4-FFF2-40B4-BE49-F238E27FC236}">
                  <a16:creationId xmlns:a16="http://schemas.microsoft.com/office/drawing/2014/main" id="{384C44A5-8717-40C2-EFBE-8FFC4E09BE3F}"/>
                </a:ext>
              </a:extLst>
            </p:cNvPr>
            <p:cNvCxnSpPr>
              <a:cxnSpLocks/>
              <a:endCxn id="159" idx="1"/>
            </p:cNvCxnSpPr>
            <p:nvPr/>
          </p:nvCxnSpPr>
          <p:spPr>
            <a:xfrm flipV="1">
              <a:off x="5851150" y="6598072"/>
              <a:ext cx="943030" cy="70127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Elbow Connector 189">
              <a:extLst>
                <a:ext uri="{FF2B5EF4-FFF2-40B4-BE49-F238E27FC236}">
                  <a16:creationId xmlns:a16="http://schemas.microsoft.com/office/drawing/2014/main" id="{94169FDC-190C-2586-C6B0-701EC79119A7}"/>
                </a:ext>
              </a:extLst>
            </p:cNvPr>
            <p:cNvCxnSpPr>
              <a:cxnSpLocks/>
              <a:endCxn id="109" idx="1"/>
            </p:cNvCxnSpPr>
            <p:nvPr/>
          </p:nvCxnSpPr>
          <p:spPr>
            <a:xfrm flipV="1">
              <a:off x="3816423" y="6502357"/>
              <a:ext cx="595202" cy="7134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481429B5-098F-84DE-EF3C-BA4D139D428B}"/>
                </a:ext>
              </a:extLst>
            </p:cNvPr>
            <p:cNvSpPr/>
            <p:nvPr/>
          </p:nvSpPr>
          <p:spPr>
            <a:xfrm>
              <a:off x="6782444" y="5346892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DF7098CF-755F-F08F-E89A-65D67E58F1A9}"/>
                </a:ext>
              </a:extLst>
            </p:cNvPr>
            <p:cNvSpPr/>
            <p:nvPr/>
          </p:nvSpPr>
          <p:spPr>
            <a:xfrm>
              <a:off x="8046301" y="521879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D59874DE-0140-4CC6-C2A3-EB183219F884}"/>
                </a:ext>
              </a:extLst>
            </p:cNvPr>
            <p:cNvSpPr/>
            <p:nvPr/>
          </p:nvSpPr>
          <p:spPr>
            <a:xfrm>
              <a:off x="8040939" y="552359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00" name="Elbow Connector 199">
              <a:extLst>
                <a:ext uri="{FF2B5EF4-FFF2-40B4-BE49-F238E27FC236}">
                  <a16:creationId xmlns:a16="http://schemas.microsoft.com/office/drawing/2014/main" id="{6F5C2C39-6AEA-1EDB-8848-5B50D66696DC}"/>
                </a:ext>
              </a:extLst>
            </p:cNvPr>
            <p:cNvCxnSpPr>
              <a:cxnSpLocks/>
              <a:endCxn id="198" idx="1"/>
            </p:cNvCxnSpPr>
            <p:nvPr/>
          </p:nvCxnSpPr>
          <p:spPr>
            <a:xfrm flipV="1">
              <a:off x="7012596" y="5320351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Elbow Connector 200">
              <a:extLst>
                <a:ext uri="{FF2B5EF4-FFF2-40B4-BE49-F238E27FC236}">
                  <a16:creationId xmlns:a16="http://schemas.microsoft.com/office/drawing/2014/main" id="{70FD1A29-6D12-8D6D-8F9E-10FE31324D52}"/>
                </a:ext>
              </a:extLst>
            </p:cNvPr>
            <p:cNvCxnSpPr>
              <a:cxnSpLocks/>
              <a:endCxn id="199" idx="1"/>
            </p:cNvCxnSpPr>
            <p:nvPr/>
          </p:nvCxnSpPr>
          <p:spPr>
            <a:xfrm>
              <a:off x="7012596" y="5486232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Elbow Connector 201">
              <a:extLst>
                <a:ext uri="{FF2B5EF4-FFF2-40B4-BE49-F238E27FC236}">
                  <a16:creationId xmlns:a16="http://schemas.microsoft.com/office/drawing/2014/main" id="{939812AC-6DEA-C62B-6A93-71C0B1CF028A}"/>
                </a:ext>
              </a:extLst>
            </p:cNvPr>
            <p:cNvCxnSpPr>
              <a:cxnSpLocks/>
              <a:stCxn id="107" idx="3"/>
            </p:cNvCxnSpPr>
            <p:nvPr/>
          </p:nvCxnSpPr>
          <p:spPr>
            <a:xfrm flipV="1">
              <a:off x="5827992" y="5464900"/>
              <a:ext cx="945583" cy="611928"/>
            </a:xfrm>
            <a:prstGeom prst="bentConnector3">
              <a:avLst>
                <a:gd name="adj1" fmla="val 5125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0AA8D54-6BEC-BB3E-57BD-DF5950595A10}"/>
              </a:ext>
            </a:extLst>
          </p:cNvPr>
          <p:cNvGrpSpPr/>
          <p:nvPr/>
        </p:nvGrpSpPr>
        <p:grpSpPr>
          <a:xfrm>
            <a:off x="5638800" y="6024924"/>
            <a:ext cx="193676" cy="147276"/>
            <a:chOff x="5638800" y="6024924"/>
            <a:chExt cx="193676" cy="14727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C9BED0D-53CD-D257-3366-D1F3AEF96C70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4F8C6FD-7550-A5DF-7CB9-6BA9935DE44C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2CE3759E-0DDF-C194-5696-94DBBDFAB2C0}"/>
              </a:ext>
            </a:extLst>
          </p:cNvPr>
          <p:cNvGrpSpPr/>
          <p:nvPr/>
        </p:nvGrpSpPr>
        <p:grpSpPr>
          <a:xfrm>
            <a:off x="6815376" y="3609421"/>
            <a:ext cx="193676" cy="147276"/>
            <a:chOff x="6815376" y="3609421"/>
            <a:chExt cx="193676" cy="147276"/>
          </a:xfrm>
        </p:grpSpPr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1434978A-343F-C2DD-F542-A3E9047AD343}"/>
                </a:ext>
              </a:extLst>
            </p:cNvPr>
            <p:cNvSpPr/>
            <p:nvPr/>
          </p:nvSpPr>
          <p:spPr>
            <a:xfrm>
              <a:off x="6815376" y="360942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2A369CB1-6732-5E7F-0B14-2A17BB94F813}"/>
                </a:ext>
              </a:extLst>
            </p:cNvPr>
            <p:cNvSpPr/>
            <p:nvPr/>
          </p:nvSpPr>
          <p:spPr>
            <a:xfrm>
              <a:off x="6815377" y="3710978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6DA10732-216C-3108-7C61-D9250CB2F250}"/>
              </a:ext>
            </a:extLst>
          </p:cNvPr>
          <p:cNvGrpSpPr/>
          <p:nvPr/>
        </p:nvGrpSpPr>
        <p:grpSpPr>
          <a:xfrm>
            <a:off x="6808469" y="4848591"/>
            <a:ext cx="193676" cy="147276"/>
            <a:chOff x="6815376" y="3609421"/>
            <a:chExt cx="193676" cy="147276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4D088358-11EE-ECA8-6F58-AF3CADE33E64}"/>
                </a:ext>
              </a:extLst>
            </p:cNvPr>
            <p:cNvSpPr/>
            <p:nvPr/>
          </p:nvSpPr>
          <p:spPr>
            <a:xfrm>
              <a:off x="6815376" y="360942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C648B233-6C78-9E82-19EB-5D37FC34B33B}"/>
                </a:ext>
              </a:extLst>
            </p:cNvPr>
            <p:cNvSpPr/>
            <p:nvPr/>
          </p:nvSpPr>
          <p:spPr>
            <a:xfrm>
              <a:off x="6815377" y="3710978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AFD32A05-5885-4E05-4CC5-7A39B0D55052}"/>
              </a:ext>
            </a:extLst>
          </p:cNvPr>
          <p:cNvGrpSpPr/>
          <p:nvPr/>
        </p:nvGrpSpPr>
        <p:grpSpPr>
          <a:xfrm>
            <a:off x="6815602" y="4191000"/>
            <a:ext cx="193676" cy="147276"/>
            <a:chOff x="6815376" y="3609421"/>
            <a:chExt cx="193676" cy="147276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C9F42C17-AFCF-2BC6-2895-50062235CDFA}"/>
                </a:ext>
              </a:extLst>
            </p:cNvPr>
            <p:cNvSpPr/>
            <p:nvPr/>
          </p:nvSpPr>
          <p:spPr>
            <a:xfrm>
              <a:off x="6815376" y="360942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D4749087-890B-8DEB-BD4D-C467B7830290}"/>
                </a:ext>
              </a:extLst>
            </p:cNvPr>
            <p:cNvSpPr/>
            <p:nvPr/>
          </p:nvSpPr>
          <p:spPr>
            <a:xfrm>
              <a:off x="6815377" y="3710978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6F319E1-17CD-0900-4993-144996445B45}"/>
              </a:ext>
            </a:extLst>
          </p:cNvPr>
          <p:cNvGrpSpPr/>
          <p:nvPr/>
        </p:nvGrpSpPr>
        <p:grpSpPr>
          <a:xfrm>
            <a:off x="5638800" y="4701315"/>
            <a:ext cx="193676" cy="147276"/>
            <a:chOff x="6815376" y="3609421"/>
            <a:chExt cx="193676" cy="147276"/>
          </a:xfrm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8BFAFDD7-DAB9-B632-4F17-22FFD19EA8E3}"/>
                </a:ext>
              </a:extLst>
            </p:cNvPr>
            <p:cNvSpPr/>
            <p:nvPr/>
          </p:nvSpPr>
          <p:spPr>
            <a:xfrm>
              <a:off x="6815376" y="360942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EFA4E95C-1CC8-D9BD-083A-8589CC3BC92D}"/>
                </a:ext>
              </a:extLst>
            </p:cNvPr>
            <p:cNvSpPr/>
            <p:nvPr/>
          </p:nvSpPr>
          <p:spPr>
            <a:xfrm>
              <a:off x="6815377" y="3710978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328663C-523C-B8C4-F40F-B0D84A28983E}"/>
              </a:ext>
            </a:extLst>
          </p:cNvPr>
          <p:cNvGrpSpPr/>
          <p:nvPr/>
        </p:nvGrpSpPr>
        <p:grpSpPr>
          <a:xfrm>
            <a:off x="6793772" y="5386631"/>
            <a:ext cx="193676" cy="147276"/>
            <a:chOff x="5638800" y="6024924"/>
            <a:chExt cx="193676" cy="147276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E9B75657-D139-A6B7-1974-9C3CEB2D04E4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7F48D259-E6B5-A7B7-F6B2-7E608725EA32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5FABCAF8-42B0-F8EE-894E-A405CDBCF301}"/>
              </a:ext>
            </a:extLst>
          </p:cNvPr>
          <p:cNvGrpSpPr/>
          <p:nvPr/>
        </p:nvGrpSpPr>
        <p:grpSpPr>
          <a:xfrm>
            <a:off x="6808469" y="5924632"/>
            <a:ext cx="193676" cy="147276"/>
            <a:chOff x="5638800" y="6024924"/>
            <a:chExt cx="193676" cy="147276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1781D23-C6D9-CC80-ACA6-D71EDCA94658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FE579E92-0E8B-C24F-0663-5CD98C168754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DBA93080-96B5-3B15-A934-685BA8340AB3}"/>
              </a:ext>
            </a:extLst>
          </p:cNvPr>
          <p:cNvGrpSpPr/>
          <p:nvPr/>
        </p:nvGrpSpPr>
        <p:grpSpPr>
          <a:xfrm>
            <a:off x="4419600" y="6448645"/>
            <a:ext cx="193676" cy="147276"/>
            <a:chOff x="5638800" y="6024924"/>
            <a:chExt cx="193676" cy="147276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7A478971-C8A5-4FE4-CC32-10E12C11FD79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FB2C9333-E28C-A9CE-FAC3-EDF9093ECFC3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08E6E2CA-DC1E-9BC2-AFF6-2EE0344FFD49}"/>
              </a:ext>
            </a:extLst>
          </p:cNvPr>
          <p:cNvGrpSpPr/>
          <p:nvPr/>
        </p:nvGrpSpPr>
        <p:grpSpPr>
          <a:xfrm>
            <a:off x="5638800" y="6628244"/>
            <a:ext cx="193676" cy="147276"/>
            <a:chOff x="5638800" y="6024924"/>
            <a:chExt cx="193676" cy="147276"/>
          </a:xfrm>
        </p:grpSpPr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88E725EA-42F4-DC68-00A4-71B34C872BFB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F7336B83-3B17-7515-9A67-2019645059A4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96BB113D-2A83-DCC9-7F52-230E62C01385}"/>
              </a:ext>
            </a:extLst>
          </p:cNvPr>
          <p:cNvGrpSpPr/>
          <p:nvPr/>
        </p:nvGrpSpPr>
        <p:grpSpPr>
          <a:xfrm>
            <a:off x="6808469" y="6554606"/>
            <a:ext cx="193676" cy="147276"/>
            <a:chOff x="5638800" y="6024924"/>
            <a:chExt cx="193676" cy="147276"/>
          </a:xfrm>
        </p:grpSpPr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F329F5EE-3227-79BF-99B1-1961F5BCC9E7}"/>
                </a:ext>
              </a:extLst>
            </p:cNvPr>
            <p:cNvSpPr/>
            <p:nvPr/>
          </p:nvSpPr>
          <p:spPr>
            <a:xfrm>
              <a:off x="5638800" y="6024924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8B031DD0-4B70-319C-A15F-DDFD5716E39A}"/>
                </a:ext>
              </a:extLst>
            </p:cNvPr>
            <p:cNvSpPr/>
            <p:nvPr/>
          </p:nvSpPr>
          <p:spPr>
            <a:xfrm>
              <a:off x="5638801" y="6126481"/>
              <a:ext cx="193675" cy="45719"/>
            </a:xfrm>
            <a:prstGeom prst="rect">
              <a:avLst/>
            </a:prstGeom>
            <a:no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171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93" grpId="0" animBg="1"/>
      <p:bldP spid="94" grpId="0" animBg="1"/>
      <p:bldP spid="100" grpId="0" animBg="1"/>
      <p:bldP spid="170" grpId="0"/>
      <p:bldP spid="171" grpId="0"/>
      <p:bldP spid="173" grpId="0"/>
      <p:bldP spid="17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A5F21-ED1C-1149-8337-3894F24C2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File Size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03FB2B-B7AB-D42C-4ECB-0AF9A64BA318}"/>
              </a:ext>
            </a:extLst>
          </p:cNvPr>
          <p:cNvSpPr/>
          <p:nvPr/>
        </p:nvSpPr>
        <p:spPr>
          <a:xfrm>
            <a:off x="2590800" y="2209800"/>
            <a:ext cx="1219200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 Metadata</a:t>
            </a:r>
          </a:p>
        </p:txBody>
      </p: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FEC010E4-0A4B-BA34-073F-0BE9A17CF2C2}"/>
              </a:ext>
            </a:extLst>
          </p:cNvPr>
          <p:cNvGrpSpPr/>
          <p:nvPr/>
        </p:nvGrpSpPr>
        <p:grpSpPr>
          <a:xfrm>
            <a:off x="2590800" y="3115294"/>
            <a:ext cx="1219200" cy="2815852"/>
            <a:chOff x="2590800" y="3115294"/>
            <a:chExt cx="1219200" cy="281585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C6EC35E-8CE1-EB6B-A72D-868B3CE32CCE}"/>
                </a:ext>
              </a:extLst>
            </p:cNvPr>
            <p:cNvSpPr/>
            <p:nvPr/>
          </p:nvSpPr>
          <p:spPr>
            <a:xfrm>
              <a:off x="2590800" y="3115294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9535C06-B953-2B68-1058-0E37B957661C}"/>
                </a:ext>
              </a:extLst>
            </p:cNvPr>
            <p:cNvSpPr/>
            <p:nvPr/>
          </p:nvSpPr>
          <p:spPr>
            <a:xfrm>
              <a:off x="2590800" y="3352800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1721E8E-FCEB-298D-2586-A309AF56E94F}"/>
                </a:ext>
              </a:extLst>
            </p:cNvPr>
            <p:cNvSpPr/>
            <p:nvPr/>
          </p:nvSpPr>
          <p:spPr>
            <a:xfrm>
              <a:off x="2590800" y="3586349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C357813-96B3-5C93-0BBB-7D028296F47C}"/>
                </a:ext>
              </a:extLst>
            </p:cNvPr>
            <p:cNvSpPr/>
            <p:nvPr/>
          </p:nvSpPr>
          <p:spPr>
            <a:xfrm>
              <a:off x="2590800" y="3818906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62E4CE5-BB8E-7B1A-84A1-C033CB5A1EDD}"/>
                </a:ext>
              </a:extLst>
            </p:cNvPr>
            <p:cNvSpPr/>
            <p:nvPr/>
          </p:nvSpPr>
          <p:spPr>
            <a:xfrm>
              <a:off x="2590800" y="4047713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B78D7E-4300-5D3F-769B-2E3DC07740A6}"/>
                </a:ext>
              </a:extLst>
            </p:cNvPr>
            <p:cNvSpPr/>
            <p:nvPr/>
          </p:nvSpPr>
          <p:spPr>
            <a:xfrm>
              <a:off x="2590800" y="4285219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9E24873-26D0-A459-EF20-6251D848D87F}"/>
                </a:ext>
              </a:extLst>
            </p:cNvPr>
            <p:cNvSpPr/>
            <p:nvPr/>
          </p:nvSpPr>
          <p:spPr>
            <a:xfrm>
              <a:off x="2590800" y="4518768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3244CCA-4BD2-FE29-6C17-A1EF3AD49D68}"/>
                </a:ext>
              </a:extLst>
            </p:cNvPr>
            <p:cNvSpPr/>
            <p:nvPr/>
          </p:nvSpPr>
          <p:spPr>
            <a:xfrm>
              <a:off x="2590800" y="4751325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8DDDB52-6FF4-5D4E-70CE-BE3A7B545ABA}"/>
                </a:ext>
              </a:extLst>
            </p:cNvPr>
            <p:cNvSpPr/>
            <p:nvPr/>
          </p:nvSpPr>
          <p:spPr>
            <a:xfrm>
              <a:off x="2590800" y="4990028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B5A43BC-2DCB-0F9C-F94B-5DCF23E00AA2}"/>
                </a:ext>
              </a:extLst>
            </p:cNvPr>
            <p:cNvSpPr/>
            <p:nvPr/>
          </p:nvSpPr>
          <p:spPr>
            <a:xfrm>
              <a:off x="2590800" y="5227534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A7AA8C2-E4C3-F746-1010-C6C1F72B3F6A}"/>
                </a:ext>
              </a:extLst>
            </p:cNvPr>
            <p:cNvSpPr/>
            <p:nvPr/>
          </p:nvSpPr>
          <p:spPr>
            <a:xfrm>
              <a:off x="2590800" y="5461083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C4DA014-78AF-11C3-A08A-05A36170FAA0}"/>
                </a:ext>
              </a:extLst>
            </p:cNvPr>
            <p:cNvSpPr/>
            <p:nvPr/>
          </p:nvSpPr>
          <p:spPr>
            <a:xfrm>
              <a:off x="2590800" y="5693640"/>
              <a:ext cx="1219200" cy="23750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Direct Pointer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EB844E6A-E223-AFAB-9EFC-8CAD364C24AD}"/>
              </a:ext>
            </a:extLst>
          </p:cNvPr>
          <p:cNvSpPr/>
          <p:nvPr/>
        </p:nvSpPr>
        <p:spPr>
          <a:xfrm>
            <a:off x="2590800" y="5924632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Indirect Pointer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8DA5FF-45D9-6076-79A0-6572474AAAEF}"/>
              </a:ext>
            </a:extLst>
          </p:cNvPr>
          <p:cNvSpPr/>
          <p:nvPr/>
        </p:nvSpPr>
        <p:spPr>
          <a:xfrm>
            <a:off x="2590800" y="6158181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Double Ind </a:t>
            </a:r>
            <a:r>
              <a:rPr lang="en-US" sz="1200" dirty="0" err="1"/>
              <a:t>Ptr</a:t>
            </a:r>
            <a:endParaRPr lang="en-US" sz="12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C2B1A83-F080-C096-DEC9-B88C67454BA9}"/>
              </a:ext>
            </a:extLst>
          </p:cNvPr>
          <p:cNvSpPr/>
          <p:nvPr/>
        </p:nvSpPr>
        <p:spPr>
          <a:xfrm>
            <a:off x="2590800" y="6390738"/>
            <a:ext cx="1219200" cy="2375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Triple Ind </a:t>
            </a:r>
            <a:r>
              <a:rPr lang="en-US" sz="1200" dirty="0" err="1"/>
              <a:t>Ptr</a:t>
            </a:r>
            <a:endParaRPr lang="en-US" sz="120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C9A1CD-50A9-7D6B-2CE0-AE0816F0A67A}"/>
              </a:ext>
            </a:extLst>
          </p:cNvPr>
          <p:cNvGrpSpPr/>
          <p:nvPr/>
        </p:nvGrpSpPr>
        <p:grpSpPr>
          <a:xfrm>
            <a:off x="908406" y="1745673"/>
            <a:ext cx="615594" cy="3194100"/>
            <a:chOff x="5791200" y="1600200"/>
            <a:chExt cx="615594" cy="31941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00ECAA5-8C6D-CEFD-E8AE-D4C427F546C3}"/>
                </a:ext>
              </a:extLst>
            </p:cNvPr>
            <p:cNvSpPr/>
            <p:nvPr/>
          </p:nvSpPr>
          <p:spPr>
            <a:xfrm>
              <a:off x="5797194" y="160020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CE81667-52B2-F9E1-0C4A-F8E46D184E78}"/>
                </a:ext>
              </a:extLst>
            </p:cNvPr>
            <p:cNvSpPr/>
            <p:nvPr/>
          </p:nvSpPr>
          <p:spPr>
            <a:xfrm>
              <a:off x="5797194" y="172786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6BCF35A-D864-309C-8A3E-8B866E6A7134}"/>
                </a:ext>
              </a:extLst>
            </p:cNvPr>
            <p:cNvSpPr/>
            <p:nvPr/>
          </p:nvSpPr>
          <p:spPr>
            <a:xfrm>
              <a:off x="5795272" y="186355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BFB0D92-5EB6-52B9-706A-595C5E9A52A2}"/>
                </a:ext>
              </a:extLst>
            </p:cNvPr>
            <p:cNvSpPr/>
            <p:nvPr/>
          </p:nvSpPr>
          <p:spPr>
            <a:xfrm>
              <a:off x="5795272" y="1999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7B7695-C28C-F13E-6E86-68FF5458B2E1}"/>
                </a:ext>
              </a:extLst>
            </p:cNvPr>
            <p:cNvSpPr/>
            <p:nvPr/>
          </p:nvSpPr>
          <p:spPr>
            <a:xfrm>
              <a:off x="5795272" y="213227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A3E77EB-0653-5D0F-8318-55AEDC2E126D}"/>
                </a:ext>
              </a:extLst>
            </p:cNvPr>
            <p:cNvSpPr/>
            <p:nvPr/>
          </p:nvSpPr>
          <p:spPr>
            <a:xfrm>
              <a:off x="5795272" y="225993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70096A2-081B-EF00-DD7D-91511A3ABC9E}"/>
                </a:ext>
              </a:extLst>
            </p:cNvPr>
            <p:cNvSpPr/>
            <p:nvPr/>
          </p:nvSpPr>
          <p:spPr>
            <a:xfrm>
              <a:off x="5793350" y="2395627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5BA4870-95D8-2F05-5B2E-CECFC8CA8352}"/>
                </a:ext>
              </a:extLst>
            </p:cNvPr>
            <p:cNvSpPr/>
            <p:nvPr/>
          </p:nvSpPr>
          <p:spPr>
            <a:xfrm>
              <a:off x="5793350" y="253132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1766CC6-DCD1-F2F5-9D29-734E5D73717F}"/>
                </a:ext>
              </a:extLst>
            </p:cNvPr>
            <p:cNvSpPr/>
            <p:nvPr/>
          </p:nvSpPr>
          <p:spPr>
            <a:xfrm>
              <a:off x="5795272" y="266434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1E7B1E5-083E-C8D4-2E68-C3CA567AB45A}"/>
                </a:ext>
              </a:extLst>
            </p:cNvPr>
            <p:cNvSpPr/>
            <p:nvPr/>
          </p:nvSpPr>
          <p:spPr>
            <a:xfrm>
              <a:off x="5795272" y="279200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1113A20-DC98-C712-99F2-66DFCFCB7337}"/>
                </a:ext>
              </a:extLst>
            </p:cNvPr>
            <p:cNvSpPr/>
            <p:nvPr/>
          </p:nvSpPr>
          <p:spPr>
            <a:xfrm>
              <a:off x="5793350" y="2927699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634C9AB-36D8-5335-FA6C-5AD79F2F5670}"/>
                </a:ext>
              </a:extLst>
            </p:cNvPr>
            <p:cNvSpPr/>
            <p:nvPr/>
          </p:nvSpPr>
          <p:spPr>
            <a:xfrm>
              <a:off x="5793350" y="306339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D6E82E3-7CB2-EC48-2BF9-370476E46B79}"/>
                </a:ext>
              </a:extLst>
            </p:cNvPr>
            <p:cNvSpPr/>
            <p:nvPr/>
          </p:nvSpPr>
          <p:spPr>
            <a:xfrm>
              <a:off x="5795044" y="320344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D27D182-C2BB-533D-FC32-346A060F08B1}"/>
                </a:ext>
              </a:extLst>
            </p:cNvPr>
            <p:cNvSpPr/>
            <p:nvPr/>
          </p:nvSpPr>
          <p:spPr>
            <a:xfrm>
              <a:off x="5795044" y="333110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EE7578A-F1D4-C4C5-78D9-7F35E20695A7}"/>
                </a:ext>
              </a:extLst>
            </p:cNvPr>
            <p:cNvSpPr/>
            <p:nvPr/>
          </p:nvSpPr>
          <p:spPr>
            <a:xfrm>
              <a:off x="5793122" y="3466801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0ED3110-34B9-8A89-A3F8-B71F54E5604C}"/>
                </a:ext>
              </a:extLst>
            </p:cNvPr>
            <p:cNvSpPr/>
            <p:nvPr/>
          </p:nvSpPr>
          <p:spPr>
            <a:xfrm>
              <a:off x="5793122" y="360249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3C76B2F-5404-F1A7-BFD2-764DDBF5F818}"/>
                </a:ext>
              </a:extLst>
            </p:cNvPr>
            <p:cNvSpPr/>
            <p:nvPr/>
          </p:nvSpPr>
          <p:spPr>
            <a:xfrm>
              <a:off x="5793122" y="373551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CF0B936-E7C8-4934-ACD5-493B97B7127E}"/>
                </a:ext>
              </a:extLst>
            </p:cNvPr>
            <p:cNvSpPr/>
            <p:nvPr/>
          </p:nvSpPr>
          <p:spPr>
            <a:xfrm>
              <a:off x="5793122" y="386317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B85ED71C-B02E-F9F9-55A5-926CB18878AB}"/>
                </a:ext>
              </a:extLst>
            </p:cNvPr>
            <p:cNvSpPr/>
            <p:nvPr/>
          </p:nvSpPr>
          <p:spPr>
            <a:xfrm>
              <a:off x="5791200" y="3998873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B4DF8C1-F725-11CC-595A-2927AA7A9B89}"/>
                </a:ext>
              </a:extLst>
            </p:cNvPr>
            <p:cNvSpPr/>
            <p:nvPr/>
          </p:nvSpPr>
          <p:spPr>
            <a:xfrm>
              <a:off x="5791200" y="413456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5E46208-423C-79B3-FF38-780117D384D0}"/>
                </a:ext>
              </a:extLst>
            </p:cNvPr>
            <p:cNvSpPr/>
            <p:nvPr/>
          </p:nvSpPr>
          <p:spPr>
            <a:xfrm>
              <a:off x="5793122" y="426759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B060EBC-C7A1-0D25-C07B-B4E476E6BCD0}"/>
                </a:ext>
              </a:extLst>
            </p:cNvPr>
            <p:cNvSpPr/>
            <p:nvPr/>
          </p:nvSpPr>
          <p:spPr>
            <a:xfrm>
              <a:off x="5793122" y="4395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7EADFB71-C228-E961-2153-ED27B163A1E1}"/>
                </a:ext>
              </a:extLst>
            </p:cNvPr>
            <p:cNvSpPr/>
            <p:nvPr/>
          </p:nvSpPr>
          <p:spPr>
            <a:xfrm>
              <a:off x="5791200" y="453094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58B3683-FCD1-B9B5-A6AE-87100AAB94A3}"/>
                </a:ext>
              </a:extLst>
            </p:cNvPr>
            <p:cNvSpPr/>
            <p:nvPr/>
          </p:nvSpPr>
          <p:spPr>
            <a:xfrm>
              <a:off x="5791200" y="466664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ACCAE50-1CA1-211C-8DA3-F38FEB217F40}"/>
              </a:ext>
            </a:extLst>
          </p:cNvPr>
          <p:cNvGrpSpPr/>
          <p:nvPr/>
        </p:nvGrpSpPr>
        <p:grpSpPr>
          <a:xfrm>
            <a:off x="905409" y="3596920"/>
            <a:ext cx="615594" cy="3194100"/>
            <a:chOff x="5791200" y="1600200"/>
            <a:chExt cx="615594" cy="3194100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686D881-1B12-B55F-A801-D5E40602519A}"/>
                </a:ext>
              </a:extLst>
            </p:cNvPr>
            <p:cNvSpPr/>
            <p:nvPr/>
          </p:nvSpPr>
          <p:spPr>
            <a:xfrm>
              <a:off x="5797194" y="160020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5E4A68C-A384-2AD6-2B9C-031A2D16FF19}"/>
                </a:ext>
              </a:extLst>
            </p:cNvPr>
            <p:cNvSpPr/>
            <p:nvPr/>
          </p:nvSpPr>
          <p:spPr>
            <a:xfrm>
              <a:off x="5797194" y="172786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B62E104-277E-45BB-CE3C-89AB1E821C66}"/>
                </a:ext>
              </a:extLst>
            </p:cNvPr>
            <p:cNvSpPr/>
            <p:nvPr/>
          </p:nvSpPr>
          <p:spPr>
            <a:xfrm>
              <a:off x="5795272" y="186355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1581D6E-4138-48E5-887C-7CA389669CF5}"/>
                </a:ext>
              </a:extLst>
            </p:cNvPr>
            <p:cNvSpPr/>
            <p:nvPr/>
          </p:nvSpPr>
          <p:spPr>
            <a:xfrm>
              <a:off x="5795272" y="1999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9826823-191C-2323-8960-7F139FEB267C}"/>
                </a:ext>
              </a:extLst>
            </p:cNvPr>
            <p:cNvSpPr/>
            <p:nvPr/>
          </p:nvSpPr>
          <p:spPr>
            <a:xfrm>
              <a:off x="5795272" y="213227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3AAC6F1-FF2A-CF77-9E40-1D6414829C88}"/>
                </a:ext>
              </a:extLst>
            </p:cNvPr>
            <p:cNvSpPr/>
            <p:nvPr/>
          </p:nvSpPr>
          <p:spPr>
            <a:xfrm>
              <a:off x="5795272" y="225993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1BE251A-256E-D082-9C47-EAC6BD94B957}"/>
                </a:ext>
              </a:extLst>
            </p:cNvPr>
            <p:cNvSpPr/>
            <p:nvPr/>
          </p:nvSpPr>
          <p:spPr>
            <a:xfrm>
              <a:off x="5793350" y="2395627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E4A5DF9-2A27-E26E-DC15-9CA5DC5AD38B}"/>
                </a:ext>
              </a:extLst>
            </p:cNvPr>
            <p:cNvSpPr/>
            <p:nvPr/>
          </p:nvSpPr>
          <p:spPr>
            <a:xfrm>
              <a:off x="5793350" y="2531322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35B9838-9F4A-7250-8C71-E049A09AB5C8}"/>
                </a:ext>
              </a:extLst>
            </p:cNvPr>
            <p:cNvSpPr/>
            <p:nvPr/>
          </p:nvSpPr>
          <p:spPr>
            <a:xfrm>
              <a:off x="5795272" y="266434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C66FFD2A-52B3-86CD-00CC-686408BCEA99}"/>
                </a:ext>
              </a:extLst>
            </p:cNvPr>
            <p:cNvSpPr/>
            <p:nvPr/>
          </p:nvSpPr>
          <p:spPr>
            <a:xfrm>
              <a:off x="5795272" y="279200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F47C927-5FCB-273C-9746-999A87CE2DD1}"/>
                </a:ext>
              </a:extLst>
            </p:cNvPr>
            <p:cNvSpPr/>
            <p:nvPr/>
          </p:nvSpPr>
          <p:spPr>
            <a:xfrm>
              <a:off x="5793350" y="2927699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35CB69F-4F63-F25A-68BC-86E6718E5CA3}"/>
                </a:ext>
              </a:extLst>
            </p:cNvPr>
            <p:cNvSpPr/>
            <p:nvPr/>
          </p:nvSpPr>
          <p:spPr>
            <a:xfrm>
              <a:off x="5793350" y="3063394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F4FACAA-6411-A5C7-2ADA-FFFEAE9EBB1E}"/>
                </a:ext>
              </a:extLst>
            </p:cNvPr>
            <p:cNvSpPr/>
            <p:nvPr/>
          </p:nvSpPr>
          <p:spPr>
            <a:xfrm>
              <a:off x="5795044" y="320344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78A4909-6DFB-90AA-3A13-9350D8AE37EC}"/>
                </a:ext>
              </a:extLst>
            </p:cNvPr>
            <p:cNvSpPr/>
            <p:nvPr/>
          </p:nvSpPr>
          <p:spPr>
            <a:xfrm>
              <a:off x="5795044" y="333110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CBDDDC47-98D2-F454-BCCC-900C53EF58ED}"/>
                </a:ext>
              </a:extLst>
            </p:cNvPr>
            <p:cNvSpPr/>
            <p:nvPr/>
          </p:nvSpPr>
          <p:spPr>
            <a:xfrm>
              <a:off x="5793122" y="3466801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C73A651-88B6-7DDF-6006-5702A444BC94}"/>
                </a:ext>
              </a:extLst>
            </p:cNvPr>
            <p:cNvSpPr/>
            <p:nvPr/>
          </p:nvSpPr>
          <p:spPr>
            <a:xfrm>
              <a:off x="5793122" y="3602496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085FB1FF-7032-C599-6431-41EF28028B92}"/>
                </a:ext>
              </a:extLst>
            </p:cNvPr>
            <p:cNvSpPr/>
            <p:nvPr/>
          </p:nvSpPr>
          <p:spPr>
            <a:xfrm>
              <a:off x="5793122" y="373551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3C0DEB2A-A02D-93EA-953C-9511DBC3B2AF}"/>
                </a:ext>
              </a:extLst>
            </p:cNvPr>
            <p:cNvSpPr/>
            <p:nvPr/>
          </p:nvSpPr>
          <p:spPr>
            <a:xfrm>
              <a:off x="5793122" y="386317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66F54CAA-A4D3-D1A2-B855-AF4422B7F407}"/>
                </a:ext>
              </a:extLst>
            </p:cNvPr>
            <p:cNvSpPr/>
            <p:nvPr/>
          </p:nvSpPr>
          <p:spPr>
            <a:xfrm>
              <a:off x="5791200" y="3998873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08374816-8E1E-D274-6169-6615A2751476}"/>
                </a:ext>
              </a:extLst>
            </p:cNvPr>
            <p:cNvSpPr/>
            <p:nvPr/>
          </p:nvSpPr>
          <p:spPr>
            <a:xfrm>
              <a:off x="5791200" y="4134568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3A8B644B-3EE3-EC4E-7DA7-6263A3CB075D}"/>
                </a:ext>
              </a:extLst>
            </p:cNvPr>
            <p:cNvSpPr/>
            <p:nvPr/>
          </p:nvSpPr>
          <p:spPr>
            <a:xfrm>
              <a:off x="5793122" y="426759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D89EF000-402C-7933-C9C8-FDB694D97703}"/>
                </a:ext>
              </a:extLst>
            </p:cNvPr>
            <p:cNvSpPr/>
            <p:nvPr/>
          </p:nvSpPr>
          <p:spPr>
            <a:xfrm>
              <a:off x="5793122" y="439525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CF7A5F4-1220-2020-C97D-4ED2E640D537}"/>
                </a:ext>
              </a:extLst>
            </p:cNvPr>
            <p:cNvSpPr/>
            <p:nvPr/>
          </p:nvSpPr>
          <p:spPr>
            <a:xfrm>
              <a:off x="5791200" y="4530945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84CC9A3-4EC8-903A-2A49-1D4C0890DE4A}"/>
                </a:ext>
              </a:extLst>
            </p:cNvPr>
            <p:cNvSpPr/>
            <p:nvPr/>
          </p:nvSpPr>
          <p:spPr>
            <a:xfrm>
              <a:off x="5791200" y="4666640"/>
              <a:ext cx="609600" cy="1276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</p:grp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34B1EF4D-334B-5040-3BD3-E42E2A036B0B}"/>
              </a:ext>
            </a:extLst>
          </p:cNvPr>
          <p:cNvCxnSpPr>
            <a:cxnSpLocks/>
          </p:cNvCxnSpPr>
          <p:nvPr/>
        </p:nvCxnSpPr>
        <p:spPr>
          <a:xfrm flipV="1">
            <a:off x="1536028" y="2205880"/>
            <a:ext cx="1035903" cy="1782055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37443D65-3BAC-2CEF-7E4C-815CDA00A296}"/>
              </a:ext>
            </a:extLst>
          </p:cNvPr>
          <p:cNvCxnSpPr>
            <a:cxnSpLocks/>
          </p:cNvCxnSpPr>
          <p:nvPr/>
        </p:nvCxnSpPr>
        <p:spPr>
          <a:xfrm>
            <a:off x="1536028" y="4136311"/>
            <a:ext cx="1035903" cy="2491933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89F8F3F9-AEE5-16F1-E028-90BFCDC1E553}"/>
              </a:ext>
            </a:extLst>
          </p:cNvPr>
          <p:cNvSpPr/>
          <p:nvPr/>
        </p:nvSpPr>
        <p:spPr>
          <a:xfrm>
            <a:off x="896550" y="3994992"/>
            <a:ext cx="609600" cy="127660"/>
          </a:xfrm>
          <a:prstGeom prst="rect">
            <a:avLst/>
          </a:prstGeom>
          <a:solidFill>
            <a:srgbClr val="00B0F0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18BCFF9-DB48-507E-BAF7-D03654F4AA9F}"/>
              </a:ext>
            </a:extLst>
          </p:cNvPr>
          <p:cNvSpPr/>
          <p:nvPr/>
        </p:nvSpPr>
        <p:spPr>
          <a:xfrm>
            <a:off x="8044105" y="3429000"/>
            <a:ext cx="201931" cy="203114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ECAE6720-70E9-8964-9D50-F4E46319C2FB}"/>
              </a:ext>
            </a:extLst>
          </p:cNvPr>
          <p:cNvSpPr/>
          <p:nvPr/>
        </p:nvSpPr>
        <p:spPr>
          <a:xfrm>
            <a:off x="8050528" y="3835486"/>
            <a:ext cx="201931" cy="203114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53C3070-3988-BDE1-28E1-F6C284BAB802}"/>
              </a:ext>
            </a:extLst>
          </p:cNvPr>
          <p:cNvSpPr/>
          <p:nvPr/>
        </p:nvSpPr>
        <p:spPr>
          <a:xfrm>
            <a:off x="6808469" y="3581400"/>
            <a:ext cx="201931" cy="20311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942A95C9-FA32-FD28-CDBC-BD023C8FAA1A}"/>
              </a:ext>
            </a:extLst>
          </p:cNvPr>
          <p:cNvGrpSpPr/>
          <p:nvPr/>
        </p:nvGrpSpPr>
        <p:grpSpPr>
          <a:xfrm>
            <a:off x="3810000" y="2208616"/>
            <a:ext cx="4442460" cy="3603777"/>
            <a:chOff x="3810000" y="2208616"/>
            <a:chExt cx="4442460" cy="3603777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79B846A-D217-426E-8617-89E610BA6D2C}"/>
                </a:ext>
              </a:extLst>
            </p:cNvPr>
            <p:cNvSpPr/>
            <p:nvPr/>
          </p:nvSpPr>
          <p:spPr>
            <a:xfrm>
              <a:off x="8050529" y="220861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87DA623-CC0C-58C7-B007-1D502C4BEC9C}"/>
                </a:ext>
              </a:extLst>
            </p:cNvPr>
            <p:cNvSpPr/>
            <p:nvPr/>
          </p:nvSpPr>
          <p:spPr>
            <a:xfrm>
              <a:off x="8050529" y="2514600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196EDB1-4C84-CF8F-95EC-DC2A0DF35397}"/>
                </a:ext>
              </a:extLst>
            </p:cNvPr>
            <p:cNvSpPr/>
            <p:nvPr/>
          </p:nvSpPr>
          <p:spPr>
            <a:xfrm>
              <a:off x="8050529" y="310337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11" name="Elbow Connector 110">
              <a:extLst>
                <a:ext uri="{FF2B5EF4-FFF2-40B4-BE49-F238E27FC236}">
                  <a16:creationId xmlns:a16="http://schemas.microsoft.com/office/drawing/2014/main" id="{8E53D457-4F90-3821-77DA-060116567988}"/>
                </a:ext>
              </a:extLst>
            </p:cNvPr>
            <p:cNvCxnSpPr/>
            <p:nvPr/>
          </p:nvCxnSpPr>
          <p:spPr>
            <a:xfrm flipV="1">
              <a:off x="3810000" y="2272383"/>
              <a:ext cx="4234105" cy="936484"/>
            </a:xfrm>
            <a:prstGeom prst="bentConnector3">
              <a:avLst>
                <a:gd name="adj1" fmla="val 3162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Elbow Connector 112">
              <a:extLst>
                <a:ext uri="{FF2B5EF4-FFF2-40B4-BE49-F238E27FC236}">
                  <a16:creationId xmlns:a16="http://schemas.microsoft.com/office/drawing/2014/main" id="{032DD125-E88A-0877-63C2-E6DC1F7E4956}"/>
                </a:ext>
              </a:extLst>
            </p:cNvPr>
            <p:cNvCxnSpPr>
              <a:cxnSpLocks/>
              <a:stCxn id="9" idx="3"/>
              <a:endCxn id="91" idx="1"/>
            </p:cNvCxnSpPr>
            <p:nvPr/>
          </p:nvCxnSpPr>
          <p:spPr>
            <a:xfrm flipV="1">
              <a:off x="3810000" y="2616157"/>
              <a:ext cx="4240529" cy="855396"/>
            </a:xfrm>
            <a:prstGeom prst="bentConnector3">
              <a:avLst>
                <a:gd name="adj1" fmla="val 7433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Elbow Connector 116">
              <a:extLst>
                <a:ext uri="{FF2B5EF4-FFF2-40B4-BE49-F238E27FC236}">
                  <a16:creationId xmlns:a16="http://schemas.microsoft.com/office/drawing/2014/main" id="{B8E26475-5B04-C10E-D206-93DE2677E484}"/>
                </a:ext>
              </a:extLst>
            </p:cNvPr>
            <p:cNvCxnSpPr>
              <a:cxnSpLocks/>
              <a:stCxn id="19" idx="3"/>
            </p:cNvCxnSpPr>
            <p:nvPr/>
          </p:nvCxnSpPr>
          <p:spPr>
            <a:xfrm flipV="1">
              <a:off x="3810000" y="3208867"/>
              <a:ext cx="4234105" cy="2603526"/>
            </a:xfrm>
            <a:prstGeom prst="bentConnector3">
              <a:avLst>
                <a:gd name="adj1" fmla="val 1157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3" name="Elbow Connector 122">
            <a:extLst>
              <a:ext uri="{FF2B5EF4-FFF2-40B4-BE49-F238E27FC236}">
                <a16:creationId xmlns:a16="http://schemas.microsoft.com/office/drawing/2014/main" id="{CBDBE646-40E4-E4CD-3A14-39111C25F233}"/>
              </a:ext>
            </a:extLst>
          </p:cNvPr>
          <p:cNvCxnSpPr>
            <a:cxnSpLocks/>
            <a:stCxn id="100" idx="3"/>
          </p:cNvCxnSpPr>
          <p:nvPr/>
        </p:nvCxnSpPr>
        <p:spPr>
          <a:xfrm flipV="1">
            <a:off x="7010400" y="3530557"/>
            <a:ext cx="1044657" cy="152400"/>
          </a:xfrm>
          <a:prstGeom prst="bentConnector3">
            <a:avLst>
              <a:gd name="adj1" fmla="val 2840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>
            <a:extLst>
              <a:ext uri="{FF2B5EF4-FFF2-40B4-BE49-F238E27FC236}">
                <a16:creationId xmlns:a16="http://schemas.microsoft.com/office/drawing/2014/main" id="{FCC01EC6-CE3E-F2BB-A86A-C96388DB452B}"/>
              </a:ext>
            </a:extLst>
          </p:cNvPr>
          <p:cNvCxnSpPr>
            <a:cxnSpLocks/>
            <a:endCxn id="94" idx="1"/>
          </p:cNvCxnSpPr>
          <p:nvPr/>
        </p:nvCxnSpPr>
        <p:spPr>
          <a:xfrm>
            <a:off x="7004924" y="3678321"/>
            <a:ext cx="1045604" cy="258722"/>
          </a:xfrm>
          <a:prstGeom prst="bentConnector3">
            <a:avLst>
              <a:gd name="adj1" fmla="val 295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>
            <a:extLst>
              <a:ext uri="{FF2B5EF4-FFF2-40B4-BE49-F238E27FC236}">
                <a16:creationId xmlns:a16="http://schemas.microsoft.com/office/drawing/2014/main" id="{819A68F6-5AA0-07D9-18BE-59DA89D90211}"/>
              </a:ext>
            </a:extLst>
          </p:cNvPr>
          <p:cNvCxnSpPr>
            <a:cxnSpLocks/>
            <a:stCxn id="20" idx="3"/>
            <a:endCxn id="100" idx="1"/>
          </p:cNvCxnSpPr>
          <p:nvPr/>
        </p:nvCxnSpPr>
        <p:spPr>
          <a:xfrm flipV="1">
            <a:off x="3810000" y="3682957"/>
            <a:ext cx="2998469" cy="2360428"/>
          </a:xfrm>
          <a:prstGeom prst="bentConnector3">
            <a:avLst>
              <a:gd name="adj1" fmla="val 242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>
            <a:extLst>
              <a:ext uri="{FF2B5EF4-FFF2-40B4-BE49-F238E27FC236}">
                <a16:creationId xmlns:a16="http://schemas.microsoft.com/office/drawing/2014/main" id="{9D0B47DE-184C-8B7E-A2AD-243A6EC5E126}"/>
              </a:ext>
            </a:extLst>
          </p:cNvPr>
          <p:cNvSpPr txBox="1"/>
          <p:nvPr/>
        </p:nvSpPr>
        <p:spPr>
          <a:xfrm>
            <a:off x="534779" y="1285950"/>
            <a:ext cx="1364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Inode</a:t>
            </a:r>
            <a:r>
              <a:rPr lang="en-US" dirty="0"/>
              <a:t> Array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199C9FD-913E-9884-F3BC-DAA7F4370EF3}"/>
              </a:ext>
            </a:extLst>
          </p:cNvPr>
          <p:cNvSpPr txBox="1"/>
          <p:nvPr/>
        </p:nvSpPr>
        <p:spPr>
          <a:xfrm>
            <a:off x="2819526" y="1722956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Inode</a:t>
            </a:r>
            <a:endParaRPr lang="en-US" dirty="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6599ABBA-4327-A347-8CAB-B5C4E0AB993F}"/>
              </a:ext>
            </a:extLst>
          </p:cNvPr>
          <p:cNvSpPr txBox="1"/>
          <p:nvPr/>
        </p:nvSpPr>
        <p:spPr>
          <a:xfrm>
            <a:off x="7719323" y="1458121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Data </a:t>
            </a:r>
          </a:p>
          <a:p>
            <a:pPr algn="ctr"/>
            <a:r>
              <a:rPr lang="en-US" dirty="0"/>
              <a:t>Blocks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AD866942-ABFF-3B7C-2D67-0B49778B3E16}"/>
              </a:ext>
            </a:extLst>
          </p:cNvPr>
          <p:cNvSpPr txBox="1"/>
          <p:nvPr/>
        </p:nvSpPr>
        <p:spPr>
          <a:xfrm>
            <a:off x="6428763" y="1492886"/>
            <a:ext cx="10054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Indirect </a:t>
            </a:r>
          </a:p>
          <a:p>
            <a:pPr algn="ctr"/>
            <a:r>
              <a:rPr lang="en-US" dirty="0"/>
              <a:t>Blocks</a:t>
            </a:r>
          </a:p>
        </p:txBody>
      </p: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90C5C257-1F8E-3056-8D47-B26E20ABAE8E}"/>
              </a:ext>
            </a:extLst>
          </p:cNvPr>
          <p:cNvGrpSpPr/>
          <p:nvPr/>
        </p:nvGrpSpPr>
        <p:grpSpPr>
          <a:xfrm>
            <a:off x="3810000" y="1221006"/>
            <a:ext cx="4464257" cy="5055928"/>
            <a:chOff x="3810000" y="1221006"/>
            <a:chExt cx="4464257" cy="5055928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5E475231-DCCC-7E30-ADAC-18A3F22DB32B}"/>
                </a:ext>
              </a:extLst>
            </p:cNvPr>
            <p:cNvSpPr/>
            <p:nvPr/>
          </p:nvSpPr>
          <p:spPr>
            <a:xfrm>
              <a:off x="6808469" y="4191000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3F67B37F-A2B4-5E88-65FC-E7CC50F5487E}"/>
                </a:ext>
              </a:extLst>
            </p:cNvPr>
            <p:cNvSpPr/>
            <p:nvPr/>
          </p:nvSpPr>
          <p:spPr>
            <a:xfrm>
              <a:off x="5626062" y="4649384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3D79B6D4-94E3-9957-6B6A-68C38DF54A94}"/>
                </a:ext>
              </a:extLst>
            </p:cNvPr>
            <p:cNvSpPr/>
            <p:nvPr/>
          </p:nvSpPr>
          <p:spPr>
            <a:xfrm>
              <a:off x="6808469" y="4805594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A6FBFA1B-F85C-017B-C7CA-2303B8048D25}"/>
                </a:ext>
              </a:extLst>
            </p:cNvPr>
            <p:cNvSpPr/>
            <p:nvPr/>
          </p:nvSpPr>
          <p:spPr>
            <a:xfrm>
              <a:off x="8072326" y="408220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AA563306-F22A-BA66-61A7-F802C65C70C9}"/>
                </a:ext>
              </a:extLst>
            </p:cNvPr>
            <p:cNvSpPr/>
            <p:nvPr/>
          </p:nvSpPr>
          <p:spPr>
            <a:xfrm>
              <a:off x="8066964" y="438700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34" name="Elbow Connector 133">
              <a:extLst>
                <a:ext uri="{FF2B5EF4-FFF2-40B4-BE49-F238E27FC236}">
                  <a16:creationId xmlns:a16="http://schemas.microsoft.com/office/drawing/2014/main" id="{503CD334-B754-EF20-F781-04BDEA8502D4}"/>
                </a:ext>
              </a:extLst>
            </p:cNvPr>
            <p:cNvCxnSpPr>
              <a:cxnSpLocks/>
              <a:endCxn id="131" idx="1"/>
            </p:cNvCxnSpPr>
            <p:nvPr/>
          </p:nvCxnSpPr>
          <p:spPr>
            <a:xfrm flipV="1">
              <a:off x="7038621" y="4183761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134">
              <a:extLst>
                <a:ext uri="{FF2B5EF4-FFF2-40B4-BE49-F238E27FC236}">
                  <a16:creationId xmlns:a16="http://schemas.microsoft.com/office/drawing/2014/main" id="{36F51F41-423F-3854-879D-21C6E83A7098}"/>
                </a:ext>
              </a:extLst>
            </p:cNvPr>
            <p:cNvCxnSpPr>
              <a:cxnSpLocks/>
              <a:endCxn id="132" idx="1"/>
            </p:cNvCxnSpPr>
            <p:nvPr/>
          </p:nvCxnSpPr>
          <p:spPr>
            <a:xfrm>
              <a:off x="7038621" y="4349642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A3A28274-81F8-5154-7C7E-188FE2294132}"/>
                </a:ext>
              </a:extLst>
            </p:cNvPr>
            <p:cNvSpPr/>
            <p:nvPr/>
          </p:nvSpPr>
          <p:spPr>
            <a:xfrm>
              <a:off x="8044105" y="467368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031B3C8A-CFAE-B2B5-500D-4D302F731D2B}"/>
                </a:ext>
              </a:extLst>
            </p:cNvPr>
            <p:cNvSpPr/>
            <p:nvPr/>
          </p:nvSpPr>
          <p:spPr>
            <a:xfrm>
              <a:off x="8038743" y="4978486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46" name="Elbow Connector 145">
              <a:extLst>
                <a:ext uri="{FF2B5EF4-FFF2-40B4-BE49-F238E27FC236}">
                  <a16:creationId xmlns:a16="http://schemas.microsoft.com/office/drawing/2014/main" id="{13BD7170-649B-981C-4F21-278CC6B09D70}"/>
                </a:ext>
              </a:extLst>
            </p:cNvPr>
            <p:cNvCxnSpPr>
              <a:cxnSpLocks/>
              <a:endCxn id="144" idx="1"/>
            </p:cNvCxnSpPr>
            <p:nvPr/>
          </p:nvCxnSpPr>
          <p:spPr>
            <a:xfrm flipV="1">
              <a:off x="7010400" y="4775243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Elbow Connector 146">
              <a:extLst>
                <a:ext uri="{FF2B5EF4-FFF2-40B4-BE49-F238E27FC236}">
                  <a16:creationId xmlns:a16="http://schemas.microsoft.com/office/drawing/2014/main" id="{FDD24007-E9E5-DEBE-EE43-FC2F7E1AE9E2}"/>
                </a:ext>
              </a:extLst>
            </p:cNvPr>
            <p:cNvCxnSpPr>
              <a:cxnSpLocks/>
              <a:endCxn id="145" idx="1"/>
            </p:cNvCxnSpPr>
            <p:nvPr/>
          </p:nvCxnSpPr>
          <p:spPr>
            <a:xfrm>
              <a:off x="7010400" y="4941124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Elbow Connector 147">
              <a:extLst>
                <a:ext uri="{FF2B5EF4-FFF2-40B4-BE49-F238E27FC236}">
                  <a16:creationId xmlns:a16="http://schemas.microsoft.com/office/drawing/2014/main" id="{9C838188-A54A-8785-04B0-DD4826DF0BA2}"/>
                </a:ext>
              </a:extLst>
            </p:cNvPr>
            <p:cNvCxnSpPr>
              <a:cxnSpLocks/>
              <a:stCxn id="21" idx="3"/>
              <a:endCxn id="102" idx="1"/>
            </p:cNvCxnSpPr>
            <p:nvPr/>
          </p:nvCxnSpPr>
          <p:spPr>
            <a:xfrm flipV="1">
              <a:off x="3810000" y="4750941"/>
              <a:ext cx="1816062" cy="1525993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Elbow Connector 150">
              <a:extLst>
                <a:ext uri="{FF2B5EF4-FFF2-40B4-BE49-F238E27FC236}">
                  <a16:creationId xmlns:a16="http://schemas.microsoft.com/office/drawing/2014/main" id="{4BE39CB9-DAFF-821C-EA5C-AF62A823442E}"/>
                </a:ext>
              </a:extLst>
            </p:cNvPr>
            <p:cNvCxnSpPr>
              <a:cxnSpLocks/>
              <a:stCxn id="102" idx="3"/>
              <a:endCxn id="101" idx="1"/>
            </p:cNvCxnSpPr>
            <p:nvPr/>
          </p:nvCxnSpPr>
          <p:spPr>
            <a:xfrm flipV="1">
              <a:off x="5827993" y="4292557"/>
              <a:ext cx="980476" cy="458384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Elbow Connector 154">
              <a:extLst>
                <a:ext uri="{FF2B5EF4-FFF2-40B4-BE49-F238E27FC236}">
                  <a16:creationId xmlns:a16="http://schemas.microsoft.com/office/drawing/2014/main" id="{7FE95BF0-0433-2DCD-5FC9-D3F6E5CFE2B9}"/>
                </a:ext>
              </a:extLst>
            </p:cNvPr>
            <p:cNvCxnSpPr>
              <a:cxnSpLocks/>
              <a:stCxn id="102" idx="3"/>
              <a:endCxn id="103" idx="1"/>
            </p:cNvCxnSpPr>
            <p:nvPr/>
          </p:nvCxnSpPr>
          <p:spPr>
            <a:xfrm>
              <a:off x="5827993" y="4750941"/>
              <a:ext cx="980476" cy="15621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47FC2EA8-C941-523E-29EE-F539716D21BF}"/>
                </a:ext>
              </a:extLst>
            </p:cNvPr>
            <p:cNvSpPr txBox="1"/>
            <p:nvPr/>
          </p:nvSpPr>
          <p:spPr>
            <a:xfrm>
              <a:off x="5224324" y="1221006"/>
              <a:ext cx="100540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Double</a:t>
              </a:r>
            </a:p>
            <a:p>
              <a:pPr algn="ctr"/>
              <a:r>
                <a:rPr lang="en-US" dirty="0"/>
                <a:t>Indirect </a:t>
              </a:r>
            </a:p>
            <a:p>
              <a:pPr algn="ctr"/>
              <a:r>
                <a:rPr lang="en-US" dirty="0"/>
                <a:t>Blocks</a:t>
              </a:r>
            </a:p>
          </p:txBody>
        </p:sp>
      </p:grpSp>
      <p:sp>
        <p:nvSpPr>
          <p:cNvPr id="173" name="TextBox 172">
            <a:extLst>
              <a:ext uri="{FF2B5EF4-FFF2-40B4-BE49-F238E27FC236}">
                <a16:creationId xmlns:a16="http://schemas.microsoft.com/office/drawing/2014/main" id="{80F8B744-F91A-51B9-005E-F2CE33D70603}"/>
              </a:ext>
            </a:extLst>
          </p:cNvPr>
          <p:cNvSpPr txBox="1"/>
          <p:nvPr/>
        </p:nvSpPr>
        <p:spPr>
          <a:xfrm>
            <a:off x="4053226" y="1244237"/>
            <a:ext cx="10054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Triple</a:t>
            </a:r>
          </a:p>
          <a:p>
            <a:pPr algn="ctr"/>
            <a:r>
              <a:rPr lang="en-US" dirty="0"/>
              <a:t>Indirect </a:t>
            </a:r>
          </a:p>
          <a:p>
            <a:pPr algn="ctr"/>
            <a:r>
              <a:rPr lang="en-US" dirty="0"/>
              <a:t>Blocks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BA1E189D-0A68-ABD9-F373-E727C07C2C48}"/>
              </a:ext>
            </a:extLst>
          </p:cNvPr>
          <p:cNvSpPr/>
          <p:nvPr/>
        </p:nvSpPr>
        <p:spPr>
          <a:xfrm>
            <a:off x="2587803" y="3109375"/>
            <a:ext cx="1228620" cy="350336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06452E07-095B-8D7D-A96E-C5D21C617AD4}"/>
              </a:ext>
            </a:extLst>
          </p:cNvPr>
          <p:cNvGrpSpPr/>
          <p:nvPr/>
        </p:nvGrpSpPr>
        <p:grpSpPr>
          <a:xfrm>
            <a:off x="3816423" y="5218794"/>
            <a:ext cx="4438183" cy="1634425"/>
            <a:chOff x="3816423" y="5218794"/>
            <a:chExt cx="4438183" cy="1634425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D4045AF-7AB7-4DA1-394C-41A7DF1DC2A8}"/>
                </a:ext>
              </a:extLst>
            </p:cNvPr>
            <p:cNvSpPr/>
            <p:nvPr/>
          </p:nvSpPr>
          <p:spPr>
            <a:xfrm>
              <a:off x="5626061" y="5975271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31AA2FFD-5CB9-B9B1-656D-B854CA9D5465}"/>
                </a:ext>
              </a:extLst>
            </p:cNvPr>
            <p:cNvSpPr/>
            <p:nvPr/>
          </p:nvSpPr>
          <p:spPr>
            <a:xfrm>
              <a:off x="5626061" y="6578686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F6D8B7AC-542F-D4A1-D45C-C2ABA543B9F5}"/>
                </a:ext>
              </a:extLst>
            </p:cNvPr>
            <p:cNvSpPr/>
            <p:nvPr/>
          </p:nvSpPr>
          <p:spPr>
            <a:xfrm>
              <a:off x="4411625" y="6400800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82D98350-3D6A-642E-C401-535C1E2E2B44}"/>
                </a:ext>
              </a:extLst>
            </p:cNvPr>
            <p:cNvSpPr/>
            <p:nvPr/>
          </p:nvSpPr>
          <p:spPr>
            <a:xfrm>
              <a:off x="6794180" y="5881921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3E1A50FA-1088-8433-BDA9-2F5117986FA5}"/>
                </a:ext>
              </a:extLst>
            </p:cNvPr>
            <p:cNvSpPr/>
            <p:nvPr/>
          </p:nvSpPr>
          <p:spPr>
            <a:xfrm>
              <a:off x="6794180" y="6496515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850BE5A9-4854-E2DB-9A52-EDEE668D3AE9}"/>
                </a:ext>
              </a:extLst>
            </p:cNvPr>
            <p:cNvSpPr/>
            <p:nvPr/>
          </p:nvSpPr>
          <p:spPr>
            <a:xfrm>
              <a:off x="8034738" y="5776437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9BCB6678-C0BC-A973-A627-0B5A6107E943}"/>
                </a:ext>
              </a:extLst>
            </p:cNvPr>
            <p:cNvSpPr/>
            <p:nvPr/>
          </p:nvSpPr>
          <p:spPr>
            <a:xfrm>
              <a:off x="8052675" y="6058623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62" name="Elbow Connector 161">
              <a:extLst>
                <a:ext uri="{FF2B5EF4-FFF2-40B4-BE49-F238E27FC236}">
                  <a16:creationId xmlns:a16="http://schemas.microsoft.com/office/drawing/2014/main" id="{D68BEC57-8D54-7045-3AF0-0EE9B16D28A7}"/>
                </a:ext>
              </a:extLst>
            </p:cNvPr>
            <p:cNvCxnSpPr>
              <a:cxnSpLocks/>
              <a:endCxn id="160" idx="1"/>
            </p:cNvCxnSpPr>
            <p:nvPr/>
          </p:nvCxnSpPr>
          <p:spPr>
            <a:xfrm flipV="1">
              <a:off x="7001033" y="5877994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lbow Connector 162">
              <a:extLst>
                <a:ext uri="{FF2B5EF4-FFF2-40B4-BE49-F238E27FC236}">
                  <a16:creationId xmlns:a16="http://schemas.microsoft.com/office/drawing/2014/main" id="{6AF292F9-E5C0-A2CF-B7ED-EA9BD8EEC84A}"/>
                </a:ext>
              </a:extLst>
            </p:cNvPr>
            <p:cNvCxnSpPr>
              <a:cxnSpLocks/>
              <a:endCxn id="161" idx="1"/>
            </p:cNvCxnSpPr>
            <p:nvPr/>
          </p:nvCxnSpPr>
          <p:spPr>
            <a:xfrm>
              <a:off x="7024332" y="6021261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E37987A8-76AE-46A7-7D1F-8FE613A5454E}"/>
                </a:ext>
              </a:extLst>
            </p:cNvPr>
            <p:cNvSpPr/>
            <p:nvPr/>
          </p:nvSpPr>
          <p:spPr>
            <a:xfrm>
              <a:off x="8029816" y="6345305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2335E0C0-89AC-8A4F-87D7-C09809FE28D3}"/>
                </a:ext>
              </a:extLst>
            </p:cNvPr>
            <p:cNvSpPr/>
            <p:nvPr/>
          </p:nvSpPr>
          <p:spPr>
            <a:xfrm>
              <a:off x="8024454" y="6650105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66" name="Elbow Connector 165">
              <a:extLst>
                <a:ext uri="{FF2B5EF4-FFF2-40B4-BE49-F238E27FC236}">
                  <a16:creationId xmlns:a16="http://schemas.microsoft.com/office/drawing/2014/main" id="{4CB6C6D3-75B8-9BF7-0992-70FE3386C22C}"/>
                </a:ext>
              </a:extLst>
            </p:cNvPr>
            <p:cNvCxnSpPr>
              <a:cxnSpLocks/>
              <a:endCxn id="164" idx="1"/>
            </p:cNvCxnSpPr>
            <p:nvPr/>
          </p:nvCxnSpPr>
          <p:spPr>
            <a:xfrm flipV="1">
              <a:off x="6996111" y="6446862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Elbow Connector 166">
              <a:extLst>
                <a:ext uri="{FF2B5EF4-FFF2-40B4-BE49-F238E27FC236}">
                  <a16:creationId xmlns:a16="http://schemas.microsoft.com/office/drawing/2014/main" id="{2FC75A7B-3B99-6129-ED1A-CEDDF5AC4F22}"/>
                </a:ext>
              </a:extLst>
            </p:cNvPr>
            <p:cNvCxnSpPr>
              <a:cxnSpLocks/>
              <a:endCxn id="165" idx="1"/>
            </p:cNvCxnSpPr>
            <p:nvPr/>
          </p:nvCxnSpPr>
          <p:spPr>
            <a:xfrm>
              <a:off x="6996111" y="6612743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Elbow Connector 177">
              <a:extLst>
                <a:ext uri="{FF2B5EF4-FFF2-40B4-BE49-F238E27FC236}">
                  <a16:creationId xmlns:a16="http://schemas.microsoft.com/office/drawing/2014/main" id="{7823EE7A-7594-FD42-4852-EF18ED6A2BDC}"/>
                </a:ext>
              </a:extLst>
            </p:cNvPr>
            <p:cNvCxnSpPr>
              <a:cxnSpLocks/>
              <a:stCxn id="109" idx="3"/>
              <a:endCxn id="107" idx="1"/>
            </p:cNvCxnSpPr>
            <p:nvPr/>
          </p:nvCxnSpPr>
          <p:spPr>
            <a:xfrm flipV="1">
              <a:off x="4613556" y="6076828"/>
              <a:ext cx="1012505" cy="42552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Elbow Connector 181">
              <a:extLst>
                <a:ext uri="{FF2B5EF4-FFF2-40B4-BE49-F238E27FC236}">
                  <a16:creationId xmlns:a16="http://schemas.microsoft.com/office/drawing/2014/main" id="{76F66C30-2F2A-BA04-E4A4-78735AD36E1F}"/>
                </a:ext>
              </a:extLst>
            </p:cNvPr>
            <p:cNvCxnSpPr>
              <a:cxnSpLocks/>
              <a:stCxn id="109" idx="3"/>
              <a:endCxn id="108" idx="1"/>
            </p:cNvCxnSpPr>
            <p:nvPr/>
          </p:nvCxnSpPr>
          <p:spPr>
            <a:xfrm>
              <a:off x="4613556" y="6502357"/>
              <a:ext cx="1012505" cy="177886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Elbow Connector 185">
              <a:extLst>
                <a:ext uri="{FF2B5EF4-FFF2-40B4-BE49-F238E27FC236}">
                  <a16:creationId xmlns:a16="http://schemas.microsoft.com/office/drawing/2014/main" id="{A1963FCC-7303-02A1-F4EE-3F95A0683BDA}"/>
                </a:ext>
              </a:extLst>
            </p:cNvPr>
            <p:cNvCxnSpPr>
              <a:cxnSpLocks/>
              <a:stCxn id="107" idx="3"/>
            </p:cNvCxnSpPr>
            <p:nvPr/>
          </p:nvCxnSpPr>
          <p:spPr>
            <a:xfrm flipV="1">
              <a:off x="5827992" y="5999929"/>
              <a:ext cx="957319" cy="7689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Elbow Connector 187">
              <a:extLst>
                <a:ext uri="{FF2B5EF4-FFF2-40B4-BE49-F238E27FC236}">
                  <a16:creationId xmlns:a16="http://schemas.microsoft.com/office/drawing/2014/main" id="{384C44A5-8717-40C2-EFBE-8FFC4E09BE3F}"/>
                </a:ext>
              </a:extLst>
            </p:cNvPr>
            <p:cNvCxnSpPr>
              <a:cxnSpLocks/>
              <a:endCxn id="159" idx="1"/>
            </p:cNvCxnSpPr>
            <p:nvPr/>
          </p:nvCxnSpPr>
          <p:spPr>
            <a:xfrm flipV="1">
              <a:off x="5851150" y="6598072"/>
              <a:ext cx="943030" cy="70127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Elbow Connector 189">
              <a:extLst>
                <a:ext uri="{FF2B5EF4-FFF2-40B4-BE49-F238E27FC236}">
                  <a16:creationId xmlns:a16="http://schemas.microsoft.com/office/drawing/2014/main" id="{94169FDC-190C-2586-C6B0-701EC79119A7}"/>
                </a:ext>
              </a:extLst>
            </p:cNvPr>
            <p:cNvCxnSpPr>
              <a:cxnSpLocks/>
              <a:endCxn id="109" idx="1"/>
            </p:cNvCxnSpPr>
            <p:nvPr/>
          </p:nvCxnSpPr>
          <p:spPr>
            <a:xfrm flipV="1">
              <a:off x="3816423" y="6502357"/>
              <a:ext cx="595202" cy="7134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481429B5-098F-84DE-EF3C-BA4D139D428B}"/>
                </a:ext>
              </a:extLst>
            </p:cNvPr>
            <p:cNvSpPr/>
            <p:nvPr/>
          </p:nvSpPr>
          <p:spPr>
            <a:xfrm>
              <a:off x="6782444" y="5346892"/>
              <a:ext cx="201931" cy="203114"/>
            </a:xfrm>
            <a:prstGeom prst="rect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DF7098CF-755F-F08F-E89A-65D67E58F1A9}"/>
                </a:ext>
              </a:extLst>
            </p:cNvPr>
            <p:cNvSpPr/>
            <p:nvPr/>
          </p:nvSpPr>
          <p:spPr>
            <a:xfrm>
              <a:off x="8046301" y="521879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D59874DE-0140-4CC6-C2A3-EB183219F884}"/>
                </a:ext>
              </a:extLst>
            </p:cNvPr>
            <p:cNvSpPr/>
            <p:nvPr/>
          </p:nvSpPr>
          <p:spPr>
            <a:xfrm>
              <a:off x="8040939" y="5523594"/>
              <a:ext cx="201931" cy="203114"/>
            </a:xfrm>
            <a:prstGeom prst="rect">
              <a:avLst/>
            </a:prstGeom>
            <a:solidFill>
              <a:srgbClr val="00B050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00" name="Elbow Connector 199">
              <a:extLst>
                <a:ext uri="{FF2B5EF4-FFF2-40B4-BE49-F238E27FC236}">
                  <a16:creationId xmlns:a16="http://schemas.microsoft.com/office/drawing/2014/main" id="{6F5C2C39-6AEA-1EDB-8848-5B50D66696DC}"/>
                </a:ext>
              </a:extLst>
            </p:cNvPr>
            <p:cNvCxnSpPr>
              <a:cxnSpLocks/>
              <a:endCxn id="198" idx="1"/>
            </p:cNvCxnSpPr>
            <p:nvPr/>
          </p:nvCxnSpPr>
          <p:spPr>
            <a:xfrm flipV="1">
              <a:off x="7012596" y="5320351"/>
              <a:ext cx="1033705" cy="97391"/>
            </a:xfrm>
            <a:prstGeom prst="bentConnector3">
              <a:avLst>
                <a:gd name="adj1" fmla="val 2932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Elbow Connector 200">
              <a:extLst>
                <a:ext uri="{FF2B5EF4-FFF2-40B4-BE49-F238E27FC236}">
                  <a16:creationId xmlns:a16="http://schemas.microsoft.com/office/drawing/2014/main" id="{70FD1A29-6D12-8D6D-8F9E-10FE31324D52}"/>
                </a:ext>
              </a:extLst>
            </p:cNvPr>
            <p:cNvCxnSpPr>
              <a:cxnSpLocks/>
              <a:endCxn id="199" idx="1"/>
            </p:cNvCxnSpPr>
            <p:nvPr/>
          </p:nvCxnSpPr>
          <p:spPr>
            <a:xfrm>
              <a:off x="7012596" y="5486232"/>
              <a:ext cx="1028343" cy="138919"/>
            </a:xfrm>
            <a:prstGeom prst="bentConnector3">
              <a:avLst>
                <a:gd name="adj1" fmla="val 3036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Elbow Connector 201">
              <a:extLst>
                <a:ext uri="{FF2B5EF4-FFF2-40B4-BE49-F238E27FC236}">
                  <a16:creationId xmlns:a16="http://schemas.microsoft.com/office/drawing/2014/main" id="{939812AC-6DEA-C62B-6A93-71C0B1CF028A}"/>
                </a:ext>
              </a:extLst>
            </p:cNvPr>
            <p:cNvCxnSpPr>
              <a:cxnSpLocks/>
              <a:stCxn id="107" idx="3"/>
            </p:cNvCxnSpPr>
            <p:nvPr/>
          </p:nvCxnSpPr>
          <p:spPr>
            <a:xfrm flipV="1">
              <a:off x="5827992" y="5464900"/>
              <a:ext cx="945583" cy="611928"/>
            </a:xfrm>
            <a:prstGeom prst="bentConnector3">
              <a:avLst>
                <a:gd name="adj1" fmla="val 5125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F101FD8-83E0-0B9D-7AB9-2B50A7B16E28}"/>
                  </a:ext>
                </a:extLst>
              </p:cNvPr>
              <p:cNvSpPr txBox="1"/>
              <p:nvPr/>
            </p:nvSpPr>
            <p:spPr>
              <a:xfrm>
                <a:off x="4864100" y="215596"/>
                <a:ext cx="3860159" cy="64633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dirty="0"/>
                  <a:t>Assume: blocks are 4KB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/>
                  <a:t> bytes)</a:t>
                </a:r>
              </a:p>
              <a:p>
                <a:r>
                  <a:rPr lang="en-US" dirty="0"/>
                  <a:t>block numbers are 4 byte values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F101FD8-83E0-0B9D-7AB9-2B50A7B16E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4100" y="215596"/>
                <a:ext cx="3860159" cy="646331"/>
              </a:xfrm>
              <a:prstGeom prst="rect">
                <a:avLst/>
              </a:prstGeom>
              <a:blipFill>
                <a:blip r:embed="rId3"/>
                <a:stretch>
                  <a:fillRect l="-980" t="-3774" b="-113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2A7684E-9E4E-4EEE-F242-C621E9DF0DC2}"/>
                  </a:ext>
                </a:extLst>
              </p:cNvPr>
              <p:cNvSpPr txBox="1"/>
              <p:nvPr/>
            </p:nvSpPr>
            <p:spPr>
              <a:xfrm>
                <a:off x="4488599" y="2568630"/>
                <a:ext cx="234852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12⋅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bytes directly</a:t>
                </a:r>
              </a:p>
              <a:p>
                <a:r>
                  <a:rPr lang="en-US" dirty="0">
                    <a:solidFill>
                      <a:srgbClr val="00B050"/>
                    </a:solidFill>
                  </a:rPr>
                  <a:t>reachable from </a:t>
                </a:r>
                <a:r>
                  <a:rPr lang="en-US" dirty="0" err="1">
                    <a:solidFill>
                      <a:srgbClr val="00B050"/>
                    </a:solidFill>
                  </a:rPr>
                  <a:t>inode</a:t>
                </a:r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2A7684E-9E4E-4EEE-F242-C621E9DF0D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599" y="2568630"/>
                <a:ext cx="2348528" cy="646331"/>
              </a:xfrm>
              <a:prstGeom prst="rect">
                <a:avLst/>
              </a:prstGeom>
              <a:blipFill>
                <a:blip r:embed="rId4"/>
                <a:stretch>
                  <a:fillRect l="-2151" t="-3922" r="-1075" b="-156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3DBF4B4-311E-A112-C858-EFD098329C27}"/>
                  </a:ext>
                </a:extLst>
              </p:cNvPr>
              <p:cNvSpPr txBox="1"/>
              <p:nvPr/>
            </p:nvSpPr>
            <p:spPr>
              <a:xfrm>
                <a:off x="4465904" y="3139203"/>
                <a:ext cx="260000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sup>
                    </m:sSup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B0F0"/>
                    </a:solidFill>
                  </a:rPr>
                  <a:t> bytes indirectly</a:t>
                </a:r>
              </a:p>
              <a:p>
                <a:r>
                  <a:rPr lang="en-US" dirty="0">
                    <a:solidFill>
                      <a:srgbClr val="00B0F0"/>
                    </a:solidFill>
                  </a:rPr>
                  <a:t>reachable from </a:t>
                </a:r>
                <a:r>
                  <a:rPr lang="en-US" dirty="0" err="1">
                    <a:solidFill>
                      <a:srgbClr val="00B0F0"/>
                    </a:solidFill>
                  </a:rPr>
                  <a:t>inode</a:t>
                </a:r>
                <a:endParaRPr lang="en-US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3DBF4B4-311E-A112-C858-EFD098329C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904" y="3139203"/>
                <a:ext cx="2600007" cy="646331"/>
              </a:xfrm>
              <a:prstGeom prst="rect">
                <a:avLst/>
              </a:prstGeom>
              <a:blipFill>
                <a:blip r:embed="rId5"/>
                <a:stretch>
                  <a:fillRect l="-1942" t="-3846" r="-971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9D56170-B604-162D-3F41-50CEF10A7B22}"/>
                  </a:ext>
                </a:extLst>
              </p:cNvPr>
              <p:cNvSpPr txBox="1"/>
              <p:nvPr/>
            </p:nvSpPr>
            <p:spPr>
              <a:xfrm>
                <a:off x="4516548" y="3845950"/>
                <a:ext cx="31820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bytes doubly indirect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9D56170-B604-162D-3F41-50CEF10A7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6548" y="3845950"/>
                <a:ext cx="3182025" cy="369332"/>
              </a:xfrm>
              <a:prstGeom prst="rect">
                <a:avLst/>
              </a:prstGeom>
              <a:blipFill>
                <a:blip r:embed="rId6"/>
                <a:stretch>
                  <a:fillRect t="-6667" r="-39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88EBBB1B-A7F3-F69B-DAD7-C30EC5F274D2}"/>
                  </a:ext>
                </a:extLst>
              </p:cNvPr>
              <p:cNvSpPr txBox="1"/>
              <p:nvPr/>
            </p:nvSpPr>
            <p:spPr>
              <a:xfrm>
                <a:off x="4734894" y="5007083"/>
                <a:ext cx="29896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sup>
                    </m:sSup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C000"/>
                    </a:solidFill>
                  </a:rPr>
                  <a:t> bytes triply indirect</a:t>
                </a:r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88EBBB1B-A7F3-F69B-DAD7-C30EC5F274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4894" y="5007083"/>
                <a:ext cx="2989665" cy="369332"/>
              </a:xfrm>
              <a:prstGeom prst="rect">
                <a:avLst/>
              </a:prstGeom>
              <a:blipFill>
                <a:blip r:embed="rId7"/>
                <a:stretch>
                  <a:fillRect t="-6667" r="-844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401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34803-160A-8F4D-AA3B-9CDA39CC5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3: </a:t>
            </a:r>
            <a:r>
              <a:rPr lang="en-US" dirty="0" err="1"/>
              <a:t>Inode</a:t>
            </a:r>
            <a:r>
              <a:rPr lang="en-US" dirty="0"/>
              <a:t> Structures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1958C3-8D96-E04B-80FC-7260DF4D3E7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686800" cy="4876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Assume we are using the </a:t>
                </a:r>
                <a:r>
                  <a:rPr lang="en-US" dirty="0" err="1"/>
                  <a:t>inode</a:t>
                </a:r>
                <a:r>
                  <a:rPr lang="en-US" dirty="0"/>
                  <a:t> structure we just described, and assume again that each block is 4K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/>
                  <a:t>) and that each block reference is 4 bytes.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Which pointers in the </a:t>
                </a:r>
                <a:r>
                  <a:rPr lang="en-US" dirty="0" err="1"/>
                  <a:t>inode</a:t>
                </a:r>
                <a:r>
                  <a:rPr lang="en-US" dirty="0"/>
                  <a:t> of a 32KB file would be non-null?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Which pointers in the </a:t>
                </a:r>
                <a:r>
                  <a:rPr lang="en-US" dirty="0" err="1"/>
                  <a:t>inode</a:t>
                </a:r>
                <a:r>
                  <a:rPr lang="en-US" dirty="0"/>
                  <a:t> of a 47MB file would be non-null?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1958C3-8D96-E04B-80FC-7260DF4D3E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686800" cy="4876800"/>
              </a:xfrm>
              <a:blipFill>
                <a:blip r:embed="rId2"/>
                <a:stretch>
                  <a:fillRect l="-1170" t="-1299" r="-5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F57DB64-7AB5-1C47-9836-77BE560AA8CD}"/>
              </a:ext>
            </a:extLst>
          </p:cNvPr>
          <p:cNvSpPr txBox="1"/>
          <p:nvPr/>
        </p:nvSpPr>
        <p:spPr>
          <a:xfrm>
            <a:off x="1066800" y="3638490"/>
            <a:ext cx="3185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the first 8 direct pointers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92C03E-2E93-F841-9195-0726F34B4C18}"/>
              </a:ext>
            </a:extLst>
          </p:cNvPr>
          <p:cNvSpPr txBox="1"/>
          <p:nvPr/>
        </p:nvSpPr>
        <p:spPr>
          <a:xfrm>
            <a:off x="1066800" y="4549914"/>
            <a:ext cx="526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all 12 direct pointers, the indirect pointer, </a:t>
            </a:r>
          </a:p>
          <a:p>
            <a:r>
              <a:rPr lang="en-US" sz="2000" b="1" dirty="0">
                <a:solidFill>
                  <a:schemeClr val="accent1"/>
                </a:solidFill>
              </a:rPr>
              <a:t>and the doubly-indirect pointer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27900C-2BE9-D1AB-BEF6-89E7FA8ACC91}"/>
              </a:ext>
            </a:extLst>
          </p:cNvPr>
          <p:cNvSpPr/>
          <p:nvPr/>
        </p:nvSpPr>
        <p:spPr>
          <a:xfrm>
            <a:off x="1066800" y="3638490"/>
            <a:ext cx="3185486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4C8C5A-115B-F664-335D-0360A6A3F501}"/>
              </a:ext>
            </a:extLst>
          </p:cNvPr>
          <p:cNvSpPr/>
          <p:nvPr/>
        </p:nvSpPr>
        <p:spPr>
          <a:xfrm>
            <a:off x="1066799" y="4549914"/>
            <a:ext cx="5261633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B4CCA-F626-CF40-98A5-98113ACF4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 Directory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183AE-0047-5B40-B220-949210D2C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Originally: directory was array of 16 byte entries </a:t>
            </a:r>
          </a:p>
          <a:p>
            <a:pPr lvl="1"/>
            <a:r>
              <a:rPr lang="en-US" dirty="0"/>
              <a:t>14 byte file name </a:t>
            </a:r>
          </a:p>
          <a:p>
            <a:pPr lvl="1"/>
            <a:r>
              <a:rPr lang="en-US" dirty="0"/>
              <a:t>2 byte </a:t>
            </a:r>
            <a:r>
              <a:rPr lang="en-US" dirty="0" err="1"/>
              <a:t>i</a:t>
            </a:r>
            <a:r>
              <a:rPr lang="en-US" dirty="0"/>
              <a:t>-node number </a:t>
            </a:r>
          </a:p>
          <a:p>
            <a:r>
              <a:rPr lang="en-US" dirty="0"/>
              <a:t>Now: implicit list. Each entry contains: </a:t>
            </a:r>
          </a:p>
          <a:p>
            <a:pPr lvl="1"/>
            <a:r>
              <a:rPr lang="en-US" dirty="0"/>
              <a:t>4-byte </a:t>
            </a:r>
            <a:r>
              <a:rPr lang="en-US" dirty="0" err="1"/>
              <a:t>inode</a:t>
            </a:r>
            <a:r>
              <a:rPr lang="en-US" dirty="0"/>
              <a:t> number </a:t>
            </a:r>
          </a:p>
          <a:p>
            <a:pPr lvl="1"/>
            <a:r>
              <a:rPr lang="en-US" dirty="0"/>
              <a:t>Full record length</a:t>
            </a:r>
          </a:p>
          <a:p>
            <a:pPr lvl="1"/>
            <a:r>
              <a:rPr lang="en-US" dirty="0"/>
              <a:t>Length of filename </a:t>
            </a:r>
          </a:p>
          <a:p>
            <a:pPr lvl="1"/>
            <a:r>
              <a:rPr lang="en-US" dirty="0"/>
              <a:t>Filename</a:t>
            </a:r>
          </a:p>
          <a:p>
            <a:r>
              <a:rPr lang="en-US" dirty="0"/>
              <a:t>First entry is “.”, points to self</a:t>
            </a:r>
          </a:p>
          <a:p>
            <a:r>
              <a:rPr lang="en-US" dirty="0"/>
              <a:t>Second entry is “..”, points to parent </a:t>
            </a:r>
            <a:r>
              <a:rPr lang="en-US" dirty="0" err="1"/>
              <a:t>inode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43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C036B-F1C3-9B22-B507-6F09AF806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B55ED-D22F-3B72-F30A-F8DE49759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4: Indexed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8F4AF-1FB6-54E4-0F0B-1DADBFEFC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347379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sz="2300" dirty="0" err="1"/>
              <a:t>inode</a:t>
            </a:r>
            <a:r>
              <a:rPr lang="en-US" sz="2300" dirty="0"/>
              <a:t> #2 (root always has </a:t>
            </a:r>
            <a:r>
              <a:rPr lang="en-US" sz="2300" dirty="0" err="1"/>
              <a:t>inumber</a:t>
            </a:r>
            <a:r>
              <a:rPr lang="en-US" sz="2300" dirty="0"/>
              <a:t> 2), find root’s </a:t>
            </a:r>
            <a:r>
              <a:rPr lang="en-US" sz="2300" dirty="0" err="1"/>
              <a:t>blocknum</a:t>
            </a:r>
            <a:r>
              <a:rPr lang="en-US" sz="2300" dirty="0"/>
              <a:t> (912)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root directory (in block 912), find foo’s </a:t>
            </a:r>
            <a:r>
              <a:rPr lang="en-US" sz="2300" dirty="0" err="1"/>
              <a:t>inumber</a:t>
            </a:r>
            <a:r>
              <a:rPr lang="en-US" sz="2300" dirty="0"/>
              <a:t> (31)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 err="1"/>
              <a:t>inode</a:t>
            </a:r>
            <a:r>
              <a:rPr lang="en-US" sz="2300" dirty="0"/>
              <a:t> #31, find foo’s </a:t>
            </a:r>
            <a:r>
              <a:rPr lang="en-US" sz="2300" dirty="0" err="1"/>
              <a:t>blocknum</a:t>
            </a:r>
            <a:r>
              <a:rPr lang="en-US" sz="2300" dirty="0"/>
              <a:t> (194)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foo (in block 194), find bar’s </a:t>
            </a:r>
            <a:r>
              <a:rPr lang="en-US" sz="2300" dirty="0" err="1"/>
              <a:t>inumber</a:t>
            </a:r>
            <a:r>
              <a:rPr lang="en-US" sz="2300" dirty="0"/>
              <a:t> (73)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 err="1"/>
              <a:t>inode</a:t>
            </a:r>
            <a:r>
              <a:rPr lang="en-US" sz="2300" dirty="0"/>
              <a:t> #73, find bar’s </a:t>
            </a:r>
            <a:r>
              <a:rPr lang="en-US" sz="2300" dirty="0" err="1"/>
              <a:t>blocknum</a:t>
            </a:r>
            <a:r>
              <a:rPr lang="en-US" sz="2300" dirty="0"/>
              <a:t> (991)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bar (in block 991), find </a:t>
            </a:r>
            <a:r>
              <a:rPr lang="en-US" sz="2300" dirty="0" err="1"/>
              <a:t>baz’s</a:t>
            </a:r>
            <a:r>
              <a:rPr lang="en-US" sz="2300" dirty="0"/>
              <a:t> </a:t>
            </a:r>
            <a:r>
              <a:rPr lang="en-US" sz="2300" dirty="0" err="1"/>
              <a:t>inumber</a:t>
            </a:r>
            <a:r>
              <a:rPr lang="en-US" sz="2300" dirty="0"/>
              <a:t> (40)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 err="1"/>
              <a:t>inode</a:t>
            </a:r>
            <a:r>
              <a:rPr lang="en-US" sz="2300" dirty="0"/>
              <a:t> #40, find data blocks (302, 913, 301)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data blocks 302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data block  913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dirty="0"/>
              <a:t>data block  301</a:t>
            </a:r>
          </a:p>
          <a:p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147CE7-60F7-A6B7-6CD2-E1A294F47B0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686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/>
              <a:t>How many disk reads would be required to read (all of) file /foo/bar/</a:t>
            </a:r>
            <a:r>
              <a:rPr lang="en-US" dirty="0" err="1"/>
              <a:t>baz</a:t>
            </a:r>
            <a:r>
              <a:rPr lang="en-US" dirty="0"/>
              <a:t>?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C8C9BFF-2030-10C5-9AEC-B2E8EFB5282F}"/>
              </a:ext>
            </a:extLst>
          </p:cNvPr>
          <p:cNvGrpSpPr/>
          <p:nvPr/>
        </p:nvGrpSpPr>
        <p:grpSpPr>
          <a:xfrm>
            <a:off x="0" y="5269944"/>
            <a:ext cx="495300" cy="942111"/>
            <a:chOff x="2590800" y="2881744"/>
            <a:chExt cx="1219200" cy="942111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7AFA224-E9D8-EDB4-9510-FB80916BCE32}"/>
                </a:ext>
              </a:extLst>
            </p:cNvPr>
            <p:cNvGrpSpPr/>
            <p:nvPr/>
          </p:nvGrpSpPr>
          <p:grpSpPr>
            <a:xfrm>
              <a:off x="2590800" y="3115294"/>
              <a:ext cx="1219200" cy="708561"/>
              <a:chOff x="2590800" y="3115294"/>
              <a:chExt cx="1219200" cy="708561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0C7216A-3C06-658E-C73F-DA8DF333AFD4}"/>
                  </a:ext>
                </a:extLst>
              </p:cNvPr>
              <p:cNvSpPr/>
              <p:nvPr/>
            </p:nvSpPr>
            <p:spPr>
              <a:xfrm>
                <a:off x="2590800" y="3115294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912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4874801-E561-5900-0D83-E5A06BDA978E}"/>
                  </a:ext>
                </a:extLst>
              </p:cNvPr>
              <p:cNvSpPr/>
              <p:nvPr/>
            </p:nvSpPr>
            <p:spPr>
              <a:xfrm>
                <a:off x="2590800" y="3352800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6A445F6-1557-348B-007B-C1B8437449AC}"/>
                  </a:ext>
                </a:extLst>
              </p:cNvPr>
              <p:cNvSpPr/>
              <p:nvPr/>
            </p:nvSpPr>
            <p:spPr>
              <a:xfrm>
                <a:off x="2590800" y="3586349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AE3F641-BFE7-CDA0-5F25-77257E053A7F}"/>
                </a:ext>
              </a:extLst>
            </p:cNvPr>
            <p:cNvSpPr/>
            <p:nvPr/>
          </p:nvSpPr>
          <p:spPr>
            <a:xfrm>
              <a:off x="2590800" y="2881744"/>
              <a:ext cx="1219200" cy="24245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BAC3D41-EC02-FD99-0585-08210A47514A}"/>
              </a:ext>
            </a:extLst>
          </p:cNvPr>
          <p:cNvGrpSpPr/>
          <p:nvPr/>
        </p:nvGrpSpPr>
        <p:grpSpPr>
          <a:xfrm>
            <a:off x="726292" y="5277910"/>
            <a:ext cx="495300" cy="942111"/>
            <a:chOff x="2590800" y="2881744"/>
            <a:chExt cx="1219200" cy="942111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1C7CF9C-5F00-0BFC-02BA-3EE0BF20B50A}"/>
                </a:ext>
              </a:extLst>
            </p:cNvPr>
            <p:cNvGrpSpPr/>
            <p:nvPr/>
          </p:nvGrpSpPr>
          <p:grpSpPr>
            <a:xfrm>
              <a:off x="2590800" y="3115294"/>
              <a:ext cx="1219200" cy="708561"/>
              <a:chOff x="2590800" y="3115294"/>
              <a:chExt cx="1219200" cy="708561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2F0701A-5B6D-65B7-3FFC-110E12837692}"/>
                  </a:ext>
                </a:extLst>
              </p:cNvPr>
              <p:cNvSpPr/>
              <p:nvPr/>
            </p:nvSpPr>
            <p:spPr>
              <a:xfrm>
                <a:off x="2590800" y="3115294"/>
                <a:ext cx="1219200" cy="237506"/>
              </a:xfrm>
              <a:prstGeom prst="rect">
                <a:avLst/>
              </a:prstGeom>
              <a:ln w="26424"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194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765DF614-F27F-AEFD-576E-FEF761A4E239}"/>
                  </a:ext>
                </a:extLst>
              </p:cNvPr>
              <p:cNvSpPr/>
              <p:nvPr/>
            </p:nvSpPr>
            <p:spPr>
              <a:xfrm>
                <a:off x="2590800" y="3352800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DD49D6E2-A618-35D2-7627-5C13AC71854C}"/>
                  </a:ext>
                </a:extLst>
              </p:cNvPr>
              <p:cNvSpPr/>
              <p:nvPr/>
            </p:nvSpPr>
            <p:spPr>
              <a:xfrm>
                <a:off x="2590800" y="3586349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937F918-D947-72C8-6CBE-C1AD9E1031BC}"/>
                </a:ext>
              </a:extLst>
            </p:cNvPr>
            <p:cNvSpPr/>
            <p:nvPr/>
          </p:nvSpPr>
          <p:spPr>
            <a:xfrm>
              <a:off x="2590800" y="2881744"/>
              <a:ext cx="1219200" cy="24245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5968D6C-6F87-8286-4489-EC2DC42957BB}"/>
              </a:ext>
            </a:extLst>
          </p:cNvPr>
          <p:cNvGrpSpPr/>
          <p:nvPr/>
        </p:nvGrpSpPr>
        <p:grpSpPr>
          <a:xfrm>
            <a:off x="1485900" y="5262781"/>
            <a:ext cx="495300" cy="942111"/>
            <a:chOff x="2590800" y="2881744"/>
            <a:chExt cx="1219200" cy="942111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F0DF7FFB-20C3-A1C5-947C-15C3F66057A9}"/>
                </a:ext>
              </a:extLst>
            </p:cNvPr>
            <p:cNvGrpSpPr/>
            <p:nvPr/>
          </p:nvGrpSpPr>
          <p:grpSpPr>
            <a:xfrm>
              <a:off x="2590800" y="3115294"/>
              <a:ext cx="1219200" cy="708561"/>
              <a:chOff x="2590800" y="3115294"/>
              <a:chExt cx="1219200" cy="708561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4ED30AE8-E26C-F5CD-7A8C-921DFAA8EF1A}"/>
                  </a:ext>
                </a:extLst>
              </p:cNvPr>
              <p:cNvSpPr/>
              <p:nvPr/>
            </p:nvSpPr>
            <p:spPr>
              <a:xfrm>
                <a:off x="2590800" y="3115294"/>
                <a:ext cx="1219200" cy="237506"/>
              </a:xfrm>
              <a:prstGeom prst="rect">
                <a:avLst/>
              </a:prstGeom>
              <a:ln w="26424"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302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C35FB90A-8408-D7A3-99A0-D96DD49DCC4E}"/>
                  </a:ext>
                </a:extLst>
              </p:cNvPr>
              <p:cNvSpPr/>
              <p:nvPr/>
            </p:nvSpPr>
            <p:spPr>
              <a:xfrm>
                <a:off x="2590800" y="3352800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913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C158E64C-AE3C-F002-2A4C-47AF6AACF06A}"/>
                  </a:ext>
                </a:extLst>
              </p:cNvPr>
              <p:cNvSpPr/>
              <p:nvPr/>
            </p:nvSpPr>
            <p:spPr>
              <a:xfrm>
                <a:off x="2590800" y="3586349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301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53924FB-C36A-FA34-56E4-2519873F88DB}"/>
                </a:ext>
              </a:extLst>
            </p:cNvPr>
            <p:cNvSpPr/>
            <p:nvPr/>
          </p:nvSpPr>
          <p:spPr>
            <a:xfrm>
              <a:off x="2590800" y="2881744"/>
              <a:ext cx="1219200" cy="24245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33A8D62-E456-2352-98BD-791ADBA5A93F}"/>
              </a:ext>
            </a:extLst>
          </p:cNvPr>
          <p:cNvGrpSpPr/>
          <p:nvPr/>
        </p:nvGrpSpPr>
        <p:grpSpPr>
          <a:xfrm>
            <a:off x="2247900" y="5266764"/>
            <a:ext cx="495300" cy="942111"/>
            <a:chOff x="2590800" y="2881744"/>
            <a:chExt cx="1219200" cy="942111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D287526-E578-7D72-1FE0-EB32605B8E0E}"/>
                </a:ext>
              </a:extLst>
            </p:cNvPr>
            <p:cNvGrpSpPr/>
            <p:nvPr/>
          </p:nvGrpSpPr>
          <p:grpSpPr>
            <a:xfrm>
              <a:off x="2590800" y="3115294"/>
              <a:ext cx="1219200" cy="708561"/>
              <a:chOff x="2590800" y="3115294"/>
              <a:chExt cx="1219200" cy="708561"/>
            </a:xfrm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A53A8DB8-8C30-ACB4-A1A4-D2E366ED6BC9}"/>
                  </a:ext>
                </a:extLst>
              </p:cNvPr>
              <p:cNvSpPr/>
              <p:nvPr/>
            </p:nvSpPr>
            <p:spPr>
              <a:xfrm>
                <a:off x="2590800" y="3115294"/>
                <a:ext cx="1219200" cy="237506"/>
              </a:xfrm>
              <a:prstGeom prst="rect">
                <a:avLst/>
              </a:prstGeom>
              <a:ln w="26424"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991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F84838D1-56CA-DFC4-954B-D23089FEB151}"/>
                  </a:ext>
                </a:extLst>
              </p:cNvPr>
              <p:cNvSpPr/>
              <p:nvPr/>
            </p:nvSpPr>
            <p:spPr>
              <a:xfrm>
                <a:off x="2590800" y="3352800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1F51CE49-D92C-3833-4E87-1A5A4306CFC5}"/>
                  </a:ext>
                </a:extLst>
              </p:cNvPr>
              <p:cNvSpPr/>
              <p:nvPr/>
            </p:nvSpPr>
            <p:spPr>
              <a:xfrm>
                <a:off x="2590800" y="3586349"/>
                <a:ext cx="1219200" cy="237506"/>
              </a:xfrm>
              <a:prstGeom prst="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2F9D516-DE60-FAB2-859D-9A48604D76DB}"/>
                </a:ext>
              </a:extLst>
            </p:cNvPr>
            <p:cNvSpPr/>
            <p:nvPr/>
          </p:nvSpPr>
          <p:spPr>
            <a:xfrm>
              <a:off x="2590800" y="2881744"/>
              <a:ext cx="1219200" cy="24245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CBA3800B-A2B9-8EA1-8146-63E4ACBE8B5A}"/>
              </a:ext>
            </a:extLst>
          </p:cNvPr>
          <p:cNvSpPr txBox="1"/>
          <p:nvPr/>
        </p:nvSpPr>
        <p:spPr>
          <a:xfrm>
            <a:off x="83158" y="61659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46390A1-361D-4FDA-CCCD-C3E370BC10C8}"/>
              </a:ext>
            </a:extLst>
          </p:cNvPr>
          <p:cNvSpPr txBox="1"/>
          <p:nvPr/>
        </p:nvSpPr>
        <p:spPr>
          <a:xfrm>
            <a:off x="728811" y="617426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2DF390E-9383-934B-9097-5B5218817339}"/>
              </a:ext>
            </a:extLst>
          </p:cNvPr>
          <p:cNvSpPr txBox="1"/>
          <p:nvPr/>
        </p:nvSpPr>
        <p:spPr>
          <a:xfrm>
            <a:off x="1501954" y="617426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6B71E12-A1E1-0DB2-4803-F25130623681}"/>
              </a:ext>
            </a:extLst>
          </p:cNvPr>
          <p:cNvSpPr txBox="1"/>
          <p:nvPr/>
        </p:nvSpPr>
        <p:spPr>
          <a:xfrm>
            <a:off x="2263954" y="617426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73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77B3688-F732-64A1-3EE2-D6973EF7C44A}"/>
              </a:ext>
            </a:extLst>
          </p:cNvPr>
          <p:cNvSpPr/>
          <p:nvPr/>
        </p:nvSpPr>
        <p:spPr>
          <a:xfrm>
            <a:off x="6100903" y="5255384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bin 47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foo 31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</a:rPr>
              <a:t>usr</a:t>
            </a:r>
            <a:r>
              <a:rPr lang="en-US" dirty="0">
                <a:solidFill>
                  <a:schemeClr val="tx1"/>
                </a:solidFill>
              </a:rPr>
              <a:t> 98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32A6263-D04E-1C44-B5CA-4114D8C0474B}"/>
              </a:ext>
            </a:extLst>
          </p:cNvPr>
          <p:cNvSpPr/>
          <p:nvPr/>
        </p:nvSpPr>
        <p:spPr>
          <a:xfrm>
            <a:off x="7026401" y="5259616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lang="en-US" sz="1600" dirty="0" err="1">
                <a:solidFill>
                  <a:schemeClr val="tx1"/>
                </a:solidFill>
              </a:rPr>
              <a:t>remem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ts val="1800"/>
              </a:lnSpc>
            </a:pPr>
            <a:r>
              <a:rPr lang="en-US" sz="1600" dirty="0" err="1">
                <a:solidFill>
                  <a:schemeClr val="tx1"/>
                </a:solidFill>
              </a:rPr>
              <a:t>ber</a:t>
            </a:r>
            <a:r>
              <a:rPr lang="en-US" sz="1600" dirty="0">
                <a:solidFill>
                  <a:schemeClr val="tx1"/>
                </a:solidFill>
              </a:rPr>
              <a:t>.  I d o  and I </a:t>
            </a:r>
            <a:r>
              <a:rPr lang="en-US" sz="1600" dirty="0" err="1">
                <a:solidFill>
                  <a:schemeClr val="tx1"/>
                </a:solidFill>
              </a:rPr>
              <a:t>underst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7D1202E-FE21-2984-757A-8B5CBD696375}"/>
              </a:ext>
            </a:extLst>
          </p:cNvPr>
          <p:cNvSpPr/>
          <p:nvPr/>
        </p:nvSpPr>
        <p:spPr>
          <a:xfrm>
            <a:off x="8229600" y="5255384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en-US" sz="1600" dirty="0" err="1">
                <a:solidFill>
                  <a:schemeClr val="tx1"/>
                </a:solidFill>
              </a:rPr>
              <a:t>baz</a:t>
            </a:r>
            <a:r>
              <a:rPr lang="en-US" sz="1600" dirty="0">
                <a:solidFill>
                  <a:schemeClr val="tx1"/>
                </a:solidFill>
              </a:rPr>
              <a:t>   40</a:t>
            </a:r>
          </a:p>
          <a:p>
            <a:pPr algn="ctr">
              <a:lnSpc>
                <a:spcPts val="1800"/>
              </a:lnSpc>
            </a:pPr>
            <a:r>
              <a:rPr lang="en-US" sz="1600" dirty="0" err="1">
                <a:solidFill>
                  <a:schemeClr val="tx1"/>
                </a:solidFill>
              </a:rPr>
              <a:t>ni</a:t>
            </a:r>
            <a:r>
              <a:rPr lang="en-US" sz="1600" dirty="0">
                <a:solidFill>
                  <a:schemeClr val="tx1"/>
                </a:solidFill>
              </a:rPr>
              <a:t>      80</a:t>
            </a:r>
          </a:p>
          <a:p>
            <a:pPr algn="ctr">
              <a:lnSpc>
                <a:spcPts val="1800"/>
              </a:lnSpc>
            </a:pPr>
            <a:r>
              <a:rPr lang="en-US" sz="1600" dirty="0">
                <a:solidFill>
                  <a:schemeClr val="tx1"/>
                </a:solidFill>
              </a:rPr>
              <a:t>nit     87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E11C8BB-7461-B855-683E-48AAD0DED4A0}"/>
              </a:ext>
            </a:extLst>
          </p:cNvPr>
          <p:cNvSpPr/>
          <p:nvPr/>
        </p:nvSpPr>
        <p:spPr>
          <a:xfrm>
            <a:off x="2779173" y="5259616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fie   23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far   81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bar  73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7225276-2E04-CF7E-9753-D13C9CCEB4AD}"/>
              </a:ext>
            </a:extLst>
          </p:cNvPr>
          <p:cNvSpPr/>
          <p:nvPr/>
        </p:nvSpPr>
        <p:spPr>
          <a:xfrm>
            <a:off x="3973457" y="5271899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tx1"/>
                </a:solidFill>
              </a:rPr>
              <a:t>and.</a:t>
            </a:r>
          </a:p>
          <a:p>
            <a:pPr>
              <a:lnSpc>
                <a:spcPts val="1800"/>
              </a:lnSpc>
            </a:pPr>
            <a:endParaRPr lang="en-US" sz="1600" dirty="0">
              <a:solidFill>
                <a:schemeClr val="tx1"/>
              </a:solidFill>
            </a:endParaRPr>
          </a:p>
          <a:p>
            <a:pPr>
              <a:lnSpc>
                <a:spcPts val="1800"/>
              </a:lnSpc>
            </a:pPr>
            <a:endParaRPr lang="en-US" sz="1600" dirty="0">
              <a:solidFill>
                <a:schemeClr val="tx1"/>
              </a:solidFill>
            </a:endParaRPr>
          </a:p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tx1"/>
                </a:solidFill>
              </a:rPr>
              <a:t>     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E1C5A94-C45F-CDBE-7FF5-B7E5E585C1BE}"/>
              </a:ext>
            </a:extLst>
          </p:cNvPr>
          <p:cNvSpPr/>
          <p:nvPr/>
        </p:nvSpPr>
        <p:spPr>
          <a:xfrm>
            <a:off x="4891530" y="5273709"/>
            <a:ext cx="914400" cy="9604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tx1"/>
                </a:solidFill>
              </a:rPr>
              <a:t>I hear a </a:t>
            </a:r>
            <a:r>
              <a:rPr lang="en-US" sz="1600" dirty="0" err="1">
                <a:solidFill>
                  <a:schemeClr val="tx1"/>
                </a:solidFill>
              </a:rPr>
              <a:t>nd</a:t>
            </a:r>
            <a:r>
              <a:rPr lang="en-US" sz="1600" dirty="0">
                <a:solidFill>
                  <a:schemeClr val="tx1"/>
                </a:solidFill>
              </a:rPr>
              <a:t> I for get. I se</a:t>
            </a:r>
          </a:p>
          <a:p>
            <a:pPr>
              <a:lnSpc>
                <a:spcPts val="1800"/>
              </a:lnSpc>
            </a:pPr>
            <a:r>
              <a:rPr lang="en-US" sz="1600" dirty="0">
                <a:solidFill>
                  <a:schemeClr val="tx1"/>
                </a:solidFill>
              </a:rPr>
              <a:t>e and I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0BAD733-5265-8CDB-BC2F-B56DE6EF4C59}"/>
              </a:ext>
            </a:extLst>
          </p:cNvPr>
          <p:cNvSpPr txBox="1"/>
          <p:nvPr/>
        </p:nvSpPr>
        <p:spPr>
          <a:xfrm>
            <a:off x="2924426" y="6179669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194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C5E3BD3-E5D4-DCA6-D74B-989C5C9709BC}"/>
              </a:ext>
            </a:extLst>
          </p:cNvPr>
          <p:cNvSpPr txBox="1"/>
          <p:nvPr/>
        </p:nvSpPr>
        <p:spPr>
          <a:xfrm>
            <a:off x="4155608" y="6179669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2B7A485-0948-2774-A5E1-C1748394F733}"/>
              </a:ext>
            </a:extLst>
          </p:cNvPr>
          <p:cNvSpPr txBox="1"/>
          <p:nvPr/>
        </p:nvSpPr>
        <p:spPr>
          <a:xfrm>
            <a:off x="5054392" y="6171195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0C8665C-BDE7-A32F-ED4B-AE7EEF3BD023}"/>
              </a:ext>
            </a:extLst>
          </p:cNvPr>
          <p:cNvSpPr txBox="1"/>
          <p:nvPr/>
        </p:nvSpPr>
        <p:spPr>
          <a:xfrm>
            <a:off x="6306133" y="6171195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912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32F2955-D6F5-BA1D-CCCB-9A4F63089342}"/>
              </a:ext>
            </a:extLst>
          </p:cNvPr>
          <p:cNvSpPr txBox="1"/>
          <p:nvPr/>
        </p:nvSpPr>
        <p:spPr>
          <a:xfrm>
            <a:off x="7217800" y="618489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913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511B1EB-E87F-3592-679B-8BB9AC3C7AD3}"/>
              </a:ext>
            </a:extLst>
          </p:cNvPr>
          <p:cNvSpPr txBox="1"/>
          <p:nvPr/>
        </p:nvSpPr>
        <p:spPr>
          <a:xfrm>
            <a:off x="8364786" y="6162125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991</a:t>
            </a:r>
          </a:p>
        </p:txBody>
      </p:sp>
      <p:sp>
        <p:nvSpPr>
          <p:cNvPr id="68" name="Left Brace 67">
            <a:extLst>
              <a:ext uri="{FF2B5EF4-FFF2-40B4-BE49-F238E27FC236}">
                <a16:creationId xmlns:a16="http://schemas.microsoft.com/office/drawing/2014/main" id="{C033C51A-3616-6538-B5C4-AA65848A6479}"/>
              </a:ext>
            </a:extLst>
          </p:cNvPr>
          <p:cNvSpPr/>
          <p:nvPr/>
        </p:nvSpPr>
        <p:spPr>
          <a:xfrm rot="16200000">
            <a:off x="1244358" y="5229609"/>
            <a:ext cx="248117" cy="2614785"/>
          </a:xfrm>
          <a:prstGeom prst="leftBrace">
            <a:avLst/>
          </a:prstGeom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C180DD4-A82C-87D5-66DA-0F683FD04114}"/>
              </a:ext>
            </a:extLst>
          </p:cNvPr>
          <p:cNvSpPr txBox="1"/>
          <p:nvPr/>
        </p:nvSpPr>
        <p:spPr>
          <a:xfrm>
            <a:off x="925525" y="6572762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inodes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0" name="Left Brace 69">
            <a:extLst>
              <a:ext uri="{FF2B5EF4-FFF2-40B4-BE49-F238E27FC236}">
                <a16:creationId xmlns:a16="http://schemas.microsoft.com/office/drawing/2014/main" id="{2BBB10BC-2D0A-6953-617D-091A92A3FAC2}"/>
              </a:ext>
            </a:extLst>
          </p:cNvPr>
          <p:cNvSpPr/>
          <p:nvPr/>
        </p:nvSpPr>
        <p:spPr>
          <a:xfrm rot="16200000">
            <a:off x="5838262" y="3405103"/>
            <a:ext cx="241619" cy="6247808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2407D59-B94D-7FE0-5463-1F685F6D4BF2}"/>
              </a:ext>
            </a:extLst>
          </p:cNvPr>
          <p:cNvSpPr txBox="1"/>
          <p:nvPr/>
        </p:nvSpPr>
        <p:spPr>
          <a:xfrm>
            <a:off x="5266061" y="6560618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data blocks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8924C8E-8FAC-703C-861E-68FDF4D87457}"/>
              </a:ext>
            </a:extLst>
          </p:cNvPr>
          <p:cNvSpPr txBox="1"/>
          <p:nvPr/>
        </p:nvSpPr>
        <p:spPr>
          <a:xfrm>
            <a:off x="403047" y="556908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6D3C205-71AE-6A92-33B3-E3DFF229F99A}"/>
              </a:ext>
            </a:extLst>
          </p:cNvPr>
          <p:cNvSpPr txBox="1"/>
          <p:nvPr/>
        </p:nvSpPr>
        <p:spPr>
          <a:xfrm>
            <a:off x="1149377" y="558445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30F752D-BFF9-F727-F18D-2F38E06E80DC}"/>
              </a:ext>
            </a:extLst>
          </p:cNvPr>
          <p:cNvSpPr txBox="1"/>
          <p:nvPr/>
        </p:nvSpPr>
        <p:spPr>
          <a:xfrm>
            <a:off x="1922448" y="557679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0F0FB656-1BA3-73F2-CC40-F5712A652E55}"/>
              </a:ext>
            </a:extLst>
          </p:cNvPr>
          <p:cNvSpPr txBox="1"/>
          <p:nvPr/>
        </p:nvSpPr>
        <p:spPr>
          <a:xfrm>
            <a:off x="3631579" y="554302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CD2351C-2472-2E57-BC4E-C8BE8C064E15}"/>
              </a:ext>
            </a:extLst>
          </p:cNvPr>
          <p:cNvSpPr txBox="1"/>
          <p:nvPr/>
        </p:nvSpPr>
        <p:spPr>
          <a:xfrm>
            <a:off x="5756702" y="557880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44913AE-D6BF-9DEA-F812-B1CBFA6A2205}"/>
              </a:ext>
            </a:extLst>
          </p:cNvPr>
          <p:cNvSpPr txBox="1"/>
          <p:nvPr/>
        </p:nvSpPr>
        <p:spPr>
          <a:xfrm>
            <a:off x="7888629" y="558179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344362C-C878-9CB8-794C-CD34274B1F9E}"/>
              </a:ext>
            </a:extLst>
          </p:cNvPr>
          <p:cNvSpPr/>
          <p:nvPr/>
        </p:nvSpPr>
        <p:spPr>
          <a:xfrm>
            <a:off x="449275" y="2349222"/>
            <a:ext cx="7439354" cy="2796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0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120CF-3DE2-1640-9FD4-08D45C8B6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Characteristics of 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C2212-0212-BF43-9093-0DECFA223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Tree Structure </a:t>
            </a:r>
          </a:p>
          <a:p>
            <a:pPr lvl="1"/>
            <a:r>
              <a:rPr lang="en-US" dirty="0"/>
              <a:t>efficiently find any block of a file </a:t>
            </a:r>
          </a:p>
          <a:p>
            <a:r>
              <a:rPr lang="en-US" dirty="0"/>
              <a:t>High Degree (or fan out) </a:t>
            </a:r>
          </a:p>
          <a:p>
            <a:pPr lvl="1"/>
            <a:r>
              <a:rPr lang="en-US" dirty="0"/>
              <a:t>minimizes number of seeks </a:t>
            </a:r>
          </a:p>
          <a:p>
            <a:pPr lvl="1"/>
            <a:r>
              <a:rPr lang="en-US" dirty="0"/>
              <a:t>supports sequential reads &amp; writes </a:t>
            </a:r>
          </a:p>
          <a:p>
            <a:r>
              <a:rPr lang="en-US" dirty="0"/>
              <a:t>Fixed Structure </a:t>
            </a:r>
          </a:p>
          <a:p>
            <a:pPr lvl="1"/>
            <a:r>
              <a:rPr lang="en-US" dirty="0"/>
              <a:t>implementation simplicity </a:t>
            </a:r>
          </a:p>
          <a:p>
            <a:r>
              <a:rPr lang="en-US" dirty="0"/>
              <a:t>Asymmetric </a:t>
            </a:r>
          </a:p>
          <a:p>
            <a:pPr lvl="1"/>
            <a:r>
              <a:rPr lang="en-US" dirty="0"/>
              <a:t>not all data blocks are at the same level </a:t>
            </a:r>
          </a:p>
          <a:p>
            <a:pPr lvl="1"/>
            <a:r>
              <a:rPr lang="en-US" dirty="0"/>
              <a:t>supports large files</a:t>
            </a:r>
          </a:p>
          <a:p>
            <a:pPr lvl="1"/>
            <a:r>
              <a:rPr lang="en-US" dirty="0"/>
              <a:t>small files don’t pay large overheads </a:t>
            </a:r>
          </a:p>
        </p:txBody>
      </p:sp>
    </p:spTree>
    <p:extLst>
      <p:ext uri="{BB962C8B-B14F-4D97-AF65-F5344CB8AC3E}">
        <p14:creationId xmlns:p14="http://schemas.microsoft.com/office/powerpoint/2010/main" val="1973428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014C9-C4B4-C84D-9A7E-9A8AA5EA9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The File System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53879-8B9A-CF42-879D-6781DA155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interface that provides operations on data stored long-term on disk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>
                <a:solidFill>
                  <a:schemeClr val="accent1"/>
                </a:solidFill>
              </a:rPr>
              <a:t>file</a:t>
            </a:r>
            <a:r>
              <a:rPr lang="en-US" dirty="0"/>
              <a:t> is a named sequence of stored bytes</a:t>
            </a:r>
          </a:p>
          <a:p>
            <a:pPr lvl="1"/>
            <a:r>
              <a:rPr lang="en-US" dirty="0"/>
              <a:t>name is defined on creation</a:t>
            </a:r>
          </a:p>
          <a:p>
            <a:pPr lvl="1"/>
            <a:r>
              <a:rPr lang="en-US" dirty="0"/>
              <a:t>processes use name to subsequently access that file</a:t>
            </a:r>
          </a:p>
          <a:p>
            <a:endParaRPr lang="en-US" dirty="0"/>
          </a:p>
          <a:p>
            <a:r>
              <a:rPr lang="en-US" dirty="0"/>
              <a:t>a file is comprised of two parts: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data</a:t>
            </a:r>
            <a:r>
              <a:rPr lang="en-US" dirty="0"/>
              <a:t>: information a user or application puts in a file</a:t>
            </a:r>
          </a:p>
          <a:p>
            <a:pPr lvl="2"/>
            <a:r>
              <a:rPr lang="en-US" dirty="0"/>
              <a:t>an array of untyped bytes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metadata</a:t>
            </a:r>
            <a:r>
              <a:rPr lang="en-US" dirty="0"/>
              <a:t>: information added and managed by the OS </a:t>
            </a:r>
          </a:p>
          <a:p>
            <a:pPr lvl="2"/>
            <a:r>
              <a:rPr lang="en-US" dirty="0"/>
              <a:t>e.g., size, owner, security info, modification time</a:t>
            </a:r>
          </a:p>
          <a:p>
            <a:endParaRPr lang="en-US" dirty="0"/>
          </a:p>
          <a:p>
            <a:r>
              <a:rPr lang="en-US" dirty="0"/>
              <a:t>two types of files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normal files</a:t>
            </a:r>
            <a:r>
              <a:rPr lang="en-US" dirty="0"/>
              <a:t>: data is an arbitrary sequence of bytes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directories</a:t>
            </a:r>
            <a:r>
              <a:rPr lang="en-US" dirty="0"/>
              <a:t>: a special type of file that provides mappings from human-readable names to low-level names (i.e., file numbers)</a:t>
            </a:r>
          </a:p>
          <a:p>
            <a:pPr marL="274320" lvl="1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35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61661-F105-384C-A16C-3C5D4673C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DCCD2-398D-284F-BCDB-610E7FE73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/>
          </a:bodyPr>
          <a:lstStyle/>
          <a:p>
            <a:r>
              <a:rPr lang="en-US" dirty="0"/>
              <a:t>Directories: file name -&gt; low-level names (i.e., file numbers)</a:t>
            </a:r>
          </a:p>
          <a:p>
            <a:endParaRPr lang="en-US" dirty="0"/>
          </a:p>
          <a:p>
            <a:r>
              <a:rPr lang="en-US" dirty="0"/>
              <a:t>Index structures: file number -&gt; block</a:t>
            </a:r>
          </a:p>
          <a:p>
            <a:endParaRPr lang="en-US" dirty="0"/>
          </a:p>
          <a:p>
            <a:r>
              <a:rPr lang="en-US" dirty="0"/>
              <a:t>Free space maps: find a free block (ideally nearby)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89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EBC39-4D99-F545-9315-1AD5F099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576ED-CFD2-F146-8144-A04CD73EB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write files, need to keep track of which blocks are currently free</a:t>
            </a:r>
          </a:p>
          <a:p>
            <a:pPr marL="0" indent="0">
              <a:buNone/>
            </a:pPr>
            <a:r>
              <a:rPr lang="en-US" dirty="0"/>
              <a:t>How to maintain?</a:t>
            </a:r>
          </a:p>
          <a:p>
            <a:r>
              <a:rPr lang="en-US" dirty="0"/>
              <a:t>linked list of free blocks </a:t>
            </a:r>
          </a:p>
          <a:p>
            <a:pPr lvl="1"/>
            <a:r>
              <a:rPr lang="en-US" dirty="0"/>
              <a:t>inefficient (why?)</a:t>
            </a:r>
          </a:p>
          <a:p>
            <a:r>
              <a:rPr lang="en-US" dirty="0"/>
              <a:t>linked list of metadata blocks that in turn point to free blocks </a:t>
            </a:r>
          </a:p>
          <a:p>
            <a:pPr lvl="1"/>
            <a:r>
              <a:rPr lang="en-US" dirty="0"/>
              <a:t>simple and efficient </a:t>
            </a:r>
          </a:p>
          <a:p>
            <a:r>
              <a:rPr lang="en-US" dirty="0"/>
              <a:t>bitmap </a:t>
            </a:r>
          </a:p>
          <a:p>
            <a:pPr lvl="1"/>
            <a:r>
              <a:rPr lang="en-US" dirty="0"/>
              <a:t>actually used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6437599-2C44-2E4F-99CE-1793F39CD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0" y="5563800"/>
            <a:ext cx="4254500" cy="1168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4530638-D5DE-214C-8A02-163F57A3AD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845" y="4061113"/>
            <a:ext cx="3477755" cy="154779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434D78-3418-4846-8C01-1B996AA4AB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0" y="2574548"/>
            <a:ext cx="3477755" cy="115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12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621F-FE4F-1D4D-AD33-05B1D773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Poor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A210E-6655-594E-A8D2-5541F6007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naïve implementation of FFS, performance starts bad and gets worse </a:t>
            </a:r>
          </a:p>
          <a:p>
            <a:r>
              <a:rPr lang="en-US" dirty="0"/>
              <a:t>One early implementation delivered only 2% disk bandwidth</a:t>
            </a:r>
          </a:p>
          <a:p>
            <a:r>
              <a:rPr lang="en-US" dirty="0"/>
              <a:t>The root of the problem: poor locality</a:t>
            </a:r>
          </a:p>
          <a:p>
            <a:pPr lvl="1"/>
            <a:r>
              <a:rPr lang="en-US" dirty="0"/>
              <a:t>data blocks of a file were often far from its </a:t>
            </a:r>
            <a:r>
              <a:rPr lang="en-US" dirty="0" err="1"/>
              <a:t>inode</a:t>
            </a:r>
            <a:endParaRPr lang="en-US" dirty="0"/>
          </a:p>
          <a:p>
            <a:pPr lvl="1"/>
            <a:r>
              <a:rPr lang="en-US" dirty="0"/>
              <a:t>file system would end up highly fragmented: accessing a  logically continuous file would require going back and forth across the </a:t>
            </a:r>
          </a:p>
        </p:txBody>
      </p:sp>
    </p:spTree>
    <p:extLst>
      <p:ext uri="{BB962C8B-B14F-4D97-AF65-F5344CB8AC3E}">
        <p14:creationId xmlns:p14="http://schemas.microsoft.com/office/powerpoint/2010/main" val="301770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61661-F105-384C-A16C-3C5D4673C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DCCD2-398D-284F-BCDB-610E7FE73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/>
          </a:bodyPr>
          <a:lstStyle/>
          <a:p>
            <a:r>
              <a:rPr lang="en-US" dirty="0"/>
              <a:t>Directories: file name -&gt; low-level names (i.e., file numbers)</a:t>
            </a:r>
          </a:p>
          <a:p>
            <a:endParaRPr lang="en-US" dirty="0"/>
          </a:p>
          <a:p>
            <a:r>
              <a:rPr lang="en-US" dirty="0"/>
              <a:t>Index structures: file number -&gt; block</a:t>
            </a:r>
          </a:p>
          <a:p>
            <a:endParaRPr lang="en-US" dirty="0"/>
          </a:p>
          <a:p>
            <a:r>
              <a:rPr lang="en-US" dirty="0"/>
              <a:t>Free space maps: find a free block (ideally nearby)</a:t>
            </a:r>
          </a:p>
          <a:p>
            <a:endParaRPr lang="en-US" dirty="0"/>
          </a:p>
          <a:p>
            <a:r>
              <a:rPr lang="en-US" dirty="0"/>
              <a:t>Performance optimizations (e.g., locality heuristics)</a:t>
            </a:r>
          </a:p>
        </p:txBody>
      </p:sp>
    </p:spTree>
    <p:extLst>
      <p:ext uri="{BB962C8B-B14F-4D97-AF65-F5344CB8AC3E}">
        <p14:creationId xmlns:p14="http://schemas.microsoft.com/office/powerpoint/2010/main" val="117593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A0DD6-7745-F745-A3E0-FD75E2B9A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Optimizations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374A8-72E1-7445-A73A-C993CEEA2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953000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Grouped Allocation: </a:t>
            </a:r>
            <a:r>
              <a:rPr lang="en-US" dirty="0"/>
              <a:t>disk organized into groups that are (temporally) close, try to allocate all file blocks in same group</a:t>
            </a:r>
          </a:p>
          <a:p>
            <a:endParaRPr lang="en-US" b="1" dirty="0">
              <a:solidFill>
                <a:schemeClr val="accent1"/>
              </a:solidFill>
            </a:endParaRPr>
          </a:p>
          <a:p>
            <a:r>
              <a:rPr lang="en-US" b="1" dirty="0">
                <a:solidFill>
                  <a:schemeClr val="accent1"/>
                </a:solidFill>
              </a:rPr>
              <a:t>Defragmentation: </a:t>
            </a:r>
            <a:r>
              <a:rPr lang="en-US" dirty="0"/>
              <a:t>periodically rearrange files to improve locality</a:t>
            </a:r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  <a:p>
            <a:r>
              <a:rPr lang="en-US" b="1" dirty="0">
                <a:solidFill>
                  <a:schemeClr val="accent1"/>
                </a:solidFill>
              </a:rPr>
              <a:t>Page Cache: </a:t>
            </a:r>
            <a:r>
              <a:rPr lang="en-US" dirty="0"/>
              <a:t>to reduce costs of accessing files, cache file contents in memory (e.g., device data, memory-mapped files)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Copy-on-write (COW): </a:t>
            </a:r>
            <a:r>
              <a:rPr lang="en-US" dirty="0"/>
              <a:t>create new, updated copy at time of update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Write Buffering: </a:t>
            </a:r>
            <a:r>
              <a:rPr lang="en-US" dirty="0"/>
              <a:t>buffer writes and periodically flush to disk</a:t>
            </a:r>
          </a:p>
        </p:txBody>
      </p:sp>
    </p:spTree>
    <p:extLst>
      <p:ext uri="{BB962C8B-B14F-4D97-AF65-F5344CB8AC3E}">
        <p14:creationId xmlns:p14="http://schemas.microsoft.com/office/powerpoint/2010/main" val="377800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AD0F0E-EAB2-B747-A702-0C868F442EB5}"/>
              </a:ext>
            </a:extLst>
          </p:cNvPr>
          <p:cNvCxnSpPr/>
          <p:nvPr/>
        </p:nvCxnSpPr>
        <p:spPr>
          <a:xfrm>
            <a:off x="609600" y="2758402"/>
            <a:ext cx="79248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F7A8750-E7C6-E74E-AE41-8959EC478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The File System Stack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3FD74E-F839-FA4E-B56D-0D34E00589D4}"/>
              </a:ext>
            </a:extLst>
          </p:cNvPr>
          <p:cNvSpPr/>
          <p:nvPr/>
        </p:nvSpPr>
        <p:spPr>
          <a:xfrm>
            <a:off x="1647044" y="2607252"/>
            <a:ext cx="5867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POSIX API (open, read, write, close, …)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3B039E-E860-624C-918C-341E6A8A735B}"/>
              </a:ext>
            </a:extLst>
          </p:cNvPr>
          <p:cNvSpPr/>
          <p:nvPr/>
        </p:nvSpPr>
        <p:spPr>
          <a:xfrm>
            <a:off x="1647044" y="3750252"/>
            <a:ext cx="5867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Generic Block Interface (block read/write)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5A677A-7454-9544-BCCA-CA3ED357DDEF}"/>
              </a:ext>
            </a:extLst>
          </p:cNvPr>
          <p:cNvSpPr/>
          <p:nvPr/>
        </p:nvSpPr>
        <p:spPr>
          <a:xfrm>
            <a:off x="1638300" y="4893252"/>
            <a:ext cx="5867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Specific Block Interface (protocol-specific read/write)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767A7E-AF94-B340-BFA4-3F42CB229BA2}"/>
              </a:ext>
            </a:extLst>
          </p:cNvPr>
          <p:cNvSpPr/>
          <p:nvPr/>
        </p:nvSpPr>
        <p:spPr>
          <a:xfrm>
            <a:off x="1638300" y="2209800"/>
            <a:ext cx="5867400" cy="304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Language Libraries (e.g.,</a:t>
            </a:r>
            <a:r>
              <a:rPr lang="en-US" dirty="0" err="1">
                <a:solidFill>
                  <a:sysClr val="windowText" lastClr="000000"/>
                </a:solidFill>
              </a:rPr>
              <a:t>fopen</a:t>
            </a:r>
            <a:r>
              <a:rPr lang="en-US" dirty="0">
                <a:solidFill>
                  <a:sysClr val="windowText" lastClr="000000"/>
                </a:solidFill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</a:rPr>
              <a:t>fread</a:t>
            </a:r>
            <a:r>
              <a:rPr lang="en-US" dirty="0">
                <a:solidFill>
                  <a:sysClr val="windowText" lastClr="000000"/>
                </a:solidFill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</a:rPr>
              <a:t>fwrite</a:t>
            </a:r>
            <a:r>
              <a:rPr lang="en-US" dirty="0">
                <a:solidFill>
                  <a:sysClr val="windowText" lastClr="000000"/>
                </a:solidFill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</a:rPr>
              <a:t>fclose</a:t>
            </a:r>
            <a:r>
              <a:rPr lang="en-US" dirty="0">
                <a:solidFill>
                  <a:sysClr val="windowText" lastClr="000000"/>
                </a:solidFill>
              </a:rPr>
              <a:t>,…)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E60522-E5CC-784D-996B-CEE7246526E5}"/>
              </a:ext>
            </a:extLst>
          </p:cNvPr>
          <p:cNvSpPr txBox="1"/>
          <p:nvPr/>
        </p:nvSpPr>
        <p:spPr>
          <a:xfrm>
            <a:off x="3915410" y="1626645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Application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5F1B9F-8F5D-D247-A678-BB00A58AB9B1}"/>
              </a:ext>
            </a:extLst>
          </p:cNvPr>
          <p:cNvSpPr txBox="1"/>
          <p:nvPr/>
        </p:nvSpPr>
        <p:spPr>
          <a:xfrm rot="16200000">
            <a:off x="7523408" y="1682234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user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E94232-8664-754C-8AEC-5008B20DC083}"/>
              </a:ext>
            </a:extLst>
          </p:cNvPr>
          <p:cNvSpPr txBox="1"/>
          <p:nvPr/>
        </p:nvSpPr>
        <p:spPr>
          <a:xfrm rot="16200000">
            <a:off x="7382344" y="3717872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kernel mode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91680C-6E00-A744-BDB1-B932B21DC103}"/>
              </a:ext>
            </a:extLst>
          </p:cNvPr>
          <p:cNvSpPr txBox="1"/>
          <p:nvPr/>
        </p:nvSpPr>
        <p:spPr>
          <a:xfrm>
            <a:off x="3876938" y="3146486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File System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B6F5C6-72D5-1F4F-A273-DB038F170E87}"/>
              </a:ext>
            </a:extLst>
          </p:cNvPr>
          <p:cNvSpPr txBox="1"/>
          <p:nvPr/>
        </p:nvSpPr>
        <p:spPr>
          <a:xfrm>
            <a:off x="3402452" y="4289486"/>
            <a:ext cx="2262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Generic Block Layer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D9F18B-FB31-0F40-9BA1-9424EC2C6B92}"/>
              </a:ext>
            </a:extLst>
          </p:cNvPr>
          <p:cNvSpPr txBox="1"/>
          <p:nvPr/>
        </p:nvSpPr>
        <p:spPr>
          <a:xfrm>
            <a:off x="3795916" y="5432486"/>
            <a:ext cx="156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Device Driver</a:t>
            </a:r>
          </a:p>
        </p:txBody>
      </p:sp>
    </p:spTree>
    <p:extLst>
      <p:ext uri="{BB962C8B-B14F-4D97-AF65-F5344CB8AC3E}">
        <p14:creationId xmlns:p14="http://schemas.microsoft.com/office/powerpoint/2010/main" val="3112899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61661-F105-384C-A16C-3C5D4673C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DCCD2-398D-284F-BCDB-610E7FE73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/>
          <a:lstStyle/>
          <a:p>
            <a:r>
              <a:rPr lang="en-US" dirty="0"/>
              <a:t>Directories: file name -&gt; low-level names (i.e., file numbers)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6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71354-F94B-CD49-822F-E17D3C43A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31B4A-FBA0-0041-9F1B-C65EBE0E2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chemeClr val="accent1"/>
                </a:solidFill>
              </a:rPr>
              <a:t>directory</a:t>
            </a:r>
            <a:r>
              <a:rPr lang="en-US" dirty="0"/>
              <a:t> is a file that provides mappings from human-readable names to low-level names (i.e., file numbers):</a:t>
            </a:r>
          </a:p>
          <a:p>
            <a:pPr lvl="1"/>
            <a:r>
              <a:rPr lang="en-US" dirty="0"/>
              <a:t>a list of human-readable names</a:t>
            </a:r>
          </a:p>
          <a:p>
            <a:pPr lvl="1"/>
            <a:r>
              <a:rPr lang="en-US" dirty="0"/>
              <a:t>a mapping from each  name to a specific underlying file or directory</a:t>
            </a:r>
          </a:p>
          <a:p>
            <a:r>
              <a:rPr lang="en-US" dirty="0"/>
              <a:t>OS uses path name to find directories and files</a:t>
            </a:r>
          </a:p>
          <a:p>
            <a:pPr marL="274320" lvl="1" indent="0">
              <a:buNone/>
            </a:pP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A85516B-9D13-2C49-9276-D8E311BD9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832" y="5417764"/>
            <a:ext cx="1223768" cy="1447589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7FCB0A24-6E09-3942-9779-8CC4A2644A9E}"/>
              </a:ext>
            </a:extLst>
          </p:cNvPr>
          <p:cNvGrpSpPr/>
          <p:nvPr/>
        </p:nvGrpSpPr>
        <p:grpSpPr>
          <a:xfrm>
            <a:off x="4864790" y="5060941"/>
            <a:ext cx="2183553" cy="1668242"/>
            <a:chOff x="4864790" y="5060941"/>
            <a:chExt cx="2183553" cy="166824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EFA32C3-4A50-7A4E-8358-7E4312082B82}"/>
                </a:ext>
              </a:extLst>
            </p:cNvPr>
            <p:cNvGrpSpPr/>
            <p:nvPr/>
          </p:nvGrpSpPr>
          <p:grpSpPr>
            <a:xfrm>
              <a:off x="4864790" y="5060941"/>
              <a:ext cx="2183553" cy="1661174"/>
              <a:chOff x="1066800" y="2133600"/>
              <a:chExt cx="4572000" cy="3517900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6E61B0D8-7BDD-5541-BF6C-358555CA4D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66800" y="2133600"/>
                <a:ext cx="4445000" cy="3517900"/>
              </a:xfrm>
              <a:prstGeom prst="rect">
                <a:avLst/>
              </a:prstGeom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FF5D57F-75D8-3549-B57C-B8C77941FD05}"/>
                  </a:ext>
                </a:extLst>
              </p:cNvPr>
              <p:cNvSpPr/>
              <p:nvPr/>
            </p:nvSpPr>
            <p:spPr>
              <a:xfrm>
                <a:off x="5181600" y="2667000"/>
                <a:ext cx="457200" cy="762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CB04AA3-55F5-1449-A5F2-71C3162411B0}"/>
                  </a:ext>
                </a:extLst>
              </p:cNvPr>
              <p:cNvSpPr/>
              <p:nvPr/>
            </p:nvSpPr>
            <p:spPr>
              <a:xfrm>
                <a:off x="3962400" y="4648200"/>
                <a:ext cx="1549400" cy="1003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3596AB3-5CDD-1240-B5DF-3EFFFEAEADCA}"/>
                </a:ext>
              </a:extLst>
            </p:cNvPr>
            <p:cNvSpPr txBox="1"/>
            <p:nvPr/>
          </p:nvSpPr>
          <p:spPr>
            <a:xfrm>
              <a:off x="5530903" y="5303305"/>
              <a:ext cx="1195726" cy="7386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music   320</a:t>
              </a:r>
            </a:p>
            <a:p>
              <a:r>
                <a:rPr lang="en-US" sz="1400" dirty="0"/>
                <a:t>work     219</a:t>
              </a:r>
            </a:p>
            <a:p>
              <a:r>
                <a:rPr lang="en-US" sz="1400" dirty="0" err="1"/>
                <a:t>foo.txt</a:t>
              </a:r>
              <a:r>
                <a:rPr lang="en-US" sz="1400" dirty="0"/>
                <a:t>   871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7E7BFF1-1C8B-594D-BFF7-DF17C4ADAB85}"/>
                </a:ext>
              </a:extLst>
            </p:cNvPr>
            <p:cNvSpPr txBox="1"/>
            <p:nvPr/>
          </p:nvSpPr>
          <p:spPr>
            <a:xfrm>
              <a:off x="5005796" y="6205963"/>
              <a:ext cx="20425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             	      File 871</a:t>
              </a:r>
            </a:p>
            <a:p>
              <a:r>
                <a:rPr lang="en-US" sz="1400" dirty="0"/>
                <a:t>"/home/</a:t>
              </a:r>
              <a:r>
                <a:rPr lang="en-US" sz="1400" dirty="0" err="1"/>
                <a:t>eleanor</a:t>
              </a:r>
              <a:r>
                <a:rPr lang="en-US" sz="1400" dirty="0"/>
                <a:t>/</a:t>
              </a:r>
              <a:r>
                <a:rPr lang="en-US" sz="1400" dirty="0" err="1"/>
                <a:t>foo.txt</a:t>
              </a:r>
              <a:r>
                <a:rPr lang="en-US" sz="1400" dirty="0"/>
                <a:t>"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4FB08AF-C756-A84D-BF74-AAF2CA4FCBDA}"/>
              </a:ext>
            </a:extLst>
          </p:cNvPr>
          <p:cNvGrpSpPr/>
          <p:nvPr/>
        </p:nvGrpSpPr>
        <p:grpSpPr>
          <a:xfrm>
            <a:off x="3359534" y="4230354"/>
            <a:ext cx="2183553" cy="1661174"/>
            <a:chOff x="3359534" y="4230354"/>
            <a:chExt cx="2183553" cy="1661174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2DC4243A-E618-184F-9922-BE6DC0D161D8}"/>
                </a:ext>
              </a:extLst>
            </p:cNvPr>
            <p:cNvGrpSpPr/>
            <p:nvPr/>
          </p:nvGrpSpPr>
          <p:grpSpPr>
            <a:xfrm>
              <a:off x="3359534" y="4230354"/>
              <a:ext cx="2183553" cy="1661174"/>
              <a:chOff x="1066800" y="2133600"/>
              <a:chExt cx="4572000" cy="3517900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0E9EB2AC-4904-6E42-9022-147353C069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66800" y="2133600"/>
                <a:ext cx="4445000" cy="3517900"/>
              </a:xfrm>
              <a:prstGeom prst="rect">
                <a:avLst/>
              </a:prstGeom>
            </p:spPr>
          </p:pic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3031C2F-8644-E64C-9CD1-95661EB3B203}"/>
                  </a:ext>
                </a:extLst>
              </p:cNvPr>
              <p:cNvSpPr/>
              <p:nvPr/>
            </p:nvSpPr>
            <p:spPr>
              <a:xfrm>
                <a:off x="5181600" y="2667000"/>
                <a:ext cx="457200" cy="762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F1CE0CF-104F-1E42-B0B0-ADA1D68A9FEA}"/>
                  </a:ext>
                </a:extLst>
              </p:cNvPr>
              <p:cNvSpPr/>
              <p:nvPr/>
            </p:nvSpPr>
            <p:spPr>
              <a:xfrm>
                <a:off x="3962400" y="4648200"/>
                <a:ext cx="1549400" cy="1003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456A361-0BB1-CE49-B146-CB5CEE242EF5}"/>
                </a:ext>
              </a:extLst>
            </p:cNvPr>
            <p:cNvSpPr txBox="1"/>
            <p:nvPr/>
          </p:nvSpPr>
          <p:spPr>
            <a:xfrm>
              <a:off x="4056912" y="5360029"/>
              <a:ext cx="14558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             File 818</a:t>
              </a:r>
            </a:p>
            <a:p>
              <a:r>
                <a:rPr lang="en-US" sz="1400" dirty="0"/>
                <a:t>"/home/</a:t>
              </a:r>
              <a:r>
                <a:rPr lang="en-US" sz="1400" dirty="0" err="1"/>
                <a:t>eleanor</a:t>
              </a:r>
              <a:r>
                <a:rPr lang="en-US" sz="1400" dirty="0"/>
                <a:t>"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1AD3E3D-9EC5-E74C-8E74-D182B1992CD7}"/>
                </a:ext>
              </a:extLst>
            </p:cNvPr>
            <p:cNvSpPr txBox="1"/>
            <p:nvPr/>
          </p:nvSpPr>
          <p:spPr>
            <a:xfrm>
              <a:off x="4019827" y="4482333"/>
              <a:ext cx="1195726" cy="7386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 err="1"/>
                <a:t>ada</a:t>
              </a:r>
              <a:r>
                <a:rPr lang="en-US" sz="1400" dirty="0"/>
                <a:t>        682    </a:t>
              </a:r>
            </a:p>
            <a:p>
              <a:r>
                <a:rPr lang="en-US" sz="1400" dirty="0" err="1"/>
                <a:t>eleanor</a:t>
              </a:r>
              <a:r>
                <a:rPr lang="en-US" sz="1400" dirty="0"/>
                <a:t>  818</a:t>
              </a:r>
            </a:p>
            <a:p>
              <a:r>
                <a:rPr lang="en-US" sz="1400" dirty="0" err="1"/>
                <a:t>rett</a:t>
              </a:r>
              <a:r>
                <a:rPr lang="en-US" sz="1400" dirty="0"/>
                <a:t>         830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BAFE4F6-8728-0D43-8087-952666844372}"/>
              </a:ext>
            </a:extLst>
          </p:cNvPr>
          <p:cNvGrpSpPr/>
          <p:nvPr/>
        </p:nvGrpSpPr>
        <p:grpSpPr>
          <a:xfrm>
            <a:off x="1793624" y="3556265"/>
            <a:ext cx="2183553" cy="1661174"/>
            <a:chOff x="1793624" y="3556265"/>
            <a:chExt cx="2183553" cy="1661174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EB10D6C-E963-0941-B7D7-4C753517C870}"/>
                </a:ext>
              </a:extLst>
            </p:cNvPr>
            <p:cNvGrpSpPr/>
            <p:nvPr/>
          </p:nvGrpSpPr>
          <p:grpSpPr>
            <a:xfrm>
              <a:off x="1793624" y="3556265"/>
              <a:ext cx="2183553" cy="1661174"/>
              <a:chOff x="1066800" y="2133600"/>
              <a:chExt cx="4572000" cy="3517900"/>
            </a:xfrm>
          </p:grpSpPr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9E196581-5492-4D46-A66B-159B1C78D3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66800" y="2133600"/>
                <a:ext cx="4445000" cy="3517900"/>
              </a:xfrm>
              <a:prstGeom prst="rect">
                <a:avLst/>
              </a:prstGeom>
            </p:spPr>
          </p:pic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1A5249B-F6A3-E34D-B280-C0BE68CB5834}"/>
                  </a:ext>
                </a:extLst>
              </p:cNvPr>
              <p:cNvSpPr/>
              <p:nvPr/>
            </p:nvSpPr>
            <p:spPr>
              <a:xfrm>
                <a:off x="5181600" y="2667000"/>
                <a:ext cx="457200" cy="762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CE0B3908-702B-3948-8F89-F0832FE4E3B7}"/>
                  </a:ext>
                </a:extLst>
              </p:cNvPr>
              <p:cNvSpPr/>
              <p:nvPr/>
            </p:nvSpPr>
            <p:spPr>
              <a:xfrm>
                <a:off x="3962400" y="4648200"/>
                <a:ext cx="1549400" cy="1003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9FDD02D-57ED-6B48-A7BA-A9352A95CF01}"/>
                </a:ext>
              </a:extLst>
            </p:cNvPr>
            <p:cNvSpPr txBox="1"/>
            <p:nvPr/>
          </p:nvSpPr>
          <p:spPr>
            <a:xfrm>
              <a:off x="3136002" y="4694219"/>
              <a:ext cx="8210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File 158</a:t>
              </a:r>
            </a:p>
            <a:p>
              <a:r>
                <a:rPr lang="en-US" sz="1400" dirty="0"/>
                <a:t>"/home"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94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2B47D-7A1D-FC63-6E3C-03A86BA7B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32102-59CB-973F-CC10-961A82C78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1: Linked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7A774-9223-9430-8CE9-8D139CC08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disk reads would be required to read (all of) a file named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/foo/bar/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assume all files can be read will one disk read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0516CEA-D28D-7541-EDBA-A5CE738DC255}"/>
              </a:ext>
            </a:extLst>
          </p:cNvPr>
          <p:cNvSpPr txBox="1">
            <a:spLocks/>
          </p:cNvSpPr>
          <p:nvPr/>
        </p:nvSpPr>
        <p:spPr>
          <a:xfrm>
            <a:off x="457200" y="3122001"/>
            <a:ext cx="8229600" cy="3735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2000" dirty="0"/>
              <a:t>read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2000" dirty="0"/>
              <a:t> directory file, find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2000" dirty="0"/>
              <a:t>’s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read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2000" dirty="0"/>
              <a:t> directory file, find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2000" dirty="0"/>
              <a:t>’s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read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2000" dirty="0"/>
              <a:t> directory file, find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r>
              <a:rPr lang="en-US" sz="2000" dirty="0" err="1"/>
              <a:t>’s</a:t>
            </a:r>
            <a:r>
              <a:rPr lang="en-US" sz="2000" dirty="0"/>
              <a:t> file number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read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baz.txt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A89FEA-EC99-61F0-2A3A-42009FDA80DF}"/>
              </a:ext>
            </a:extLst>
          </p:cNvPr>
          <p:cNvSpPr/>
          <p:nvPr/>
        </p:nvSpPr>
        <p:spPr>
          <a:xfrm>
            <a:off x="228600" y="2945130"/>
            <a:ext cx="6934200" cy="33451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7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9A197-B977-0644-A6F1-005CB2F37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Multiple human-readable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FCAF5-C446-924A-BD75-A97E3BD97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Many file systems allow a given file to have multiple names</a:t>
            </a:r>
          </a:p>
          <a:p>
            <a:endParaRPr lang="en-US" dirty="0"/>
          </a:p>
          <a:p>
            <a:r>
              <a:rPr lang="en-US" dirty="0"/>
              <a:t>Hard links are multiple file directory entries that map different path names to the same file number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Symbolic Links or soft links are directory entries that map one name to another (effectively a redirect)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26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61661-F105-384C-A16C-3C5D4673C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DCCD2-398D-284F-BCDB-610E7FE73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/>
          <a:lstStyle/>
          <a:p>
            <a:r>
              <a:rPr lang="en-US" dirty="0"/>
              <a:t>Directories: file name -&gt; low-level names (i.e., file numbers)</a:t>
            </a:r>
          </a:p>
          <a:p>
            <a:endParaRPr lang="en-US" dirty="0"/>
          </a:p>
          <a:p>
            <a:r>
              <a:rPr lang="en-US" dirty="0"/>
              <a:t>File system index structures: file number -&gt; block(s)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881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9231</TotalTime>
  <Words>2403</Words>
  <Application>Microsoft Macintosh PowerPoint</Application>
  <PresentationFormat>On-screen Show (4:3)</PresentationFormat>
  <Paragraphs>539</Paragraphs>
  <Slides>34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Cambria Math</vt:lpstr>
      <vt:lpstr>Courier</vt:lpstr>
      <vt:lpstr>Courier New</vt:lpstr>
      <vt:lpstr>System Font Regular</vt:lpstr>
      <vt:lpstr>Clarity</vt:lpstr>
      <vt:lpstr>Lecture 22: File Systems</vt:lpstr>
      <vt:lpstr>Review: File Systems 101</vt:lpstr>
      <vt:lpstr>Review: The File System Abstraction</vt:lpstr>
      <vt:lpstr>Review: The File System Stack</vt:lpstr>
      <vt:lpstr>Implementation Basics</vt:lpstr>
      <vt:lpstr>Directories</vt:lpstr>
      <vt:lpstr>Exercise 1: Linked Allocation</vt:lpstr>
      <vt:lpstr>Multiple human-readable names</vt:lpstr>
      <vt:lpstr>Implementation Basics</vt:lpstr>
      <vt:lpstr>File System Challenges</vt:lpstr>
      <vt:lpstr>File System Properties</vt:lpstr>
      <vt:lpstr>Storing Files</vt:lpstr>
      <vt:lpstr>Continuous Allocation</vt:lpstr>
      <vt:lpstr>Linked Allocation</vt:lpstr>
      <vt:lpstr>Decoupled Linked Allocation</vt:lpstr>
      <vt:lpstr>Exercise 2: (Decoupled) Linked Allocation</vt:lpstr>
      <vt:lpstr>FAT File System</vt:lpstr>
      <vt:lpstr>Linked Allocation</vt:lpstr>
      <vt:lpstr>Evaluating FAT</vt:lpstr>
      <vt:lpstr>Indexed Allocation: Fast File System (FFS)</vt:lpstr>
      <vt:lpstr>FFS Superblock</vt:lpstr>
      <vt:lpstr>FFS inodes</vt:lpstr>
      <vt:lpstr>inode Metadata</vt:lpstr>
      <vt:lpstr>FFS Index Structures</vt:lpstr>
      <vt:lpstr>Max File Size</vt:lpstr>
      <vt:lpstr>Exercise 3: Inode Structures</vt:lpstr>
      <vt:lpstr>FFS Directory Structure</vt:lpstr>
      <vt:lpstr>Exercise 4: Indexed Allocation</vt:lpstr>
      <vt:lpstr>Key Characteristics of FFS</vt:lpstr>
      <vt:lpstr>Implementation Basics</vt:lpstr>
      <vt:lpstr>Free List</vt:lpstr>
      <vt:lpstr>Problem: Poor Performance</vt:lpstr>
      <vt:lpstr>Implementation Basics</vt:lpstr>
      <vt:lpstr>Performance Optimizations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 to Computer Systems</dc:title>
  <dc:creator>Eleanor Birrell</dc:creator>
  <cp:lastModifiedBy>Eleanor Birrell</cp:lastModifiedBy>
  <cp:revision>128</cp:revision>
  <cp:lastPrinted>2023-04-19T17:15:57Z</cp:lastPrinted>
  <dcterms:created xsi:type="dcterms:W3CDTF">2019-04-29T17:08:11Z</dcterms:created>
  <dcterms:modified xsi:type="dcterms:W3CDTF">2024-11-14T00:28:25Z</dcterms:modified>
</cp:coreProperties>
</file>