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90" r:id="rId3"/>
    <p:sldId id="1630" r:id="rId4"/>
    <p:sldId id="1631" r:id="rId5"/>
    <p:sldId id="1632" r:id="rId6"/>
    <p:sldId id="1674" r:id="rId7"/>
    <p:sldId id="1675" r:id="rId8"/>
    <p:sldId id="1676" r:id="rId9"/>
    <p:sldId id="1637" r:id="rId10"/>
    <p:sldId id="1472" r:id="rId11"/>
    <p:sldId id="1658" r:id="rId12"/>
    <p:sldId id="1473" r:id="rId13"/>
    <p:sldId id="1536" r:id="rId14"/>
    <p:sldId id="1475" r:id="rId15"/>
    <p:sldId id="1677" r:id="rId16"/>
    <p:sldId id="1664" r:id="rId17"/>
    <p:sldId id="1665" r:id="rId18"/>
    <p:sldId id="1476" r:id="rId19"/>
    <p:sldId id="1527" r:id="rId20"/>
    <p:sldId id="1529" r:id="rId21"/>
    <p:sldId id="1474" r:id="rId22"/>
    <p:sldId id="1531" r:id="rId23"/>
    <p:sldId id="1661" r:id="rId24"/>
    <p:sldId id="1667" r:id="rId25"/>
    <p:sldId id="1533" r:id="rId26"/>
    <p:sldId id="1538" r:id="rId27"/>
    <p:sldId id="1537" r:id="rId28"/>
    <p:sldId id="1668" r:id="rId29"/>
    <p:sldId id="16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 autoAdjust="0"/>
    <p:restoredTop sz="85442" autoAdjust="0"/>
  </p:normalViewPr>
  <p:slideViewPr>
    <p:cSldViewPr>
      <p:cViewPr>
        <p:scale>
          <a:sx n="100" d="100"/>
          <a:sy n="100" d="100"/>
        </p:scale>
        <p:origin x="144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pipe is a kernel buffer with two file descriptors, one for writing (to put data into the pipe) and one for reading (to pull data out of the pipe)</a:t>
            </a:r>
          </a:p>
          <a:p>
            <a:pPr lvl="1"/>
            <a:r>
              <a:rPr lang="en-US" dirty="0"/>
              <a:t>output of one program can be input to another: </a:t>
            </a:r>
            <a:r>
              <a:rPr lang="en-US" dirty="0" err="1"/>
              <a:t>cpp</a:t>
            </a:r>
            <a:r>
              <a:rPr lang="en-US" dirty="0"/>
              <a:t> </a:t>
            </a:r>
            <a:r>
              <a:rPr lang="en-US" dirty="0" err="1"/>
              <a:t>file.c</a:t>
            </a:r>
            <a:r>
              <a:rPr lang="en-US" dirty="0"/>
              <a:t> | </a:t>
            </a:r>
            <a:r>
              <a:rPr lang="en-US" dirty="0" err="1"/>
              <a:t>cparse</a:t>
            </a:r>
            <a:r>
              <a:rPr lang="en-US" dirty="0"/>
              <a:t> | </a:t>
            </a:r>
            <a:r>
              <a:rPr lang="en-US" dirty="0" err="1"/>
              <a:t>cgen</a:t>
            </a:r>
            <a:r>
              <a:rPr lang="en-US" dirty="0"/>
              <a:t> | 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working directory stored in process control block (PCB)</a:t>
            </a:r>
          </a:p>
          <a:p>
            <a:endParaRPr lang="en-US" dirty="0"/>
          </a:p>
          <a:p>
            <a:r>
              <a:rPr lang="en-US" dirty="0"/>
              <a:t>Demo on server: </a:t>
            </a:r>
          </a:p>
          <a:p>
            <a:r>
              <a:rPr lang="en-US" dirty="0"/>
              <a:t>cd / </a:t>
            </a:r>
          </a:p>
          <a:p>
            <a:r>
              <a:rPr lang="en-US" dirty="0"/>
              <a:t>cd cs105</a:t>
            </a:r>
          </a:p>
          <a:p>
            <a:r>
              <a:rPr lang="en-US" dirty="0"/>
              <a:t>cd ..</a:t>
            </a:r>
          </a:p>
          <a:p>
            <a:r>
              <a:rPr lang="en-US" dirty="0"/>
              <a:t>cd .</a:t>
            </a:r>
          </a:p>
          <a:p>
            <a:r>
              <a:rPr lang="en-US" dirty="0"/>
              <a:t>cd ./cs105</a:t>
            </a:r>
          </a:p>
          <a:p>
            <a:r>
              <a:rPr lang="en-US" dirty="0"/>
              <a:t>cd ~</a:t>
            </a:r>
          </a:p>
          <a:p>
            <a:r>
              <a:rPr lang="en-US" dirty="0"/>
              <a:t>cd demo23</a:t>
            </a:r>
          </a:p>
          <a:p>
            <a:r>
              <a:rPr lang="en-US" dirty="0"/>
              <a:t>./</a:t>
            </a:r>
            <a:r>
              <a:rPr lang="en-US" dirty="0" err="1"/>
              <a:t>example_executable</a:t>
            </a:r>
            <a:endParaRPr lang="en-US" dirty="0"/>
          </a:p>
          <a:p>
            <a:r>
              <a:rPr lang="en-US" dirty="0"/>
              <a:t>cd ..</a:t>
            </a:r>
          </a:p>
          <a:p>
            <a:r>
              <a:rPr lang="en-US" dirty="0"/>
              <a:t>./ebac20182/</a:t>
            </a:r>
            <a:r>
              <a:rPr lang="en-US" dirty="0" err="1"/>
              <a:t>example_executable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/data/example1.txt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../../../data/example1.txt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/home/CAMPUS/ebac2018/example2.txt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./example2.txt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9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205D0-F7CF-8446-2E7C-6D0226EE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1FAEF-C25A-4359-5827-8DF02E957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882AA-8F19-8D08-BFD1-66134A9FF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83A0D-7AB5-2B54-A459-3226ECCAE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	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21: System I/O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I/O Interface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of files to devices allows kernel to export simple interface:</a:t>
            </a:r>
          </a:p>
          <a:p>
            <a:pPr lvl="1"/>
            <a:r>
              <a:rPr lang="en-US" dirty="0"/>
              <a:t>Opening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current </a:t>
            </a:r>
            <a:r>
              <a:rPr lang="en-US" b="1" dirty="0">
                <a:solidFill>
                  <a:schemeClr val="accent1"/>
                </a:solidFill>
              </a:rPr>
              <a:t>file position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19400" y="480060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22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D0F0E-EAB2-B747-A702-0C868F442EB5}"/>
              </a:ext>
            </a:extLst>
          </p:cNvPr>
          <p:cNvCxnSpPr/>
          <p:nvPr/>
        </p:nvCxnSpPr>
        <p:spPr>
          <a:xfrm>
            <a:off x="609600" y="2758402"/>
            <a:ext cx="7924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7A8750-E7C6-E74E-AE41-8959EC4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FD74E-F839-FA4E-B56D-0D34E00589D4}"/>
              </a:ext>
            </a:extLst>
          </p:cNvPr>
          <p:cNvSpPr/>
          <p:nvPr/>
        </p:nvSpPr>
        <p:spPr>
          <a:xfrm>
            <a:off x="1647044" y="2607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POSIX API (open, read, write, close,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B039E-E860-624C-918C-341E6A8A735B}"/>
              </a:ext>
            </a:extLst>
          </p:cNvPr>
          <p:cNvSpPr/>
          <p:nvPr/>
        </p:nvSpPr>
        <p:spPr>
          <a:xfrm>
            <a:off x="1647044" y="3750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Block Interface (block read/write)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677A-7454-9544-BCCA-CA3ED357DDEF}"/>
              </a:ext>
            </a:extLst>
          </p:cNvPr>
          <p:cNvSpPr/>
          <p:nvPr/>
        </p:nvSpPr>
        <p:spPr>
          <a:xfrm>
            <a:off x="1638300" y="4893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Specific Block Interface (protocol-specific read/write)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67A7E-AF94-B340-BFA4-3F42CB229BA2}"/>
              </a:ext>
            </a:extLst>
          </p:cNvPr>
          <p:cNvSpPr/>
          <p:nvPr/>
        </p:nvSpPr>
        <p:spPr>
          <a:xfrm>
            <a:off x="1638300" y="2209800"/>
            <a:ext cx="5867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Language Libraries (e.g.,</a:t>
            </a:r>
            <a:r>
              <a:rPr lang="en-US" dirty="0" err="1">
                <a:solidFill>
                  <a:sysClr val="windowText" lastClr="000000"/>
                </a:solidFill>
              </a:rPr>
              <a:t>fopen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fread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fwrite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fclose</a:t>
            </a:r>
            <a:r>
              <a:rPr lang="en-US" dirty="0">
                <a:solidFill>
                  <a:sysClr val="windowText" lastClr="000000"/>
                </a:solidFill>
              </a:rPr>
              <a:t>,…)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0522-E5CC-784D-996B-CEE7246526E5}"/>
              </a:ext>
            </a:extLst>
          </p:cNvPr>
          <p:cNvSpPr txBox="1"/>
          <p:nvPr/>
        </p:nvSpPr>
        <p:spPr>
          <a:xfrm>
            <a:off x="3915410" y="1626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1B9F-8F5D-D247-A678-BB00A58AB9B1}"/>
              </a:ext>
            </a:extLst>
          </p:cNvPr>
          <p:cNvSpPr txBox="1"/>
          <p:nvPr/>
        </p:nvSpPr>
        <p:spPr>
          <a:xfrm rot="16200000">
            <a:off x="7523408" y="16822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94232-8664-754C-8AEC-5008B20DC083}"/>
              </a:ext>
            </a:extLst>
          </p:cNvPr>
          <p:cNvSpPr txBox="1"/>
          <p:nvPr/>
        </p:nvSpPr>
        <p:spPr>
          <a:xfrm rot="16200000">
            <a:off x="7382344" y="3717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680C-6E00-A744-BDB1-B932B21DC103}"/>
              </a:ext>
            </a:extLst>
          </p:cNvPr>
          <p:cNvSpPr txBox="1"/>
          <p:nvPr/>
        </p:nvSpPr>
        <p:spPr>
          <a:xfrm>
            <a:off x="3876938" y="314648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F5C6-72D5-1F4F-A273-DB038F170E87}"/>
              </a:ext>
            </a:extLst>
          </p:cNvPr>
          <p:cNvSpPr txBox="1"/>
          <p:nvPr/>
        </p:nvSpPr>
        <p:spPr>
          <a:xfrm>
            <a:off x="3402452" y="4289486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Generic Block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9F18B-FB31-0F40-9BA1-9424EC2C6B92}"/>
              </a:ext>
            </a:extLst>
          </p:cNvPr>
          <p:cNvSpPr txBox="1"/>
          <p:nvPr/>
        </p:nvSpPr>
        <p:spPr>
          <a:xfrm>
            <a:off x="3795916" y="543248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44607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b="1" dirty="0">
                <a:solidFill>
                  <a:schemeClr val="accent1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6324600" cy="158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;   /* file descriptor */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open("/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etc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/hosts", O_RDONLY);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("open failed");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63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Data Structures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6" y="1577886"/>
            <a:ext cx="25827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Descriptor table</a:t>
            </a:r>
          </a:p>
          <a:p>
            <a:pPr algn="ctr"/>
            <a:r>
              <a:rPr lang="en-US" dirty="0"/>
              <a:t>(table created on fork(),</a:t>
            </a:r>
          </a:p>
          <a:p>
            <a:pPr algn="ctr"/>
            <a:r>
              <a:rPr lang="en-US" dirty="0"/>
              <a:t>one table </a:t>
            </a:r>
          </a:p>
          <a:p>
            <a:pPr algn="ctr"/>
            <a:r>
              <a:rPr lang="en-US" dirty="0"/>
              <a:t>per process)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46" y="1565186"/>
            <a:ext cx="2634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  <a:p>
            <a:pPr algn="ctr"/>
            <a:r>
              <a:rPr lang="en-US" dirty="0"/>
              <a:t>(entry created on open,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child processes)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7" y="1565186"/>
            <a:ext cx="1608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  <a:p>
            <a:pPr algn="ctr"/>
            <a:r>
              <a:rPr lang="en-US" dirty="0"/>
              <a:t>(one per file,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3200399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22592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609600" y="3171825"/>
            <a:ext cx="1887538" cy="1184275"/>
            <a:chOff x="609600" y="2895600"/>
            <a:chExt cx="1887538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53200" y="3171825"/>
            <a:ext cx="1465262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53200" y="4772025"/>
            <a:ext cx="1465262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49738" y="2927350"/>
            <a:ext cx="2316162" cy="1492250"/>
            <a:chOff x="4249738" y="2651125"/>
            <a:chExt cx="2316162" cy="1492250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511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49738" y="4619625"/>
            <a:ext cx="2303462" cy="1476375"/>
            <a:chOff x="4249738" y="4343400"/>
            <a:chExt cx="2303462" cy="1476375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44958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3434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1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Short counts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607695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pPr>
              <a:lnSpc>
                <a:spcPct val="100000"/>
              </a:lnSpc>
            </a:pPr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/* Open file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...  */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/* Then read up to 512 bytes from file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sizeof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("read error");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43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2685D-87EE-93AD-6EA2-21457A18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155A-8D4A-7ADB-08EB-71210D41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Data Structures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D6601916-17A6-D453-CD5A-07FFDD37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76" y="1577886"/>
            <a:ext cx="25827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Descriptor table</a:t>
            </a:r>
          </a:p>
          <a:p>
            <a:pPr algn="ctr"/>
            <a:r>
              <a:rPr lang="en-US" dirty="0"/>
              <a:t>(table created on fork(),</a:t>
            </a:r>
          </a:p>
          <a:p>
            <a:pPr algn="ctr"/>
            <a:r>
              <a:rPr lang="en-US" dirty="0"/>
              <a:t>one table </a:t>
            </a:r>
          </a:p>
          <a:p>
            <a:pPr algn="ctr"/>
            <a:r>
              <a:rPr lang="en-US" dirty="0"/>
              <a:t>per process)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263AB41E-3701-A599-5E59-CD9E1674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46" y="1565186"/>
            <a:ext cx="2634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  <a:p>
            <a:pPr algn="ctr"/>
            <a:r>
              <a:rPr lang="en-US" dirty="0"/>
              <a:t>(entry created on open,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child processes)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F2E9A84F-DF3A-5AA5-C8D0-C2BA637B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7" y="1565186"/>
            <a:ext cx="1608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  <a:p>
            <a:pPr algn="ctr"/>
            <a:r>
              <a:rPr lang="en-US" dirty="0"/>
              <a:t>(one per file,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0EF4C01B-126D-1351-3E7A-F279E2A9F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3200399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756F35AA-6CC2-A3FE-72FA-537D7EB3E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22592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F03EEB-61E3-6DCC-0DC4-3BA2D45CD7A8}"/>
              </a:ext>
            </a:extLst>
          </p:cNvPr>
          <p:cNvGrpSpPr/>
          <p:nvPr/>
        </p:nvGrpSpPr>
        <p:grpSpPr>
          <a:xfrm>
            <a:off x="609600" y="3171825"/>
            <a:ext cx="1887538" cy="1184275"/>
            <a:chOff x="609600" y="2895600"/>
            <a:chExt cx="1887538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FB9856B6-C76B-64A7-C534-EF8628E1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1936FC31-5B3B-E8F1-0976-795D698E2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502212B8-EFEB-E511-72E1-0F4C9A6DA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3FC233B7-DF52-C6A1-5843-E1A94AF4C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34557B9B-08E1-14A9-EA17-BD8B73F33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9B2B2E3C-789E-CEC4-9DF4-10B7DD2F9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423FDD7C-0A30-0545-276A-F4E99A70A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206D36CE-9239-B684-5EBC-E20E46A9A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2D61E35E-086A-4188-5B84-7022DBE6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B5F0DB17-F5AE-4D0B-51CC-3AE1AFF1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52EECCB5-EC09-EC05-97D9-1EE1DE200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A90C0BE5-85A4-0810-A5F0-D471346B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49E67513-FA59-58D2-235F-734A29FE0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F92473-0DCB-3C88-725D-4F61F15A870C}"/>
              </a:ext>
            </a:extLst>
          </p:cNvPr>
          <p:cNvGrpSpPr/>
          <p:nvPr/>
        </p:nvGrpSpPr>
        <p:grpSpPr>
          <a:xfrm>
            <a:off x="6553200" y="3171825"/>
            <a:ext cx="1465262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6F646139-0311-993F-DC76-9B10EC527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0B2D0A16-E01C-FCEF-9D55-42C45E91E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E0D0DDC1-EEA7-85BF-0FED-965B07796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2486B714-2F30-AABF-983E-9AC72C7A8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BBCE8-AA78-034F-426D-AB38015C0B3F}"/>
              </a:ext>
            </a:extLst>
          </p:cNvPr>
          <p:cNvGrpSpPr/>
          <p:nvPr/>
        </p:nvGrpSpPr>
        <p:grpSpPr>
          <a:xfrm>
            <a:off x="6553200" y="4772025"/>
            <a:ext cx="1465262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7D068E0F-32CA-7B93-6F87-85754920E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2671DD6E-3FDE-1D08-2BFD-13C169373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B0A4BD14-59B5-A747-B462-20418F42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1FDC7BE2-0DE9-E5A7-3C60-FB65CC306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91FC56-F03D-8614-DA91-6DE3A6CE2750}"/>
              </a:ext>
            </a:extLst>
          </p:cNvPr>
          <p:cNvGrpSpPr/>
          <p:nvPr/>
        </p:nvGrpSpPr>
        <p:grpSpPr>
          <a:xfrm>
            <a:off x="4249738" y="2927350"/>
            <a:ext cx="2316162" cy="1492250"/>
            <a:chOff x="4249738" y="2651125"/>
            <a:chExt cx="2316162" cy="1492250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A00BCD87-8BC5-EE67-8355-4E7538E0D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pos=0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83C9D436-4D79-9D52-F66B-110EF8062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0BD28251-29E9-9B8E-884B-8A2D4565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F76EF184-3D67-2F0F-BFCA-F8BD5DDE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7EA07397-0DB7-80A6-3BCB-B1804BFEF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DFC74A40-DDE2-CA3A-9345-CAFE961E8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511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8BA2BB-8CE6-F259-4CEB-7AAE4CF51027}"/>
              </a:ext>
            </a:extLst>
          </p:cNvPr>
          <p:cNvGrpSpPr/>
          <p:nvPr/>
        </p:nvGrpSpPr>
        <p:grpSpPr>
          <a:xfrm>
            <a:off x="4249738" y="4619625"/>
            <a:ext cx="2303462" cy="1476375"/>
            <a:chOff x="4249738" y="4343400"/>
            <a:chExt cx="2303462" cy="1476375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241F5A4E-548D-7963-8118-D476C1283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44958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C63EF875-0107-8E65-1028-78E20E681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A2103C9D-6593-F56E-9AE4-CFF23A99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DB9D144E-079D-5505-1770-F02CCAAA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75A9EB8B-37B3-5038-7AB4-0A8AE905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8F5438F0-9661-A102-9B65-585FD9B4C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3434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20324A-16A7-17CA-D24E-1B5DC8BDE929}"/>
              </a:ext>
            </a:extLst>
          </p:cNvPr>
          <p:cNvSpPr txBox="1"/>
          <p:nvPr/>
        </p:nvSpPr>
        <p:spPr>
          <a:xfrm>
            <a:off x="457200" y="588009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read(3,buf, 47)</a:t>
            </a:r>
          </a:p>
        </p:txBody>
      </p:sp>
      <p:sp>
        <p:nvSpPr>
          <p:cNvPr id="48" name="Rectangle 411">
            <a:extLst>
              <a:ext uri="{FF2B5EF4-FFF2-40B4-BE49-F238E27FC236}">
                <a16:creationId xmlns:a16="http://schemas.microsoft.com/office/drawing/2014/main" id="{217ABDFB-DBA9-72EC-5865-1D5EA52F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51155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pos=47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28E846-0483-29C3-C982-93654E93A134}"/>
              </a:ext>
            </a:extLst>
          </p:cNvPr>
          <p:cNvSpPr txBox="1"/>
          <p:nvPr/>
        </p:nvSpPr>
        <p:spPr>
          <a:xfrm>
            <a:off x="465937" y="614362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read(3,buf, 13)</a:t>
            </a:r>
          </a:p>
        </p:txBody>
      </p:sp>
      <p:sp>
        <p:nvSpPr>
          <p:cNvPr id="55" name="Rectangle 411">
            <a:extLst>
              <a:ext uri="{FF2B5EF4-FFF2-40B4-BE49-F238E27FC236}">
                <a16:creationId xmlns:a16="http://schemas.microsoft.com/office/drawing/2014/main" id="{5EE7BB01-2A9E-497F-E7BC-8163AD25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773" y="3500438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pos=60</a:t>
            </a:r>
          </a:p>
        </p:txBody>
      </p:sp>
    </p:spTree>
    <p:extLst>
      <p:ext uri="{BB962C8B-B14F-4D97-AF65-F5344CB8AC3E}">
        <p14:creationId xmlns:p14="http://schemas.microsoft.com/office/powerpoint/2010/main" val="13679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 animBg="1"/>
      <p:bldP spid="54" grpId="0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BDB5-96A5-4B42-82D2-09C838E2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and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2F9C-019F-B342-91B8-0C73B1D7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gets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BB7E0-DC11-744B-A8DE-52595E52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937570"/>
            <a:ext cx="63246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fd1, fd2;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read(fd1,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read(fd2,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928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and Writing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2924174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78600" y="4495800"/>
            <a:ext cx="1066800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ourier New" charset="0"/>
                </a:rPr>
                <a:t>pos=</a:t>
              </a:r>
              <a:r>
                <a:rPr lang="en-US" dirty="0">
                  <a:latin typeface="Courier New" charset="0"/>
                </a:rPr>
                <a:t>0</a:t>
              </a:r>
              <a:endParaRPr lang="en-US" sz="1800" dirty="0">
                <a:latin typeface="Courier New" charset="0"/>
              </a:endParaRP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ourier New" charset="0"/>
                </a:rPr>
                <a:t>pos=</a:t>
              </a:r>
              <a:r>
                <a:rPr lang="en-US" dirty="0">
                  <a:latin typeface="Courier New" charset="0"/>
                </a:rPr>
                <a:t>0</a:t>
              </a:r>
              <a:endParaRPr lang="en-US" dirty="0"/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</p:spTree>
    <p:extLst>
      <p:ext uri="{BB962C8B-B14F-4D97-AF65-F5344CB8AC3E}">
        <p14:creationId xmlns:p14="http://schemas.microsoft.com/office/powerpoint/2010/main" val="23968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8200" y="2501900"/>
            <a:ext cx="656590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/* Then write up to 512 bytes from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to file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write(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sizeof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nbytes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("write error");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  <p:extLst>
      <p:ext uri="{BB962C8B-B14F-4D97-AF65-F5344CB8AC3E}">
        <p14:creationId xmlns:p14="http://schemas.microsoft.com/office/powerpoint/2010/main" val="380854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264451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403749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221985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78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13B9-AEAD-2447-9A9B-8D6F205A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Reads/Writes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4013-DA84-0149-869B-1172B10D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data is stored in a kernel buffer and returned to the application on request</a:t>
            </a:r>
          </a:p>
          <a:p>
            <a:r>
              <a:rPr lang="en-US" dirty="0"/>
              <a:t>enables same system call interface to handle both streaming reads (e.g., keyboard) and block reads (e.g., disk)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63246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retval; /* return value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retval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close(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if 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retval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&lt; 0)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("close error");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537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E490-75B7-C445-9035-40067995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child process inherits all file descriptors from its parent</a:t>
            </a:r>
          </a:p>
        </p:txBody>
      </p:sp>
      <p:sp>
        <p:nvSpPr>
          <p:cNvPr id="4" name="Rectangle 381">
            <a:extLst>
              <a:ext uri="{FF2B5EF4-FFF2-40B4-BE49-F238E27FC236}">
                <a16:creationId xmlns:a16="http://schemas.microsoft.com/office/drawing/2014/main" id="{A7FD8E59-6490-5B46-9F00-F43BFE04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4417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90">
            <a:extLst>
              <a:ext uri="{FF2B5EF4-FFF2-40B4-BE49-F238E27FC236}">
                <a16:creationId xmlns:a16="http://schemas.microsoft.com/office/drawing/2014/main" id="{D7C05F1C-FF95-6849-8296-EB5C2C3C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6703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91">
            <a:extLst>
              <a:ext uri="{FF2B5EF4-FFF2-40B4-BE49-F238E27FC236}">
                <a16:creationId xmlns:a16="http://schemas.microsoft.com/office/drawing/2014/main" id="{72D29275-C1BF-E043-8C29-C0CBDC4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8989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2">
            <a:extLst>
              <a:ext uri="{FF2B5EF4-FFF2-40B4-BE49-F238E27FC236}">
                <a16:creationId xmlns:a16="http://schemas.microsoft.com/office/drawing/2014/main" id="{96C9622D-6734-824A-B7F8-CAF494AB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1275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93">
            <a:extLst>
              <a:ext uri="{FF2B5EF4-FFF2-40B4-BE49-F238E27FC236}">
                <a16:creationId xmlns:a16="http://schemas.microsoft.com/office/drawing/2014/main" id="{BCE2952B-3EE0-F24B-857A-8065B35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356100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3733A341-C826-2F48-AFC7-5BFFDBF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4417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0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E60B6976-397E-834E-88C6-69F9F21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6703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1</a:t>
            </a:r>
          </a:p>
        </p:txBody>
      </p:sp>
      <p:sp>
        <p:nvSpPr>
          <p:cNvPr id="11" name="Rectangle 399">
            <a:extLst>
              <a:ext uri="{FF2B5EF4-FFF2-40B4-BE49-F238E27FC236}">
                <a16:creationId xmlns:a16="http://schemas.microsoft.com/office/drawing/2014/main" id="{2EA24B9F-7947-6A47-B9D3-EAF3B0C1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8989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2</a:t>
            </a:r>
          </a:p>
        </p:txBody>
      </p:sp>
      <p:sp>
        <p:nvSpPr>
          <p:cNvPr id="12" name="Rectangle 400">
            <a:extLst>
              <a:ext uri="{FF2B5EF4-FFF2-40B4-BE49-F238E27FC236}">
                <a16:creationId xmlns:a16="http://schemas.microsoft.com/office/drawing/2014/main" id="{9B76DC88-3ABE-9746-91D8-91BBF03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1275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3</a:t>
            </a:r>
          </a:p>
        </p:txBody>
      </p:sp>
      <p:sp>
        <p:nvSpPr>
          <p:cNvPr id="13" name="Rectangle 401">
            <a:extLst>
              <a:ext uri="{FF2B5EF4-FFF2-40B4-BE49-F238E27FC236}">
                <a16:creationId xmlns:a16="http://schemas.microsoft.com/office/drawing/2014/main" id="{3DE0AB53-8713-9144-AF2A-0EFFFD2C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356100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4</a:t>
            </a:r>
          </a:p>
        </p:txBody>
      </p:sp>
      <p:sp>
        <p:nvSpPr>
          <p:cNvPr id="17" name="Rectangle 411">
            <a:extLst>
              <a:ext uri="{FF2B5EF4-FFF2-40B4-BE49-F238E27FC236}">
                <a16:creationId xmlns:a16="http://schemas.microsoft.com/office/drawing/2014/main" id="{14C41A05-F37C-F447-BD31-0B3AF35D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733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pos=0</a:t>
            </a:r>
          </a:p>
        </p:txBody>
      </p:sp>
      <p:sp>
        <p:nvSpPr>
          <p:cNvPr id="18" name="Rectangle 416">
            <a:extLst>
              <a:ext uri="{FF2B5EF4-FFF2-40B4-BE49-F238E27FC236}">
                <a16:creationId xmlns:a16="http://schemas.microsoft.com/office/drawing/2014/main" id="{7AECD2C1-D79D-984E-8250-6DAEE7F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40386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  <a:endParaRPr lang="en-US" sz="1400" dirty="0"/>
          </a:p>
        </p:txBody>
      </p:sp>
      <p:sp>
        <p:nvSpPr>
          <p:cNvPr id="19" name="Rectangle 417">
            <a:extLst>
              <a:ext uri="{FF2B5EF4-FFF2-40B4-BE49-F238E27FC236}">
                <a16:creationId xmlns:a16="http://schemas.microsoft.com/office/drawing/2014/main" id="{C25BA374-0DDF-9543-AB29-D09473FC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4343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CCB7921E-C048-A74A-A87A-432FAE0E8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9981" y="3429000"/>
            <a:ext cx="1912938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30">
            <a:extLst>
              <a:ext uri="{FF2B5EF4-FFF2-40B4-BE49-F238E27FC236}">
                <a16:creationId xmlns:a16="http://schemas.microsoft.com/office/drawing/2014/main" id="{9FCFDD42-3032-6948-8B20-A18A890FC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1119" y="5000625"/>
            <a:ext cx="14652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1">
            <a:extLst>
              <a:ext uri="{FF2B5EF4-FFF2-40B4-BE49-F238E27FC236}">
                <a16:creationId xmlns:a16="http://schemas.microsoft.com/office/drawing/2014/main" id="{E46811FC-1C19-0542-8FCA-551E987E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429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Rectangle 432">
            <a:extLst>
              <a:ext uri="{FF2B5EF4-FFF2-40B4-BE49-F238E27FC236}">
                <a16:creationId xmlns:a16="http://schemas.microsoft.com/office/drawing/2014/main" id="{53BCECD3-89DC-D349-92C7-6D88C605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54102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pos=47</a:t>
            </a:r>
          </a:p>
        </p:txBody>
      </p:sp>
      <p:sp>
        <p:nvSpPr>
          <p:cNvPr id="24" name="Rectangle 433">
            <a:extLst>
              <a:ext uri="{FF2B5EF4-FFF2-40B4-BE49-F238E27FC236}">
                <a16:creationId xmlns:a16="http://schemas.microsoft.com/office/drawing/2014/main" id="{98348391-11F5-5943-ADB5-D0B0DDA2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5715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</a:p>
        </p:txBody>
      </p:sp>
      <p:sp>
        <p:nvSpPr>
          <p:cNvPr id="25" name="Rectangle 434">
            <a:extLst>
              <a:ext uri="{FF2B5EF4-FFF2-40B4-BE49-F238E27FC236}">
                <a16:creationId xmlns:a16="http://schemas.microsoft.com/office/drawing/2014/main" id="{57C463D6-88C5-EE49-8461-44796C97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6019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6" name="Rectangle 435">
            <a:extLst>
              <a:ext uri="{FF2B5EF4-FFF2-40B4-BE49-F238E27FC236}">
                <a16:creationId xmlns:a16="http://schemas.microsoft.com/office/drawing/2014/main" id="{184E7C57-BB7E-5A4C-8DE0-C20DEFAF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5105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28FF6CF5-AD68-4747-85E1-3D870380E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981" y="445452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2">
            <a:extLst>
              <a:ext uri="{FF2B5EF4-FFF2-40B4-BE49-F238E27FC236}">
                <a16:creationId xmlns:a16="http://schemas.microsoft.com/office/drawing/2014/main" id="{66F32E73-196B-2042-8B07-E0ACE854C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494" y="3400425"/>
            <a:ext cx="1385887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56">
            <a:extLst>
              <a:ext uri="{FF2B5EF4-FFF2-40B4-BE49-F238E27FC236}">
                <a16:creationId xmlns:a16="http://schemas.microsoft.com/office/drawing/2014/main" id="{512A1787-CD4A-844A-BB3E-806B0A5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9" y="3079750"/>
            <a:ext cx="141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Parent's table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BB2089-EE00-68F9-BABA-68185F53D09A}"/>
              </a:ext>
            </a:extLst>
          </p:cNvPr>
          <p:cNvGrpSpPr/>
          <p:nvPr/>
        </p:nvGrpSpPr>
        <p:grpSpPr>
          <a:xfrm>
            <a:off x="1331118" y="3502025"/>
            <a:ext cx="2976563" cy="2794000"/>
            <a:chOff x="1331118" y="3502025"/>
            <a:chExt cx="2976563" cy="2794000"/>
          </a:xfrm>
        </p:grpSpPr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1530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3816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6102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8388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60674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1530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3816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6102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8388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60674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169" y="4791075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381" y="3502025"/>
              <a:ext cx="1892300" cy="197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72">
              <a:extLst>
                <a:ext uri="{FF2B5EF4-FFF2-40B4-BE49-F238E27FC236}">
                  <a16:creationId xmlns:a16="http://schemas.microsoft.com/office/drawing/2014/main" id="{27D647C4-F35D-EE42-B10B-97A1CFAB3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381" y="5203825"/>
              <a:ext cx="1879600" cy="93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73">
            <a:extLst>
              <a:ext uri="{FF2B5EF4-FFF2-40B4-BE49-F238E27FC236}">
                <a16:creationId xmlns:a16="http://schemas.microsoft.com/office/drawing/2014/main" id="{04C44B55-8C9C-9143-AA8C-DC6CBFCB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4004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4" name="Rectangle 474">
            <a:extLst>
              <a:ext uri="{FF2B5EF4-FFF2-40B4-BE49-F238E27FC236}">
                <a16:creationId xmlns:a16="http://schemas.microsoft.com/office/drawing/2014/main" id="{51748BBB-BBF1-5041-B5F6-E0329F1B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43148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5" name="Rectangle 475">
            <a:extLst>
              <a:ext uri="{FF2B5EF4-FFF2-40B4-BE49-F238E27FC236}">
                <a16:creationId xmlns:a16="http://schemas.microsoft.com/office/drawing/2014/main" id="{82D5199D-FB7B-2640-A12D-B54F545F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7052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46" name="Rectangle 476">
            <a:extLst>
              <a:ext uri="{FF2B5EF4-FFF2-40B4-BE49-F238E27FC236}">
                <a16:creationId xmlns:a16="http://schemas.microsoft.com/office/drawing/2014/main" id="{2ADBE672-E6FA-1841-AAC9-E2123096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40100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47" name="Rectangle 477">
            <a:extLst>
              <a:ext uri="{FF2B5EF4-FFF2-40B4-BE49-F238E27FC236}">
                <a16:creationId xmlns:a16="http://schemas.microsoft.com/office/drawing/2014/main" id="{C162C454-0971-1A4F-B284-42B72C12B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0006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8" name="Rectangle 478">
            <a:extLst>
              <a:ext uri="{FF2B5EF4-FFF2-40B4-BE49-F238E27FC236}">
                <a16:creationId xmlns:a16="http://schemas.microsoft.com/office/drawing/2014/main" id="{1414B269-1B9C-5C44-A0E1-3D7CA5BB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9150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9" name="Rectangle 479">
            <a:extLst>
              <a:ext uri="{FF2B5EF4-FFF2-40B4-BE49-F238E27FC236}">
                <a16:creationId xmlns:a16="http://schemas.microsoft.com/office/drawing/2014/main" id="{912D4AB3-C0E2-F043-A7B3-4693FEF9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3054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50" name="Rectangle 480">
            <a:extLst>
              <a:ext uri="{FF2B5EF4-FFF2-40B4-BE49-F238E27FC236}">
                <a16:creationId xmlns:a16="http://schemas.microsoft.com/office/drawing/2014/main" id="{45C0392E-8D4B-8E4A-A04F-0234862B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561022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51" name="Text Box 481">
            <a:extLst>
              <a:ext uri="{FF2B5EF4-FFF2-40B4-BE49-F238E27FC236}">
                <a16:creationId xmlns:a16="http://schemas.microsoft.com/office/drawing/2014/main" id="{7CF7BCCA-1F1E-0B49-8EAC-B514B353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706" y="3143250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File A</a:t>
            </a:r>
          </a:p>
        </p:txBody>
      </p:sp>
      <p:sp>
        <p:nvSpPr>
          <p:cNvPr id="52" name="Text Box 482">
            <a:extLst>
              <a:ext uri="{FF2B5EF4-FFF2-40B4-BE49-F238E27FC236}">
                <a16:creationId xmlns:a16="http://schemas.microsoft.com/office/drawing/2014/main" id="{338F3ABF-A8A5-0745-AB46-89A1BA7D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081" y="481647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File B</a:t>
            </a:r>
          </a:p>
        </p:txBody>
      </p:sp>
      <p:sp>
        <p:nvSpPr>
          <p:cNvPr id="54" name="Text Box 407">
            <a:extLst>
              <a:ext uri="{FF2B5EF4-FFF2-40B4-BE49-F238E27FC236}">
                <a16:creationId xmlns:a16="http://schemas.microsoft.com/office/drawing/2014/main" id="{B50C8F7C-457E-5248-9EB0-F67A5D4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450068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5" name="Text Box 408">
            <a:extLst>
              <a:ext uri="{FF2B5EF4-FFF2-40B4-BE49-F238E27FC236}">
                <a16:creationId xmlns:a16="http://schemas.microsoft.com/office/drawing/2014/main" id="{C1690F24-2EBC-2347-8599-B71E1CF4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437368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6" name="Text Box 410">
            <a:extLst>
              <a:ext uri="{FF2B5EF4-FFF2-40B4-BE49-F238E27FC236}">
                <a16:creationId xmlns:a16="http://schemas.microsoft.com/office/drawing/2014/main" id="{49C92814-3176-8C46-8A7A-0EC7440F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2437368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14" name="Rectangle 416">
            <a:extLst>
              <a:ext uri="{FF2B5EF4-FFF2-40B4-BE49-F238E27FC236}">
                <a16:creationId xmlns:a16="http://schemas.microsoft.com/office/drawing/2014/main" id="{39F358DD-4A47-A8DD-8F4E-C9B7B15AD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491" y="403860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charset="0"/>
              </a:rPr>
              <a:t>refcnt=2</a:t>
            </a:r>
            <a:endParaRPr lang="en-US" sz="1400"/>
          </a:p>
        </p:txBody>
      </p:sp>
      <p:sp>
        <p:nvSpPr>
          <p:cNvPr id="15" name="Rectangle 433">
            <a:extLst>
              <a:ext uri="{FF2B5EF4-FFF2-40B4-BE49-F238E27FC236}">
                <a16:creationId xmlns:a16="http://schemas.microsoft.com/office/drawing/2014/main" id="{D352CA86-9454-44C0-71D2-10AFF530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491" y="571500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charset="0"/>
              </a:rPr>
              <a:t>refcnt=2</a:t>
            </a:r>
          </a:p>
        </p:txBody>
      </p:sp>
    </p:spTree>
    <p:extLst>
      <p:ext uri="{BB962C8B-B14F-4D97-AF65-F5344CB8AC3E}">
        <p14:creationId xmlns:p14="http://schemas.microsoft.com/office/powerpoint/2010/main" val="15930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5C36-97E6-AD49-B21A-3861CB00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34E3-428D-D34F-AD0A-89F2496B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200681B-2966-1D42-A5ED-C017F427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if(fork() == 0){ // if child process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 else {         // if parent process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wait();      // wait for child to complete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644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16">
            <a:extLst>
              <a:ext uri="{FF2B5EF4-FFF2-40B4-BE49-F238E27FC236}">
                <a16:creationId xmlns:a16="http://schemas.microsoft.com/office/drawing/2014/main" id="{54040D3E-0FA6-CE4F-AEA1-2D455D8C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986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Processes and Files</a:t>
            </a:r>
          </a:p>
        </p:txBody>
      </p:sp>
      <p:sp>
        <p:nvSpPr>
          <p:cNvPr id="4" name="Rectangle 381">
            <a:extLst>
              <a:ext uri="{FF2B5EF4-FFF2-40B4-BE49-F238E27FC236}">
                <a16:creationId xmlns:a16="http://schemas.microsoft.com/office/drawing/2014/main" id="{A7FD8E59-6490-5B46-9F00-F43BFE04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0892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90">
            <a:extLst>
              <a:ext uri="{FF2B5EF4-FFF2-40B4-BE49-F238E27FC236}">
                <a16:creationId xmlns:a16="http://schemas.microsoft.com/office/drawing/2014/main" id="{D7C05F1C-FF95-6849-8296-EB5C2C3C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3178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91">
            <a:extLst>
              <a:ext uri="{FF2B5EF4-FFF2-40B4-BE49-F238E27FC236}">
                <a16:creationId xmlns:a16="http://schemas.microsoft.com/office/drawing/2014/main" id="{72D29275-C1BF-E043-8C29-C0CBDC4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5464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2">
            <a:extLst>
              <a:ext uri="{FF2B5EF4-FFF2-40B4-BE49-F238E27FC236}">
                <a16:creationId xmlns:a16="http://schemas.microsoft.com/office/drawing/2014/main" id="{96C9622D-6734-824A-B7F8-CAF494AB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7750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93">
            <a:extLst>
              <a:ext uri="{FF2B5EF4-FFF2-40B4-BE49-F238E27FC236}">
                <a16:creationId xmlns:a16="http://schemas.microsoft.com/office/drawing/2014/main" id="{BCE2952B-3EE0-F24B-857A-8065B35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0036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3733A341-C826-2F48-AFC7-5BFFDBF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0892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0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E60B6976-397E-834E-88C6-69F9F21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3178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1</a:t>
            </a:r>
          </a:p>
        </p:txBody>
      </p:sp>
      <p:sp>
        <p:nvSpPr>
          <p:cNvPr id="11" name="Rectangle 399">
            <a:extLst>
              <a:ext uri="{FF2B5EF4-FFF2-40B4-BE49-F238E27FC236}">
                <a16:creationId xmlns:a16="http://schemas.microsoft.com/office/drawing/2014/main" id="{2EA24B9F-7947-6A47-B9D3-EAF3B0C1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5464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2</a:t>
            </a:r>
          </a:p>
        </p:txBody>
      </p:sp>
      <p:sp>
        <p:nvSpPr>
          <p:cNvPr id="12" name="Rectangle 400">
            <a:extLst>
              <a:ext uri="{FF2B5EF4-FFF2-40B4-BE49-F238E27FC236}">
                <a16:creationId xmlns:a16="http://schemas.microsoft.com/office/drawing/2014/main" id="{9B76DC88-3ABE-9746-91D8-91BBF03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7750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3</a:t>
            </a:r>
          </a:p>
        </p:txBody>
      </p:sp>
      <p:sp>
        <p:nvSpPr>
          <p:cNvPr id="13" name="Rectangle 401">
            <a:extLst>
              <a:ext uri="{FF2B5EF4-FFF2-40B4-BE49-F238E27FC236}">
                <a16:creationId xmlns:a16="http://schemas.microsoft.com/office/drawing/2014/main" id="{3DE0AB53-8713-9144-AF2A-0EFFFD2C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0036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4</a:t>
            </a:r>
          </a:p>
        </p:txBody>
      </p:sp>
      <p:sp>
        <p:nvSpPr>
          <p:cNvPr id="17" name="Rectangle 411">
            <a:extLst>
              <a:ext uri="{FF2B5EF4-FFF2-40B4-BE49-F238E27FC236}">
                <a16:creationId xmlns:a16="http://schemas.microsoft.com/office/drawing/2014/main" id="{14C41A05-F37C-F447-BD31-0B3AF35D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3813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latin typeface="Courier New" charset="0"/>
              </a:rPr>
              <a:t>pos=</a:t>
            </a:r>
            <a:r>
              <a:rPr lang="en-US" dirty="0">
                <a:latin typeface="Courier New" charset="0"/>
              </a:rPr>
              <a:t>0</a:t>
            </a:r>
            <a:endParaRPr lang="en-US" dirty="0"/>
          </a:p>
        </p:txBody>
      </p:sp>
      <p:sp>
        <p:nvSpPr>
          <p:cNvPr id="18" name="Rectangle 416">
            <a:extLst>
              <a:ext uri="{FF2B5EF4-FFF2-40B4-BE49-F238E27FC236}">
                <a16:creationId xmlns:a16="http://schemas.microsoft.com/office/drawing/2014/main" id="{7AECD2C1-D79D-984E-8250-6DAEE7F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617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19" name="Rectangle 417">
            <a:extLst>
              <a:ext uri="{FF2B5EF4-FFF2-40B4-BE49-F238E27FC236}">
                <a16:creationId xmlns:a16="http://schemas.microsoft.com/office/drawing/2014/main" id="{C25BA374-0DDF-9543-AB29-D09473FC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9909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CCB7921E-C048-A74A-A87A-432FAE0E8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2681" y="3076573"/>
            <a:ext cx="1900238" cy="8387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1">
            <a:extLst>
              <a:ext uri="{FF2B5EF4-FFF2-40B4-BE49-F238E27FC236}">
                <a16:creationId xmlns:a16="http://schemas.microsoft.com/office/drawing/2014/main" id="{E46811FC-1C19-0542-8FCA-551E987E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0765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Line 452">
            <a:extLst>
              <a:ext uri="{FF2B5EF4-FFF2-40B4-BE49-F238E27FC236}">
                <a16:creationId xmlns:a16="http://schemas.microsoft.com/office/drawing/2014/main" id="{66F32E73-196B-2042-8B07-E0ACE854C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494" y="3048000"/>
            <a:ext cx="1385887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56">
            <a:extLst>
              <a:ext uri="{FF2B5EF4-FFF2-40B4-BE49-F238E27FC236}">
                <a16:creationId xmlns:a16="http://schemas.microsoft.com/office/drawing/2014/main" id="{512A1787-CD4A-844A-BB3E-806B0A5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9" y="2727325"/>
            <a:ext cx="141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Parent's table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25A638-C186-0643-9B68-EE9A0F4AA746}"/>
              </a:ext>
            </a:extLst>
          </p:cNvPr>
          <p:cNvGrpSpPr/>
          <p:nvPr/>
        </p:nvGrpSpPr>
        <p:grpSpPr>
          <a:xfrm>
            <a:off x="1331118" y="3149598"/>
            <a:ext cx="2976563" cy="2794002"/>
            <a:chOff x="1331118" y="3502023"/>
            <a:chExt cx="2976563" cy="2794002"/>
          </a:xfrm>
        </p:grpSpPr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1530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3816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6102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8388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60674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1530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3816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6102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8388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60674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169" y="4791075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681" y="3502023"/>
              <a:ext cx="1905000" cy="2413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73">
            <a:extLst>
              <a:ext uri="{FF2B5EF4-FFF2-40B4-BE49-F238E27FC236}">
                <a16:creationId xmlns:a16="http://schemas.microsoft.com/office/drawing/2014/main" id="{04C44B55-8C9C-9143-AA8C-DC6CBFCB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0480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access</a:t>
            </a:r>
          </a:p>
        </p:txBody>
      </p:sp>
      <p:sp>
        <p:nvSpPr>
          <p:cNvPr id="44" name="Rectangle 474">
            <a:extLst>
              <a:ext uri="{FF2B5EF4-FFF2-40B4-BE49-F238E27FC236}">
                <a16:creationId xmlns:a16="http://schemas.microsoft.com/office/drawing/2014/main" id="{51748BBB-BBF1-5041-B5F6-E0329F1B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9624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5" name="Rectangle 475">
            <a:extLst>
              <a:ext uri="{FF2B5EF4-FFF2-40B4-BE49-F238E27FC236}">
                <a16:creationId xmlns:a16="http://schemas.microsoft.com/office/drawing/2014/main" id="{82D5199D-FB7B-2640-A12D-B54F545F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3528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46" name="Rectangle 476">
            <a:extLst>
              <a:ext uri="{FF2B5EF4-FFF2-40B4-BE49-F238E27FC236}">
                <a16:creationId xmlns:a16="http://schemas.microsoft.com/office/drawing/2014/main" id="{2ADBE672-E6FA-1841-AAC9-E2123096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1" y="3657600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51" name="Text Box 481">
            <a:extLst>
              <a:ext uri="{FF2B5EF4-FFF2-40B4-BE49-F238E27FC236}">
                <a16:creationId xmlns:a16="http://schemas.microsoft.com/office/drawing/2014/main" id="{7CF7BCCA-1F1E-0B49-8EAC-B514B353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691" y="2774434"/>
            <a:ext cx="1133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 err="1"/>
              <a:t>foobar.txt</a:t>
            </a:r>
            <a:endParaRPr lang="en-US" dirty="0"/>
          </a:p>
        </p:txBody>
      </p:sp>
      <p:sp>
        <p:nvSpPr>
          <p:cNvPr id="56" name="Text Box 407">
            <a:extLst>
              <a:ext uri="{FF2B5EF4-FFF2-40B4-BE49-F238E27FC236}">
                <a16:creationId xmlns:a16="http://schemas.microsoft.com/office/drawing/2014/main" id="{DEF031CE-DDD8-AB46-A7B0-E2998B72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02144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7" name="Text Box 408">
            <a:extLst>
              <a:ext uri="{FF2B5EF4-FFF2-40B4-BE49-F238E27FC236}">
                <a16:creationId xmlns:a16="http://schemas.microsoft.com/office/drawing/2014/main" id="{AF2132BA-2A4F-124E-9E62-3887FEB5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008743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8" name="Text Box 410">
            <a:extLst>
              <a:ext uri="{FF2B5EF4-FFF2-40B4-BE49-F238E27FC236}">
                <a16:creationId xmlns:a16="http://schemas.microsoft.com/office/drawing/2014/main" id="{E40AE282-EE29-2C46-B9E2-2AEF2C5AB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2008743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3" name="Rectangle 411">
            <a:extLst>
              <a:ext uri="{FF2B5EF4-FFF2-40B4-BE49-F238E27FC236}">
                <a16:creationId xmlns:a16="http://schemas.microsoft.com/office/drawing/2014/main" id="{970C0633-D860-C321-8554-88AEE348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38506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latin typeface="Courier New" charset="0"/>
              </a:rPr>
              <a:t>pos=1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Examples of I/O redirection</a:t>
            </a:r>
          </a:p>
          <a:p>
            <a:pPr lvl="1"/>
            <a:r>
              <a:rPr lang="en-US" dirty="0"/>
              <a:t>a program can read input from a file: ./hex2raw &lt; </a:t>
            </a:r>
            <a:r>
              <a:rPr lang="en-US" dirty="0" err="1"/>
              <a:t>exploit.txt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program can send output to a file: ./hex2raw &gt; exploit-</a:t>
            </a:r>
            <a:r>
              <a:rPr lang="en-US" dirty="0" err="1"/>
              <a:t>raw.txt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output of one program can be input to another: cat </a:t>
            </a:r>
            <a:r>
              <a:rPr lang="en-US" dirty="0" err="1"/>
              <a:t>exploit.txt</a:t>
            </a:r>
            <a:r>
              <a:rPr lang="en-US" dirty="0"/>
              <a:t> | ./hex2raw | ./</a:t>
            </a:r>
            <a:r>
              <a:rPr lang="en-US" dirty="0" err="1"/>
              <a:t>ctarget</a:t>
            </a:r>
            <a:r>
              <a:rPr lang="en-US" dirty="0"/>
              <a:t> -q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I/O redirection uses a function called dup2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changes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newfd</a:t>
            </a:r>
            <a:r>
              <a:rPr lang="en-US" dirty="0"/>
              <a:t> to point to same open file table entry as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oldfd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returns file descriptor if OK, -1 on error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59098C-DA80-A14A-A8C5-CE8B5B993EEA}"/>
              </a:ext>
            </a:extLst>
          </p:cNvPr>
          <p:cNvSpPr txBox="1">
            <a:spLocks/>
          </p:cNvSpPr>
          <p:nvPr/>
        </p:nvSpPr>
        <p:spPr>
          <a:xfrm>
            <a:off x="718279" y="4495800"/>
            <a:ext cx="7968521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int dup2(int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oldfd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int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newfd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24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DF3C-084E-5F47-976F-D099533F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95A340-DCE6-8844-BDFC-1B2957AD3581}"/>
              </a:ext>
            </a:extLst>
          </p:cNvPr>
          <p:cNvGrpSpPr/>
          <p:nvPr/>
        </p:nvGrpSpPr>
        <p:grpSpPr>
          <a:xfrm>
            <a:off x="838200" y="1710267"/>
            <a:ext cx="6481762" cy="4067175"/>
            <a:chOff x="719138" y="-76200"/>
            <a:chExt cx="6481762" cy="40671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A7BC967C-7A10-DD49-AC3C-40C89A3B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108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3721EC99-21F5-E44E-BBBE-A604071D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336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E927A2D-4ED3-0046-BD21-11DF07C84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565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1BCCEDD9-E860-494C-923C-6AD1A65E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793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9673E94A-FCF7-254F-9636-8477CF9C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2022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229A8FAC-83C0-1E4A-8F06-7230E0AE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108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AB5AA273-9CCC-CC44-8B30-E99F3DC00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336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306B4BB8-313E-5D43-9E63-225192B63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565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DAF3C709-6652-F64F-9393-E75F92E62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793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F66D429C-F915-0C48-8BC2-CA753441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2022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14" name="Text Box 407">
              <a:extLst>
                <a:ext uri="{FF2B5EF4-FFF2-40B4-BE49-F238E27FC236}">
                  <a16:creationId xmlns:a16="http://schemas.microsoft.com/office/drawing/2014/main" id="{E4B350E6-8868-334B-B34E-4EEF96768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-63500"/>
              <a:ext cx="160655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Descriptor table</a:t>
              </a:r>
            </a:p>
            <a:p>
              <a:pPr algn="ctr"/>
              <a:r>
                <a:rPr lang="en-US"/>
                <a:t>(one table </a:t>
              </a:r>
            </a:p>
            <a:p>
              <a:pPr algn="ctr"/>
              <a:r>
                <a:rPr lang="en-US"/>
                <a:t>per process)</a:t>
              </a:r>
            </a:p>
          </p:txBody>
        </p:sp>
        <p:sp>
          <p:nvSpPr>
            <p:cNvPr id="15" name="Text Box 408">
              <a:extLst>
                <a:ext uri="{FF2B5EF4-FFF2-40B4-BE49-F238E27FC236}">
                  <a16:creationId xmlns:a16="http://schemas.microsoft.com/office/drawing/2014/main" id="{A3EC8CD0-2062-F24F-A631-4A2192822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5" y="-76200"/>
              <a:ext cx="1550988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Open file table 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6" name="Text Box 410">
              <a:extLst>
                <a:ext uri="{FF2B5EF4-FFF2-40B4-BE49-F238E27FC236}">
                  <a16:creationId xmlns:a16="http://schemas.microsoft.com/office/drawing/2014/main" id="{AD64F02C-E034-AE4C-961B-B6EC11778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213" y="-76200"/>
              <a:ext cx="1436687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v-node table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B47EC539-E403-4A49-8065-DA2CBB1C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40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85EBFC2D-B386-B245-A989-189B6B6E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70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refcnt=0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2FC9D07C-1579-3B45-9646-63EAEE05C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009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0" name="Line 429">
              <a:extLst>
                <a:ext uri="{FF2B5EF4-FFF2-40B4-BE49-F238E27FC236}">
                  <a16:creationId xmlns:a16="http://schemas.microsoft.com/office/drawing/2014/main" id="{4256E458-3449-4D40-8B8A-83279B4AD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200" y="1447800"/>
              <a:ext cx="1943100" cy="134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BB3BAFF4-2F83-9241-8044-B4DE6D75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138" y="26670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A5BAA310-C165-934D-AAF9-B1CDE9FB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09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1587BA4C-C157-FD49-B912-1C017C609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076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AF37C3B-FCED-EB4E-8394-D0205B28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381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8CEE0DB4-9F32-4B4E-BFF3-FF9CB523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686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6AB99926-0A29-8F49-B43D-ED55AB91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771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440">
              <a:extLst>
                <a:ext uri="{FF2B5EF4-FFF2-40B4-BE49-F238E27FC236}">
                  <a16:creationId xmlns:a16="http://schemas.microsoft.com/office/drawing/2014/main" id="{A7E88C7E-E03C-B64E-A17A-4D50F93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000" y="2120900"/>
              <a:ext cx="18923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52">
              <a:extLst>
                <a:ext uri="{FF2B5EF4-FFF2-40B4-BE49-F238E27FC236}">
                  <a16:creationId xmlns:a16="http://schemas.microsoft.com/office/drawing/2014/main" id="{BCB36BB9-F8A0-6C4F-9ED2-87DBA3B52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513" y="10795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65">
              <a:extLst>
                <a:ext uri="{FF2B5EF4-FFF2-40B4-BE49-F238E27FC236}">
                  <a16:creationId xmlns:a16="http://schemas.microsoft.com/office/drawing/2014/main" id="{20DA9D03-C31C-FA47-9C95-8C157D36F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066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0" name="Rectangle 466">
              <a:extLst>
                <a:ext uri="{FF2B5EF4-FFF2-40B4-BE49-F238E27FC236}">
                  <a16:creationId xmlns:a16="http://schemas.microsoft.com/office/drawing/2014/main" id="{AA17E783-27FB-C84C-AD4C-CFBFDE54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981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1" name="Rectangle 467">
              <a:extLst>
                <a:ext uri="{FF2B5EF4-FFF2-40B4-BE49-F238E27FC236}">
                  <a16:creationId xmlns:a16="http://schemas.microsoft.com/office/drawing/2014/main" id="{CC53C686-47F0-D846-8F17-7630B4432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371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2" name="Rectangle 468">
              <a:extLst>
                <a:ext uri="{FF2B5EF4-FFF2-40B4-BE49-F238E27FC236}">
                  <a16:creationId xmlns:a16="http://schemas.microsoft.com/office/drawing/2014/main" id="{C3E3FBCB-EA40-3448-81AA-BD06CC9F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676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3" name="Rectangle 469">
              <a:extLst>
                <a:ext uri="{FF2B5EF4-FFF2-40B4-BE49-F238E27FC236}">
                  <a16:creationId xmlns:a16="http://schemas.microsoft.com/office/drawing/2014/main" id="{E0DDFEBB-036D-2446-B89E-AFEDC46F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7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4" name="Rectangle 470">
              <a:extLst>
                <a:ext uri="{FF2B5EF4-FFF2-40B4-BE49-F238E27FC236}">
                  <a16:creationId xmlns:a16="http://schemas.microsoft.com/office/drawing/2014/main" id="{F0E9933D-06A6-164D-A502-944B3901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581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5" name="Rectangle 471">
              <a:extLst>
                <a:ext uri="{FF2B5EF4-FFF2-40B4-BE49-F238E27FC236}">
                  <a16:creationId xmlns:a16="http://schemas.microsoft.com/office/drawing/2014/main" id="{F829C5EC-9180-524D-A0F3-88E9C6451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1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6" name="Rectangle 472">
              <a:extLst>
                <a:ext uri="{FF2B5EF4-FFF2-40B4-BE49-F238E27FC236}">
                  <a16:creationId xmlns:a16="http://schemas.microsoft.com/office/drawing/2014/main" id="{81CD53F3-DC87-F84A-B6B3-E7F6C27D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276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7" name="Text Box 473">
              <a:extLst>
                <a:ext uri="{FF2B5EF4-FFF2-40B4-BE49-F238E27FC236}">
                  <a16:creationId xmlns:a16="http://schemas.microsoft.com/office/drawing/2014/main" id="{CAD44B19-AF11-3145-85EF-FC43447B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8223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  <p:sp>
          <p:nvSpPr>
            <p:cNvPr id="38" name="Text Box 474">
              <a:extLst>
                <a:ext uri="{FF2B5EF4-FFF2-40B4-BE49-F238E27FC236}">
                  <a16:creationId xmlns:a16="http://schemas.microsoft.com/office/drawing/2014/main" id="{1345FD9E-1851-A84F-8C25-AFD362B43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25146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C70A6B-9ADE-B424-43F0-2D3B54EB6802}"/>
              </a:ext>
            </a:extLst>
          </p:cNvPr>
          <p:cNvSpPr txBox="1"/>
          <p:nvPr/>
        </p:nvSpPr>
        <p:spPr>
          <a:xfrm>
            <a:off x="325622" y="613993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dup2(4,1)</a:t>
            </a:r>
          </a:p>
        </p:txBody>
      </p:sp>
    </p:spTree>
    <p:extLst>
      <p:ext uri="{BB962C8B-B14F-4D97-AF65-F5344CB8AC3E}">
        <p14:creationId xmlns:p14="http://schemas.microsoft.com/office/powerpoint/2010/main" val="38953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E0C8-1248-554F-BEF1-FCE7B244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E08E-AEA8-524B-93D6-9B5A0DFB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26A66B7-374E-1F49-8879-54042DB4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int fd1, fd2;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read(fd2,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dup2(fd2, fd1);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read(fd1,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67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I/O Redirect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801" y="2924172"/>
            <a:ext cx="1912938" cy="8286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066800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  <p:sp>
        <p:nvSpPr>
          <p:cNvPr id="49" name="Line 440">
            <a:extLst>
              <a:ext uri="{FF2B5EF4-FFF2-40B4-BE49-F238E27FC236}">
                <a16:creationId xmlns:a16="http://schemas.microsoft.com/office/drawing/2014/main" id="{22C30C70-9ADA-D142-B053-E2049B311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3750188"/>
            <a:ext cx="1850244" cy="89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16">
            <a:extLst>
              <a:ext uri="{FF2B5EF4-FFF2-40B4-BE49-F238E27FC236}">
                <a16:creationId xmlns:a16="http://schemas.microsoft.com/office/drawing/2014/main" id="{B1AF5057-4542-224A-A566-A1AB803C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329" y="5192526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52" name="Rectangle 416">
            <a:extLst>
              <a:ext uri="{FF2B5EF4-FFF2-40B4-BE49-F238E27FC236}">
                <a16:creationId xmlns:a16="http://schemas.microsoft.com/office/drawing/2014/main" id="{7C7454B2-2266-EA48-8BF4-111841D3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632" y="3533723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84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47" grpId="0"/>
      <p:bldP spid="48" grpId="0"/>
      <p:bldP spid="49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I/O as a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Operating systems use the System I/O commands as an interface for all I/O devices</a:t>
            </a:r>
          </a:p>
          <a:p>
            <a:endParaRPr lang="en-US" dirty="0"/>
          </a:p>
          <a:p>
            <a:r>
              <a:rPr lang="en-US" dirty="0"/>
              <a:t>The commands to read and write to an open file descriptor are the same no matter what type of "file" it is </a:t>
            </a:r>
          </a:p>
          <a:p>
            <a:endParaRPr lang="en-US" dirty="0"/>
          </a:p>
          <a:p>
            <a:r>
              <a:rPr lang="en-US" dirty="0"/>
              <a:t>Types of files include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keyboard</a:t>
            </a:r>
          </a:p>
          <a:p>
            <a:pPr lvl="1"/>
            <a:r>
              <a:rPr lang="en-US" dirty="0"/>
              <a:t>screen </a:t>
            </a:r>
          </a:p>
          <a:p>
            <a:pPr lvl="1"/>
            <a:r>
              <a:rPr lang="en-US" dirty="0"/>
              <a:t>pipe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5331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7FB6-8251-9344-A4F7-3F1A10A2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2D9C-5CC7-5640-9712-6EE791C4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streaming access</a:t>
            </a:r>
          </a:p>
          <a:p>
            <a:r>
              <a:rPr lang="en-US" dirty="0"/>
              <a:t>Solid State Disks (Flash Memory)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moderate cost (50x magnetic)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Good performance for random reads</a:t>
            </a:r>
          </a:p>
          <a:p>
            <a:pPr lvl="1"/>
            <a:r>
              <a:rPr lang="en-US" dirty="0"/>
              <a:t>Not-as-good performance for random writes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2FA3D-0447-D941-A374-B62ECCDA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1758931" cy="1653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27FE7-3575-7340-B1E2-1151CD5E573D}"/>
              </a:ext>
            </a:extLst>
          </p:cNvPr>
          <p:cNvSpPr txBox="1"/>
          <p:nvPr/>
        </p:nvSpPr>
        <p:spPr>
          <a:xfrm>
            <a:off x="7848600" y="7620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1950s</a:t>
            </a:r>
          </a:p>
          <a:p>
            <a:r>
              <a:rPr lang="en-US" dirty="0"/>
              <a:t>IBM 350</a:t>
            </a:r>
          </a:p>
          <a:p>
            <a:r>
              <a:rPr lang="en-US" dirty="0"/>
              <a:t>5 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D0DE9-EC36-F043-A680-4116AAAB619B}"/>
              </a:ext>
            </a:extLst>
          </p:cNvPr>
          <p:cNvSpPr txBox="1"/>
          <p:nvPr/>
        </p:nvSpPr>
        <p:spPr>
          <a:xfrm>
            <a:off x="7848600" y="25056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WD Red</a:t>
            </a:r>
          </a:p>
          <a:p>
            <a:r>
              <a:rPr lang="en-US" dirty="0"/>
              <a:t>10 TB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37C43-175C-2240-BD54-7BFF8211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7059"/>
            <a:ext cx="1723571" cy="1727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DC176-4607-F74F-A89D-97016549938E}"/>
              </a:ext>
            </a:extLst>
          </p:cNvPr>
          <p:cNvSpPr txBox="1"/>
          <p:nvPr/>
        </p:nvSpPr>
        <p:spPr>
          <a:xfrm>
            <a:off x="7868392" y="4700474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  <a:p>
            <a:r>
              <a:rPr lang="en-US" dirty="0"/>
              <a:t>MacBook</a:t>
            </a:r>
          </a:p>
          <a:p>
            <a:r>
              <a:rPr lang="en-US" dirty="0"/>
              <a:t>1TB</a:t>
            </a:r>
          </a:p>
        </p:txBody>
      </p:sp>
      <p:pic>
        <p:nvPicPr>
          <p:cNvPr id="6" name="Picture 5" descr="The inside of a silver device&#10;&#10;Description automatically generated">
            <a:extLst>
              <a:ext uri="{FF2B5EF4-FFF2-40B4-BE49-F238E27FC236}">
                <a16:creationId xmlns:a16="http://schemas.microsoft.com/office/drawing/2014/main" id="{35E51684-A566-C7B6-C6F4-BAABEF1F4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95" y="4495800"/>
            <a:ext cx="1776906" cy="13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33DD-BDEC-8645-96EF-7C67AB66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Storage Media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7B87CB-DA00-0247-9E1F-D19112F6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520"/>
            <a:ext cx="8229600" cy="3820160"/>
          </a:xfrm>
        </p:spPr>
      </p:pic>
    </p:spTree>
    <p:extLst>
      <p:ext uri="{BB962C8B-B14F-4D97-AF65-F5344CB8AC3E}">
        <p14:creationId xmlns:p14="http://schemas.microsoft.com/office/powerpoint/2010/main" val="174747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dirty="0"/>
              <a:t>should be able to store large amounts of information</a:t>
            </a:r>
          </a:p>
          <a:p>
            <a:pPr lvl="1"/>
            <a:r>
              <a:rPr lang="en-US" dirty="0"/>
              <a:t>information must survive processes, power failures, etc.</a:t>
            </a:r>
          </a:p>
          <a:p>
            <a:pPr lvl="1"/>
            <a:r>
              <a:rPr lang="en-US" dirty="0"/>
              <a:t>processes must be able to find information</a:t>
            </a:r>
          </a:p>
          <a:p>
            <a:pPr lvl="1"/>
            <a:r>
              <a:rPr lang="en-US" dirty="0"/>
              <a:t>needs to support concurrent accesses by multiple processes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 files</a:t>
            </a:r>
          </a:p>
        </p:txBody>
      </p:sp>
    </p:spTree>
    <p:extLst>
      <p:ext uri="{BB962C8B-B14F-4D97-AF65-F5344CB8AC3E}">
        <p14:creationId xmlns:p14="http://schemas.microsoft.com/office/powerpoint/2010/main" val="28809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4C9-C4B4-C84D-9A7E-9A8AA5EA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79-8B9A-CF42-879D-6781DA15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interface that provides operations on data stored long-term on disk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file</a:t>
            </a:r>
            <a:r>
              <a:rPr lang="en-US" dirty="0"/>
              <a:t> is a named sequence of stored bytes</a:t>
            </a:r>
          </a:p>
          <a:p>
            <a:pPr lvl="1"/>
            <a:r>
              <a:rPr lang="en-US" dirty="0"/>
              <a:t>name is defined on creation</a:t>
            </a:r>
          </a:p>
          <a:p>
            <a:pPr lvl="1"/>
            <a:r>
              <a:rPr lang="en-US" dirty="0"/>
              <a:t>processes use name to subsequently access that file</a:t>
            </a:r>
          </a:p>
          <a:p>
            <a:endParaRPr lang="en-US" dirty="0"/>
          </a:p>
          <a:p>
            <a:r>
              <a:rPr lang="en-US" dirty="0"/>
              <a:t>a file is comprised of two parts: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</a:t>
            </a:r>
            <a:r>
              <a:rPr lang="en-US" dirty="0"/>
              <a:t>: information a user or application puts in a file</a:t>
            </a:r>
          </a:p>
          <a:p>
            <a:pPr lvl="2"/>
            <a:r>
              <a:rPr lang="en-US" dirty="0"/>
              <a:t>an array of untyped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metadata</a:t>
            </a:r>
            <a:r>
              <a:rPr lang="en-US" dirty="0"/>
              <a:t>: information added and managed by the OS </a:t>
            </a:r>
          </a:p>
          <a:p>
            <a:pPr lvl="2"/>
            <a:r>
              <a:rPr lang="en-US" dirty="0"/>
              <a:t>e.g., size, owner, security info, modification time</a:t>
            </a:r>
          </a:p>
          <a:p>
            <a:endParaRPr lang="en-US" dirty="0"/>
          </a:p>
          <a:p>
            <a:r>
              <a:rPr lang="en-US" dirty="0"/>
              <a:t>two types of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normal files</a:t>
            </a:r>
            <a:r>
              <a:rPr lang="en-US" dirty="0"/>
              <a:t>: data is an arbitrary sequence of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directories</a:t>
            </a:r>
            <a:r>
              <a:rPr lang="en-US" dirty="0"/>
              <a:t>: a special type of file that provides mappings from human-readable names to low-level names (i.e., file numbers)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12ABBB1-2A0D-5C07-A159-B361B24E00CF}"/>
              </a:ext>
            </a:extLst>
          </p:cNvPr>
          <p:cNvGrpSpPr/>
          <p:nvPr/>
        </p:nvGrpSpPr>
        <p:grpSpPr>
          <a:xfrm flipH="1">
            <a:off x="5867398" y="1031691"/>
            <a:ext cx="830013" cy="652563"/>
            <a:chOff x="7974178" y="2133600"/>
            <a:chExt cx="922305" cy="652563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B437DE57-CB23-2446-DF9A-9CDBB2EA1721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53E342-4E1E-B690-6CCE-740B92E9C85F}"/>
                </a:ext>
              </a:extLst>
            </p:cNvPr>
            <p:cNvSpPr txBox="1"/>
            <p:nvPr/>
          </p:nvSpPr>
          <p:spPr>
            <a:xfrm>
              <a:off x="8470408" y="2133600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2FBCE2-EF67-F14D-8BDE-9D3BB04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E3CE-A2F4-A94F-81EE-D9C2BFB05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988392" cy="54894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file system has a root directory "/"</a:t>
            </a:r>
          </a:p>
          <a:p>
            <a:endParaRPr lang="en-US" dirty="0"/>
          </a:p>
          <a:p>
            <a:r>
              <a:rPr lang="en-US" dirty="0"/>
              <a:t>Directories contain other files (including subdirectories)</a:t>
            </a:r>
          </a:p>
          <a:p>
            <a:endParaRPr lang="en-US" dirty="0"/>
          </a:p>
          <a:p>
            <a:r>
              <a:rPr lang="en-US" dirty="0"/>
              <a:t>Each UNIX directory also contains         2 special entries</a:t>
            </a:r>
          </a:p>
          <a:p>
            <a:pPr lvl="1"/>
            <a:r>
              <a:rPr lang="en-US" dirty="0"/>
              <a:t>"." = this directory</a:t>
            </a:r>
          </a:p>
          <a:p>
            <a:pPr lvl="1"/>
            <a:r>
              <a:rPr lang="en-US" dirty="0"/>
              <a:t>".." = parent directory</a:t>
            </a:r>
          </a:p>
          <a:p>
            <a:endParaRPr lang="en-US" dirty="0"/>
          </a:p>
          <a:p>
            <a:r>
              <a:rPr lang="en-US" dirty="0"/>
              <a:t>Each path from root is a name for a leaf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foo.txt</a:t>
            </a:r>
            <a:endParaRPr lang="en-US" dirty="0"/>
          </a:p>
          <a:p>
            <a:pPr lvl="1"/>
            <a:r>
              <a:rPr lang="en-US" dirty="0"/>
              <a:t>/bar/</a:t>
            </a:r>
            <a:r>
              <a:rPr lang="en-US" dirty="0" err="1"/>
              <a:t>baz</a:t>
            </a:r>
            <a:r>
              <a:rPr lang="en-US" dirty="0"/>
              <a:t>/</a:t>
            </a:r>
            <a:r>
              <a:rPr lang="en-US" dirty="0" err="1"/>
              <a:t>baz.txt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Absolute paths: </a:t>
            </a:r>
            <a:r>
              <a:rPr lang="en-US" dirty="0"/>
              <a:t>path of file from the root directory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Relative paths: </a:t>
            </a:r>
            <a:r>
              <a:rPr lang="en-US" dirty="0"/>
              <a:t>path from current working directory</a:t>
            </a:r>
          </a:p>
          <a:p>
            <a:pPr lvl="1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B5D6D-BAD4-4549-B64A-FE90525DC8C2}"/>
              </a:ext>
            </a:extLst>
          </p:cNvPr>
          <p:cNvCxnSpPr>
            <a:cxnSpLocks/>
          </p:cNvCxnSpPr>
          <p:nvPr/>
        </p:nvCxnSpPr>
        <p:spPr>
          <a:xfrm>
            <a:off x="7314018" y="2107777"/>
            <a:ext cx="4136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F6455-FFED-B648-B5DE-EBC1B3B9CDA0}"/>
              </a:ext>
            </a:extLst>
          </p:cNvPr>
          <p:cNvCxnSpPr>
            <a:cxnSpLocks/>
          </p:cNvCxnSpPr>
          <p:nvPr/>
        </p:nvCxnSpPr>
        <p:spPr>
          <a:xfrm flipH="1">
            <a:off x="6437718" y="2107777"/>
            <a:ext cx="3374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4A81E-F23B-C143-A248-8B64A5F9061F}"/>
              </a:ext>
            </a:extLst>
          </p:cNvPr>
          <p:cNvCxnSpPr>
            <a:cxnSpLocks/>
          </p:cNvCxnSpPr>
          <p:nvPr/>
        </p:nvCxnSpPr>
        <p:spPr>
          <a:xfrm flipH="1">
            <a:off x="7897661" y="4443879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F07B16-8BE6-A64D-824F-435195B2904B}"/>
              </a:ext>
            </a:extLst>
          </p:cNvPr>
          <p:cNvCxnSpPr>
            <a:cxnSpLocks/>
          </p:cNvCxnSpPr>
          <p:nvPr/>
        </p:nvCxnSpPr>
        <p:spPr>
          <a:xfrm>
            <a:off x="7919763" y="3250777"/>
            <a:ext cx="2993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9681E-80E0-0145-947F-81FFF0922B9F}"/>
              </a:ext>
            </a:extLst>
          </p:cNvPr>
          <p:cNvCxnSpPr>
            <a:cxnSpLocks/>
          </p:cNvCxnSpPr>
          <p:nvPr/>
        </p:nvCxnSpPr>
        <p:spPr>
          <a:xfrm flipH="1">
            <a:off x="6279059" y="3250777"/>
            <a:ext cx="873709" cy="530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4AF32-ED8F-D0C0-C607-3C4896BFF3AE}"/>
              </a:ext>
            </a:extLst>
          </p:cNvPr>
          <p:cNvGrpSpPr/>
          <p:nvPr/>
        </p:nvGrpSpPr>
        <p:grpSpPr>
          <a:xfrm>
            <a:off x="6528032" y="1143000"/>
            <a:ext cx="1035298" cy="1134705"/>
            <a:chOff x="5026740" y="1434453"/>
            <a:chExt cx="1202610" cy="1202610"/>
          </a:xfrm>
        </p:grpSpPr>
        <p:pic>
          <p:nvPicPr>
            <p:cNvPr id="12" name="Picture 11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7D17DC72-5843-3C23-81AF-B10F4B7B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A57FC4-56EA-68B9-09AF-6D42B696A2ED}"/>
                </a:ext>
              </a:extLst>
            </p:cNvPr>
            <p:cNvSpPr txBox="1"/>
            <p:nvPr/>
          </p:nvSpPr>
          <p:spPr>
            <a:xfrm>
              <a:off x="5503652" y="1942059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/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3B51A1-4E8B-8445-A95D-DCDB0412795C}"/>
              </a:ext>
            </a:extLst>
          </p:cNvPr>
          <p:cNvGrpSpPr/>
          <p:nvPr/>
        </p:nvGrpSpPr>
        <p:grpSpPr>
          <a:xfrm>
            <a:off x="7129998" y="2307219"/>
            <a:ext cx="1035298" cy="1134705"/>
            <a:chOff x="5026740" y="1434453"/>
            <a:chExt cx="1202610" cy="1202610"/>
          </a:xfrm>
        </p:grpSpPr>
        <p:pic>
          <p:nvPicPr>
            <p:cNvPr id="27" name="Picture 26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8F8DC8A0-FF81-0871-E221-AEEE90A9C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5AA55A-AEED-8C06-3795-026E1104C17F}"/>
                </a:ext>
              </a:extLst>
            </p:cNvPr>
            <p:cNvSpPr txBox="1"/>
            <p:nvPr/>
          </p:nvSpPr>
          <p:spPr>
            <a:xfrm>
              <a:off x="5368999" y="1942059"/>
              <a:ext cx="518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bar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40328E-6B39-D916-1524-9E557AEE796B}"/>
              </a:ext>
            </a:extLst>
          </p:cNvPr>
          <p:cNvGrpSpPr/>
          <p:nvPr/>
        </p:nvGrpSpPr>
        <p:grpSpPr>
          <a:xfrm>
            <a:off x="7647647" y="3483097"/>
            <a:ext cx="1035298" cy="1134705"/>
            <a:chOff x="5026740" y="1434453"/>
            <a:chExt cx="1202610" cy="1202610"/>
          </a:xfrm>
        </p:grpSpPr>
        <p:pic>
          <p:nvPicPr>
            <p:cNvPr id="30" name="Picture 29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8559DBDF-10D4-7FF6-CCB8-F3596EFC4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18FF89-515A-B2BB-3B74-0D3360106C90}"/>
                </a:ext>
              </a:extLst>
            </p:cNvPr>
            <p:cNvSpPr txBox="1"/>
            <p:nvPr/>
          </p:nvSpPr>
          <p:spPr>
            <a:xfrm>
              <a:off x="5349764" y="1942059"/>
              <a:ext cx="556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baz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D9AE4B-661F-F771-50D6-7087793D0E77}"/>
              </a:ext>
            </a:extLst>
          </p:cNvPr>
          <p:cNvGrpSpPr/>
          <p:nvPr/>
        </p:nvGrpSpPr>
        <p:grpSpPr>
          <a:xfrm>
            <a:off x="5984408" y="2544472"/>
            <a:ext cx="707996" cy="707996"/>
            <a:chOff x="5984408" y="2544472"/>
            <a:chExt cx="707996" cy="707996"/>
          </a:xfrm>
        </p:grpSpPr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68760A0-9FF9-018A-4397-FB42587C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18B073-0141-F040-C244-1A56965B61CB}"/>
                </a:ext>
              </a:extLst>
            </p:cNvPr>
            <p:cNvSpPr txBox="1"/>
            <p:nvPr/>
          </p:nvSpPr>
          <p:spPr>
            <a:xfrm>
              <a:off x="6015808" y="28490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foo.txt</a:t>
              </a:r>
              <a:endParaRPr lang="en-US" sz="14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941272-899B-49BA-5469-A53EAEEEE321}"/>
              </a:ext>
            </a:extLst>
          </p:cNvPr>
          <p:cNvGrpSpPr/>
          <p:nvPr/>
        </p:nvGrpSpPr>
        <p:grpSpPr>
          <a:xfrm>
            <a:off x="5788796" y="3734280"/>
            <a:ext cx="707996" cy="707996"/>
            <a:chOff x="5984408" y="2544472"/>
            <a:chExt cx="707996" cy="707996"/>
          </a:xfrm>
        </p:grpSpPr>
        <p:pic>
          <p:nvPicPr>
            <p:cNvPr id="35" name="Picture 3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C7311DB-875F-B31B-55C0-EB87C692C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7FE0AF-2B46-2F3A-95BD-C1DB324A3775}"/>
                </a:ext>
              </a:extLst>
            </p:cNvPr>
            <p:cNvSpPr txBox="1"/>
            <p:nvPr/>
          </p:nvSpPr>
          <p:spPr>
            <a:xfrm>
              <a:off x="6015808" y="2849032"/>
              <a:ext cx="67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bar.txt</a:t>
              </a:r>
              <a:endParaRPr lang="en-US" sz="1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E4FD3D-E810-B064-4AFF-6568226AAABE}"/>
              </a:ext>
            </a:extLst>
          </p:cNvPr>
          <p:cNvGrpSpPr/>
          <p:nvPr/>
        </p:nvGrpSpPr>
        <p:grpSpPr>
          <a:xfrm>
            <a:off x="7440376" y="4973375"/>
            <a:ext cx="713024" cy="707996"/>
            <a:chOff x="5984408" y="2544472"/>
            <a:chExt cx="713024" cy="707996"/>
          </a:xfrm>
        </p:grpSpPr>
        <p:pic>
          <p:nvPicPr>
            <p:cNvPr id="38" name="Picture 3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6D265B2-B7C9-4967-E40A-99B5FE13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1DD8A1-2DB9-6A99-A235-94069A77AA2E}"/>
                </a:ext>
              </a:extLst>
            </p:cNvPr>
            <p:cNvSpPr txBox="1"/>
            <p:nvPr/>
          </p:nvSpPr>
          <p:spPr>
            <a:xfrm>
              <a:off x="5985378" y="2849032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baz.txt</a:t>
              </a:r>
              <a:endParaRPr lang="en-US" sz="1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69042-CB01-8D56-31B3-5FED628CC00E}"/>
              </a:ext>
            </a:extLst>
          </p:cNvPr>
          <p:cNvGrpSpPr/>
          <p:nvPr/>
        </p:nvGrpSpPr>
        <p:grpSpPr>
          <a:xfrm>
            <a:off x="7974178" y="2133600"/>
            <a:ext cx="768074" cy="652563"/>
            <a:chOff x="7974178" y="2133600"/>
            <a:chExt cx="768074" cy="652563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1E85534B-6D77-C37F-7B1F-DE542E72AF6A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6FCA54-8AE5-1367-C8F3-BB0FDE8AA4CC}"/>
                </a:ext>
              </a:extLst>
            </p:cNvPr>
            <p:cNvSpPr txBox="1"/>
            <p:nvPr/>
          </p:nvSpPr>
          <p:spPr>
            <a:xfrm>
              <a:off x="8458200" y="213360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C58530-3876-57FC-9DF4-9B9C29C07F65}"/>
              </a:ext>
            </a:extLst>
          </p:cNvPr>
          <p:cNvGrpSpPr/>
          <p:nvPr/>
        </p:nvGrpSpPr>
        <p:grpSpPr>
          <a:xfrm>
            <a:off x="8458200" y="3286158"/>
            <a:ext cx="768074" cy="652563"/>
            <a:chOff x="7974178" y="2133600"/>
            <a:chExt cx="768074" cy="65256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D64E77A-91BC-86FD-A5CE-F0E32839E6D6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E52735-CEB6-C91B-9381-500056F86371}"/>
                </a:ext>
              </a:extLst>
            </p:cNvPr>
            <p:cNvSpPr txBox="1"/>
            <p:nvPr/>
          </p:nvSpPr>
          <p:spPr>
            <a:xfrm>
              <a:off x="8458200" y="213360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12173F-971F-A0D2-93ED-C083E02F364E}"/>
              </a:ext>
            </a:extLst>
          </p:cNvPr>
          <p:cNvGrpSpPr/>
          <p:nvPr/>
        </p:nvGrpSpPr>
        <p:grpSpPr>
          <a:xfrm>
            <a:off x="7314018" y="993521"/>
            <a:ext cx="768074" cy="652563"/>
            <a:chOff x="7974178" y="2133600"/>
            <a:chExt cx="768074" cy="65256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D57484EC-FB53-1FFC-128F-9777BB6562BD}"/>
                </a:ext>
              </a:extLst>
            </p:cNvPr>
            <p:cNvSpPr/>
            <p:nvPr/>
          </p:nvSpPr>
          <p:spPr>
            <a:xfrm>
              <a:off x="7974178" y="2335193"/>
              <a:ext cx="517649" cy="450970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6E4E3B-D7AA-E013-5977-99CA6291A596}"/>
                </a:ext>
              </a:extLst>
            </p:cNvPr>
            <p:cNvSpPr txBox="1"/>
            <p:nvPr/>
          </p:nvSpPr>
          <p:spPr>
            <a:xfrm>
              <a:off x="8458200" y="213360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0F6588-B16A-9D28-602C-EBA2961E24F0}"/>
              </a:ext>
            </a:extLst>
          </p:cNvPr>
          <p:cNvGrpSpPr/>
          <p:nvPr/>
        </p:nvGrpSpPr>
        <p:grpSpPr>
          <a:xfrm rot="453249">
            <a:off x="7845880" y="2928996"/>
            <a:ext cx="803452" cy="1086038"/>
            <a:chOff x="8538937" y="2015757"/>
            <a:chExt cx="810216" cy="1086038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7DE4612D-4ACE-0D3C-A488-773C31B73987}"/>
                </a:ext>
              </a:extLst>
            </p:cNvPr>
            <p:cNvSpPr/>
            <p:nvPr/>
          </p:nvSpPr>
          <p:spPr>
            <a:xfrm rot="20342150" flipH="1">
              <a:off x="8538937" y="2326549"/>
              <a:ext cx="532079" cy="775246"/>
            </a:xfrm>
            <a:prstGeom prst="arc">
              <a:avLst>
                <a:gd name="adj1" fmla="val 9020540"/>
                <a:gd name="adj2" fmla="val 1561546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53C1F5-ABA5-04DC-DA7A-C651F935587D}"/>
                </a:ext>
              </a:extLst>
            </p:cNvPr>
            <p:cNvSpPr txBox="1"/>
            <p:nvPr/>
          </p:nvSpPr>
          <p:spPr>
            <a:xfrm rot="21146751">
              <a:off x="8923078" y="2015757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CBB5F6-4E28-4A37-E34E-4D27932493A3}"/>
              </a:ext>
            </a:extLst>
          </p:cNvPr>
          <p:cNvGrpSpPr/>
          <p:nvPr/>
        </p:nvGrpSpPr>
        <p:grpSpPr>
          <a:xfrm rot="453249">
            <a:off x="7320868" y="1762458"/>
            <a:ext cx="803452" cy="1086038"/>
            <a:chOff x="8538937" y="2015757"/>
            <a:chExt cx="810216" cy="1086038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7D59C9EE-3CA5-B199-4700-3235F16CECC2}"/>
                </a:ext>
              </a:extLst>
            </p:cNvPr>
            <p:cNvSpPr/>
            <p:nvPr/>
          </p:nvSpPr>
          <p:spPr>
            <a:xfrm rot="20342150" flipH="1">
              <a:off x="8538937" y="2326549"/>
              <a:ext cx="532079" cy="775246"/>
            </a:xfrm>
            <a:prstGeom prst="arc">
              <a:avLst>
                <a:gd name="adj1" fmla="val 9020540"/>
                <a:gd name="adj2" fmla="val 1561546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8278D9D-13C8-A409-0B83-3DCB9455D736}"/>
                </a:ext>
              </a:extLst>
            </p:cNvPr>
            <p:cNvSpPr txBox="1"/>
            <p:nvPr/>
          </p:nvSpPr>
          <p:spPr>
            <a:xfrm rot="21146751">
              <a:off x="8923078" y="2015757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013515-37F2-94A8-5B97-18BCED55DF1D}"/>
              </a:ext>
            </a:extLst>
          </p:cNvPr>
          <p:cNvGrpSpPr/>
          <p:nvPr/>
        </p:nvGrpSpPr>
        <p:grpSpPr>
          <a:xfrm>
            <a:off x="6541845" y="3479698"/>
            <a:ext cx="1035298" cy="1134705"/>
            <a:chOff x="5026740" y="1434453"/>
            <a:chExt cx="1202610" cy="1202610"/>
          </a:xfrm>
        </p:grpSpPr>
        <p:pic>
          <p:nvPicPr>
            <p:cNvPr id="60" name="Picture 59" descr="A yellow folder with a black background&#10;&#10;Description automatically generated">
              <a:extLst>
                <a:ext uri="{FF2B5EF4-FFF2-40B4-BE49-F238E27FC236}">
                  <a16:creationId xmlns:a16="http://schemas.microsoft.com/office/drawing/2014/main" id="{6213E69F-6CF6-DFF2-1EC4-B76AB08B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40" y="1434453"/>
              <a:ext cx="1202610" cy="120261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90BC71B-0B7D-20C3-1962-9F7CFA19F15A}"/>
                </a:ext>
              </a:extLst>
            </p:cNvPr>
            <p:cNvSpPr txBox="1"/>
            <p:nvPr/>
          </p:nvSpPr>
          <p:spPr>
            <a:xfrm>
              <a:off x="5334585" y="1942059"/>
              <a:ext cx="586923" cy="39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fun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EA123BF-5951-0087-6284-8C4D0A3E2906}"/>
              </a:ext>
            </a:extLst>
          </p:cNvPr>
          <p:cNvCxnSpPr>
            <a:cxnSpLocks/>
          </p:cNvCxnSpPr>
          <p:nvPr/>
        </p:nvCxnSpPr>
        <p:spPr>
          <a:xfrm flipH="1">
            <a:off x="7231051" y="3252580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077783F-B8FE-B164-5CCB-D838DF5DD642}"/>
              </a:ext>
            </a:extLst>
          </p:cNvPr>
          <p:cNvCxnSpPr>
            <a:cxnSpLocks/>
          </p:cNvCxnSpPr>
          <p:nvPr/>
        </p:nvCxnSpPr>
        <p:spPr>
          <a:xfrm flipH="1">
            <a:off x="6771051" y="4427314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615C6C-D3CD-007D-722F-7C8A6BE77E76}"/>
              </a:ext>
            </a:extLst>
          </p:cNvPr>
          <p:cNvGrpSpPr/>
          <p:nvPr/>
        </p:nvGrpSpPr>
        <p:grpSpPr>
          <a:xfrm>
            <a:off x="6313766" y="4956810"/>
            <a:ext cx="707996" cy="707996"/>
            <a:chOff x="5984408" y="2544472"/>
            <a:chExt cx="707996" cy="707996"/>
          </a:xfrm>
        </p:grpSpPr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5543BE7-D3BF-4B9F-D975-3AA8E158F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BF986B-ABE3-9CB4-0281-B1041BD37AC6}"/>
                </a:ext>
              </a:extLst>
            </p:cNvPr>
            <p:cNvSpPr txBox="1"/>
            <p:nvPr/>
          </p:nvSpPr>
          <p:spPr>
            <a:xfrm>
              <a:off x="5985378" y="28490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fun.txt</a:t>
              </a:r>
              <a:endParaRPr lang="en-US" sz="14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C455BA7-4099-E930-4DBA-C7D4F9784983}"/>
              </a:ext>
            </a:extLst>
          </p:cNvPr>
          <p:cNvGrpSpPr/>
          <p:nvPr/>
        </p:nvGrpSpPr>
        <p:grpSpPr>
          <a:xfrm>
            <a:off x="7389855" y="3200400"/>
            <a:ext cx="458745" cy="656981"/>
            <a:chOff x="8024460" y="2002418"/>
            <a:chExt cx="458745" cy="656981"/>
          </a:xfrm>
        </p:grpSpPr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813A0956-E9EA-4701-9B11-BEFFC87E0164}"/>
                </a:ext>
              </a:extLst>
            </p:cNvPr>
            <p:cNvSpPr/>
            <p:nvPr/>
          </p:nvSpPr>
          <p:spPr>
            <a:xfrm>
              <a:off x="8024460" y="2383418"/>
              <a:ext cx="306345" cy="275981"/>
            </a:xfrm>
            <a:prstGeom prst="arc">
              <a:avLst>
                <a:gd name="adj1" fmla="val 10988460"/>
                <a:gd name="adj2" fmla="val 644741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ACA551B-BB54-7A9B-2CC8-9B6C8FDEECCB}"/>
                </a:ext>
              </a:extLst>
            </p:cNvPr>
            <p:cNvSpPr txBox="1"/>
            <p:nvPr/>
          </p:nvSpPr>
          <p:spPr>
            <a:xfrm>
              <a:off x="8199153" y="2002418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F7D74C-4545-3F32-5F3E-3C580060867B}"/>
              </a:ext>
            </a:extLst>
          </p:cNvPr>
          <p:cNvGrpSpPr/>
          <p:nvPr/>
        </p:nvGrpSpPr>
        <p:grpSpPr>
          <a:xfrm rot="20987526" flipH="1">
            <a:off x="6728529" y="3152870"/>
            <a:ext cx="1010795" cy="908332"/>
            <a:chOff x="8538937" y="2193463"/>
            <a:chExt cx="814195" cy="908332"/>
          </a:xfrm>
        </p:grpSpPr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8A494127-F6EB-4289-EC41-0472DD0CBE16}"/>
                </a:ext>
              </a:extLst>
            </p:cNvPr>
            <p:cNvSpPr/>
            <p:nvPr/>
          </p:nvSpPr>
          <p:spPr>
            <a:xfrm rot="20342150" flipH="1">
              <a:off x="8538937" y="2326549"/>
              <a:ext cx="532079" cy="775246"/>
            </a:xfrm>
            <a:prstGeom prst="arc">
              <a:avLst>
                <a:gd name="adj1" fmla="val 9020540"/>
                <a:gd name="adj2" fmla="val 1561546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76946D-7356-6B27-E556-FDB376FC8C5B}"/>
                </a:ext>
              </a:extLst>
            </p:cNvPr>
            <p:cNvSpPr txBox="1"/>
            <p:nvPr/>
          </p:nvSpPr>
          <p:spPr>
            <a:xfrm rot="20987526">
              <a:off x="8927057" y="2193463"/>
              <a:ext cx="426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..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DB1105-3097-3C80-73B5-410C0126A510}"/>
              </a:ext>
            </a:extLst>
          </p:cNvPr>
          <p:cNvGrpSpPr/>
          <p:nvPr/>
        </p:nvGrpSpPr>
        <p:grpSpPr>
          <a:xfrm>
            <a:off x="8361799" y="4973375"/>
            <a:ext cx="707996" cy="707996"/>
            <a:chOff x="5984408" y="2544472"/>
            <a:chExt cx="707996" cy="707996"/>
          </a:xfrm>
        </p:grpSpPr>
        <p:pic>
          <p:nvPicPr>
            <p:cNvPr id="76" name="Picture 7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EB9B5C9-6040-FA3A-9936-31269A5C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408" y="2544472"/>
              <a:ext cx="707996" cy="70799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107CA9-3C5D-29B9-EB1E-FB8C09D1FE40}"/>
                </a:ext>
              </a:extLst>
            </p:cNvPr>
            <p:cNvSpPr txBox="1"/>
            <p:nvPr/>
          </p:nvSpPr>
          <p:spPr>
            <a:xfrm>
              <a:off x="5985378" y="28490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fun.txt</a:t>
              </a:r>
              <a:endParaRPr lang="en-US" sz="1400" dirty="0"/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3591485-9495-4D98-E352-5E0A5187F3E1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8351620" y="4442276"/>
            <a:ext cx="364177" cy="531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3724-3B9E-D14F-8686-FC7BD36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Path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DDEDB-29F5-F745-983A-0900EF4E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I’ve created a file named </a:t>
            </a:r>
            <a:r>
              <a:rPr lang="en-US" dirty="0">
                <a:latin typeface="Courier" pitchFamily="2" charset="0"/>
              </a:rPr>
              <a:t>example1.txt</a:t>
            </a:r>
            <a:r>
              <a:rPr lang="en-US" dirty="0"/>
              <a:t> in the directory </a:t>
            </a:r>
            <a:r>
              <a:rPr lang="en-US" dirty="0">
                <a:latin typeface="Courier" pitchFamily="2" charset="0"/>
              </a:rPr>
              <a:t>cs105</a:t>
            </a:r>
            <a:r>
              <a:rPr lang="en-US" dirty="0"/>
              <a:t>, which is located in the root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</a:t>
            </a:r>
            <a:r>
              <a:rPr lang="en-US" dirty="0">
                <a:latin typeface="Courier" pitchFamily="2" charset="0"/>
                <a:cs typeface="Consolas" panose="020B0609020204030204" pitchFamily="49" charset="0"/>
              </a:rPr>
              <a:t>example1.txt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</a:t>
            </a:r>
            <a:r>
              <a:rPr lang="en-US" dirty="0">
                <a:latin typeface="Courier" pitchFamily="2" charset="0"/>
                <a:cs typeface="Consolas" panose="020B0609020204030204" pitchFamily="49" charset="0"/>
              </a:rPr>
              <a:t>example1.txt </a:t>
            </a:r>
            <a:r>
              <a:rPr lang="en-US" dirty="0"/>
              <a:t>from your home directory (</a:t>
            </a:r>
            <a:r>
              <a:rPr lang="en-US" dirty="0">
                <a:latin typeface="Courier" pitchFamily="2" charset="0"/>
              </a:rPr>
              <a:t>/home/abcd2047/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I've created a file named </a:t>
            </a:r>
            <a:r>
              <a:rPr lang="en-US" dirty="0">
                <a:latin typeface="Courier" pitchFamily="2" charset="0"/>
              </a:rPr>
              <a:t>example2.txt </a:t>
            </a:r>
            <a:r>
              <a:rPr lang="en-US" dirty="0"/>
              <a:t>in my home directory (</a:t>
            </a:r>
            <a:r>
              <a:rPr lang="en-US" dirty="0">
                <a:latin typeface="Courier" pitchFamily="2" charset="0"/>
              </a:rPr>
              <a:t>/home/ebac2018/</a:t>
            </a:r>
            <a:r>
              <a:rPr lang="en-US" dirty="0"/>
              <a:t>).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an absolute path to the file </a:t>
            </a:r>
            <a:r>
              <a:rPr lang="en-US" dirty="0">
                <a:latin typeface="Courier" pitchFamily="2" charset="0"/>
              </a:rPr>
              <a:t>example2.txt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Specify a relative path to the file </a:t>
            </a:r>
            <a:r>
              <a:rPr lang="en-US" dirty="0">
                <a:latin typeface="Courier" pitchFamily="2" charset="0"/>
              </a:rPr>
              <a:t>example2.txt </a:t>
            </a:r>
            <a:r>
              <a:rPr lang="en-US" dirty="0"/>
              <a:t>from your home directory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you can always get back to your home directory with </a:t>
            </a:r>
            <a:r>
              <a:rPr lang="en-US" dirty="0">
                <a:latin typeface="Courier" pitchFamily="2" charset="0"/>
              </a:rPr>
              <a:t>cd ~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7A5-B243-F840-B768-2EA947F2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784C-6943-DF4B-A7F4-0F6DE46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Delete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to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from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Seek to somewhere in a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DC597-8114-3042-8B2A-7486FB5DC7D4}"/>
              </a:ext>
            </a:extLst>
          </p:cNvPr>
          <p:cNvSpPr txBox="1"/>
          <p:nvPr/>
        </p:nvSpPr>
        <p:spPr>
          <a:xfrm>
            <a:off x="2313208" y="50269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should we implement this?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ED103-ABBB-E67C-5600-2B975BFFFD2F}"/>
              </a:ext>
            </a:extLst>
          </p:cNvPr>
          <p:cNvSpPr/>
          <p:nvPr/>
        </p:nvSpPr>
        <p:spPr>
          <a:xfrm>
            <a:off x="990600" y="1524000"/>
            <a:ext cx="42672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17748</TotalTime>
  <Words>2517</Words>
  <Application>Microsoft Macintosh PowerPoint</Application>
  <PresentationFormat>On-screen Show (4:3)</PresentationFormat>
  <Paragraphs>604</Paragraphs>
  <Slides>29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Consolas</vt:lpstr>
      <vt:lpstr>Courier</vt:lpstr>
      <vt:lpstr>Courier New</vt:lpstr>
      <vt:lpstr>Clarity</vt:lpstr>
      <vt:lpstr>Lecture 21: System I/O</vt:lpstr>
      <vt:lpstr>Memory Hierarchy</vt:lpstr>
      <vt:lpstr>Storage Devices</vt:lpstr>
      <vt:lpstr>Comparing Storage Media</vt:lpstr>
      <vt:lpstr>File Systems 101</vt:lpstr>
      <vt:lpstr>The File System Abstraction</vt:lpstr>
      <vt:lpstr>Path Names</vt:lpstr>
      <vt:lpstr>Exercise 1: Path Names</vt:lpstr>
      <vt:lpstr>Basic File System Operations</vt:lpstr>
      <vt:lpstr>Unix I/O Interface</vt:lpstr>
      <vt:lpstr>The File System Stack</vt:lpstr>
      <vt:lpstr>Opening Files</vt:lpstr>
      <vt:lpstr>Kernel Data Structures</vt:lpstr>
      <vt:lpstr>Reading Files</vt:lpstr>
      <vt:lpstr>Kernel Data Structures</vt:lpstr>
      <vt:lpstr>Exercise 2: Reading and Writing</vt:lpstr>
      <vt:lpstr>Exercise 2: Reading and Writing</vt:lpstr>
      <vt:lpstr>Writing Files</vt:lpstr>
      <vt:lpstr>On Short Counts</vt:lpstr>
      <vt:lpstr>Buffered Reads/Writes</vt:lpstr>
      <vt:lpstr>Closing Files</vt:lpstr>
      <vt:lpstr>Processes and Files</vt:lpstr>
      <vt:lpstr>Exercise 3: Processes and Files</vt:lpstr>
      <vt:lpstr>Exercise 3: Processes and Files</vt:lpstr>
      <vt:lpstr>I/O Redirection</vt:lpstr>
      <vt:lpstr>I/O Redirection</vt:lpstr>
      <vt:lpstr>Exercise 4: I/O Redirection</vt:lpstr>
      <vt:lpstr>Exercise 4: I/O Redirect</vt:lpstr>
      <vt:lpstr>System I/O as a Uniform Interface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22: System I/O</dc:title>
  <dc:creator>Eleanor Birrell</dc:creator>
  <cp:lastModifiedBy>Eleanor Birrell</cp:lastModifiedBy>
  <cp:revision>138</cp:revision>
  <dcterms:created xsi:type="dcterms:W3CDTF">2019-04-15T17:19:28Z</dcterms:created>
  <dcterms:modified xsi:type="dcterms:W3CDTF">2024-11-12T16:57:11Z</dcterms:modified>
</cp:coreProperties>
</file>