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media/image4.jp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6" r:id="rId2"/>
    <p:sldId id="1253" r:id="rId3"/>
    <p:sldId id="556" r:id="rId4"/>
    <p:sldId id="557" r:id="rId5"/>
    <p:sldId id="558" r:id="rId6"/>
    <p:sldId id="575" r:id="rId7"/>
    <p:sldId id="1250" r:id="rId8"/>
    <p:sldId id="559" r:id="rId9"/>
    <p:sldId id="1280" r:id="rId10"/>
    <p:sldId id="1281" r:id="rId11"/>
    <p:sldId id="576" r:id="rId12"/>
    <p:sldId id="577" r:id="rId13"/>
    <p:sldId id="578" r:id="rId14"/>
    <p:sldId id="1283" r:id="rId15"/>
    <p:sldId id="1282" r:id="rId16"/>
    <p:sldId id="579" r:id="rId17"/>
    <p:sldId id="581" r:id="rId18"/>
    <p:sldId id="565" r:id="rId19"/>
    <p:sldId id="1264" r:id="rId20"/>
    <p:sldId id="1254" r:id="rId21"/>
    <p:sldId id="1255" r:id="rId22"/>
    <p:sldId id="1257" r:id="rId23"/>
    <p:sldId id="1259" r:id="rId24"/>
    <p:sldId id="1261" r:id="rId25"/>
    <p:sldId id="1265" r:id="rId26"/>
    <p:sldId id="1270" r:id="rId27"/>
    <p:sldId id="1266" r:id="rId28"/>
    <p:sldId id="1267" r:id="rId29"/>
    <p:sldId id="1269" r:id="rId30"/>
    <p:sldId id="1272" r:id="rId31"/>
    <p:sldId id="1271" r:id="rId32"/>
    <p:sldId id="1474" r:id="rId33"/>
    <p:sldId id="127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696969"/>
    <a:srgbClr val="3333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18" autoAdjust="0"/>
    <p:restoredTop sz="89796" autoAdjust="0"/>
  </p:normalViewPr>
  <p:slideViewPr>
    <p:cSldViewPr>
      <p:cViewPr varScale="1">
        <p:scale>
          <a:sx n="114" d="100"/>
          <a:sy n="114" d="100"/>
        </p:scale>
        <p:origin x="12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690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Users/eleanor/Downloads/psumper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721289555786658"/>
          <c:y val="4.3572870950220763E-2"/>
          <c:w val="0.76681151884316345"/>
          <c:h val="0.68523738924652422"/>
        </c:manualLayout>
      </c:layout>
      <c:lineChart>
        <c:grouping val="standard"/>
        <c:varyColors val="0"/>
        <c:ser>
          <c:idx val="0"/>
          <c:order val="0"/>
          <c:tx>
            <c:strRef>
              <c:f>psumdata!$B$1</c:f>
              <c:strCache>
                <c:ptCount val="1"/>
                <c:pt idx="0">
                  <c:v>Elapsed time (s)</c:v>
                </c:pt>
              </c:strCache>
            </c:strRef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circle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7B3-7C47-80FD-2B04B07CB370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psumdata!$A$2:$A$6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</c:numCache>
            </c:numRef>
          </c:cat>
          <c:val>
            <c:numRef>
              <c:f>psumdata!$B$2:$B$6</c:f>
              <c:numCache>
                <c:formatCode>General</c:formatCode>
                <c:ptCount val="5"/>
                <c:pt idx="0">
                  <c:v>1.06</c:v>
                </c:pt>
                <c:pt idx="1">
                  <c:v>0.54</c:v>
                </c:pt>
                <c:pt idx="2">
                  <c:v>0.28000000000000003</c:v>
                </c:pt>
                <c:pt idx="3">
                  <c:v>0.28999999999999998</c:v>
                </c:pt>
                <c:pt idx="4">
                  <c:v>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B3-7C47-80FD-2B04B07CB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6934600"/>
        <c:axId val="2120197032"/>
      </c:lineChart>
      <c:catAx>
        <c:axId val="-2146934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Threads</a:t>
                </a:r>
              </a:p>
            </c:rich>
          </c:tx>
          <c:layout>
            <c:manualLayout>
              <c:xMode val="edge"/>
              <c:yMode val="edge"/>
              <c:x val="0.4038183590317026"/>
              <c:y val="0.8971295986131534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20197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201970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Elapsed time (s)</a:t>
                </a:r>
              </a:p>
            </c:rich>
          </c:tx>
          <c:layout>
            <c:manualLayout>
              <c:xMode val="edge"/>
              <c:yMode val="edge"/>
              <c:x val="0"/>
              <c:y val="4.4344529588257665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14693460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F19EE-4C14-416B-9A28-3D9B2AE65E0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7E2B7-019C-47AA-8287-AB4BD1848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64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B7EBD1-2546-431F-B565-95BCA5604CC4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031AF-CC19-4E5A-831F-2BAAD17F6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86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 Editors - When you are typing in an editor, spell-checking, formatting of text and saving the text are done concurrently by multiple threads. The same applies for Word processors also.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445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14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51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86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47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00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5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this solution might fail if the compiler or hardware reorders instruction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Properties we need: (1) if no contention, proceed, (2) if contention, wait until no one is in critical section, then one proceed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148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E031AF-CC19-4E5A-831F-2BAAD17F6D1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19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90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41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175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067"/>
            <a:ext cx="5029200" cy="411413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4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7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20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76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</p:spPr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18288"/>
            <a:ext cx="7086600" cy="329184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437D-9C28-4485-8136-DE3C7521A7D8}" type="datetimeFigureOut">
              <a:rPr lang="en-US" smtClean="0"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743B4-AD12-49DE-BA27-1A16B7F35F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250"/>
            <a:ext cx="9144000" cy="3111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191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66000">
                <a:schemeClr val="tx1">
                  <a:lumMod val="75000"/>
                  <a:lumOff val="25000"/>
                </a:schemeClr>
              </a:gs>
              <a:gs pos="99000">
                <a:schemeClr val="tx1">
                  <a:lumMod val="65000"/>
                  <a:lumOff val="3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3F7437D-9C28-4485-8136-DE3C7521A7D8}" type="datetimeFigureOut">
              <a:rPr lang="en-US" smtClean="0"/>
              <a:t>11/4/24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EA743B4-AD12-49DE-BA27-1A16B7F35F0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chart" Target="../charts/char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924800" cy="609600"/>
          </a:xfrm>
        </p:spPr>
        <p:txBody>
          <a:bodyPr>
            <a:normAutofit/>
          </a:bodyPr>
          <a:lstStyle/>
          <a:p>
            <a:r>
              <a:rPr lang="en-US" dirty="0"/>
              <a:t>CS 105			       		           Fall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848600" cy="631825"/>
          </a:xfrm>
        </p:spPr>
        <p:txBody>
          <a:bodyPr>
            <a:noAutofit/>
          </a:bodyPr>
          <a:lstStyle/>
          <a:p>
            <a:r>
              <a:rPr lang="en-US" sz="3200" dirty="0"/>
              <a:t>Lecture 19: Threads and Concurrency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643181"/>
            <a:ext cx="7848600" cy="6318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27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0" y="5228272"/>
            <a:ext cx="6388287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 /* thread routine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"Hello, world!\n"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is-I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39823" y="1397436"/>
            <a:ext cx="7946977" cy="329320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                                                                                                             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hello.c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 </a:t>
            </a:r>
            <a:r>
              <a:rPr lang="en-US" sz="16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Pthreads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"hello, world" program                                                                    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92649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csapp.h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fr-FR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endParaRPr lang="fr-FR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hello,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</a:t>
            </a:r>
          </a:p>
          <a:p>
            <a:r>
              <a:rPr lang="it-IT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exit(0);                                  </a:t>
            </a:r>
          </a:p>
          <a:p>
            <a:r>
              <a:rPr lang="it-IT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114798" y="1905000"/>
            <a:ext cx="4953002" cy="1752600"/>
            <a:chOff x="4114798" y="1905000"/>
            <a:chExt cx="4953002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108609" y="1905000"/>
              <a:ext cx="1959191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/>
                <a:t>Thread attributes </a:t>
              </a:r>
            </a:p>
            <a:p>
              <a:pPr algn="ctr"/>
              <a:r>
                <a:rPr lang="en-US" sz="2000" i="1"/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943600" y="3870558"/>
            <a:ext cx="3177844" cy="707886"/>
            <a:chOff x="5943600" y="3191014"/>
            <a:chExt cx="3177844" cy="707886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6843255" y="3191014"/>
              <a:ext cx="2278189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arguments</a:t>
              </a:r>
            </a:p>
            <a:p>
              <a:pPr algn="ctr"/>
              <a:r>
                <a:rPr lang="en-US" sz="2000" i="1" dirty="0"/>
                <a:t>(void* 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5943600" y="3191014"/>
              <a:ext cx="953296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733800" y="4114800"/>
            <a:ext cx="4779581" cy="1552714"/>
            <a:chOff x="3743428" y="3857486"/>
            <a:chExt cx="4779581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884419" y="4702314"/>
              <a:ext cx="1638590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Return value</a:t>
              </a:r>
            </a:p>
            <a:p>
              <a:pPr algn="ctr"/>
              <a:r>
                <a:rPr lang="en-US" sz="2000" i="1" dirty="0"/>
                <a:t>(void** 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743428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76600" y="2058888"/>
            <a:ext cx="2803172" cy="1598712"/>
            <a:chOff x="4114798" y="2058888"/>
            <a:chExt cx="5061281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000337" y="2058888"/>
              <a:ext cx="2175742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952998" y="3087588"/>
            <a:ext cx="3988944" cy="570012"/>
            <a:chOff x="4952998" y="2058888"/>
            <a:chExt cx="3988944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234473" y="2058888"/>
              <a:ext cx="1707469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/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044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Example: Sharing with Threads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0" y="1585792"/>
            <a:ext cx="4800601" cy="3785652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var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2; i++){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 i);</a:t>
            </a:r>
            <a:b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800600" y="1585792"/>
            <a:ext cx="4343399" cy="2308324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"[%d]: 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C242D4-3089-A840-8CEB-4EDB3406CDD8}"/>
              </a:ext>
            </a:extLst>
          </p:cNvPr>
          <p:cNvGrpSpPr/>
          <p:nvPr/>
        </p:nvGrpSpPr>
        <p:grpSpPr>
          <a:xfrm>
            <a:off x="4748182" y="3391812"/>
            <a:ext cx="4395817" cy="1227098"/>
            <a:chOff x="4748182" y="3391812"/>
            <a:chExt cx="4395817" cy="1227098"/>
          </a:xfrm>
        </p:grpSpPr>
        <p:sp>
          <p:nvSpPr>
            <p:cNvPr id="929797" name="Text Box 5"/>
            <p:cNvSpPr txBox="1">
              <a:spLocks noChangeArrowheads="1"/>
            </p:cNvSpPr>
            <p:nvPr/>
          </p:nvSpPr>
          <p:spPr bwMode="auto">
            <a:xfrm>
              <a:off x="4748182" y="4064912"/>
              <a:ext cx="4395817" cy="55399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tIns="0" bIns="0" anchor="ctr">
              <a:spAutoFit/>
            </a:bodyPr>
            <a:lstStyle/>
            <a:p>
              <a:r>
                <a: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fun</a:t>
              </a:r>
              <a:r>
                <a:rPr lang="en-US" sz="1800" i="1" dirty="0">
                  <a:latin typeface="+mn-lt"/>
                </a:rPr>
                <a:t> threads reference main thread’s stack indirectly through global </a:t>
              </a:r>
              <a:r>
                <a:rPr lang="en-US" sz="1800" i="1" dirty="0" err="1">
                  <a:latin typeface="+mn-lt"/>
                </a:rPr>
                <a:t>ptr</a:t>
              </a:r>
              <a:r>
                <a:rPr lang="en-US" sz="1800" i="1" dirty="0">
                  <a:latin typeface="+mn-lt"/>
                </a:rPr>
                <a:t> variable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929798" name="Line 6"/>
            <p:cNvSpPr>
              <a:spLocks noChangeShapeType="1"/>
            </p:cNvSpPr>
            <p:nvPr/>
          </p:nvSpPr>
          <p:spPr bwMode="auto">
            <a:xfrm flipV="1">
              <a:off x="6181490" y="3391812"/>
              <a:ext cx="520700" cy="67310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563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chemeClr val="accent1"/>
                </a:solidFill>
              </a:rPr>
              <a:t>Virtual memory contains exactly one instance of any local static variable. 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CE3FC-44E9-BA59-0F03-0583874C097B}"/>
              </a:ext>
            </a:extLst>
          </p:cNvPr>
          <p:cNvSpPr txBox="1"/>
          <p:nvPr/>
        </p:nvSpPr>
        <p:spPr>
          <a:xfrm>
            <a:off x="5181600" y="3886200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without  </a:t>
            </a:r>
            <a:r>
              <a:rPr lang="en-US" sz="2000" dirty="0">
                <a:latin typeface="Courier New"/>
                <a:cs typeface="Courier New"/>
              </a:rPr>
              <a:t>static</a:t>
            </a:r>
            <a:r>
              <a:rPr lang="en-US" sz="2000" dirty="0"/>
              <a:t> attribute</a:t>
            </a:r>
          </a:p>
        </p:txBody>
      </p:sp>
    </p:spTree>
    <p:extLst>
      <p:ext uri="{BB962C8B-B14F-4D97-AF65-F5344CB8AC3E}">
        <p14:creationId xmlns:p14="http://schemas.microsoft.com/office/powerpoint/2010/main" val="379743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199" y="1541621"/>
            <a:ext cx="4761207" cy="3046988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var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da-DK" sz="16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1,2}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int_ptr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2; i++)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199" y="4795897"/>
            <a:ext cx="4761207" cy="2062103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thread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"[%d]: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Mapping Variable Instances to Memory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B55A30D-72BB-8546-873C-971358BDA1ED}"/>
              </a:ext>
            </a:extLst>
          </p:cNvPr>
          <p:cNvGrpSpPr/>
          <p:nvPr/>
        </p:nvGrpSpPr>
        <p:grpSpPr>
          <a:xfrm>
            <a:off x="1524000" y="1408412"/>
            <a:ext cx="7199525" cy="276999"/>
            <a:chOff x="-3415372" y="1367165"/>
            <a:chExt cx="7199525" cy="276999"/>
          </a:xfrm>
        </p:grpSpPr>
        <p:sp>
          <p:nvSpPr>
            <p:cNvPr id="931845" name="Text Box 5"/>
            <p:cNvSpPr txBox="1">
              <a:spLocks noChangeArrowheads="1"/>
            </p:cNvSpPr>
            <p:nvPr/>
          </p:nvSpPr>
          <p:spPr bwMode="auto">
            <a:xfrm>
              <a:off x="200672" y="1367165"/>
              <a:ext cx="3583481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Global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ptr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6" name="Line 6"/>
            <p:cNvSpPr>
              <a:spLocks noChangeShapeType="1"/>
            </p:cNvSpPr>
            <p:nvPr/>
          </p:nvSpPr>
          <p:spPr bwMode="auto">
            <a:xfrm flipH="1">
              <a:off x="-3415372" y="1505664"/>
              <a:ext cx="3733800" cy="61267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058F7A0-7B5B-B543-B08E-819AB05F99A3}"/>
              </a:ext>
            </a:extLst>
          </p:cNvPr>
          <p:cNvGrpSpPr/>
          <p:nvPr/>
        </p:nvGrpSpPr>
        <p:grpSpPr>
          <a:xfrm>
            <a:off x="2209800" y="3411190"/>
            <a:ext cx="6980605" cy="1969473"/>
            <a:chOff x="2024518" y="6202263"/>
            <a:chExt cx="6980605" cy="1969473"/>
          </a:xfrm>
        </p:grpSpPr>
        <p:sp>
          <p:nvSpPr>
            <p:cNvPr id="931847" name="Text Box 7"/>
            <p:cNvSpPr txBox="1">
              <a:spLocks noChangeArrowheads="1"/>
            </p:cNvSpPr>
            <p:nvPr/>
          </p:nvSpPr>
          <p:spPr bwMode="auto">
            <a:xfrm>
              <a:off x="4972286" y="6202263"/>
              <a:ext cx="4032837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static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cnt</a:t>
              </a:r>
              <a:r>
                <a:rPr lang="en-US" sz="1800" dirty="0">
                  <a:latin typeface="Courier New" pitchFamily="49" charset="0"/>
                </a:rPr>
                <a:t> </a:t>
              </a:r>
              <a:r>
                <a:rPr lang="en-US" sz="1800" dirty="0">
                  <a:latin typeface="Calibri" pitchFamily="34" charset="0"/>
                </a:rPr>
                <a:t>[data])</a:t>
              </a:r>
            </a:p>
          </p:txBody>
        </p:sp>
        <p:sp>
          <p:nvSpPr>
            <p:cNvPr id="931848" name="Line 8"/>
            <p:cNvSpPr>
              <a:spLocks noChangeShapeType="1"/>
            </p:cNvSpPr>
            <p:nvPr/>
          </p:nvSpPr>
          <p:spPr bwMode="auto">
            <a:xfrm flipH="1">
              <a:off x="2024518" y="6326688"/>
              <a:ext cx="3048000" cy="184504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C074882-C81A-114E-8629-3BCE6561715C}"/>
              </a:ext>
            </a:extLst>
          </p:cNvPr>
          <p:cNvGrpSpPr/>
          <p:nvPr/>
        </p:nvGrpSpPr>
        <p:grpSpPr>
          <a:xfrm>
            <a:off x="1289969" y="2214388"/>
            <a:ext cx="7762764" cy="2918752"/>
            <a:chOff x="619236" y="2138263"/>
            <a:chExt cx="7762764" cy="2918752"/>
          </a:xfrm>
        </p:grpSpPr>
        <p:sp>
          <p:nvSpPr>
            <p:cNvPr id="931851" name="Text Box 11"/>
            <p:cNvSpPr txBox="1">
              <a:spLocks noChangeArrowheads="1"/>
            </p:cNvSpPr>
            <p:nvPr/>
          </p:nvSpPr>
          <p:spPr bwMode="auto">
            <a:xfrm>
              <a:off x="4509914" y="2138263"/>
              <a:ext cx="3872086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</a:t>
              </a:r>
              <a:r>
                <a:rPr lang="en-US" sz="1800" i="1" dirty="0" err="1">
                  <a:solidFill>
                    <a:srgbClr val="C00000"/>
                  </a:solidFill>
                  <a:latin typeface="Calibri" pitchFamily="34" charset="0"/>
                </a:rPr>
                <a:t>var</a:t>
              </a:r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: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  </a:t>
              </a:r>
              <a:r>
                <a:rPr lang="en-US" sz="1800" dirty="0">
                  <a:latin typeface="Calibri" pitchFamily="34" charset="0"/>
                </a:rPr>
                <a:t>2 instances (</a:t>
              </a:r>
            </a:p>
            <a:p>
              <a:r>
                <a:rPr lang="en-US" sz="1800" dirty="0">
                  <a:latin typeface="Calibri" pitchFamily="34" charset="0"/>
                </a:rPr>
                <a:t>     </a:t>
              </a:r>
              <a:r>
                <a:rPr lang="en-US" sz="1800" dirty="0">
                  <a:latin typeface="Courier New" pitchFamily="49" charset="0"/>
                </a:rPr>
                <a:t>myid.p0 </a:t>
              </a:r>
              <a:r>
                <a:rPr lang="en-US" sz="1800" dirty="0">
                  <a:latin typeface="Calibri" pitchFamily="34" charset="0"/>
                </a:rPr>
                <a:t>[peer thread 0’s stack],</a:t>
              </a:r>
              <a:r>
                <a:rPr lang="en-US" sz="1800" dirty="0">
                  <a:latin typeface="Courier New" pitchFamily="49" charset="0"/>
                </a:rPr>
                <a:t> </a:t>
              </a:r>
            </a:p>
            <a:p>
              <a:r>
                <a:rPr lang="en-US" sz="1800" dirty="0">
                  <a:latin typeface="Courier New" pitchFamily="49" charset="0"/>
                </a:rPr>
                <a:t>  myid.p1 </a:t>
              </a:r>
              <a:r>
                <a:rPr lang="en-US" sz="1800" dirty="0">
                  <a:latin typeface="Calibri" pitchFamily="34" charset="0"/>
                </a:rPr>
                <a:t>[peer thread 1’s stack]</a:t>
              </a:r>
            </a:p>
            <a:p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2" name="Line 12"/>
            <p:cNvSpPr>
              <a:spLocks noChangeShapeType="1"/>
            </p:cNvSpPr>
            <p:nvPr/>
          </p:nvSpPr>
          <p:spPr bwMode="auto">
            <a:xfrm flipH="1">
              <a:off x="619236" y="2322887"/>
              <a:ext cx="3890678" cy="2734128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C6A38C10-531A-8A42-9407-F134BD0E38DF}"/>
              </a:ext>
            </a:extLst>
          </p:cNvPr>
          <p:cNvGrpSpPr/>
          <p:nvPr/>
        </p:nvGrpSpPr>
        <p:grpSpPr>
          <a:xfrm>
            <a:off x="1770575" y="1752600"/>
            <a:ext cx="7297225" cy="1690954"/>
            <a:chOff x="425509" y="1581864"/>
            <a:chExt cx="7297225" cy="1690954"/>
          </a:xfrm>
        </p:grpSpPr>
        <p:sp>
          <p:nvSpPr>
            <p:cNvPr id="931849" name="Text Box 9"/>
            <p:cNvSpPr txBox="1">
              <a:spLocks noChangeArrowheads="1"/>
            </p:cNvSpPr>
            <p:nvPr/>
          </p:nvSpPr>
          <p:spPr bwMode="auto">
            <a:xfrm>
              <a:off x="3835581" y="1581864"/>
              <a:ext cx="3887153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tIns="0" bIns="0" anchor="ctr">
              <a:spAutoFit/>
            </a:bodyPr>
            <a:lstStyle/>
            <a:p>
              <a:pPr algn="ctr"/>
              <a:r>
                <a:rPr lang="en-US" sz="1800" i="1" dirty="0">
                  <a:solidFill>
                    <a:srgbClr val="C00000"/>
                  </a:solidFill>
                  <a:latin typeface="Calibri" pitchFamily="34" charset="0"/>
                </a:rPr>
                <a:t>Local vars</a:t>
              </a:r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: </a:t>
              </a:r>
              <a:r>
                <a:rPr lang="en-US" sz="1800" dirty="0">
                  <a:latin typeface="Calibri" pitchFamily="34" charset="0"/>
                </a:rPr>
                <a:t>1 instance (</a:t>
              </a:r>
              <a:r>
                <a:rPr lang="en-US" sz="1800" dirty="0" err="1">
                  <a:latin typeface="Courier New" pitchFamily="49" charset="0"/>
                </a:rPr>
                <a:t>i.m</a:t>
              </a:r>
              <a:r>
                <a:rPr lang="en-US" sz="1800" dirty="0">
                  <a:latin typeface="Courier New" pitchFamily="49" charset="0"/>
                </a:rPr>
                <a:t>, </a:t>
              </a:r>
              <a:r>
                <a:rPr lang="en-US" sz="1800" dirty="0" err="1">
                  <a:latin typeface="Courier New" pitchFamily="49" charset="0"/>
                </a:rPr>
                <a:t>msgs.m</a:t>
              </a:r>
              <a:r>
                <a:rPr lang="en-US" sz="1800" dirty="0">
                  <a:latin typeface="Calibri" pitchFamily="34" charset="0"/>
                </a:rPr>
                <a:t>)</a:t>
              </a:r>
            </a:p>
          </p:txBody>
        </p:sp>
        <p:sp>
          <p:nvSpPr>
            <p:cNvPr id="931850" name="Line 10"/>
            <p:cNvSpPr>
              <a:spLocks noChangeShapeType="1"/>
            </p:cNvSpPr>
            <p:nvPr/>
          </p:nvSpPr>
          <p:spPr bwMode="auto">
            <a:xfrm flipH="1">
              <a:off x="425509" y="1858863"/>
              <a:ext cx="4032838" cy="14139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712334" y="1697453"/>
              <a:ext cx="3226015" cy="874056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152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pPr lvl="2"/>
            <a:endParaRPr lang="en-US" sz="1600" dirty="0"/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</p:spTree>
    <p:extLst>
      <p:ext uri="{BB962C8B-B14F-4D97-AF65-F5344CB8AC3E}">
        <p14:creationId xmlns:p14="http://schemas.microsoft.com/office/powerpoint/2010/main" val="253599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199" y="1418510"/>
            <a:ext cx="4761207" cy="3293209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</a:t>
            </a:r>
            <a:r>
              <a:rPr lang="en-US" sz="16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var */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endParaRPr lang="en-US" sz="1600" b="1" dirty="0">
              <a:solidFill>
                <a:srgbClr val="2D961E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da-DK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msgs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[2] = {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foo"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 from bar"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ro-RO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ro-RO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msgs;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 = 0; i &lt; 2; i++){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(&amp;tid, 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  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da-DK" sz="16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*)i);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da-DK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pthread_exit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a-DK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da-DK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76199" y="4795897"/>
            <a:ext cx="4761207" cy="2062103"/>
          </a:xfrm>
          <a:prstGeom prst="rect">
            <a:avLst/>
          </a:prstGeom>
          <a:solidFill>
            <a:srgbClr val="ACCBF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"[%d]: %s (</a:t>
            </a:r>
            <a:r>
              <a:rPr lang="en-US" sz="1600" b="1" dirty="0" err="1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=%d)\n"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], ++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Exercise 1: Shared Variables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50DFEA9-752D-4446-B05E-61A0F7B91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2999" y="1673352"/>
            <a:ext cx="4114801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Which variables are shared (aka can be accessed by more than one thread)?</a:t>
            </a:r>
          </a:p>
          <a:p>
            <a:pPr lvl="1">
              <a:spcBef>
                <a:spcPts val="1200"/>
              </a:spcBef>
            </a:pPr>
            <a:r>
              <a:rPr lang="en-US" dirty="0" err="1">
                <a:latin typeface="Courier New" pitchFamily="49" charset="0"/>
              </a:rPr>
              <a:t>ptr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ourier New" pitchFamily="49" charset="0"/>
              </a:rPr>
              <a:t>	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msgs</a:t>
            </a:r>
            <a:r>
              <a:rPr lang="en-US" dirty="0">
                <a:latin typeface="Courier New" pitchFamily="49" charset="0"/>
              </a:rPr>
              <a:t>	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myid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72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1: Shared Variables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Which variables are shared?</a:t>
            </a:r>
          </a:p>
          <a:p>
            <a:pPr lvl="1"/>
            <a:r>
              <a:rPr lang="en-US" dirty="0"/>
              <a:t>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>
              <a:lnSpc>
                <a:spcPct val="95000"/>
              </a:lnSpc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2730500"/>
            <a:ext cx="7038209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	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	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i.main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dirty="0" err="1">
                <a:latin typeface="Courier New" pitchFamily="49" charset="0"/>
              </a:rPr>
              <a:t>ain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>
                <a:latin typeface="Courier New" pitchFamily="49" charset="0"/>
              </a:rPr>
              <a:t>myid.</a:t>
            </a:r>
            <a:r>
              <a:rPr lang="en-US" dirty="0">
                <a:latin typeface="Courier New" pitchFamily="49" charset="0"/>
              </a:rPr>
              <a:t>fun</a:t>
            </a:r>
            <a:r>
              <a:rPr lang="en-US" sz="1800" dirty="0">
                <a:latin typeface="Courier New" pitchFamily="49" charset="0"/>
              </a:rPr>
              <a:t>0		</a:t>
            </a:r>
          </a:p>
          <a:p>
            <a:r>
              <a:rPr lang="en-US" sz="1800" dirty="0">
                <a:latin typeface="Courier New" pitchFamily="49" charset="0"/>
              </a:rPr>
              <a:t>myid.fun1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1068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33274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57732" y="36195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10680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81800" y="36195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3886200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4212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15332" y="3886200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42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1068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81800" y="4193064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577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0680" y="4475202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15332" y="4475202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57732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35076" y="4736068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81800" y="4736068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4CB8DE2-80D5-A120-9AA5-6D293D9543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424535"/>
            <a:ext cx="5157022" cy="166199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4890000-569D-A68C-0927-96E309BBE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52" y="5140820"/>
            <a:ext cx="5157022" cy="1661993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i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78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495737"/>
            <a:ext cx="4800600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8" y="1503431"/>
            <a:ext cx="4144601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niters;</a:t>
            </a:r>
          </a:p>
          <a:p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niters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86400" y="4924961"/>
            <a:ext cx="277041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OK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=20000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 ./</a:t>
            </a:r>
            <a:r>
              <a:rPr lang="en-US" sz="1600" b="1" dirty="0" err="1">
                <a:latin typeface="Courier New" pitchFamily="49" charset="0"/>
              </a:rPr>
              <a:t>badcnt</a:t>
            </a:r>
            <a:r>
              <a:rPr lang="en-US" sz="1600" b="1" dirty="0">
                <a:latin typeface="Courier New" pitchFamily="49" charset="0"/>
              </a:rPr>
              <a:t> 10000</a:t>
            </a:r>
          </a:p>
          <a:p>
            <a:r>
              <a:rPr lang="en-US" sz="1600" b="1" dirty="0">
                <a:latin typeface="Courier New" pitchFamily="49" charset="0"/>
              </a:rPr>
              <a:t>BOOM! </a:t>
            </a:r>
            <a:r>
              <a:rPr lang="en-US" sz="1600" b="1" dirty="0" err="1">
                <a:latin typeface="Courier New" pitchFamily="49" charset="0"/>
              </a:rPr>
              <a:t>cnt</a:t>
            </a:r>
            <a:r>
              <a:rPr lang="en-US" sz="1600" b="1" dirty="0">
                <a:latin typeface="Courier New" pitchFamily="49" charset="0"/>
              </a:rPr>
              <a:t>=13051</a:t>
            </a:r>
          </a:p>
          <a:p>
            <a:r>
              <a:rPr lang="en-US" sz="1600" b="1" dirty="0" err="1">
                <a:latin typeface="Courier New" pitchFamily="49" charset="0"/>
              </a:rPr>
              <a:t>linux</a:t>
            </a:r>
            <a:r>
              <a:rPr lang="en-US" sz="1600" b="1" dirty="0">
                <a:latin typeface="Courier New" pitchFamily="49" charset="0"/>
              </a:rPr>
              <a:t>&gt;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CFC0F2-5D25-8E40-8E30-9EBBE1091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not Concurrent Programs?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E3D5F6-DEE1-7551-B9DF-1CF8C2B3F472}"/>
              </a:ext>
            </a:extLst>
          </p:cNvPr>
          <p:cNvSpPr/>
          <p:nvPr/>
        </p:nvSpPr>
        <p:spPr>
          <a:xfrm>
            <a:off x="5486400" y="4724400"/>
            <a:ext cx="2971800" cy="17526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1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1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1921648" y="1844806"/>
            <a:ext cx="4182555" cy="9233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lvl="0"/>
            <a:r>
              <a:rPr lang="nl-NL" sz="1800" b="1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b="1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b="1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b="1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i++){</a:t>
            </a:r>
          </a:p>
          <a:p>
            <a:pPr lvl="0"/>
            <a:r>
              <a:rPr lang="nl-NL" sz="1800" b="1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b="1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b="1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</a:p>
          <a:p>
            <a:pPr lvl="0"/>
            <a:r>
              <a:rPr lang="nl-NL" b="1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}</a:t>
            </a:r>
            <a:endParaRPr lang="en-US" sz="1800" b="1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4016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2736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movq</a:t>
            </a:r>
            <a:r>
              <a:rPr lang="en-US" sz="1800" b="1" dirty="0">
                <a:latin typeface="Courier New"/>
                <a:cs typeface="Courier New"/>
              </a:rPr>
              <a:t>  (%</a:t>
            </a:r>
            <a:r>
              <a:rPr lang="en-US" sz="1800" b="1" dirty="0" err="1">
                <a:latin typeface="Courier New"/>
                <a:cs typeface="Courier New"/>
              </a:rPr>
              <a:t>rdi</a:t>
            </a:r>
            <a:r>
              <a:rPr lang="en-US" sz="1800" b="1" dirty="0">
                <a:latin typeface="Courier New"/>
                <a:cs typeface="Courier New"/>
              </a:rPr>
              <a:t>), %</a:t>
            </a:r>
            <a:r>
              <a:rPr lang="en-US" sz="1800" b="1" dirty="0" err="1">
                <a:latin typeface="Courier New"/>
                <a:cs typeface="Courier New"/>
              </a:rPr>
              <a:t>rcx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testq</a:t>
            </a:r>
            <a:r>
              <a:rPr lang="en-US" sz="1800" b="1" dirty="0">
                <a:latin typeface="Courier New"/>
                <a:cs typeface="Courier New"/>
              </a:rPr>
              <a:t> %</a:t>
            </a:r>
            <a:r>
              <a:rPr lang="en-US" sz="1800" b="1" dirty="0" err="1">
                <a:latin typeface="Courier New"/>
                <a:cs typeface="Courier New"/>
              </a:rPr>
              <a:t>rcx</a:t>
            </a:r>
            <a:r>
              <a:rPr lang="en-US" sz="1800" b="1" dirty="0">
                <a:latin typeface="Courier New"/>
                <a:cs typeface="Courier New"/>
              </a:rPr>
              <a:t>,%</a:t>
            </a:r>
            <a:r>
              <a:rPr lang="en-US" sz="1800" b="1" dirty="0" err="1">
                <a:latin typeface="Courier New"/>
                <a:cs typeface="Courier New"/>
              </a:rPr>
              <a:t>rcx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jle</a:t>
            </a:r>
            <a:r>
              <a:rPr lang="en-US" sz="1800" b="1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    </a:t>
            </a:r>
            <a:r>
              <a:rPr lang="cs-CZ" sz="1800" b="1" dirty="0" err="1">
                <a:latin typeface="Courier New"/>
                <a:cs typeface="Courier New"/>
              </a:rPr>
              <a:t>movl</a:t>
            </a:r>
            <a:r>
              <a:rPr lang="cs-CZ" sz="1800" b="1" dirty="0">
                <a:latin typeface="Courier New"/>
                <a:cs typeface="Courier New"/>
              </a:rPr>
              <a:t>  $0, %</a:t>
            </a:r>
            <a:r>
              <a:rPr lang="cs-CZ" sz="1800" b="1" dirty="0" err="1">
                <a:latin typeface="Courier New"/>
                <a:cs typeface="Courier New"/>
              </a:rPr>
              <a:t>eax</a:t>
            </a:r>
            <a:endParaRPr lang="cs-CZ" sz="1800" b="1" dirty="0">
              <a:latin typeface="Courier New"/>
              <a:cs typeface="Courier New"/>
            </a:endParaRPr>
          </a:p>
          <a:p>
            <a:pPr algn="l"/>
            <a:r>
              <a:rPr lang="cs-CZ" sz="1800" b="1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movq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b="1" dirty="0">
                <a:latin typeface="Courier New"/>
                <a:cs typeface="Courier New"/>
              </a:rPr>
              <a:t>(%rip),%</a:t>
            </a:r>
            <a:r>
              <a:rPr lang="en-US" sz="1800" b="1" dirty="0" err="1">
                <a:latin typeface="Courier New"/>
                <a:cs typeface="Courier New"/>
              </a:rPr>
              <a:t>rdx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addq</a:t>
            </a:r>
            <a:r>
              <a:rPr lang="en-US" sz="1800" b="1" dirty="0">
                <a:latin typeface="Courier New"/>
                <a:cs typeface="Courier New"/>
              </a:rPr>
              <a:t>  $1, %</a:t>
            </a:r>
            <a:r>
              <a:rPr lang="en-US" sz="1800" b="1" dirty="0" err="1">
                <a:latin typeface="Courier New"/>
                <a:cs typeface="Courier New"/>
              </a:rPr>
              <a:t>rdx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movq</a:t>
            </a:r>
            <a:r>
              <a:rPr lang="en-US" sz="1800" b="1" dirty="0">
                <a:latin typeface="Courier New"/>
                <a:cs typeface="Courier New"/>
              </a:rPr>
              <a:t>  %</a:t>
            </a:r>
            <a:r>
              <a:rPr lang="en-US" sz="1800" b="1" dirty="0" err="1">
                <a:latin typeface="Courier New"/>
                <a:cs typeface="Courier New"/>
              </a:rPr>
              <a:t>rdx</a:t>
            </a:r>
            <a:r>
              <a:rPr lang="en-US" sz="1800" b="1" dirty="0">
                <a:latin typeface="Courier New"/>
                <a:cs typeface="Courier New"/>
              </a:rPr>
              <a:t>, </a:t>
            </a:r>
            <a:r>
              <a:rPr lang="en-US" sz="1800" b="1" dirty="0" err="1">
                <a:latin typeface="Courier New"/>
                <a:cs typeface="Courier New"/>
              </a:rPr>
              <a:t>cnt</a:t>
            </a:r>
            <a:r>
              <a:rPr lang="en-US" sz="1800" b="1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addq</a:t>
            </a:r>
            <a:r>
              <a:rPr lang="en-US" sz="1800" b="1" dirty="0">
                <a:latin typeface="Courier New"/>
                <a:cs typeface="Courier New"/>
              </a:rPr>
              <a:t>  $1, %</a:t>
            </a:r>
            <a:r>
              <a:rPr lang="en-US" sz="1800" b="1" dirty="0" err="1">
                <a:latin typeface="Courier New"/>
                <a:cs typeface="Courier New"/>
              </a:rPr>
              <a:t>rax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cmpq</a:t>
            </a:r>
            <a:r>
              <a:rPr lang="en-US" sz="1800" b="1" dirty="0">
                <a:latin typeface="Courier New"/>
                <a:cs typeface="Courier New"/>
              </a:rPr>
              <a:t>  %</a:t>
            </a:r>
            <a:r>
              <a:rPr lang="en-US" sz="1800" b="1" dirty="0" err="1">
                <a:latin typeface="Courier New"/>
                <a:cs typeface="Courier New"/>
              </a:rPr>
              <a:t>rcx</a:t>
            </a:r>
            <a:r>
              <a:rPr lang="en-US" sz="1800" b="1" dirty="0">
                <a:latin typeface="Courier New"/>
                <a:cs typeface="Courier New"/>
              </a:rPr>
              <a:t>, %</a:t>
            </a:r>
            <a:r>
              <a:rPr lang="en-US" sz="1800" b="1" dirty="0" err="1">
                <a:latin typeface="Courier New"/>
                <a:cs typeface="Courier New"/>
              </a:rPr>
              <a:t>rax</a:t>
            </a:r>
            <a:endParaRPr lang="en-US" sz="1800" b="1" dirty="0">
              <a:latin typeface="Courier New"/>
              <a:cs typeface="Courier New"/>
            </a:endParaRPr>
          </a:p>
          <a:p>
            <a:pPr algn="l"/>
            <a:r>
              <a:rPr lang="pl-PL" sz="1800" b="1" dirty="0">
                <a:latin typeface="Courier New"/>
                <a:cs typeface="Courier New"/>
              </a:rPr>
              <a:t>    </a:t>
            </a:r>
            <a:r>
              <a:rPr lang="pl-PL" sz="1800" b="1" dirty="0" err="1">
                <a:latin typeface="Courier New"/>
                <a:cs typeface="Courier New"/>
              </a:rPr>
              <a:t>jne</a:t>
            </a:r>
            <a:r>
              <a:rPr lang="pl-PL" sz="1800" b="1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b="1" dirty="0">
                <a:latin typeface="Courier New"/>
                <a:cs typeface="Courier New"/>
              </a:rPr>
              <a:t>.L2:</a:t>
            </a:r>
            <a:endParaRPr lang="en-US" sz="1800" b="1" dirty="0">
              <a:latin typeface="Courier New"/>
              <a:cs typeface="Courier New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2EC2CEB-6020-614B-9AFB-A44D2633D8A2}"/>
              </a:ext>
            </a:extLst>
          </p:cNvPr>
          <p:cNvGrpSpPr/>
          <p:nvPr/>
        </p:nvGrpSpPr>
        <p:grpSpPr>
          <a:xfrm>
            <a:off x="5922650" y="3300457"/>
            <a:ext cx="1262548" cy="1086862"/>
            <a:chOff x="5922650" y="3300457"/>
            <a:chExt cx="1262548" cy="1086862"/>
          </a:xfrm>
        </p:grpSpPr>
        <p:sp>
          <p:nvSpPr>
            <p:cNvPr id="28" name="AutoShape 381"/>
            <p:cNvSpPr>
              <a:spLocks noChangeAspect="1"/>
            </p:cNvSpPr>
            <p:nvPr/>
          </p:nvSpPr>
          <p:spPr bwMode="auto">
            <a:xfrm flipH="1">
              <a:off x="5922650" y="3300457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Text Box 382"/>
            <p:cNvSpPr txBox="1">
              <a:spLocks noChangeArrowheads="1"/>
            </p:cNvSpPr>
            <p:nvPr/>
          </p:nvSpPr>
          <p:spPr bwMode="auto">
            <a:xfrm>
              <a:off x="6181325" y="3672973"/>
              <a:ext cx="1003873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1800" i="1" dirty="0"/>
                <a:t>H</a:t>
              </a:r>
              <a:r>
                <a:rPr lang="en-US" sz="1800" i="1" baseline="-25000" dirty="0"/>
                <a:t>i</a:t>
              </a:r>
              <a:r>
                <a:rPr lang="en-US" sz="1800" i="1" dirty="0"/>
                <a:t> </a:t>
              </a:r>
              <a:r>
                <a:rPr lang="en-US" sz="1800" dirty="0"/>
                <a:t>: Head</a:t>
              </a:r>
            </a:p>
          </p:txBody>
        </p:sp>
      </p:grp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4426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5432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D1AEDB9-ACCF-B948-8328-9481637F5CAB}"/>
              </a:ext>
            </a:extLst>
          </p:cNvPr>
          <p:cNvGrpSpPr/>
          <p:nvPr/>
        </p:nvGrpSpPr>
        <p:grpSpPr>
          <a:xfrm>
            <a:off x="5922650" y="4448023"/>
            <a:ext cx="1810799" cy="1086862"/>
            <a:chOff x="5922650" y="4448023"/>
            <a:chExt cx="1810799" cy="1086862"/>
          </a:xfrm>
        </p:grpSpPr>
        <p:sp>
          <p:nvSpPr>
            <p:cNvPr id="33" name="Text Box 387"/>
            <p:cNvSpPr txBox="1">
              <a:spLocks noChangeArrowheads="1"/>
            </p:cNvSpPr>
            <p:nvPr/>
          </p:nvSpPr>
          <p:spPr bwMode="auto">
            <a:xfrm>
              <a:off x="6082727" y="4609872"/>
              <a:ext cx="1650722" cy="923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800" i="1" dirty="0"/>
                <a:t>L</a:t>
              </a:r>
              <a:r>
                <a:rPr lang="en-US" sz="1800" i="1" baseline="-25000" dirty="0"/>
                <a:t>i  </a:t>
              </a:r>
              <a:r>
                <a:rPr lang="en-US" sz="1800" dirty="0"/>
                <a:t>: Load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 err="1"/>
                <a:t>U</a:t>
              </a:r>
              <a:r>
                <a:rPr lang="en-US" sz="1800" i="1" baseline="-25000" dirty="0" err="1"/>
                <a:t>i</a:t>
              </a:r>
              <a:r>
                <a:rPr lang="en-US" sz="1800" dirty="0"/>
                <a:t> : Update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/>
            </a:p>
            <a:p>
              <a:pPr algn="l"/>
              <a:r>
                <a:rPr lang="en-US" sz="1800" i="1" dirty="0"/>
                <a:t>S</a:t>
              </a:r>
              <a:r>
                <a:rPr lang="en-US" sz="1800" i="1" baseline="-25000" dirty="0"/>
                <a:t>i</a:t>
              </a:r>
              <a:r>
                <a:rPr lang="en-US" sz="1800" dirty="0"/>
                <a:t> : Store </a:t>
              </a:r>
              <a:r>
                <a:rPr lang="en-US" sz="1800" dirty="0" err="1">
                  <a:latin typeface="Courier New" charset="0"/>
                </a:rPr>
                <a:t>cnt</a:t>
              </a:r>
              <a:endParaRPr lang="en-US" sz="1800" dirty="0">
                <a:latin typeface="Courier New" charset="0"/>
              </a:endParaRPr>
            </a:p>
          </p:txBody>
        </p:sp>
        <p:sp>
          <p:nvSpPr>
            <p:cNvPr id="35" name="AutoShape 381"/>
            <p:cNvSpPr>
              <a:spLocks noChangeAspect="1"/>
            </p:cNvSpPr>
            <p:nvPr/>
          </p:nvSpPr>
          <p:spPr bwMode="auto">
            <a:xfrm flipH="1">
              <a:off x="5922650" y="4448023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8EC91D4-08FB-2B4E-A039-A2FB5BEC6223}"/>
              </a:ext>
            </a:extLst>
          </p:cNvPr>
          <p:cNvGrpSpPr/>
          <p:nvPr/>
        </p:nvGrpSpPr>
        <p:grpSpPr>
          <a:xfrm>
            <a:off x="5922650" y="5584866"/>
            <a:ext cx="919080" cy="1086862"/>
            <a:chOff x="5922650" y="5584866"/>
            <a:chExt cx="919080" cy="1086862"/>
          </a:xfrm>
        </p:grpSpPr>
        <p:sp>
          <p:nvSpPr>
            <p:cNvPr id="30" name="Text Box 383"/>
            <p:cNvSpPr txBox="1">
              <a:spLocks noChangeArrowheads="1"/>
            </p:cNvSpPr>
            <p:nvPr/>
          </p:nvSpPr>
          <p:spPr bwMode="auto">
            <a:xfrm>
              <a:off x="6082727" y="5931491"/>
              <a:ext cx="759003" cy="3385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l"/>
              <a:r>
                <a:rPr lang="en-US" sz="1600" i="1" dirty="0"/>
                <a:t>T</a:t>
              </a:r>
              <a:r>
                <a:rPr lang="en-US" sz="1600" i="1" baseline="-25000" dirty="0"/>
                <a:t>i</a:t>
              </a:r>
              <a:r>
                <a:rPr lang="en-US" sz="1600" dirty="0"/>
                <a:t> : Tail</a:t>
              </a:r>
            </a:p>
          </p:txBody>
        </p:sp>
        <p:sp>
          <p:nvSpPr>
            <p:cNvPr id="36" name="AutoShape 381"/>
            <p:cNvSpPr>
              <a:spLocks noChangeAspect="1"/>
            </p:cNvSpPr>
            <p:nvPr/>
          </p:nvSpPr>
          <p:spPr bwMode="auto">
            <a:xfrm flipH="1">
              <a:off x="5922650" y="5584866"/>
              <a:ext cx="73396" cy="1086862"/>
            </a:xfrm>
            <a:prstGeom prst="leftBrace">
              <a:avLst>
                <a:gd name="adj1" fmla="val 123405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510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73E24-F959-3C42-9640-7B64ADE6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F5903-14F0-704D-9CCE-77D20B636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race condition is a timing-dependent error involving shared state</a:t>
            </a:r>
          </a:p>
          <a:p>
            <a:pPr lvl="1"/>
            <a:r>
              <a:rPr lang="en-US" dirty="0"/>
              <a:t>whether the error occurs depends on thread schedule</a:t>
            </a:r>
          </a:p>
          <a:p>
            <a:endParaRPr lang="en-US" dirty="0"/>
          </a:p>
          <a:p>
            <a:r>
              <a:rPr lang="en-US" dirty="0"/>
              <a:t>program execution/schedule can be non-deterministic</a:t>
            </a:r>
          </a:p>
          <a:p>
            <a:r>
              <a:rPr lang="en-US" dirty="0"/>
              <a:t>compilers and processors can re-order instructions</a:t>
            </a:r>
          </a:p>
        </p:txBody>
      </p:sp>
    </p:spTree>
    <p:extLst>
      <p:ext uri="{BB962C8B-B14F-4D97-AF65-F5344CB8AC3E}">
        <p14:creationId xmlns:p14="http://schemas.microsoft.com/office/powerpoint/2010/main" val="1820912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4BA17-A726-234D-9600-29CDE8FF1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Concurrent Programs?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125978-77FD-1440-A4FA-D451808A32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399" y="1524000"/>
            <a:ext cx="3240741" cy="2287582"/>
          </a:xfr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3FDEAA6-80BF-EB44-B2E5-A62DAE098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21701"/>
              </p:ext>
            </p:extLst>
          </p:nvPr>
        </p:nvGraphicFramePr>
        <p:xfrm>
          <a:off x="4679578" y="4269824"/>
          <a:ext cx="4038600" cy="227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A10AD1C-A1FF-234D-A508-082233AB77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3" y="4253955"/>
            <a:ext cx="3592577" cy="228758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5B8A5B3-0F1A-0445-AFA5-23F590332302}"/>
              </a:ext>
            </a:extLst>
          </p:cNvPr>
          <p:cNvSpPr txBox="1"/>
          <p:nvPr/>
        </p:nvSpPr>
        <p:spPr>
          <a:xfrm>
            <a:off x="653765" y="3749346"/>
            <a:ext cx="38106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Program Structure: expressing logically </a:t>
            </a:r>
          </a:p>
          <a:p>
            <a:r>
              <a:rPr lang="en-US" sz="1600" dirty="0"/>
              <a:t>concurrent programs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627F51-BA07-1243-AD3D-7FA8B40DB5A5}"/>
              </a:ext>
            </a:extLst>
          </p:cNvPr>
          <p:cNvSpPr txBox="1"/>
          <p:nvPr/>
        </p:nvSpPr>
        <p:spPr>
          <a:xfrm>
            <a:off x="4963107" y="3811582"/>
            <a:ext cx="35253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Responsiveness: shifting work to run</a:t>
            </a:r>
          </a:p>
          <a:p>
            <a:r>
              <a:rPr lang="en-US" sz="1600" dirty="0"/>
              <a:t>in the background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8116F23-6F93-A84E-B848-7FE25CD401BF}"/>
              </a:ext>
            </a:extLst>
          </p:cNvPr>
          <p:cNvSpPr txBox="1"/>
          <p:nvPr/>
        </p:nvSpPr>
        <p:spPr>
          <a:xfrm>
            <a:off x="4876142" y="6430873"/>
            <a:ext cx="3833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Performance: exploiting multiprocessors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54759-CF29-854E-A3BB-5F169CF30A32}"/>
              </a:ext>
            </a:extLst>
          </p:cNvPr>
          <p:cNvSpPr txBox="1"/>
          <p:nvPr/>
        </p:nvSpPr>
        <p:spPr>
          <a:xfrm>
            <a:off x="583193" y="6430873"/>
            <a:ext cx="37866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Responsiveness: managing I/O devices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C1A698D9-0363-7944-8E96-A3B972A7DEF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96" t="23065" r="28721" b="22861"/>
          <a:stretch/>
        </p:blipFill>
        <p:spPr>
          <a:xfrm>
            <a:off x="1143000" y="1524000"/>
            <a:ext cx="2476502" cy="2220229"/>
          </a:xfrm>
        </p:spPr>
      </p:pic>
    </p:spTree>
    <p:extLst>
      <p:ext uri="{BB962C8B-B14F-4D97-AF65-F5344CB8AC3E}">
        <p14:creationId xmlns:p14="http://schemas.microsoft.com/office/powerpoint/2010/main" val="313761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example…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  <a:p>
            <a:r>
              <a:rPr lang="en-US" b="1" dirty="0">
                <a:solidFill>
                  <a:schemeClr val="accent1"/>
                </a:solidFill>
              </a:rPr>
              <a:t>Liveness:</a:t>
            </a:r>
            <a:r>
              <a:rPr lang="en-US" dirty="0"/>
              <a:t> if you are out of milk, someone buys milk</a:t>
            </a:r>
          </a:p>
          <a:p>
            <a:r>
              <a:rPr lang="en-US" b="1" dirty="0">
                <a:solidFill>
                  <a:schemeClr val="accent1"/>
                </a:solidFill>
              </a:rPr>
              <a:t>Safety: </a:t>
            </a:r>
            <a:r>
              <a:rPr lang="en-US" dirty="0"/>
              <a:t>you never have more than one quart of milk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6830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3886200"/>
            <a:ext cx="224933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/>
              <a:t>Look in fridge. </a:t>
            </a:r>
          </a:p>
          <a:p>
            <a:r>
              <a:rPr lang="en-US" dirty="0"/>
              <a:t>If out of milk:</a:t>
            </a:r>
          </a:p>
          <a:p>
            <a:r>
              <a:rPr lang="en-US" dirty="0"/>
              <a:t>      go to store, </a:t>
            </a:r>
          </a:p>
          <a:p>
            <a:r>
              <a:rPr lang="en-US" dirty="0"/>
              <a:t>      buy milk, </a:t>
            </a:r>
          </a:p>
          <a:p>
            <a:r>
              <a:rPr lang="en-US" dirty="0"/>
              <a:t>      go home</a:t>
            </a:r>
          </a:p>
          <a:p>
            <a:r>
              <a:rPr lang="en-US" dirty="0"/>
              <a:t>      put milk in fridge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0A8191-3E7E-5C40-A335-52FBB03B167C}"/>
              </a:ext>
            </a:extLst>
          </p:cNvPr>
          <p:cNvSpPr txBox="1"/>
          <p:nvPr/>
        </p:nvSpPr>
        <p:spPr>
          <a:xfrm>
            <a:off x="4335529" y="3886200"/>
            <a:ext cx="4471096" cy="258532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Algorithm 1: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0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1901BBA-1034-B343-A13E-2AF5EC3E5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problematic schedule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0025418-EDA2-2D41-875B-4F54138DBA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4D9B405-3707-0C4A-88A5-DEF19A101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3:00	Look in fridge; out of milk</a:t>
            </a:r>
          </a:p>
          <a:p>
            <a:pPr marL="0" indent="0">
              <a:buNone/>
            </a:pPr>
            <a:r>
              <a:rPr lang="en-US" sz="2000" dirty="0"/>
              <a:t>3:05	Leave for store</a:t>
            </a:r>
          </a:p>
          <a:p>
            <a:pPr marL="0" indent="0">
              <a:buNone/>
            </a:pPr>
            <a:r>
              <a:rPr lang="en-US" sz="2000" dirty="0"/>
              <a:t>3:10	Arrive at store</a:t>
            </a:r>
          </a:p>
          <a:p>
            <a:pPr marL="0" indent="0">
              <a:buNone/>
            </a:pPr>
            <a:r>
              <a:rPr lang="en-US" sz="2000" dirty="0"/>
              <a:t>3:15	Buy milk</a:t>
            </a:r>
          </a:p>
          <a:p>
            <a:pPr marL="0" indent="0">
              <a:buNone/>
            </a:pPr>
            <a:r>
              <a:rPr lang="en-US" sz="2000" dirty="0"/>
              <a:t>3:20	Arrive home; put milk in fridge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9895F05-D69F-9C47-BBE0-F5462BED9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Your Roommate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E3EB39E-0316-7B4D-BF91-274567E41CC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3:10	Look in fridge; out of milk</a:t>
            </a:r>
          </a:p>
          <a:p>
            <a:pPr marL="0" indent="0">
              <a:buNone/>
            </a:pPr>
            <a:r>
              <a:rPr lang="en-US" sz="2000" dirty="0"/>
              <a:t>3:15	Leave for store</a:t>
            </a:r>
          </a:p>
          <a:p>
            <a:pPr marL="0" indent="0">
              <a:buNone/>
            </a:pPr>
            <a:r>
              <a:rPr lang="en-US" sz="2000" dirty="0"/>
              <a:t>3:20	Arrive at store</a:t>
            </a:r>
          </a:p>
          <a:p>
            <a:pPr marL="0" indent="0">
              <a:buNone/>
            </a:pPr>
            <a:r>
              <a:rPr lang="en-US" sz="2000" dirty="0"/>
              <a:t>3:25	Buy milk</a:t>
            </a:r>
          </a:p>
          <a:p>
            <a:pPr marL="0" indent="0">
              <a:buNone/>
            </a:pPr>
            <a:r>
              <a:rPr lang="en-US" sz="2000" dirty="0"/>
              <a:t>3:30	Arrive home; put milk in fridge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573FE9-DF52-0549-B0EC-BADAB0EDAE35}"/>
              </a:ext>
            </a:extLst>
          </p:cNvPr>
          <p:cNvSpPr txBox="1"/>
          <p:nvPr/>
        </p:nvSpPr>
        <p:spPr>
          <a:xfrm>
            <a:off x="1577879" y="5557819"/>
            <a:ext cx="5988242" cy="95410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Safety violation: </a:t>
            </a:r>
          </a:p>
          <a:p>
            <a:pPr algn="ctr"/>
            <a:r>
              <a:rPr lang="en-US" sz="2800" dirty="0">
                <a:solidFill>
                  <a:schemeClr val="accent1"/>
                </a:solidFill>
              </a:rPr>
              <a:t>You have too much milk and it spoils</a:t>
            </a:r>
          </a:p>
        </p:txBody>
      </p:sp>
    </p:spTree>
    <p:extLst>
      <p:ext uri="{BB962C8B-B14F-4D97-AF65-F5344CB8AC3E}">
        <p14:creationId xmlns:p14="http://schemas.microsoft.com/office/powerpoint/2010/main" val="341809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uiExpand="1" build="p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Leave a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44800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35529" y="2975429"/>
            <a:ext cx="488467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2: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if (note == 0) {	// no note</a:t>
            </a:r>
          </a:p>
          <a:p>
            <a:r>
              <a:rPr lang="en-US" dirty="0">
                <a:latin typeface="Courier" pitchFamily="2" charset="0"/>
              </a:rPr>
              <a:t>    note = 1;		// leave note</a:t>
            </a:r>
          </a:p>
          <a:p>
            <a:r>
              <a:rPr lang="en-US" dirty="0">
                <a:latin typeface="Courier" pitchFamily="2" charset="0"/>
              </a:rPr>
              <a:t>    milk++;		// buy milk</a:t>
            </a:r>
          </a:p>
          <a:p>
            <a:r>
              <a:rPr lang="en-US" dirty="0">
                <a:latin typeface="Courier" pitchFamily="2" charset="0"/>
              </a:rPr>
              <a:t>    note = 0;		// remove note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646085" y="6125600"/>
            <a:ext cx="7851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Safety violation: you've introduced a Heisenbug!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E783D9-D8B4-A1CA-779C-BAA796D67B92}"/>
              </a:ext>
            </a:extLst>
          </p:cNvPr>
          <p:cNvSpPr/>
          <p:nvPr/>
        </p:nvSpPr>
        <p:spPr>
          <a:xfrm>
            <a:off x="1" y="6019800"/>
            <a:ext cx="906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Solution 2: Leave note before check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3: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if (note2 == 0) { // no note from</a:t>
            </a:r>
          </a:p>
          <a:p>
            <a:r>
              <a:rPr lang="en-US" dirty="0">
                <a:latin typeface="Courier" pitchFamily="2" charset="0"/>
              </a:rPr>
              <a:t>			 roommate</a:t>
            </a:r>
          </a:p>
          <a:p>
            <a:r>
              <a:rPr lang="en-US" dirty="0">
                <a:latin typeface="Courier" pitchFamily="2" charset="0"/>
              </a:rPr>
              <a:t>  if (milk == 0) {// no milk</a:t>
            </a:r>
          </a:p>
          <a:p>
            <a:r>
              <a:rPr lang="en-US" dirty="0">
                <a:latin typeface="Courier" pitchFamily="2" charset="0"/>
              </a:rPr>
              <a:t>    milk++;	     // buy milk</a:t>
            </a:r>
          </a:p>
          <a:p>
            <a:r>
              <a:rPr lang="en-US" dirty="0">
                <a:latin typeface="Courier" pitchFamily="2" charset="0"/>
              </a:rPr>
              <a:t>  }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1355665" y="6093357"/>
            <a:ext cx="59827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No one buys milk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B0FE8D-A023-1C65-9E00-0BEC67A098C0}"/>
              </a:ext>
            </a:extLst>
          </p:cNvPr>
          <p:cNvSpPr/>
          <p:nvPr/>
        </p:nvSpPr>
        <p:spPr>
          <a:xfrm>
            <a:off x="1" y="6019800"/>
            <a:ext cx="906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23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3: Keep checking for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4681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4: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while (note2 == 1) {	// wait until</a:t>
            </a:r>
          </a:p>
          <a:p>
            <a:r>
              <a:rPr lang="en-US" dirty="0">
                <a:latin typeface="Courier" pitchFamily="2" charset="0"/>
              </a:rPr>
              <a:t>  ;			//   no note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AAA1F-A75A-6F45-BF9B-28E792211A3B}"/>
              </a:ext>
            </a:extLst>
          </p:cNvPr>
          <p:cNvSpPr txBox="1"/>
          <p:nvPr/>
        </p:nvSpPr>
        <p:spPr>
          <a:xfrm>
            <a:off x="774815" y="6175516"/>
            <a:ext cx="7594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Liveness violation: You've introduced deadlock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1FCAB0-492B-95DF-204A-E19124D65481}"/>
              </a:ext>
            </a:extLst>
          </p:cNvPr>
          <p:cNvSpPr/>
          <p:nvPr/>
        </p:nvSpPr>
        <p:spPr>
          <a:xfrm>
            <a:off x="1" y="6019800"/>
            <a:ext cx="906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4: Take turns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73398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5: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note1 = 1</a:t>
            </a:r>
          </a:p>
          <a:p>
            <a:r>
              <a:rPr lang="en-US" dirty="0">
                <a:latin typeface="Courier" pitchFamily="2" charset="0"/>
              </a:rPr>
              <a:t>turn = 2</a:t>
            </a:r>
          </a:p>
          <a:p>
            <a:r>
              <a:rPr lang="en-US" dirty="0">
                <a:latin typeface="Courier" pitchFamily="2" charset="0"/>
              </a:rPr>
              <a:t>while (note2 == 1 and turn == 2){</a:t>
            </a:r>
          </a:p>
          <a:p>
            <a:r>
              <a:rPr lang="en-US" dirty="0">
                <a:latin typeface="Courier" pitchFamily="2" charset="0"/>
              </a:rPr>
              <a:t>  ;</a:t>
            </a:r>
          </a:p>
          <a:p>
            <a:r>
              <a:rPr lang="en-US" dirty="0">
                <a:latin typeface="Courier" pitchFamily="2" charset="0"/>
              </a:rPr>
              <a:t>}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note1 =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553145" y="6062529"/>
            <a:ext cx="8037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(probably) correct, but complicated and inefficient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29876F-97C0-9365-6176-E5291EB3B32E}"/>
              </a:ext>
            </a:extLst>
          </p:cNvPr>
          <p:cNvSpPr/>
          <p:nvPr/>
        </p:nvSpPr>
        <p:spPr>
          <a:xfrm>
            <a:off x="13217" y="6019800"/>
            <a:ext cx="906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8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F866-92B1-7E49-8A58-B525C502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75AD8-043A-1E42-8261-24BD807A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1"/>
                </a:solidFill>
              </a:rPr>
              <a:t>lock</a:t>
            </a:r>
            <a:r>
              <a:rPr lang="en-US" dirty="0"/>
              <a:t> (aka a mutex) is a synchronization primitive that provides mutual exclusion. When one thread holds a lock, no other thread can hold it.</a:t>
            </a:r>
          </a:p>
          <a:p>
            <a:pPr lvl="1"/>
            <a:r>
              <a:rPr lang="en-US" dirty="0"/>
              <a:t>a lock can be in one of two states: locked or unlocked</a:t>
            </a:r>
          </a:p>
          <a:p>
            <a:pPr lvl="1"/>
            <a:r>
              <a:rPr lang="en-US" dirty="0"/>
              <a:t>a lock is initially unlocked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function </a:t>
            </a:r>
            <a:r>
              <a:rPr lang="en-US" b="1" dirty="0">
                <a:solidFill>
                  <a:schemeClr val="accent1"/>
                </a:solidFill>
              </a:rPr>
              <a:t>acquire(&amp;lock) </a:t>
            </a:r>
            <a:r>
              <a:rPr lang="en-US" dirty="0"/>
              <a:t>waits until the lock is unlocked, then atomically sets it to locked</a:t>
            </a:r>
          </a:p>
          <a:p>
            <a:pPr lvl="1"/>
            <a:r>
              <a:rPr lang="en-US" dirty="0"/>
              <a:t>function </a:t>
            </a:r>
            <a:r>
              <a:rPr lang="en-US" b="1" dirty="0">
                <a:solidFill>
                  <a:schemeClr val="accent1"/>
                </a:solidFill>
              </a:rPr>
              <a:t>release(&amp;lock) </a:t>
            </a:r>
            <a:r>
              <a:rPr lang="en-US" dirty="0"/>
              <a:t>sets the lock to unlocked</a:t>
            </a:r>
          </a:p>
        </p:txBody>
      </p:sp>
    </p:spTree>
    <p:extLst>
      <p:ext uri="{BB962C8B-B14F-4D97-AF65-F5344CB8AC3E}">
        <p14:creationId xmlns:p14="http://schemas.microsoft.com/office/powerpoint/2010/main" val="349708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FE7A3-3D46-5D4B-B0F0-BFF2CC3FF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58ED3-D258-3548-9293-1C34A0D6B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Solution: hardware primitives to support synchronization</a:t>
            </a:r>
          </a:p>
          <a:p>
            <a:r>
              <a:rPr lang="en-US" dirty="0"/>
              <a:t>A machine instruction that (atomically!) reads and updates</a:t>
            </a:r>
          </a:p>
          <a:p>
            <a:endParaRPr lang="en-US" dirty="0"/>
          </a:p>
          <a:p>
            <a:r>
              <a:rPr lang="en-US" dirty="0"/>
              <a:t>Example: </a:t>
            </a:r>
            <a:r>
              <a:rPr lang="en-US" dirty="0" err="1">
                <a:latin typeface="Courier" pitchFamily="2" charset="0"/>
              </a:rPr>
              <a:t>xchg</a:t>
            </a:r>
            <a:r>
              <a:rPr lang="en-US" dirty="0"/>
              <a:t> </a:t>
            </a:r>
            <a:r>
              <a:rPr lang="en-US" i="1" dirty="0" err="1"/>
              <a:t>src</a:t>
            </a:r>
            <a:r>
              <a:rPr lang="en-US" i="1" dirty="0"/>
              <a:t>, </a:t>
            </a:r>
            <a:r>
              <a:rPr lang="en-US" i="1" dirty="0" err="1"/>
              <a:t>dest</a:t>
            </a:r>
            <a:endParaRPr lang="en-US" i="1" dirty="0"/>
          </a:p>
          <a:p>
            <a:pPr lvl="1"/>
            <a:r>
              <a:rPr lang="en-US" dirty="0"/>
              <a:t>one instruction</a:t>
            </a:r>
          </a:p>
          <a:p>
            <a:pPr lvl="1"/>
            <a:r>
              <a:rPr lang="en-US" dirty="0"/>
              <a:t>semantics: TEMP ← DEST; DEST ← SRC; SRC ← TEMP;</a:t>
            </a:r>
          </a:p>
        </p:txBody>
      </p:sp>
    </p:spTree>
    <p:extLst>
      <p:ext uri="{BB962C8B-B14F-4D97-AF65-F5344CB8AC3E}">
        <p14:creationId xmlns:p14="http://schemas.microsoft.com/office/powerpoint/2010/main" val="400119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9BCC-1B46-924B-B394-703898117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Spinlocks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440F1-2263-0E41-980D-A760E691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343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acquire: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mov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$1,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1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test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check if EAX is 0 (lock unlocked)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jnz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acquire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if was locked, loop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acquired, return</a:t>
            </a:r>
          </a:p>
          <a:p>
            <a:pPr marL="0" indent="0">
              <a:buNone/>
            </a:pPr>
            <a:endParaRPr lang="en-US" sz="1800" i="1" dirty="0">
              <a:solidFill>
                <a:schemeClr val="tx1"/>
              </a:solidFill>
              <a:latin typeface="Courier" pitchFamily="2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release: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mov  $0,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Set EAX to 0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xchg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eax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, (</a:t>
            </a:r>
            <a:r>
              <a:rPr lang="en-US" sz="1800" dirty="0" err="1">
                <a:solidFill>
                  <a:schemeClr val="tx1"/>
                </a:solidFill>
                <a:latin typeface="Courier" pitchFamily="2" charset="0"/>
              </a:rPr>
              <a:t>rdi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)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Atomically swap EAX w/ lock </a:t>
            </a:r>
            <a:r>
              <a:rPr lang="en-US" sz="1800" i="1" dirty="0" err="1">
                <a:solidFill>
                  <a:schemeClr val="tx1"/>
                </a:solidFill>
                <a:latin typeface="Courier" pitchFamily="2" charset="0"/>
              </a:rPr>
              <a:t>val</a:t>
            </a: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tx1"/>
                </a:solidFill>
                <a:latin typeface="Courier" pitchFamily="2" charset="0"/>
              </a:rPr>
              <a:t>    ret 			</a:t>
            </a:r>
            <a:r>
              <a:rPr lang="en-US" sz="1800" i="1" dirty="0">
                <a:solidFill>
                  <a:schemeClr val="tx1"/>
                </a:solidFill>
                <a:latin typeface="Courier" pitchFamily="2" charset="0"/>
              </a:rPr>
              <a:t>; lock has been released, return</a:t>
            </a:r>
            <a:endParaRPr lang="en-US" sz="1800" dirty="0">
              <a:solidFill>
                <a:schemeClr val="tx1"/>
              </a:solidFill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66704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F1083-5B83-8241-8EE0-904C5CDB3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5: use a 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68C95E-6017-A345-8619-9339E7EA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and your roommate share a refrigerator. Being good roommates, you both try to make sure that the refrigerator is always stocked with milk.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757D5F-C27F-EF4A-9812-20798772C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858528"/>
            <a:ext cx="3175000" cy="317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BCBC8A7-ADB3-4A42-9FE6-24DA9457B63F}"/>
              </a:ext>
            </a:extLst>
          </p:cNvPr>
          <p:cNvSpPr txBox="1"/>
          <p:nvPr/>
        </p:nvSpPr>
        <p:spPr>
          <a:xfrm>
            <a:off x="4347029" y="2971800"/>
            <a:ext cx="447109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Algorithm 6: </a:t>
            </a:r>
          </a:p>
          <a:p>
            <a:endParaRPr lang="en-US" b="1" dirty="0"/>
          </a:p>
          <a:p>
            <a:r>
              <a:rPr lang="en-US" dirty="0">
                <a:latin typeface="Courier" pitchFamily="2" charset="0"/>
              </a:rPr>
              <a:t>acquire(&amp;lock)		</a:t>
            </a:r>
          </a:p>
          <a:p>
            <a:r>
              <a:rPr lang="en-US" dirty="0">
                <a:latin typeface="Courier" pitchFamily="2" charset="0"/>
              </a:rPr>
              <a:t>if (milk == 0) {	// no milk</a:t>
            </a:r>
          </a:p>
          <a:p>
            <a:r>
              <a:rPr lang="en-US" dirty="0">
                <a:latin typeface="Courier" pitchFamily="2" charset="0"/>
              </a:rPr>
              <a:t>  milk++;		// buy milk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release(&amp;lock)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C0B41AE-8AA4-E34C-8470-4CB535DC4FFF}"/>
              </a:ext>
            </a:extLst>
          </p:cNvPr>
          <p:cNvSpPr txBox="1"/>
          <p:nvPr/>
        </p:nvSpPr>
        <p:spPr>
          <a:xfrm>
            <a:off x="3840067" y="6062529"/>
            <a:ext cx="1463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>
                <a:solidFill>
                  <a:schemeClr val="accent1"/>
                </a:solidFill>
              </a:rPr>
              <a:t>Correct!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C0498E-F279-5D0F-33C5-A2F68DBB2E10}"/>
              </a:ext>
            </a:extLst>
          </p:cNvPr>
          <p:cNvSpPr/>
          <p:nvPr/>
        </p:nvSpPr>
        <p:spPr>
          <a:xfrm>
            <a:off x="1" y="6019800"/>
            <a:ext cx="906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00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process context + (virtual) memory state</a:t>
            </a:r>
          </a:p>
        </p:txBody>
      </p:sp>
      <p:sp>
        <p:nvSpPr>
          <p:cNvPr id="801798" name="Text Box 6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687428" cy="14773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Program context:</a:t>
            </a:r>
          </a:p>
          <a:p>
            <a:r>
              <a:rPr lang="en-US" sz="1800" dirty="0"/>
              <a:t>    Data registers</a:t>
            </a:r>
          </a:p>
          <a:p>
            <a:r>
              <a:rPr lang="en-US" dirty="0"/>
              <a:t>    Stack pointer (</a:t>
            </a:r>
            <a:r>
              <a:rPr lang="en-US" dirty="0" err="1"/>
              <a:t>rsp</a:t>
            </a:r>
            <a:r>
              <a:rPr lang="en-US" dirty="0"/>
              <a:t>)</a:t>
            </a:r>
            <a:endParaRPr lang="en-US" sz="1800" dirty="0"/>
          </a:p>
          <a:p>
            <a:r>
              <a:rPr lang="en-US" sz="1800" dirty="0"/>
              <a:t>    Condition codes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 (rip)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5177330" y="2179022"/>
            <a:ext cx="19032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Virtual Memory</a:t>
            </a:r>
          </a:p>
        </p:txBody>
      </p:sp>
      <p:sp>
        <p:nvSpPr>
          <p:cNvPr id="801807" name="Text Box 15"/>
          <p:cNvSpPr txBox="1">
            <a:spLocks noChangeArrowheads="1"/>
          </p:cNvSpPr>
          <p:nvPr/>
        </p:nvSpPr>
        <p:spPr bwMode="auto">
          <a:xfrm>
            <a:off x="4295332" y="2971800"/>
            <a:ext cx="50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801808" name="Line 16"/>
          <p:cNvSpPr>
            <a:spLocks noChangeShapeType="1"/>
          </p:cNvSpPr>
          <p:nvPr/>
        </p:nvSpPr>
        <p:spPr bwMode="auto">
          <a:xfrm>
            <a:off x="4737100" y="318945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09" name="Text Box 17"/>
          <p:cNvSpPr txBox="1">
            <a:spLocks noChangeArrowheads="1"/>
          </p:cNvSpPr>
          <p:nvPr/>
        </p:nvSpPr>
        <p:spPr bwMode="auto">
          <a:xfrm>
            <a:off x="4313151" y="4546984"/>
            <a:ext cx="44114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rip</a:t>
            </a:r>
          </a:p>
        </p:txBody>
      </p:sp>
      <p:sp>
        <p:nvSpPr>
          <p:cNvPr id="801810" name="Line 18"/>
          <p:cNvSpPr>
            <a:spLocks noChangeShapeType="1"/>
          </p:cNvSpPr>
          <p:nvPr/>
        </p:nvSpPr>
        <p:spPr bwMode="auto">
          <a:xfrm>
            <a:off x="4724400" y="4764643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1" name="Text Box 19"/>
          <p:cNvSpPr txBox="1">
            <a:spLocks noChangeArrowheads="1"/>
          </p:cNvSpPr>
          <p:nvPr/>
        </p:nvSpPr>
        <p:spPr bwMode="auto">
          <a:xfrm>
            <a:off x="4292483" y="3655841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801812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189310" y="2191288"/>
            <a:ext cx="270779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ysClr val="windowText" lastClr="000000"/>
                </a:solidFill>
              </a:rPr>
              <a:t>Process Control Block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687428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FE98135-4A71-9044-9B94-DA863D0202F1}"/>
              </a:ext>
            </a:extLst>
          </p:cNvPr>
          <p:cNvGrpSpPr/>
          <p:nvPr/>
        </p:nvGrpSpPr>
        <p:grpSpPr>
          <a:xfrm>
            <a:off x="5101041" y="2667000"/>
            <a:ext cx="2230438" cy="2438159"/>
            <a:chOff x="6057900" y="2525269"/>
            <a:chExt cx="1752600" cy="248716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3E1ABC1-D72F-A94F-A039-76CCC370A890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06F3922-6225-EB4F-A5D0-91FD68343E2E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C49DD06-0416-7D48-8E89-A106D311F6A6}"/>
                </a:ext>
              </a:extLst>
            </p:cNvPr>
            <p:cNvSpPr/>
            <p:nvPr/>
          </p:nvSpPr>
          <p:spPr>
            <a:xfrm>
              <a:off x="6057901" y="2525269"/>
              <a:ext cx="1752595" cy="532961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Stack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E87B5D6-0A32-1A4D-BCBB-4259B6873E4D}"/>
                </a:ext>
              </a:extLst>
            </p:cNvPr>
            <p:cNvSpPr/>
            <p:nvPr/>
          </p:nvSpPr>
          <p:spPr>
            <a:xfrm>
              <a:off x="6057900" y="2525270"/>
              <a:ext cx="1752600" cy="2487167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119C2CD-FF50-3446-BA9F-8C46DC9D4157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5653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C705-9BAA-2E44-91EF-7C076C1A7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with Locks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3E255-6D65-7F44-9770-BB078E96AB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EF853-7A01-2A47-9F8B-E1D995450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2880" y="2438400"/>
            <a:ext cx="438912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/>
              <a:t>Defines lock type </a:t>
            </a:r>
            <a:r>
              <a:rPr lang="en-US" sz="2200" dirty="0" err="1"/>
              <a:t>pthread_mutex_t</a:t>
            </a:r>
            <a:endParaRPr lang="en-US" sz="2200" dirty="0"/>
          </a:p>
          <a:p>
            <a:endParaRPr lang="en-US" dirty="0"/>
          </a:p>
          <a:p>
            <a:r>
              <a:rPr lang="en-US" dirty="0"/>
              <a:t>functions to create/destroy locks: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pthread_mutex_init</a:t>
            </a:r>
            <a:r>
              <a:rPr lang="en-US" dirty="0"/>
              <a:t>(&amp;lock, </a:t>
            </a:r>
            <a:r>
              <a:rPr lang="en-US" i="1" dirty="0" err="1"/>
              <a:t>attr</a:t>
            </a:r>
            <a:r>
              <a:rPr lang="en-US" b="1" dirty="0"/>
              <a:t>);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pthread_mutex_destroy</a:t>
            </a:r>
            <a:r>
              <a:rPr lang="en-US" dirty="0"/>
              <a:t>(&amp;lock); </a:t>
            </a:r>
          </a:p>
          <a:p>
            <a:pPr lvl="1"/>
            <a:endParaRPr lang="en-US" dirty="0"/>
          </a:p>
          <a:p>
            <a:r>
              <a:rPr lang="en-US" dirty="0"/>
              <a:t>functions to acquire/release lock: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pthread_mutex_lock</a:t>
            </a:r>
            <a:r>
              <a:rPr lang="en-US" dirty="0"/>
              <a:t>(&amp;lock</a:t>
            </a:r>
            <a:r>
              <a:rPr lang="en-US" b="1" dirty="0"/>
              <a:t>);</a:t>
            </a:r>
          </a:p>
          <a:p>
            <a:pPr lvl="1"/>
            <a:r>
              <a:rPr lang="en-US" dirty="0"/>
              <a:t>int </a:t>
            </a:r>
            <a:r>
              <a:rPr lang="en-US" dirty="0" err="1"/>
              <a:t>pthread_mutex_unlock</a:t>
            </a:r>
            <a:r>
              <a:rPr lang="en-US" dirty="0"/>
              <a:t>(&amp;lock</a:t>
            </a:r>
            <a:r>
              <a:rPr lang="en-US" b="1" dirty="0"/>
              <a:t>); 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39563-445C-2647-BFA1-18E9E34983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 (threading)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4A96A3-31F6-C844-9F30-1477A7D60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206240" cy="39512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Defines class Lock</a:t>
            </a:r>
          </a:p>
          <a:p>
            <a:endParaRPr lang="en-US" dirty="0"/>
          </a:p>
          <a:p>
            <a:r>
              <a:rPr lang="en-US" dirty="0"/>
              <a:t>constructor to create locks: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Lock()</a:t>
            </a:r>
          </a:p>
          <a:p>
            <a:pPr lvl="1"/>
            <a:r>
              <a:rPr lang="en-US" dirty="0"/>
              <a:t>destroyed by garbage collector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dirty="0"/>
              <a:t>functions to </a:t>
            </a:r>
            <a:r>
              <a:rPr lang="en-US" dirty="0" err="1"/>
              <a:t>aquire</a:t>
            </a:r>
            <a:r>
              <a:rPr lang="en-US" dirty="0"/>
              <a:t>/release lock:</a:t>
            </a:r>
          </a:p>
          <a:p>
            <a:pPr lvl="1"/>
            <a:r>
              <a:rPr lang="en-US" dirty="0" err="1"/>
              <a:t>lock.acquire</a:t>
            </a:r>
            <a:r>
              <a:rPr lang="en-US" dirty="0"/>
              <a:t>()</a:t>
            </a:r>
          </a:p>
          <a:p>
            <a:pPr lvl="1"/>
            <a:r>
              <a:rPr lang="en-US" dirty="0" err="1"/>
              <a:t>lock.release</a:t>
            </a:r>
            <a:r>
              <a:rPr lang="en-US" dirty="0"/>
              <a:t>()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26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C596-72E0-8F40-83D7-F020C692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2: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20F5C-E2F3-BD47-A4AF-B55DEA9DA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198" y="4495800"/>
            <a:ext cx="4174622" cy="1981200"/>
          </a:xfrm>
        </p:spPr>
        <p:txBody>
          <a:bodyPr/>
          <a:lstStyle/>
          <a:p>
            <a:r>
              <a:rPr lang="en-US" dirty="0"/>
              <a:t>TODO: Modify this example to guarantee correctness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99C044-08AA-A849-B9BF-C082B6B14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" y="1495737"/>
            <a:ext cx="4800600" cy="517064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Global shared variable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volatile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Counter */</a:t>
            </a:r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4A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** </a:t>
            </a:r>
            <a:r>
              <a:rPr lang="en-US" sz="1500" b="1" dirty="0" err="1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 err="1">
                <a:solidFill>
                  <a:srgbClr val="2D961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tid1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500" b="1" dirty="0">
                <a:solidFill>
                  <a:srgbClr val="C1651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tid2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atoi(argv[1]);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pthread_create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&amp;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(tid1,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fi-FI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pthread_join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(tid2, </a:t>
            </a:r>
            <a:r>
              <a:rPr lang="fi-FI" sz="1500" b="1" dirty="0">
                <a:solidFill>
                  <a:srgbClr val="2C929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fi-FI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fi-FI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t-BR" sz="1500" b="1" dirty="0" err="1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pt-BR" sz="1500" b="1" dirty="0">
                <a:solidFill>
                  <a:srgbClr val="CB241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*/</a:t>
            </a:r>
            <a:endParaRPr lang="pt-BR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5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en-US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!= (2 * niters))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"BOOM!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hu-HU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hu-HU" sz="1500" b="1" dirty="0">
                <a:solidFill>
                  <a:srgbClr val="C2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hu-HU" sz="15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printf(</a:t>
            </a:r>
            <a:r>
              <a:rPr lang="ro-RO" sz="1500" b="1" dirty="0">
                <a:solidFill>
                  <a:srgbClr val="9D206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"OK cnt=%ld\n"</a:t>
            </a:r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cnt);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exit(0);</a:t>
            </a:r>
          </a:p>
          <a:p>
            <a:r>
              <a:rPr lang="ro-RO" sz="15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68EDB8-A943-5045-ABEE-7FAD24E6D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3199" y="1503431"/>
            <a:ext cx="4220801" cy="28007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600" b="1" dirty="0">
                <a:solidFill>
                  <a:srgbClr val="9D000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Thread routine */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count_func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niters;</a:t>
            </a:r>
          </a:p>
          <a:p>
            <a:r>
              <a:rPr lang="en-US" sz="1600" b="1" dirty="0">
                <a:solidFill>
                  <a:srgbClr val="9E4C0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niters 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*((</a:t>
            </a:r>
            <a:r>
              <a:rPr lang="en-US" sz="1600" b="1" dirty="0">
                <a:solidFill>
                  <a:srgbClr val="10770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*)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vargp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niters; </a:t>
            </a:r>
            <a:r>
              <a:rPr lang="en-US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++){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nl-NL" sz="1600" b="1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cnt</a:t>
            </a:r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++;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              </a:t>
            </a:r>
          </a:p>
          <a:p>
            <a:r>
              <a:rPr lang="nl-NL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is-IS" sz="1600" b="1" dirty="0">
                <a:solidFill>
                  <a:srgbClr val="9D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is-IS" sz="1600" b="1" dirty="0">
                <a:solidFill>
                  <a:srgbClr val="0F757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                                                                                                </a:t>
            </a:r>
          </a:p>
          <a:p>
            <a:r>
              <a:rPr lang="is-IS" sz="1600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sz="1600" b="1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451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F9082-0434-0244-AE58-3A9EF755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with 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6AE09-4209-5241-A154-2C99EA7B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Locks are slow</a:t>
            </a:r>
          </a:p>
          <a:p>
            <a:pPr lvl="1"/>
            <a:r>
              <a:rPr lang="en-US" dirty="0"/>
              <a:t>threads that fail to acquire a lock on the first attempt must "spin", which wastes CPU cycles</a:t>
            </a:r>
          </a:p>
          <a:p>
            <a:pPr lvl="1"/>
            <a:r>
              <a:rPr lang="en-US" dirty="0"/>
              <a:t>threads get scheduled and de-scheduled while the lock is still locked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Using locks correctly is hard</a:t>
            </a:r>
          </a:p>
          <a:p>
            <a:pPr lvl="1"/>
            <a:r>
              <a:rPr lang="en-US" dirty="0"/>
              <a:t>hard to ensure all race conditions are eliminated</a:t>
            </a:r>
          </a:p>
          <a:p>
            <a:pPr lvl="1"/>
            <a:r>
              <a:rPr lang="en-US" dirty="0"/>
              <a:t>easy to introduce synchronization bugs (deadlock, </a:t>
            </a:r>
            <a:r>
              <a:rPr lang="en-US" dirty="0" err="1"/>
              <a:t>livelock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92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0D851-1CEB-4D49-AB99-548EFC28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Synchronization Primitives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CCE525-6E94-FB4F-9B28-3B44FFF4F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Semaphores</a:t>
            </a:r>
          </a:p>
          <a:p>
            <a:pPr lvl="1"/>
            <a:r>
              <a:rPr lang="en-US" dirty="0"/>
              <a:t>stateful synchronization primitive</a:t>
            </a:r>
          </a:p>
          <a:p>
            <a:pPr lvl="1"/>
            <a:endParaRPr lang="en-US" dirty="0"/>
          </a:p>
          <a:p>
            <a:r>
              <a:rPr lang="en-US" dirty="0"/>
              <a:t>Condition variables</a:t>
            </a:r>
          </a:p>
          <a:p>
            <a:pPr lvl="1"/>
            <a:r>
              <a:rPr lang="en-US" dirty="0"/>
              <a:t>event-based synchronization primitive</a:t>
            </a:r>
          </a:p>
        </p:txBody>
      </p:sp>
    </p:spTree>
    <p:extLst>
      <p:ext uri="{BB962C8B-B14F-4D97-AF65-F5344CB8AC3E}">
        <p14:creationId xmlns:p14="http://schemas.microsoft.com/office/powerpoint/2010/main" val="304386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Process = thread + other state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4" y="3567599"/>
            <a:ext cx="276701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 (</a:t>
            </a:r>
            <a:r>
              <a:rPr lang="en-US" dirty="0" err="1"/>
              <a:t>rsp</a:t>
            </a:r>
            <a:r>
              <a:rPr lang="en-US" dirty="0"/>
              <a:t>)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 (rip)</a:t>
            </a:r>
            <a:endParaRPr lang="en-US" sz="2000" dirty="0"/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5995232" y="2132291"/>
            <a:ext cx="127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/>
              <a:t>Other data</a:t>
            </a:r>
            <a:endParaRPr lang="en-US" sz="2000" dirty="0"/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990262" y="3064250"/>
            <a:ext cx="50526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450988" y="2116901"/>
            <a:ext cx="259077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663278" y="4256079"/>
            <a:ext cx="22387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AB86E7-01C0-6B45-B698-1CD2D48C2C6A}"/>
              </a:ext>
            </a:extLst>
          </p:cNvPr>
          <p:cNvSpPr/>
          <p:nvPr/>
        </p:nvSpPr>
        <p:spPr>
          <a:xfrm>
            <a:off x="1657454" y="2763420"/>
            <a:ext cx="2738333" cy="52245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</a:t>
            </a:r>
          </a:p>
        </p:txBody>
      </p:sp>
      <p:sp>
        <p:nvSpPr>
          <p:cNvPr id="25" name="Text Box 6">
            <a:extLst>
              <a:ext uri="{FF2B5EF4-FFF2-40B4-BE49-F238E27FC236}">
                <a16:creationId xmlns:a16="http://schemas.microsoft.com/office/drawing/2014/main" id="{264E2081-5BAC-CA4F-817D-312281CCC2F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437853" y="3710159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30" name="Text Box 19">
            <a:extLst>
              <a:ext uri="{FF2B5EF4-FFF2-40B4-BE49-F238E27FC236}">
                <a16:creationId xmlns:a16="http://schemas.microsoft.com/office/drawing/2014/main" id="{B52249E4-7431-314C-8C4E-75AC94A10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061" y="2438400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31" name="Line 20">
            <a:extLst>
              <a:ext uri="{FF2B5EF4-FFF2-40B4-BE49-F238E27FC236}">
                <a16:creationId xmlns:a16="http://schemas.microsoft.com/office/drawing/2014/main" id="{D25968E8-3FC1-6243-98D9-E200CD9389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7678" y="264335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284EA97-C156-B543-9C1C-232289845C02}"/>
              </a:ext>
            </a:extLst>
          </p:cNvPr>
          <p:cNvGrpSpPr/>
          <p:nvPr/>
        </p:nvGrpSpPr>
        <p:grpSpPr>
          <a:xfrm>
            <a:off x="5671619" y="2643357"/>
            <a:ext cx="2230438" cy="1244360"/>
            <a:chOff x="6057900" y="3743064"/>
            <a:chExt cx="1752600" cy="1269373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3ABABA1-029E-BA41-BBA3-2E75D88F8938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18CA2852-C2F4-934A-B49F-9F0D2CD3B82A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2330148-880A-D343-8C2C-648F0F197ED8}"/>
                </a:ext>
              </a:extLst>
            </p:cNvPr>
            <p:cNvSpPr/>
            <p:nvPr/>
          </p:nvSpPr>
          <p:spPr>
            <a:xfrm>
              <a:off x="6057900" y="3743064"/>
              <a:ext cx="1752600" cy="1269373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D1CFC20-4932-F944-B12B-DEC20467471D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3401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has its own stack for local variables</a:t>
            </a:r>
          </a:p>
          <a:p>
            <a:pPr lvl="1"/>
            <a:r>
              <a:rPr lang="en-US" dirty="0"/>
              <a:t>Each thread has its own thread id (TID)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304578" y="3383339"/>
            <a:ext cx="280397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1 (main thread)</a:t>
            </a:r>
          </a:p>
        </p:txBody>
      </p:sp>
      <p:sp>
        <p:nvSpPr>
          <p:cNvPr id="803849" name="Text Box 9"/>
          <p:cNvSpPr txBox="1">
            <a:spLocks noChangeArrowheads="1"/>
          </p:cNvSpPr>
          <p:nvPr/>
        </p:nvSpPr>
        <p:spPr bwMode="auto">
          <a:xfrm>
            <a:off x="6705600" y="3383339"/>
            <a:ext cx="16514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 Shared data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3138403" y="3384586"/>
            <a:ext cx="276069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Thread 2 (peer thread)</a:t>
            </a:r>
          </a:p>
        </p:txBody>
      </p:sp>
      <p:sp>
        <p:nvSpPr>
          <p:cNvPr id="21" name="Text Box 9">
            <a:extLst>
              <a:ext uri="{FF2B5EF4-FFF2-40B4-BE49-F238E27FC236}">
                <a16:creationId xmlns:a16="http://schemas.microsoft.com/office/drawing/2014/main" id="{1ECBF86C-FCC8-7341-BE7C-EBF242C4DB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710" y="4648200"/>
            <a:ext cx="220334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1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</a:t>
            </a:r>
            <a:endParaRPr lang="en-US" sz="2000" dirty="0"/>
          </a:p>
        </p:txBody>
      </p:sp>
      <p:sp>
        <p:nvSpPr>
          <p:cNvPr id="22" name="Text Box 14">
            <a:extLst>
              <a:ext uri="{FF2B5EF4-FFF2-40B4-BE49-F238E27FC236}">
                <a16:creationId xmlns:a16="http://schemas.microsoft.com/office/drawing/2014/main" id="{6642CCB8-F258-BE48-9511-95474CC72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82" y="4233769"/>
            <a:ext cx="5041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23" name="Line 15">
            <a:extLst>
              <a:ext uri="{FF2B5EF4-FFF2-40B4-BE49-F238E27FC236}">
                <a16:creationId xmlns:a16="http://schemas.microsoft.com/office/drawing/2014/main" id="{BC510FEE-F014-DD43-94FE-959F131C8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44" y="4446119"/>
            <a:ext cx="17106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7114A6-236C-BB4E-AFD3-5C3AAE9F6BF5}"/>
              </a:ext>
            </a:extLst>
          </p:cNvPr>
          <p:cNvSpPr/>
          <p:nvPr/>
        </p:nvSpPr>
        <p:spPr>
          <a:xfrm>
            <a:off x="662710" y="3974609"/>
            <a:ext cx="2203344" cy="48078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 1</a:t>
            </a:r>
          </a:p>
        </p:txBody>
      </p:sp>
      <p:sp>
        <p:nvSpPr>
          <p:cNvPr id="25" name="Text Box 9">
            <a:extLst>
              <a:ext uri="{FF2B5EF4-FFF2-40B4-BE49-F238E27FC236}">
                <a16:creationId xmlns:a16="http://schemas.microsoft.com/office/drawing/2014/main" id="{9C7DCD2A-397E-F741-98F4-EAD466717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7152" y="4648445"/>
            <a:ext cx="2203344" cy="15081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en-US" sz="1800" dirty="0"/>
              <a:t>Thread </a:t>
            </a:r>
            <a:r>
              <a:rPr lang="en-US" dirty="0"/>
              <a:t>2</a:t>
            </a:r>
            <a:r>
              <a:rPr lang="en-US" sz="1800" dirty="0"/>
              <a:t> context:</a:t>
            </a:r>
          </a:p>
          <a:p>
            <a:r>
              <a:rPr lang="en-US" sz="2000" dirty="0"/>
              <a:t>    </a:t>
            </a:r>
            <a:r>
              <a:rPr lang="en-US" sz="1800" dirty="0"/>
              <a:t>Data </a:t>
            </a:r>
            <a:r>
              <a:rPr lang="en-US" dirty="0"/>
              <a:t>registers</a:t>
            </a:r>
          </a:p>
          <a:p>
            <a:r>
              <a:rPr lang="en-US" dirty="0"/>
              <a:t>    Stack pointer</a:t>
            </a:r>
            <a:endParaRPr lang="en-US" sz="1800" dirty="0"/>
          </a:p>
          <a:p>
            <a:r>
              <a:rPr lang="en-US" sz="1800" dirty="0"/>
              <a:t>    Condition codes       </a:t>
            </a:r>
          </a:p>
          <a:p>
            <a:r>
              <a:rPr lang="en-US" dirty="0"/>
              <a:t>    </a:t>
            </a:r>
            <a:r>
              <a:rPr lang="en-US" sz="1800" dirty="0"/>
              <a:t>Program counter</a:t>
            </a:r>
            <a:endParaRPr lang="en-US" sz="2000" dirty="0"/>
          </a:p>
        </p:txBody>
      </p:sp>
      <p:sp>
        <p:nvSpPr>
          <p:cNvPr id="26" name="Text Box 14">
            <a:extLst>
              <a:ext uri="{FF2B5EF4-FFF2-40B4-BE49-F238E27FC236}">
                <a16:creationId xmlns:a16="http://schemas.microsoft.com/office/drawing/2014/main" id="{27C2C52B-8CD1-174A-91A8-E46B92AF8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9960" y="4234014"/>
            <a:ext cx="50411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800" dirty="0" err="1"/>
              <a:t>rsp</a:t>
            </a:r>
            <a:endParaRPr lang="en-US" sz="1800" dirty="0"/>
          </a:p>
        </p:txBody>
      </p:sp>
      <p:sp>
        <p:nvSpPr>
          <p:cNvPr id="27" name="Line 15">
            <a:extLst>
              <a:ext uri="{FF2B5EF4-FFF2-40B4-BE49-F238E27FC236}">
                <a16:creationId xmlns:a16="http://schemas.microsoft.com/office/drawing/2014/main" id="{B4A92204-4E0E-CE41-9507-F21D716B1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386" y="4446364"/>
            <a:ext cx="17106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58A2C7-5CF4-1D4D-B3BA-387E6D031F72}"/>
              </a:ext>
            </a:extLst>
          </p:cNvPr>
          <p:cNvSpPr/>
          <p:nvPr/>
        </p:nvSpPr>
        <p:spPr>
          <a:xfrm>
            <a:off x="3497152" y="3974854"/>
            <a:ext cx="2203344" cy="480789"/>
          </a:xfrm>
          <a:prstGeom prst="rect">
            <a:avLst/>
          </a:prstGeom>
          <a:ln w="28575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Stack 2</a:t>
            </a:r>
          </a:p>
        </p:txBody>
      </p:sp>
      <p:sp>
        <p:nvSpPr>
          <p:cNvPr id="30" name="Text Box 9">
            <a:extLst>
              <a:ext uri="{FF2B5EF4-FFF2-40B4-BE49-F238E27FC236}">
                <a16:creationId xmlns:a16="http://schemas.microsoft.com/office/drawing/2014/main" id="{E67D762A-1D60-A64A-9825-8217C6851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784" y="5436661"/>
            <a:ext cx="2238774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>
            <a:noAutofit/>
          </a:bodyPr>
          <a:lstStyle/>
          <a:p>
            <a:r>
              <a:rPr lang="en-US" sz="1800" dirty="0"/>
              <a:t>Kernel context:</a:t>
            </a:r>
          </a:p>
          <a:p>
            <a:r>
              <a:rPr lang="en-US" sz="1600" dirty="0"/>
              <a:t>    </a:t>
            </a:r>
            <a:r>
              <a:rPr lang="en-US" sz="1800" dirty="0"/>
              <a:t>VM structures</a:t>
            </a:r>
          </a:p>
          <a:p>
            <a:r>
              <a:rPr lang="en-US" sz="1800" dirty="0"/>
              <a:t>    File table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brk</a:t>
            </a:r>
            <a:r>
              <a:rPr lang="en-US" sz="1800" dirty="0"/>
              <a:t> pointer</a:t>
            </a: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3AD53E52-83B8-434E-B201-2C1DC9E25AB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6257359" y="4890741"/>
            <a:ext cx="248786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/>
              <a:t>0</a:t>
            </a:r>
            <a:endParaRPr lang="en-US" sz="1200"/>
          </a:p>
        </p:txBody>
      </p:sp>
      <p:sp>
        <p:nvSpPr>
          <p:cNvPr id="32" name="Text Box 19">
            <a:extLst>
              <a:ext uri="{FF2B5EF4-FFF2-40B4-BE49-F238E27FC236}">
                <a16:creationId xmlns:a16="http://schemas.microsoft.com/office/drawing/2014/main" id="{0DFE8518-3412-DA4F-BDAC-3E3DC0DD2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2567" y="3618982"/>
            <a:ext cx="4796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brk</a:t>
            </a:r>
          </a:p>
        </p:txBody>
      </p:sp>
      <p:sp>
        <p:nvSpPr>
          <p:cNvPr id="33" name="Line 20">
            <a:extLst>
              <a:ext uri="{FF2B5EF4-FFF2-40B4-BE49-F238E27FC236}">
                <a16:creationId xmlns:a16="http://schemas.microsoft.com/office/drawing/2014/main" id="{7899B94E-1078-0540-83E0-DCA906EA16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27184" y="3823941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D707581-3C68-AA44-B7CB-AD85C3B13FB8}"/>
              </a:ext>
            </a:extLst>
          </p:cNvPr>
          <p:cNvGrpSpPr/>
          <p:nvPr/>
        </p:nvGrpSpPr>
        <p:grpSpPr>
          <a:xfrm>
            <a:off x="6491125" y="3823939"/>
            <a:ext cx="2230438" cy="1244360"/>
            <a:chOff x="6057900" y="3743064"/>
            <a:chExt cx="1752600" cy="1269373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B6991C6-7942-3940-8C77-DE6DB2C65755}"/>
                </a:ext>
              </a:extLst>
            </p:cNvPr>
            <p:cNvSpPr/>
            <p:nvPr/>
          </p:nvSpPr>
          <p:spPr>
            <a:xfrm>
              <a:off x="6057900" y="4510396"/>
              <a:ext cx="1752600" cy="329184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Code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3CF19507-B29F-4143-BF2E-E0DDF77E463F}"/>
                </a:ext>
              </a:extLst>
            </p:cNvPr>
            <p:cNvSpPr/>
            <p:nvPr/>
          </p:nvSpPr>
          <p:spPr>
            <a:xfrm>
              <a:off x="6057900" y="4181209"/>
              <a:ext cx="1752600" cy="329185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1D9558B-275E-984F-B315-481E52B73ACA}"/>
                </a:ext>
              </a:extLst>
            </p:cNvPr>
            <p:cNvSpPr/>
            <p:nvPr/>
          </p:nvSpPr>
          <p:spPr>
            <a:xfrm>
              <a:off x="6057900" y="3743064"/>
              <a:ext cx="1752600" cy="1269373"/>
            </a:xfrm>
            <a:prstGeom prst="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2A96E28-2470-494D-B1A1-77A10055285D}"/>
                </a:ext>
              </a:extLst>
            </p:cNvPr>
            <p:cNvSpPr/>
            <p:nvPr/>
          </p:nvSpPr>
          <p:spPr>
            <a:xfrm>
              <a:off x="6057900" y="3743064"/>
              <a:ext cx="1752600" cy="465648"/>
            </a:xfrm>
            <a:prstGeom prst="rect">
              <a:avLst/>
            </a:prstGeom>
            <a:ln w="285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Heap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634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pPr lvl="2"/>
            <a:endParaRPr lang="en-US" sz="1600" dirty="0"/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</p:spTree>
    <p:extLst>
      <p:ext uri="{BB962C8B-B14F-4D97-AF65-F5344CB8AC3E}">
        <p14:creationId xmlns:p14="http://schemas.microsoft.com/office/powerpoint/2010/main" val="89217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scheduled and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Thread control (creating and reaping) is half as expensive as process control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  <a:p>
            <a:pPr lvl="2"/>
            <a:r>
              <a:rPr lang="en-US" dirty="0"/>
              <a:t>Thread context switches are less expensive (e.g., don't flush TLB)</a:t>
            </a:r>
          </a:p>
        </p:txBody>
      </p:sp>
    </p:spTree>
    <p:extLst>
      <p:ext uri="{BB962C8B-B14F-4D97-AF65-F5344CB8AC3E}">
        <p14:creationId xmlns:p14="http://schemas.microsoft.com/office/powerpoint/2010/main" val="24714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9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06972B2-4402-3749-A2CE-F27FCCB9E898}"/>
              </a:ext>
            </a:extLst>
          </p:cNvPr>
          <p:cNvGrpSpPr/>
          <p:nvPr/>
        </p:nvGrpSpPr>
        <p:grpSpPr>
          <a:xfrm>
            <a:off x="1427956" y="2607469"/>
            <a:ext cx="2165350" cy="4008438"/>
            <a:chOff x="5540375" y="2606675"/>
            <a:chExt cx="2165350" cy="4008438"/>
          </a:xfrm>
        </p:grpSpPr>
        <p:sp>
          <p:nvSpPr>
            <p:cNvPr id="804868" name="Oval 4"/>
            <p:cNvSpPr>
              <a:spLocks noChangeArrowheads="1"/>
            </p:cNvSpPr>
            <p:nvPr/>
          </p:nvSpPr>
          <p:spPr bwMode="auto">
            <a:xfrm>
              <a:off x="6400800" y="30337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P0</a:t>
              </a:r>
            </a:p>
          </p:txBody>
        </p:sp>
        <p:sp>
          <p:nvSpPr>
            <p:cNvPr id="804869" name="Oval 5"/>
            <p:cNvSpPr>
              <a:spLocks noChangeArrowheads="1"/>
            </p:cNvSpPr>
            <p:nvPr/>
          </p:nvSpPr>
          <p:spPr bwMode="auto">
            <a:xfrm>
              <a:off x="6400800" y="3871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P1</a:t>
              </a:r>
            </a:p>
          </p:txBody>
        </p:sp>
        <p:sp>
          <p:nvSpPr>
            <p:cNvPr id="804870" name="Oval 6"/>
            <p:cNvSpPr>
              <a:spLocks noChangeArrowheads="1"/>
            </p:cNvSpPr>
            <p:nvPr/>
          </p:nvSpPr>
          <p:spPr bwMode="auto">
            <a:xfrm>
              <a:off x="57150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1" name="Line 7"/>
            <p:cNvSpPr>
              <a:spLocks noChangeShapeType="1"/>
            </p:cNvSpPr>
            <p:nvPr/>
          </p:nvSpPr>
          <p:spPr bwMode="auto">
            <a:xfrm>
              <a:off x="6629400" y="3490913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2" name="Line 8"/>
            <p:cNvSpPr>
              <a:spLocks noChangeShapeType="1"/>
            </p:cNvSpPr>
            <p:nvPr/>
          </p:nvSpPr>
          <p:spPr bwMode="auto">
            <a:xfrm flipH="1">
              <a:off x="60960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3" name="Oval 9"/>
            <p:cNvSpPr>
              <a:spLocks noChangeArrowheads="1"/>
            </p:cNvSpPr>
            <p:nvPr/>
          </p:nvSpPr>
          <p:spPr bwMode="auto">
            <a:xfrm>
              <a:off x="64008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4" name="Oval 10"/>
            <p:cNvSpPr>
              <a:spLocks noChangeArrowheads="1"/>
            </p:cNvSpPr>
            <p:nvPr/>
          </p:nvSpPr>
          <p:spPr bwMode="auto">
            <a:xfrm>
              <a:off x="7086600" y="4633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</a:t>
              </a:r>
            </a:p>
          </p:txBody>
        </p:sp>
        <p:sp>
          <p:nvSpPr>
            <p:cNvPr id="804875" name="Line 11"/>
            <p:cNvSpPr>
              <a:spLocks noChangeShapeType="1"/>
            </p:cNvSpPr>
            <p:nvPr/>
          </p:nvSpPr>
          <p:spPr bwMode="auto">
            <a:xfrm>
              <a:off x="6629400" y="4329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6" name="Line 12"/>
            <p:cNvSpPr>
              <a:spLocks noChangeShapeType="1"/>
            </p:cNvSpPr>
            <p:nvPr/>
          </p:nvSpPr>
          <p:spPr bwMode="auto">
            <a:xfrm>
              <a:off x="6781800" y="4252913"/>
              <a:ext cx="3810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7" name="Oval 13"/>
            <p:cNvSpPr>
              <a:spLocks noChangeArrowheads="1"/>
            </p:cNvSpPr>
            <p:nvPr/>
          </p:nvSpPr>
          <p:spPr bwMode="auto">
            <a:xfrm>
              <a:off x="6400800" y="5395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foo</a:t>
              </a:r>
            </a:p>
          </p:txBody>
        </p:sp>
        <p:sp>
          <p:nvSpPr>
            <p:cNvPr id="804878" name="Line 14"/>
            <p:cNvSpPr>
              <a:spLocks noChangeShapeType="1"/>
            </p:cNvSpPr>
            <p:nvPr/>
          </p:nvSpPr>
          <p:spPr bwMode="auto">
            <a:xfrm>
              <a:off x="6629400" y="5091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79" name="Oval 15"/>
            <p:cNvSpPr>
              <a:spLocks noChangeArrowheads="1"/>
            </p:cNvSpPr>
            <p:nvPr/>
          </p:nvSpPr>
          <p:spPr bwMode="auto">
            <a:xfrm>
              <a:off x="6400800" y="6157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bar</a:t>
              </a:r>
            </a:p>
          </p:txBody>
        </p:sp>
        <p:sp>
          <p:nvSpPr>
            <p:cNvPr id="804880" name="Line 16"/>
            <p:cNvSpPr>
              <a:spLocks noChangeShapeType="1"/>
            </p:cNvSpPr>
            <p:nvPr/>
          </p:nvSpPr>
          <p:spPr bwMode="auto">
            <a:xfrm>
              <a:off x="6629400" y="5853113"/>
              <a:ext cx="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82" name="Text Box 18"/>
            <p:cNvSpPr txBox="1">
              <a:spLocks noChangeArrowheads="1"/>
            </p:cNvSpPr>
            <p:nvPr/>
          </p:nvSpPr>
          <p:spPr bwMode="auto">
            <a:xfrm>
              <a:off x="5540375" y="2606675"/>
              <a:ext cx="2165350" cy="366713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/>
                <a:t>Process hierarchy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25FF10C-A5DB-9449-AA33-843EC80DC5C9}"/>
              </a:ext>
            </a:extLst>
          </p:cNvPr>
          <p:cNvGrpSpPr/>
          <p:nvPr/>
        </p:nvGrpSpPr>
        <p:grpSpPr>
          <a:xfrm>
            <a:off x="4375944" y="2607469"/>
            <a:ext cx="4202112" cy="3290888"/>
            <a:chOff x="690563" y="2562225"/>
            <a:chExt cx="4202112" cy="3290888"/>
          </a:xfrm>
        </p:grpSpPr>
        <p:sp>
          <p:nvSpPr>
            <p:cNvPr id="804881" name="Oval 17"/>
            <p:cNvSpPr>
              <a:spLocks noChangeArrowheads="1"/>
            </p:cNvSpPr>
            <p:nvPr/>
          </p:nvSpPr>
          <p:spPr bwMode="auto">
            <a:xfrm>
              <a:off x="1066800" y="3643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T1</a:t>
              </a: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CE12693-A8C6-A743-8D4E-5D1500C6A8F8}"/>
                </a:ext>
              </a:extLst>
            </p:cNvPr>
            <p:cNvGrpSpPr/>
            <p:nvPr/>
          </p:nvGrpSpPr>
          <p:grpSpPr>
            <a:xfrm>
              <a:off x="690563" y="2562225"/>
              <a:ext cx="4202112" cy="3290888"/>
              <a:chOff x="690563" y="2562225"/>
              <a:chExt cx="4202112" cy="3290888"/>
            </a:xfrm>
          </p:grpSpPr>
          <p:sp>
            <p:nvSpPr>
              <p:cNvPr id="804883" name="Rectangle 19"/>
              <p:cNvSpPr>
                <a:spLocks noChangeArrowheads="1"/>
              </p:cNvSpPr>
              <p:nvPr/>
            </p:nvSpPr>
            <p:spPr bwMode="auto">
              <a:xfrm>
                <a:off x="914400" y="3033713"/>
                <a:ext cx="3810000" cy="28194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04884" name="Text Box 20"/>
              <p:cNvSpPr txBox="1">
                <a:spLocks noChangeArrowheads="1"/>
              </p:cNvSpPr>
              <p:nvPr/>
            </p:nvSpPr>
            <p:spPr bwMode="auto">
              <a:xfrm>
                <a:off x="690563" y="2562225"/>
                <a:ext cx="4202112" cy="36671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800" dirty="0"/>
                  <a:t>Threads associated with process foo</a:t>
                </a:r>
              </a:p>
            </p:txBody>
          </p:sp>
        </p:grpSp>
        <p:sp>
          <p:nvSpPr>
            <p:cNvPr id="804885" name="Oval 21"/>
            <p:cNvSpPr>
              <a:spLocks noChangeArrowheads="1"/>
            </p:cNvSpPr>
            <p:nvPr/>
          </p:nvSpPr>
          <p:spPr bwMode="auto">
            <a:xfrm>
              <a:off x="2209800" y="31099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T2</a:t>
              </a:r>
            </a:p>
          </p:txBody>
        </p:sp>
        <p:sp>
          <p:nvSpPr>
            <p:cNvPr id="804886" name="Oval 22"/>
            <p:cNvSpPr>
              <a:spLocks noChangeArrowheads="1"/>
            </p:cNvSpPr>
            <p:nvPr/>
          </p:nvSpPr>
          <p:spPr bwMode="auto">
            <a:xfrm>
              <a:off x="4038600" y="3338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T4</a:t>
              </a:r>
            </a:p>
          </p:txBody>
        </p:sp>
        <p:sp>
          <p:nvSpPr>
            <p:cNvPr id="804887" name="Oval 23"/>
            <p:cNvSpPr>
              <a:spLocks noChangeArrowheads="1"/>
            </p:cNvSpPr>
            <p:nvPr/>
          </p:nvSpPr>
          <p:spPr bwMode="auto">
            <a:xfrm>
              <a:off x="1600200" y="52435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T5</a:t>
              </a:r>
            </a:p>
          </p:txBody>
        </p:sp>
        <p:sp>
          <p:nvSpPr>
            <p:cNvPr id="804888" name="Oval 24"/>
            <p:cNvSpPr>
              <a:spLocks noChangeArrowheads="1"/>
            </p:cNvSpPr>
            <p:nvPr/>
          </p:nvSpPr>
          <p:spPr bwMode="auto">
            <a:xfrm>
              <a:off x="3429000" y="5167313"/>
              <a:ext cx="457200" cy="457200"/>
            </a:xfrm>
            <a:prstGeom prst="ellipse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/>
                <a:t>T3</a:t>
              </a:r>
            </a:p>
          </p:txBody>
        </p:sp>
        <p:sp>
          <p:nvSpPr>
            <p:cNvPr id="804889" name="Rectangle 25"/>
            <p:cNvSpPr>
              <a:spLocks noChangeArrowheads="1"/>
            </p:cNvSpPr>
            <p:nvPr/>
          </p:nvSpPr>
          <p:spPr bwMode="auto">
            <a:xfrm>
              <a:off x="1981200" y="4100513"/>
              <a:ext cx="1905000" cy="6096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/>
                <a:t>shared code, data</a:t>
              </a:r>
            </a:p>
            <a:p>
              <a:pPr algn="ctr"/>
              <a:r>
                <a:rPr lang="en-US" sz="1800"/>
                <a:t>and kernel context</a:t>
              </a:r>
            </a:p>
          </p:txBody>
        </p:sp>
        <p:sp>
          <p:nvSpPr>
            <p:cNvPr id="804890" name="Line 26"/>
            <p:cNvSpPr>
              <a:spLocks noChangeShapeType="1"/>
            </p:cNvSpPr>
            <p:nvPr/>
          </p:nvSpPr>
          <p:spPr bwMode="auto">
            <a:xfrm flipV="1">
              <a:off x="1905000" y="4710113"/>
              <a:ext cx="30480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1" name="Line 27"/>
            <p:cNvSpPr>
              <a:spLocks noChangeShapeType="1"/>
            </p:cNvSpPr>
            <p:nvPr/>
          </p:nvSpPr>
          <p:spPr bwMode="auto">
            <a:xfrm flipH="1" flipV="1">
              <a:off x="3352800" y="4710113"/>
              <a:ext cx="2286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2" name="Line 28"/>
            <p:cNvSpPr>
              <a:spLocks noChangeShapeType="1"/>
            </p:cNvSpPr>
            <p:nvPr/>
          </p:nvSpPr>
          <p:spPr bwMode="auto">
            <a:xfrm flipH="1" flipV="1">
              <a:off x="1524000" y="4024313"/>
              <a:ext cx="3810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3" name="Line 29"/>
            <p:cNvSpPr>
              <a:spLocks noChangeShapeType="1"/>
            </p:cNvSpPr>
            <p:nvPr/>
          </p:nvSpPr>
          <p:spPr bwMode="auto">
            <a:xfrm flipH="1" flipV="1">
              <a:off x="2438400" y="3567113"/>
              <a:ext cx="0" cy="533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04894" name="Line 30"/>
            <p:cNvSpPr>
              <a:spLocks noChangeShapeType="1"/>
            </p:cNvSpPr>
            <p:nvPr/>
          </p:nvSpPr>
          <p:spPr bwMode="auto">
            <a:xfrm flipV="1">
              <a:off x="3657600" y="3719513"/>
              <a:ext cx="4572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sysDot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11111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Posix</a:t>
            </a:r>
            <a:r>
              <a:rPr lang="en-US" dirty="0"/>
              <a:t> Threads Interface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5CD3F1-D332-DD42-A9AE-67B2CFA287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457200" y="2438400"/>
            <a:ext cx="4114800" cy="395128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Creating and reaping threads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pthread_create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/>
              <a:t>Determining your thread ID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pthread_self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pthread_cancel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pthread_exit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1"/>
            <a:r>
              <a:rPr lang="en-US" dirty="0">
                <a:latin typeface="Courier New" pitchFamily="49" charset="0"/>
              </a:rPr>
              <a:t>exit()</a:t>
            </a:r>
            <a:r>
              <a:rPr lang="en-US" dirty="0"/>
              <a:t> [terminates all threads] </a:t>
            </a:r>
          </a:p>
          <a:p>
            <a:pPr lvl="1"/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3E5014-D0D7-344A-B372-EB5AD3A91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Python (threading)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0D69CA-A940-C04D-8B4B-0BCB38170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114800" cy="3951288"/>
          </a:xfrm>
        </p:spPr>
        <p:txBody>
          <a:bodyPr>
            <a:normAutofit fontScale="92500"/>
          </a:bodyPr>
          <a:lstStyle/>
          <a:p>
            <a:r>
              <a:rPr lang="en-US" dirty="0"/>
              <a:t>Creating and reaping threads</a:t>
            </a:r>
          </a:p>
          <a:p>
            <a:pPr lvl="1"/>
            <a:r>
              <a:rPr lang="en-US" dirty="0">
                <a:latin typeface="Courier New" pitchFamily="49" charset="0"/>
              </a:rPr>
              <a:t>Thread()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thread.join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/>
              <a:t>Determining your thread ID</a:t>
            </a:r>
          </a:p>
          <a:p>
            <a:pPr lvl="1"/>
            <a:r>
              <a:rPr lang="en-US" dirty="0" err="1">
                <a:latin typeface="Courier New" pitchFamily="49" charset="0"/>
              </a:rPr>
              <a:t>thread.get_ident</a:t>
            </a:r>
            <a:r>
              <a:rPr lang="en-US" dirty="0">
                <a:latin typeface="Courier New" pitchFamily="49" charset="0"/>
              </a:rPr>
              <a:t>()</a:t>
            </a:r>
          </a:p>
          <a:p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 err="1">
                <a:latin typeface="Courier New" pitchFamily="49" charset="0"/>
              </a:rPr>
              <a:t>thread.exit</a:t>
            </a:r>
            <a:r>
              <a:rPr lang="en-US" dirty="0">
                <a:latin typeface="Courier New" pitchFamily="49" charset="0"/>
              </a:rPr>
              <a:t>()</a:t>
            </a:r>
            <a:endParaRPr lang="en-US" dirty="0"/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latin typeface="Courier New" pitchFamily="49" charset="0"/>
              </a:rPr>
              <a:t>RET </a:t>
            </a:r>
            <a:r>
              <a:rPr lang="en-US" dirty="0"/>
              <a:t>[terminates current thread]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82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047FA14-E8B9-5541-B2FA-35D660E1BFD6}" vid="{5B7FA5DE-B936-DE42-9858-6D948D8248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26465</TotalTime>
  <Words>3306</Words>
  <Application>Microsoft Macintosh PowerPoint</Application>
  <PresentationFormat>On-screen Show (4:3)</PresentationFormat>
  <Paragraphs>605</Paragraphs>
  <Slides>33</Slides>
  <Notes>18</Notes>
  <HiddenSlides>4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Courier</vt:lpstr>
      <vt:lpstr>Courier New</vt:lpstr>
      <vt:lpstr>Clarity</vt:lpstr>
      <vt:lpstr>Lecture 19: Threads and Concurrency</vt:lpstr>
      <vt:lpstr>Why Concurrent Programs?</vt:lpstr>
      <vt:lpstr>Traditional View of a Process</vt:lpstr>
      <vt:lpstr>Alternate View of a Process</vt:lpstr>
      <vt:lpstr>A Process With Multiple Threads</vt:lpstr>
      <vt:lpstr>Threads Memory Model</vt:lpstr>
      <vt:lpstr>Threads vs. Processes</vt:lpstr>
      <vt:lpstr>Logical View of Threads</vt:lpstr>
      <vt:lpstr>Posix Threads Interface</vt:lpstr>
      <vt:lpstr>The Pthreads "hello, world" Program</vt:lpstr>
      <vt:lpstr>Example: Sharing with Threads</vt:lpstr>
      <vt:lpstr>Mapping Variable Instances to Memory</vt:lpstr>
      <vt:lpstr>Mapping Variable Instances to Memory</vt:lpstr>
      <vt:lpstr>Threads Memory Model</vt:lpstr>
      <vt:lpstr>Exercise 1: Shared Variables</vt:lpstr>
      <vt:lpstr>Exercise 1: Shared Variables</vt:lpstr>
      <vt:lpstr>Why not Concurrent Programs?</vt:lpstr>
      <vt:lpstr>Assembly Code for Counter Loop</vt:lpstr>
      <vt:lpstr>Race conditions</vt:lpstr>
      <vt:lpstr>A concrete example…</vt:lpstr>
      <vt:lpstr>A problematic schedule</vt:lpstr>
      <vt:lpstr>Solution 1: Leave a note</vt:lpstr>
      <vt:lpstr>Solution 2: Leave note before check note</vt:lpstr>
      <vt:lpstr>Solution 3: Keep checking for note</vt:lpstr>
      <vt:lpstr>Solution 4: Take turns</vt:lpstr>
      <vt:lpstr>Locks </vt:lpstr>
      <vt:lpstr>Atomic Operations</vt:lpstr>
      <vt:lpstr>Spinlocks</vt:lpstr>
      <vt:lpstr>Solution 5: use a lock</vt:lpstr>
      <vt:lpstr>Programming with Locks</vt:lpstr>
      <vt:lpstr>Exercise 2: Locks</vt:lpstr>
      <vt:lpstr>Problems with Locks</vt:lpstr>
      <vt:lpstr>Better Synchronization Primitives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20: Synchronization</dc:title>
  <dc:creator>Eleanor Birrell</dc:creator>
  <cp:lastModifiedBy>Eleanor Birrell</cp:lastModifiedBy>
  <cp:revision>164</cp:revision>
  <dcterms:created xsi:type="dcterms:W3CDTF">2019-04-08T04:35:03Z</dcterms:created>
  <dcterms:modified xsi:type="dcterms:W3CDTF">2024-11-05T04:45:35Z</dcterms:modified>
</cp:coreProperties>
</file>