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media/image4.jp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handoutMasterIdLst>
    <p:handoutMasterId r:id="rId36"/>
  </p:handoutMasterIdLst>
  <p:sldIdLst>
    <p:sldId id="256" r:id="rId2"/>
    <p:sldId id="1253" r:id="rId3"/>
    <p:sldId id="556" r:id="rId4"/>
    <p:sldId id="557" r:id="rId5"/>
    <p:sldId id="558" r:id="rId6"/>
    <p:sldId id="575" r:id="rId7"/>
    <p:sldId id="1250" r:id="rId8"/>
    <p:sldId id="559" r:id="rId9"/>
    <p:sldId id="1280" r:id="rId10"/>
    <p:sldId id="1281" r:id="rId11"/>
    <p:sldId id="576" r:id="rId12"/>
    <p:sldId id="577" r:id="rId13"/>
    <p:sldId id="578" r:id="rId14"/>
    <p:sldId id="1283" r:id="rId15"/>
    <p:sldId id="1282" r:id="rId16"/>
    <p:sldId id="579" r:id="rId17"/>
    <p:sldId id="581" r:id="rId18"/>
    <p:sldId id="565" r:id="rId19"/>
    <p:sldId id="1264" r:id="rId20"/>
    <p:sldId id="1254" r:id="rId21"/>
    <p:sldId id="1255" r:id="rId22"/>
    <p:sldId id="1257" r:id="rId23"/>
    <p:sldId id="1259" r:id="rId24"/>
    <p:sldId id="1261" r:id="rId25"/>
    <p:sldId id="1265" r:id="rId26"/>
    <p:sldId id="1270" r:id="rId27"/>
    <p:sldId id="1266" r:id="rId28"/>
    <p:sldId id="1267" r:id="rId29"/>
    <p:sldId id="1269" r:id="rId30"/>
    <p:sldId id="1272" r:id="rId31"/>
    <p:sldId id="1271" r:id="rId32"/>
    <p:sldId id="1474" r:id="rId33"/>
    <p:sldId id="1274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96969"/>
    <a:srgbClr val="333333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718" autoAdjust="0"/>
    <p:restoredTop sz="89796" autoAdjust="0"/>
  </p:normalViewPr>
  <p:slideViewPr>
    <p:cSldViewPr>
      <p:cViewPr varScale="1">
        <p:scale>
          <a:sx n="114" d="100"/>
          <a:sy n="114" d="100"/>
        </p:scale>
        <p:origin x="120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1690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eleanor/Downloads/psumperf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721289555786658"/>
          <c:y val="4.3572870950220763E-2"/>
          <c:w val="0.76681151884316345"/>
          <c:h val="0.68523738924652422"/>
        </c:manualLayout>
      </c:layout>
      <c:lineChart>
        <c:grouping val="standard"/>
        <c:varyColors val="0"/>
        <c:ser>
          <c:idx val="0"/>
          <c:order val="0"/>
          <c:tx>
            <c:strRef>
              <c:f>psumdata!$B$1</c:f>
              <c:strCache>
                <c:ptCount val="1"/>
                <c:pt idx="0">
                  <c:v>Elapsed time (s)</c:v>
                </c:pt>
              </c:strCache>
            </c:strRef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circle"/>
            <c:size val="8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dLbls>
            <c:dLbl>
              <c:idx val="1"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7B3-7C47-80FD-2B04B07CB370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psumdata!$A$2:$A$6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</c:numCache>
            </c:numRef>
          </c:cat>
          <c:val>
            <c:numRef>
              <c:f>psumdata!$B$2:$B$6</c:f>
              <c:numCache>
                <c:formatCode>General</c:formatCode>
                <c:ptCount val="5"/>
                <c:pt idx="0">
                  <c:v>1.06</c:v>
                </c:pt>
                <c:pt idx="1">
                  <c:v>0.54</c:v>
                </c:pt>
                <c:pt idx="2">
                  <c:v>0.28000000000000003</c:v>
                </c:pt>
                <c:pt idx="3">
                  <c:v>0.28999999999999998</c:v>
                </c:pt>
                <c:pt idx="4">
                  <c:v>0.3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7B3-7C47-80FD-2B04B07CB3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46934600"/>
        <c:axId val="2120197032"/>
      </c:lineChart>
      <c:catAx>
        <c:axId val="-21469346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Threads</a:t>
                </a:r>
              </a:p>
            </c:rich>
          </c:tx>
          <c:layout>
            <c:manualLayout>
              <c:xMode val="edge"/>
              <c:yMode val="edge"/>
              <c:x val="0.4038183590317026"/>
              <c:y val="0.8971295986131534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1201970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12019703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Elapsed time (s)</a:t>
                </a:r>
              </a:p>
            </c:rich>
          </c:tx>
          <c:layout>
            <c:manualLayout>
              <c:xMode val="edge"/>
              <c:yMode val="edge"/>
              <c:x val="0"/>
              <c:y val="4.4344529588257665E-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146934600"/>
        <c:crosses val="autoZero"/>
        <c:crossBetween val="between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F19EE-4C14-416B-9A28-3D9B2AE65E04}" type="datetimeFigureOut">
              <a:rPr lang="en-US" smtClean="0"/>
              <a:t>11/4/24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7E2B7-019C-47AA-8287-AB4BD1848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1646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7EBD1-2546-431F-B565-95BCA5604CC4}" type="datetimeFigureOut">
              <a:rPr lang="en-US" smtClean="0"/>
              <a:t>11/4/24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031AF-CC19-4E5A-831F-2BAAD17F6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186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 Editors - When you are typing in an editor, spell-checking, formatting of text and saving the text are done concurrently by multiple threads. The same applies for Word processors also.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4455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0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1" y="4343067"/>
            <a:ext cx="5029200" cy="411413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1149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2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1" y="4343067"/>
            <a:ext cx="5029200" cy="411413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7515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1" y="4343067"/>
            <a:ext cx="5029200" cy="411413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9863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2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1" y="4343067"/>
            <a:ext cx="5029200" cy="4114132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 variable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 is shared </a:t>
            </a:r>
            <a:r>
              <a:rPr lang="en-US" dirty="0" err="1"/>
              <a:t>iff</a:t>
            </a:r>
            <a:r>
              <a:rPr lang="en-US" dirty="0"/>
              <a:t> multiple threads reference at least one instance of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4478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1" y="4343067"/>
            <a:ext cx="5029200" cy="411413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9006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6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1" y="4343067"/>
            <a:ext cx="5029200" cy="411413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8190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9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1" y="4343067"/>
            <a:ext cx="5029200" cy="411413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8850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Note: this solution might fail if the compiler or hardware reorders instruction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Properties we need: (1) if no contention, proceed, (2) if contention, wait until no one is in critical section, then one proceed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6148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1982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900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7415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1752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1" y="4343067"/>
            <a:ext cx="5029200" cy="411413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4748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774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9209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7766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54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11/4/24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11/4/24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11/4/24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11/4/24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11/4/24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11/4/24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18288"/>
            <a:ext cx="7086600" cy="329184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11/4/24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11/4/24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11/4/24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11/4/24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2250"/>
            <a:ext cx="9144000" cy="31115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419100"/>
          </a:xfrm>
          <a:prstGeom prst="rect">
            <a:avLst/>
          </a:prstGeom>
          <a:gradFill flip="none" rotWithShape="1">
            <a:gsLst>
              <a:gs pos="0">
                <a:schemeClr val="tx2"/>
              </a:gs>
              <a:gs pos="66000">
                <a:schemeClr val="tx1">
                  <a:lumMod val="75000"/>
                  <a:lumOff val="25000"/>
                </a:schemeClr>
              </a:gs>
              <a:gs pos="99000">
                <a:schemeClr val="tx1">
                  <a:lumMod val="65000"/>
                  <a:lumOff val="3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3F7437D-9C28-4485-8136-DE3C7521A7D8}" type="datetimeFigureOut">
              <a:rPr lang="en-US" smtClean="0"/>
              <a:t>11/4/24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chart" Target="../charts/char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924800" cy="609600"/>
          </a:xfrm>
        </p:spPr>
        <p:txBody>
          <a:bodyPr>
            <a:normAutofit/>
          </a:bodyPr>
          <a:lstStyle/>
          <a:p>
            <a:r>
              <a:rPr lang="en-US" dirty="0"/>
              <a:t>CS 105			       		           Fall 2024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67000"/>
            <a:ext cx="7848600" cy="631825"/>
          </a:xfrm>
        </p:spPr>
        <p:txBody>
          <a:bodyPr>
            <a:noAutofit/>
          </a:bodyPr>
          <a:lstStyle/>
          <a:p>
            <a:r>
              <a:rPr lang="en-US" sz="3200" dirty="0"/>
              <a:t>Lecture 19: Threads and Concurrency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4643181"/>
            <a:ext cx="7848600" cy="6318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24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27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762000" y="5228272"/>
            <a:ext cx="6388287" cy="147732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>
            <a:noAutofit/>
          </a:bodyPr>
          <a:lstStyle/>
          <a:p>
            <a:r>
              <a:rPr lang="en-US" sz="16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b="1" dirty="0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b="1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vargp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1600" b="1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/* thread routine */</a:t>
            </a:r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"Hello, world!\n"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is-I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is-IS" sz="1600" b="1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s-I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s-IS" sz="1600" b="1" dirty="0">
                <a:solidFill>
                  <a:srgbClr val="2C929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is-I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               </a:t>
            </a:r>
          </a:p>
          <a:p>
            <a:r>
              <a:rPr lang="is-I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08970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Pthreads "hello, world" Program</a:t>
            </a:r>
          </a:p>
        </p:txBody>
      </p:sp>
      <p:sp>
        <p:nvSpPr>
          <p:cNvPr id="808963" name="Rectangle 3"/>
          <p:cNvSpPr>
            <a:spLocks noChangeArrowheads="1"/>
          </p:cNvSpPr>
          <p:nvPr/>
        </p:nvSpPr>
        <p:spPr bwMode="auto">
          <a:xfrm>
            <a:off x="739823" y="1397436"/>
            <a:ext cx="7946977" cy="329320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en-US" sz="1600" b="1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                                                                                                              </a:t>
            </a:r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US" sz="1600" b="1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hello.c</a:t>
            </a:r>
            <a:r>
              <a:rPr lang="en-US" sz="1600" b="1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600" b="1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Pthreads</a:t>
            </a:r>
            <a:r>
              <a:rPr lang="en-US" sz="1600" b="1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"hello, world" program                                                                     </a:t>
            </a:r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srgbClr val="92649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b="1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csapp.h</a:t>
            </a:r>
            <a:r>
              <a:rPr lang="en-US" sz="1600" b="1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b="1" dirty="0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thread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b="1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vargp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                   </a:t>
            </a:r>
          </a:p>
          <a:p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sz="1600" b="1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r-FR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1600" b="1" dirty="0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fr-FR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endParaRPr lang="fr-FR" sz="16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pthread_t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                          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pthread_create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>
                <a:solidFill>
                  <a:srgbClr val="2C929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hello, </a:t>
            </a:r>
            <a:r>
              <a:rPr lang="en-US" sz="1600" b="1" dirty="0">
                <a:solidFill>
                  <a:srgbClr val="2C929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pthread_join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>
                <a:solidFill>
                  <a:srgbClr val="2C929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                 </a:t>
            </a:r>
          </a:p>
          <a:p>
            <a:r>
              <a:rPr lang="it-IT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exit(0);                                  </a:t>
            </a:r>
          </a:p>
          <a:p>
            <a:r>
              <a:rPr lang="it-IT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114798" y="1905000"/>
            <a:ext cx="4953002" cy="1752600"/>
            <a:chOff x="4114798" y="1905000"/>
            <a:chExt cx="4953002" cy="1752600"/>
          </a:xfrm>
        </p:grpSpPr>
        <p:sp>
          <p:nvSpPr>
            <p:cNvPr id="808964" name="Text Box 4"/>
            <p:cNvSpPr txBox="1">
              <a:spLocks noChangeArrowheads="1"/>
            </p:cNvSpPr>
            <p:nvPr/>
          </p:nvSpPr>
          <p:spPr bwMode="auto">
            <a:xfrm>
              <a:off x="7108609" y="1905000"/>
              <a:ext cx="1959191" cy="707886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i="1"/>
                <a:t>Thread attributes </a:t>
              </a:r>
            </a:p>
            <a:p>
              <a:pPr algn="ctr"/>
              <a:r>
                <a:rPr lang="en-US" sz="2000" i="1"/>
                <a:t>(usually NULL)</a:t>
              </a:r>
            </a:p>
          </p:txBody>
        </p:sp>
        <p:sp>
          <p:nvSpPr>
            <p:cNvPr id="808967" name="Line 7"/>
            <p:cNvSpPr>
              <a:spLocks noChangeShapeType="1"/>
            </p:cNvSpPr>
            <p:nvPr/>
          </p:nvSpPr>
          <p:spPr bwMode="auto">
            <a:xfrm flipH="1">
              <a:off x="4114798" y="2286000"/>
              <a:ext cx="2993809" cy="1371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5943600" y="3870558"/>
            <a:ext cx="3177844" cy="707886"/>
            <a:chOff x="5943600" y="3191014"/>
            <a:chExt cx="3177844" cy="707886"/>
          </a:xfrm>
        </p:grpSpPr>
        <p:sp>
          <p:nvSpPr>
            <p:cNvPr id="808965" name="Text Box 5"/>
            <p:cNvSpPr txBox="1">
              <a:spLocks noChangeArrowheads="1"/>
            </p:cNvSpPr>
            <p:nvPr/>
          </p:nvSpPr>
          <p:spPr bwMode="auto">
            <a:xfrm>
              <a:off x="6843255" y="3191014"/>
              <a:ext cx="2278189" cy="707886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i="1" dirty="0"/>
                <a:t>Thread arguments</a:t>
              </a:r>
            </a:p>
            <a:p>
              <a:pPr algn="ctr"/>
              <a:r>
                <a:rPr lang="en-US" sz="2000" i="1" dirty="0"/>
                <a:t>(void* p) </a:t>
              </a:r>
            </a:p>
          </p:txBody>
        </p:sp>
        <p:sp>
          <p:nvSpPr>
            <p:cNvPr id="808968" name="Line 8"/>
            <p:cNvSpPr>
              <a:spLocks noChangeShapeType="1"/>
            </p:cNvSpPr>
            <p:nvPr/>
          </p:nvSpPr>
          <p:spPr bwMode="auto">
            <a:xfrm flipH="1" flipV="1">
              <a:off x="5943600" y="3191014"/>
              <a:ext cx="953296" cy="304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733800" y="4114800"/>
            <a:ext cx="4779581" cy="1552714"/>
            <a:chOff x="3743428" y="3857486"/>
            <a:chExt cx="4779581" cy="1552714"/>
          </a:xfrm>
        </p:grpSpPr>
        <p:sp>
          <p:nvSpPr>
            <p:cNvPr id="808966" name="Text Box 6"/>
            <p:cNvSpPr txBox="1">
              <a:spLocks noChangeArrowheads="1"/>
            </p:cNvSpPr>
            <p:nvPr/>
          </p:nvSpPr>
          <p:spPr bwMode="auto">
            <a:xfrm>
              <a:off x="6884419" y="4702314"/>
              <a:ext cx="1638590" cy="707886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i="1" dirty="0"/>
                <a:t>Return value</a:t>
              </a:r>
            </a:p>
            <a:p>
              <a:pPr algn="ctr"/>
              <a:r>
                <a:rPr lang="en-US" sz="2000" i="1" dirty="0"/>
                <a:t>(void** p)</a:t>
              </a:r>
            </a:p>
          </p:txBody>
        </p:sp>
        <p:sp>
          <p:nvSpPr>
            <p:cNvPr id="808969" name="Line 9"/>
            <p:cNvSpPr>
              <a:spLocks noChangeShapeType="1"/>
            </p:cNvSpPr>
            <p:nvPr/>
          </p:nvSpPr>
          <p:spPr bwMode="auto">
            <a:xfrm flipH="1" flipV="1">
              <a:off x="3743428" y="3857486"/>
              <a:ext cx="3163098" cy="116232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276600" y="2058888"/>
            <a:ext cx="2803172" cy="1598712"/>
            <a:chOff x="4114798" y="2058888"/>
            <a:chExt cx="5061281" cy="1598712"/>
          </a:xfrm>
        </p:grpSpPr>
        <p:sp>
          <p:nvSpPr>
            <p:cNvPr id="16" name="Text Box 4"/>
            <p:cNvSpPr txBox="1">
              <a:spLocks noChangeArrowheads="1"/>
            </p:cNvSpPr>
            <p:nvPr/>
          </p:nvSpPr>
          <p:spPr bwMode="auto">
            <a:xfrm>
              <a:off x="7000337" y="2058888"/>
              <a:ext cx="2175742" cy="400110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i="1" dirty="0"/>
                <a:t>Thread ID</a:t>
              </a:r>
            </a:p>
          </p:txBody>
        </p:sp>
        <p:sp>
          <p:nvSpPr>
            <p:cNvPr id="17" name="Line 7"/>
            <p:cNvSpPr>
              <a:spLocks noChangeShapeType="1"/>
            </p:cNvSpPr>
            <p:nvPr/>
          </p:nvSpPr>
          <p:spPr bwMode="auto">
            <a:xfrm flipH="1">
              <a:off x="4114798" y="2286000"/>
              <a:ext cx="2885539" cy="1371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952998" y="3087588"/>
            <a:ext cx="3988944" cy="570012"/>
            <a:chOff x="4952998" y="2058888"/>
            <a:chExt cx="3988944" cy="570012"/>
          </a:xfrm>
        </p:grpSpPr>
        <p:sp>
          <p:nvSpPr>
            <p:cNvPr id="19" name="Text Box 4"/>
            <p:cNvSpPr txBox="1">
              <a:spLocks noChangeArrowheads="1"/>
            </p:cNvSpPr>
            <p:nvPr/>
          </p:nvSpPr>
          <p:spPr bwMode="auto">
            <a:xfrm>
              <a:off x="7234473" y="2058888"/>
              <a:ext cx="1707469" cy="400110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i="1" dirty="0"/>
                <a:t>Thread routine</a:t>
              </a:r>
            </a:p>
          </p:txBody>
        </p:sp>
        <p:sp>
          <p:nvSpPr>
            <p:cNvPr id="20" name="Line 7"/>
            <p:cNvSpPr>
              <a:spLocks noChangeShapeType="1"/>
            </p:cNvSpPr>
            <p:nvPr/>
          </p:nvSpPr>
          <p:spPr bwMode="auto">
            <a:xfrm flipH="1">
              <a:off x="4952998" y="2286000"/>
              <a:ext cx="2268270" cy="3429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60440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9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Example: Sharing with Threads</a:t>
            </a:r>
          </a:p>
        </p:txBody>
      </p:sp>
      <p:sp>
        <p:nvSpPr>
          <p:cNvPr id="929795" name="Rectangle 3"/>
          <p:cNvSpPr>
            <a:spLocks noChangeArrowheads="1"/>
          </p:cNvSpPr>
          <p:nvPr/>
        </p:nvSpPr>
        <p:spPr bwMode="auto">
          <a:xfrm>
            <a:off x="0" y="1585792"/>
            <a:ext cx="4800601" cy="3785652"/>
          </a:xfrm>
          <a:prstGeom prst="rect">
            <a:avLst/>
          </a:prstGeom>
          <a:solidFill>
            <a:srgbClr val="ACCBF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 </a:t>
            </a:r>
            <a:r>
              <a:rPr lang="en-US" sz="1600" b="1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b="1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global var */</a:t>
            </a:r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pthread_t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a-DK" sz="1600" b="1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da-DK" sz="1600" b="1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msgs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[2] = {</a:t>
            </a:r>
            <a:r>
              <a:rPr lang="en-US" sz="1600" b="1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 from foo"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</a:t>
            </a:r>
            <a:r>
              <a:rPr lang="en-US" sz="1600" b="1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 from bar"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ro-RO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ro-RO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ro-RO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msgs;</a:t>
            </a:r>
          </a:p>
          <a:p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a-DK" sz="1600" b="1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da-DK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 = 0; i &lt; 2; i++){</a:t>
            </a:r>
          </a:p>
          <a:p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a-DK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pthread_create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(&amp;tid, </a:t>
            </a:r>
            <a:r>
              <a:rPr lang="da-DK" sz="1600" b="1" dirty="0">
                <a:solidFill>
                  <a:srgbClr val="2C929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</a:t>
            </a:r>
            <a:r>
              <a:rPr lang="da-DK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(</a:t>
            </a:r>
            <a:r>
              <a:rPr lang="da-DK" sz="1600" b="1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*) i);</a:t>
            </a:r>
            <a:b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a-DK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pthread_exit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a-DK" sz="1600" b="1" dirty="0">
                <a:solidFill>
                  <a:srgbClr val="2C929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29796" name="Rectangle 4"/>
          <p:cNvSpPr>
            <a:spLocks noChangeArrowheads="1"/>
          </p:cNvSpPr>
          <p:nvPr/>
        </p:nvSpPr>
        <p:spPr bwMode="auto">
          <a:xfrm>
            <a:off x="4800600" y="1585792"/>
            <a:ext cx="4343399" cy="2308324"/>
          </a:xfrm>
          <a:prstGeom prst="rect">
            <a:avLst/>
          </a:prstGeom>
          <a:solidFill>
            <a:srgbClr val="ACCBF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b="1" dirty="0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b="1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vargp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6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vargp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"[%d]:  %s (</a:t>
            </a:r>
            <a:r>
              <a:rPr lang="en-US" sz="1600" b="1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1600" b="1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=%d)\n"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], ++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2C929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0C242D4-3089-A840-8CEB-4EDB3406CDD8}"/>
              </a:ext>
            </a:extLst>
          </p:cNvPr>
          <p:cNvGrpSpPr/>
          <p:nvPr/>
        </p:nvGrpSpPr>
        <p:grpSpPr>
          <a:xfrm>
            <a:off x="4748182" y="3391812"/>
            <a:ext cx="4395817" cy="1227098"/>
            <a:chOff x="4748182" y="3391812"/>
            <a:chExt cx="4395817" cy="1227098"/>
          </a:xfrm>
        </p:grpSpPr>
        <p:sp>
          <p:nvSpPr>
            <p:cNvPr id="929797" name="Text Box 5"/>
            <p:cNvSpPr txBox="1">
              <a:spLocks noChangeArrowheads="1"/>
            </p:cNvSpPr>
            <p:nvPr/>
          </p:nvSpPr>
          <p:spPr bwMode="auto">
            <a:xfrm>
              <a:off x="4748182" y="4064912"/>
              <a:ext cx="4395817" cy="55399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tIns="0" bIns="0" anchor="ctr">
              <a:spAutoFit/>
            </a:bodyPr>
            <a:lstStyle/>
            <a:p>
              <a:r>
                <a:rPr lang="en-US" sz="1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fun</a:t>
              </a:r>
              <a:r>
                <a:rPr lang="en-US" sz="1800" i="1" dirty="0">
                  <a:latin typeface="+mn-lt"/>
                </a:rPr>
                <a:t> threads reference main thread’s stack indirectly through global </a:t>
              </a:r>
              <a:r>
                <a:rPr lang="en-US" sz="1800" i="1" dirty="0" err="1">
                  <a:latin typeface="+mn-lt"/>
                </a:rPr>
                <a:t>ptr</a:t>
              </a:r>
              <a:r>
                <a:rPr lang="en-US" sz="1800" i="1" dirty="0">
                  <a:latin typeface="+mn-lt"/>
                </a:rPr>
                <a:t> variable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929798" name="Line 6"/>
            <p:cNvSpPr>
              <a:spLocks noChangeShapeType="1"/>
            </p:cNvSpPr>
            <p:nvPr/>
          </p:nvSpPr>
          <p:spPr bwMode="auto">
            <a:xfrm flipV="1">
              <a:off x="6181490" y="3391812"/>
              <a:ext cx="520700" cy="67310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tIns="0" bIns="0" anchor="ctr"/>
            <a:lstStyle/>
            <a:p>
              <a:endParaRPr lang="en-US" dirty="0">
                <a:ln>
                  <a:solidFill>
                    <a:srgbClr val="FF0000"/>
                  </a:solidFill>
                </a:ln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15634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Mapping Variable Instances to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Global variables</a:t>
            </a:r>
          </a:p>
          <a:p>
            <a:pPr lvl="1"/>
            <a:r>
              <a:rPr lang="en-US" i="1" dirty="0"/>
              <a:t>Def:</a:t>
            </a:r>
            <a:r>
              <a:rPr lang="en-US" dirty="0"/>
              <a:t>  Variable declared outside of a function</a:t>
            </a:r>
          </a:p>
          <a:p>
            <a:pPr lvl="1"/>
            <a:r>
              <a:rPr lang="en-US" b="1" dirty="0">
                <a:solidFill>
                  <a:schemeClr val="accent1"/>
                </a:solidFill>
              </a:rPr>
              <a:t>Virtual memory contains exactly one instance of any global variable</a:t>
            </a:r>
          </a:p>
          <a:p>
            <a:pPr lvl="1">
              <a:buNone/>
            </a:pPr>
            <a:endParaRPr lang="en-US" dirty="0"/>
          </a:p>
          <a:p>
            <a:r>
              <a:rPr lang="en-US" dirty="0"/>
              <a:t>Local variables</a:t>
            </a:r>
          </a:p>
          <a:p>
            <a:pPr lvl="1"/>
            <a:r>
              <a:rPr lang="en-US" i="1" dirty="0"/>
              <a:t>Def:</a:t>
            </a:r>
            <a:r>
              <a:rPr lang="en-US" dirty="0"/>
              <a:t> Variable declared inside function</a:t>
            </a:r>
          </a:p>
          <a:p>
            <a:pPr lvl="1"/>
            <a:r>
              <a:rPr lang="en-US" b="1" dirty="0">
                <a:solidFill>
                  <a:schemeClr val="accent1"/>
                </a:solidFill>
              </a:rPr>
              <a:t>Each thread stack contains one instance of each local variable</a:t>
            </a:r>
          </a:p>
          <a:p>
            <a:pPr lvl="1"/>
            <a:endParaRPr lang="en-US" dirty="0"/>
          </a:p>
          <a:p>
            <a:r>
              <a:rPr lang="en-US" dirty="0"/>
              <a:t>Local static variables</a:t>
            </a:r>
          </a:p>
          <a:p>
            <a:pPr lvl="1"/>
            <a:r>
              <a:rPr lang="en-US" i="1" dirty="0"/>
              <a:t>Def: </a:t>
            </a:r>
            <a:r>
              <a:rPr lang="en-US" dirty="0"/>
              <a:t> Variable declared inside  function with the </a:t>
            </a:r>
            <a:r>
              <a:rPr lang="en-US" dirty="0">
                <a:latin typeface="Courier New"/>
                <a:cs typeface="Courier New"/>
              </a:rPr>
              <a:t>static</a:t>
            </a:r>
            <a:r>
              <a:rPr lang="en-US" dirty="0"/>
              <a:t> attribute</a:t>
            </a:r>
          </a:p>
          <a:p>
            <a:pPr lvl="1"/>
            <a:r>
              <a:rPr lang="en-US" b="1" dirty="0">
                <a:solidFill>
                  <a:schemeClr val="accent1"/>
                </a:solidFill>
              </a:rPr>
              <a:t>Virtual memory contains exactly one instance of any local static variable. </a:t>
            </a:r>
            <a:endParaRPr lang="en-US" dirty="0">
              <a:solidFill>
                <a:schemeClr val="accent1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7CE3FC-44E9-BA59-0F03-0583874C097B}"/>
              </a:ext>
            </a:extLst>
          </p:cNvPr>
          <p:cNvSpPr txBox="1"/>
          <p:nvPr/>
        </p:nvSpPr>
        <p:spPr>
          <a:xfrm>
            <a:off x="5181600" y="388620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without  </a:t>
            </a:r>
            <a:r>
              <a:rPr lang="en-US" sz="2000" dirty="0">
                <a:latin typeface="Courier New"/>
                <a:cs typeface="Courier New"/>
              </a:rPr>
              <a:t>static</a:t>
            </a:r>
            <a:r>
              <a:rPr lang="en-US" sz="2000" dirty="0"/>
              <a:t> attribute</a:t>
            </a:r>
          </a:p>
        </p:txBody>
      </p:sp>
    </p:spTree>
    <p:extLst>
      <p:ext uri="{BB962C8B-B14F-4D97-AF65-F5344CB8AC3E}">
        <p14:creationId xmlns:p14="http://schemas.microsoft.com/office/powerpoint/2010/main" val="3797430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76199" y="1541621"/>
            <a:ext cx="4761207" cy="3046988"/>
          </a:xfrm>
          <a:prstGeom prst="rect">
            <a:avLst/>
          </a:prstGeom>
          <a:solidFill>
            <a:srgbClr val="ACCBF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b="1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int_ptr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b="1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global var */</a:t>
            </a:r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pthread_t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a-DK" sz="1600" b="1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da-DK" sz="1600" b="1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[2] = {</a:t>
            </a:r>
            <a:r>
              <a:rPr lang="en-US" sz="1600" b="1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1,2}</a:t>
            </a:r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ro-RO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ro-RO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int_ptr</a:t>
            </a:r>
            <a:r>
              <a:rPr lang="ro-RO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ro-RO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</a:t>
            </a:r>
            <a:r>
              <a:rPr lang="ro-RO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a-DK" sz="1600" b="1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da-DK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 = 0; i &lt; 2; i++)</a:t>
            </a:r>
          </a:p>
          <a:p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a-DK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pthread_create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(&amp;tid, </a:t>
            </a:r>
            <a:r>
              <a:rPr lang="da-DK" sz="1600" b="1" dirty="0">
                <a:solidFill>
                  <a:srgbClr val="2C929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  </a:t>
            </a:r>
          </a:p>
          <a:p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</a:t>
            </a:r>
            <a:r>
              <a:rPr lang="da-DK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thread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(</a:t>
            </a:r>
            <a:r>
              <a:rPr lang="da-DK" sz="1600" b="1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*)i);</a:t>
            </a:r>
          </a:p>
          <a:p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a-DK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pthread_exit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a-DK" sz="1600" b="1" dirty="0">
                <a:solidFill>
                  <a:srgbClr val="2C929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76199" y="4795897"/>
            <a:ext cx="4761207" cy="2062103"/>
          </a:xfrm>
          <a:prstGeom prst="rect">
            <a:avLst/>
          </a:prstGeom>
          <a:solidFill>
            <a:srgbClr val="ACCBF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b="1" dirty="0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thread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b="1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vargp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6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vargp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"[%d]: %s (</a:t>
            </a:r>
            <a:r>
              <a:rPr lang="en-US" sz="1600" b="1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1600" b="1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=%d)\n"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], ++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2C929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31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Mapping Variable Instances to Memory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B55A30D-72BB-8546-873C-971358BDA1ED}"/>
              </a:ext>
            </a:extLst>
          </p:cNvPr>
          <p:cNvGrpSpPr/>
          <p:nvPr/>
        </p:nvGrpSpPr>
        <p:grpSpPr>
          <a:xfrm>
            <a:off x="1524000" y="1408412"/>
            <a:ext cx="7199525" cy="276999"/>
            <a:chOff x="-3415372" y="1367165"/>
            <a:chExt cx="7199525" cy="276999"/>
          </a:xfrm>
        </p:grpSpPr>
        <p:sp>
          <p:nvSpPr>
            <p:cNvPr id="931845" name="Text Box 5"/>
            <p:cNvSpPr txBox="1">
              <a:spLocks noChangeArrowheads="1"/>
            </p:cNvSpPr>
            <p:nvPr/>
          </p:nvSpPr>
          <p:spPr bwMode="auto">
            <a:xfrm>
              <a:off x="200672" y="1367165"/>
              <a:ext cx="3583481" cy="27699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>
              <a:spAutoFit/>
            </a:bodyPr>
            <a:lstStyle/>
            <a:p>
              <a:pPr algn="ctr"/>
              <a:r>
                <a:rPr lang="en-US" sz="1800" i="1" dirty="0">
                  <a:solidFill>
                    <a:srgbClr val="C00000"/>
                  </a:solidFill>
                  <a:latin typeface="Calibri" pitchFamily="34" charset="0"/>
                </a:rPr>
                <a:t>Global </a:t>
              </a:r>
              <a:r>
                <a:rPr lang="en-US" sz="1800" i="1" dirty="0" err="1">
                  <a:solidFill>
                    <a:srgbClr val="C00000"/>
                  </a:solidFill>
                  <a:latin typeface="Calibri" pitchFamily="34" charset="0"/>
                </a:rPr>
                <a:t>var</a:t>
              </a:r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</a:rPr>
                <a:t>: </a:t>
              </a:r>
              <a:r>
                <a:rPr lang="en-US" sz="1800" dirty="0">
                  <a:latin typeface="Calibri" pitchFamily="34" charset="0"/>
                </a:rPr>
                <a:t>1 instance (</a:t>
              </a:r>
              <a:r>
                <a:rPr lang="en-US" sz="1800" dirty="0" err="1">
                  <a:latin typeface="Courier New" pitchFamily="49" charset="0"/>
                </a:rPr>
                <a:t>ptr</a:t>
              </a:r>
              <a:r>
                <a:rPr lang="en-US" sz="1800" dirty="0">
                  <a:latin typeface="Courier New" pitchFamily="49" charset="0"/>
                </a:rPr>
                <a:t> </a:t>
              </a:r>
              <a:r>
                <a:rPr lang="en-US" sz="1800" dirty="0">
                  <a:latin typeface="Calibri" pitchFamily="34" charset="0"/>
                </a:rPr>
                <a:t>[data])</a:t>
              </a:r>
            </a:p>
          </p:txBody>
        </p:sp>
        <p:sp>
          <p:nvSpPr>
            <p:cNvPr id="931846" name="Line 6"/>
            <p:cNvSpPr>
              <a:spLocks noChangeShapeType="1"/>
            </p:cNvSpPr>
            <p:nvPr/>
          </p:nvSpPr>
          <p:spPr bwMode="auto">
            <a:xfrm flipH="1">
              <a:off x="-3415372" y="1505664"/>
              <a:ext cx="3733800" cy="61267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tIns="0" bIns="0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A058F7A0-7B5B-B543-B08E-819AB05F99A3}"/>
              </a:ext>
            </a:extLst>
          </p:cNvPr>
          <p:cNvGrpSpPr/>
          <p:nvPr/>
        </p:nvGrpSpPr>
        <p:grpSpPr>
          <a:xfrm>
            <a:off x="2209800" y="3411190"/>
            <a:ext cx="6980605" cy="1969473"/>
            <a:chOff x="2024518" y="6202263"/>
            <a:chExt cx="6980605" cy="1969473"/>
          </a:xfrm>
        </p:grpSpPr>
        <p:sp>
          <p:nvSpPr>
            <p:cNvPr id="931847" name="Text Box 7"/>
            <p:cNvSpPr txBox="1">
              <a:spLocks noChangeArrowheads="1"/>
            </p:cNvSpPr>
            <p:nvPr/>
          </p:nvSpPr>
          <p:spPr bwMode="auto">
            <a:xfrm>
              <a:off x="4972286" y="6202263"/>
              <a:ext cx="4032837" cy="27699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>
              <a:spAutoFit/>
            </a:bodyPr>
            <a:lstStyle/>
            <a:p>
              <a:pPr algn="ctr"/>
              <a:r>
                <a:rPr lang="en-US" sz="1800" i="1" dirty="0">
                  <a:solidFill>
                    <a:srgbClr val="C00000"/>
                  </a:solidFill>
                  <a:latin typeface="Calibri" pitchFamily="34" charset="0"/>
                </a:rPr>
                <a:t>Local static </a:t>
              </a:r>
              <a:r>
                <a:rPr lang="en-US" sz="1800" i="1" dirty="0" err="1">
                  <a:solidFill>
                    <a:srgbClr val="C00000"/>
                  </a:solidFill>
                  <a:latin typeface="Calibri" pitchFamily="34" charset="0"/>
                </a:rPr>
                <a:t>var</a:t>
              </a:r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</a:rPr>
                <a:t>: </a:t>
              </a:r>
              <a:r>
                <a:rPr lang="en-US" sz="1800" dirty="0">
                  <a:latin typeface="Calibri" pitchFamily="34" charset="0"/>
                </a:rPr>
                <a:t>1 instance (</a:t>
              </a:r>
              <a:r>
                <a:rPr lang="en-US" sz="1800" dirty="0" err="1">
                  <a:latin typeface="Courier New" pitchFamily="49" charset="0"/>
                </a:rPr>
                <a:t>cnt</a:t>
              </a:r>
              <a:r>
                <a:rPr lang="en-US" sz="1800" dirty="0">
                  <a:latin typeface="Courier New" pitchFamily="49" charset="0"/>
                </a:rPr>
                <a:t> </a:t>
              </a:r>
              <a:r>
                <a:rPr lang="en-US" sz="1800" dirty="0">
                  <a:latin typeface="Calibri" pitchFamily="34" charset="0"/>
                </a:rPr>
                <a:t>[data])</a:t>
              </a:r>
            </a:p>
          </p:txBody>
        </p:sp>
        <p:sp>
          <p:nvSpPr>
            <p:cNvPr id="931848" name="Line 8"/>
            <p:cNvSpPr>
              <a:spLocks noChangeShapeType="1"/>
            </p:cNvSpPr>
            <p:nvPr/>
          </p:nvSpPr>
          <p:spPr bwMode="auto">
            <a:xfrm flipH="1">
              <a:off x="2024518" y="6326688"/>
              <a:ext cx="3048000" cy="1845048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tIns="0" bIns="0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4C074882-C81A-114E-8629-3BCE6561715C}"/>
              </a:ext>
            </a:extLst>
          </p:cNvPr>
          <p:cNvGrpSpPr/>
          <p:nvPr/>
        </p:nvGrpSpPr>
        <p:grpSpPr>
          <a:xfrm>
            <a:off x="1289969" y="2214388"/>
            <a:ext cx="7762764" cy="2918752"/>
            <a:chOff x="619236" y="2138263"/>
            <a:chExt cx="7762764" cy="2918752"/>
          </a:xfrm>
        </p:grpSpPr>
        <p:sp>
          <p:nvSpPr>
            <p:cNvPr id="931851" name="Text Box 11"/>
            <p:cNvSpPr txBox="1">
              <a:spLocks noChangeArrowheads="1"/>
            </p:cNvSpPr>
            <p:nvPr/>
          </p:nvSpPr>
          <p:spPr bwMode="auto">
            <a:xfrm>
              <a:off x="4509914" y="2138263"/>
              <a:ext cx="3872086" cy="110799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>
              <a:spAutoFit/>
            </a:bodyPr>
            <a:lstStyle/>
            <a:p>
              <a:r>
                <a:rPr lang="en-US" sz="1800" i="1" dirty="0">
                  <a:solidFill>
                    <a:srgbClr val="C00000"/>
                  </a:solidFill>
                  <a:latin typeface="Calibri" pitchFamily="34" charset="0"/>
                </a:rPr>
                <a:t>Local </a:t>
              </a:r>
              <a:r>
                <a:rPr lang="en-US" sz="1800" i="1" dirty="0" err="1">
                  <a:solidFill>
                    <a:srgbClr val="C00000"/>
                  </a:solidFill>
                  <a:latin typeface="Calibri" pitchFamily="34" charset="0"/>
                </a:rPr>
                <a:t>var</a:t>
              </a:r>
              <a:r>
                <a:rPr lang="en-US" sz="1800" i="1" dirty="0">
                  <a:solidFill>
                    <a:srgbClr val="C00000"/>
                  </a:solidFill>
                  <a:latin typeface="Calibri" pitchFamily="34" charset="0"/>
                </a:rPr>
                <a:t>:</a:t>
              </a:r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</a:rPr>
                <a:t>  </a:t>
              </a:r>
              <a:r>
                <a:rPr lang="en-US" sz="1800" dirty="0">
                  <a:latin typeface="Calibri" pitchFamily="34" charset="0"/>
                </a:rPr>
                <a:t>2 instances (</a:t>
              </a:r>
            </a:p>
            <a:p>
              <a:r>
                <a:rPr lang="en-US" sz="1800" dirty="0">
                  <a:latin typeface="Calibri" pitchFamily="34" charset="0"/>
                </a:rPr>
                <a:t>     </a:t>
              </a:r>
              <a:r>
                <a:rPr lang="en-US" sz="1800" dirty="0">
                  <a:latin typeface="Courier New" pitchFamily="49" charset="0"/>
                </a:rPr>
                <a:t>myid.p0 </a:t>
              </a:r>
              <a:r>
                <a:rPr lang="en-US" sz="1800" dirty="0">
                  <a:latin typeface="Calibri" pitchFamily="34" charset="0"/>
                </a:rPr>
                <a:t>[peer thread 0’s stack],</a:t>
              </a:r>
              <a:r>
                <a:rPr lang="en-US" sz="1800" dirty="0">
                  <a:latin typeface="Courier New" pitchFamily="49" charset="0"/>
                </a:rPr>
                <a:t> </a:t>
              </a:r>
            </a:p>
            <a:p>
              <a:r>
                <a:rPr lang="en-US" sz="1800" dirty="0">
                  <a:latin typeface="Courier New" pitchFamily="49" charset="0"/>
                </a:rPr>
                <a:t>  myid.p1 </a:t>
              </a:r>
              <a:r>
                <a:rPr lang="en-US" sz="1800" dirty="0">
                  <a:latin typeface="Calibri" pitchFamily="34" charset="0"/>
                </a:rPr>
                <a:t>[peer thread 1’s stack]</a:t>
              </a:r>
            </a:p>
            <a:p>
              <a:r>
                <a:rPr lang="en-US" sz="1800" dirty="0">
                  <a:latin typeface="Calibri" pitchFamily="34" charset="0"/>
                </a:rPr>
                <a:t>)</a:t>
              </a:r>
            </a:p>
          </p:txBody>
        </p:sp>
        <p:sp>
          <p:nvSpPr>
            <p:cNvPr id="931852" name="Line 12"/>
            <p:cNvSpPr>
              <a:spLocks noChangeShapeType="1"/>
            </p:cNvSpPr>
            <p:nvPr/>
          </p:nvSpPr>
          <p:spPr bwMode="auto">
            <a:xfrm flipH="1">
              <a:off x="619236" y="2322887"/>
              <a:ext cx="3890678" cy="2734128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tIns="0" bIns="0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C6A38C10-531A-8A42-9407-F134BD0E38DF}"/>
              </a:ext>
            </a:extLst>
          </p:cNvPr>
          <p:cNvGrpSpPr/>
          <p:nvPr/>
        </p:nvGrpSpPr>
        <p:grpSpPr>
          <a:xfrm>
            <a:off x="1770575" y="1752600"/>
            <a:ext cx="7297225" cy="1690954"/>
            <a:chOff x="425509" y="1581864"/>
            <a:chExt cx="7297225" cy="1690954"/>
          </a:xfrm>
        </p:grpSpPr>
        <p:sp>
          <p:nvSpPr>
            <p:cNvPr id="931849" name="Text Box 9"/>
            <p:cNvSpPr txBox="1">
              <a:spLocks noChangeArrowheads="1"/>
            </p:cNvSpPr>
            <p:nvPr/>
          </p:nvSpPr>
          <p:spPr bwMode="auto">
            <a:xfrm>
              <a:off x="3835581" y="1581864"/>
              <a:ext cx="3887153" cy="27699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>
              <a:spAutoFit/>
            </a:bodyPr>
            <a:lstStyle/>
            <a:p>
              <a:pPr algn="ctr"/>
              <a:r>
                <a:rPr lang="en-US" sz="1800" i="1" dirty="0">
                  <a:solidFill>
                    <a:srgbClr val="C00000"/>
                  </a:solidFill>
                  <a:latin typeface="Calibri" pitchFamily="34" charset="0"/>
                </a:rPr>
                <a:t>Local vars</a:t>
              </a:r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</a:rPr>
                <a:t>: </a:t>
              </a:r>
              <a:r>
                <a:rPr lang="en-US" sz="1800" dirty="0">
                  <a:latin typeface="Calibri" pitchFamily="34" charset="0"/>
                </a:rPr>
                <a:t>1 instance (</a:t>
              </a:r>
              <a:r>
                <a:rPr lang="en-US" sz="1800" dirty="0" err="1">
                  <a:latin typeface="Courier New" pitchFamily="49" charset="0"/>
                </a:rPr>
                <a:t>i.m</a:t>
              </a:r>
              <a:r>
                <a:rPr lang="en-US" sz="1800" dirty="0">
                  <a:latin typeface="Courier New" pitchFamily="49" charset="0"/>
                </a:rPr>
                <a:t>, </a:t>
              </a:r>
              <a:r>
                <a:rPr lang="en-US" sz="1800" dirty="0" err="1">
                  <a:latin typeface="Courier New" pitchFamily="49" charset="0"/>
                </a:rPr>
                <a:t>msgs.m</a:t>
              </a:r>
              <a:r>
                <a:rPr lang="en-US" sz="1800" dirty="0">
                  <a:latin typeface="Calibri" pitchFamily="34" charset="0"/>
                </a:rPr>
                <a:t>)</a:t>
              </a:r>
            </a:p>
          </p:txBody>
        </p:sp>
        <p:sp>
          <p:nvSpPr>
            <p:cNvPr id="931850" name="Line 10"/>
            <p:cNvSpPr>
              <a:spLocks noChangeShapeType="1"/>
            </p:cNvSpPr>
            <p:nvPr/>
          </p:nvSpPr>
          <p:spPr bwMode="auto">
            <a:xfrm flipH="1">
              <a:off x="425509" y="1858863"/>
              <a:ext cx="4032838" cy="1413955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tIns="0" bIns="0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 flipH="1">
              <a:off x="712334" y="1697453"/>
              <a:ext cx="3226015" cy="874056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tIns="0" bIns="0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51521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Threads Memory Model</a:t>
            </a:r>
          </a:p>
        </p:txBody>
      </p:sp>
      <p:sp>
        <p:nvSpPr>
          <p:cNvPr id="9277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Conceptual model:</a:t>
            </a:r>
          </a:p>
          <a:p>
            <a:pPr lvl="1"/>
            <a:r>
              <a:rPr lang="en-US" dirty="0"/>
              <a:t>Multiple threads run within the context of a single process</a:t>
            </a:r>
          </a:p>
          <a:p>
            <a:pPr lvl="1"/>
            <a:r>
              <a:rPr lang="en-US" dirty="0"/>
              <a:t>Each thread has its own separate thread context</a:t>
            </a:r>
          </a:p>
          <a:p>
            <a:pPr lvl="2"/>
            <a:r>
              <a:rPr lang="en-US" sz="1600" dirty="0"/>
              <a:t>Thread ID, stack, stack pointer, PC, condition codes, and GP registers</a:t>
            </a:r>
          </a:p>
          <a:p>
            <a:pPr lvl="1"/>
            <a:r>
              <a:rPr lang="en-US" dirty="0"/>
              <a:t>All threads share the remaining process context</a:t>
            </a:r>
          </a:p>
          <a:p>
            <a:pPr lvl="2"/>
            <a:r>
              <a:rPr lang="en-US" sz="1600" dirty="0"/>
              <a:t>Code, data, heap, and shared library segments of the process virtual address space</a:t>
            </a:r>
          </a:p>
          <a:p>
            <a:pPr lvl="2"/>
            <a:r>
              <a:rPr lang="en-US" sz="1600" dirty="0"/>
              <a:t>Open files and installed handlers</a:t>
            </a:r>
          </a:p>
          <a:p>
            <a:pPr lvl="2"/>
            <a:endParaRPr lang="en-US" sz="1600" dirty="0"/>
          </a:p>
          <a:p>
            <a:r>
              <a:rPr lang="en-US" dirty="0"/>
              <a:t>Operationally, this model is not strictly enforced:</a:t>
            </a:r>
          </a:p>
          <a:p>
            <a:pPr lvl="1"/>
            <a:r>
              <a:rPr lang="en-US" dirty="0"/>
              <a:t>Register values are truly separate and protected, but…</a:t>
            </a:r>
          </a:p>
          <a:p>
            <a:pPr lvl="1"/>
            <a:r>
              <a:rPr lang="en-US" dirty="0"/>
              <a:t>Any thread can read and write the stack of any other thread</a:t>
            </a:r>
          </a:p>
          <a:p>
            <a:endParaRPr lang="en-US" sz="2000" dirty="0"/>
          </a:p>
          <a:p>
            <a:pPr>
              <a:buNone/>
            </a:pPr>
            <a:r>
              <a:rPr lang="en-US" i="1" dirty="0">
                <a:solidFill>
                  <a:srgbClr val="C00000"/>
                </a:solidFill>
              </a:rPr>
              <a:t>The mismatch between the conceptual and operation model </a:t>
            </a:r>
            <a:br>
              <a:rPr lang="en-US" i="1" dirty="0">
                <a:solidFill>
                  <a:srgbClr val="C00000"/>
                </a:solidFill>
              </a:rPr>
            </a:br>
            <a:r>
              <a:rPr lang="en-US" i="1" dirty="0">
                <a:solidFill>
                  <a:srgbClr val="C00000"/>
                </a:solidFill>
              </a:rPr>
              <a:t>is a source of confusion and errors</a:t>
            </a:r>
          </a:p>
        </p:txBody>
      </p:sp>
    </p:spTree>
    <p:extLst>
      <p:ext uri="{BB962C8B-B14F-4D97-AF65-F5344CB8AC3E}">
        <p14:creationId xmlns:p14="http://schemas.microsoft.com/office/powerpoint/2010/main" val="2535994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76199" y="1418510"/>
            <a:ext cx="4761207" cy="3293209"/>
          </a:xfrm>
          <a:prstGeom prst="rect">
            <a:avLst/>
          </a:prstGeom>
          <a:solidFill>
            <a:srgbClr val="ACCBF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 </a:t>
            </a:r>
            <a:r>
              <a:rPr lang="en-US" sz="1600" b="1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b="1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global var */</a:t>
            </a:r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endParaRPr lang="en-US" sz="1600" b="1" dirty="0">
              <a:solidFill>
                <a:srgbClr val="2D961E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pthread_t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a-DK" sz="1600" b="1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da-DK" sz="1600" b="1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msgs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[2] = {</a:t>
            </a:r>
            <a:r>
              <a:rPr lang="en-US" sz="1600" b="1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 from foo"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</a:t>
            </a:r>
            <a:r>
              <a:rPr lang="en-US" sz="1600" b="1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 from bar"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ro-RO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ro-RO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ro-RO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msgs;</a:t>
            </a:r>
          </a:p>
          <a:p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a-DK" sz="1600" b="1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da-DK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 = 0; i &lt; 2; i++){</a:t>
            </a:r>
          </a:p>
          <a:p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a-DK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pthread_create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(&amp;tid, </a:t>
            </a:r>
            <a:r>
              <a:rPr lang="da-DK" sz="1600" b="1" dirty="0">
                <a:solidFill>
                  <a:srgbClr val="2C929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  </a:t>
            </a:r>
          </a:p>
          <a:p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</a:t>
            </a:r>
            <a:r>
              <a:rPr lang="da-DK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(</a:t>
            </a:r>
            <a:r>
              <a:rPr lang="da-DK" sz="1600" b="1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*)i);</a:t>
            </a:r>
          </a:p>
          <a:p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a-DK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pthread_exit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a-DK" sz="1600" b="1" dirty="0">
                <a:solidFill>
                  <a:srgbClr val="2C929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76199" y="4795897"/>
            <a:ext cx="4761207" cy="2062103"/>
          </a:xfrm>
          <a:prstGeom prst="rect">
            <a:avLst/>
          </a:prstGeom>
          <a:solidFill>
            <a:srgbClr val="ACCBF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b="1" dirty="0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b="1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vargp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6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vargp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"[%d]: %s (</a:t>
            </a:r>
            <a:r>
              <a:rPr lang="en-US" sz="1600" b="1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1600" b="1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=%d)\n"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], ++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2C929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31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Exercise 1: Shared Variables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50DFEA9-752D-4446-B05E-61A0F7B911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52999" y="1673352"/>
            <a:ext cx="4114801" cy="4718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Which variables are shared (aka can be accessed by more than one thread)?</a:t>
            </a:r>
          </a:p>
          <a:p>
            <a:pPr lvl="1">
              <a:spcBef>
                <a:spcPts val="1200"/>
              </a:spcBef>
            </a:pPr>
            <a:r>
              <a:rPr lang="en-US" dirty="0" err="1">
                <a:latin typeface="Courier New" pitchFamily="49" charset="0"/>
              </a:rPr>
              <a:t>ptr</a:t>
            </a:r>
            <a:r>
              <a:rPr lang="en-US" dirty="0">
                <a:latin typeface="Courier New" pitchFamily="49" charset="0"/>
              </a:rPr>
              <a:t>		</a:t>
            </a:r>
          </a:p>
          <a:p>
            <a:pPr lvl="1"/>
            <a:r>
              <a:rPr lang="en-US" dirty="0" err="1">
                <a:latin typeface="Courier New" pitchFamily="49" charset="0"/>
              </a:rPr>
              <a:t>cnt</a:t>
            </a:r>
            <a:r>
              <a:rPr lang="en-US" dirty="0">
                <a:latin typeface="Courier New" pitchFamily="49" charset="0"/>
              </a:rPr>
              <a:t>		</a:t>
            </a:r>
          </a:p>
          <a:p>
            <a:pPr lvl="1"/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	</a:t>
            </a:r>
          </a:p>
          <a:p>
            <a:pPr lvl="1"/>
            <a:r>
              <a:rPr lang="en-US" dirty="0" err="1">
                <a:latin typeface="Courier New" pitchFamily="49" charset="0"/>
              </a:rPr>
              <a:t>msgs</a:t>
            </a:r>
            <a:r>
              <a:rPr lang="en-US" dirty="0">
                <a:latin typeface="Courier New" pitchFamily="49" charset="0"/>
              </a:rPr>
              <a:t>	</a:t>
            </a:r>
          </a:p>
          <a:p>
            <a:pPr lvl="1"/>
            <a:r>
              <a:rPr lang="en-US" dirty="0" err="1">
                <a:latin typeface="Courier New" pitchFamily="49" charset="0"/>
              </a:rPr>
              <a:t>myid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1722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1: Shared Variables</a:t>
            </a:r>
          </a:p>
        </p:txBody>
      </p:sp>
      <p:sp>
        <p:nvSpPr>
          <p:cNvPr id="9338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Which variables are shared?</a:t>
            </a:r>
          </a:p>
          <a:p>
            <a:pPr lvl="1"/>
            <a:r>
              <a:rPr lang="en-US" dirty="0"/>
              <a:t>A variable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 is shared </a:t>
            </a:r>
            <a:r>
              <a:rPr lang="en-US" dirty="0" err="1"/>
              <a:t>iff</a:t>
            </a:r>
            <a:r>
              <a:rPr lang="en-US" dirty="0"/>
              <a:t> multiple threads reference at least one instance of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>
              <a:lnSpc>
                <a:spcPct val="95000"/>
              </a:lnSpc>
            </a:pPr>
            <a:endParaRPr lang="en-US" dirty="0"/>
          </a:p>
          <a:p>
            <a:pPr>
              <a:lnSpc>
                <a:spcPct val="95000"/>
              </a:lnSpc>
            </a:pP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ptr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,  </a:t>
            </a: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cnt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, and </a:t>
            </a: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msgs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are shared</a:t>
            </a:r>
          </a:p>
          <a:p>
            <a:pPr>
              <a:lnSpc>
                <a:spcPct val="95000"/>
              </a:lnSpc>
            </a:pP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and </a:t>
            </a: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myid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are </a:t>
            </a:r>
            <a:r>
              <a:rPr lang="en-US" b="1" i="1" kern="1200" dirty="0">
                <a:solidFill>
                  <a:srgbClr val="C00000"/>
                </a:solidFill>
                <a:ea typeface="+mn-ea"/>
                <a:cs typeface="+mn-cs"/>
              </a:rPr>
              <a:t>not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shared</a:t>
            </a:r>
          </a:p>
        </p:txBody>
      </p:sp>
      <p:sp>
        <p:nvSpPr>
          <p:cNvPr id="933892" name="Text Box 4"/>
          <p:cNvSpPr txBox="1">
            <a:spLocks noChangeArrowheads="1"/>
          </p:cNvSpPr>
          <p:nvPr/>
        </p:nvSpPr>
        <p:spPr bwMode="auto">
          <a:xfrm>
            <a:off x="785813" y="2730500"/>
            <a:ext cx="7038209" cy="23698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Variable 	  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	</a:t>
            </a:r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Referenced by	Referenced by 	Referenced by</a:t>
            </a:r>
          </a:p>
          <a:p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instance	   	main thread?	peer thread 0?	peer thread 1?</a:t>
            </a:r>
            <a:endParaRPr lang="en-US" sz="1800" dirty="0">
              <a:latin typeface="Calibri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1800" dirty="0" err="1">
                <a:latin typeface="Courier New" pitchFamily="49" charset="0"/>
              </a:rPr>
              <a:t>ptr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 err="1">
                <a:latin typeface="Courier New" pitchFamily="49" charset="0"/>
              </a:rPr>
              <a:t>cnt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 err="1">
                <a:latin typeface="Courier New" pitchFamily="49" charset="0"/>
              </a:rPr>
              <a:t>i.main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 err="1">
                <a:latin typeface="Courier New" pitchFamily="49" charset="0"/>
              </a:rPr>
              <a:t>msgs.m</a:t>
            </a:r>
            <a:r>
              <a:rPr lang="en-US" dirty="0" err="1">
                <a:latin typeface="Courier New" pitchFamily="49" charset="0"/>
              </a:rPr>
              <a:t>ain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>
                <a:latin typeface="Courier New" pitchFamily="49" charset="0"/>
              </a:rPr>
              <a:t>myid.</a:t>
            </a:r>
            <a:r>
              <a:rPr lang="en-US" dirty="0">
                <a:latin typeface="Courier New" pitchFamily="49" charset="0"/>
              </a:rPr>
              <a:t>fun</a:t>
            </a:r>
            <a:r>
              <a:rPr lang="en-US" sz="1800" dirty="0">
                <a:latin typeface="Courier New" pitchFamily="49" charset="0"/>
              </a:rPr>
              <a:t>0		</a:t>
            </a:r>
          </a:p>
          <a:p>
            <a:r>
              <a:rPr lang="en-US" sz="1800" dirty="0">
                <a:latin typeface="Courier New" pitchFamily="49" charset="0"/>
              </a:rPr>
              <a:t>myid.fun1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24200" y="33274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10680" y="33274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81800" y="33274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157732" y="3619500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10680" y="36195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81800" y="36195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24200" y="38862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44212" y="3886200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815332" y="3886200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124200" y="4193064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910680" y="4193064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781800" y="4193064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57732" y="4475202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10680" y="4475202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815332" y="4475202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157732" y="4736068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935076" y="4736068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781800" y="4736068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24CB8DE2-80D5-A120-9AA5-6D293D9543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3424535"/>
            <a:ext cx="5157022" cy="166199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endParaRPr lang="en-US" i="1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endParaRPr lang="en-US" sz="1800" i="1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endParaRPr lang="en-US" i="1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endParaRPr lang="en-US" i="1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endParaRPr lang="en-US" sz="1800" i="1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34890000-569D-A68C-0927-96E309BBE0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352" y="5140820"/>
            <a:ext cx="5157022" cy="1661993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endParaRPr lang="en-US" i="1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endParaRPr lang="en-US" sz="1800" i="1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endParaRPr lang="en-US" i="1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endParaRPr lang="en-US" i="1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endParaRPr lang="en-US" sz="1800" i="1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endParaRPr lang="en-US" sz="1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3780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3" grpId="0" animBg="1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9" name="Rectangle 3"/>
          <p:cNvSpPr>
            <a:spLocks noChangeArrowheads="1"/>
          </p:cNvSpPr>
          <p:nvPr/>
        </p:nvSpPr>
        <p:spPr bwMode="auto">
          <a:xfrm>
            <a:off x="46180" y="1495737"/>
            <a:ext cx="4800600" cy="517064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en-US" sz="1500" b="1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Global shared variable */</a:t>
            </a:r>
            <a:endParaRPr lang="en-US" sz="15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500" b="1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Counter */</a:t>
            </a:r>
            <a:endParaRPr lang="en-US" sz="15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5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5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5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 </a:t>
            </a:r>
            <a:r>
              <a:rPr lang="en-US" sz="1500" b="1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5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niters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500" b="1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pthread_t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tid1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500" b="1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tid2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5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i-FI" sz="15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niters</a:t>
            </a:r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atoi(argv[1]);</a:t>
            </a:r>
          </a:p>
          <a:p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i-FI" sz="15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pthread_create</a:t>
            </a:r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(&amp;tid1, </a:t>
            </a:r>
            <a:r>
              <a:rPr lang="fi-FI" sz="1500" b="1" dirty="0">
                <a:solidFill>
                  <a:srgbClr val="2C929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fi-FI" sz="15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count_func</a:t>
            </a:r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fi-FI" sz="15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niters</a:t>
            </a:r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i-FI" sz="15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pthread_create</a:t>
            </a:r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(&amp;tid2, </a:t>
            </a:r>
            <a:r>
              <a:rPr lang="fi-FI" sz="1500" b="1" dirty="0">
                <a:solidFill>
                  <a:srgbClr val="2C929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fi-FI" sz="15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count_func</a:t>
            </a:r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fi-FI" sz="15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niters</a:t>
            </a:r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i-FI" sz="15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pthread_join</a:t>
            </a:r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(tid1, </a:t>
            </a:r>
            <a:r>
              <a:rPr lang="fi-FI" sz="1500" b="1" dirty="0">
                <a:solidFill>
                  <a:srgbClr val="2C929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i-FI" sz="15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pthread_join</a:t>
            </a:r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(tid2, </a:t>
            </a:r>
            <a:r>
              <a:rPr lang="fi-FI" sz="1500" b="1" dirty="0">
                <a:solidFill>
                  <a:srgbClr val="2C929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fi-FI" sz="15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t-BR" sz="1500" b="1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pt-BR" sz="1500" b="1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</a:t>
            </a:r>
            <a:r>
              <a:rPr lang="pt-BR" sz="1500" b="1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500" b="1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result</a:t>
            </a:r>
            <a:r>
              <a:rPr lang="pt-BR" sz="1500" b="1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  <a:endParaRPr lang="pt-BR" sz="15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500" b="1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5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!= (2 * niters))</a:t>
            </a:r>
          </a:p>
          <a:p>
            <a:r>
              <a:rPr lang="ro-RO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printf(</a:t>
            </a:r>
            <a:r>
              <a:rPr lang="ro-RO" sz="1500" b="1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"BOOM! cnt=%ld\n"</a:t>
            </a:r>
            <a:r>
              <a:rPr lang="ro-RO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cnt);</a:t>
            </a:r>
          </a:p>
          <a:p>
            <a:r>
              <a:rPr lang="hu-HU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hu-HU" sz="1500" b="1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endParaRPr lang="hu-HU" sz="15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ro-RO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printf(</a:t>
            </a:r>
            <a:r>
              <a:rPr lang="ro-RO" sz="1500" b="1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"OK cnt=%ld\n"</a:t>
            </a:r>
            <a:r>
              <a:rPr lang="ro-RO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cnt);</a:t>
            </a:r>
          </a:p>
          <a:p>
            <a:r>
              <a:rPr lang="ro-RO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exit(0);</a:t>
            </a:r>
          </a:p>
          <a:p>
            <a:r>
              <a:rPr lang="ro-RO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35940" name="Rectangle 4"/>
          <p:cNvSpPr>
            <a:spLocks noChangeArrowheads="1"/>
          </p:cNvSpPr>
          <p:nvPr/>
        </p:nvSpPr>
        <p:spPr bwMode="auto">
          <a:xfrm>
            <a:off x="4923198" y="1503431"/>
            <a:ext cx="4144601" cy="280076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en-US" sz="1600" b="1" dirty="0">
                <a:solidFill>
                  <a:srgbClr val="9D00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Thread routine */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                         </a:t>
            </a:r>
          </a:p>
          <a:p>
            <a:r>
              <a:rPr lang="en-US" sz="1600" b="1" dirty="0">
                <a:solidFill>
                  <a:srgbClr val="10770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count_func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10770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b="1" dirty="0" err="1">
                <a:solidFill>
                  <a:srgbClr val="9E4C0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vargp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                                                                                                                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10770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9E4C0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>
                <a:solidFill>
                  <a:srgbClr val="9E4C0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niters;</a:t>
            </a:r>
          </a:p>
          <a:p>
            <a:r>
              <a:rPr lang="en-US" sz="1600" b="1" dirty="0">
                <a:solidFill>
                  <a:srgbClr val="9E4C0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niters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 *((</a:t>
            </a:r>
            <a:r>
              <a:rPr lang="en-US" sz="1600" b="1" dirty="0">
                <a:solidFill>
                  <a:srgbClr val="10770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*)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vargp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                                                                          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                                             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9D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niters;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++){</a:t>
            </a:r>
          </a:p>
          <a:p>
            <a:r>
              <a:rPr lang="nl-NL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nl-NL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nl-NL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++;                   </a:t>
            </a:r>
          </a:p>
          <a:p>
            <a:r>
              <a:rPr lang="nl-NL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          </a:t>
            </a:r>
          </a:p>
          <a:p>
            <a:r>
              <a:rPr lang="nl-NL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                                 </a:t>
            </a:r>
          </a:p>
          <a:p>
            <a:r>
              <a:rPr lang="is-I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is-IS" sz="1600" b="1" dirty="0">
                <a:solidFill>
                  <a:srgbClr val="9D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s-I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s-IS" sz="1600" b="1" dirty="0">
                <a:solidFill>
                  <a:srgbClr val="0F757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is-I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                                                                                               </a:t>
            </a:r>
          </a:p>
          <a:p>
            <a:r>
              <a:rPr lang="is-I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35941" name="Text Box 5"/>
          <p:cNvSpPr txBox="1">
            <a:spLocks noChangeArrowheads="1"/>
          </p:cNvSpPr>
          <p:nvPr/>
        </p:nvSpPr>
        <p:spPr bwMode="auto">
          <a:xfrm>
            <a:off x="5486400" y="4924961"/>
            <a:ext cx="2770410" cy="132343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 ./</a:t>
            </a:r>
            <a:r>
              <a:rPr lang="en-US" sz="1600" b="1" dirty="0" err="1">
                <a:latin typeface="Courier New" pitchFamily="49" charset="0"/>
              </a:rPr>
              <a:t>badcnt</a:t>
            </a:r>
            <a:r>
              <a:rPr lang="en-US" sz="1600" b="1" dirty="0">
                <a:latin typeface="Courier New" pitchFamily="49" charset="0"/>
              </a:rPr>
              <a:t> 10000</a:t>
            </a:r>
          </a:p>
          <a:p>
            <a:r>
              <a:rPr lang="en-US" sz="1600" b="1" dirty="0">
                <a:latin typeface="Courier New" pitchFamily="49" charset="0"/>
              </a:rPr>
              <a:t>OK </a:t>
            </a:r>
            <a:r>
              <a:rPr lang="en-US" sz="1600" b="1" dirty="0" err="1">
                <a:latin typeface="Courier New" pitchFamily="49" charset="0"/>
              </a:rPr>
              <a:t>cnt</a:t>
            </a:r>
            <a:r>
              <a:rPr lang="en-US" sz="1600" b="1" dirty="0">
                <a:latin typeface="Courier New" pitchFamily="49" charset="0"/>
              </a:rPr>
              <a:t>=20000</a:t>
            </a:r>
          </a:p>
          <a:p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 ./</a:t>
            </a:r>
            <a:r>
              <a:rPr lang="en-US" sz="1600" b="1" dirty="0" err="1">
                <a:latin typeface="Courier New" pitchFamily="49" charset="0"/>
              </a:rPr>
              <a:t>badcnt</a:t>
            </a:r>
            <a:r>
              <a:rPr lang="en-US" sz="1600" b="1" dirty="0">
                <a:latin typeface="Courier New" pitchFamily="49" charset="0"/>
              </a:rPr>
              <a:t> 10000</a:t>
            </a:r>
          </a:p>
          <a:p>
            <a:r>
              <a:rPr lang="en-US" sz="1600" b="1" dirty="0">
                <a:latin typeface="Courier New" pitchFamily="49" charset="0"/>
              </a:rPr>
              <a:t>BOOM! </a:t>
            </a:r>
            <a:r>
              <a:rPr lang="en-US" sz="1600" b="1" dirty="0" err="1">
                <a:latin typeface="Courier New" pitchFamily="49" charset="0"/>
              </a:rPr>
              <a:t>cnt</a:t>
            </a:r>
            <a:r>
              <a:rPr lang="en-US" sz="1600" b="1" dirty="0">
                <a:latin typeface="Courier New" pitchFamily="49" charset="0"/>
              </a:rPr>
              <a:t>=13051</a:t>
            </a:r>
          </a:p>
          <a:p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7CFC0F2-5D25-8E40-8E30-9EBBE1091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not Concurrent Programs?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3E3D5F6-DEE1-7551-B9DF-1CF8C2B3F472}"/>
              </a:ext>
            </a:extLst>
          </p:cNvPr>
          <p:cNvSpPr/>
          <p:nvPr/>
        </p:nvSpPr>
        <p:spPr>
          <a:xfrm>
            <a:off x="5486400" y="4724400"/>
            <a:ext cx="2971800" cy="17526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211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5941" grpId="0" animBg="1"/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Code for Counter Loop</a:t>
            </a:r>
          </a:p>
        </p:txBody>
      </p:sp>
      <p:sp>
        <p:nvSpPr>
          <p:cNvPr id="937989" name="Rectangle 5"/>
          <p:cNvSpPr>
            <a:spLocks noChangeArrowheads="1"/>
          </p:cNvSpPr>
          <p:nvPr/>
        </p:nvSpPr>
        <p:spPr bwMode="auto">
          <a:xfrm>
            <a:off x="1921648" y="1844806"/>
            <a:ext cx="4182555" cy="92333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lvl="0"/>
            <a:r>
              <a:rPr lang="nl-NL" sz="1800" b="1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for</a:t>
            </a:r>
            <a:r>
              <a:rPr lang="nl-NL" sz="1800" b="1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(i = 0; i &lt; </a:t>
            </a:r>
            <a:r>
              <a:rPr lang="nl-NL" sz="1800" b="1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niters</a:t>
            </a:r>
            <a:r>
              <a:rPr lang="nl-NL" sz="1800" b="1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; i++){</a:t>
            </a:r>
          </a:p>
          <a:p>
            <a:pPr lvl="0"/>
            <a:r>
              <a:rPr lang="nl-NL" sz="1800" b="1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  </a:t>
            </a:r>
            <a:r>
              <a:rPr lang="nl-NL" sz="1800" b="1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cnt</a:t>
            </a:r>
            <a:r>
              <a:rPr lang="nl-NL" sz="1800" b="1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++; </a:t>
            </a:r>
          </a:p>
          <a:p>
            <a:pPr lvl="0"/>
            <a:r>
              <a:rPr lang="nl-NL" b="1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}</a:t>
            </a:r>
            <a:endParaRPr lang="en-US" sz="1800" b="1" dirty="0">
              <a:solidFill>
                <a:srgbClr val="000000"/>
              </a:solidFill>
              <a:latin typeface="Courier New"/>
              <a:ea typeface="ＭＳ Ｐゴシック" charset="0"/>
              <a:cs typeface="Courier New"/>
            </a:endParaRPr>
          </a:p>
        </p:txBody>
      </p:sp>
      <p:sp>
        <p:nvSpPr>
          <p:cNvPr id="937990" name="Text Box 6"/>
          <p:cNvSpPr txBox="1">
            <a:spLocks noChangeArrowheads="1"/>
          </p:cNvSpPr>
          <p:nvPr/>
        </p:nvSpPr>
        <p:spPr bwMode="auto">
          <a:xfrm>
            <a:off x="1828800" y="1401634"/>
            <a:ext cx="485446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dirty="0">
                <a:latin typeface="Calibri" pitchFamily="34" charset="0"/>
              </a:rPr>
              <a:t>C code for counter loop in thread </a:t>
            </a:r>
            <a:r>
              <a:rPr lang="en-US" dirty="0" err="1">
                <a:latin typeface="Calibri" pitchFamily="34" charset="0"/>
              </a:rPr>
              <a:t>i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27" name="Text Box 379"/>
          <p:cNvSpPr txBox="1">
            <a:spLocks noChangeArrowheads="1"/>
          </p:cNvSpPr>
          <p:nvPr/>
        </p:nvSpPr>
        <p:spPr bwMode="auto">
          <a:xfrm>
            <a:off x="2209800" y="3273624"/>
            <a:ext cx="3614294" cy="3431976"/>
          </a:xfrm>
          <a:prstGeom prst="rect">
            <a:avLst/>
          </a:prstGeom>
          <a:solidFill>
            <a:srgbClr val="D9D9D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tIns="45720" anchor="t" anchorCtr="0">
            <a:noAutofit/>
          </a:bodyPr>
          <a:lstStyle/>
          <a:p>
            <a:pPr algn="l"/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movq</a:t>
            </a:r>
            <a:r>
              <a:rPr lang="en-US" sz="1800" b="1" dirty="0">
                <a:latin typeface="Courier New"/>
                <a:cs typeface="Courier New"/>
              </a:rPr>
              <a:t>  (%</a:t>
            </a:r>
            <a:r>
              <a:rPr lang="en-US" sz="1800" b="1" dirty="0" err="1">
                <a:latin typeface="Courier New"/>
                <a:cs typeface="Courier New"/>
              </a:rPr>
              <a:t>rdi</a:t>
            </a:r>
            <a:r>
              <a:rPr lang="en-US" sz="1800" b="1" dirty="0">
                <a:latin typeface="Courier New"/>
                <a:cs typeface="Courier New"/>
              </a:rPr>
              <a:t>), %</a:t>
            </a:r>
            <a:r>
              <a:rPr lang="en-US" sz="1800" b="1" dirty="0" err="1">
                <a:latin typeface="Courier New"/>
                <a:cs typeface="Courier New"/>
              </a:rPr>
              <a:t>rcx</a:t>
            </a:r>
            <a:endParaRPr lang="en-US" sz="1800" b="1" dirty="0">
              <a:latin typeface="Courier New"/>
              <a:cs typeface="Courier New"/>
            </a:endParaRPr>
          </a:p>
          <a:p>
            <a:pPr algn="l"/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testq</a:t>
            </a:r>
            <a:r>
              <a:rPr lang="en-US" sz="1800" b="1" dirty="0">
                <a:latin typeface="Courier New"/>
                <a:cs typeface="Courier New"/>
              </a:rPr>
              <a:t> %</a:t>
            </a:r>
            <a:r>
              <a:rPr lang="en-US" sz="1800" b="1" dirty="0" err="1">
                <a:latin typeface="Courier New"/>
                <a:cs typeface="Courier New"/>
              </a:rPr>
              <a:t>rcx</a:t>
            </a:r>
            <a:r>
              <a:rPr lang="en-US" sz="1800" b="1" dirty="0">
                <a:latin typeface="Courier New"/>
                <a:cs typeface="Courier New"/>
              </a:rPr>
              <a:t>,%</a:t>
            </a:r>
            <a:r>
              <a:rPr lang="en-US" sz="1800" b="1" dirty="0" err="1">
                <a:latin typeface="Courier New"/>
                <a:cs typeface="Courier New"/>
              </a:rPr>
              <a:t>rcx</a:t>
            </a:r>
            <a:endParaRPr lang="en-US" sz="1800" b="1" dirty="0">
              <a:latin typeface="Courier New"/>
              <a:cs typeface="Courier New"/>
            </a:endParaRPr>
          </a:p>
          <a:p>
            <a:pPr algn="l"/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jle</a:t>
            </a:r>
            <a:r>
              <a:rPr lang="en-US" sz="1800" b="1" dirty="0">
                <a:latin typeface="Courier New"/>
                <a:cs typeface="Courier New"/>
              </a:rPr>
              <a:t>   .L2</a:t>
            </a:r>
          </a:p>
          <a:p>
            <a:pPr algn="l"/>
            <a:r>
              <a:rPr lang="cs-CZ" sz="1800" b="1" dirty="0">
                <a:latin typeface="Courier New"/>
                <a:cs typeface="Courier New"/>
              </a:rPr>
              <a:t>    </a:t>
            </a:r>
            <a:r>
              <a:rPr lang="cs-CZ" sz="1800" b="1" dirty="0" err="1">
                <a:latin typeface="Courier New"/>
                <a:cs typeface="Courier New"/>
              </a:rPr>
              <a:t>movl</a:t>
            </a:r>
            <a:r>
              <a:rPr lang="cs-CZ" sz="1800" b="1" dirty="0">
                <a:latin typeface="Courier New"/>
                <a:cs typeface="Courier New"/>
              </a:rPr>
              <a:t>  $0, %</a:t>
            </a:r>
            <a:r>
              <a:rPr lang="cs-CZ" sz="1800" b="1" dirty="0" err="1">
                <a:latin typeface="Courier New"/>
                <a:cs typeface="Courier New"/>
              </a:rPr>
              <a:t>eax</a:t>
            </a:r>
            <a:endParaRPr lang="cs-CZ" sz="1800" b="1" dirty="0">
              <a:latin typeface="Courier New"/>
              <a:cs typeface="Courier New"/>
            </a:endParaRPr>
          </a:p>
          <a:p>
            <a:pPr algn="l"/>
            <a:r>
              <a:rPr lang="cs-CZ" sz="1800" b="1" dirty="0">
                <a:latin typeface="Courier New"/>
                <a:cs typeface="Courier New"/>
              </a:rPr>
              <a:t>.L3:</a:t>
            </a:r>
          </a:p>
          <a:p>
            <a:pPr algn="l"/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movq</a:t>
            </a:r>
            <a:r>
              <a:rPr lang="en-US" sz="1800" b="1" dirty="0">
                <a:latin typeface="Courier New"/>
                <a:cs typeface="Courier New"/>
              </a:rPr>
              <a:t>  </a:t>
            </a:r>
            <a:r>
              <a:rPr lang="en-US" sz="1800" b="1" dirty="0" err="1">
                <a:latin typeface="Courier New"/>
                <a:cs typeface="Courier New"/>
              </a:rPr>
              <a:t>cnt</a:t>
            </a:r>
            <a:r>
              <a:rPr lang="en-US" sz="1800" b="1" dirty="0">
                <a:latin typeface="Courier New"/>
                <a:cs typeface="Courier New"/>
              </a:rPr>
              <a:t>(%rip),%</a:t>
            </a:r>
            <a:r>
              <a:rPr lang="en-US" sz="1800" b="1" dirty="0" err="1">
                <a:latin typeface="Courier New"/>
                <a:cs typeface="Courier New"/>
              </a:rPr>
              <a:t>rdx</a:t>
            </a:r>
            <a:endParaRPr lang="en-US" sz="1800" b="1" dirty="0">
              <a:latin typeface="Courier New"/>
              <a:cs typeface="Courier New"/>
            </a:endParaRPr>
          </a:p>
          <a:p>
            <a:pPr algn="l"/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addq</a:t>
            </a:r>
            <a:r>
              <a:rPr lang="en-US" sz="1800" b="1" dirty="0">
                <a:latin typeface="Courier New"/>
                <a:cs typeface="Courier New"/>
              </a:rPr>
              <a:t>  $1, %</a:t>
            </a:r>
            <a:r>
              <a:rPr lang="en-US" sz="1800" b="1" dirty="0" err="1">
                <a:latin typeface="Courier New"/>
                <a:cs typeface="Courier New"/>
              </a:rPr>
              <a:t>rdx</a:t>
            </a:r>
            <a:endParaRPr lang="en-US" sz="1800" b="1" dirty="0">
              <a:latin typeface="Courier New"/>
              <a:cs typeface="Courier New"/>
            </a:endParaRPr>
          </a:p>
          <a:p>
            <a:pPr algn="l"/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movq</a:t>
            </a:r>
            <a:r>
              <a:rPr lang="en-US" sz="1800" b="1" dirty="0">
                <a:latin typeface="Courier New"/>
                <a:cs typeface="Courier New"/>
              </a:rPr>
              <a:t>  %</a:t>
            </a:r>
            <a:r>
              <a:rPr lang="en-US" sz="1800" b="1" dirty="0" err="1">
                <a:latin typeface="Courier New"/>
                <a:cs typeface="Courier New"/>
              </a:rPr>
              <a:t>rdx</a:t>
            </a:r>
            <a:r>
              <a:rPr lang="en-US" sz="1800" b="1" dirty="0">
                <a:latin typeface="Courier New"/>
                <a:cs typeface="Courier New"/>
              </a:rPr>
              <a:t>, </a:t>
            </a:r>
            <a:r>
              <a:rPr lang="en-US" sz="1800" b="1" dirty="0" err="1">
                <a:latin typeface="Courier New"/>
                <a:cs typeface="Courier New"/>
              </a:rPr>
              <a:t>cnt</a:t>
            </a:r>
            <a:r>
              <a:rPr lang="en-US" sz="1800" b="1" dirty="0">
                <a:latin typeface="Courier New"/>
                <a:cs typeface="Courier New"/>
              </a:rPr>
              <a:t>(%rip)</a:t>
            </a:r>
          </a:p>
          <a:p>
            <a:pPr algn="l"/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addq</a:t>
            </a:r>
            <a:r>
              <a:rPr lang="en-US" sz="1800" b="1" dirty="0">
                <a:latin typeface="Courier New"/>
                <a:cs typeface="Courier New"/>
              </a:rPr>
              <a:t>  $1, %</a:t>
            </a:r>
            <a:r>
              <a:rPr lang="en-US" sz="1800" b="1" dirty="0" err="1">
                <a:latin typeface="Courier New"/>
                <a:cs typeface="Courier New"/>
              </a:rPr>
              <a:t>rax</a:t>
            </a:r>
            <a:endParaRPr lang="en-US" sz="1800" b="1" dirty="0">
              <a:latin typeface="Courier New"/>
              <a:cs typeface="Courier New"/>
            </a:endParaRPr>
          </a:p>
          <a:p>
            <a:pPr algn="l"/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cmpq</a:t>
            </a:r>
            <a:r>
              <a:rPr lang="en-US" sz="1800" b="1" dirty="0">
                <a:latin typeface="Courier New"/>
                <a:cs typeface="Courier New"/>
              </a:rPr>
              <a:t>  %</a:t>
            </a:r>
            <a:r>
              <a:rPr lang="en-US" sz="1800" b="1" dirty="0" err="1">
                <a:latin typeface="Courier New"/>
                <a:cs typeface="Courier New"/>
              </a:rPr>
              <a:t>rcx</a:t>
            </a:r>
            <a:r>
              <a:rPr lang="en-US" sz="1800" b="1" dirty="0">
                <a:latin typeface="Courier New"/>
                <a:cs typeface="Courier New"/>
              </a:rPr>
              <a:t>, %</a:t>
            </a:r>
            <a:r>
              <a:rPr lang="en-US" sz="1800" b="1" dirty="0" err="1">
                <a:latin typeface="Courier New"/>
                <a:cs typeface="Courier New"/>
              </a:rPr>
              <a:t>rax</a:t>
            </a:r>
            <a:endParaRPr lang="en-US" sz="1800" b="1" dirty="0">
              <a:latin typeface="Courier New"/>
              <a:cs typeface="Courier New"/>
            </a:endParaRPr>
          </a:p>
          <a:p>
            <a:pPr algn="l"/>
            <a:r>
              <a:rPr lang="pl-PL" sz="1800" b="1" dirty="0">
                <a:latin typeface="Courier New"/>
                <a:cs typeface="Courier New"/>
              </a:rPr>
              <a:t>    </a:t>
            </a:r>
            <a:r>
              <a:rPr lang="pl-PL" sz="1800" b="1" dirty="0" err="1">
                <a:latin typeface="Courier New"/>
                <a:cs typeface="Courier New"/>
              </a:rPr>
              <a:t>jne</a:t>
            </a:r>
            <a:r>
              <a:rPr lang="pl-PL" sz="1800" b="1" dirty="0">
                <a:latin typeface="Courier New"/>
                <a:cs typeface="Courier New"/>
              </a:rPr>
              <a:t>   .L3</a:t>
            </a:r>
          </a:p>
          <a:p>
            <a:pPr algn="l"/>
            <a:r>
              <a:rPr lang="pl-PL" sz="1800" b="1" dirty="0">
                <a:latin typeface="Courier New"/>
                <a:cs typeface="Courier New"/>
              </a:rPr>
              <a:t>.L2:</a:t>
            </a:r>
            <a:endParaRPr lang="en-US" sz="1800" b="1" dirty="0">
              <a:latin typeface="Courier New"/>
              <a:cs typeface="Courier New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2EC2CEB-6020-614B-9AFB-A44D2633D8A2}"/>
              </a:ext>
            </a:extLst>
          </p:cNvPr>
          <p:cNvGrpSpPr/>
          <p:nvPr/>
        </p:nvGrpSpPr>
        <p:grpSpPr>
          <a:xfrm>
            <a:off x="5922650" y="3300457"/>
            <a:ext cx="1262548" cy="1086862"/>
            <a:chOff x="5922650" y="3300457"/>
            <a:chExt cx="1262548" cy="1086862"/>
          </a:xfrm>
        </p:grpSpPr>
        <p:sp>
          <p:nvSpPr>
            <p:cNvPr id="28" name="AutoShape 381"/>
            <p:cNvSpPr>
              <a:spLocks noChangeAspect="1"/>
            </p:cNvSpPr>
            <p:nvPr/>
          </p:nvSpPr>
          <p:spPr bwMode="auto">
            <a:xfrm flipH="1">
              <a:off x="5922650" y="3300457"/>
              <a:ext cx="73396" cy="1086862"/>
            </a:xfrm>
            <a:prstGeom prst="leftBrace">
              <a:avLst>
                <a:gd name="adj1" fmla="val 123405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9" name="Text Box 382"/>
            <p:cNvSpPr txBox="1">
              <a:spLocks noChangeArrowheads="1"/>
            </p:cNvSpPr>
            <p:nvPr/>
          </p:nvSpPr>
          <p:spPr bwMode="auto">
            <a:xfrm>
              <a:off x="6181325" y="3672973"/>
              <a:ext cx="100387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r"/>
              <a:r>
                <a:rPr lang="en-US" sz="1800" i="1" dirty="0"/>
                <a:t>H</a:t>
              </a:r>
              <a:r>
                <a:rPr lang="en-US" sz="1800" i="1" baseline="-25000" dirty="0"/>
                <a:t>i</a:t>
              </a:r>
              <a:r>
                <a:rPr lang="en-US" sz="1800" i="1" dirty="0"/>
                <a:t> </a:t>
              </a:r>
              <a:r>
                <a:rPr lang="en-US" sz="1800" dirty="0"/>
                <a:t>: Head</a:t>
              </a:r>
            </a:p>
          </p:txBody>
        </p:sp>
      </p:grpSp>
      <p:sp>
        <p:nvSpPr>
          <p:cNvPr id="31" name="Line 385"/>
          <p:cNvSpPr>
            <a:spLocks noChangeShapeType="1"/>
          </p:cNvSpPr>
          <p:nvPr/>
        </p:nvSpPr>
        <p:spPr bwMode="auto">
          <a:xfrm flipV="1">
            <a:off x="2212483" y="4442640"/>
            <a:ext cx="3600887" cy="671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2" name="Line 386"/>
          <p:cNvSpPr>
            <a:spLocks noChangeShapeType="1"/>
          </p:cNvSpPr>
          <p:nvPr/>
        </p:nvSpPr>
        <p:spPr bwMode="auto">
          <a:xfrm>
            <a:off x="2212483" y="5543295"/>
            <a:ext cx="3600887" cy="1473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D1AEDB9-ACCF-B948-8328-9481637F5CAB}"/>
              </a:ext>
            </a:extLst>
          </p:cNvPr>
          <p:cNvGrpSpPr/>
          <p:nvPr/>
        </p:nvGrpSpPr>
        <p:grpSpPr>
          <a:xfrm>
            <a:off x="5922650" y="4448023"/>
            <a:ext cx="1810799" cy="1086862"/>
            <a:chOff x="5922650" y="4448023"/>
            <a:chExt cx="1810799" cy="1086862"/>
          </a:xfrm>
        </p:grpSpPr>
        <p:sp>
          <p:nvSpPr>
            <p:cNvPr id="33" name="Text Box 387"/>
            <p:cNvSpPr txBox="1">
              <a:spLocks noChangeArrowheads="1"/>
            </p:cNvSpPr>
            <p:nvPr/>
          </p:nvSpPr>
          <p:spPr bwMode="auto">
            <a:xfrm>
              <a:off x="6082727" y="4609872"/>
              <a:ext cx="1650722" cy="923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1800" i="1" dirty="0"/>
                <a:t>L</a:t>
              </a:r>
              <a:r>
                <a:rPr lang="en-US" sz="1800" i="1" baseline="-25000" dirty="0"/>
                <a:t>i  </a:t>
              </a:r>
              <a:r>
                <a:rPr lang="en-US" sz="1800" dirty="0"/>
                <a:t>: Load </a:t>
              </a:r>
              <a:r>
                <a:rPr lang="en-US" sz="1800" dirty="0" err="1">
                  <a:latin typeface="Courier New" charset="0"/>
                </a:rPr>
                <a:t>cnt</a:t>
              </a:r>
              <a:endParaRPr lang="en-US" sz="1800" dirty="0"/>
            </a:p>
            <a:p>
              <a:pPr algn="l"/>
              <a:r>
                <a:rPr lang="en-US" sz="1800" i="1" dirty="0" err="1"/>
                <a:t>U</a:t>
              </a:r>
              <a:r>
                <a:rPr lang="en-US" sz="1800" i="1" baseline="-25000" dirty="0" err="1"/>
                <a:t>i</a:t>
              </a:r>
              <a:r>
                <a:rPr lang="en-US" sz="1800" dirty="0"/>
                <a:t> : Update </a:t>
              </a:r>
              <a:r>
                <a:rPr lang="en-US" sz="1800" dirty="0" err="1">
                  <a:latin typeface="Courier New" charset="0"/>
                </a:rPr>
                <a:t>cnt</a:t>
              </a:r>
              <a:endParaRPr lang="en-US" sz="1800" dirty="0"/>
            </a:p>
            <a:p>
              <a:pPr algn="l"/>
              <a:r>
                <a:rPr lang="en-US" sz="1800" i="1" dirty="0"/>
                <a:t>S</a:t>
              </a:r>
              <a:r>
                <a:rPr lang="en-US" sz="1800" i="1" baseline="-25000" dirty="0"/>
                <a:t>i</a:t>
              </a:r>
              <a:r>
                <a:rPr lang="en-US" sz="1800" dirty="0"/>
                <a:t> : Store </a:t>
              </a:r>
              <a:r>
                <a:rPr lang="en-US" sz="1800" dirty="0" err="1">
                  <a:latin typeface="Courier New" charset="0"/>
                </a:rPr>
                <a:t>cnt</a:t>
              </a:r>
              <a:endParaRPr lang="en-US" sz="1800" dirty="0">
                <a:latin typeface="Courier New" charset="0"/>
              </a:endParaRPr>
            </a:p>
          </p:txBody>
        </p:sp>
        <p:sp>
          <p:nvSpPr>
            <p:cNvPr id="35" name="AutoShape 381"/>
            <p:cNvSpPr>
              <a:spLocks noChangeAspect="1"/>
            </p:cNvSpPr>
            <p:nvPr/>
          </p:nvSpPr>
          <p:spPr bwMode="auto">
            <a:xfrm flipH="1">
              <a:off x="5922650" y="4448023"/>
              <a:ext cx="73396" cy="1086862"/>
            </a:xfrm>
            <a:prstGeom prst="leftBrace">
              <a:avLst>
                <a:gd name="adj1" fmla="val 123405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F8EC91D4-08FB-2B4E-A039-A2FB5BEC6223}"/>
              </a:ext>
            </a:extLst>
          </p:cNvPr>
          <p:cNvGrpSpPr/>
          <p:nvPr/>
        </p:nvGrpSpPr>
        <p:grpSpPr>
          <a:xfrm>
            <a:off x="5922650" y="5584866"/>
            <a:ext cx="919080" cy="1086862"/>
            <a:chOff x="5922650" y="5584866"/>
            <a:chExt cx="919080" cy="1086862"/>
          </a:xfrm>
        </p:grpSpPr>
        <p:sp>
          <p:nvSpPr>
            <p:cNvPr id="30" name="Text Box 383"/>
            <p:cNvSpPr txBox="1">
              <a:spLocks noChangeArrowheads="1"/>
            </p:cNvSpPr>
            <p:nvPr/>
          </p:nvSpPr>
          <p:spPr bwMode="auto">
            <a:xfrm>
              <a:off x="6082727" y="5931491"/>
              <a:ext cx="759003" cy="3385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1600" i="1" dirty="0"/>
                <a:t>T</a:t>
              </a:r>
              <a:r>
                <a:rPr lang="en-US" sz="1600" i="1" baseline="-25000" dirty="0"/>
                <a:t>i</a:t>
              </a:r>
              <a:r>
                <a:rPr lang="en-US" sz="1600" dirty="0"/>
                <a:t> : Tail</a:t>
              </a:r>
            </a:p>
          </p:txBody>
        </p:sp>
        <p:sp>
          <p:nvSpPr>
            <p:cNvPr id="36" name="AutoShape 381"/>
            <p:cNvSpPr>
              <a:spLocks noChangeAspect="1"/>
            </p:cNvSpPr>
            <p:nvPr/>
          </p:nvSpPr>
          <p:spPr bwMode="auto">
            <a:xfrm flipH="1">
              <a:off x="5922650" y="5584866"/>
              <a:ext cx="73396" cy="1086862"/>
            </a:xfrm>
            <a:prstGeom prst="leftBrace">
              <a:avLst>
                <a:gd name="adj1" fmla="val 123405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45100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73E24-F959-3C42-9640-7B64ADE64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Race 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F5903-14F0-704D-9CCE-77D20B636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race condition is a timing-dependent error involving shared state</a:t>
            </a:r>
          </a:p>
          <a:p>
            <a:pPr lvl="1"/>
            <a:r>
              <a:rPr lang="en-US" dirty="0"/>
              <a:t>whether the error occurs depends on thread schedule</a:t>
            </a:r>
          </a:p>
          <a:p>
            <a:endParaRPr lang="en-US" dirty="0"/>
          </a:p>
          <a:p>
            <a:r>
              <a:rPr lang="en-US" dirty="0"/>
              <a:t>program execution/schedule can be non-deterministic</a:t>
            </a:r>
          </a:p>
          <a:p>
            <a:r>
              <a:rPr lang="en-US" dirty="0"/>
              <a:t>compilers and processors can re-order instructions</a:t>
            </a:r>
          </a:p>
        </p:txBody>
      </p:sp>
    </p:spTree>
    <p:extLst>
      <p:ext uri="{BB962C8B-B14F-4D97-AF65-F5344CB8AC3E}">
        <p14:creationId xmlns:p14="http://schemas.microsoft.com/office/powerpoint/2010/main" val="1820912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4BA17-A726-234D-9600-29CDE8FF1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Concurrent Programs?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E9125978-77FD-1440-A4FA-D451808A324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399" y="1524000"/>
            <a:ext cx="3240741" cy="2287582"/>
          </a:xfrm>
        </p:spPr>
      </p:pic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B3FDEAA6-80BF-EB44-B2E5-A62DAE0980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921701"/>
              </p:ext>
            </p:extLst>
          </p:nvPr>
        </p:nvGraphicFramePr>
        <p:xfrm>
          <a:off x="4679578" y="4269824"/>
          <a:ext cx="4038600" cy="2271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1A10AD1C-A1FF-234D-A508-082233AB77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823" y="4253955"/>
            <a:ext cx="3592577" cy="228758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5B8A5B3-0F1A-0445-AFA5-23F590332302}"/>
              </a:ext>
            </a:extLst>
          </p:cNvPr>
          <p:cNvSpPr txBox="1"/>
          <p:nvPr/>
        </p:nvSpPr>
        <p:spPr>
          <a:xfrm>
            <a:off x="653765" y="3749346"/>
            <a:ext cx="38106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Program Structure: expressing logically </a:t>
            </a:r>
          </a:p>
          <a:p>
            <a:r>
              <a:rPr lang="en-US" sz="1600" dirty="0"/>
              <a:t>concurrent programs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1627F51-BA07-1243-AD3D-7FA8B40DB5A5}"/>
              </a:ext>
            </a:extLst>
          </p:cNvPr>
          <p:cNvSpPr txBox="1"/>
          <p:nvPr/>
        </p:nvSpPr>
        <p:spPr>
          <a:xfrm>
            <a:off x="4963107" y="3811582"/>
            <a:ext cx="35253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Responsiveness: shifting work to run</a:t>
            </a:r>
          </a:p>
          <a:p>
            <a:r>
              <a:rPr lang="en-US" sz="1600" dirty="0"/>
              <a:t>in the background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8116F23-6F93-A84E-B848-7FE25CD401BF}"/>
              </a:ext>
            </a:extLst>
          </p:cNvPr>
          <p:cNvSpPr txBox="1"/>
          <p:nvPr/>
        </p:nvSpPr>
        <p:spPr>
          <a:xfrm>
            <a:off x="4876142" y="6430873"/>
            <a:ext cx="38331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Performance: exploiting multiprocessors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6D54759-CF29-854E-A3BB-5F169CF30A32}"/>
              </a:ext>
            </a:extLst>
          </p:cNvPr>
          <p:cNvSpPr txBox="1"/>
          <p:nvPr/>
        </p:nvSpPr>
        <p:spPr>
          <a:xfrm>
            <a:off x="583193" y="6430873"/>
            <a:ext cx="37866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Responsiveness: managing I/O devices</a:t>
            </a:r>
          </a:p>
        </p:txBody>
      </p:sp>
      <p:pic>
        <p:nvPicPr>
          <p:cNvPr id="6" name="Content Placeholder 5" descr="A close up of a sign&#10;&#10;Description automatically generated">
            <a:extLst>
              <a:ext uri="{FF2B5EF4-FFF2-40B4-BE49-F238E27FC236}">
                <a16:creationId xmlns:a16="http://schemas.microsoft.com/office/drawing/2014/main" id="{C1A698D9-0363-7944-8E96-A3B972A7DEF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96" t="23065" r="28721" b="22861"/>
          <a:stretch/>
        </p:blipFill>
        <p:spPr>
          <a:xfrm>
            <a:off x="1143000" y="1524000"/>
            <a:ext cx="2476502" cy="2220229"/>
          </a:xfrm>
        </p:spPr>
      </p:pic>
    </p:spTree>
    <p:extLst>
      <p:ext uri="{BB962C8B-B14F-4D97-AF65-F5344CB8AC3E}">
        <p14:creationId xmlns:p14="http://schemas.microsoft.com/office/powerpoint/2010/main" val="3137616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  <p:bldP spid="13" grpId="0"/>
      <p:bldP spid="14" grpId="0"/>
      <p:bldP spid="15" grpId="0"/>
      <p:bldP spid="1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F1083-5B83-8241-8EE0-904C5CDB3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concrete example…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8C95E-6017-A345-8619-9339E7EA0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and your roommate share a refrigerator. Being good roommates, you both try to make sure that the refrigerator is always stocked with milk. </a:t>
            </a:r>
          </a:p>
          <a:p>
            <a:r>
              <a:rPr lang="en-US" b="1" dirty="0">
                <a:solidFill>
                  <a:schemeClr val="accent1"/>
                </a:solidFill>
              </a:rPr>
              <a:t>Liveness:</a:t>
            </a:r>
            <a:r>
              <a:rPr lang="en-US" dirty="0"/>
              <a:t> if you are out of milk, someone buys milk</a:t>
            </a:r>
          </a:p>
          <a:p>
            <a:r>
              <a:rPr lang="en-US" b="1" dirty="0">
                <a:solidFill>
                  <a:schemeClr val="accent1"/>
                </a:solidFill>
              </a:rPr>
              <a:t>Safety: </a:t>
            </a:r>
            <a:r>
              <a:rPr lang="en-US" dirty="0"/>
              <a:t>you never have more than one quart of milk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757D5F-C27F-EF4A-9812-20798772CD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3683000"/>
            <a:ext cx="3175000" cy="3175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BCBC8A7-ADB3-4A42-9FE6-24DA9457B63F}"/>
              </a:ext>
            </a:extLst>
          </p:cNvPr>
          <p:cNvSpPr txBox="1"/>
          <p:nvPr/>
        </p:nvSpPr>
        <p:spPr>
          <a:xfrm>
            <a:off x="4335529" y="3886200"/>
            <a:ext cx="224933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Algorithm 1: </a:t>
            </a:r>
          </a:p>
          <a:p>
            <a:endParaRPr lang="en-US" b="1" dirty="0"/>
          </a:p>
          <a:p>
            <a:r>
              <a:rPr lang="en-US" dirty="0"/>
              <a:t>Look in fridge. </a:t>
            </a:r>
          </a:p>
          <a:p>
            <a:r>
              <a:rPr lang="en-US" dirty="0"/>
              <a:t>If out of milk:</a:t>
            </a:r>
          </a:p>
          <a:p>
            <a:r>
              <a:rPr lang="en-US" dirty="0"/>
              <a:t>      go to store, </a:t>
            </a:r>
          </a:p>
          <a:p>
            <a:r>
              <a:rPr lang="en-US" dirty="0"/>
              <a:t>      buy milk, </a:t>
            </a:r>
          </a:p>
          <a:p>
            <a:r>
              <a:rPr lang="en-US" dirty="0"/>
              <a:t>      go home</a:t>
            </a:r>
          </a:p>
          <a:p>
            <a:r>
              <a:rPr lang="en-US" dirty="0"/>
              <a:t>      put milk in fridge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0A8191-3E7E-5C40-A335-52FBB03B167C}"/>
              </a:ext>
            </a:extLst>
          </p:cNvPr>
          <p:cNvSpPr txBox="1"/>
          <p:nvPr/>
        </p:nvSpPr>
        <p:spPr>
          <a:xfrm>
            <a:off x="4335529" y="3886200"/>
            <a:ext cx="4471096" cy="258532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/>
              <a:t>Algorithm 1: </a:t>
            </a:r>
          </a:p>
          <a:p>
            <a:endParaRPr lang="en-US" b="1" dirty="0"/>
          </a:p>
          <a:p>
            <a:r>
              <a:rPr lang="en-US" dirty="0">
                <a:latin typeface="Courier" pitchFamily="2" charset="0"/>
              </a:rPr>
              <a:t>if (milk == 0) {	// no milk</a:t>
            </a:r>
          </a:p>
          <a:p>
            <a:r>
              <a:rPr lang="en-US" dirty="0">
                <a:latin typeface="Courier" pitchFamily="2" charset="0"/>
              </a:rPr>
              <a:t>  milk++;		// buy milk</a:t>
            </a:r>
          </a:p>
          <a:p>
            <a:r>
              <a:rPr lang="en-US" dirty="0">
                <a:latin typeface="Courier" pitchFamily="2" charset="0"/>
              </a:rPr>
              <a:t>}</a:t>
            </a:r>
          </a:p>
          <a:p>
            <a:endParaRPr lang="en-US" dirty="0">
              <a:latin typeface="Courier" pitchFamily="2" charset="0"/>
            </a:endParaRPr>
          </a:p>
          <a:p>
            <a:endParaRPr lang="en-US" dirty="0">
              <a:latin typeface="Courier" pitchFamily="2" charset="0"/>
            </a:endParaRPr>
          </a:p>
          <a:p>
            <a:endParaRPr lang="en-US" dirty="0">
              <a:latin typeface="Courier" pitchFamily="2" charset="0"/>
            </a:endParaRPr>
          </a:p>
          <a:p>
            <a:endParaRPr lang="en-US" dirty="0">
              <a:latin typeface="Courie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02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1901BBA-1034-B343-A13E-2AF5EC3E5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problematic schedule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0025418-EDA2-2D41-875B-4F54138DBA9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4D9B405-3707-0C4A-88A5-DEF19A1010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3:00	Look in fridge; out of milk</a:t>
            </a:r>
          </a:p>
          <a:p>
            <a:pPr marL="0" indent="0">
              <a:buNone/>
            </a:pPr>
            <a:r>
              <a:rPr lang="en-US" sz="2000" dirty="0"/>
              <a:t>3:05	Leave for store</a:t>
            </a:r>
          </a:p>
          <a:p>
            <a:pPr marL="0" indent="0">
              <a:buNone/>
            </a:pPr>
            <a:r>
              <a:rPr lang="en-US" sz="2000" dirty="0"/>
              <a:t>3:10	Arrive at store</a:t>
            </a:r>
          </a:p>
          <a:p>
            <a:pPr marL="0" indent="0">
              <a:buNone/>
            </a:pPr>
            <a:r>
              <a:rPr lang="en-US" sz="2000" dirty="0"/>
              <a:t>3:15	Buy milk</a:t>
            </a:r>
          </a:p>
          <a:p>
            <a:pPr marL="0" indent="0">
              <a:buNone/>
            </a:pPr>
            <a:r>
              <a:rPr lang="en-US" sz="2000" dirty="0"/>
              <a:t>3:20	Arrive home; put milk in fridge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9895F05-D69F-9C47-BBE0-F5462BED9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Your Roommate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2E3EB39E-0316-7B4D-BF91-274567E41CC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3:10	Look in fridge; out of milk</a:t>
            </a:r>
          </a:p>
          <a:p>
            <a:pPr marL="0" indent="0">
              <a:buNone/>
            </a:pPr>
            <a:r>
              <a:rPr lang="en-US" sz="2000" dirty="0"/>
              <a:t>3:15	Leave for store</a:t>
            </a:r>
          </a:p>
          <a:p>
            <a:pPr marL="0" indent="0">
              <a:buNone/>
            </a:pPr>
            <a:r>
              <a:rPr lang="en-US" sz="2000" dirty="0"/>
              <a:t>3:20	Arrive at store</a:t>
            </a:r>
          </a:p>
          <a:p>
            <a:pPr marL="0" indent="0">
              <a:buNone/>
            </a:pPr>
            <a:r>
              <a:rPr lang="en-US" sz="2000" dirty="0"/>
              <a:t>3:25	Buy milk</a:t>
            </a:r>
          </a:p>
          <a:p>
            <a:pPr marL="0" indent="0">
              <a:buNone/>
            </a:pPr>
            <a:r>
              <a:rPr lang="en-US" sz="2000" dirty="0"/>
              <a:t>3:30	Arrive home; put milk in fridge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4573FE9-DF52-0549-B0EC-BADAB0EDAE35}"/>
              </a:ext>
            </a:extLst>
          </p:cNvPr>
          <p:cNvSpPr txBox="1"/>
          <p:nvPr/>
        </p:nvSpPr>
        <p:spPr>
          <a:xfrm>
            <a:off x="1577879" y="5557819"/>
            <a:ext cx="5988242" cy="95410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1"/>
                </a:solidFill>
              </a:rPr>
              <a:t>Safety violation: </a:t>
            </a:r>
          </a:p>
          <a:p>
            <a:pPr algn="ctr"/>
            <a:r>
              <a:rPr lang="en-US" sz="2800" dirty="0">
                <a:solidFill>
                  <a:schemeClr val="accent1"/>
                </a:solidFill>
              </a:rPr>
              <a:t>You have too much milk and it spoils</a:t>
            </a:r>
          </a:p>
        </p:txBody>
      </p:sp>
    </p:spTree>
    <p:extLst>
      <p:ext uri="{BB962C8B-B14F-4D97-AF65-F5344CB8AC3E}">
        <p14:creationId xmlns:p14="http://schemas.microsoft.com/office/powerpoint/2010/main" val="3418092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1" grpId="0" uiExpand="1" build="p"/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F1083-5B83-8241-8EE0-904C5CDB3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1: Leave a note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8C95E-6017-A345-8619-9339E7EA0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and your roommate share a refrigerator. Being good roommates, you both try to make sure that the refrigerator is always stocked with milk.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757D5F-C27F-EF4A-9812-20798772CD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844800"/>
            <a:ext cx="3175000" cy="3175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BCBC8A7-ADB3-4A42-9FE6-24DA9457B63F}"/>
              </a:ext>
            </a:extLst>
          </p:cNvPr>
          <p:cNvSpPr txBox="1"/>
          <p:nvPr/>
        </p:nvSpPr>
        <p:spPr>
          <a:xfrm>
            <a:off x="4335529" y="2975429"/>
            <a:ext cx="4884671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Algorithm 2: </a:t>
            </a:r>
          </a:p>
          <a:p>
            <a:endParaRPr lang="en-US" b="1" dirty="0"/>
          </a:p>
          <a:p>
            <a:r>
              <a:rPr lang="en-US" dirty="0">
                <a:latin typeface="Courier" pitchFamily="2" charset="0"/>
              </a:rPr>
              <a:t>if (milk == 0) {	// no milk</a:t>
            </a:r>
          </a:p>
          <a:p>
            <a:r>
              <a:rPr lang="en-US" dirty="0">
                <a:latin typeface="Courier" pitchFamily="2" charset="0"/>
              </a:rPr>
              <a:t>  if (note == 0) {	// no note</a:t>
            </a:r>
          </a:p>
          <a:p>
            <a:r>
              <a:rPr lang="en-US" dirty="0">
                <a:latin typeface="Courier" pitchFamily="2" charset="0"/>
              </a:rPr>
              <a:t>    note = 1;		// leave note</a:t>
            </a:r>
          </a:p>
          <a:p>
            <a:r>
              <a:rPr lang="en-US" dirty="0">
                <a:latin typeface="Courier" pitchFamily="2" charset="0"/>
              </a:rPr>
              <a:t>    milk++;		// buy milk</a:t>
            </a:r>
          </a:p>
          <a:p>
            <a:r>
              <a:rPr lang="en-US" dirty="0">
                <a:latin typeface="Courier" pitchFamily="2" charset="0"/>
              </a:rPr>
              <a:t>    note = 0;		// remove note</a:t>
            </a:r>
          </a:p>
          <a:p>
            <a:r>
              <a:rPr lang="en-US" dirty="0">
                <a:latin typeface="Courier" pitchFamily="2" charset="0"/>
              </a:rPr>
              <a:t>  }</a:t>
            </a:r>
          </a:p>
          <a:p>
            <a:r>
              <a:rPr lang="en-US" dirty="0">
                <a:latin typeface="Courier" pitchFamily="2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1AAA1F-A75A-6F45-BF9B-28E792211A3B}"/>
              </a:ext>
            </a:extLst>
          </p:cNvPr>
          <p:cNvSpPr txBox="1"/>
          <p:nvPr/>
        </p:nvSpPr>
        <p:spPr>
          <a:xfrm>
            <a:off x="646085" y="6125600"/>
            <a:ext cx="78518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Safety violation: you've introduced a Heisenbug!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2E783D9-D8B4-A1CA-779C-BAA796D67B92}"/>
              </a:ext>
            </a:extLst>
          </p:cNvPr>
          <p:cNvSpPr/>
          <p:nvPr/>
        </p:nvSpPr>
        <p:spPr>
          <a:xfrm>
            <a:off x="1" y="6019800"/>
            <a:ext cx="90678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958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F1083-5B83-8241-8EE0-904C5CDB3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Solution 2: Leave note before check note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8C95E-6017-A345-8619-9339E7EA0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and your roommate share a refrigerator. Being good roommates, you both try to make sure that the refrigerator is always stocked with milk.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757D5F-C27F-EF4A-9812-20798772CD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858528"/>
            <a:ext cx="3175000" cy="3175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BCBC8A7-ADB3-4A42-9FE6-24DA9457B63F}"/>
              </a:ext>
            </a:extLst>
          </p:cNvPr>
          <p:cNvSpPr txBox="1"/>
          <p:nvPr/>
        </p:nvSpPr>
        <p:spPr>
          <a:xfrm>
            <a:off x="4347029" y="2971800"/>
            <a:ext cx="474681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Algorithm 3: </a:t>
            </a:r>
          </a:p>
          <a:p>
            <a:endParaRPr lang="en-US" b="1" dirty="0"/>
          </a:p>
          <a:p>
            <a:r>
              <a:rPr lang="en-US" dirty="0">
                <a:latin typeface="Courier" pitchFamily="2" charset="0"/>
              </a:rPr>
              <a:t>note1 = 1</a:t>
            </a:r>
          </a:p>
          <a:p>
            <a:r>
              <a:rPr lang="en-US" dirty="0">
                <a:latin typeface="Courier" pitchFamily="2" charset="0"/>
              </a:rPr>
              <a:t>if (note2 == 0) { // no note from</a:t>
            </a:r>
          </a:p>
          <a:p>
            <a:r>
              <a:rPr lang="en-US" dirty="0">
                <a:latin typeface="Courier" pitchFamily="2" charset="0"/>
              </a:rPr>
              <a:t>			 roommate</a:t>
            </a:r>
          </a:p>
          <a:p>
            <a:r>
              <a:rPr lang="en-US" dirty="0">
                <a:latin typeface="Courier" pitchFamily="2" charset="0"/>
              </a:rPr>
              <a:t>  if (milk == 0) {// no milk</a:t>
            </a:r>
          </a:p>
          <a:p>
            <a:r>
              <a:rPr lang="en-US" dirty="0">
                <a:latin typeface="Courier" pitchFamily="2" charset="0"/>
              </a:rPr>
              <a:t>    milk++;	     // buy milk</a:t>
            </a:r>
          </a:p>
          <a:p>
            <a:r>
              <a:rPr lang="en-US" dirty="0">
                <a:latin typeface="Courier" pitchFamily="2" charset="0"/>
              </a:rPr>
              <a:t>  }</a:t>
            </a:r>
          </a:p>
          <a:p>
            <a:r>
              <a:rPr lang="en-US" dirty="0">
                <a:latin typeface="Courier" pitchFamily="2" charset="0"/>
              </a:rPr>
              <a:t>}</a:t>
            </a:r>
          </a:p>
          <a:p>
            <a:r>
              <a:rPr lang="en-US" dirty="0">
                <a:latin typeface="Courier" pitchFamily="2" charset="0"/>
              </a:rPr>
              <a:t>note1 = 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1AAA1F-A75A-6F45-BF9B-28E792211A3B}"/>
              </a:ext>
            </a:extLst>
          </p:cNvPr>
          <p:cNvSpPr txBox="1"/>
          <p:nvPr/>
        </p:nvSpPr>
        <p:spPr>
          <a:xfrm>
            <a:off x="1355665" y="6093357"/>
            <a:ext cx="5982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1"/>
                </a:solidFill>
              </a:rPr>
              <a:t>Liveness violation: No one buys milk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1B0FE8D-A023-1C65-9E00-0BEC67A098C0}"/>
              </a:ext>
            </a:extLst>
          </p:cNvPr>
          <p:cNvSpPr/>
          <p:nvPr/>
        </p:nvSpPr>
        <p:spPr>
          <a:xfrm>
            <a:off x="1" y="6019800"/>
            <a:ext cx="90678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223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F1083-5B83-8241-8EE0-904C5CDB3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3: Keep checking for note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8C95E-6017-A345-8619-9339E7EA0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and your roommate share a refrigerator. Being good roommates, you both try to make sure that the refrigerator is always stocked with milk.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757D5F-C27F-EF4A-9812-20798772CD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858528"/>
            <a:ext cx="3175000" cy="3175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BCBC8A7-ADB3-4A42-9FE6-24DA9457B63F}"/>
              </a:ext>
            </a:extLst>
          </p:cNvPr>
          <p:cNvSpPr txBox="1"/>
          <p:nvPr/>
        </p:nvSpPr>
        <p:spPr>
          <a:xfrm>
            <a:off x="4347029" y="2971800"/>
            <a:ext cx="474681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Algorithm 4: </a:t>
            </a:r>
          </a:p>
          <a:p>
            <a:endParaRPr lang="en-US" b="1" dirty="0"/>
          </a:p>
          <a:p>
            <a:r>
              <a:rPr lang="en-US" dirty="0">
                <a:latin typeface="Courier" pitchFamily="2" charset="0"/>
              </a:rPr>
              <a:t>note1 = 1</a:t>
            </a:r>
          </a:p>
          <a:p>
            <a:r>
              <a:rPr lang="en-US" dirty="0">
                <a:latin typeface="Courier" pitchFamily="2" charset="0"/>
              </a:rPr>
              <a:t>while (note2 == 1) {	// wait until</a:t>
            </a:r>
          </a:p>
          <a:p>
            <a:r>
              <a:rPr lang="en-US" dirty="0">
                <a:latin typeface="Courier" pitchFamily="2" charset="0"/>
              </a:rPr>
              <a:t>  ;			//   no note</a:t>
            </a:r>
          </a:p>
          <a:p>
            <a:r>
              <a:rPr lang="en-US" dirty="0">
                <a:latin typeface="Courier" pitchFamily="2" charset="0"/>
              </a:rPr>
              <a:t>}		</a:t>
            </a:r>
          </a:p>
          <a:p>
            <a:r>
              <a:rPr lang="en-US" dirty="0">
                <a:latin typeface="Courier" pitchFamily="2" charset="0"/>
              </a:rPr>
              <a:t>if (milk == 0) {	// no milk</a:t>
            </a:r>
          </a:p>
          <a:p>
            <a:r>
              <a:rPr lang="en-US" dirty="0">
                <a:latin typeface="Courier" pitchFamily="2" charset="0"/>
              </a:rPr>
              <a:t>  milk++;		// buy milk</a:t>
            </a:r>
          </a:p>
          <a:p>
            <a:r>
              <a:rPr lang="en-US" dirty="0">
                <a:latin typeface="Courier" pitchFamily="2" charset="0"/>
              </a:rPr>
              <a:t>}</a:t>
            </a:r>
          </a:p>
          <a:p>
            <a:r>
              <a:rPr lang="en-US" dirty="0">
                <a:latin typeface="Courier" pitchFamily="2" charset="0"/>
              </a:rPr>
              <a:t>note1 = 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1AAA1F-A75A-6F45-BF9B-28E792211A3B}"/>
              </a:ext>
            </a:extLst>
          </p:cNvPr>
          <p:cNvSpPr txBox="1"/>
          <p:nvPr/>
        </p:nvSpPr>
        <p:spPr>
          <a:xfrm>
            <a:off x="774815" y="6175516"/>
            <a:ext cx="75943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1"/>
                </a:solidFill>
              </a:rPr>
              <a:t>Liveness violation: You've introduced deadlock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41FCAB0-492B-95DF-204A-E19124D65481}"/>
              </a:ext>
            </a:extLst>
          </p:cNvPr>
          <p:cNvSpPr/>
          <p:nvPr/>
        </p:nvSpPr>
        <p:spPr>
          <a:xfrm>
            <a:off x="1" y="6019800"/>
            <a:ext cx="90678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414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F1083-5B83-8241-8EE0-904C5CDB3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4: Take turns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8C95E-6017-A345-8619-9339E7EA0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and your roommate share a refrigerator. Being good roommates, you both try to make sure that the refrigerator is always stocked with milk.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757D5F-C27F-EF4A-9812-20798772CD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858528"/>
            <a:ext cx="3175000" cy="3175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BCBC8A7-ADB3-4A42-9FE6-24DA9457B63F}"/>
              </a:ext>
            </a:extLst>
          </p:cNvPr>
          <p:cNvSpPr txBox="1"/>
          <p:nvPr/>
        </p:nvSpPr>
        <p:spPr>
          <a:xfrm>
            <a:off x="4347029" y="2971800"/>
            <a:ext cx="4733988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Algorithm 5: </a:t>
            </a:r>
          </a:p>
          <a:p>
            <a:endParaRPr lang="en-US" b="1" dirty="0"/>
          </a:p>
          <a:p>
            <a:r>
              <a:rPr lang="en-US" dirty="0">
                <a:latin typeface="Courier" pitchFamily="2" charset="0"/>
              </a:rPr>
              <a:t>note1 = 1</a:t>
            </a:r>
          </a:p>
          <a:p>
            <a:r>
              <a:rPr lang="en-US" dirty="0">
                <a:latin typeface="Courier" pitchFamily="2" charset="0"/>
              </a:rPr>
              <a:t>turn = 2</a:t>
            </a:r>
          </a:p>
          <a:p>
            <a:r>
              <a:rPr lang="en-US" dirty="0">
                <a:latin typeface="Courier" pitchFamily="2" charset="0"/>
              </a:rPr>
              <a:t>while (note2 == 1 and turn == 2){</a:t>
            </a:r>
          </a:p>
          <a:p>
            <a:r>
              <a:rPr lang="en-US" dirty="0">
                <a:latin typeface="Courier" pitchFamily="2" charset="0"/>
              </a:rPr>
              <a:t>  ;</a:t>
            </a:r>
          </a:p>
          <a:p>
            <a:r>
              <a:rPr lang="en-US" dirty="0">
                <a:latin typeface="Courier" pitchFamily="2" charset="0"/>
              </a:rPr>
              <a:t>}		</a:t>
            </a:r>
          </a:p>
          <a:p>
            <a:r>
              <a:rPr lang="en-US" dirty="0">
                <a:latin typeface="Courier" pitchFamily="2" charset="0"/>
              </a:rPr>
              <a:t>if (milk == 0) {	// no milk</a:t>
            </a:r>
          </a:p>
          <a:p>
            <a:r>
              <a:rPr lang="en-US" dirty="0">
                <a:latin typeface="Courier" pitchFamily="2" charset="0"/>
              </a:rPr>
              <a:t>  milk++;		// buy milk</a:t>
            </a:r>
          </a:p>
          <a:p>
            <a:r>
              <a:rPr lang="en-US" dirty="0">
                <a:latin typeface="Courier" pitchFamily="2" charset="0"/>
              </a:rPr>
              <a:t>}</a:t>
            </a:r>
          </a:p>
          <a:p>
            <a:r>
              <a:rPr lang="en-US" dirty="0">
                <a:latin typeface="Courier" pitchFamily="2" charset="0"/>
              </a:rPr>
              <a:t>note1 = 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C0B41AE-8AA4-E34C-8470-4CB535DC4FFF}"/>
              </a:ext>
            </a:extLst>
          </p:cNvPr>
          <p:cNvSpPr txBox="1"/>
          <p:nvPr/>
        </p:nvSpPr>
        <p:spPr>
          <a:xfrm>
            <a:off x="553145" y="6062529"/>
            <a:ext cx="80377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1"/>
                </a:solidFill>
              </a:rPr>
              <a:t>(probably) correct, but complicated and inefficient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29876F-97C0-9365-6176-E5291EB3B32E}"/>
              </a:ext>
            </a:extLst>
          </p:cNvPr>
          <p:cNvSpPr/>
          <p:nvPr/>
        </p:nvSpPr>
        <p:spPr>
          <a:xfrm>
            <a:off x="13217" y="6019800"/>
            <a:ext cx="90678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682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5F866-92B1-7E49-8A58-B525C502A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F75AD8-043A-1E42-8261-24BD807AF5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>
                <a:solidFill>
                  <a:schemeClr val="accent1"/>
                </a:solidFill>
              </a:rPr>
              <a:t>lock</a:t>
            </a:r>
            <a:r>
              <a:rPr lang="en-US" dirty="0"/>
              <a:t> (aka a mutex) is a synchronization primitive that provides mutual exclusion. When one thread holds a lock, no other thread can hold it.</a:t>
            </a:r>
          </a:p>
          <a:p>
            <a:pPr lvl="1"/>
            <a:r>
              <a:rPr lang="en-US" dirty="0"/>
              <a:t>a lock can be in one of two states: locked or unlocked</a:t>
            </a:r>
          </a:p>
          <a:p>
            <a:pPr lvl="1"/>
            <a:r>
              <a:rPr lang="en-US" dirty="0"/>
              <a:t>a lock is initially unlocked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function </a:t>
            </a:r>
            <a:r>
              <a:rPr lang="en-US" b="1" dirty="0">
                <a:solidFill>
                  <a:schemeClr val="accent1"/>
                </a:solidFill>
              </a:rPr>
              <a:t>acquire(&amp;lock) </a:t>
            </a:r>
            <a:r>
              <a:rPr lang="en-US" dirty="0"/>
              <a:t>waits until the lock is unlocked, then atomically sets it to locked</a:t>
            </a:r>
          </a:p>
          <a:p>
            <a:pPr lvl="1"/>
            <a:r>
              <a:rPr lang="en-US" dirty="0"/>
              <a:t>function </a:t>
            </a:r>
            <a:r>
              <a:rPr lang="en-US" b="1" dirty="0">
                <a:solidFill>
                  <a:schemeClr val="accent1"/>
                </a:solidFill>
              </a:rPr>
              <a:t>release(&amp;lock) </a:t>
            </a:r>
            <a:r>
              <a:rPr lang="en-US" dirty="0"/>
              <a:t>sets the lock to unlocked</a:t>
            </a:r>
          </a:p>
        </p:txBody>
      </p:sp>
    </p:spTree>
    <p:extLst>
      <p:ext uri="{BB962C8B-B14F-4D97-AF65-F5344CB8AC3E}">
        <p14:creationId xmlns:p14="http://schemas.microsoft.com/office/powerpoint/2010/main" val="34970811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FE7A3-3D46-5D4B-B0F0-BFF2CC3FF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Atomic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58ED3-D258-3548-9293-1C34A0D6B5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Solution: hardware primitives to support synchronization</a:t>
            </a:r>
          </a:p>
          <a:p>
            <a:r>
              <a:rPr lang="en-US" dirty="0"/>
              <a:t>A machine instruction that (atomically!) reads and updates</a:t>
            </a:r>
          </a:p>
          <a:p>
            <a:endParaRPr lang="en-US" dirty="0"/>
          </a:p>
          <a:p>
            <a:r>
              <a:rPr lang="en-US" dirty="0"/>
              <a:t>Example: </a:t>
            </a:r>
            <a:r>
              <a:rPr lang="en-US" dirty="0" err="1">
                <a:latin typeface="Courier" pitchFamily="2" charset="0"/>
              </a:rPr>
              <a:t>xchg</a:t>
            </a:r>
            <a:r>
              <a:rPr lang="en-US" dirty="0"/>
              <a:t> </a:t>
            </a:r>
            <a:r>
              <a:rPr lang="en-US" i="1" dirty="0" err="1"/>
              <a:t>src</a:t>
            </a:r>
            <a:r>
              <a:rPr lang="en-US" i="1" dirty="0"/>
              <a:t>, </a:t>
            </a:r>
            <a:r>
              <a:rPr lang="en-US" i="1" dirty="0" err="1"/>
              <a:t>dest</a:t>
            </a:r>
            <a:endParaRPr lang="en-US" i="1" dirty="0"/>
          </a:p>
          <a:p>
            <a:pPr lvl="1"/>
            <a:r>
              <a:rPr lang="en-US" dirty="0"/>
              <a:t>one instruction</a:t>
            </a:r>
          </a:p>
          <a:p>
            <a:pPr lvl="1"/>
            <a:r>
              <a:rPr lang="en-US" dirty="0"/>
              <a:t>semantics: TEMP ← DEST; DEST ← SRC; SRC ← TEMP;</a:t>
            </a:r>
          </a:p>
        </p:txBody>
      </p:sp>
    </p:spTree>
    <p:extLst>
      <p:ext uri="{BB962C8B-B14F-4D97-AF65-F5344CB8AC3E}">
        <p14:creationId xmlns:p14="http://schemas.microsoft.com/office/powerpoint/2010/main" val="4001198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D9BCC-1B46-924B-B394-703898117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Spinlocks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F440F1-2263-0E41-980D-A760E69132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343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acquire: 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mov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$1, 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eax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		</a:t>
            </a:r>
            <a:r>
              <a:rPr lang="en-US" sz="1800" i="1" dirty="0">
                <a:solidFill>
                  <a:schemeClr val="tx1"/>
                </a:solidFill>
                <a:latin typeface="Courier" pitchFamily="2" charset="0"/>
              </a:rPr>
              <a:t>; Set EAX to 1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xchg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eax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, (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rdi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)		</a:t>
            </a:r>
            <a:r>
              <a:rPr lang="en-US" sz="1800" i="1" dirty="0">
                <a:solidFill>
                  <a:schemeClr val="tx1"/>
                </a:solidFill>
                <a:latin typeface="Courier" pitchFamily="2" charset="0"/>
              </a:rPr>
              <a:t>; Atomically swap EAX w/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</a:t>
            </a:r>
            <a:r>
              <a:rPr lang="en-US" sz="1800" i="1" dirty="0">
                <a:solidFill>
                  <a:schemeClr val="tx1"/>
                </a:solidFill>
                <a:latin typeface="Courier" pitchFamily="2" charset="0"/>
              </a:rPr>
              <a:t>lock </a:t>
            </a:r>
            <a:r>
              <a:rPr lang="en-US" sz="1800" i="1" dirty="0" err="1">
                <a:solidFill>
                  <a:schemeClr val="tx1"/>
                </a:solidFill>
                <a:latin typeface="Courier" pitchFamily="2" charset="0"/>
              </a:rPr>
              <a:t>val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</a:t>
            </a:r>
            <a:endParaRPr lang="en-US" sz="1800" i="1" dirty="0">
              <a:solidFill>
                <a:schemeClr val="tx1"/>
              </a:solidFill>
              <a:latin typeface="Courier" pitchFamily="2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test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eax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eax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		</a:t>
            </a:r>
            <a:r>
              <a:rPr lang="en-US" sz="1800" i="1" dirty="0">
                <a:solidFill>
                  <a:schemeClr val="tx1"/>
                </a:solidFill>
                <a:latin typeface="Courier" pitchFamily="2" charset="0"/>
              </a:rPr>
              <a:t>; check if EAX is 0 (lock unlocked)</a:t>
            </a: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jnz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acquire		</a:t>
            </a:r>
            <a:r>
              <a:rPr lang="en-US" sz="1800" i="1" dirty="0">
                <a:solidFill>
                  <a:schemeClr val="tx1"/>
                </a:solidFill>
                <a:latin typeface="Courier" pitchFamily="2" charset="0"/>
              </a:rPr>
              <a:t>; if was locked, loop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ret 			</a:t>
            </a:r>
            <a:r>
              <a:rPr lang="en-US" sz="1800" i="1" dirty="0">
                <a:solidFill>
                  <a:schemeClr val="tx1"/>
                </a:solidFill>
                <a:latin typeface="Courier" pitchFamily="2" charset="0"/>
              </a:rPr>
              <a:t>; lock has been acquired, return</a:t>
            </a:r>
          </a:p>
          <a:p>
            <a:pPr marL="0" indent="0">
              <a:buNone/>
            </a:pPr>
            <a:endParaRPr lang="en-US" sz="1800" i="1" dirty="0">
              <a:solidFill>
                <a:schemeClr val="tx1"/>
              </a:solidFill>
              <a:latin typeface="Courier" pitchFamily="2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release: 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mov  $0,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eax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		</a:t>
            </a:r>
            <a:r>
              <a:rPr lang="en-US" sz="1800" i="1" dirty="0">
                <a:solidFill>
                  <a:schemeClr val="tx1"/>
                </a:solidFill>
                <a:latin typeface="Courier" pitchFamily="2" charset="0"/>
              </a:rPr>
              <a:t>; Set EAX to 0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xchg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eax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, (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rdi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)		</a:t>
            </a:r>
            <a:r>
              <a:rPr lang="en-US" sz="1800" i="1" dirty="0">
                <a:solidFill>
                  <a:schemeClr val="tx1"/>
                </a:solidFill>
                <a:latin typeface="Courier" pitchFamily="2" charset="0"/>
              </a:rPr>
              <a:t>; Atomically swap EAX w/ lock </a:t>
            </a:r>
            <a:r>
              <a:rPr lang="en-US" sz="1800" i="1" dirty="0" err="1">
                <a:solidFill>
                  <a:schemeClr val="tx1"/>
                </a:solidFill>
                <a:latin typeface="Courier" pitchFamily="2" charset="0"/>
              </a:rPr>
              <a:t>val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ret 			</a:t>
            </a:r>
            <a:r>
              <a:rPr lang="en-US" sz="1800" i="1" dirty="0">
                <a:solidFill>
                  <a:schemeClr val="tx1"/>
                </a:solidFill>
                <a:latin typeface="Courier" pitchFamily="2" charset="0"/>
              </a:rPr>
              <a:t>; lock has been released, return</a:t>
            </a: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6704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F1083-5B83-8241-8EE0-904C5CDB3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5: use a lock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8C95E-6017-A345-8619-9339E7EA0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and your roommate share a refrigerator. Being good roommates, you both try to make sure that the refrigerator is always stocked with milk.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757D5F-C27F-EF4A-9812-20798772CD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858528"/>
            <a:ext cx="3175000" cy="3175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BCBC8A7-ADB3-4A42-9FE6-24DA9457B63F}"/>
              </a:ext>
            </a:extLst>
          </p:cNvPr>
          <p:cNvSpPr txBox="1"/>
          <p:nvPr/>
        </p:nvSpPr>
        <p:spPr>
          <a:xfrm>
            <a:off x="4347029" y="2971800"/>
            <a:ext cx="447109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Algorithm 6: </a:t>
            </a:r>
          </a:p>
          <a:p>
            <a:endParaRPr lang="en-US" b="1" dirty="0"/>
          </a:p>
          <a:p>
            <a:r>
              <a:rPr lang="en-US" dirty="0">
                <a:latin typeface="Courier" pitchFamily="2" charset="0"/>
              </a:rPr>
              <a:t>acquire(&amp;lock)		</a:t>
            </a:r>
          </a:p>
          <a:p>
            <a:r>
              <a:rPr lang="en-US" dirty="0">
                <a:latin typeface="Courier" pitchFamily="2" charset="0"/>
              </a:rPr>
              <a:t>if (milk == 0) {	// no milk</a:t>
            </a:r>
          </a:p>
          <a:p>
            <a:r>
              <a:rPr lang="en-US" dirty="0">
                <a:latin typeface="Courier" pitchFamily="2" charset="0"/>
              </a:rPr>
              <a:t>  milk++;		// buy milk</a:t>
            </a:r>
          </a:p>
          <a:p>
            <a:r>
              <a:rPr lang="en-US" dirty="0">
                <a:latin typeface="Courier" pitchFamily="2" charset="0"/>
              </a:rPr>
              <a:t>}</a:t>
            </a:r>
          </a:p>
          <a:p>
            <a:r>
              <a:rPr lang="en-US" dirty="0">
                <a:latin typeface="Courier" pitchFamily="2" charset="0"/>
              </a:rPr>
              <a:t>release(&amp;lock)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C0B41AE-8AA4-E34C-8470-4CB535DC4FFF}"/>
              </a:ext>
            </a:extLst>
          </p:cNvPr>
          <p:cNvSpPr txBox="1"/>
          <p:nvPr/>
        </p:nvSpPr>
        <p:spPr>
          <a:xfrm>
            <a:off x="3840067" y="6062529"/>
            <a:ext cx="1463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1"/>
                </a:solidFill>
              </a:rPr>
              <a:t>Correct!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AC0498E-F279-5D0F-33C5-A2F68DBB2E10}"/>
              </a:ext>
            </a:extLst>
          </p:cNvPr>
          <p:cNvSpPr/>
          <p:nvPr/>
        </p:nvSpPr>
        <p:spPr>
          <a:xfrm>
            <a:off x="1" y="6019800"/>
            <a:ext cx="90678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009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814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Traditional View of a Process</a:t>
            </a:r>
          </a:p>
        </p:txBody>
      </p:sp>
      <p:sp>
        <p:nvSpPr>
          <p:cNvPr id="801815" name="Rectangle 2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Process = process context + (virtual) memory state</a:t>
            </a:r>
          </a:p>
        </p:txBody>
      </p:sp>
      <p:sp>
        <p:nvSpPr>
          <p:cNvPr id="801798" name="Text Box 6"/>
          <p:cNvSpPr txBox="1">
            <a:spLocks noChangeAspect="1" noChangeArrowheads="1"/>
          </p:cNvSpPr>
          <p:nvPr/>
        </p:nvSpPr>
        <p:spPr bwMode="auto">
          <a:xfrm>
            <a:off x="4867275" y="4927600"/>
            <a:ext cx="248786" cy="2616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00"/>
              <a:t>0</a:t>
            </a:r>
            <a:endParaRPr lang="en-US" sz="1200"/>
          </a:p>
        </p:txBody>
      </p:sp>
      <p:sp>
        <p:nvSpPr>
          <p:cNvPr id="801801" name="Text Box 9"/>
          <p:cNvSpPr txBox="1">
            <a:spLocks noChangeArrowheads="1"/>
          </p:cNvSpPr>
          <p:nvPr/>
        </p:nvSpPr>
        <p:spPr bwMode="auto">
          <a:xfrm>
            <a:off x="1209675" y="2667000"/>
            <a:ext cx="2687428" cy="147732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en-US" sz="1800" dirty="0"/>
              <a:t>Program context:</a:t>
            </a:r>
          </a:p>
          <a:p>
            <a:r>
              <a:rPr lang="en-US" sz="1800" dirty="0"/>
              <a:t>    Data registers</a:t>
            </a:r>
          </a:p>
          <a:p>
            <a:r>
              <a:rPr lang="en-US" dirty="0"/>
              <a:t>    Stack pointer (</a:t>
            </a:r>
            <a:r>
              <a:rPr lang="en-US" dirty="0" err="1"/>
              <a:t>rsp</a:t>
            </a:r>
            <a:r>
              <a:rPr lang="en-US" dirty="0"/>
              <a:t>)</a:t>
            </a:r>
            <a:endParaRPr lang="en-US" sz="1800" dirty="0"/>
          </a:p>
          <a:p>
            <a:r>
              <a:rPr lang="en-US" sz="1800" dirty="0"/>
              <a:t>    Condition codes</a:t>
            </a:r>
          </a:p>
          <a:p>
            <a:r>
              <a:rPr lang="en-US" dirty="0"/>
              <a:t>    </a:t>
            </a:r>
            <a:r>
              <a:rPr lang="en-US" sz="1800" dirty="0"/>
              <a:t>Program counter (rip)</a:t>
            </a:r>
          </a:p>
        </p:txBody>
      </p:sp>
      <p:sp>
        <p:nvSpPr>
          <p:cNvPr id="801802" name="Text Box 10"/>
          <p:cNvSpPr txBox="1">
            <a:spLocks noChangeArrowheads="1"/>
          </p:cNvSpPr>
          <p:nvPr/>
        </p:nvSpPr>
        <p:spPr bwMode="auto">
          <a:xfrm>
            <a:off x="5177330" y="2179022"/>
            <a:ext cx="190327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ysClr val="windowText" lastClr="000000"/>
                </a:solidFill>
              </a:rPr>
              <a:t>Virtual Memory</a:t>
            </a:r>
          </a:p>
        </p:txBody>
      </p:sp>
      <p:sp>
        <p:nvSpPr>
          <p:cNvPr id="801807" name="Text Box 15"/>
          <p:cNvSpPr txBox="1">
            <a:spLocks noChangeArrowheads="1"/>
          </p:cNvSpPr>
          <p:nvPr/>
        </p:nvSpPr>
        <p:spPr bwMode="auto">
          <a:xfrm>
            <a:off x="4295332" y="2971800"/>
            <a:ext cx="50526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/>
              <a:t>rsp</a:t>
            </a:r>
            <a:endParaRPr lang="en-US" sz="1800" dirty="0"/>
          </a:p>
        </p:txBody>
      </p:sp>
      <p:sp>
        <p:nvSpPr>
          <p:cNvPr id="801808" name="Line 16"/>
          <p:cNvSpPr>
            <a:spLocks noChangeShapeType="1"/>
          </p:cNvSpPr>
          <p:nvPr/>
        </p:nvSpPr>
        <p:spPr bwMode="auto">
          <a:xfrm>
            <a:off x="4737100" y="3189459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1809" name="Text Box 17"/>
          <p:cNvSpPr txBox="1">
            <a:spLocks noChangeArrowheads="1"/>
          </p:cNvSpPr>
          <p:nvPr/>
        </p:nvSpPr>
        <p:spPr bwMode="auto">
          <a:xfrm>
            <a:off x="4313151" y="4546984"/>
            <a:ext cx="44114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/>
              <a:t>rip</a:t>
            </a:r>
          </a:p>
        </p:txBody>
      </p:sp>
      <p:sp>
        <p:nvSpPr>
          <p:cNvPr id="801810" name="Line 18"/>
          <p:cNvSpPr>
            <a:spLocks noChangeShapeType="1"/>
          </p:cNvSpPr>
          <p:nvPr/>
        </p:nvSpPr>
        <p:spPr bwMode="auto">
          <a:xfrm>
            <a:off x="4724400" y="4764643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1811" name="Text Box 19"/>
          <p:cNvSpPr txBox="1">
            <a:spLocks noChangeArrowheads="1"/>
          </p:cNvSpPr>
          <p:nvPr/>
        </p:nvSpPr>
        <p:spPr bwMode="auto">
          <a:xfrm>
            <a:off x="4292483" y="3655841"/>
            <a:ext cx="4796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brk</a:t>
            </a:r>
          </a:p>
        </p:txBody>
      </p:sp>
      <p:sp>
        <p:nvSpPr>
          <p:cNvPr id="801812" name="Line 20"/>
          <p:cNvSpPr>
            <a:spLocks noChangeShapeType="1"/>
          </p:cNvSpPr>
          <p:nvPr/>
        </p:nvSpPr>
        <p:spPr bwMode="auto">
          <a:xfrm>
            <a:off x="4737100" y="3860800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1813" name="Text Box 21"/>
          <p:cNvSpPr txBox="1">
            <a:spLocks noChangeArrowheads="1"/>
          </p:cNvSpPr>
          <p:nvPr/>
        </p:nvSpPr>
        <p:spPr bwMode="auto">
          <a:xfrm>
            <a:off x="1189310" y="2191288"/>
            <a:ext cx="270779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ysClr val="windowText" lastClr="000000"/>
                </a:solidFill>
              </a:rPr>
              <a:t>Process Control Block</a:t>
            </a: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1209675" y="4126259"/>
            <a:ext cx="2687428" cy="120032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>
            <a:noAutofit/>
          </a:bodyPr>
          <a:lstStyle/>
          <a:p>
            <a:r>
              <a:rPr lang="en-US" sz="1800" dirty="0"/>
              <a:t>Kernel context:</a:t>
            </a:r>
          </a:p>
          <a:p>
            <a:r>
              <a:rPr lang="en-US" sz="1600" dirty="0"/>
              <a:t>    </a:t>
            </a:r>
            <a:r>
              <a:rPr lang="en-US" sz="1800" dirty="0"/>
              <a:t>VM structures</a:t>
            </a:r>
          </a:p>
          <a:p>
            <a:r>
              <a:rPr lang="en-US" sz="1800" dirty="0"/>
              <a:t>    File table</a:t>
            </a:r>
          </a:p>
          <a:p>
            <a:r>
              <a:rPr lang="en-US" sz="1800" dirty="0"/>
              <a:t>    </a:t>
            </a:r>
            <a:r>
              <a:rPr lang="en-US" sz="1800" dirty="0" err="1"/>
              <a:t>brk</a:t>
            </a:r>
            <a:r>
              <a:rPr lang="en-US" sz="1800" dirty="0"/>
              <a:t> pointer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9FE98135-4A71-9044-9B94-DA863D0202F1}"/>
              </a:ext>
            </a:extLst>
          </p:cNvPr>
          <p:cNvGrpSpPr/>
          <p:nvPr/>
        </p:nvGrpSpPr>
        <p:grpSpPr>
          <a:xfrm>
            <a:off x="5101041" y="2667000"/>
            <a:ext cx="2230438" cy="2438159"/>
            <a:chOff x="6057900" y="2525269"/>
            <a:chExt cx="1752600" cy="2487168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A3E1ABC1-D72F-A94F-A039-76CCC370A890}"/>
                </a:ext>
              </a:extLst>
            </p:cNvPr>
            <p:cNvSpPr/>
            <p:nvPr/>
          </p:nvSpPr>
          <p:spPr>
            <a:xfrm>
              <a:off x="6057900" y="4510396"/>
              <a:ext cx="1752600" cy="329184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Code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606F3922-6225-EB4F-A5D0-91FD68343E2E}"/>
                </a:ext>
              </a:extLst>
            </p:cNvPr>
            <p:cNvSpPr/>
            <p:nvPr/>
          </p:nvSpPr>
          <p:spPr>
            <a:xfrm>
              <a:off x="6057900" y="4181209"/>
              <a:ext cx="1752600" cy="329185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Data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AC49DD06-0416-7D48-8E89-A106D311F6A6}"/>
                </a:ext>
              </a:extLst>
            </p:cNvPr>
            <p:cNvSpPr/>
            <p:nvPr/>
          </p:nvSpPr>
          <p:spPr>
            <a:xfrm>
              <a:off x="6057901" y="2525269"/>
              <a:ext cx="1752595" cy="532961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Stack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E87B5D6-0A32-1A4D-BCBB-4259B6873E4D}"/>
                </a:ext>
              </a:extLst>
            </p:cNvPr>
            <p:cNvSpPr/>
            <p:nvPr/>
          </p:nvSpPr>
          <p:spPr>
            <a:xfrm>
              <a:off x="6057900" y="2525270"/>
              <a:ext cx="1752600" cy="2487167"/>
            </a:xfrm>
            <a:prstGeom prst="rect">
              <a:avLst/>
            </a:prstGeom>
            <a:noFill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119C2CD-FF50-3446-BA9F-8C46DC9D4157}"/>
                </a:ext>
              </a:extLst>
            </p:cNvPr>
            <p:cNvSpPr/>
            <p:nvPr/>
          </p:nvSpPr>
          <p:spPr>
            <a:xfrm>
              <a:off x="6057900" y="3743064"/>
              <a:ext cx="1752600" cy="465648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Heap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756531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6C705-9BAA-2E44-91EF-7C076C1A7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with Locks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93E255-6D65-7F44-9770-BB078E96ABA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 (</a:t>
            </a:r>
            <a:r>
              <a:rPr lang="en-US" dirty="0" err="1"/>
              <a:t>pthreads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EF853-7A01-2A47-9F8B-E1D995450D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82880" y="2438400"/>
            <a:ext cx="4389120" cy="3951288"/>
          </a:xfrm>
        </p:spPr>
        <p:txBody>
          <a:bodyPr>
            <a:normAutofit fontScale="92500" lnSpcReduction="10000"/>
          </a:bodyPr>
          <a:lstStyle/>
          <a:p>
            <a:r>
              <a:rPr lang="en-US" sz="2200" dirty="0"/>
              <a:t>Defines lock type </a:t>
            </a:r>
            <a:r>
              <a:rPr lang="en-US" sz="2200" dirty="0" err="1"/>
              <a:t>pthread_mutex_t</a:t>
            </a:r>
            <a:endParaRPr lang="en-US" sz="2200" dirty="0"/>
          </a:p>
          <a:p>
            <a:endParaRPr lang="en-US" dirty="0"/>
          </a:p>
          <a:p>
            <a:r>
              <a:rPr lang="en-US" dirty="0"/>
              <a:t>functions to create/destroy locks:</a:t>
            </a:r>
          </a:p>
          <a:p>
            <a:pPr lvl="1"/>
            <a:r>
              <a:rPr lang="en-US" dirty="0"/>
              <a:t>int </a:t>
            </a:r>
            <a:r>
              <a:rPr lang="en-US" dirty="0" err="1"/>
              <a:t>pthread_mutex_init</a:t>
            </a:r>
            <a:r>
              <a:rPr lang="en-US" dirty="0"/>
              <a:t>(&amp;lock, </a:t>
            </a:r>
            <a:r>
              <a:rPr lang="en-US" i="1" dirty="0" err="1"/>
              <a:t>attr</a:t>
            </a:r>
            <a:r>
              <a:rPr lang="en-US" b="1" dirty="0"/>
              <a:t>);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int </a:t>
            </a:r>
            <a:r>
              <a:rPr lang="en-US" dirty="0" err="1"/>
              <a:t>pthread_mutex_destroy</a:t>
            </a:r>
            <a:r>
              <a:rPr lang="en-US" dirty="0"/>
              <a:t>(&amp;lock); </a:t>
            </a:r>
          </a:p>
          <a:p>
            <a:pPr lvl="1"/>
            <a:endParaRPr lang="en-US" dirty="0"/>
          </a:p>
          <a:p>
            <a:r>
              <a:rPr lang="en-US" dirty="0"/>
              <a:t>functions to acquire/release lock:</a:t>
            </a:r>
          </a:p>
          <a:p>
            <a:pPr lvl="1"/>
            <a:r>
              <a:rPr lang="en-US" dirty="0"/>
              <a:t>int </a:t>
            </a:r>
            <a:r>
              <a:rPr lang="en-US" dirty="0" err="1"/>
              <a:t>pthread_mutex_lock</a:t>
            </a:r>
            <a:r>
              <a:rPr lang="en-US" dirty="0"/>
              <a:t>(&amp;lock</a:t>
            </a:r>
            <a:r>
              <a:rPr lang="en-US" b="1" dirty="0"/>
              <a:t>);</a:t>
            </a:r>
          </a:p>
          <a:p>
            <a:pPr lvl="1"/>
            <a:r>
              <a:rPr lang="en-US" dirty="0"/>
              <a:t>int </a:t>
            </a:r>
            <a:r>
              <a:rPr lang="en-US" dirty="0" err="1"/>
              <a:t>pthread_mutex_unlock</a:t>
            </a:r>
            <a:r>
              <a:rPr lang="en-US" dirty="0"/>
              <a:t>(&amp;lock</a:t>
            </a:r>
            <a:r>
              <a:rPr lang="en-US" b="1" dirty="0"/>
              <a:t>); 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139563-445C-2647-BFA1-18E9E34983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Python (threading)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4A96A3-31F6-C844-9F30-1477A7D60B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4206240" cy="395128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Defines class Lock</a:t>
            </a:r>
          </a:p>
          <a:p>
            <a:endParaRPr lang="en-US" dirty="0"/>
          </a:p>
          <a:p>
            <a:r>
              <a:rPr lang="en-US" dirty="0"/>
              <a:t>constructor to create locks: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Lock()</a:t>
            </a:r>
          </a:p>
          <a:p>
            <a:pPr lvl="1"/>
            <a:r>
              <a:rPr lang="en-US" dirty="0"/>
              <a:t>destroyed by garbage collector</a:t>
            </a:r>
          </a:p>
          <a:p>
            <a:pPr marL="0" indent="0">
              <a:buNone/>
            </a:pPr>
            <a:endParaRPr lang="en-US" sz="1300" dirty="0"/>
          </a:p>
          <a:p>
            <a:r>
              <a:rPr lang="en-US" dirty="0"/>
              <a:t>functions to </a:t>
            </a:r>
            <a:r>
              <a:rPr lang="en-US" dirty="0" err="1"/>
              <a:t>aquire</a:t>
            </a:r>
            <a:r>
              <a:rPr lang="en-US" dirty="0"/>
              <a:t>/release lock:</a:t>
            </a:r>
          </a:p>
          <a:p>
            <a:pPr lvl="1"/>
            <a:r>
              <a:rPr lang="en-US" dirty="0" err="1"/>
              <a:t>lock.acquire</a:t>
            </a:r>
            <a:r>
              <a:rPr lang="en-US" dirty="0"/>
              <a:t>()</a:t>
            </a:r>
          </a:p>
          <a:p>
            <a:pPr lvl="1"/>
            <a:r>
              <a:rPr lang="en-US" dirty="0" err="1"/>
              <a:t>lock.release</a:t>
            </a:r>
            <a:r>
              <a:rPr lang="en-US" dirty="0"/>
              <a:t>()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2602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6C596-72E0-8F40-83D7-F020C692A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2: 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D20F5C-E2F3-BD47-A4AF-B55DEA9DA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3198" y="4495800"/>
            <a:ext cx="4174622" cy="1981200"/>
          </a:xfrm>
        </p:spPr>
        <p:txBody>
          <a:bodyPr/>
          <a:lstStyle/>
          <a:p>
            <a:r>
              <a:rPr lang="en-US" dirty="0"/>
              <a:t>TODO: Modify this example to guarantee correctness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499C044-08AA-A849-B9BF-C082B6B14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80" y="1495737"/>
            <a:ext cx="4800600" cy="517064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en-US" sz="1500" b="1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Global shared variable */</a:t>
            </a:r>
            <a:endParaRPr lang="en-US" sz="15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500" b="1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Counter */</a:t>
            </a:r>
            <a:endParaRPr lang="en-US" sz="15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5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5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5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 </a:t>
            </a:r>
            <a:r>
              <a:rPr lang="en-US" sz="1500" b="1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5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niters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500" b="1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pthread_t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tid1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500" b="1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tid2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5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i-FI" sz="15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niters</a:t>
            </a:r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atoi(argv[1]);</a:t>
            </a:r>
          </a:p>
          <a:p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i-FI" sz="15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pthread_create</a:t>
            </a:r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(&amp;tid1, </a:t>
            </a:r>
            <a:r>
              <a:rPr lang="fi-FI" sz="1500" b="1" dirty="0">
                <a:solidFill>
                  <a:srgbClr val="2C929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fi-FI" sz="15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count_func</a:t>
            </a:r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fi-FI" sz="15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niters</a:t>
            </a:r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i-FI" sz="15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pthread_create</a:t>
            </a:r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(&amp;tid2, </a:t>
            </a:r>
            <a:r>
              <a:rPr lang="fi-FI" sz="1500" b="1" dirty="0">
                <a:solidFill>
                  <a:srgbClr val="2C929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fi-FI" sz="15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count_func</a:t>
            </a:r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fi-FI" sz="15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niters</a:t>
            </a:r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i-FI" sz="15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pthread_join</a:t>
            </a:r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(tid1, </a:t>
            </a:r>
            <a:r>
              <a:rPr lang="fi-FI" sz="1500" b="1" dirty="0">
                <a:solidFill>
                  <a:srgbClr val="2C929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i-FI" sz="15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pthread_join</a:t>
            </a:r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(tid2, </a:t>
            </a:r>
            <a:r>
              <a:rPr lang="fi-FI" sz="1500" b="1" dirty="0">
                <a:solidFill>
                  <a:srgbClr val="2C929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fi-FI" sz="15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t-BR" sz="1500" b="1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pt-BR" sz="1500" b="1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</a:t>
            </a:r>
            <a:r>
              <a:rPr lang="pt-BR" sz="1500" b="1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500" b="1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result</a:t>
            </a:r>
            <a:r>
              <a:rPr lang="pt-BR" sz="1500" b="1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  <a:endParaRPr lang="pt-BR" sz="15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500" b="1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5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!= (2 * niters))</a:t>
            </a:r>
          </a:p>
          <a:p>
            <a:r>
              <a:rPr lang="ro-RO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printf(</a:t>
            </a:r>
            <a:r>
              <a:rPr lang="ro-RO" sz="1500" b="1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"BOOM! cnt=%ld\n"</a:t>
            </a:r>
            <a:r>
              <a:rPr lang="ro-RO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cnt);</a:t>
            </a:r>
          </a:p>
          <a:p>
            <a:r>
              <a:rPr lang="hu-HU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hu-HU" sz="1500" b="1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endParaRPr lang="hu-HU" sz="15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ro-RO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printf(</a:t>
            </a:r>
            <a:r>
              <a:rPr lang="ro-RO" sz="1500" b="1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"OK cnt=%ld\n"</a:t>
            </a:r>
            <a:r>
              <a:rPr lang="ro-RO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cnt);</a:t>
            </a:r>
          </a:p>
          <a:p>
            <a:r>
              <a:rPr lang="ro-RO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exit(0);</a:t>
            </a:r>
          </a:p>
          <a:p>
            <a:r>
              <a:rPr lang="ro-RO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F68EDB8-A943-5045-ABEE-7FAD24E6D8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3199" y="1503431"/>
            <a:ext cx="4220801" cy="280076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en-US" sz="1600" b="1" dirty="0">
                <a:solidFill>
                  <a:srgbClr val="9D00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Thread routine */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                         </a:t>
            </a:r>
          </a:p>
          <a:p>
            <a:r>
              <a:rPr lang="en-US" sz="1600" b="1" dirty="0">
                <a:solidFill>
                  <a:srgbClr val="10770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count_func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10770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b="1" dirty="0" err="1">
                <a:solidFill>
                  <a:srgbClr val="9E4C0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vargp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                                                                                                                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10770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9E4C0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>
                <a:solidFill>
                  <a:srgbClr val="9E4C0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niters;</a:t>
            </a:r>
          </a:p>
          <a:p>
            <a:r>
              <a:rPr lang="en-US" sz="1600" b="1" dirty="0">
                <a:solidFill>
                  <a:srgbClr val="9E4C0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niters 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*((</a:t>
            </a:r>
            <a:r>
              <a:rPr lang="en-US" sz="1600" b="1" dirty="0">
                <a:solidFill>
                  <a:srgbClr val="10770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*)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vargp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                                                                          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                                             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9D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niters;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++){</a:t>
            </a:r>
          </a:p>
          <a:p>
            <a:r>
              <a:rPr lang="nl-NL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nl-NL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nl-NL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++;    </a:t>
            </a:r>
          </a:p>
          <a:p>
            <a:r>
              <a:rPr lang="nl-NL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               </a:t>
            </a:r>
          </a:p>
          <a:p>
            <a:r>
              <a:rPr lang="nl-NL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                                             </a:t>
            </a:r>
          </a:p>
          <a:p>
            <a:r>
              <a:rPr lang="is-I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is-IS" sz="1600" b="1" dirty="0">
                <a:solidFill>
                  <a:srgbClr val="9D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s-I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s-IS" sz="1600" b="1" dirty="0">
                <a:solidFill>
                  <a:srgbClr val="0F757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is-I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                                                                                               </a:t>
            </a:r>
          </a:p>
          <a:p>
            <a:r>
              <a:rPr lang="is-I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4512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F9082-0434-0244-AE58-3A9EF7550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6AE09-4209-5241-A154-2C99EA7B6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Locks are slow</a:t>
            </a:r>
          </a:p>
          <a:p>
            <a:pPr lvl="1"/>
            <a:r>
              <a:rPr lang="en-US" dirty="0"/>
              <a:t>threads that fail to acquire a lock on the first attempt must "spin", which wastes CPU cycles</a:t>
            </a:r>
          </a:p>
          <a:p>
            <a:pPr lvl="1"/>
            <a:r>
              <a:rPr lang="en-US" dirty="0"/>
              <a:t>threads get scheduled and de-scheduled while the lock is still locked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 startAt="2"/>
            </a:pPr>
            <a:r>
              <a:rPr lang="en-US" dirty="0"/>
              <a:t>Using locks correctly is hard</a:t>
            </a:r>
          </a:p>
          <a:p>
            <a:pPr lvl="1"/>
            <a:r>
              <a:rPr lang="en-US" dirty="0"/>
              <a:t>hard to ensure all race conditions are eliminated</a:t>
            </a:r>
          </a:p>
          <a:p>
            <a:pPr lvl="1"/>
            <a:r>
              <a:rPr lang="en-US" dirty="0"/>
              <a:t>easy to introduce synchronization bugs (deadlock, </a:t>
            </a:r>
            <a:r>
              <a:rPr lang="en-US" dirty="0" err="1"/>
              <a:t>livelock</a:t>
            </a:r>
            <a:r>
              <a:rPr lang="en-US" dirty="0"/>
              <a:t>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925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0D851-1CEB-4D49-AB99-548EFC281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Better Synchronization Primitives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CCE525-6E94-FB4F-9B28-3B44FFF4F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Semaphores</a:t>
            </a:r>
          </a:p>
          <a:p>
            <a:pPr lvl="1"/>
            <a:r>
              <a:rPr lang="en-US" dirty="0"/>
              <a:t>stateful synchronization primitive</a:t>
            </a:r>
          </a:p>
          <a:p>
            <a:pPr lvl="1"/>
            <a:endParaRPr lang="en-US" dirty="0"/>
          </a:p>
          <a:p>
            <a:r>
              <a:rPr lang="en-US" dirty="0"/>
              <a:t>Condition variables</a:t>
            </a:r>
          </a:p>
          <a:p>
            <a:pPr lvl="1"/>
            <a:r>
              <a:rPr lang="en-US" dirty="0"/>
              <a:t>event-based synchronization primitive</a:t>
            </a:r>
          </a:p>
        </p:txBody>
      </p:sp>
    </p:spTree>
    <p:extLst>
      <p:ext uri="{BB962C8B-B14F-4D97-AF65-F5344CB8AC3E}">
        <p14:creationId xmlns:p14="http://schemas.microsoft.com/office/powerpoint/2010/main" val="3043863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839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Alternate View of a Process</a:t>
            </a:r>
          </a:p>
        </p:txBody>
      </p:sp>
      <p:sp>
        <p:nvSpPr>
          <p:cNvPr id="802840" name="Rectangle 2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Process = thread + other state</a:t>
            </a:r>
          </a:p>
        </p:txBody>
      </p:sp>
      <p:sp>
        <p:nvSpPr>
          <p:cNvPr id="802825" name="Text Box 9"/>
          <p:cNvSpPr txBox="1">
            <a:spLocks noChangeArrowheads="1"/>
          </p:cNvSpPr>
          <p:nvPr/>
        </p:nvSpPr>
        <p:spPr bwMode="auto">
          <a:xfrm>
            <a:off x="1628774" y="3567599"/>
            <a:ext cx="2767014" cy="150810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en-US" sz="1800" dirty="0"/>
              <a:t>Thread context:</a:t>
            </a:r>
          </a:p>
          <a:p>
            <a:r>
              <a:rPr lang="en-US" sz="2000" dirty="0"/>
              <a:t>    </a:t>
            </a:r>
            <a:r>
              <a:rPr lang="en-US" sz="1800" dirty="0"/>
              <a:t>Data </a:t>
            </a:r>
            <a:r>
              <a:rPr lang="en-US" dirty="0"/>
              <a:t>registers</a:t>
            </a:r>
          </a:p>
          <a:p>
            <a:r>
              <a:rPr lang="en-US" dirty="0"/>
              <a:t>    Stack pointer (</a:t>
            </a:r>
            <a:r>
              <a:rPr lang="en-US" dirty="0" err="1"/>
              <a:t>rsp</a:t>
            </a:r>
            <a:r>
              <a:rPr lang="en-US" dirty="0"/>
              <a:t>)</a:t>
            </a:r>
            <a:endParaRPr lang="en-US" sz="1800" dirty="0"/>
          </a:p>
          <a:p>
            <a:r>
              <a:rPr lang="en-US" sz="1800" dirty="0"/>
              <a:t>    Condition codes       </a:t>
            </a:r>
          </a:p>
          <a:p>
            <a:r>
              <a:rPr lang="en-US" dirty="0"/>
              <a:t>    </a:t>
            </a:r>
            <a:r>
              <a:rPr lang="en-US" sz="1800" dirty="0"/>
              <a:t>Program counter (rip)</a:t>
            </a:r>
            <a:endParaRPr lang="en-US" sz="2000" dirty="0"/>
          </a:p>
        </p:txBody>
      </p:sp>
      <p:sp>
        <p:nvSpPr>
          <p:cNvPr id="802826" name="Text Box 10"/>
          <p:cNvSpPr txBox="1">
            <a:spLocks noChangeArrowheads="1"/>
          </p:cNvSpPr>
          <p:nvPr/>
        </p:nvSpPr>
        <p:spPr bwMode="auto">
          <a:xfrm>
            <a:off x="5995232" y="2132291"/>
            <a:ext cx="127470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/>
              <a:t>Other data</a:t>
            </a:r>
            <a:endParaRPr lang="en-US" sz="2000" dirty="0"/>
          </a:p>
        </p:txBody>
      </p:sp>
      <p:sp>
        <p:nvSpPr>
          <p:cNvPr id="802830" name="Text Box 14"/>
          <p:cNvSpPr txBox="1">
            <a:spLocks noChangeArrowheads="1"/>
          </p:cNvSpPr>
          <p:nvPr/>
        </p:nvSpPr>
        <p:spPr bwMode="auto">
          <a:xfrm>
            <a:off x="990262" y="3064250"/>
            <a:ext cx="50526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/>
              <a:t>rsp</a:t>
            </a:r>
            <a:endParaRPr lang="en-US" sz="1800" dirty="0"/>
          </a:p>
        </p:txBody>
      </p:sp>
      <p:sp>
        <p:nvSpPr>
          <p:cNvPr id="802831" name="Line 15"/>
          <p:cNvSpPr>
            <a:spLocks noChangeShapeType="1"/>
          </p:cNvSpPr>
          <p:nvPr/>
        </p:nvSpPr>
        <p:spPr bwMode="auto">
          <a:xfrm>
            <a:off x="1436688" y="3276600"/>
            <a:ext cx="17145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2836" name="Text Box 20"/>
          <p:cNvSpPr txBox="1">
            <a:spLocks noChangeArrowheads="1"/>
          </p:cNvSpPr>
          <p:nvPr/>
        </p:nvSpPr>
        <p:spPr bwMode="auto">
          <a:xfrm>
            <a:off x="1450988" y="2116901"/>
            <a:ext cx="259077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/>
              <a:t>Thread (main thread)</a:t>
            </a:r>
          </a:p>
        </p:txBody>
      </p:sp>
      <p:sp>
        <p:nvSpPr>
          <p:cNvPr id="802838" name="Rectangle 22"/>
          <p:cNvSpPr>
            <a:spLocks noChangeArrowheads="1"/>
          </p:cNvSpPr>
          <p:nvPr/>
        </p:nvSpPr>
        <p:spPr bwMode="auto">
          <a:xfrm>
            <a:off x="977900" y="2667000"/>
            <a:ext cx="3581400" cy="2743200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5663278" y="4256079"/>
            <a:ext cx="2238774" cy="120032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>
            <a:noAutofit/>
          </a:bodyPr>
          <a:lstStyle/>
          <a:p>
            <a:r>
              <a:rPr lang="en-US" sz="1800" dirty="0"/>
              <a:t>Kernel context:</a:t>
            </a:r>
          </a:p>
          <a:p>
            <a:r>
              <a:rPr lang="en-US" sz="1600" dirty="0"/>
              <a:t>    </a:t>
            </a:r>
            <a:r>
              <a:rPr lang="en-US" sz="1800" dirty="0"/>
              <a:t>VM structures</a:t>
            </a:r>
          </a:p>
          <a:p>
            <a:r>
              <a:rPr lang="en-US" sz="1800" dirty="0"/>
              <a:t>    File table</a:t>
            </a:r>
          </a:p>
          <a:p>
            <a:r>
              <a:rPr lang="en-US" sz="1800" dirty="0"/>
              <a:t>    </a:t>
            </a:r>
            <a:r>
              <a:rPr lang="en-US" sz="1800" dirty="0" err="1"/>
              <a:t>brk</a:t>
            </a:r>
            <a:r>
              <a:rPr lang="en-US" sz="1800" dirty="0"/>
              <a:t> pointer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CAB86E7-01C0-6B45-B698-1CD2D48C2C6A}"/>
              </a:ext>
            </a:extLst>
          </p:cNvPr>
          <p:cNvSpPr/>
          <p:nvPr/>
        </p:nvSpPr>
        <p:spPr>
          <a:xfrm>
            <a:off x="1657454" y="2763420"/>
            <a:ext cx="2738333" cy="522459"/>
          </a:xfrm>
          <a:prstGeom prst="rect">
            <a:avLst/>
          </a:prstGeom>
          <a:ln w="28575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25" name="Text Box 6">
            <a:extLst>
              <a:ext uri="{FF2B5EF4-FFF2-40B4-BE49-F238E27FC236}">
                <a16:creationId xmlns:a16="http://schemas.microsoft.com/office/drawing/2014/main" id="{264E2081-5BAC-CA4F-817D-312281CCC2F2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437853" y="3710159"/>
            <a:ext cx="248786" cy="2616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00"/>
              <a:t>0</a:t>
            </a:r>
            <a:endParaRPr lang="en-US" sz="1200"/>
          </a:p>
        </p:txBody>
      </p:sp>
      <p:sp>
        <p:nvSpPr>
          <p:cNvPr id="30" name="Text Box 19">
            <a:extLst>
              <a:ext uri="{FF2B5EF4-FFF2-40B4-BE49-F238E27FC236}">
                <a16:creationId xmlns:a16="http://schemas.microsoft.com/office/drawing/2014/main" id="{B52249E4-7431-314C-8C4E-75AC94A10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3061" y="2438400"/>
            <a:ext cx="4796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brk</a:t>
            </a:r>
          </a:p>
        </p:txBody>
      </p:sp>
      <p:sp>
        <p:nvSpPr>
          <p:cNvPr id="31" name="Line 20">
            <a:extLst>
              <a:ext uri="{FF2B5EF4-FFF2-40B4-BE49-F238E27FC236}">
                <a16:creationId xmlns:a16="http://schemas.microsoft.com/office/drawing/2014/main" id="{D25968E8-3FC1-6243-98D9-E200CD938938}"/>
              </a:ext>
            </a:extLst>
          </p:cNvPr>
          <p:cNvSpPr>
            <a:spLocks noChangeShapeType="1"/>
          </p:cNvSpPr>
          <p:nvPr/>
        </p:nvSpPr>
        <p:spPr bwMode="auto">
          <a:xfrm>
            <a:off x="5307678" y="2643359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5284EA97-C156-B543-9C1C-232289845C02}"/>
              </a:ext>
            </a:extLst>
          </p:cNvPr>
          <p:cNvGrpSpPr/>
          <p:nvPr/>
        </p:nvGrpSpPr>
        <p:grpSpPr>
          <a:xfrm>
            <a:off x="5671619" y="2643357"/>
            <a:ext cx="2230438" cy="1244360"/>
            <a:chOff x="6057900" y="3743064"/>
            <a:chExt cx="1752600" cy="1269373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A3ABABA1-029E-BA41-BBA3-2E75D88F8938}"/>
                </a:ext>
              </a:extLst>
            </p:cNvPr>
            <p:cNvSpPr/>
            <p:nvPr/>
          </p:nvSpPr>
          <p:spPr>
            <a:xfrm>
              <a:off x="6057900" y="4510396"/>
              <a:ext cx="1752600" cy="329184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Code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8CA2852-C2F4-934A-B49F-9F0D2CD3B82A}"/>
                </a:ext>
              </a:extLst>
            </p:cNvPr>
            <p:cNvSpPr/>
            <p:nvPr/>
          </p:nvSpPr>
          <p:spPr>
            <a:xfrm>
              <a:off x="6057900" y="4181209"/>
              <a:ext cx="1752600" cy="329185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Data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B2330148-880A-D343-8C2C-648F0F197ED8}"/>
                </a:ext>
              </a:extLst>
            </p:cNvPr>
            <p:cNvSpPr/>
            <p:nvPr/>
          </p:nvSpPr>
          <p:spPr>
            <a:xfrm>
              <a:off x="6057900" y="3743064"/>
              <a:ext cx="1752600" cy="1269373"/>
            </a:xfrm>
            <a:prstGeom prst="rect">
              <a:avLst/>
            </a:prstGeom>
            <a:noFill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7D1CFC20-4932-F944-B12B-DEC20467471D}"/>
                </a:ext>
              </a:extLst>
            </p:cNvPr>
            <p:cNvSpPr/>
            <p:nvPr/>
          </p:nvSpPr>
          <p:spPr>
            <a:xfrm>
              <a:off x="6057900" y="3743064"/>
              <a:ext cx="1752600" cy="465648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Heap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34012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859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Process With Multiple Threads</a:t>
            </a:r>
          </a:p>
        </p:txBody>
      </p:sp>
      <p:sp>
        <p:nvSpPr>
          <p:cNvPr id="803860" name="Rectangle 20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1828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Multiple threads can be associated with a process</a:t>
            </a:r>
          </a:p>
          <a:p>
            <a:pPr lvl="1"/>
            <a:r>
              <a:rPr lang="en-US" dirty="0"/>
              <a:t>Each thread has its own logical control flow </a:t>
            </a:r>
          </a:p>
          <a:p>
            <a:pPr lvl="1"/>
            <a:r>
              <a:rPr lang="en-US" dirty="0"/>
              <a:t>Each thread has its own stack for local variables</a:t>
            </a:r>
          </a:p>
          <a:p>
            <a:pPr lvl="1"/>
            <a:r>
              <a:rPr lang="en-US" dirty="0"/>
              <a:t>Each thread has its own thread id (TID)</a:t>
            </a:r>
          </a:p>
          <a:p>
            <a:pPr lvl="1"/>
            <a:r>
              <a:rPr lang="en-US" dirty="0"/>
              <a:t>Each thread shares the same code, data, and kernel context</a:t>
            </a:r>
          </a:p>
        </p:txBody>
      </p:sp>
      <p:sp>
        <p:nvSpPr>
          <p:cNvPr id="803853" name="Text Box 13"/>
          <p:cNvSpPr txBox="1">
            <a:spLocks noChangeArrowheads="1"/>
          </p:cNvSpPr>
          <p:nvPr/>
        </p:nvSpPr>
        <p:spPr bwMode="auto">
          <a:xfrm>
            <a:off x="304578" y="3383339"/>
            <a:ext cx="280397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/>
              <a:t>Thread 1 (main thread)</a:t>
            </a:r>
          </a:p>
        </p:txBody>
      </p:sp>
      <p:sp>
        <p:nvSpPr>
          <p:cNvPr id="803849" name="Text Box 9"/>
          <p:cNvSpPr txBox="1">
            <a:spLocks noChangeArrowheads="1"/>
          </p:cNvSpPr>
          <p:nvPr/>
        </p:nvSpPr>
        <p:spPr bwMode="auto">
          <a:xfrm>
            <a:off x="6705600" y="3383339"/>
            <a:ext cx="165141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/>
              <a:t> Shared data</a:t>
            </a:r>
          </a:p>
        </p:txBody>
      </p:sp>
      <p:sp>
        <p:nvSpPr>
          <p:cNvPr id="803858" name="Text Box 18"/>
          <p:cNvSpPr txBox="1">
            <a:spLocks noChangeArrowheads="1"/>
          </p:cNvSpPr>
          <p:nvPr/>
        </p:nvSpPr>
        <p:spPr bwMode="auto">
          <a:xfrm>
            <a:off x="3138403" y="3384586"/>
            <a:ext cx="276069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/>
              <a:t>Thread 2 (peer thread)</a:t>
            </a:r>
          </a:p>
        </p:txBody>
      </p:sp>
      <p:sp>
        <p:nvSpPr>
          <p:cNvPr id="21" name="Text Box 9">
            <a:extLst>
              <a:ext uri="{FF2B5EF4-FFF2-40B4-BE49-F238E27FC236}">
                <a16:creationId xmlns:a16="http://schemas.microsoft.com/office/drawing/2014/main" id="{1ECBF86C-FCC8-7341-BE7C-EBF242C4DB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710" y="4648200"/>
            <a:ext cx="2203344" cy="150810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en-US" sz="1800" dirty="0"/>
              <a:t>Thread 1 context:</a:t>
            </a:r>
          </a:p>
          <a:p>
            <a:r>
              <a:rPr lang="en-US" sz="2000" dirty="0"/>
              <a:t>    </a:t>
            </a:r>
            <a:r>
              <a:rPr lang="en-US" sz="1800" dirty="0"/>
              <a:t>Data </a:t>
            </a:r>
            <a:r>
              <a:rPr lang="en-US" dirty="0"/>
              <a:t>registers</a:t>
            </a:r>
          </a:p>
          <a:p>
            <a:r>
              <a:rPr lang="en-US" dirty="0"/>
              <a:t>    Stack pointer</a:t>
            </a:r>
            <a:endParaRPr lang="en-US" sz="1800" dirty="0"/>
          </a:p>
          <a:p>
            <a:r>
              <a:rPr lang="en-US" sz="1800" dirty="0"/>
              <a:t>    Condition codes       </a:t>
            </a:r>
          </a:p>
          <a:p>
            <a:r>
              <a:rPr lang="en-US" dirty="0"/>
              <a:t>    </a:t>
            </a:r>
            <a:r>
              <a:rPr lang="en-US" sz="1800" dirty="0"/>
              <a:t>Program counter</a:t>
            </a:r>
            <a:endParaRPr lang="en-US" sz="2000" dirty="0"/>
          </a:p>
        </p:txBody>
      </p:sp>
      <p:sp>
        <p:nvSpPr>
          <p:cNvPr id="22" name="Text Box 14">
            <a:extLst>
              <a:ext uri="{FF2B5EF4-FFF2-40B4-BE49-F238E27FC236}">
                <a16:creationId xmlns:a16="http://schemas.microsoft.com/office/drawing/2014/main" id="{6642CCB8-F258-BE48-9511-95474CC721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4482" y="4233769"/>
            <a:ext cx="50411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US" sz="1800" dirty="0" err="1"/>
              <a:t>rsp</a:t>
            </a:r>
            <a:endParaRPr lang="en-US" sz="1800" dirty="0"/>
          </a:p>
        </p:txBody>
      </p:sp>
      <p:sp>
        <p:nvSpPr>
          <p:cNvPr id="23" name="Line 15">
            <a:extLst>
              <a:ext uri="{FF2B5EF4-FFF2-40B4-BE49-F238E27FC236}">
                <a16:creationId xmlns:a16="http://schemas.microsoft.com/office/drawing/2014/main" id="{BC510FEE-F014-DD43-94FE-959F131C8295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44" y="4446119"/>
            <a:ext cx="17106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B7114A6-236C-BB4E-AFD3-5C3AAE9F6BF5}"/>
              </a:ext>
            </a:extLst>
          </p:cNvPr>
          <p:cNvSpPr/>
          <p:nvPr/>
        </p:nvSpPr>
        <p:spPr>
          <a:xfrm>
            <a:off x="662710" y="3974609"/>
            <a:ext cx="2203344" cy="480789"/>
          </a:xfrm>
          <a:prstGeom prst="rect">
            <a:avLst/>
          </a:prstGeom>
          <a:ln w="28575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Stack 1</a:t>
            </a:r>
          </a:p>
        </p:txBody>
      </p:sp>
      <p:sp>
        <p:nvSpPr>
          <p:cNvPr id="25" name="Text Box 9">
            <a:extLst>
              <a:ext uri="{FF2B5EF4-FFF2-40B4-BE49-F238E27FC236}">
                <a16:creationId xmlns:a16="http://schemas.microsoft.com/office/drawing/2014/main" id="{9C7DCD2A-397E-F741-98F4-EAD4667176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152" y="4648445"/>
            <a:ext cx="2203344" cy="150810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en-US" sz="1800" dirty="0"/>
              <a:t>Thread </a:t>
            </a:r>
            <a:r>
              <a:rPr lang="en-US" dirty="0"/>
              <a:t>2</a:t>
            </a:r>
            <a:r>
              <a:rPr lang="en-US" sz="1800" dirty="0"/>
              <a:t> context:</a:t>
            </a:r>
          </a:p>
          <a:p>
            <a:r>
              <a:rPr lang="en-US" sz="2000" dirty="0"/>
              <a:t>    </a:t>
            </a:r>
            <a:r>
              <a:rPr lang="en-US" sz="1800" dirty="0"/>
              <a:t>Data </a:t>
            </a:r>
            <a:r>
              <a:rPr lang="en-US" dirty="0"/>
              <a:t>registers</a:t>
            </a:r>
          </a:p>
          <a:p>
            <a:r>
              <a:rPr lang="en-US" dirty="0"/>
              <a:t>    Stack pointer</a:t>
            </a:r>
            <a:endParaRPr lang="en-US" sz="1800" dirty="0"/>
          </a:p>
          <a:p>
            <a:r>
              <a:rPr lang="en-US" sz="1800" dirty="0"/>
              <a:t>    Condition codes       </a:t>
            </a:r>
          </a:p>
          <a:p>
            <a:r>
              <a:rPr lang="en-US" dirty="0"/>
              <a:t>    </a:t>
            </a:r>
            <a:r>
              <a:rPr lang="en-US" sz="1800" dirty="0"/>
              <a:t>Program counter</a:t>
            </a:r>
            <a:endParaRPr lang="en-US" sz="2000" dirty="0"/>
          </a:p>
        </p:txBody>
      </p:sp>
      <p:sp>
        <p:nvSpPr>
          <p:cNvPr id="26" name="Text Box 14">
            <a:extLst>
              <a:ext uri="{FF2B5EF4-FFF2-40B4-BE49-F238E27FC236}">
                <a16:creationId xmlns:a16="http://schemas.microsoft.com/office/drawing/2014/main" id="{27C2C52B-8CD1-174A-91A8-E46B92AF8A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9960" y="4234014"/>
            <a:ext cx="50411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US" sz="1800" dirty="0" err="1"/>
              <a:t>rsp</a:t>
            </a:r>
            <a:endParaRPr lang="en-US" sz="1800" dirty="0"/>
          </a:p>
        </p:txBody>
      </p:sp>
      <p:sp>
        <p:nvSpPr>
          <p:cNvPr id="27" name="Line 15">
            <a:extLst>
              <a:ext uri="{FF2B5EF4-FFF2-40B4-BE49-F238E27FC236}">
                <a16:creationId xmlns:a16="http://schemas.microsoft.com/office/drawing/2014/main" id="{B4A92204-4E0E-CE41-9507-F21D716B1BD4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386" y="4446364"/>
            <a:ext cx="17106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B58A2C7-5CF4-1D4D-B3BA-387E6D031F72}"/>
              </a:ext>
            </a:extLst>
          </p:cNvPr>
          <p:cNvSpPr/>
          <p:nvPr/>
        </p:nvSpPr>
        <p:spPr>
          <a:xfrm>
            <a:off x="3497152" y="3974854"/>
            <a:ext cx="2203344" cy="480789"/>
          </a:xfrm>
          <a:prstGeom prst="rect">
            <a:avLst/>
          </a:prstGeom>
          <a:ln w="28575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Stack 2</a:t>
            </a:r>
          </a:p>
        </p:txBody>
      </p:sp>
      <p:sp>
        <p:nvSpPr>
          <p:cNvPr id="30" name="Text Box 9">
            <a:extLst>
              <a:ext uri="{FF2B5EF4-FFF2-40B4-BE49-F238E27FC236}">
                <a16:creationId xmlns:a16="http://schemas.microsoft.com/office/drawing/2014/main" id="{E67D762A-1D60-A64A-9825-8217C68519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2784" y="5436661"/>
            <a:ext cx="2238774" cy="120032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>
            <a:noAutofit/>
          </a:bodyPr>
          <a:lstStyle/>
          <a:p>
            <a:r>
              <a:rPr lang="en-US" sz="1800" dirty="0"/>
              <a:t>Kernel context:</a:t>
            </a:r>
          </a:p>
          <a:p>
            <a:r>
              <a:rPr lang="en-US" sz="1600" dirty="0"/>
              <a:t>    </a:t>
            </a:r>
            <a:r>
              <a:rPr lang="en-US" sz="1800" dirty="0"/>
              <a:t>VM structures</a:t>
            </a:r>
          </a:p>
          <a:p>
            <a:r>
              <a:rPr lang="en-US" sz="1800" dirty="0"/>
              <a:t>    File table</a:t>
            </a:r>
          </a:p>
          <a:p>
            <a:r>
              <a:rPr lang="en-US" sz="1800" dirty="0"/>
              <a:t>    </a:t>
            </a:r>
            <a:r>
              <a:rPr lang="en-US" sz="1800" dirty="0" err="1"/>
              <a:t>brk</a:t>
            </a:r>
            <a:r>
              <a:rPr lang="en-US" sz="1800" dirty="0"/>
              <a:t> pointer</a:t>
            </a:r>
          </a:p>
        </p:txBody>
      </p:sp>
      <p:sp>
        <p:nvSpPr>
          <p:cNvPr id="31" name="Text Box 6">
            <a:extLst>
              <a:ext uri="{FF2B5EF4-FFF2-40B4-BE49-F238E27FC236}">
                <a16:creationId xmlns:a16="http://schemas.microsoft.com/office/drawing/2014/main" id="{3AD53E52-83B8-434E-B201-2C1DC9E25AB5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6257359" y="4890741"/>
            <a:ext cx="248786" cy="2616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00"/>
              <a:t>0</a:t>
            </a:r>
            <a:endParaRPr lang="en-US" sz="1200"/>
          </a:p>
        </p:txBody>
      </p:sp>
      <p:sp>
        <p:nvSpPr>
          <p:cNvPr id="32" name="Text Box 19">
            <a:extLst>
              <a:ext uri="{FF2B5EF4-FFF2-40B4-BE49-F238E27FC236}">
                <a16:creationId xmlns:a16="http://schemas.microsoft.com/office/drawing/2014/main" id="{0DFE8518-3412-DA4F-BDAC-3E3DC0DD2C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2567" y="3618982"/>
            <a:ext cx="4796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brk</a:t>
            </a:r>
          </a:p>
        </p:txBody>
      </p:sp>
      <p:sp>
        <p:nvSpPr>
          <p:cNvPr id="33" name="Line 20">
            <a:extLst>
              <a:ext uri="{FF2B5EF4-FFF2-40B4-BE49-F238E27FC236}">
                <a16:creationId xmlns:a16="http://schemas.microsoft.com/office/drawing/2014/main" id="{7899B94E-1078-0540-83E0-DCA906EA16C1}"/>
              </a:ext>
            </a:extLst>
          </p:cNvPr>
          <p:cNvSpPr>
            <a:spLocks noChangeShapeType="1"/>
          </p:cNvSpPr>
          <p:nvPr/>
        </p:nvSpPr>
        <p:spPr bwMode="auto">
          <a:xfrm>
            <a:off x="6127184" y="3823941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DD707581-3C68-AA44-B7CB-AD85C3B13FB8}"/>
              </a:ext>
            </a:extLst>
          </p:cNvPr>
          <p:cNvGrpSpPr/>
          <p:nvPr/>
        </p:nvGrpSpPr>
        <p:grpSpPr>
          <a:xfrm>
            <a:off x="6491125" y="3823939"/>
            <a:ext cx="2230438" cy="1244360"/>
            <a:chOff x="6057900" y="3743064"/>
            <a:chExt cx="1752600" cy="1269373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CB6991C6-7942-3940-8C77-DE6DB2C65755}"/>
                </a:ext>
              </a:extLst>
            </p:cNvPr>
            <p:cNvSpPr/>
            <p:nvPr/>
          </p:nvSpPr>
          <p:spPr>
            <a:xfrm>
              <a:off x="6057900" y="4510396"/>
              <a:ext cx="1752600" cy="329184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Code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3CF19507-B29F-4143-BF2E-E0DDF77E463F}"/>
                </a:ext>
              </a:extLst>
            </p:cNvPr>
            <p:cNvSpPr/>
            <p:nvPr/>
          </p:nvSpPr>
          <p:spPr>
            <a:xfrm>
              <a:off x="6057900" y="4181209"/>
              <a:ext cx="1752600" cy="329185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Data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81D9558B-275E-984F-B315-481E52B73ACA}"/>
                </a:ext>
              </a:extLst>
            </p:cNvPr>
            <p:cNvSpPr/>
            <p:nvPr/>
          </p:nvSpPr>
          <p:spPr>
            <a:xfrm>
              <a:off x="6057900" y="3743064"/>
              <a:ext cx="1752600" cy="1269373"/>
            </a:xfrm>
            <a:prstGeom prst="rect">
              <a:avLst/>
            </a:prstGeom>
            <a:noFill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C2A96E28-2470-494D-B1A1-77A10055285D}"/>
                </a:ext>
              </a:extLst>
            </p:cNvPr>
            <p:cNvSpPr/>
            <p:nvPr/>
          </p:nvSpPr>
          <p:spPr>
            <a:xfrm>
              <a:off x="6057900" y="3743064"/>
              <a:ext cx="1752600" cy="465648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Heap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66341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Threads Memory Model</a:t>
            </a:r>
          </a:p>
        </p:txBody>
      </p:sp>
      <p:sp>
        <p:nvSpPr>
          <p:cNvPr id="9277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Conceptual model:</a:t>
            </a:r>
          </a:p>
          <a:p>
            <a:pPr lvl="1"/>
            <a:r>
              <a:rPr lang="en-US" dirty="0"/>
              <a:t>Multiple threads run within the context of a single process</a:t>
            </a:r>
          </a:p>
          <a:p>
            <a:pPr lvl="1"/>
            <a:r>
              <a:rPr lang="en-US" dirty="0"/>
              <a:t>Each thread has its own separate thread context</a:t>
            </a:r>
          </a:p>
          <a:p>
            <a:pPr lvl="2"/>
            <a:r>
              <a:rPr lang="en-US" sz="1600" dirty="0"/>
              <a:t>Thread ID, stack, stack pointer, PC, condition codes, and GP registers</a:t>
            </a:r>
          </a:p>
          <a:p>
            <a:pPr lvl="1"/>
            <a:r>
              <a:rPr lang="en-US" dirty="0"/>
              <a:t>All threads share the remaining process context</a:t>
            </a:r>
          </a:p>
          <a:p>
            <a:pPr lvl="2"/>
            <a:r>
              <a:rPr lang="en-US" sz="1600" dirty="0"/>
              <a:t>Code, data, heap, and shared library segments of the process virtual address space</a:t>
            </a:r>
          </a:p>
          <a:p>
            <a:pPr lvl="2"/>
            <a:r>
              <a:rPr lang="en-US" sz="1600" dirty="0"/>
              <a:t>Open files and installed handlers</a:t>
            </a:r>
          </a:p>
          <a:p>
            <a:pPr lvl="2"/>
            <a:endParaRPr lang="en-US" sz="1600" dirty="0"/>
          </a:p>
          <a:p>
            <a:r>
              <a:rPr lang="en-US" dirty="0"/>
              <a:t>Operationally, this model is not strictly enforced:</a:t>
            </a:r>
          </a:p>
          <a:p>
            <a:pPr lvl="1"/>
            <a:r>
              <a:rPr lang="en-US" dirty="0"/>
              <a:t>Register values are truly separate and protected, but…</a:t>
            </a:r>
          </a:p>
          <a:p>
            <a:pPr lvl="1"/>
            <a:r>
              <a:rPr lang="en-US" dirty="0"/>
              <a:t>Any thread can read and write the stack of any other thread</a:t>
            </a:r>
          </a:p>
          <a:p>
            <a:endParaRPr lang="en-US" sz="2000" dirty="0"/>
          </a:p>
          <a:p>
            <a:pPr>
              <a:buNone/>
            </a:pPr>
            <a:r>
              <a:rPr lang="en-US" i="1" dirty="0">
                <a:solidFill>
                  <a:srgbClr val="C00000"/>
                </a:solidFill>
              </a:rPr>
              <a:t>The mismatch between the conceptual and operation model </a:t>
            </a:r>
            <a:br>
              <a:rPr lang="en-US" i="1" dirty="0">
                <a:solidFill>
                  <a:srgbClr val="C00000"/>
                </a:solidFill>
              </a:rPr>
            </a:br>
            <a:r>
              <a:rPr lang="en-US" i="1" dirty="0">
                <a:solidFill>
                  <a:srgbClr val="C00000"/>
                </a:solidFill>
              </a:rPr>
              <a:t>is a source of confusion and errors</a:t>
            </a:r>
          </a:p>
        </p:txBody>
      </p:sp>
    </p:spTree>
    <p:extLst>
      <p:ext uri="{BB962C8B-B14F-4D97-AF65-F5344CB8AC3E}">
        <p14:creationId xmlns:p14="http://schemas.microsoft.com/office/powerpoint/2010/main" val="892178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9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Threads vs. Processes</a:t>
            </a:r>
          </a:p>
        </p:txBody>
      </p:sp>
      <p:sp>
        <p:nvSpPr>
          <p:cNvPr id="806917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sz="2600" dirty="0"/>
              <a:t>How threads and processes are similar</a:t>
            </a:r>
          </a:p>
          <a:p>
            <a:pPr lvl="1"/>
            <a:r>
              <a:rPr lang="en-US" sz="2200" dirty="0"/>
              <a:t>Each has its own logical control flow</a:t>
            </a:r>
          </a:p>
          <a:p>
            <a:pPr lvl="1"/>
            <a:r>
              <a:rPr lang="en-US" sz="2200" dirty="0"/>
              <a:t>Each can run concurrently with others (possibly on different cores)</a:t>
            </a:r>
          </a:p>
          <a:p>
            <a:pPr lvl="1"/>
            <a:r>
              <a:rPr lang="en-US" sz="2200" dirty="0"/>
              <a:t>Each is scheduled and context switched</a:t>
            </a:r>
          </a:p>
          <a:p>
            <a:r>
              <a:rPr lang="en-US" sz="2600" dirty="0"/>
              <a:t>How threads and processes are different</a:t>
            </a:r>
          </a:p>
          <a:p>
            <a:pPr lvl="1"/>
            <a:r>
              <a:rPr lang="en-US" sz="2200" dirty="0"/>
              <a:t>Threads share all code and data (except local stacks)</a:t>
            </a:r>
          </a:p>
          <a:p>
            <a:pPr lvl="2"/>
            <a:r>
              <a:rPr lang="en-US" dirty="0"/>
              <a:t>Processes (typically) do not</a:t>
            </a:r>
          </a:p>
          <a:p>
            <a:pPr lvl="1"/>
            <a:r>
              <a:rPr lang="en-US" sz="2200" dirty="0"/>
              <a:t>Threads are somewhat less expensive than processes</a:t>
            </a:r>
          </a:p>
          <a:p>
            <a:pPr lvl="2"/>
            <a:r>
              <a:rPr lang="en-US" dirty="0"/>
              <a:t>Thread control (creating and reaping) is half as expensive as process control</a:t>
            </a:r>
          </a:p>
          <a:p>
            <a:pPr lvl="3"/>
            <a:r>
              <a:rPr lang="en-US" dirty="0"/>
              <a:t>~20K cycles to create and reap a process</a:t>
            </a:r>
          </a:p>
          <a:p>
            <a:pPr lvl="3"/>
            <a:r>
              <a:rPr lang="en-US" dirty="0"/>
              <a:t>~10K cycles (or less) to create and reap a thread</a:t>
            </a:r>
          </a:p>
          <a:p>
            <a:pPr lvl="2"/>
            <a:r>
              <a:rPr lang="en-US" dirty="0"/>
              <a:t>Thread context switches are less expensive (e.g., don't flush TLB)</a:t>
            </a:r>
          </a:p>
        </p:txBody>
      </p:sp>
    </p:spTree>
    <p:extLst>
      <p:ext uri="{BB962C8B-B14F-4D97-AF65-F5344CB8AC3E}">
        <p14:creationId xmlns:p14="http://schemas.microsoft.com/office/powerpoint/2010/main" val="2471450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895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Logical View of Threads</a:t>
            </a:r>
          </a:p>
        </p:txBody>
      </p:sp>
      <p:sp>
        <p:nvSpPr>
          <p:cNvPr id="804896" name="Rectangle 3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Threads associated with process form a pool of peers</a:t>
            </a:r>
          </a:p>
          <a:p>
            <a:pPr lvl="1"/>
            <a:r>
              <a:rPr lang="en-US" sz="2200" dirty="0"/>
              <a:t>Unlike processes which form a tree hierarchy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06972B2-4402-3749-A2CE-F27FCCB9E898}"/>
              </a:ext>
            </a:extLst>
          </p:cNvPr>
          <p:cNvGrpSpPr/>
          <p:nvPr/>
        </p:nvGrpSpPr>
        <p:grpSpPr>
          <a:xfrm>
            <a:off x="1427956" y="2607469"/>
            <a:ext cx="2165350" cy="4008438"/>
            <a:chOff x="5540375" y="2606675"/>
            <a:chExt cx="2165350" cy="4008438"/>
          </a:xfrm>
        </p:grpSpPr>
        <p:sp>
          <p:nvSpPr>
            <p:cNvPr id="804868" name="Oval 4"/>
            <p:cNvSpPr>
              <a:spLocks noChangeArrowheads="1"/>
            </p:cNvSpPr>
            <p:nvPr/>
          </p:nvSpPr>
          <p:spPr bwMode="auto">
            <a:xfrm>
              <a:off x="6400800" y="3033713"/>
              <a:ext cx="457200" cy="457200"/>
            </a:xfrm>
            <a:prstGeom prst="ellipse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/>
                <a:t>P0</a:t>
              </a:r>
            </a:p>
          </p:txBody>
        </p:sp>
        <p:sp>
          <p:nvSpPr>
            <p:cNvPr id="804869" name="Oval 5"/>
            <p:cNvSpPr>
              <a:spLocks noChangeArrowheads="1"/>
            </p:cNvSpPr>
            <p:nvPr/>
          </p:nvSpPr>
          <p:spPr bwMode="auto">
            <a:xfrm>
              <a:off x="6400800" y="3871913"/>
              <a:ext cx="457200" cy="457200"/>
            </a:xfrm>
            <a:prstGeom prst="ellipse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/>
                <a:t>P1</a:t>
              </a:r>
            </a:p>
          </p:txBody>
        </p:sp>
        <p:sp>
          <p:nvSpPr>
            <p:cNvPr id="804870" name="Oval 6"/>
            <p:cNvSpPr>
              <a:spLocks noChangeArrowheads="1"/>
            </p:cNvSpPr>
            <p:nvPr/>
          </p:nvSpPr>
          <p:spPr bwMode="auto">
            <a:xfrm>
              <a:off x="5715000" y="4633913"/>
              <a:ext cx="457200" cy="457200"/>
            </a:xfrm>
            <a:prstGeom prst="ellipse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/>
                <a:t>sh</a:t>
              </a:r>
            </a:p>
          </p:txBody>
        </p:sp>
        <p:sp>
          <p:nvSpPr>
            <p:cNvPr id="804871" name="Line 7"/>
            <p:cNvSpPr>
              <a:spLocks noChangeShapeType="1"/>
            </p:cNvSpPr>
            <p:nvPr/>
          </p:nvSpPr>
          <p:spPr bwMode="auto">
            <a:xfrm>
              <a:off x="6629400" y="3490913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4872" name="Line 8"/>
            <p:cNvSpPr>
              <a:spLocks noChangeShapeType="1"/>
            </p:cNvSpPr>
            <p:nvPr/>
          </p:nvSpPr>
          <p:spPr bwMode="auto">
            <a:xfrm flipH="1">
              <a:off x="6096000" y="4252913"/>
              <a:ext cx="38100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4873" name="Oval 9"/>
            <p:cNvSpPr>
              <a:spLocks noChangeArrowheads="1"/>
            </p:cNvSpPr>
            <p:nvPr/>
          </p:nvSpPr>
          <p:spPr bwMode="auto">
            <a:xfrm>
              <a:off x="6400800" y="4633913"/>
              <a:ext cx="457200" cy="457200"/>
            </a:xfrm>
            <a:prstGeom prst="ellipse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/>
                <a:t>sh</a:t>
              </a:r>
            </a:p>
          </p:txBody>
        </p:sp>
        <p:sp>
          <p:nvSpPr>
            <p:cNvPr id="804874" name="Oval 10"/>
            <p:cNvSpPr>
              <a:spLocks noChangeArrowheads="1"/>
            </p:cNvSpPr>
            <p:nvPr/>
          </p:nvSpPr>
          <p:spPr bwMode="auto">
            <a:xfrm>
              <a:off x="7086600" y="4633913"/>
              <a:ext cx="457200" cy="457200"/>
            </a:xfrm>
            <a:prstGeom prst="ellipse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/>
                <a:t>sh</a:t>
              </a:r>
            </a:p>
          </p:txBody>
        </p:sp>
        <p:sp>
          <p:nvSpPr>
            <p:cNvPr id="804875" name="Line 11"/>
            <p:cNvSpPr>
              <a:spLocks noChangeShapeType="1"/>
            </p:cNvSpPr>
            <p:nvPr/>
          </p:nvSpPr>
          <p:spPr bwMode="auto">
            <a:xfrm>
              <a:off x="6629400" y="4329113"/>
              <a:ext cx="0" cy="304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4876" name="Line 12"/>
            <p:cNvSpPr>
              <a:spLocks noChangeShapeType="1"/>
            </p:cNvSpPr>
            <p:nvPr/>
          </p:nvSpPr>
          <p:spPr bwMode="auto">
            <a:xfrm>
              <a:off x="6781800" y="4252913"/>
              <a:ext cx="38100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4877" name="Oval 13"/>
            <p:cNvSpPr>
              <a:spLocks noChangeArrowheads="1"/>
            </p:cNvSpPr>
            <p:nvPr/>
          </p:nvSpPr>
          <p:spPr bwMode="auto">
            <a:xfrm>
              <a:off x="6400800" y="5395913"/>
              <a:ext cx="457200" cy="457200"/>
            </a:xfrm>
            <a:prstGeom prst="ellipse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/>
                <a:t>foo</a:t>
              </a:r>
            </a:p>
          </p:txBody>
        </p:sp>
        <p:sp>
          <p:nvSpPr>
            <p:cNvPr id="804878" name="Line 14"/>
            <p:cNvSpPr>
              <a:spLocks noChangeShapeType="1"/>
            </p:cNvSpPr>
            <p:nvPr/>
          </p:nvSpPr>
          <p:spPr bwMode="auto">
            <a:xfrm>
              <a:off x="6629400" y="5091113"/>
              <a:ext cx="0" cy="304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4879" name="Oval 15"/>
            <p:cNvSpPr>
              <a:spLocks noChangeArrowheads="1"/>
            </p:cNvSpPr>
            <p:nvPr/>
          </p:nvSpPr>
          <p:spPr bwMode="auto">
            <a:xfrm>
              <a:off x="6400800" y="6157913"/>
              <a:ext cx="457200" cy="457200"/>
            </a:xfrm>
            <a:prstGeom prst="ellipse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/>
                <a:t>bar</a:t>
              </a:r>
            </a:p>
          </p:txBody>
        </p:sp>
        <p:sp>
          <p:nvSpPr>
            <p:cNvPr id="804880" name="Line 16"/>
            <p:cNvSpPr>
              <a:spLocks noChangeShapeType="1"/>
            </p:cNvSpPr>
            <p:nvPr/>
          </p:nvSpPr>
          <p:spPr bwMode="auto">
            <a:xfrm>
              <a:off x="6629400" y="5853113"/>
              <a:ext cx="0" cy="304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4882" name="Text Box 18"/>
            <p:cNvSpPr txBox="1">
              <a:spLocks noChangeArrowheads="1"/>
            </p:cNvSpPr>
            <p:nvPr/>
          </p:nvSpPr>
          <p:spPr bwMode="auto">
            <a:xfrm>
              <a:off x="5540375" y="2606675"/>
              <a:ext cx="216535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/>
                <a:t>Process hierarchy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925FF10C-A5DB-9449-AA33-843EC80DC5C9}"/>
              </a:ext>
            </a:extLst>
          </p:cNvPr>
          <p:cNvGrpSpPr/>
          <p:nvPr/>
        </p:nvGrpSpPr>
        <p:grpSpPr>
          <a:xfrm>
            <a:off x="4375944" y="2607469"/>
            <a:ext cx="4202112" cy="3290888"/>
            <a:chOff x="690563" y="2562225"/>
            <a:chExt cx="4202112" cy="3290888"/>
          </a:xfrm>
        </p:grpSpPr>
        <p:sp>
          <p:nvSpPr>
            <p:cNvPr id="804881" name="Oval 17"/>
            <p:cNvSpPr>
              <a:spLocks noChangeArrowheads="1"/>
            </p:cNvSpPr>
            <p:nvPr/>
          </p:nvSpPr>
          <p:spPr bwMode="auto">
            <a:xfrm>
              <a:off x="1066800" y="3643313"/>
              <a:ext cx="457200" cy="457200"/>
            </a:xfrm>
            <a:prstGeom prst="ellipse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/>
                <a:t>T1</a:t>
              </a: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FCE12693-A8C6-A743-8D4E-5D1500C6A8F8}"/>
                </a:ext>
              </a:extLst>
            </p:cNvPr>
            <p:cNvGrpSpPr/>
            <p:nvPr/>
          </p:nvGrpSpPr>
          <p:grpSpPr>
            <a:xfrm>
              <a:off x="690563" y="2562225"/>
              <a:ext cx="4202112" cy="3290888"/>
              <a:chOff x="690563" y="2562225"/>
              <a:chExt cx="4202112" cy="3290888"/>
            </a:xfrm>
          </p:grpSpPr>
          <p:sp>
            <p:nvSpPr>
              <p:cNvPr id="804883" name="Rectangle 19"/>
              <p:cNvSpPr>
                <a:spLocks noChangeArrowheads="1"/>
              </p:cNvSpPr>
              <p:nvPr/>
            </p:nvSpPr>
            <p:spPr bwMode="auto">
              <a:xfrm>
                <a:off x="914400" y="3033713"/>
                <a:ext cx="3810000" cy="28194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804884" name="Text Box 20"/>
              <p:cNvSpPr txBox="1">
                <a:spLocks noChangeArrowheads="1"/>
              </p:cNvSpPr>
              <p:nvPr/>
            </p:nvSpPr>
            <p:spPr bwMode="auto">
              <a:xfrm>
                <a:off x="690563" y="2562225"/>
                <a:ext cx="4202112" cy="3667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en-US" sz="1800" dirty="0"/>
                  <a:t>Threads associated with process foo</a:t>
                </a:r>
              </a:p>
            </p:txBody>
          </p:sp>
        </p:grpSp>
        <p:sp>
          <p:nvSpPr>
            <p:cNvPr id="804885" name="Oval 21"/>
            <p:cNvSpPr>
              <a:spLocks noChangeArrowheads="1"/>
            </p:cNvSpPr>
            <p:nvPr/>
          </p:nvSpPr>
          <p:spPr bwMode="auto">
            <a:xfrm>
              <a:off x="2209800" y="3109913"/>
              <a:ext cx="457200" cy="457200"/>
            </a:xfrm>
            <a:prstGeom prst="ellipse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/>
                <a:t>T2</a:t>
              </a:r>
            </a:p>
          </p:txBody>
        </p:sp>
        <p:sp>
          <p:nvSpPr>
            <p:cNvPr id="804886" name="Oval 22"/>
            <p:cNvSpPr>
              <a:spLocks noChangeArrowheads="1"/>
            </p:cNvSpPr>
            <p:nvPr/>
          </p:nvSpPr>
          <p:spPr bwMode="auto">
            <a:xfrm>
              <a:off x="4038600" y="3338513"/>
              <a:ext cx="457200" cy="457200"/>
            </a:xfrm>
            <a:prstGeom prst="ellipse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/>
                <a:t>T4</a:t>
              </a:r>
            </a:p>
          </p:txBody>
        </p:sp>
        <p:sp>
          <p:nvSpPr>
            <p:cNvPr id="804887" name="Oval 23"/>
            <p:cNvSpPr>
              <a:spLocks noChangeArrowheads="1"/>
            </p:cNvSpPr>
            <p:nvPr/>
          </p:nvSpPr>
          <p:spPr bwMode="auto">
            <a:xfrm>
              <a:off x="1600200" y="5243513"/>
              <a:ext cx="457200" cy="457200"/>
            </a:xfrm>
            <a:prstGeom prst="ellipse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/>
                <a:t>T5</a:t>
              </a:r>
            </a:p>
          </p:txBody>
        </p:sp>
        <p:sp>
          <p:nvSpPr>
            <p:cNvPr id="804888" name="Oval 24"/>
            <p:cNvSpPr>
              <a:spLocks noChangeArrowheads="1"/>
            </p:cNvSpPr>
            <p:nvPr/>
          </p:nvSpPr>
          <p:spPr bwMode="auto">
            <a:xfrm>
              <a:off x="3429000" y="5167313"/>
              <a:ext cx="457200" cy="457200"/>
            </a:xfrm>
            <a:prstGeom prst="ellipse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/>
                <a:t>T3</a:t>
              </a:r>
            </a:p>
          </p:txBody>
        </p:sp>
        <p:sp>
          <p:nvSpPr>
            <p:cNvPr id="804889" name="Rectangle 25"/>
            <p:cNvSpPr>
              <a:spLocks noChangeArrowheads="1"/>
            </p:cNvSpPr>
            <p:nvPr/>
          </p:nvSpPr>
          <p:spPr bwMode="auto">
            <a:xfrm>
              <a:off x="1981200" y="4100513"/>
              <a:ext cx="1905000" cy="609600"/>
            </a:xfrm>
            <a:prstGeom prst="rect">
              <a:avLst/>
            </a:prstGeom>
            <a:solidFill>
              <a:srgbClr val="E6E6E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/>
                <a:t>shared code, data</a:t>
              </a:r>
            </a:p>
            <a:p>
              <a:pPr algn="ctr"/>
              <a:r>
                <a:rPr lang="en-US" sz="1800"/>
                <a:t>and kernel context</a:t>
              </a:r>
            </a:p>
          </p:txBody>
        </p:sp>
        <p:sp>
          <p:nvSpPr>
            <p:cNvPr id="804890" name="Line 26"/>
            <p:cNvSpPr>
              <a:spLocks noChangeShapeType="1"/>
            </p:cNvSpPr>
            <p:nvPr/>
          </p:nvSpPr>
          <p:spPr bwMode="auto">
            <a:xfrm flipV="1">
              <a:off x="1905000" y="4710113"/>
              <a:ext cx="304800" cy="5334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4891" name="Line 27"/>
            <p:cNvSpPr>
              <a:spLocks noChangeShapeType="1"/>
            </p:cNvSpPr>
            <p:nvPr/>
          </p:nvSpPr>
          <p:spPr bwMode="auto">
            <a:xfrm flipH="1" flipV="1">
              <a:off x="3352800" y="4710113"/>
              <a:ext cx="228600" cy="4572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4892" name="Line 28"/>
            <p:cNvSpPr>
              <a:spLocks noChangeShapeType="1"/>
            </p:cNvSpPr>
            <p:nvPr/>
          </p:nvSpPr>
          <p:spPr bwMode="auto">
            <a:xfrm flipH="1" flipV="1">
              <a:off x="1524000" y="4024313"/>
              <a:ext cx="381000" cy="304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4893" name="Line 29"/>
            <p:cNvSpPr>
              <a:spLocks noChangeShapeType="1"/>
            </p:cNvSpPr>
            <p:nvPr/>
          </p:nvSpPr>
          <p:spPr bwMode="auto">
            <a:xfrm flipH="1" flipV="1">
              <a:off x="2438400" y="3567113"/>
              <a:ext cx="0" cy="5334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4894" name="Line 30"/>
            <p:cNvSpPr>
              <a:spLocks noChangeShapeType="1"/>
            </p:cNvSpPr>
            <p:nvPr/>
          </p:nvSpPr>
          <p:spPr bwMode="auto">
            <a:xfrm flipV="1">
              <a:off x="3657600" y="3719513"/>
              <a:ext cx="45720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1111113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Posix</a:t>
            </a:r>
            <a:r>
              <a:rPr lang="en-US" dirty="0"/>
              <a:t> Threads Interface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65CD3F1-D332-DD42-A9AE-67B2CFA287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 (</a:t>
            </a:r>
            <a:r>
              <a:rPr lang="en-US" dirty="0" err="1"/>
              <a:t>Pthreads</a:t>
            </a:r>
            <a:r>
              <a:rPr lang="en-US" dirty="0"/>
              <a:t>)</a:t>
            </a:r>
          </a:p>
        </p:txBody>
      </p:sp>
      <p:sp>
        <p:nvSpPr>
          <p:cNvPr id="807939" name="Rectangle 3"/>
          <p:cNvSpPr>
            <a:spLocks noGrp="1" noChangeArrowheads="1"/>
          </p:cNvSpPr>
          <p:nvPr>
            <p:ph sz="half" idx="2"/>
          </p:nvPr>
        </p:nvSpPr>
        <p:spPr>
          <a:xfrm>
            <a:off x="457200" y="2438400"/>
            <a:ext cx="4114800" cy="3951288"/>
          </a:xfrm>
        </p:spPr>
        <p:txBody>
          <a:bodyPr>
            <a:normAutofit fontScale="92500"/>
          </a:bodyPr>
          <a:lstStyle/>
          <a:p>
            <a:r>
              <a:rPr lang="en-US" dirty="0"/>
              <a:t>Creating and reaping threads</a:t>
            </a:r>
          </a:p>
          <a:p>
            <a:pPr lvl="1"/>
            <a:r>
              <a:rPr lang="en-US" dirty="0" err="1">
                <a:latin typeface="Courier New" pitchFamily="49" charset="0"/>
              </a:rPr>
              <a:t>pthread_create</a:t>
            </a:r>
            <a:r>
              <a:rPr lang="en-US" dirty="0">
                <a:latin typeface="Courier New" pitchFamily="49" charset="0"/>
              </a:rPr>
              <a:t>()</a:t>
            </a:r>
          </a:p>
          <a:p>
            <a:pPr lvl="1"/>
            <a:r>
              <a:rPr lang="en-US" dirty="0" err="1">
                <a:latin typeface="Courier New" pitchFamily="49" charset="0"/>
              </a:rPr>
              <a:t>pthread_join</a:t>
            </a:r>
            <a:r>
              <a:rPr lang="en-US" dirty="0">
                <a:latin typeface="Courier New" pitchFamily="49" charset="0"/>
              </a:rPr>
              <a:t>()</a:t>
            </a:r>
          </a:p>
          <a:p>
            <a:r>
              <a:rPr lang="en-US" dirty="0"/>
              <a:t>Determining your thread ID</a:t>
            </a:r>
          </a:p>
          <a:p>
            <a:pPr lvl="1"/>
            <a:r>
              <a:rPr lang="en-US" dirty="0" err="1">
                <a:latin typeface="Courier New" pitchFamily="49" charset="0"/>
              </a:rPr>
              <a:t>pthread_self</a:t>
            </a:r>
            <a:r>
              <a:rPr lang="en-US" dirty="0">
                <a:latin typeface="Courier New" pitchFamily="49" charset="0"/>
              </a:rPr>
              <a:t>()</a:t>
            </a:r>
          </a:p>
          <a:p>
            <a:r>
              <a:rPr lang="en-US" dirty="0">
                <a:solidFill>
                  <a:schemeClr val="tx2"/>
                </a:solidFill>
              </a:rPr>
              <a:t>Terminating threads</a:t>
            </a:r>
          </a:p>
          <a:p>
            <a:pPr lvl="1"/>
            <a:r>
              <a:rPr lang="en-US" dirty="0" err="1">
                <a:latin typeface="Courier New" pitchFamily="49" charset="0"/>
              </a:rPr>
              <a:t>pthread_cancel</a:t>
            </a:r>
            <a:r>
              <a:rPr lang="en-US" dirty="0">
                <a:latin typeface="Courier New" pitchFamily="49" charset="0"/>
              </a:rPr>
              <a:t>()</a:t>
            </a:r>
          </a:p>
          <a:p>
            <a:pPr lvl="1"/>
            <a:r>
              <a:rPr lang="en-US" dirty="0" err="1">
                <a:latin typeface="Courier New" pitchFamily="49" charset="0"/>
              </a:rPr>
              <a:t>pthread_exit</a:t>
            </a:r>
            <a:r>
              <a:rPr lang="en-US" dirty="0">
                <a:latin typeface="Courier New" pitchFamily="49" charset="0"/>
              </a:rPr>
              <a:t>()</a:t>
            </a:r>
            <a:endParaRPr lang="en-US" dirty="0"/>
          </a:p>
          <a:p>
            <a:pPr lvl="1"/>
            <a:r>
              <a:rPr lang="en-US" dirty="0">
                <a:latin typeface="Courier New" pitchFamily="49" charset="0"/>
              </a:rPr>
              <a:t>exit()</a:t>
            </a:r>
            <a:r>
              <a:rPr lang="en-US" dirty="0"/>
              <a:t> [terminates all threads] </a:t>
            </a:r>
          </a:p>
          <a:p>
            <a:pPr lvl="1"/>
            <a:r>
              <a:rPr lang="en-US" dirty="0">
                <a:latin typeface="Courier New" pitchFamily="49" charset="0"/>
              </a:rPr>
              <a:t>RET </a:t>
            </a:r>
            <a:r>
              <a:rPr lang="en-US" dirty="0"/>
              <a:t>[terminates current thread]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D3E5014-D0D7-344A-B372-EB5AD3A915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Python (threading)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F0D69CA-A940-C04D-8B4B-0BCB381706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4114800" cy="3951288"/>
          </a:xfrm>
        </p:spPr>
        <p:txBody>
          <a:bodyPr>
            <a:normAutofit fontScale="92500"/>
          </a:bodyPr>
          <a:lstStyle/>
          <a:p>
            <a:r>
              <a:rPr lang="en-US" dirty="0"/>
              <a:t>Creating and reaping threads</a:t>
            </a:r>
          </a:p>
          <a:p>
            <a:pPr lvl="1"/>
            <a:r>
              <a:rPr lang="en-US" dirty="0">
                <a:latin typeface="Courier New" pitchFamily="49" charset="0"/>
              </a:rPr>
              <a:t>Thread()</a:t>
            </a:r>
          </a:p>
          <a:p>
            <a:pPr lvl="1"/>
            <a:r>
              <a:rPr lang="en-US" dirty="0" err="1">
                <a:latin typeface="Courier New" pitchFamily="49" charset="0"/>
              </a:rPr>
              <a:t>thread.join</a:t>
            </a:r>
            <a:r>
              <a:rPr lang="en-US" dirty="0">
                <a:latin typeface="Courier New" pitchFamily="49" charset="0"/>
              </a:rPr>
              <a:t>()</a:t>
            </a:r>
          </a:p>
          <a:p>
            <a:r>
              <a:rPr lang="en-US" dirty="0"/>
              <a:t>Determining your thread ID</a:t>
            </a:r>
          </a:p>
          <a:p>
            <a:pPr lvl="1"/>
            <a:r>
              <a:rPr lang="en-US" dirty="0" err="1">
                <a:latin typeface="Courier New" pitchFamily="49" charset="0"/>
              </a:rPr>
              <a:t>thread.get_ident</a:t>
            </a:r>
            <a:r>
              <a:rPr lang="en-US" dirty="0">
                <a:latin typeface="Courier New" pitchFamily="49" charset="0"/>
              </a:rPr>
              <a:t>()</a:t>
            </a:r>
          </a:p>
          <a:p>
            <a:r>
              <a:rPr lang="en-US" dirty="0">
                <a:solidFill>
                  <a:schemeClr val="tx2"/>
                </a:solidFill>
              </a:rPr>
              <a:t>Terminating threads</a:t>
            </a: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 err="1">
                <a:latin typeface="Courier New" pitchFamily="49" charset="0"/>
              </a:rPr>
              <a:t>thread.exit</a:t>
            </a:r>
            <a:r>
              <a:rPr lang="en-US" dirty="0">
                <a:latin typeface="Courier New" pitchFamily="49" charset="0"/>
              </a:rPr>
              <a:t>()</a:t>
            </a:r>
            <a:endParaRPr lang="en-US" dirty="0"/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>
                <a:latin typeface="Courier New" pitchFamily="49" charset="0"/>
              </a:rPr>
              <a:t>RET </a:t>
            </a:r>
            <a:r>
              <a:rPr lang="en-US" dirty="0"/>
              <a:t>[terminates current thread]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6829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3047FA14-E8B9-5541-B2FA-35D660E1BFD6}" vid="{5B7FA5DE-B936-DE42-9858-6D948D82487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26465</TotalTime>
  <Words>3306</Words>
  <Application>Microsoft Macintosh PowerPoint</Application>
  <PresentationFormat>On-screen Show (4:3)</PresentationFormat>
  <Paragraphs>605</Paragraphs>
  <Slides>33</Slides>
  <Notes>18</Notes>
  <HiddenSlides>4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Courier</vt:lpstr>
      <vt:lpstr>Courier New</vt:lpstr>
      <vt:lpstr>Clarity</vt:lpstr>
      <vt:lpstr>Lecture 19: Threads and Concurrency</vt:lpstr>
      <vt:lpstr>Why Concurrent Programs?</vt:lpstr>
      <vt:lpstr>Traditional View of a Process</vt:lpstr>
      <vt:lpstr>Alternate View of a Process</vt:lpstr>
      <vt:lpstr>A Process With Multiple Threads</vt:lpstr>
      <vt:lpstr>Threads Memory Model</vt:lpstr>
      <vt:lpstr>Threads vs. Processes</vt:lpstr>
      <vt:lpstr>Logical View of Threads</vt:lpstr>
      <vt:lpstr>Posix Threads Interface</vt:lpstr>
      <vt:lpstr>The Pthreads "hello, world" Program</vt:lpstr>
      <vt:lpstr>Example: Sharing with Threads</vt:lpstr>
      <vt:lpstr>Mapping Variable Instances to Memory</vt:lpstr>
      <vt:lpstr>Mapping Variable Instances to Memory</vt:lpstr>
      <vt:lpstr>Threads Memory Model</vt:lpstr>
      <vt:lpstr>Exercise 1: Shared Variables</vt:lpstr>
      <vt:lpstr>Exercise 1: Shared Variables</vt:lpstr>
      <vt:lpstr>Why not Concurrent Programs?</vt:lpstr>
      <vt:lpstr>Assembly Code for Counter Loop</vt:lpstr>
      <vt:lpstr>Race conditions</vt:lpstr>
      <vt:lpstr>A concrete example…</vt:lpstr>
      <vt:lpstr>A problematic schedule</vt:lpstr>
      <vt:lpstr>Solution 1: Leave a note</vt:lpstr>
      <vt:lpstr>Solution 2: Leave note before check note</vt:lpstr>
      <vt:lpstr>Solution 3: Keep checking for note</vt:lpstr>
      <vt:lpstr>Solution 4: Take turns</vt:lpstr>
      <vt:lpstr>Locks </vt:lpstr>
      <vt:lpstr>Atomic Operations</vt:lpstr>
      <vt:lpstr>Spinlocks</vt:lpstr>
      <vt:lpstr>Solution 5: use a lock</vt:lpstr>
      <vt:lpstr>Programming with Locks</vt:lpstr>
      <vt:lpstr>Exercise 2: Locks</vt:lpstr>
      <vt:lpstr>Problems with Locks</vt:lpstr>
      <vt:lpstr>Better Synchronization Primitives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20: Synchronization</dc:title>
  <dc:creator>Eleanor Birrell</dc:creator>
  <cp:lastModifiedBy>Eleanor Birrell</cp:lastModifiedBy>
  <cp:revision>164</cp:revision>
  <dcterms:created xsi:type="dcterms:W3CDTF">2019-04-08T04:35:03Z</dcterms:created>
  <dcterms:modified xsi:type="dcterms:W3CDTF">2024-11-05T04:45:35Z</dcterms:modified>
</cp:coreProperties>
</file>