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71" r:id="rId12"/>
    <p:sldId id="272" r:id="rId13"/>
    <p:sldId id="273" r:id="rId14"/>
    <p:sldId id="276" r:id="rId15"/>
    <p:sldId id="283" r:id="rId16"/>
    <p:sldId id="274" r:id="rId17"/>
    <p:sldId id="277" r:id="rId18"/>
    <p:sldId id="278" r:id="rId19"/>
    <p:sldId id="279" r:id="rId20"/>
    <p:sldId id="282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66" autoAdjust="0"/>
    <p:restoredTop sz="90476" autoAdjust="0"/>
  </p:normalViewPr>
  <p:slideViewPr>
    <p:cSldViewPr>
      <p:cViewPr varScale="1">
        <p:scale>
          <a:sx n="88" d="100"/>
          <a:sy n="88" d="100"/>
        </p:scale>
        <p:origin x="192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0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Problems: responsiveness, fairness, starvation, assumption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5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         	           Fall 2024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18: CPU Scheduling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68B1-770D-8348-86C1-2C691EFD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Assumptions (for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904F-5437-EB4B-B954-102A0D014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Once you start a job, you complete that job before beginning the next job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The run-time of each job is known in advance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All jobs only use the CPU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94732E-2ADD-E94D-B638-BC83E7B4E3BE}"/>
              </a:ext>
            </a:extLst>
          </p:cNvPr>
          <p:cNvCxnSpPr>
            <a:cxnSpLocks/>
          </p:cNvCxnSpPr>
          <p:nvPr/>
        </p:nvCxnSpPr>
        <p:spPr>
          <a:xfrm>
            <a:off x="533400" y="1852749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3AE64A-9672-2F4E-B725-EEDA98C914D5}"/>
              </a:ext>
            </a:extLst>
          </p:cNvPr>
          <p:cNvCxnSpPr>
            <a:cxnSpLocks/>
          </p:cNvCxnSpPr>
          <p:nvPr/>
        </p:nvCxnSpPr>
        <p:spPr>
          <a:xfrm>
            <a:off x="947057" y="2209800"/>
            <a:ext cx="30915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6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CCC6-A7D4-D243-A16E-54301DB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Shortest Time-to-Completion First (STCF)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0EE09-E161-0249-94DE-B474A9869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job with the shortest time-to-completion is scheduled next</a:t>
                </a:r>
              </a:p>
              <a:p>
                <a:r>
                  <a:rPr lang="en-US" dirty="0"/>
                  <a:t>If a job arrives with a shorter time-to-completion then the current job, it preempts the current job</a:t>
                </a:r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100 to complete</a:t>
                </a:r>
              </a:p>
              <a:p>
                <a:pPr lvl="1"/>
                <a:r>
                  <a:rPr lang="en-US" dirty="0"/>
                  <a:t>Job B arrives at time 5, takes time 10 to complete</a:t>
                </a:r>
              </a:p>
              <a:p>
                <a:pPr lvl="1"/>
                <a:r>
                  <a:rPr lang="en-US" dirty="0"/>
                  <a:t>Job C arrives at time 10,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0+1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8.3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.025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0EE09-E161-0249-94DE-B474A9869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3"/>
                <a:stretch>
                  <a:fillRect l="-617" t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9389BA7-8758-5942-A7B8-78BC13AAB951}"/>
              </a:ext>
            </a:extLst>
          </p:cNvPr>
          <p:cNvGrpSpPr/>
          <p:nvPr/>
        </p:nvGrpSpPr>
        <p:grpSpPr>
          <a:xfrm>
            <a:off x="762000" y="4777171"/>
            <a:ext cx="8419392" cy="638863"/>
            <a:chOff x="762000" y="4777171"/>
            <a:chExt cx="8419392" cy="63886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EA5EDD-2A44-4543-8B8B-6A433BA9EE22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83ADCB-8203-9C43-8E49-3E584B33CD3A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AB0E9E-50AD-1448-A556-A448D3F7D367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8421A6-6E90-7C48-84B7-C6514C0EE28E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7866B2-BEFA-9D49-9D5E-19F2467C1DAA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374DAC-252A-C24F-95C4-7D261C853417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707ECC-D0A9-874B-BC9D-AAF1E21DB90F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AA21D8-32C1-5042-9AF6-B8DFDFAD90D8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334C9-D6C8-B743-AAF6-13AB602813A2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FC085-71CA-C242-927E-70466693FDEE}"/>
              </a:ext>
            </a:extLst>
          </p:cNvPr>
          <p:cNvSpPr/>
          <p:nvPr/>
        </p:nvSpPr>
        <p:spPr>
          <a:xfrm>
            <a:off x="1219201" y="3962400"/>
            <a:ext cx="300748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82D356-4D23-D640-B386-4F6DB2A33582}"/>
              </a:ext>
            </a:extLst>
          </p:cNvPr>
          <p:cNvSpPr/>
          <p:nvPr/>
        </p:nvSpPr>
        <p:spPr>
          <a:xfrm>
            <a:off x="2386922" y="3962400"/>
            <a:ext cx="5742813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783FA7-E11A-6849-9209-9354AA7C5043}"/>
              </a:ext>
            </a:extLst>
          </p:cNvPr>
          <p:cNvSpPr/>
          <p:nvPr/>
        </p:nvSpPr>
        <p:spPr>
          <a:xfrm>
            <a:off x="1803061" y="3962400"/>
            <a:ext cx="583861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EEA1D9-42F0-F945-9740-1BEE798A10DB}"/>
              </a:ext>
            </a:extLst>
          </p:cNvPr>
          <p:cNvSpPr/>
          <p:nvPr/>
        </p:nvSpPr>
        <p:spPr>
          <a:xfrm>
            <a:off x="918453" y="3962400"/>
            <a:ext cx="300747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262B75-1A78-96FD-E896-BAFE525F754B}"/>
              </a:ext>
            </a:extLst>
          </p:cNvPr>
          <p:cNvSpPr/>
          <p:nvPr/>
        </p:nvSpPr>
        <p:spPr>
          <a:xfrm>
            <a:off x="1228018" y="3962399"/>
            <a:ext cx="583861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387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68B1-770D-8348-86C1-2C691EFD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Assumptions (for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904F-5437-EB4B-B954-102A0D014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Once you start a job, you complete that job before beginning the next job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The run-time of each job is known in advance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All jobs only use the CPU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1CDEB1-B568-5445-A0D6-7BA6416B5781}"/>
              </a:ext>
            </a:extLst>
          </p:cNvPr>
          <p:cNvCxnSpPr>
            <a:cxnSpLocks/>
          </p:cNvCxnSpPr>
          <p:nvPr/>
        </p:nvCxnSpPr>
        <p:spPr>
          <a:xfrm>
            <a:off x="546463" y="1865812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83DDF1-9B0A-2446-BB98-18057986120D}"/>
              </a:ext>
            </a:extLst>
          </p:cNvPr>
          <p:cNvCxnSpPr>
            <a:cxnSpLocks/>
          </p:cNvCxnSpPr>
          <p:nvPr/>
        </p:nvCxnSpPr>
        <p:spPr>
          <a:xfrm>
            <a:off x="960120" y="2214155"/>
            <a:ext cx="30915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EB92B5-1AC0-174F-8AB9-9FB2A21C8434}"/>
              </a:ext>
            </a:extLst>
          </p:cNvPr>
          <p:cNvCxnSpPr>
            <a:cxnSpLocks/>
          </p:cNvCxnSpPr>
          <p:nvPr/>
        </p:nvCxnSpPr>
        <p:spPr>
          <a:xfrm>
            <a:off x="533400" y="2667000"/>
            <a:ext cx="6642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4596-7B53-4A42-AF4F-04D1353E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 (RR)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07A247-2831-504E-9405-534A620BE9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Run jobs for a fixed time slice (e.g., 2), cycle through all job that are not yet completed</a:t>
                </a:r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 to complete</a:t>
                </a:r>
              </a:p>
              <a:p>
                <a:pPr lvl="1"/>
                <a:r>
                  <a:rPr lang="en-US" dirty="0"/>
                  <a:t>Job B arrives at time 0, takes time 10 to complete</a:t>
                </a:r>
              </a:p>
              <a:p>
                <a:pPr lvl="1"/>
                <a:r>
                  <a:rPr lang="en-US" dirty="0"/>
                  <a:t>Job C arrives at time 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.1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07A247-2831-504E-9405-534A620BE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 l="-61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4F6A2DC-29D6-0344-ABA1-FC7EA015882A}"/>
              </a:ext>
            </a:extLst>
          </p:cNvPr>
          <p:cNvGrpSpPr/>
          <p:nvPr/>
        </p:nvGrpSpPr>
        <p:grpSpPr>
          <a:xfrm>
            <a:off x="762000" y="4777171"/>
            <a:ext cx="8419392" cy="638863"/>
            <a:chOff x="762000" y="4777171"/>
            <a:chExt cx="8419392" cy="63886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5D0B6B6-2733-DC4E-86E4-5629AEA0C3B1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623CFF-595D-0B49-B06C-8E4C973C32D1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306648-CD99-3042-A986-30E8093C5E8F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DD0A83-C364-FE45-A984-9155D9DAF0D0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6E84B3-115A-D846-AE1A-CF579FC6C4FD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D42B79-867B-3C46-9F00-6AF5BD36CFAD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94F61C-240F-B84E-92B2-0A29745EFF8C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426BEB-10A0-BD4E-8CD3-E9218BA8C759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0677C0-7C75-EB45-B05F-B4AD68893678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3A43E68-E1E1-FA4A-A7A3-716E62CEE036}"/>
              </a:ext>
            </a:extLst>
          </p:cNvPr>
          <p:cNvSpPr/>
          <p:nvPr/>
        </p:nvSpPr>
        <p:spPr>
          <a:xfrm>
            <a:off x="932788" y="3948109"/>
            <a:ext cx="130246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C7F6B6-20E2-F546-A5FE-B8A7AF714894}"/>
              </a:ext>
            </a:extLst>
          </p:cNvPr>
          <p:cNvSpPr/>
          <p:nvPr/>
        </p:nvSpPr>
        <p:spPr>
          <a:xfrm>
            <a:off x="1050147" y="3948110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89A837-DEB6-814A-9DD9-925C8B4F4AAA}"/>
              </a:ext>
            </a:extLst>
          </p:cNvPr>
          <p:cNvSpPr/>
          <p:nvPr/>
        </p:nvSpPr>
        <p:spPr>
          <a:xfrm>
            <a:off x="1160636" y="3948109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876A9F-D955-594D-84D8-AA29D8D4461D}"/>
              </a:ext>
            </a:extLst>
          </p:cNvPr>
          <p:cNvSpPr/>
          <p:nvPr/>
        </p:nvSpPr>
        <p:spPr>
          <a:xfrm>
            <a:off x="1301098" y="3948109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6D0E16-1C8B-154A-AC74-E040A9F94856}"/>
              </a:ext>
            </a:extLst>
          </p:cNvPr>
          <p:cNvSpPr/>
          <p:nvPr/>
        </p:nvSpPr>
        <p:spPr>
          <a:xfrm>
            <a:off x="1386852" y="3948109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EEFEAA-750D-5D4F-A302-8641B489996D}"/>
              </a:ext>
            </a:extLst>
          </p:cNvPr>
          <p:cNvSpPr/>
          <p:nvPr/>
        </p:nvSpPr>
        <p:spPr>
          <a:xfrm>
            <a:off x="1503760" y="3948109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B370B1-7258-CE40-BCD5-1023F7239CE7}"/>
              </a:ext>
            </a:extLst>
          </p:cNvPr>
          <p:cNvSpPr/>
          <p:nvPr/>
        </p:nvSpPr>
        <p:spPr>
          <a:xfrm>
            <a:off x="1628053" y="3948110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F79A829-C4ED-4B4F-8783-0E0CF5AA7D48}"/>
              </a:ext>
            </a:extLst>
          </p:cNvPr>
          <p:cNvSpPr/>
          <p:nvPr/>
        </p:nvSpPr>
        <p:spPr>
          <a:xfrm>
            <a:off x="1717029" y="3948109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DCCA7FE-F524-7049-858B-B2C13B7AA485}"/>
              </a:ext>
            </a:extLst>
          </p:cNvPr>
          <p:cNvSpPr/>
          <p:nvPr/>
        </p:nvSpPr>
        <p:spPr>
          <a:xfrm>
            <a:off x="1842548" y="3940132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751DF32-D926-1246-8175-6F03D6B15EBD}"/>
              </a:ext>
            </a:extLst>
          </p:cNvPr>
          <p:cNvSpPr/>
          <p:nvPr/>
        </p:nvSpPr>
        <p:spPr>
          <a:xfrm>
            <a:off x="1986898" y="3940132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A9C4E22-E9BB-D54C-8AD2-31B2C1090367}"/>
              </a:ext>
            </a:extLst>
          </p:cNvPr>
          <p:cNvSpPr/>
          <p:nvPr/>
        </p:nvSpPr>
        <p:spPr>
          <a:xfrm>
            <a:off x="2073392" y="3941678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4007139-2BE7-6141-B802-C97BDB847888}"/>
              </a:ext>
            </a:extLst>
          </p:cNvPr>
          <p:cNvSpPr/>
          <p:nvPr/>
        </p:nvSpPr>
        <p:spPr>
          <a:xfrm>
            <a:off x="2215498" y="3941677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3C97A6E-3115-054D-93F3-795E661086B9}"/>
              </a:ext>
            </a:extLst>
          </p:cNvPr>
          <p:cNvSpPr/>
          <p:nvPr/>
        </p:nvSpPr>
        <p:spPr>
          <a:xfrm>
            <a:off x="2313853" y="3941677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4ECC9B9-030C-7C49-89CE-AAAEDE27EB09}"/>
              </a:ext>
            </a:extLst>
          </p:cNvPr>
          <p:cNvSpPr/>
          <p:nvPr/>
        </p:nvSpPr>
        <p:spPr>
          <a:xfrm>
            <a:off x="2432191" y="3944123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9445EF1-0398-9148-BBD9-F71FAF25C9AE}"/>
              </a:ext>
            </a:extLst>
          </p:cNvPr>
          <p:cNvSpPr/>
          <p:nvPr/>
        </p:nvSpPr>
        <p:spPr>
          <a:xfrm>
            <a:off x="2572364" y="3947276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956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4596-7B53-4A42-AF4F-04D1353E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Round Robin (RR)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07A247-2831-504E-9405-534A620BE9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Run jobs for a fixed time slice (e.g., 2), cycle through all job that are not yet completed</a:t>
                </a:r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100 to complete</a:t>
                </a:r>
              </a:p>
              <a:p>
                <a:pPr lvl="1"/>
                <a:r>
                  <a:rPr lang="en-US" dirty="0"/>
                  <a:t>Job B arrives at time 10, takes time 10 to complete</a:t>
                </a:r>
              </a:p>
              <a:p>
                <a:pPr lvl="1"/>
                <a:r>
                  <a:rPr lang="en-US" dirty="0"/>
                  <a:t>Job C arrives at time 10,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0+0+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.025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07A247-2831-504E-9405-534A620BE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 l="-61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83A43E68-E1E1-FA4A-A7A3-716E62CEE036}"/>
              </a:ext>
            </a:extLst>
          </p:cNvPr>
          <p:cNvSpPr/>
          <p:nvPr/>
        </p:nvSpPr>
        <p:spPr>
          <a:xfrm>
            <a:off x="918453" y="3962400"/>
            <a:ext cx="581748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C7F6B6-20E2-F546-A5FE-B8A7AF714894}"/>
              </a:ext>
            </a:extLst>
          </p:cNvPr>
          <p:cNvSpPr/>
          <p:nvPr/>
        </p:nvSpPr>
        <p:spPr>
          <a:xfrm>
            <a:off x="1501649" y="3962398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89A837-DEB6-814A-9DD9-925C8B4F4AAA}"/>
              </a:ext>
            </a:extLst>
          </p:cNvPr>
          <p:cNvSpPr/>
          <p:nvPr/>
        </p:nvSpPr>
        <p:spPr>
          <a:xfrm>
            <a:off x="1612138" y="3962397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876A9F-D955-594D-84D8-AA29D8D4461D}"/>
              </a:ext>
            </a:extLst>
          </p:cNvPr>
          <p:cNvSpPr/>
          <p:nvPr/>
        </p:nvSpPr>
        <p:spPr>
          <a:xfrm>
            <a:off x="1752600" y="3962397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6D0E16-1C8B-154A-AC74-E040A9F94856}"/>
              </a:ext>
            </a:extLst>
          </p:cNvPr>
          <p:cNvSpPr/>
          <p:nvPr/>
        </p:nvSpPr>
        <p:spPr>
          <a:xfrm>
            <a:off x="1838354" y="3962397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EEFEAA-750D-5D4F-A302-8641B489996D}"/>
              </a:ext>
            </a:extLst>
          </p:cNvPr>
          <p:cNvSpPr/>
          <p:nvPr/>
        </p:nvSpPr>
        <p:spPr>
          <a:xfrm>
            <a:off x="1955262" y="3962397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B370B1-7258-CE40-BCD5-1023F7239CE7}"/>
              </a:ext>
            </a:extLst>
          </p:cNvPr>
          <p:cNvSpPr/>
          <p:nvPr/>
        </p:nvSpPr>
        <p:spPr>
          <a:xfrm>
            <a:off x="2079555" y="3962398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707F14D-F79A-6F48-BCCD-6391B346A97B}"/>
              </a:ext>
            </a:extLst>
          </p:cNvPr>
          <p:cNvSpPr/>
          <p:nvPr/>
        </p:nvSpPr>
        <p:spPr>
          <a:xfrm>
            <a:off x="3133756" y="3954420"/>
            <a:ext cx="4996000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F79A829-C4ED-4B4F-8783-0E0CF5AA7D48}"/>
              </a:ext>
            </a:extLst>
          </p:cNvPr>
          <p:cNvSpPr/>
          <p:nvPr/>
        </p:nvSpPr>
        <p:spPr>
          <a:xfrm>
            <a:off x="2183561" y="3954421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DCCA7FE-F524-7049-858B-B2C13B7AA485}"/>
              </a:ext>
            </a:extLst>
          </p:cNvPr>
          <p:cNvSpPr/>
          <p:nvPr/>
        </p:nvSpPr>
        <p:spPr>
          <a:xfrm>
            <a:off x="2294050" y="3954420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751DF32-D926-1246-8175-6F03D6B15EBD}"/>
              </a:ext>
            </a:extLst>
          </p:cNvPr>
          <p:cNvSpPr/>
          <p:nvPr/>
        </p:nvSpPr>
        <p:spPr>
          <a:xfrm>
            <a:off x="2438400" y="3954420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A9C4E22-E9BB-D54C-8AD2-31B2C1090367}"/>
              </a:ext>
            </a:extLst>
          </p:cNvPr>
          <p:cNvSpPr/>
          <p:nvPr/>
        </p:nvSpPr>
        <p:spPr>
          <a:xfrm>
            <a:off x="2524894" y="3955966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4007139-2BE7-6141-B802-C97BDB847888}"/>
              </a:ext>
            </a:extLst>
          </p:cNvPr>
          <p:cNvSpPr/>
          <p:nvPr/>
        </p:nvSpPr>
        <p:spPr>
          <a:xfrm>
            <a:off x="2667000" y="3955965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3C97A6E-3115-054D-93F3-795E661086B9}"/>
              </a:ext>
            </a:extLst>
          </p:cNvPr>
          <p:cNvSpPr/>
          <p:nvPr/>
        </p:nvSpPr>
        <p:spPr>
          <a:xfrm>
            <a:off x="2765355" y="3955965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4ECC9B9-030C-7C49-89CE-AAAEDE27EB09}"/>
              </a:ext>
            </a:extLst>
          </p:cNvPr>
          <p:cNvSpPr/>
          <p:nvPr/>
        </p:nvSpPr>
        <p:spPr>
          <a:xfrm>
            <a:off x="2883693" y="3958411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9445EF1-0398-9148-BBD9-F71FAF25C9AE}"/>
              </a:ext>
            </a:extLst>
          </p:cNvPr>
          <p:cNvSpPr/>
          <p:nvPr/>
        </p:nvSpPr>
        <p:spPr>
          <a:xfrm>
            <a:off x="2994182" y="3958410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6A8228-41E3-FB68-856E-E8FF6FEDD9F3}"/>
              </a:ext>
            </a:extLst>
          </p:cNvPr>
          <p:cNvSpPr/>
          <p:nvPr/>
        </p:nvSpPr>
        <p:spPr>
          <a:xfrm>
            <a:off x="446458" y="3733800"/>
            <a:ext cx="8697542" cy="31041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F6A2DC-29D6-0344-ABA1-FC7EA015882A}"/>
              </a:ext>
            </a:extLst>
          </p:cNvPr>
          <p:cNvGrpSpPr/>
          <p:nvPr/>
        </p:nvGrpSpPr>
        <p:grpSpPr>
          <a:xfrm>
            <a:off x="762000" y="4777171"/>
            <a:ext cx="8419392" cy="638863"/>
            <a:chOff x="762000" y="4777171"/>
            <a:chExt cx="8419392" cy="63886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5D0B6B6-2733-DC4E-86E4-5629AEA0C3B1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623CFF-595D-0B49-B06C-8E4C973C32D1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306648-CD99-3042-A986-30E8093C5E8F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DD0A83-C364-FE45-A984-9155D9DAF0D0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6E84B3-115A-D846-AE1A-CF579FC6C4FD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D42B79-867B-3C46-9F00-6AF5BD36CFAD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94F61C-240F-B84E-92B2-0A29745EFF8C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426BEB-10A0-BD4E-8CD3-E9218BA8C759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0677C0-7C75-EB45-B05F-B4AD68893678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3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85" grpId="1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6F00F-22A1-B509-EC06-74F46CCDF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9BB4-7C9F-17FB-4E9E-5C3C54581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Scheduling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6A098-0424-47B9-86C7-E90E81D24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FIFO</a:t>
            </a:r>
          </a:p>
          <a:p>
            <a:pPr lvl="1"/>
            <a:r>
              <a:rPr lang="en-US" dirty="0"/>
              <a:t>works well if jobs are short</a:t>
            </a:r>
          </a:p>
          <a:p>
            <a:pPr lvl="1"/>
            <a:r>
              <a:rPr lang="en-US" dirty="0"/>
              <a:t>otherwise bad latency and bad response time</a:t>
            </a:r>
          </a:p>
          <a:p>
            <a:pPr lvl="1"/>
            <a:endParaRPr lang="en-US" dirty="0"/>
          </a:p>
          <a:p>
            <a:r>
              <a:rPr lang="en-US" dirty="0"/>
              <a:t>STCF</a:t>
            </a:r>
          </a:p>
          <a:p>
            <a:pPr lvl="1"/>
            <a:r>
              <a:rPr lang="en-US" dirty="0"/>
              <a:t>good latency</a:t>
            </a:r>
          </a:p>
          <a:p>
            <a:pPr lvl="1"/>
            <a:r>
              <a:rPr lang="en-US" dirty="0"/>
              <a:t>very uneven response time (bad fairness)</a:t>
            </a:r>
          </a:p>
          <a:p>
            <a:pPr lvl="1"/>
            <a:r>
              <a:rPr lang="en-US" dirty="0"/>
              <a:t>assumes run-time of each job is known in advance</a:t>
            </a:r>
          </a:p>
          <a:p>
            <a:pPr lvl="1"/>
            <a:endParaRPr lang="en-US" dirty="0"/>
          </a:p>
          <a:p>
            <a:r>
              <a:rPr lang="en-US" dirty="0"/>
              <a:t>RR</a:t>
            </a:r>
          </a:p>
          <a:p>
            <a:pPr lvl="1"/>
            <a:r>
              <a:rPr lang="en-US" dirty="0"/>
              <a:t>good response time</a:t>
            </a:r>
          </a:p>
          <a:p>
            <a:pPr lvl="1"/>
            <a:r>
              <a:rPr lang="en-US" dirty="0"/>
              <a:t>bad latency + overhead of context switching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319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68B1-770D-8348-86C1-2C691EFD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Assumptions (for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904F-5437-EB4B-B954-102A0D014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Once you start a job, you complete that job before beginning the next job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The run-time of each job is known in advance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All jobs only use the CPU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94732E-2ADD-E94D-B638-BC83E7B4E3BE}"/>
              </a:ext>
            </a:extLst>
          </p:cNvPr>
          <p:cNvCxnSpPr/>
          <p:nvPr/>
        </p:nvCxnSpPr>
        <p:spPr>
          <a:xfrm>
            <a:off x="533400" y="1852749"/>
            <a:ext cx="76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83DDF1-9B0A-2446-BB98-18057986120D}"/>
              </a:ext>
            </a:extLst>
          </p:cNvPr>
          <p:cNvCxnSpPr>
            <a:cxnSpLocks/>
          </p:cNvCxnSpPr>
          <p:nvPr/>
        </p:nvCxnSpPr>
        <p:spPr>
          <a:xfrm>
            <a:off x="947057" y="2209800"/>
            <a:ext cx="30915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EB92B5-1AC0-174F-8AB9-9FB2A21C8434}"/>
              </a:ext>
            </a:extLst>
          </p:cNvPr>
          <p:cNvCxnSpPr>
            <a:cxnSpLocks/>
          </p:cNvCxnSpPr>
          <p:nvPr/>
        </p:nvCxnSpPr>
        <p:spPr>
          <a:xfrm>
            <a:off x="520337" y="2662645"/>
            <a:ext cx="6642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34B261-9546-3A47-93D9-E9A2E3E21538}"/>
              </a:ext>
            </a:extLst>
          </p:cNvPr>
          <p:cNvCxnSpPr>
            <a:cxnSpLocks/>
          </p:cNvCxnSpPr>
          <p:nvPr/>
        </p:nvCxnSpPr>
        <p:spPr>
          <a:xfrm>
            <a:off x="520337" y="3080657"/>
            <a:ext cx="40516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C5F0-334B-D943-AF38-F83C49DE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are not all the 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1E97D-FCA2-C64B-9BD3-876CFB9DB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CPU-bound processes use a lot of CPU</a:t>
            </a:r>
          </a:p>
          <a:p>
            <a:pPr lvl="1"/>
            <a:r>
              <a:rPr lang="en-US" dirty="0"/>
              <a:t>e.g., compiling, scientific computing applications, mp3 encoding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I/O-bound processes use CPU in short bursts</a:t>
            </a:r>
          </a:p>
          <a:p>
            <a:pPr lvl="1"/>
            <a:r>
              <a:rPr lang="en-US" dirty="0"/>
              <a:t>e.g., browsing small webpages, indexing a file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Balanced processes are somewhere in between</a:t>
            </a:r>
          </a:p>
          <a:p>
            <a:pPr lvl="1"/>
            <a:r>
              <a:rPr lang="en-US" dirty="0"/>
              <a:t>e.g., playing videos, moving windows around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45BC8C-18BD-E542-967B-BA94B2D953A8}"/>
              </a:ext>
            </a:extLst>
          </p:cNvPr>
          <p:cNvGrpSpPr/>
          <p:nvPr/>
        </p:nvGrpSpPr>
        <p:grpSpPr>
          <a:xfrm>
            <a:off x="762000" y="3176971"/>
            <a:ext cx="8419392" cy="638863"/>
            <a:chOff x="762000" y="4777171"/>
            <a:chExt cx="8419392" cy="63886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FF110C6-BC12-9644-AFDF-27D491E08E3C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BB86A5-D5D9-AC46-A0E6-BE54557D1374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46758-7347-E849-BF1D-B47F6C5880E4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9E71C8-31E8-0846-9B2B-C79AD7677AA6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6AD548-7EC2-8640-929B-8895CA728E72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9FC7CB-257D-9D4B-AE83-461189C9E558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C17FF3-7474-D741-AF15-530FB95391DF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FCD7E7-E24A-3B4A-B2DC-EDE2E79486B8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3A4029-6AC4-794D-9A1B-96DAF45122C3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C722732-86D3-7F4F-B728-9B78370E6CD0}"/>
              </a:ext>
            </a:extLst>
          </p:cNvPr>
          <p:cNvSpPr/>
          <p:nvPr/>
        </p:nvSpPr>
        <p:spPr>
          <a:xfrm>
            <a:off x="918453" y="2362200"/>
            <a:ext cx="6044224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143144-2121-A04E-8E43-53F81E2ED9CA}"/>
              </a:ext>
            </a:extLst>
          </p:cNvPr>
          <p:cNvGrpSpPr/>
          <p:nvPr/>
        </p:nvGrpSpPr>
        <p:grpSpPr>
          <a:xfrm>
            <a:off x="762000" y="5343611"/>
            <a:ext cx="8419392" cy="638863"/>
            <a:chOff x="762000" y="4777171"/>
            <a:chExt cx="8419392" cy="638863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064DABD-93B3-4C49-B692-73A13BCA893D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36183AD-87A1-2440-BBA6-FEC06ECEA764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2FBBFA-80FD-DC48-A0FD-4630E6B98CC8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109BF2-589A-7C4B-B435-CCB246FAD7F0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978FBF-CEBB-EE4D-B6F7-3FD79E1EBD51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643B4E-0429-4841-AC34-412413A2FD02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3DE886-71A6-D140-958F-78A24ACDE1C4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01C07F-6911-A445-A6E2-F1FAB99533AA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93B231-09FB-ED4F-8E29-246C18384501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86F699D-0F5A-4342-A05D-3849B5D79D7E}"/>
              </a:ext>
            </a:extLst>
          </p:cNvPr>
          <p:cNvSpPr/>
          <p:nvPr/>
        </p:nvSpPr>
        <p:spPr>
          <a:xfrm>
            <a:off x="918453" y="4528840"/>
            <a:ext cx="312906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4554C3-71DB-4044-A9F3-D3A76580FC99}"/>
              </a:ext>
            </a:extLst>
          </p:cNvPr>
          <p:cNvSpPr/>
          <p:nvPr/>
        </p:nvSpPr>
        <p:spPr>
          <a:xfrm>
            <a:off x="2306746" y="4508242"/>
            <a:ext cx="162302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1F0321-52E7-E54E-947F-50CAEDC4964C}"/>
              </a:ext>
            </a:extLst>
          </p:cNvPr>
          <p:cNvSpPr/>
          <p:nvPr/>
        </p:nvSpPr>
        <p:spPr>
          <a:xfrm>
            <a:off x="2807671" y="4508242"/>
            <a:ext cx="162302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8CB92A-F31F-C642-AD85-D8587060FD49}"/>
              </a:ext>
            </a:extLst>
          </p:cNvPr>
          <p:cNvSpPr/>
          <p:nvPr/>
        </p:nvSpPr>
        <p:spPr>
          <a:xfrm>
            <a:off x="3322477" y="4508718"/>
            <a:ext cx="162302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97BDCB-6AE9-F446-B7BF-51F00C48DBA0}"/>
              </a:ext>
            </a:extLst>
          </p:cNvPr>
          <p:cNvSpPr/>
          <p:nvPr/>
        </p:nvSpPr>
        <p:spPr>
          <a:xfrm>
            <a:off x="4203292" y="4508242"/>
            <a:ext cx="312906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0CC1E4-7A7A-6240-9DBF-9B586D9AF5C7}"/>
              </a:ext>
            </a:extLst>
          </p:cNvPr>
          <p:cNvSpPr/>
          <p:nvPr/>
        </p:nvSpPr>
        <p:spPr>
          <a:xfrm>
            <a:off x="5524880" y="4495800"/>
            <a:ext cx="162303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E9459A-130C-B94F-B872-5D46D2B28115}"/>
              </a:ext>
            </a:extLst>
          </p:cNvPr>
          <p:cNvSpPr/>
          <p:nvPr/>
        </p:nvSpPr>
        <p:spPr>
          <a:xfrm>
            <a:off x="6807670" y="4511291"/>
            <a:ext cx="162303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25582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9B68-D9D1-AE4B-B26E-B6C0D81A9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Scheduling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E8D7D-29DA-7440-B515-66ED9648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FIFO</a:t>
            </a:r>
          </a:p>
          <a:p>
            <a:pPr lvl="1"/>
            <a:r>
              <a:rPr lang="en-US" dirty="0"/>
              <a:t>works well if jobs are short</a:t>
            </a:r>
          </a:p>
          <a:p>
            <a:pPr lvl="1"/>
            <a:r>
              <a:rPr lang="en-US" dirty="0"/>
              <a:t>otherwise bad latency and bad response time</a:t>
            </a:r>
          </a:p>
          <a:p>
            <a:pPr lvl="1"/>
            <a:endParaRPr lang="en-US" dirty="0"/>
          </a:p>
          <a:p>
            <a:r>
              <a:rPr lang="en-US" dirty="0"/>
              <a:t>STCF</a:t>
            </a:r>
          </a:p>
          <a:p>
            <a:pPr lvl="1"/>
            <a:r>
              <a:rPr lang="en-US" dirty="0"/>
              <a:t>good latency</a:t>
            </a:r>
          </a:p>
          <a:p>
            <a:pPr lvl="1"/>
            <a:r>
              <a:rPr lang="en-US" dirty="0"/>
              <a:t>very uneven response time (bad fairness)</a:t>
            </a:r>
          </a:p>
          <a:p>
            <a:pPr lvl="1"/>
            <a:r>
              <a:rPr lang="en-US" dirty="0"/>
              <a:t>assumes run-time of each job is known in advance</a:t>
            </a:r>
          </a:p>
          <a:p>
            <a:pPr lvl="1"/>
            <a:endParaRPr lang="en-US" dirty="0"/>
          </a:p>
          <a:p>
            <a:r>
              <a:rPr lang="en-US" dirty="0"/>
              <a:t>RR</a:t>
            </a:r>
          </a:p>
          <a:p>
            <a:pPr lvl="1"/>
            <a:r>
              <a:rPr lang="en-US" dirty="0"/>
              <a:t>good response time</a:t>
            </a:r>
          </a:p>
          <a:p>
            <a:pPr lvl="1"/>
            <a:r>
              <a:rPr lang="en-US" dirty="0"/>
              <a:t>bad latency + overhead of context switching</a:t>
            </a:r>
          </a:p>
          <a:p>
            <a:pPr lvl="1"/>
            <a:r>
              <a:rPr lang="en-US" dirty="0"/>
              <a:t>poor fairness for mixes of CPU-bound and I/O-bound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8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DB5D-12C7-7644-B738-BFAD3085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Feedback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E7E9-4F9E-2244-B349-2FCAAD196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Scheduling rules: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If Priority(A) &gt; Priority(B), run A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If Priority(A) = Priority(C), run A and C Round Robin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When a job enters the system, it is place in the highest priority queue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Once a job uses up its time allotment at current priority level, it moves down one queue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After some time period, move all jobs in the system to the highest priority queue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6EBBE-59D7-814E-85DB-A63949607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73351"/>
            <a:ext cx="8229600" cy="152704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3800" b="1" dirty="0">
                <a:solidFill>
                  <a:schemeClr val="accent1"/>
                </a:solidFill>
              </a:rPr>
              <a:t>Goal: </a:t>
            </a:r>
            <a:r>
              <a:rPr lang="en-US" sz="3800" dirty="0"/>
              <a:t>optimize latency while minimizing response time for interactive jobs without knowing run-time of jobs in advance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3800" dirty="0"/>
              <a:t>General idea: maintain multiple queues, each with a different priority level</a:t>
            </a:r>
          </a:p>
          <a:p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58478D1-3927-E54F-9952-B90BC9CBF535}"/>
              </a:ext>
            </a:extLst>
          </p:cNvPr>
          <p:cNvGrpSpPr/>
          <p:nvPr/>
        </p:nvGrpSpPr>
        <p:grpSpPr>
          <a:xfrm>
            <a:off x="5986010" y="3429000"/>
            <a:ext cx="1176790" cy="369332"/>
            <a:chOff x="5986010" y="3124200"/>
            <a:chExt cx="1176790" cy="369332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C64976D-B9CA-0541-BA03-6D0C021D17C0}"/>
                </a:ext>
              </a:extLst>
            </p:cNvPr>
            <p:cNvCxnSpPr>
              <a:cxnSpLocks/>
              <a:stCxn id="8" idx="3"/>
              <a:endCxn id="17" idx="2"/>
            </p:cNvCxnSpPr>
            <p:nvPr/>
          </p:nvCxnSpPr>
          <p:spPr>
            <a:xfrm>
              <a:off x="5986010" y="3308866"/>
              <a:ext cx="7957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79CB3E1-75E5-5B4F-BC05-229F77A74228}"/>
                </a:ext>
              </a:extLst>
            </p:cNvPr>
            <p:cNvSpPr/>
            <p:nvPr/>
          </p:nvSpPr>
          <p:spPr>
            <a:xfrm>
              <a:off x="6781800" y="3124200"/>
              <a:ext cx="381000" cy="36933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E3827F-4E61-994E-9195-E5FAE5882A91}"/>
              </a:ext>
            </a:extLst>
          </p:cNvPr>
          <p:cNvGrpSpPr/>
          <p:nvPr/>
        </p:nvGrpSpPr>
        <p:grpSpPr>
          <a:xfrm>
            <a:off x="5036368" y="3429000"/>
            <a:ext cx="949642" cy="2500408"/>
            <a:chOff x="5036368" y="3124200"/>
            <a:chExt cx="949642" cy="25004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103DF3-4559-9048-946C-36AC2549F9E5}"/>
                </a:ext>
              </a:extLst>
            </p:cNvPr>
            <p:cNvSpPr txBox="1"/>
            <p:nvPr/>
          </p:nvSpPr>
          <p:spPr>
            <a:xfrm>
              <a:off x="5493567" y="312420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79339B-249D-1C4C-AF19-773E4563D5E5}"/>
                </a:ext>
              </a:extLst>
            </p:cNvPr>
            <p:cNvSpPr txBox="1"/>
            <p:nvPr/>
          </p:nvSpPr>
          <p:spPr>
            <a:xfrm>
              <a:off x="5493566" y="3663696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D05053-BF1A-B04E-8A05-5D57791C5539}"/>
                </a:ext>
              </a:extLst>
            </p:cNvPr>
            <p:cNvSpPr txBox="1"/>
            <p:nvPr/>
          </p:nvSpPr>
          <p:spPr>
            <a:xfrm>
              <a:off x="5493565" y="420250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78072F-676E-7342-8966-6D28535C69BD}"/>
                </a:ext>
              </a:extLst>
            </p:cNvPr>
            <p:cNvSpPr txBox="1"/>
            <p:nvPr/>
          </p:nvSpPr>
          <p:spPr>
            <a:xfrm>
              <a:off x="5493566" y="471647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5B604-B9D9-C445-9C30-00F6B495DF57}"/>
                </a:ext>
              </a:extLst>
            </p:cNvPr>
            <p:cNvSpPr txBox="1"/>
            <p:nvPr/>
          </p:nvSpPr>
          <p:spPr>
            <a:xfrm>
              <a:off x="5493566" y="5255276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C904FD3-3E5C-4C4D-B15B-6C67777E46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3818" y="3308866"/>
              <a:ext cx="1" cy="21310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893CFE-C068-5A4B-A115-FB63DF073F1D}"/>
                </a:ext>
              </a:extLst>
            </p:cNvPr>
            <p:cNvSpPr txBox="1"/>
            <p:nvPr/>
          </p:nvSpPr>
          <p:spPr>
            <a:xfrm rot="16200000">
              <a:off x="4397731" y="4162570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Higher Priority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93D066-C879-B542-A077-B2E5F8BE5E94}"/>
              </a:ext>
            </a:extLst>
          </p:cNvPr>
          <p:cNvGrpSpPr/>
          <p:nvPr/>
        </p:nvGrpSpPr>
        <p:grpSpPr>
          <a:xfrm>
            <a:off x="5986010" y="3429000"/>
            <a:ext cx="540567" cy="369332"/>
            <a:chOff x="5986010" y="3124200"/>
            <a:chExt cx="540567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B179897-6D8D-9841-BF61-195A96714554}"/>
                </a:ext>
              </a:extLst>
            </p:cNvPr>
            <p:cNvSpPr/>
            <p:nvPr/>
          </p:nvSpPr>
          <p:spPr>
            <a:xfrm>
              <a:off x="6145577" y="3124200"/>
              <a:ext cx="381000" cy="36933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E8EB010-DE73-124D-88F7-48E49F37D51C}"/>
                </a:ext>
              </a:extLst>
            </p:cNvPr>
            <p:cNvCxnSpPr>
              <a:cxnSpLocks/>
              <a:stCxn id="8" idx="3"/>
              <a:endCxn id="13" idx="2"/>
            </p:cNvCxnSpPr>
            <p:nvPr/>
          </p:nvCxnSpPr>
          <p:spPr>
            <a:xfrm>
              <a:off x="5986010" y="3308866"/>
              <a:ext cx="1595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58E558-C6C4-D647-8655-F1C6103BFD4F}"/>
              </a:ext>
            </a:extLst>
          </p:cNvPr>
          <p:cNvGrpSpPr/>
          <p:nvPr/>
        </p:nvGrpSpPr>
        <p:grpSpPr>
          <a:xfrm>
            <a:off x="5986008" y="4507468"/>
            <a:ext cx="540569" cy="369332"/>
            <a:chOff x="5986008" y="4202668"/>
            <a:chExt cx="540569" cy="36933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BA49C5-E3D2-6D4B-9B26-10CD9F908C6E}"/>
                </a:ext>
              </a:extLst>
            </p:cNvPr>
            <p:cNvSpPr/>
            <p:nvPr/>
          </p:nvSpPr>
          <p:spPr>
            <a:xfrm>
              <a:off x="6145577" y="4202668"/>
              <a:ext cx="381000" cy="36933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F9CFFA9-F629-B644-95B6-F4615D08D4C3}"/>
                </a:ext>
              </a:extLst>
            </p:cNvPr>
            <p:cNvCxnSpPr>
              <a:cxnSpLocks/>
              <a:stCxn id="10" idx="3"/>
              <a:endCxn id="14" idx="2"/>
            </p:cNvCxnSpPr>
            <p:nvPr/>
          </p:nvCxnSpPr>
          <p:spPr>
            <a:xfrm>
              <a:off x="5986008" y="4387168"/>
              <a:ext cx="159569" cy="1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E1D311E-4665-6640-B754-6C97CF8FEC6B}"/>
              </a:ext>
            </a:extLst>
          </p:cNvPr>
          <p:cNvGrpSpPr/>
          <p:nvPr/>
        </p:nvGrpSpPr>
        <p:grpSpPr>
          <a:xfrm>
            <a:off x="7162800" y="3440668"/>
            <a:ext cx="636223" cy="369332"/>
            <a:chOff x="7162800" y="3135868"/>
            <a:chExt cx="636223" cy="36933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04C7D36-0592-7D43-8C2D-AC1D8B865023}"/>
                </a:ext>
              </a:extLst>
            </p:cNvPr>
            <p:cNvSpPr/>
            <p:nvPr/>
          </p:nvSpPr>
          <p:spPr>
            <a:xfrm>
              <a:off x="7418023" y="3135868"/>
              <a:ext cx="381000" cy="36933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1C27E7F-5446-D648-9294-6A612F28F414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7162800" y="3320534"/>
              <a:ext cx="2552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904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1.85185E-6 L -0.00173 0.0731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3E2D-F38F-4B4B-9A94-5A5606F0D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Multiprocessing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0C0E5-83B5-6740-B3ED-115A87494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Illusion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E2081B-B2C5-334C-A05C-2D47A7B84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541839"/>
            <a:ext cx="3931920" cy="1847849"/>
          </a:xfrm>
        </p:spPr>
        <p:txBody>
          <a:bodyPr>
            <a:normAutofit/>
          </a:bodyPr>
          <a:lstStyle/>
          <a:p>
            <a:r>
              <a:rPr lang="en-US" dirty="0"/>
              <a:t>Abstraction: logical control flow within a process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D2B640-D403-8340-9625-E86FE10F6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 Reality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608538-854D-314C-82AD-F63BA8F2F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4541839"/>
            <a:ext cx="3931920" cy="1847849"/>
          </a:xfrm>
        </p:spPr>
        <p:txBody>
          <a:bodyPr>
            <a:normAutofit/>
          </a:bodyPr>
          <a:lstStyle/>
          <a:p>
            <a:r>
              <a:rPr lang="en-US" dirty="0"/>
              <a:t>Context switching b/n processes</a:t>
            </a:r>
          </a:p>
          <a:p>
            <a:r>
              <a:rPr lang="en-US" dirty="0"/>
              <a:t>User cannot predict how instructions will interleave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BB0A6C-8091-684E-9F00-17149CD8E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98700"/>
            <a:ext cx="3498848" cy="2025649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50BAA1-57FD-8C47-AA01-5C801F13E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2298055"/>
            <a:ext cx="3931920" cy="204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42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FDDDE-7CA7-48C1-344A-520BAF9A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Multi-level Feedback Queue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6786FB-3F1E-417B-1552-4CF9E1FBA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sz="2200" dirty="0">
                <a:effectLst/>
                <a:latin typeface="+mj-lt"/>
              </a:rPr>
              <a:t>Multilevel feedback queue with four levels with a time slice of 10 in the highest priority queue, 20 in the next, 40 in the next, and 80 in the lowest priority queue. Priorities reset every 200ms. </a:t>
            </a:r>
          </a:p>
          <a:p>
            <a:r>
              <a:rPr lang="en-US" sz="2200" dirty="0">
                <a:effectLst/>
                <a:latin typeface="+mj-lt"/>
              </a:rPr>
              <a:t>Example: </a:t>
            </a:r>
            <a:endParaRPr lang="en-US" sz="2200" dirty="0">
              <a:latin typeface="+mj-lt"/>
            </a:endParaRPr>
          </a:p>
          <a:p>
            <a:pPr lvl="1"/>
            <a:r>
              <a:rPr lang="en-US" sz="1900" dirty="0">
                <a:effectLst/>
                <a:latin typeface="+mj-lt"/>
              </a:rPr>
              <a:t>Job A arrives first at time 0 and uses the CPU for 50ms before finishing. </a:t>
            </a:r>
          </a:p>
          <a:p>
            <a:pPr lvl="1"/>
            <a:r>
              <a:rPr lang="en-US" sz="1900" dirty="0">
                <a:effectLst/>
                <a:latin typeface="+mj-lt"/>
              </a:rPr>
              <a:t>Job B arrives at time 1. Job B loops five times; for each iteration of the loop, B uses the CPU for 2ms and then does I/O for 8ms. </a:t>
            </a:r>
          </a:p>
          <a:p>
            <a:pPr lvl="1"/>
            <a:r>
              <a:rPr lang="en-US" sz="1900" dirty="0">
                <a:effectLst/>
                <a:latin typeface="+mj-lt"/>
              </a:rPr>
              <a:t>Job C arrives at time 2. Job C is identical to Job B except for arrival time. </a:t>
            </a:r>
          </a:p>
          <a:p>
            <a:endParaRPr lang="en-US" dirty="0">
              <a:latin typeface="+mj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A06FD3-2D71-3227-635F-834D4C7735F2}"/>
              </a:ext>
            </a:extLst>
          </p:cNvPr>
          <p:cNvCxnSpPr>
            <a:cxnSpLocks/>
          </p:cNvCxnSpPr>
          <p:nvPr/>
        </p:nvCxnSpPr>
        <p:spPr>
          <a:xfrm>
            <a:off x="613653" y="5861566"/>
            <a:ext cx="762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BB92125-0057-9B12-9300-07E4FF128FF6}"/>
              </a:ext>
            </a:extLst>
          </p:cNvPr>
          <p:cNvSpPr txBox="1"/>
          <p:nvPr/>
        </p:nvSpPr>
        <p:spPr>
          <a:xfrm>
            <a:off x="8187557" y="5685737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920F9-3106-D91A-A44F-FEC9EAD4F721}"/>
              </a:ext>
            </a:extLst>
          </p:cNvPr>
          <p:cNvSpPr txBox="1"/>
          <p:nvPr/>
        </p:nvSpPr>
        <p:spPr>
          <a:xfrm>
            <a:off x="457200" y="5955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6F9B7-BE38-F58D-5D03-BD12EBAC149A}"/>
              </a:ext>
            </a:extLst>
          </p:cNvPr>
          <p:cNvSpPr txBox="1"/>
          <p:nvPr/>
        </p:nvSpPr>
        <p:spPr>
          <a:xfrm>
            <a:off x="2794470" y="59552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8A677-76D5-9B4D-ACB4-068AAB411F6F}"/>
              </a:ext>
            </a:extLst>
          </p:cNvPr>
          <p:cNvSpPr txBox="1"/>
          <p:nvPr/>
        </p:nvSpPr>
        <p:spPr>
          <a:xfrm>
            <a:off x="1560800" y="59552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DDD17-A009-E432-44EC-897BDF75925C}"/>
              </a:ext>
            </a:extLst>
          </p:cNvPr>
          <p:cNvSpPr txBox="1"/>
          <p:nvPr/>
        </p:nvSpPr>
        <p:spPr>
          <a:xfrm>
            <a:off x="3990825" y="59552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0E1250-677D-C713-F603-B7AD9ADA3DC0}"/>
              </a:ext>
            </a:extLst>
          </p:cNvPr>
          <p:cNvSpPr/>
          <p:nvPr/>
        </p:nvSpPr>
        <p:spPr>
          <a:xfrm>
            <a:off x="613653" y="4870966"/>
            <a:ext cx="581748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A634FE-B738-0353-1366-5C50440BAD9C}"/>
              </a:ext>
            </a:extLst>
          </p:cNvPr>
          <p:cNvSpPr/>
          <p:nvPr/>
        </p:nvSpPr>
        <p:spPr>
          <a:xfrm>
            <a:off x="1196849" y="4870964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20C375-17C7-AA3C-5859-52042BED26B9}"/>
              </a:ext>
            </a:extLst>
          </p:cNvPr>
          <p:cNvSpPr/>
          <p:nvPr/>
        </p:nvSpPr>
        <p:spPr>
          <a:xfrm>
            <a:off x="1307338" y="4870963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ACBB10-55D5-F608-20F2-1E671AF0348A}"/>
              </a:ext>
            </a:extLst>
          </p:cNvPr>
          <p:cNvSpPr txBox="1"/>
          <p:nvPr/>
        </p:nvSpPr>
        <p:spPr>
          <a:xfrm>
            <a:off x="943965" y="5949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8E18D4-AE7D-6619-C3BD-64EC8D61D922}"/>
              </a:ext>
            </a:extLst>
          </p:cNvPr>
          <p:cNvSpPr/>
          <p:nvPr/>
        </p:nvSpPr>
        <p:spPr>
          <a:xfrm>
            <a:off x="1452142" y="4870963"/>
            <a:ext cx="300458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63E488-9CB7-A7E1-C9FA-FE3E8A5A817B}"/>
              </a:ext>
            </a:extLst>
          </p:cNvPr>
          <p:cNvSpPr/>
          <p:nvPr/>
        </p:nvSpPr>
        <p:spPr>
          <a:xfrm>
            <a:off x="1758544" y="4870961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F03560-2D66-68CA-AAEB-6270F43E52A3}"/>
              </a:ext>
            </a:extLst>
          </p:cNvPr>
          <p:cNvSpPr/>
          <p:nvPr/>
        </p:nvSpPr>
        <p:spPr>
          <a:xfrm>
            <a:off x="1869033" y="4870960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EEA79EA-49DA-C1E2-13E9-07C53397D4B5}"/>
              </a:ext>
            </a:extLst>
          </p:cNvPr>
          <p:cNvSpPr/>
          <p:nvPr/>
        </p:nvSpPr>
        <p:spPr>
          <a:xfrm>
            <a:off x="2013837" y="4870960"/>
            <a:ext cx="387654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0492F30-2269-E075-0D49-0F2FF0E80115}"/>
              </a:ext>
            </a:extLst>
          </p:cNvPr>
          <p:cNvSpPr/>
          <p:nvPr/>
        </p:nvSpPr>
        <p:spPr>
          <a:xfrm>
            <a:off x="2416049" y="4870961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CBBA2E6-886D-0222-3653-1B1D2407E28B}"/>
              </a:ext>
            </a:extLst>
          </p:cNvPr>
          <p:cNvSpPr/>
          <p:nvPr/>
        </p:nvSpPr>
        <p:spPr>
          <a:xfrm>
            <a:off x="2526538" y="4870960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9D34E47-E000-C21A-65D5-6A96B1548474}"/>
              </a:ext>
            </a:extLst>
          </p:cNvPr>
          <p:cNvSpPr/>
          <p:nvPr/>
        </p:nvSpPr>
        <p:spPr>
          <a:xfrm>
            <a:off x="2671341" y="4870960"/>
            <a:ext cx="318947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5682DA-71C3-EB0A-2371-E2876D4B2178}"/>
              </a:ext>
            </a:extLst>
          </p:cNvPr>
          <p:cNvSpPr txBox="1"/>
          <p:nvPr/>
        </p:nvSpPr>
        <p:spPr>
          <a:xfrm>
            <a:off x="2175805" y="5949800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3E4E7F6-96D0-50CC-5B69-06E2D4718691}"/>
              </a:ext>
            </a:extLst>
          </p:cNvPr>
          <p:cNvSpPr/>
          <p:nvPr/>
        </p:nvSpPr>
        <p:spPr>
          <a:xfrm>
            <a:off x="2996233" y="4870964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1437E9B-1C19-5EC1-F4AE-3099FEA216AF}"/>
              </a:ext>
            </a:extLst>
          </p:cNvPr>
          <p:cNvSpPr/>
          <p:nvPr/>
        </p:nvSpPr>
        <p:spPr>
          <a:xfrm>
            <a:off x="3106722" y="4870963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BEE9A6B-8BE7-B450-6141-8163405E504B}"/>
              </a:ext>
            </a:extLst>
          </p:cNvPr>
          <p:cNvSpPr/>
          <p:nvPr/>
        </p:nvSpPr>
        <p:spPr>
          <a:xfrm>
            <a:off x="3251526" y="4870963"/>
            <a:ext cx="387654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50AF7D-0631-F7DF-6183-8B79F31E8FFD}"/>
              </a:ext>
            </a:extLst>
          </p:cNvPr>
          <p:cNvSpPr/>
          <p:nvPr/>
        </p:nvSpPr>
        <p:spPr>
          <a:xfrm>
            <a:off x="3653738" y="4870964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DF4071-F99D-88E0-4CE2-898809BA894C}"/>
              </a:ext>
            </a:extLst>
          </p:cNvPr>
          <p:cNvSpPr/>
          <p:nvPr/>
        </p:nvSpPr>
        <p:spPr>
          <a:xfrm>
            <a:off x="3764227" y="4870963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DA7DC2-6309-4595-CF20-7161B1240374}"/>
              </a:ext>
            </a:extLst>
          </p:cNvPr>
          <p:cNvSpPr/>
          <p:nvPr/>
        </p:nvSpPr>
        <p:spPr>
          <a:xfrm>
            <a:off x="3909030" y="4870963"/>
            <a:ext cx="886587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79A579-FA9D-D01F-86C1-F93D16C9447F}"/>
              </a:ext>
            </a:extLst>
          </p:cNvPr>
          <p:cNvSpPr txBox="1"/>
          <p:nvPr/>
        </p:nvSpPr>
        <p:spPr>
          <a:xfrm>
            <a:off x="3418607" y="5949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4A724DE-1FD2-AB26-3AA6-7F178DC23FCD}"/>
              </a:ext>
            </a:extLst>
          </p:cNvPr>
          <p:cNvSpPr txBox="1"/>
          <p:nvPr/>
        </p:nvSpPr>
        <p:spPr>
          <a:xfrm>
            <a:off x="4588239" y="5949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37678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 animBg="1"/>
      <p:bldP spid="17" grpId="0" animBg="1"/>
      <p:bldP spid="18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25A3-47D5-4B42-961C-60BD4519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Schedulers in Operating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9E761-BE49-074B-8099-82BA234CC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CPU Scheduler </a:t>
            </a:r>
            <a:r>
              <a:rPr lang="en-US" dirty="0"/>
              <a:t>selects next process to run from the runnable pool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Page Replacement Scheduler </a:t>
            </a:r>
            <a:r>
              <a:rPr lang="en-US" dirty="0"/>
              <a:t>selects page to evict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Disk Scheduler </a:t>
            </a:r>
            <a:r>
              <a:rPr lang="en-US" dirty="0"/>
              <a:t>selects next read/write operation to perform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Network Scheduler </a:t>
            </a:r>
            <a:r>
              <a:rPr lang="en-US" dirty="0"/>
              <a:t>selects next packet to send/process</a:t>
            </a:r>
          </a:p>
        </p:txBody>
      </p:sp>
    </p:spTree>
    <p:extLst>
      <p:ext uri="{BB962C8B-B14F-4D97-AF65-F5344CB8AC3E}">
        <p14:creationId xmlns:p14="http://schemas.microsoft.com/office/powerpoint/2010/main" val="317454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A614-4210-9743-BA28-F15103A5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EE69-DE19-B84C-98A8-CEF3F7543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Restaurants handling orders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DMV handling customers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 handling assignments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Hospitals handling patients</a:t>
            </a:r>
          </a:p>
        </p:txBody>
      </p:sp>
    </p:spTree>
    <p:extLst>
      <p:ext uri="{BB962C8B-B14F-4D97-AF65-F5344CB8AC3E}">
        <p14:creationId xmlns:p14="http://schemas.microsoft.com/office/powerpoint/2010/main" val="178637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7565-DE06-FF4C-9379-93101491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2D5C9-85D1-7044-B980-13AB3FAC7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Latency: </a:t>
            </a:r>
            <a:r>
              <a:rPr lang="en-US" dirty="0"/>
              <a:t>how much time between when a job is requested and when a job is completed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Response time: </a:t>
            </a:r>
            <a:r>
              <a:rPr lang="en-US" dirty="0"/>
              <a:t>how much time between when a job is requested and when you start processing the job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Throughput: </a:t>
            </a:r>
            <a:r>
              <a:rPr lang="en-US" dirty="0"/>
              <a:t>the rate at which jobs are completed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6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68B1-770D-8348-86C1-2C691EFD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Assumptions (for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904F-5437-EB4B-B954-102A0D014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Once you start a job, you complete that job before beginning the next job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The run-time of each job is known in advance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All jobs only use the CPU</a:t>
            </a:r>
          </a:p>
        </p:txBody>
      </p:sp>
    </p:spTree>
    <p:extLst>
      <p:ext uri="{BB962C8B-B14F-4D97-AF65-F5344CB8AC3E}">
        <p14:creationId xmlns:p14="http://schemas.microsoft.com/office/powerpoint/2010/main" val="53962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96EE-A4DF-A543-95A2-14457739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In, First Out (FIFO)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C86B3-59C7-8E4A-A73B-332DBABD2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Jobs are scheduled in the order they arrive</a:t>
                </a:r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 to complete</a:t>
                </a:r>
              </a:p>
              <a:p>
                <a:pPr lvl="1"/>
                <a:r>
                  <a:rPr lang="en-US" dirty="0"/>
                  <a:t>Job B arrives at time 5, takes time 10 to complete</a:t>
                </a:r>
              </a:p>
              <a:p>
                <a:pPr lvl="1"/>
                <a:r>
                  <a:rPr lang="en-US" dirty="0"/>
                  <a:t>Job C arrives at time 10,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10+15+20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0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0" dirty="0"/>
                  <a:t> = .1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C86B3-59C7-8E4A-A73B-332DBABD2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 l="-61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91F32-D512-3C45-B2B4-AB0AAB9965D6}"/>
              </a:ext>
            </a:extLst>
          </p:cNvPr>
          <p:cNvGrpSpPr/>
          <p:nvPr/>
        </p:nvGrpSpPr>
        <p:grpSpPr>
          <a:xfrm>
            <a:off x="762000" y="4777171"/>
            <a:ext cx="8419392" cy="665295"/>
            <a:chOff x="762000" y="4777171"/>
            <a:chExt cx="8419392" cy="66529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6E65052-628B-E244-8BB0-C30A240E58D5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CB4035-3886-DB48-B360-6DB53BAAA64F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EDB393-CA3C-7F4F-BD98-6F58ED7869AF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11A3C7-2527-C94A-BB3A-D07F13AF11D5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5072F5-985A-5946-91B2-CFFD1D55E645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0D9715-FB35-EA4D-85E9-EAE95E04C1A5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EB54F8-7635-1246-8971-0CB9531AFDF9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0350C0-AE62-F54C-8822-5E6740539115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B586F7-EB56-7945-B485-23AFE7F84085}"/>
                </a:ext>
              </a:extLst>
            </p:cNvPr>
            <p:cNvSpPr txBox="1"/>
            <p:nvPr/>
          </p:nvSpPr>
          <p:spPr>
            <a:xfrm>
              <a:off x="8008350" y="5073134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5456D39-886E-C14D-BC58-A5AF403DE435}"/>
              </a:ext>
            </a:extLst>
          </p:cNvPr>
          <p:cNvSpPr/>
          <p:nvPr/>
        </p:nvSpPr>
        <p:spPr>
          <a:xfrm>
            <a:off x="1502311" y="3962400"/>
            <a:ext cx="583861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79B650-DB74-014D-85D7-D372D98A7CCC}"/>
              </a:ext>
            </a:extLst>
          </p:cNvPr>
          <p:cNvSpPr/>
          <p:nvPr/>
        </p:nvSpPr>
        <p:spPr>
          <a:xfrm>
            <a:off x="918453" y="3962400"/>
            <a:ext cx="583858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30C118-0D5C-3343-8FC1-0F02887B637C}"/>
              </a:ext>
            </a:extLst>
          </p:cNvPr>
          <p:cNvSpPr/>
          <p:nvPr/>
        </p:nvSpPr>
        <p:spPr>
          <a:xfrm>
            <a:off x="2072382" y="3962400"/>
            <a:ext cx="583861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9976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96EE-A4DF-A543-95A2-14457739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First In, First Out (FIFO)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C86B3-59C7-8E4A-A73B-332DBABD2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Jobs are scheduled in the order they arrive</a:t>
                </a:r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100 to complete</a:t>
                </a:r>
              </a:p>
              <a:p>
                <a:pPr lvl="1"/>
                <a:r>
                  <a:rPr lang="en-US" dirty="0"/>
                  <a:t>Job B arrives at time 5, takes time 10 to complete</a:t>
                </a:r>
              </a:p>
              <a:p>
                <a:pPr lvl="1"/>
                <a:r>
                  <a:rPr lang="en-US" dirty="0"/>
                  <a:t>Job C arrives at time 10,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100+105+110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0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65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0" dirty="0"/>
                  <a:t> = .025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C86B3-59C7-8E4A-A73B-332DBABD2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 l="-617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8ABD4B9-B62D-464D-A1A5-257EA156D55B}"/>
              </a:ext>
            </a:extLst>
          </p:cNvPr>
          <p:cNvSpPr/>
          <p:nvPr/>
        </p:nvSpPr>
        <p:spPr>
          <a:xfrm>
            <a:off x="6962737" y="3962400"/>
            <a:ext cx="583861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9D7790-C9E1-914C-B512-5F9668E201FC}"/>
              </a:ext>
            </a:extLst>
          </p:cNvPr>
          <p:cNvSpPr/>
          <p:nvPr/>
        </p:nvSpPr>
        <p:spPr>
          <a:xfrm>
            <a:off x="918453" y="3962400"/>
            <a:ext cx="6044224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81300-4D56-7E49-B323-B71F2D43F4A3}"/>
              </a:ext>
            </a:extLst>
          </p:cNvPr>
          <p:cNvSpPr/>
          <p:nvPr/>
        </p:nvSpPr>
        <p:spPr>
          <a:xfrm>
            <a:off x="7532808" y="3962400"/>
            <a:ext cx="583861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B810B6-0DF2-CAE3-8108-C2616236E44B}"/>
              </a:ext>
            </a:extLst>
          </p:cNvPr>
          <p:cNvSpPr/>
          <p:nvPr/>
        </p:nvSpPr>
        <p:spPr>
          <a:xfrm>
            <a:off x="304800" y="3886200"/>
            <a:ext cx="8876592" cy="2971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D891D1-5ACB-9544-AC8B-4B1F6D8B82CB}"/>
              </a:ext>
            </a:extLst>
          </p:cNvPr>
          <p:cNvGrpSpPr/>
          <p:nvPr/>
        </p:nvGrpSpPr>
        <p:grpSpPr>
          <a:xfrm>
            <a:off x="762000" y="4777171"/>
            <a:ext cx="8419392" cy="638863"/>
            <a:chOff x="762000" y="4777171"/>
            <a:chExt cx="8419392" cy="63886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576F18D-09A1-4B42-B38B-5AD94E40C35E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32F614-227F-094B-8580-E0DABEC4B8DB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7C9C7-52BF-5149-9C6B-5FF708C37FD0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338365-AD11-2F4D-B34A-24E7CEDC81FC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E94B22-6BFC-8C41-972D-95F532664617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624391-2083-9740-993B-22B06EE7AFDE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14D10C-93FC-774C-A41F-4A8CB8802749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AD1E6E-39BF-3B4B-8CC4-D98BB72EBA17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984681-EC7B-C84D-A9F3-C80F577476F8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1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CCC6-A7D4-D243-A16E-54301DB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Job First (SJF)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0EE09-E161-0249-94DE-B474A9869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Jobs are scheduled in order of length (shortest first)</a:t>
                </a:r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 to complete</a:t>
                </a:r>
              </a:p>
              <a:p>
                <a:pPr lvl="1"/>
                <a:r>
                  <a:rPr lang="en-US" dirty="0"/>
                  <a:t>Job B arrives at time 5, takes time 100 to complete</a:t>
                </a:r>
              </a:p>
              <a:p>
                <a:pPr lvl="1"/>
                <a:r>
                  <a:rPr lang="en-US" dirty="0"/>
                  <a:t>Job C arrives at time 10,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.025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0EE09-E161-0249-94DE-B474A9869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3"/>
                <a:stretch>
                  <a:fillRect l="-61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E006775-E7D0-4F48-A03B-9077EB1D2484}"/>
              </a:ext>
            </a:extLst>
          </p:cNvPr>
          <p:cNvSpPr/>
          <p:nvPr/>
        </p:nvSpPr>
        <p:spPr>
          <a:xfrm>
            <a:off x="2072385" y="3962400"/>
            <a:ext cx="6044283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5CCFDA-B0E9-5E4C-956C-80153E97ABAE}"/>
              </a:ext>
            </a:extLst>
          </p:cNvPr>
          <p:cNvSpPr/>
          <p:nvPr/>
        </p:nvSpPr>
        <p:spPr>
          <a:xfrm>
            <a:off x="947026" y="3962400"/>
            <a:ext cx="541498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D9B013-C00B-8147-AF5D-4D01B50D51E3}"/>
              </a:ext>
            </a:extLst>
          </p:cNvPr>
          <p:cNvSpPr/>
          <p:nvPr/>
        </p:nvSpPr>
        <p:spPr>
          <a:xfrm>
            <a:off x="1488524" y="3962400"/>
            <a:ext cx="583861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389BA7-8758-5942-A7B8-78BC13AAB951}"/>
              </a:ext>
            </a:extLst>
          </p:cNvPr>
          <p:cNvGrpSpPr/>
          <p:nvPr/>
        </p:nvGrpSpPr>
        <p:grpSpPr>
          <a:xfrm>
            <a:off x="762000" y="4777171"/>
            <a:ext cx="8419392" cy="638863"/>
            <a:chOff x="762000" y="4777171"/>
            <a:chExt cx="8419392" cy="63886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EA5EDD-2A44-4543-8B8B-6A433BA9EE22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83ADCB-8203-9C43-8E49-3E584B33CD3A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AB0E9E-50AD-1448-A556-A448D3F7D367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8421A6-6E90-7C48-84B7-C6514C0EE28E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7866B2-BEFA-9D49-9D5E-19F2467C1DAA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374DAC-252A-C24F-95C4-7D261C853417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707ECC-D0A9-874B-BC9D-AAF1E21DB90F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AA21D8-32C1-5042-9AF6-B8DFDFAD90D8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334C9-D6C8-B743-AAF6-13AB602813A2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20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CCC6-A7D4-D243-A16E-54301DB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Shortest Job First (SJF)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0EE09-E161-0249-94DE-B474A9869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Jobs are scheduled in order of length (shortest first)</a:t>
                </a:r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100 to complete</a:t>
                </a:r>
              </a:p>
              <a:p>
                <a:pPr lvl="1"/>
                <a:r>
                  <a:rPr lang="en-US" dirty="0"/>
                  <a:t>Job B arrives at time 5, takes time 10 to complete</a:t>
                </a:r>
              </a:p>
              <a:p>
                <a:pPr lvl="1"/>
                <a:r>
                  <a:rPr lang="en-US" dirty="0"/>
                  <a:t>Job C arrives at time 10,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100+1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.025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0EE09-E161-0249-94DE-B474A9869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 l="-61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A66FC085-71CA-C242-927E-70466693FDEE}"/>
              </a:ext>
            </a:extLst>
          </p:cNvPr>
          <p:cNvSpPr/>
          <p:nvPr/>
        </p:nvSpPr>
        <p:spPr>
          <a:xfrm>
            <a:off x="6962737" y="3962400"/>
            <a:ext cx="583861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82D356-4D23-D640-B386-4F6DB2A33582}"/>
              </a:ext>
            </a:extLst>
          </p:cNvPr>
          <p:cNvSpPr/>
          <p:nvPr/>
        </p:nvSpPr>
        <p:spPr>
          <a:xfrm>
            <a:off x="918453" y="3962400"/>
            <a:ext cx="6044224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783FA7-E11A-6849-9209-9354AA7C5043}"/>
              </a:ext>
            </a:extLst>
          </p:cNvPr>
          <p:cNvSpPr/>
          <p:nvPr/>
        </p:nvSpPr>
        <p:spPr>
          <a:xfrm>
            <a:off x="7532808" y="3962400"/>
            <a:ext cx="583861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571286-068B-36E4-01F9-B13A419E6465}"/>
              </a:ext>
            </a:extLst>
          </p:cNvPr>
          <p:cNvSpPr/>
          <p:nvPr/>
        </p:nvSpPr>
        <p:spPr>
          <a:xfrm>
            <a:off x="118751" y="3753853"/>
            <a:ext cx="8697542" cy="31041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389BA7-8758-5942-A7B8-78BC13AAB951}"/>
              </a:ext>
            </a:extLst>
          </p:cNvPr>
          <p:cNvGrpSpPr/>
          <p:nvPr/>
        </p:nvGrpSpPr>
        <p:grpSpPr>
          <a:xfrm>
            <a:off x="762000" y="4777171"/>
            <a:ext cx="8419392" cy="638863"/>
            <a:chOff x="762000" y="4777171"/>
            <a:chExt cx="8419392" cy="63886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EA5EDD-2A44-4543-8B8B-6A433BA9EE22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83ADCB-8203-9C43-8E49-3E584B33CD3A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AB0E9E-50AD-1448-A556-A448D3F7D367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8421A6-6E90-7C48-84B7-C6514C0EE28E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7866B2-BEFA-9D49-9D5E-19F2467C1DAA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374DAC-252A-C24F-95C4-7D261C853417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707ECC-D0A9-874B-BC9D-AAF1E21DB90F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AA21D8-32C1-5042-9AF6-B8DFDFAD90D8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334C9-D6C8-B743-AAF6-13AB602813A2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91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3354</TotalTime>
  <Words>1425</Words>
  <Application>Microsoft Macintosh PowerPoint</Application>
  <PresentationFormat>On-screen Show (4:3)</PresentationFormat>
  <Paragraphs>374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Clarity</vt:lpstr>
      <vt:lpstr>Lecture 18: CPU Scheduling</vt:lpstr>
      <vt:lpstr>Review: Multiprocessing</vt:lpstr>
      <vt:lpstr>Real-world Examples</vt:lpstr>
      <vt:lpstr>Possible Metrics</vt:lpstr>
      <vt:lpstr>Simplifying Assumptions (for now)</vt:lpstr>
      <vt:lpstr>First In, First Out (FIFO)</vt:lpstr>
      <vt:lpstr>Exercise 1: First In, First Out (FIFO)</vt:lpstr>
      <vt:lpstr>Shortest Job First (SJF)</vt:lpstr>
      <vt:lpstr>Exercise 2: Shortest Job First (SJF)</vt:lpstr>
      <vt:lpstr>Simplifying Assumptions (for now)</vt:lpstr>
      <vt:lpstr>Shortest Time-to-Completion First (STCF)</vt:lpstr>
      <vt:lpstr>Simplifying Assumptions (for now)</vt:lpstr>
      <vt:lpstr>Round Robin (RR)</vt:lpstr>
      <vt:lpstr>Exercise 3: Round Robin (RR)</vt:lpstr>
      <vt:lpstr>Comparing Scheduling Algorithms</vt:lpstr>
      <vt:lpstr>Simplifying Assumptions (for now)</vt:lpstr>
      <vt:lpstr>Processes are not all the same</vt:lpstr>
      <vt:lpstr>Comparing Scheduling Algorithms</vt:lpstr>
      <vt:lpstr>Multi-level Feedback Queues</vt:lpstr>
      <vt:lpstr>Example: Multi-level Feedback Queue</vt:lpstr>
      <vt:lpstr>Schedulers in Operating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16: CPU Scheduling</dc:title>
  <dc:creator>Eleanor Birrell</dc:creator>
  <cp:lastModifiedBy>Eleanor Birrell</cp:lastModifiedBy>
  <cp:revision>68</cp:revision>
  <dcterms:created xsi:type="dcterms:W3CDTF">2020-03-27T23:05:30Z</dcterms:created>
  <dcterms:modified xsi:type="dcterms:W3CDTF">2024-10-30T23:18:11Z</dcterms:modified>
</cp:coreProperties>
</file>