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handoutMasterIdLst>
    <p:handoutMasterId r:id="rId40"/>
  </p:handoutMasterIdLst>
  <p:sldIdLst>
    <p:sldId id="256" r:id="rId2"/>
    <p:sldId id="1286" r:id="rId3"/>
    <p:sldId id="1297" r:id="rId4"/>
    <p:sldId id="1287" r:id="rId5"/>
    <p:sldId id="1249" r:id="rId6"/>
    <p:sldId id="600" r:id="rId7"/>
    <p:sldId id="603" r:id="rId8"/>
    <p:sldId id="1292" r:id="rId9"/>
    <p:sldId id="1293" r:id="rId10"/>
    <p:sldId id="1294" r:id="rId11"/>
    <p:sldId id="1299" r:id="rId12"/>
    <p:sldId id="1253" r:id="rId13"/>
    <p:sldId id="1250" r:id="rId14"/>
    <p:sldId id="1254" r:id="rId15"/>
    <p:sldId id="1218" r:id="rId16"/>
    <p:sldId id="1275" r:id="rId17"/>
    <p:sldId id="1263" r:id="rId18"/>
    <p:sldId id="1264" r:id="rId19"/>
    <p:sldId id="1274" r:id="rId20"/>
    <p:sldId id="1255" r:id="rId21"/>
    <p:sldId id="1290" r:id="rId22"/>
    <p:sldId id="1282" r:id="rId23"/>
    <p:sldId id="1207" r:id="rId24"/>
    <p:sldId id="1208" r:id="rId25"/>
    <p:sldId id="1210" r:id="rId26"/>
    <p:sldId id="1209" r:id="rId27"/>
    <p:sldId id="1295" r:id="rId28"/>
    <p:sldId id="1296" r:id="rId29"/>
    <p:sldId id="1273" r:id="rId30"/>
    <p:sldId id="1221" r:id="rId31"/>
    <p:sldId id="1291" r:id="rId32"/>
    <p:sldId id="1281" r:id="rId33"/>
    <p:sldId id="595" r:id="rId34"/>
    <p:sldId id="596" r:id="rId35"/>
    <p:sldId id="593" r:id="rId36"/>
    <p:sldId id="1280" r:id="rId37"/>
    <p:sldId id="1270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96969"/>
    <a:srgbClr val="333333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287" autoAdjust="0"/>
    <p:restoredTop sz="92248" autoAdjust="0"/>
  </p:normalViewPr>
  <p:slideViewPr>
    <p:cSldViewPr>
      <p:cViewPr varScale="1">
        <p:scale>
          <a:sx n="104" d="100"/>
          <a:sy n="104" d="100"/>
        </p:scale>
        <p:origin x="176" y="6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690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19EE-4C14-416B-9A28-3D9B2AE65E04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7E2B7-019C-47AA-8287-AB4BD1848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646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7EBD1-2546-431F-B565-95BCA5604CC4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031AF-CC19-4E5A-831F-2BAAD17F6D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86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process is alive, same program can be run twice at the same time (two processes)</a:t>
            </a:r>
          </a:p>
        </p:txBody>
      </p:sp>
    </p:spTree>
    <p:extLst>
      <p:ext uri="{BB962C8B-B14F-4D97-AF65-F5344CB8AC3E}">
        <p14:creationId xmlns:p14="http://schemas.microsoft.com/office/powerpoint/2010/main" val="165916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9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9471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3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0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523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are the possible outputs? </a:t>
            </a:r>
          </a:p>
          <a:p>
            <a:endParaRPr lang="en-US" dirty="0"/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e.g.,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>
                <a:latin typeface="Courier New"/>
                <a:ea typeface="msgothic" charset="0"/>
                <a:cs typeface="Courier New"/>
              </a:rPr>
              <a:t>linux</a:t>
            </a:r>
            <a:r>
              <a:rPr lang="en-GB" sz="1200" dirty="0">
                <a:latin typeface="Courier New"/>
                <a:ea typeface="msgothic" charset="0"/>
                <a:cs typeface="Courier New"/>
              </a:rPr>
              <a:t>&gt; ./fork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latin typeface="Courier New"/>
                <a:ea typeface="msgothic" charset="0"/>
                <a:cs typeface="Courier New"/>
              </a:rPr>
              <a:t>parent: x=0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latin typeface="Courier New"/>
                <a:ea typeface="msgothic" charset="0"/>
                <a:cs typeface="Courier New"/>
              </a:rPr>
              <a:t>child : x=2</a:t>
            </a:r>
            <a:endParaRPr lang="en-GB" sz="1200" b="1" dirty="0">
              <a:latin typeface="Courier New"/>
              <a:ea typeface="msgothic" charset="0"/>
              <a:cs typeface="Courier New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7402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916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6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>
                <a:solidFill>
                  <a:srgbClr val="FF0000"/>
                </a:solidFill>
                <a:latin typeface="Calibri" pitchFamily="34" charset="0"/>
              </a:rPr>
              <a:t>1 Feasible</a:t>
            </a:r>
          </a:p>
          <a:p>
            <a:r>
              <a:rPr lang="en-US" sz="1200" dirty="0">
                <a:solidFill>
                  <a:srgbClr val="FF0000"/>
                </a:solidFill>
                <a:latin typeface="Calibri" pitchFamily="34" charset="0"/>
              </a:rPr>
              <a:t>2. Infeasible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451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96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1" dirty="0">
              <a:latin typeface="Courier New"/>
              <a:ea typeface="msgothic" charset="0"/>
              <a:cs typeface="Courier New"/>
            </a:endParaRPr>
          </a:p>
          <a:p>
            <a:r>
              <a:rPr lang="en-US" dirty="0"/>
              <a:t>Two problems: 1) how do we ever run new programs? 2) how do we run more than one program?</a:t>
            </a:r>
          </a:p>
        </p:txBody>
      </p:sp>
    </p:spTree>
    <p:extLst>
      <p:ext uri="{BB962C8B-B14F-4D97-AF65-F5344CB8AC3E}">
        <p14:creationId xmlns:p14="http://schemas.microsoft.com/office/powerpoint/2010/main" val="233125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47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5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1" dirty="0">
              <a:latin typeface="Courier New"/>
              <a:ea typeface="msgothic" charset="0"/>
              <a:cs typeface="Courier New"/>
            </a:endParaRPr>
          </a:p>
          <a:p>
            <a:r>
              <a:rPr lang="en-US" dirty="0"/>
              <a:t>Two problems: 1) how do we ever run new programs? 2) how do we run more than one program?</a:t>
            </a:r>
          </a:p>
        </p:txBody>
      </p:sp>
    </p:spTree>
    <p:extLst>
      <p:ext uri="{BB962C8B-B14F-4D97-AF65-F5344CB8AC3E}">
        <p14:creationId xmlns:p14="http://schemas.microsoft.com/office/powerpoint/2010/main" val="1458674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/>
              <a:t>Applications for one or more users</a:t>
            </a:r>
          </a:p>
          <a:p>
            <a:pPr lvl="2"/>
            <a:r>
              <a:rPr lang="en-US" dirty="0"/>
              <a:t>Web browsers, email clients, editors, …</a:t>
            </a:r>
          </a:p>
          <a:p>
            <a:pPr lvl="1"/>
            <a:r>
              <a:rPr lang="en-US" dirty="0"/>
              <a:t>Background tasks</a:t>
            </a:r>
          </a:p>
          <a:p>
            <a:pPr lvl="2"/>
            <a:r>
              <a:rPr lang="en-US" dirty="0"/>
              <a:t>Monitoring network &amp; I/O devices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20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process has its own registers, memory, I/O resources, "thread of control"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031AF-CC19-4E5A-831F-2BAAD17F6D1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80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828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954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10/21/24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18288"/>
            <a:ext cx="7086600" cy="329184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437D-9C28-4485-8136-DE3C7521A7D8}" type="datetimeFigureOut">
              <a:rPr lang="en-US" smtClean="0"/>
              <a:t>10/21/24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43B4-AD12-49DE-BA27-1A16B7F35F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2250"/>
            <a:ext cx="9144000" cy="31115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19100"/>
          </a:xfrm>
          <a:prstGeom prst="rect">
            <a:avLst/>
          </a:prstGeom>
          <a:gradFill flip="none" rotWithShape="1">
            <a:gsLst>
              <a:gs pos="0">
                <a:schemeClr val="tx2"/>
              </a:gs>
              <a:gs pos="66000">
                <a:schemeClr val="tx1">
                  <a:lumMod val="75000"/>
                  <a:lumOff val="25000"/>
                </a:schemeClr>
              </a:gs>
              <a:gs pos="99000">
                <a:schemeClr val="tx1">
                  <a:lumMod val="65000"/>
                  <a:lumOff val="3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3F7437D-9C28-4485-8136-DE3C7521A7D8}" type="datetimeFigureOut">
              <a:rPr lang="en-US" smtClean="0"/>
              <a:t>10/21/24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EA743B4-AD12-49DE-BA27-1A16B7F35F0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924800" cy="609600"/>
          </a:xfrm>
        </p:spPr>
        <p:txBody>
          <a:bodyPr>
            <a:normAutofit/>
          </a:bodyPr>
          <a:lstStyle/>
          <a:p>
            <a:r>
              <a:rPr lang="en-US" dirty="0"/>
              <a:t>CS 105		       			           Fall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848600" cy="631825"/>
          </a:xfrm>
        </p:spPr>
        <p:txBody>
          <a:bodyPr>
            <a:noAutofit/>
          </a:bodyPr>
          <a:lstStyle/>
          <a:p>
            <a:r>
              <a:rPr lang="en-US" sz="3200" dirty="0"/>
              <a:t>Lecture 15: OS and Processes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4643181"/>
            <a:ext cx="7848600" cy="631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7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b="1" dirty="0" err="1">
                <a:latin typeface="Courier New" pitchFamily="49" charset="0"/>
              </a:rPr>
              <a:t>execve</a:t>
            </a:r>
            <a:r>
              <a:rPr lang="en-US" sz="3400" dirty="0">
                <a:latin typeface="Courier" pitchFamily="49" charset="0"/>
              </a:rPr>
              <a:t>:</a:t>
            </a:r>
            <a:r>
              <a:rPr lang="en-US" sz="3400" dirty="0"/>
              <a:t> Loading and Running Programs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execve</a:t>
            </a:r>
            <a:r>
              <a:rPr lang="en-US" sz="2000" b="1" dirty="0">
                <a:latin typeface="Courier New"/>
                <a:cs typeface="Courier New"/>
              </a:rPr>
              <a:t>(char *filename, char *</a:t>
            </a:r>
            <a:r>
              <a:rPr lang="en-US" sz="2000" b="1" dirty="0" err="1">
                <a:latin typeface="Courier New"/>
                <a:cs typeface="Courier New"/>
              </a:rPr>
              <a:t>argv</a:t>
            </a:r>
            <a:r>
              <a:rPr lang="en-US" sz="2000" b="1" dirty="0">
                <a:latin typeface="Courier New"/>
                <a:cs typeface="Courier New"/>
              </a:rPr>
              <a:t>[], char *</a:t>
            </a:r>
            <a:r>
              <a:rPr lang="en-US" sz="2000" b="1" dirty="0" err="1">
                <a:latin typeface="Courier New"/>
                <a:cs typeface="Courier New"/>
              </a:rPr>
              <a:t>envp</a:t>
            </a:r>
            <a:r>
              <a:rPr lang="en-US" sz="2000" b="1" dirty="0">
                <a:latin typeface="Courier New"/>
                <a:cs typeface="Courier New"/>
              </a:rPr>
              <a:t>[])</a:t>
            </a:r>
            <a:endParaRPr lang="en-US" b="1" dirty="0"/>
          </a:p>
          <a:p>
            <a:r>
              <a:rPr lang="en-US" dirty="0"/>
              <a:t>Loads and runs in the current process:</a:t>
            </a:r>
          </a:p>
          <a:p>
            <a:pPr lvl="1"/>
            <a:r>
              <a:rPr lang="en-US" dirty="0"/>
              <a:t>Executable  file </a:t>
            </a:r>
            <a:r>
              <a:rPr lang="en-US" b="1" dirty="0">
                <a:latin typeface="Courier New" pitchFamily="49" charset="0"/>
                <a:ea typeface="+mn-ea"/>
                <a:cs typeface="+mn-cs"/>
              </a:rPr>
              <a:t>filename</a:t>
            </a:r>
          </a:p>
          <a:p>
            <a:pPr lvl="2"/>
            <a:r>
              <a:rPr lang="en-US" dirty="0">
                <a:latin typeface="Calibri"/>
                <a:ea typeface="+mn-ea"/>
                <a:cs typeface="Calibri"/>
              </a:rPr>
              <a:t>Can be object file or script file beginning with </a:t>
            </a:r>
            <a:r>
              <a:rPr lang="en-US" dirty="0">
                <a:latin typeface="Courier New"/>
                <a:ea typeface="+mn-ea"/>
                <a:cs typeface="Courier New"/>
              </a:rPr>
              <a:t>#!interpreter          </a:t>
            </a:r>
            <a:r>
              <a:rPr lang="en-US" dirty="0">
                <a:latin typeface="Calibri"/>
                <a:ea typeface="+mn-ea"/>
                <a:cs typeface="Calibri"/>
              </a:rPr>
              <a:t>(e.g., </a:t>
            </a:r>
            <a:r>
              <a:rPr lang="en-US" dirty="0">
                <a:latin typeface="Courier New"/>
                <a:ea typeface="+mn-ea"/>
                <a:cs typeface="Courier New"/>
              </a:rPr>
              <a:t>#!/bin/bash</a:t>
            </a:r>
            <a:r>
              <a:rPr lang="en-US" dirty="0">
                <a:latin typeface="Calibri"/>
                <a:ea typeface="+mn-ea"/>
                <a:cs typeface="Calibri"/>
              </a:rPr>
              <a:t>)</a:t>
            </a:r>
            <a:endParaRPr lang="en-US" dirty="0">
              <a:latin typeface="Courier New"/>
              <a:ea typeface="+mn-ea"/>
              <a:cs typeface="Courier New"/>
            </a:endParaRPr>
          </a:p>
          <a:p>
            <a:pPr lvl="1"/>
            <a:r>
              <a:rPr lang="en-US" dirty="0"/>
              <a:t>…with argument list </a:t>
            </a:r>
            <a:r>
              <a:rPr lang="en-US" b="1" dirty="0" err="1">
                <a:latin typeface="Courier New" pitchFamily="49" charset="0"/>
                <a:ea typeface="+mn-ea"/>
                <a:cs typeface="+mn-cs"/>
              </a:rPr>
              <a:t>argv</a:t>
            </a:r>
            <a:endParaRPr lang="en-US" b="1" dirty="0">
              <a:latin typeface="Courier New" pitchFamily="49" charset="0"/>
              <a:ea typeface="+mn-ea"/>
              <a:cs typeface="+mn-cs"/>
            </a:endParaRPr>
          </a:p>
          <a:p>
            <a:pPr lvl="2"/>
            <a:r>
              <a:rPr lang="en-US" dirty="0">
                <a:latin typeface="Calibri"/>
                <a:ea typeface="+mn-ea"/>
                <a:cs typeface="Calibri"/>
              </a:rPr>
              <a:t>By convention </a:t>
            </a:r>
            <a:r>
              <a:rPr lang="en-US" b="1" dirty="0" err="1">
                <a:latin typeface="Courier New" pitchFamily="49" charset="0"/>
                <a:ea typeface="+mn-ea"/>
                <a:cs typeface="+mn-cs"/>
              </a:rPr>
              <a:t>argv</a:t>
            </a:r>
            <a:r>
              <a:rPr lang="en-US" b="1" dirty="0">
                <a:latin typeface="Courier New" pitchFamily="49" charset="0"/>
                <a:ea typeface="+mn-ea"/>
                <a:cs typeface="+mn-cs"/>
              </a:rPr>
              <a:t>[0]==filename</a:t>
            </a:r>
          </a:p>
          <a:p>
            <a:pPr lvl="1"/>
            <a:r>
              <a:rPr lang="en-US" dirty="0"/>
              <a:t>…and  environment variable </a:t>
            </a:r>
            <a:r>
              <a:rPr lang="en-US" dirty="0">
                <a:latin typeface="Calibri"/>
                <a:ea typeface="+mn-ea"/>
                <a:cs typeface="Calibri"/>
              </a:rPr>
              <a:t>list</a:t>
            </a:r>
            <a:r>
              <a:rPr lang="en-US" b="1" dirty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b="1" dirty="0" err="1">
                <a:latin typeface="Courier New" pitchFamily="49" charset="0"/>
                <a:ea typeface="+mn-ea"/>
                <a:cs typeface="+mn-cs"/>
              </a:rPr>
              <a:t>envp</a:t>
            </a:r>
            <a:endParaRPr lang="en-US" b="1" dirty="0">
              <a:latin typeface="Courier New" pitchFamily="49" charset="0"/>
              <a:ea typeface="+mn-ea"/>
              <a:cs typeface="+mn-cs"/>
            </a:endParaRPr>
          </a:p>
          <a:p>
            <a:pPr lvl="2"/>
            <a:r>
              <a:rPr lang="en-US" dirty="0"/>
              <a:t>“name=value” strings (e.g., </a:t>
            </a:r>
            <a:r>
              <a:rPr lang="en-US" dirty="0">
                <a:latin typeface="Courier New"/>
                <a:cs typeface="Courier New"/>
              </a:rPr>
              <a:t>USER=</a:t>
            </a:r>
            <a:r>
              <a:rPr lang="en-US" dirty="0" err="1">
                <a:latin typeface="Courier New"/>
                <a:cs typeface="Courier New"/>
              </a:rPr>
              <a:t>droh</a:t>
            </a:r>
            <a:r>
              <a:rPr lang="en-US" dirty="0"/>
              <a:t>)</a:t>
            </a:r>
          </a:p>
          <a:p>
            <a:pPr lvl="2"/>
            <a:r>
              <a:rPr lang="en-US" dirty="0" err="1">
                <a:latin typeface="Courier New"/>
                <a:cs typeface="Courier New"/>
              </a:rPr>
              <a:t>getenv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putenv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printenv</a:t>
            </a:r>
            <a:endParaRPr lang="en-US" b="1" dirty="0">
              <a:latin typeface="Courier New" pitchFamily="49" charset="0"/>
              <a:ea typeface="+mn-ea"/>
              <a:cs typeface="+mn-cs"/>
            </a:endParaRPr>
          </a:p>
          <a:p>
            <a:r>
              <a:rPr lang="en-US" dirty="0"/>
              <a:t>Overwrites code, data, and stack</a:t>
            </a:r>
          </a:p>
          <a:p>
            <a:pPr lvl="1"/>
            <a:r>
              <a:rPr lang="en-US" dirty="0"/>
              <a:t>Retains PID, open files and signal context</a:t>
            </a:r>
          </a:p>
          <a:p>
            <a:r>
              <a:rPr lang="en-US" dirty="0"/>
              <a:t>Called </a:t>
            </a:r>
            <a:r>
              <a:rPr lang="en-US" b="1" dirty="0">
                <a:solidFill>
                  <a:schemeClr val="accent1"/>
                </a:solidFill>
              </a:rPr>
              <a:t>once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1"/>
                </a:solidFill>
              </a:rPr>
              <a:t>never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returns</a:t>
            </a:r>
          </a:p>
          <a:p>
            <a:pPr lvl="1"/>
            <a:r>
              <a:rPr lang="en-US" dirty="0"/>
              <a:t>…except if there is an error</a:t>
            </a:r>
          </a:p>
        </p:txBody>
      </p:sp>
    </p:spTree>
    <p:extLst>
      <p:ext uri="{BB962C8B-B14F-4D97-AF65-F5344CB8AC3E}">
        <p14:creationId xmlns:p14="http://schemas.microsoft.com/office/powerpoint/2010/main" val="39343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latin typeface="Courier New"/>
                <a:cs typeface="Courier New"/>
              </a:rPr>
              <a:t>execve</a:t>
            </a:r>
            <a:r>
              <a:rPr lang="en-US" dirty="0"/>
              <a:t> Example</a:t>
            </a:r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226540" y="1524000"/>
            <a:ext cx="4358640" cy="35394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>
                <a:solidFill>
                  <a:srgbClr val="4A00FF"/>
                </a:solidFill>
                <a:effectLst/>
                <a:latin typeface="Menlo" panose="020B0609030804020204" pitchFamily="49" charset="0"/>
              </a:rPr>
              <a:t>main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dirty="0">
                <a:solidFill>
                  <a:srgbClr val="2D961E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effectLst/>
                <a:latin typeface="Menlo" panose="020B0609030804020204" pitchFamily="49" charset="0"/>
              </a:rPr>
              <a:t>argc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dirty="0">
                <a:solidFill>
                  <a:srgbClr val="2D961E"/>
                </a:solidFill>
                <a:effectLst/>
                <a:latin typeface="Menlo" panose="020B06090308040202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** </a:t>
            </a:r>
            <a:r>
              <a:rPr lang="en-US" sz="1600" dirty="0" err="1">
                <a:solidFill>
                  <a:srgbClr val="C1651C"/>
                </a:solidFill>
                <a:effectLst/>
                <a:latin typeface="Menlo" panose="020B0609030804020204" pitchFamily="49" charset="0"/>
              </a:rPr>
              <a:t>argv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){</a:t>
            </a:r>
          </a:p>
          <a:p>
            <a:endParaRPr lang="en-US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effectLst/>
                <a:latin typeface="Menlo" panose="020B0609030804020204" pitchFamily="49" charset="0"/>
              </a:rPr>
              <a:t>"0\n"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);</a:t>
            </a:r>
            <a:endParaRPr lang="en-US" sz="1600" dirty="0">
              <a:solidFill>
                <a:srgbClr val="9D206F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</a:t>
            </a:r>
            <a:r>
              <a:rPr lang="en-US" sz="1600" dirty="0" err="1">
                <a:solidFill>
                  <a:srgbClr val="2D961E"/>
                </a:solidFill>
                <a:effectLst/>
                <a:latin typeface="Menlo" panose="020B0609030804020204" pitchFamily="49" charset="0"/>
              </a:rPr>
              <a:t>pid_t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effectLst/>
                <a:latin typeface="Menlo" panose="020B0609030804020204" pitchFamily="49" charset="0"/>
              </a:rPr>
              <a:t>id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= fork();</a:t>
            </a:r>
          </a:p>
          <a:p>
            <a:endParaRPr lang="en-US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</a:t>
            </a:r>
            <a:r>
              <a:rPr lang="en-US" sz="1600" dirty="0">
                <a:solidFill>
                  <a:srgbClr val="C200FF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(id == 0){ </a:t>
            </a:r>
            <a:r>
              <a:rPr lang="en-US" sz="1600" dirty="0">
                <a:solidFill>
                  <a:srgbClr val="CB2418"/>
                </a:solidFill>
                <a:effectLst/>
                <a:latin typeface="Menlo" panose="020B0609030804020204" pitchFamily="49" charset="0"/>
              </a:rPr>
              <a:t>// if child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   </a:t>
            </a:r>
          </a:p>
          <a:p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execve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effectLst/>
                <a:latin typeface="Menlo" panose="020B0609030804020204" pitchFamily="49" charset="0"/>
              </a:rPr>
              <a:t>"hello"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dirty="0">
                <a:solidFill>
                  <a:srgbClr val="2C9290"/>
                </a:solidFill>
                <a:effectLst/>
                <a:latin typeface="Menlo" panose="020B06090308040202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dirty="0">
                <a:solidFill>
                  <a:srgbClr val="2C9290"/>
                </a:solidFill>
                <a:effectLst/>
                <a:latin typeface="Menlo" panose="020B06090308040202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} </a:t>
            </a:r>
            <a:r>
              <a:rPr lang="en-US" sz="1600" dirty="0">
                <a:solidFill>
                  <a:srgbClr val="C200FF"/>
                </a:solidFill>
                <a:effectLst/>
                <a:latin typeface="Menlo" panose="020B0609030804020204" pitchFamily="49" charset="0"/>
              </a:rPr>
              <a:t>else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{ </a:t>
            </a:r>
            <a:r>
              <a:rPr lang="en-US" sz="1600" dirty="0">
                <a:solidFill>
                  <a:srgbClr val="CB2418"/>
                </a:solidFill>
                <a:effectLst/>
                <a:latin typeface="Menlo" panose="020B0609030804020204" pitchFamily="49" charset="0"/>
              </a:rPr>
              <a:t>// if parent</a:t>
            </a:r>
          </a:p>
          <a:p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effectLst/>
                <a:latin typeface="Menlo" panose="020B0609030804020204" pitchFamily="49" charset="0"/>
              </a:rPr>
              <a:t>"1\n"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}</a:t>
            </a:r>
          </a:p>
          <a:p>
            <a:endParaRPr lang="en-US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effectLst/>
                <a:latin typeface="Menlo" panose="020B0609030804020204" pitchFamily="49" charset="0"/>
              </a:rPr>
              <a:t>"2\n"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  return 0;</a:t>
            </a:r>
            <a:endParaRPr lang="en-US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}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7E209BD7-0E6A-6D1A-FAC2-FB1DA9C4B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9160" y="1514850"/>
            <a:ext cx="4358640" cy="132343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>
                <a:solidFill>
                  <a:srgbClr val="4A00FF"/>
                </a:solidFill>
                <a:effectLst/>
                <a:latin typeface="Menlo" panose="020B0609030804020204" pitchFamily="49" charset="0"/>
              </a:rPr>
              <a:t>main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dirty="0">
                <a:solidFill>
                  <a:srgbClr val="2D961E"/>
                </a:solidFill>
                <a:effectLst/>
                <a:latin typeface="Menlo" panose="020B060903080402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effectLst/>
                <a:latin typeface="Menlo" panose="020B0609030804020204" pitchFamily="49" charset="0"/>
              </a:rPr>
              <a:t>argc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1600" dirty="0">
                <a:solidFill>
                  <a:srgbClr val="2D961E"/>
                </a:solidFill>
                <a:effectLst/>
                <a:latin typeface="Menlo" panose="020B06090308040202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** </a:t>
            </a:r>
            <a:r>
              <a:rPr lang="en-US" sz="1600" dirty="0" err="1">
                <a:solidFill>
                  <a:srgbClr val="C1651C"/>
                </a:solidFill>
                <a:effectLst/>
                <a:latin typeface="Menlo" panose="020B0609030804020204" pitchFamily="49" charset="0"/>
              </a:rPr>
              <a:t>argv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){</a:t>
            </a:r>
          </a:p>
          <a:p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</a:t>
            </a:r>
            <a:r>
              <a:rPr lang="en-US" sz="1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printf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dirty="0">
                <a:solidFill>
                  <a:srgbClr val="9D206F"/>
                </a:solidFill>
                <a:effectLst/>
                <a:latin typeface="Menlo" panose="020B0609030804020204" pitchFamily="49" charset="0"/>
              </a:rPr>
              <a:t>"Hello!\n"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);</a:t>
            </a:r>
            <a:endParaRPr lang="en-US" sz="1600" dirty="0">
              <a:solidFill>
                <a:srgbClr val="9D206F"/>
              </a:solidFill>
              <a:effectLst/>
              <a:latin typeface="Menlo" panose="020B0609030804020204" pitchFamily="49" charset="0"/>
            </a:endParaRPr>
          </a:p>
          <a:p>
            <a:endParaRPr lang="en-US" sz="1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  </a:t>
            </a:r>
            <a:r>
              <a:rPr lang="en-US" sz="1600" dirty="0">
                <a:solidFill>
                  <a:srgbClr val="C200FF"/>
                </a:solidFill>
                <a:effectLst/>
                <a:latin typeface="Menlo" panose="020B060903080402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0;</a:t>
            </a:r>
            <a:endParaRPr lang="en-US" sz="1600" dirty="0">
              <a:solidFill>
                <a:srgbClr val="C200FF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}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4CD2B2F-3D57-853F-D35F-81848B8CDBDE}"/>
              </a:ext>
            </a:extLst>
          </p:cNvPr>
          <p:cNvGrpSpPr/>
          <p:nvPr/>
        </p:nvGrpSpPr>
        <p:grpSpPr>
          <a:xfrm>
            <a:off x="1554024" y="6323752"/>
            <a:ext cx="1204074" cy="379193"/>
            <a:chOff x="1554024" y="6323752"/>
            <a:chExt cx="1204074" cy="379193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7C395F8-874C-742C-A9A0-48B126F5E1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76696" y="632375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CF57F85-9BEF-89C4-6D5F-2106B96FF272}"/>
                </a:ext>
              </a:extLst>
            </p:cNvPr>
            <p:cNvSpPr txBox="1"/>
            <p:nvPr/>
          </p:nvSpPr>
          <p:spPr>
            <a:xfrm>
              <a:off x="2050288" y="6364391"/>
              <a:ext cx="7078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F28FEF8E-A0D4-D2FD-BB75-44BE82D0494B}"/>
                </a:ext>
              </a:extLst>
            </p:cNvPr>
            <p:cNvCxnSpPr/>
            <p:nvPr/>
          </p:nvCxnSpPr>
          <p:spPr>
            <a:xfrm flipV="1">
              <a:off x="1554024" y="6367778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B8928A69-18C1-8B35-C143-2F7561B8C216}"/>
              </a:ext>
            </a:extLst>
          </p:cNvPr>
          <p:cNvSpPr txBox="1"/>
          <p:nvPr/>
        </p:nvSpPr>
        <p:spPr>
          <a:xfrm>
            <a:off x="4858779" y="6186592"/>
            <a:ext cx="17203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Arial"/>
                <a:cs typeface="Arial"/>
              </a:rPr>
              <a:t>Parent (</a:t>
            </a:r>
            <a:r>
              <a:rPr lang="en-US" sz="1600" i="1" dirty="0" err="1">
                <a:latin typeface="Arial"/>
                <a:cs typeface="Arial"/>
              </a:rPr>
              <a:t>pid</a:t>
            </a:r>
            <a:r>
              <a:rPr lang="en-US" sz="1600" i="1" dirty="0">
                <a:latin typeface="Arial"/>
                <a:cs typeface="Arial"/>
              </a:rPr>
              <a:t> = 47)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3951D79-737E-E2D0-23BA-61FFE556B345}"/>
              </a:ext>
            </a:extLst>
          </p:cNvPr>
          <p:cNvSpPr txBox="1"/>
          <p:nvPr/>
        </p:nvSpPr>
        <p:spPr>
          <a:xfrm>
            <a:off x="4843336" y="5537572"/>
            <a:ext cx="15808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Arial"/>
                <a:cs typeface="Arial"/>
              </a:rPr>
              <a:t>Child (</a:t>
            </a:r>
            <a:r>
              <a:rPr lang="en-US" sz="1600" i="1" dirty="0" err="1">
                <a:latin typeface="Arial"/>
                <a:cs typeface="Arial"/>
              </a:rPr>
              <a:t>pid</a:t>
            </a:r>
            <a:r>
              <a:rPr lang="en-US" sz="1600" i="1" dirty="0">
                <a:latin typeface="Arial"/>
                <a:cs typeface="Arial"/>
              </a:rPr>
              <a:t> = 49)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1C84601-5DE4-62D2-9CF2-CABD1BC19EA0}"/>
              </a:ext>
            </a:extLst>
          </p:cNvPr>
          <p:cNvGrpSpPr/>
          <p:nvPr/>
        </p:nvGrpSpPr>
        <p:grpSpPr>
          <a:xfrm>
            <a:off x="304800" y="6015200"/>
            <a:ext cx="1697564" cy="691133"/>
            <a:chOff x="304800" y="6015200"/>
            <a:chExt cx="1697564" cy="691133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07BFC4F7-28E3-5EEC-28DB-096FD082CBC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62584" y="632375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8C009E7-EA51-CD8F-F0B6-A79D8F4C2E7A}"/>
                </a:ext>
              </a:extLst>
            </p:cNvPr>
            <p:cNvSpPr txBox="1"/>
            <p:nvPr/>
          </p:nvSpPr>
          <p:spPr>
            <a:xfrm>
              <a:off x="1077111" y="6364391"/>
              <a:ext cx="92525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BAEF1BC8-AB77-99AF-66C9-A78C6FE165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6242" y="6327140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1A83D7E-587B-848B-9F51-4B5CA8485FF7}"/>
                </a:ext>
              </a:extLst>
            </p:cNvPr>
            <p:cNvSpPr txBox="1"/>
            <p:nvPr/>
          </p:nvSpPr>
          <p:spPr>
            <a:xfrm>
              <a:off x="304800" y="6367779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main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726598A1-10D9-6441-E2F6-1FD306D7980D}"/>
                </a:ext>
              </a:extLst>
            </p:cNvPr>
            <p:cNvCxnSpPr/>
            <p:nvPr/>
          </p:nvCxnSpPr>
          <p:spPr>
            <a:xfrm flipV="1">
              <a:off x="657682" y="6371166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 Box 407">
              <a:extLst>
                <a:ext uri="{FF2B5EF4-FFF2-40B4-BE49-F238E27FC236}">
                  <a16:creationId xmlns:a16="http://schemas.microsoft.com/office/drawing/2014/main" id="{290C4369-8973-6631-6B19-5F6995AEFA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0644" y="6015200"/>
              <a:ext cx="455319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0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27C7EAB-9CC0-4AEA-7E21-30E09918391C}"/>
              </a:ext>
            </a:extLst>
          </p:cNvPr>
          <p:cNvGrpSpPr/>
          <p:nvPr/>
        </p:nvGrpSpPr>
        <p:grpSpPr>
          <a:xfrm>
            <a:off x="2877675" y="6005518"/>
            <a:ext cx="1890028" cy="702894"/>
            <a:chOff x="2877675" y="6005518"/>
            <a:chExt cx="1890028" cy="702894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E397E00-B767-F31B-0BC2-32A2F6984229}"/>
                </a:ext>
              </a:extLst>
            </p:cNvPr>
            <p:cNvSpPr txBox="1"/>
            <p:nvPr/>
          </p:nvSpPr>
          <p:spPr>
            <a:xfrm>
              <a:off x="2877675" y="6364391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40E37572-456E-F1BB-668B-0A48F08F6E5E}"/>
                </a:ext>
              </a:extLst>
            </p:cNvPr>
            <p:cNvGrpSpPr/>
            <p:nvPr/>
          </p:nvGrpSpPr>
          <p:grpSpPr>
            <a:xfrm>
              <a:off x="3005882" y="6005518"/>
              <a:ext cx="1761821" cy="702894"/>
              <a:chOff x="3005882" y="6005518"/>
              <a:chExt cx="1761821" cy="702894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5867E0BB-DE2C-7DA6-BCCF-1F7A8ADCD36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307030" y="6323752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18" name="Text Box 407">
                <a:extLst>
                  <a:ext uri="{FF2B5EF4-FFF2-40B4-BE49-F238E27FC236}">
                    <a16:creationId xmlns:a16="http://schemas.microsoft.com/office/drawing/2014/main" id="{B238220B-BE65-A1FE-81EE-31EA5524F6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05882" y="6005518"/>
                <a:ext cx="704775" cy="338554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urier New" charset="0"/>
                  </a:rPr>
                  <a:t>1</a:t>
                </a: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AF5CFC3B-23DF-5740-C5F6-724DA75BBC3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249836" y="6329219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E051F713-3510-41A6-D4BF-0735AACCD1CE}"/>
                  </a:ext>
                </a:extLst>
              </p:cNvPr>
              <p:cNvCxnSpPr/>
              <p:nvPr/>
            </p:nvCxnSpPr>
            <p:spPr>
              <a:xfrm flipV="1">
                <a:off x="3410942" y="6373245"/>
                <a:ext cx="838894" cy="3388"/>
              </a:xfrm>
              <a:prstGeom prst="straightConnector1">
                <a:avLst/>
              </a:prstGeom>
              <a:ln w="12700" cmpd="sng">
                <a:solidFill>
                  <a:schemeClr val="tx1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8BC2EE7-FC27-8DFA-764F-E1D5BC90E73A}"/>
                  </a:ext>
                </a:extLst>
              </p:cNvPr>
              <p:cNvSpPr txBox="1"/>
              <p:nvPr/>
            </p:nvSpPr>
            <p:spPr>
              <a:xfrm>
                <a:off x="3820481" y="6369858"/>
                <a:ext cx="94722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b="1" dirty="0" err="1">
                    <a:latin typeface="Courier New"/>
                    <a:cs typeface="Courier New"/>
                  </a:rPr>
                  <a:t>printf</a:t>
                </a:r>
                <a:endParaRPr lang="en-US" sz="1600" b="1" dirty="0">
                  <a:latin typeface="Courier New"/>
                  <a:cs typeface="Courier New"/>
                </a:endParaRPr>
              </a:p>
            </p:txBody>
          </p:sp>
          <p:sp>
            <p:nvSpPr>
              <p:cNvPr id="28" name="Text Box 407">
                <a:extLst>
                  <a:ext uri="{FF2B5EF4-FFF2-40B4-BE49-F238E27FC236}">
                    <a16:creationId xmlns:a16="http://schemas.microsoft.com/office/drawing/2014/main" id="{0C99ED74-8639-43EA-79E2-CC144BA827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48688" y="6010985"/>
                <a:ext cx="704775" cy="338554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urier New" charset="0"/>
                  </a:rPr>
                  <a:t>2</a:t>
                </a:r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F7C25EE1-3B4C-22CD-18A1-14706B6B217F}"/>
              </a:ext>
            </a:extLst>
          </p:cNvPr>
          <p:cNvGrpSpPr/>
          <p:nvPr/>
        </p:nvGrpSpPr>
        <p:grpSpPr>
          <a:xfrm>
            <a:off x="2877576" y="5375356"/>
            <a:ext cx="1862122" cy="678198"/>
            <a:chOff x="2877576" y="5375356"/>
            <a:chExt cx="1862122" cy="678198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9326614-C91D-CE08-F9E9-C62D862D912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291497" y="5678990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54C8452-2119-FBC6-6F71-FFC0D04A2F07}"/>
                </a:ext>
              </a:extLst>
            </p:cNvPr>
            <p:cNvSpPr txBox="1"/>
            <p:nvPr/>
          </p:nvSpPr>
          <p:spPr>
            <a:xfrm>
              <a:off x="2877576" y="5706849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execve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5839A33A-FC57-9760-98E2-3280FD9B311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21831" y="5678279"/>
              <a:ext cx="91440" cy="9144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9BD3849A-BE21-9A44-9A10-8D6FE860AC59}"/>
                </a:ext>
              </a:extLst>
            </p:cNvPr>
            <p:cNvCxnSpPr/>
            <p:nvPr/>
          </p:nvCxnSpPr>
          <p:spPr>
            <a:xfrm flipV="1">
              <a:off x="3382937" y="5722305"/>
              <a:ext cx="838894" cy="33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D458718-83F7-66D3-E823-B7DCA5DAC736}"/>
                </a:ext>
              </a:extLst>
            </p:cNvPr>
            <p:cNvSpPr txBox="1"/>
            <p:nvPr/>
          </p:nvSpPr>
          <p:spPr>
            <a:xfrm>
              <a:off x="3792476" y="5715000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Courier New"/>
                  <a:cs typeface="Courier New"/>
                </a:rPr>
                <a:t>printf</a:t>
              </a:r>
              <a:endParaRPr lang="en-US" sz="16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urier New"/>
                <a:cs typeface="Courier New"/>
              </a:endParaRPr>
            </a:p>
          </p:txBody>
        </p:sp>
        <p:sp>
          <p:nvSpPr>
            <p:cNvPr id="32" name="Text Box 407">
              <a:extLst>
                <a:ext uri="{FF2B5EF4-FFF2-40B4-BE49-F238E27FC236}">
                  <a16:creationId xmlns:a16="http://schemas.microsoft.com/office/drawing/2014/main" id="{A2CB15B9-8E94-89C5-BF09-7E1CADD574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1623" y="5375356"/>
              <a:ext cx="805244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b="1" dirty="0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Courier New" charset="0"/>
                </a:rPr>
                <a:t>hello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8246D703-9F7A-960D-7817-A391E2D54642}"/>
              </a:ext>
            </a:extLst>
          </p:cNvPr>
          <p:cNvSpPr txBox="1"/>
          <p:nvPr/>
        </p:nvSpPr>
        <p:spPr>
          <a:xfrm>
            <a:off x="3661877" y="4724876"/>
            <a:ext cx="9252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" pitchFamily="2" charset="0"/>
                <a:cs typeface="Arial"/>
              </a:rPr>
              <a:t>exec.c</a:t>
            </a:r>
            <a:endParaRPr lang="en-US" sz="1600" b="1" dirty="0">
              <a:latin typeface="Courier" pitchFamily="2" charset="0"/>
              <a:cs typeface="Arial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DC60804-50F6-7669-2040-9F63A900F9CB}"/>
              </a:ext>
            </a:extLst>
          </p:cNvPr>
          <p:cNvSpPr txBox="1"/>
          <p:nvPr/>
        </p:nvSpPr>
        <p:spPr>
          <a:xfrm>
            <a:off x="8077200" y="2516481"/>
            <a:ext cx="10486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>
                <a:solidFill>
                  <a:schemeClr val="accent1"/>
                </a:solidFill>
                <a:latin typeface="Courier" pitchFamily="2" charset="0"/>
                <a:cs typeface="Arial"/>
              </a:rPr>
              <a:t>hello.c</a:t>
            </a:r>
            <a:endParaRPr lang="en-US" sz="1600" b="1" dirty="0">
              <a:solidFill>
                <a:schemeClr val="accent1"/>
              </a:solidFill>
              <a:latin typeface="Courier" pitchFamily="2" charset="0"/>
              <a:cs typeface="Arial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50E1E73-8B10-3C34-BBB8-09C6F8343781}"/>
              </a:ext>
            </a:extLst>
          </p:cNvPr>
          <p:cNvGrpSpPr/>
          <p:nvPr/>
        </p:nvGrpSpPr>
        <p:grpSpPr>
          <a:xfrm>
            <a:off x="2218800" y="5438419"/>
            <a:ext cx="1226678" cy="982240"/>
            <a:chOff x="2218800" y="5438419"/>
            <a:chExt cx="1226678" cy="982240"/>
          </a:xfrm>
        </p:grpSpPr>
        <p:cxnSp>
          <p:nvCxnSpPr>
            <p:cNvPr id="11" name="Elbow Connector 35">
              <a:extLst>
                <a:ext uri="{FF2B5EF4-FFF2-40B4-BE49-F238E27FC236}">
                  <a16:creationId xmlns:a16="http://schemas.microsoft.com/office/drawing/2014/main" id="{A6018253-42E3-D1B1-D04D-61688A226C09}"/>
                </a:ext>
              </a:extLst>
            </p:cNvPr>
            <p:cNvCxnSpPr>
              <a:cxnSpLocks/>
              <a:stCxn id="10" idx="0"/>
            </p:cNvCxnSpPr>
            <p:nvPr/>
          </p:nvCxnSpPr>
          <p:spPr>
            <a:xfrm rot="5400000" flipH="1" flipV="1">
              <a:off x="2526090" y="5602102"/>
              <a:ext cx="640393" cy="884187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BC738D3C-00B5-786D-52BA-A87B2309717E}"/>
                </a:ext>
              </a:extLst>
            </p:cNvPr>
            <p:cNvCxnSpPr/>
            <p:nvPr/>
          </p:nvCxnSpPr>
          <p:spPr>
            <a:xfrm flipV="1">
              <a:off x="2468136" y="6367778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Text Box 407">
              <a:extLst>
                <a:ext uri="{FF2B5EF4-FFF2-40B4-BE49-F238E27FC236}">
                  <a16:creationId xmlns:a16="http://schemas.microsoft.com/office/drawing/2014/main" id="{6D4D8FB3-710A-89D6-788A-953057ADAB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8801" y="6082105"/>
              <a:ext cx="122667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id=49</a:t>
              </a:r>
            </a:p>
          </p:txBody>
        </p:sp>
        <p:sp>
          <p:nvSpPr>
            <p:cNvPr id="8" name="Text Box 407">
              <a:extLst>
                <a:ext uri="{FF2B5EF4-FFF2-40B4-BE49-F238E27FC236}">
                  <a16:creationId xmlns:a16="http://schemas.microsoft.com/office/drawing/2014/main" id="{0E75135F-7CE0-DA5C-0D8B-AB90B342A2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8800" y="5438419"/>
              <a:ext cx="122667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id=0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69622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alpha val="76000"/>
            </a:schemeClr>
          </a:solidFill>
        </p:spPr>
        <p:txBody>
          <a:bodyPr>
            <a:normAutofit/>
          </a:bodyPr>
          <a:lstStyle/>
          <a:p>
            <a:r>
              <a:rPr lang="en-US" dirty="0"/>
              <a:t>Computer runs many processes simultaneously</a:t>
            </a:r>
          </a:p>
          <a:p>
            <a:r>
              <a:rPr lang="en-US" dirty="0"/>
              <a:t>Running program “top” on Mac</a:t>
            </a:r>
          </a:p>
          <a:p>
            <a:pPr lvl="1"/>
            <a:r>
              <a:rPr lang="en-US" dirty="0"/>
              <a:t>Identified by Process ID (PID)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2AAC0FF-05B7-774C-81F7-F16D93132A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859" y="2971800"/>
            <a:ext cx="6150282" cy="418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721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Multiprocessing: The Illusion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457200" y="4571828"/>
            <a:ext cx="8229600" cy="228617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Process provides each program with two key abstractions:</a:t>
            </a:r>
          </a:p>
          <a:p>
            <a:pPr lvl="1"/>
            <a:r>
              <a:rPr lang="en-US" b="1" i="1" dirty="0">
                <a:solidFill>
                  <a:schemeClr val="accent1"/>
                </a:solidFill>
              </a:rPr>
              <a:t>Logical control flow</a:t>
            </a:r>
          </a:p>
          <a:p>
            <a:pPr lvl="2"/>
            <a:r>
              <a:rPr lang="en-US" dirty="0"/>
              <a:t>Each program seems to have exclusive use of the CPU</a:t>
            </a:r>
          </a:p>
          <a:p>
            <a:pPr lvl="2"/>
            <a:r>
              <a:rPr lang="en-US" dirty="0"/>
              <a:t>Provided by kernel mechanism called </a:t>
            </a:r>
            <a:r>
              <a:rPr lang="en-US" b="1" i="1" dirty="0">
                <a:solidFill>
                  <a:schemeClr val="accent1"/>
                </a:solidFill>
              </a:rPr>
              <a:t>context switching</a:t>
            </a:r>
          </a:p>
          <a:p>
            <a:pPr lvl="1"/>
            <a:r>
              <a:rPr lang="en-US" b="1" i="1" dirty="0">
                <a:solidFill>
                  <a:schemeClr val="accent1"/>
                </a:solidFill>
              </a:rPr>
              <a:t>Private address space</a:t>
            </a:r>
          </a:p>
          <a:p>
            <a:pPr lvl="2"/>
            <a:r>
              <a:rPr lang="en-US" dirty="0"/>
              <a:t>Each program seems to have exclusive use of main memory. </a:t>
            </a:r>
          </a:p>
          <a:p>
            <a:pPr lvl="2"/>
            <a:r>
              <a:rPr lang="en-US" dirty="0"/>
              <a:t>Provided by kernel mechanism called </a:t>
            </a:r>
            <a:r>
              <a:rPr lang="en-US" b="1" i="1" dirty="0">
                <a:solidFill>
                  <a:schemeClr val="accent1"/>
                </a:solidFill>
              </a:rPr>
              <a:t>virtual memory</a:t>
            </a:r>
          </a:p>
          <a:p>
            <a:pPr marL="548640" lvl="2" indent="0">
              <a:buNone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1493202" y="3539017"/>
            <a:ext cx="1521183" cy="990600"/>
          </a:xfrm>
          <a:prstGeom prst="rect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b="1" dirty="0">
                <a:solidFill>
                  <a:sysClr val="windowText" lastClr="000000"/>
                </a:solidFill>
              </a:rPr>
              <a:t>CPU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1645603" y="3996217"/>
            <a:ext cx="1183142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1496682" y="1565694"/>
            <a:ext cx="1521183" cy="1905000"/>
          </a:xfrm>
          <a:prstGeom prst="rect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1"/>
          <a:lstStyle/>
          <a:p>
            <a:pPr algn="ctr"/>
            <a:r>
              <a:rPr lang="en-US" b="1" dirty="0"/>
              <a:t>Memory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1633273" y="2136079"/>
            <a:ext cx="1183142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1633273" y="2440880"/>
            <a:ext cx="1183142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1633273" y="3013665"/>
            <a:ext cx="1183142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1633273" y="2729584"/>
            <a:ext cx="1183142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3273120" y="3539189"/>
            <a:ext cx="1521183" cy="990600"/>
          </a:xfrm>
          <a:prstGeom prst="rect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b="1" dirty="0">
                <a:solidFill>
                  <a:sysClr val="windowText" lastClr="000000"/>
                </a:solidFill>
              </a:rPr>
              <a:t>CPU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3425521" y="3996389"/>
            <a:ext cx="1183142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3276600" y="1565866"/>
            <a:ext cx="1521183" cy="1905000"/>
          </a:xfrm>
          <a:prstGeom prst="rect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1"/>
          <a:lstStyle/>
          <a:p>
            <a:pPr algn="ctr"/>
            <a:r>
              <a:rPr lang="en-US" b="1" dirty="0"/>
              <a:t>Memory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413191" y="2136251"/>
            <a:ext cx="1183142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3413191" y="2441052"/>
            <a:ext cx="1183142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3413191" y="3013837"/>
            <a:ext cx="1183142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3413191" y="2729756"/>
            <a:ext cx="1183142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12487" y="2441052"/>
            <a:ext cx="569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5850023" y="3539189"/>
            <a:ext cx="1521183" cy="990600"/>
          </a:xfrm>
          <a:prstGeom prst="rect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b="1" dirty="0">
                <a:solidFill>
                  <a:sysClr val="windowText" lastClr="000000"/>
                </a:solidFill>
              </a:rPr>
              <a:t>CPU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6002424" y="3996389"/>
            <a:ext cx="1183142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5853503" y="1565866"/>
            <a:ext cx="1521183" cy="1905000"/>
          </a:xfrm>
          <a:prstGeom prst="rect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1"/>
          <a:lstStyle/>
          <a:p>
            <a:pPr algn="ctr"/>
            <a:r>
              <a:rPr lang="en-US" b="1" dirty="0"/>
              <a:t>Memory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990094" y="2136251"/>
            <a:ext cx="1183142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990094" y="2441052"/>
            <a:ext cx="1183142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990094" y="3013837"/>
            <a:ext cx="1183142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5990094" y="2729756"/>
            <a:ext cx="1183142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1823940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457200" y="5326296"/>
            <a:ext cx="8229600" cy="1531704"/>
          </a:xfrm>
        </p:spPr>
        <p:txBody>
          <a:bodyPr>
            <a:normAutofit fontScale="92500"/>
          </a:bodyPr>
          <a:lstStyle/>
          <a:p>
            <a:r>
              <a:rPr lang="en-US" dirty="0"/>
              <a:t>Single processor executes multiple processes concurrently</a:t>
            </a:r>
          </a:p>
          <a:p>
            <a:pPr lvl="1"/>
            <a:r>
              <a:rPr lang="en-US" dirty="0"/>
              <a:t>Process executions interleaved (multitasking) </a:t>
            </a:r>
          </a:p>
          <a:p>
            <a:pPr lvl="1"/>
            <a:r>
              <a:rPr lang="en-US" dirty="0"/>
              <a:t>Register values for nonexecuting processes saved in memory</a:t>
            </a:r>
          </a:p>
          <a:p>
            <a:pPr lvl="1"/>
            <a:r>
              <a:rPr lang="en-US" dirty="0"/>
              <a:t>Address spaces managed by virtual memory system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914400" y="4191000"/>
            <a:ext cx="1510252" cy="990600"/>
          </a:xfrm>
          <a:prstGeom prst="rect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b="1" dirty="0">
                <a:solidFill>
                  <a:sysClr val="windowText" lastClr="000000"/>
                </a:solidFill>
              </a:rPr>
              <a:t>CPU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052716" y="4648200"/>
            <a:ext cx="117464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51396" y="1524000"/>
            <a:ext cx="6640004" cy="2506896"/>
          </a:xfrm>
          <a:prstGeom prst="rect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1"/>
          <a:lstStyle/>
          <a:p>
            <a:pPr algn="ctr"/>
            <a:r>
              <a:rPr lang="en-US" b="1" dirty="0"/>
              <a:t>Memory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040386" y="2094387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1040386" y="2399188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040386" y="2971973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1040386" y="2687892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838199" y="1973496"/>
            <a:ext cx="1693565" cy="33528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040386" y="3345097"/>
            <a:ext cx="117464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730870" y="2094389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2730870" y="2399190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730870" y="2971975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730870" y="2687894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730870" y="3345099"/>
            <a:ext cx="117464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5321670" y="2094388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5321670" y="2399189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321670" y="2971974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5321670" y="2687893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5321670" y="3345098"/>
            <a:ext cx="117464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343399" y="2470166"/>
            <a:ext cx="564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84897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 bwMode="auto">
          <a:xfrm>
            <a:off x="2120444" y="5713860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120444" y="52884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120444" y="6139310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120444" y="4857066"/>
            <a:ext cx="4495800" cy="425450"/>
          </a:xfrm>
          <a:prstGeom prst="rect">
            <a:avLst/>
          </a:prstGeom>
          <a:solidFill>
            <a:srgbClr val="F1C7C7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120444" y="4431616"/>
            <a:ext cx="4495800" cy="42545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Context Switching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Processes are managed by a shared chunk of memory-resident kernel code</a:t>
            </a:r>
            <a:endParaRPr lang="en-US" b="1" i="1" dirty="0">
              <a:solidFill>
                <a:schemeClr val="accent1"/>
              </a:solidFill>
            </a:endParaRPr>
          </a:p>
          <a:p>
            <a:pPr lvl="1"/>
            <a:r>
              <a:rPr lang="en-US" dirty="0"/>
              <a:t>Important: the kernel code is not a separate process, but rather code and data structures that the OS uses to manage all processes</a:t>
            </a:r>
          </a:p>
          <a:p>
            <a:r>
              <a:rPr lang="en-US" dirty="0"/>
              <a:t>Control flow passes from one process to another via a </a:t>
            </a:r>
            <a:r>
              <a:rPr lang="en-US" b="1" i="1" dirty="0">
                <a:solidFill>
                  <a:schemeClr val="accent1"/>
                </a:solidFill>
              </a:rPr>
              <a:t>context switch</a:t>
            </a:r>
            <a:endParaRPr lang="en-US" b="1" dirty="0">
              <a:solidFill>
                <a:schemeClr val="accent1"/>
              </a:solidFill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87428" name="Text Box 4"/>
          <p:cNvSpPr txBox="1">
            <a:spLocks noChangeArrowheads="1"/>
          </p:cNvSpPr>
          <p:nvPr/>
        </p:nvSpPr>
        <p:spPr bwMode="auto">
          <a:xfrm>
            <a:off x="2342466" y="3810000"/>
            <a:ext cx="109716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A</a:t>
            </a:r>
          </a:p>
        </p:txBody>
      </p:sp>
      <p:sp>
        <p:nvSpPr>
          <p:cNvPr id="487429" name="Text Box 5"/>
          <p:cNvSpPr txBox="1">
            <a:spLocks noChangeArrowheads="1"/>
          </p:cNvSpPr>
          <p:nvPr/>
        </p:nvSpPr>
        <p:spPr bwMode="auto">
          <a:xfrm>
            <a:off x="3865458" y="3810000"/>
            <a:ext cx="108754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Process B</a:t>
            </a:r>
          </a:p>
        </p:txBody>
      </p:sp>
      <p:sp>
        <p:nvSpPr>
          <p:cNvPr id="487430" name="Line 6"/>
          <p:cNvSpPr>
            <a:spLocks noChangeShapeType="1"/>
          </p:cNvSpPr>
          <p:nvPr/>
        </p:nvSpPr>
        <p:spPr bwMode="auto">
          <a:xfrm flipH="1">
            <a:off x="2895600" y="4434800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7435" name="Line 11"/>
          <p:cNvSpPr>
            <a:spLocks noChangeShapeType="1"/>
          </p:cNvSpPr>
          <p:nvPr/>
        </p:nvSpPr>
        <p:spPr bwMode="auto">
          <a:xfrm flipH="1">
            <a:off x="3721100" y="3810000"/>
            <a:ext cx="12700" cy="312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7436" name="Text Box 12"/>
          <p:cNvSpPr txBox="1">
            <a:spLocks noChangeArrowheads="1"/>
          </p:cNvSpPr>
          <p:nvPr/>
        </p:nvSpPr>
        <p:spPr bwMode="auto">
          <a:xfrm>
            <a:off x="5422900" y="449580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37" name="Text Box 13"/>
          <p:cNvSpPr txBox="1">
            <a:spLocks noChangeArrowheads="1"/>
          </p:cNvSpPr>
          <p:nvPr/>
        </p:nvSpPr>
        <p:spPr bwMode="auto">
          <a:xfrm>
            <a:off x="5422900" y="4910138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487438" name="Text Box 14"/>
          <p:cNvSpPr txBox="1">
            <a:spLocks noChangeArrowheads="1"/>
          </p:cNvSpPr>
          <p:nvPr/>
        </p:nvSpPr>
        <p:spPr bwMode="auto">
          <a:xfrm>
            <a:off x="5422900" y="5322888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39" name="Text Box 15"/>
          <p:cNvSpPr txBox="1">
            <a:spLocks noChangeArrowheads="1"/>
          </p:cNvSpPr>
          <p:nvPr/>
        </p:nvSpPr>
        <p:spPr bwMode="auto">
          <a:xfrm>
            <a:off x="5405438" y="5759450"/>
            <a:ext cx="117185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kernel code</a:t>
            </a:r>
          </a:p>
        </p:txBody>
      </p:sp>
      <p:sp>
        <p:nvSpPr>
          <p:cNvPr id="487440" name="Text Box 16"/>
          <p:cNvSpPr txBox="1">
            <a:spLocks noChangeArrowheads="1"/>
          </p:cNvSpPr>
          <p:nvPr/>
        </p:nvSpPr>
        <p:spPr bwMode="auto">
          <a:xfrm>
            <a:off x="5422900" y="6216650"/>
            <a:ext cx="100918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user code</a:t>
            </a:r>
          </a:p>
        </p:txBody>
      </p:sp>
      <p:sp>
        <p:nvSpPr>
          <p:cNvPr id="487451" name="AutoShape 27"/>
          <p:cNvSpPr>
            <a:spLocks/>
          </p:cNvSpPr>
          <p:nvPr/>
        </p:nvSpPr>
        <p:spPr bwMode="auto">
          <a:xfrm>
            <a:off x="6858000" y="4855943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87452" name="Text Box 28"/>
          <p:cNvSpPr txBox="1">
            <a:spLocks noChangeArrowheads="1"/>
          </p:cNvSpPr>
          <p:nvPr/>
        </p:nvSpPr>
        <p:spPr bwMode="auto">
          <a:xfrm>
            <a:off x="6937375" y="4877166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87453" name="AutoShape 29"/>
          <p:cNvSpPr>
            <a:spLocks/>
          </p:cNvSpPr>
          <p:nvPr/>
        </p:nvSpPr>
        <p:spPr bwMode="auto">
          <a:xfrm>
            <a:off x="6858000" y="5725437"/>
            <a:ext cx="76200" cy="381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87454" name="Text Box 30"/>
          <p:cNvSpPr txBox="1">
            <a:spLocks noChangeArrowheads="1"/>
          </p:cNvSpPr>
          <p:nvPr/>
        </p:nvSpPr>
        <p:spPr bwMode="auto">
          <a:xfrm>
            <a:off x="6937375" y="5746660"/>
            <a:ext cx="140365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i="1" dirty="0">
                <a:latin typeface="Calibri" pitchFamily="34" charset="0"/>
              </a:rPr>
              <a:t>context switch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33400" y="4953000"/>
            <a:ext cx="81785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Time</a:t>
            </a:r>
          </a:p>
        </p:txBody>
      </p:sp>
      <p:sp>
        <p:nvSpPr>
          <p:cNvPr id="32" name="Down Arrow 31"/>
          <p:cNvSpPr/>
          <p:nvPr/>
        </p:nvSpPr>
        <p:spPr bwMode="auto">
          <a:xfrm>
            <a:off x="1295400" y="4152900"/>
            <a:ext cx="457200" cy="24003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Line 6"/>
          <p:cNvSpPr>
            <a:spLocks noChangeShapeType="1"/>
          </p:cNvSpPr>
          <p:nvPr/>
        </p:nvSpPr>
        <p:spPr bwMode="auto">
          <a:xfrm flipH="1">
            <a:off x="2889250" y="61325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Line 6"/>
          <p:cNvSpPr>
            <a:spLocks noChangeShapeType="1"/>
          </p:cNvSpPr>
          <p:nvPr/>
        </p:nvSpPr>
        <p:spPr bwMode="auto">
          <a:xfrm flipH="1">
            <a:off x="4489450" y="5294376"/>
            <a:ext cx="6350" cy="420624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41" name="Straight Arrow Connector 40"/>
          <p:cNvCxnSpPr>
            <a:stCxn id="487430" idx="1"/>
            <a:endCxn id="39" idx="0"/>
          </p:cNvCxnSpPr>
          <p:nvPr/>
        </p:nvCxnSpPr>
        <p:spPr bwMode="auto">
          <a:xfrm rot="16200000" flipH="1">
            <a:off x="3476224" y="4274800"/>
            <a:ext cx="438952" cy="16002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3" name="Straight Arrow Connector 42"/>
          <p:cNvCxnSpPr>
            <a:stCxn id="39" idx="1"/>
            <a:endCxn id="38" idx="0"/>
          </p:cNvCxnSpPr>
          <p:nvPr/>
        </p:nvCxnSpPr>
        <p:spPr bwMode="auto">
          <a:xfrm rot="16200000" flipH="1" flipV="1">
            <a:off x="3483737" y="5126863"/>
            <a:ext cx="417576" cy="1593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1824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F1F66-28BA-1F4C-907E-F1AE8E6E8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Control Block (PCB)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5CC96-CE28-2442-866F-F5652E4E1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implement a context switch, OS maintains a PCB for each process containing:</a:t>
            </a:r>
          </a:p>
          <a:p>
            <a:pPr lvl="1"/>
            <a:r>
              <a:rPr lang="en-US" dirty="0"/>
              <a:t>process table, which contains information about the process (id, user, privilege level, arguments, status)</a:t>
            </a:r>
          </a:p>
          <a:p>
            <a:pPr lvl="1"/>
            <a:r>
              <a:rPr lang="en-US" dirty="0"/>
              <a:t>location of executable on disk</a:t>
            </a:r>
          </a:p>
          <a:p>
            <a:pPr lvl="1"/>
            <a:r>
              <a:rPr lang="en-US" dirty="0"/>
              <a:t>file table</a:t>
            </a:r>
          </a:p>
          <a:p>
            <a:pPr lvl="1"/>
            <a:r>
              <a:rPr lang="en-US" dirty="0"/>
              <a:t>register values (general-purpose registers, float registers, pc, </a:t>
            </a:r>
            <a:r>
              <a:rPr lang="en-US" dirty="0" err="1"/>
              <a:t>eflags</a:t>
            </a:r>
            <a:r>
              <a:rPr lang="en-US" dirty="0"/>
              <a:t>…)</a:t>
            </a:r>
          </a:p>
          <a:p>
            <a:pPr lvl="1"/>
            <a:r>
              <a:rPr lang="en-US" dirty="0"/>
              <a:t>memory state</a:t>
            </a:r>
          </a:p>
          <a:p>
            <a:pPr lvl="1"/>
            <a:r>
              <a:rPr lang="en-US" dirty="0"/>
              <a:t>scheduling information</a:t>
            </a:r>
          </a:p>
          <a:p>
            <a:pPr marL="0" indent="0">
              <a:buNone/>
            </a:pPr>
            <a:r>
              <a:rPr lang="en-US" i="1" dirty="0"/>
              <a:t>						... and more! 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57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1907987C-E53D-EA4C-B457-C88666B4D00E}"/>
              </a:ext>
            </a:extLst>
          </p:cNvPr>
          <p:cNvSpPr/>
          <p:nvPr/>
        </p:nvSpPr>
        <p:spPr bwMode="auto">
          <a:xfrm>
            <a:off x="751396" y="1524000"/>
            <a:ext cx="6640004" cy="2506896"/>
          </a:xfrm>
          <a:prstGeom prst="rect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1"/>
          <a:lstStyle/>
          <a:p>
            <a:pPr algn="ctr"/>
            <a:r>
              <a:rPr lang="en-US" b="1" dirty="0"/>
              <a:t>Memory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0219325-9FCB-5147-BC7A-553747BA7E81}"/>
              </a:ext>
            </a:extLst>
          </p:cNvPr>
          <p:cNvSpPr/>
          <p:nvPr/>
        </p:nvSpPr>
        <p:spPr bwMode="auto">
          <a:xfrm>
            <a:off x="914400" y="4191000"/>
            <a:ext cx="1510252" cy="990600"/>
          </a:xfrm>
          <a:prstGeom prst="rect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b="1" dirty="0">
                <a:solidFill>
                  <a:sysClr val="windowText" lastClr="000000"/>
                </a:solidFill>
              </a:rPr>
              <a:t>CPU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63DC287-01B8-F34C-B602-28DDF96D0EBD}"/>
              </a:ext>
            </a:extLst>
          </p:cNvPr>
          <p:cNvSpPr/>
          <p:nvPr/>
        </p:nvSpPr>
        <p:spPr bwMode="auto">
          <a:xfrm>
            <a:off x="1052716" y="4648200"/>
            <a:ext cx="117464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D942269-A31C-3643-950B-FD737B252AEB}"/>
              </a:ext>
            </a:extLst>
          </p:cNvPr>
          <p:cNvSpPr/>
          <p:nvPr/>
        </p:nvSpPr>
        <p:spPr bwMode="auto">
          <a:xfrm>
            <a:off x="1040386" y="2094387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62CDECD-2100-1F4A-A4A8-27F0B9AC306E}"/>
              </a:ext>
            </a:extLst>
          </p:cNvPr>
          <p:cNvSpPr/>
          <p:nvPr/>
        </p:nvSpPr>
        <p:spPr bwMode="auto">
          <a:xfrm>
            <a:off x="1040386" y="2399188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B312BFF-3058-CF4E-9F4F-AC0A05AD6C13}"/>
              </a:ext>
            </a:extLst>
          </p:cNvPr>
          <p:cNvSpPr/>
          <p:nvPr/>
        </p:nvSpPr>
        <p:spPr bwMode="auto">
          <a:xfrm>
            <a:off x="1040386" y="2971973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9844928-8DFB-B84C-8A66-42D173CEC8C1}"/>
              </a:ext>
            </a:extLst>
          </p:cNvPr>
          <p:cNvSpPr/>
          <p:nvPr/>
        </p:nvSpPr>
        <p:spPr bwMode="auto">
          <a:xfrm>
            <a:off x="1040386" y="2687892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5FB5E1E-9413-9F47-8B9E-4901F6780212}"/>
              </a:ext>
            </a:extLst>
          </p:cNvPr>
          <p:cNvSpPr/>
          <p:nvPr/>
        </p:nvSpPr>
        <p:spPr bwMode="auto">
          <a:xfrm>
            <a:off x="838199" y="1973496"/>
            <a:ext cx="1693565" cy="33528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4738BCB-9EC5-8847-BD77-D4C16DA95697}"/>
              </a:ext>
            </a:extLst>
          </p:cNvPr>
          <p:cNvSpPr/>
          <p:nvPr/>
        </p:nvSpPr>
        <p:spPr bwMode="auto">
          <a:xfrm>
            <a:off x="1040386" y="3345097"/>
            <a:ext cx="117464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9EDDBD6-A2B0-A84F-9FC7-75C18B395937}"/>
              </a:ext>
            </a:extLst>
          </p:cNvPr>
          <p:cNvSpPr/>
          <p:nvPr/>
        </p:nvSpPr>
        <p:spPr bwMode="auto">
          <a:xfrm>
            <a:off x="2730870" y="2094389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7F88F53-E8E3-EC4D-B5DD-C4BCC8B7B96C}"/>
              </a:ext>
            </a:extLst>
          </p:cNvPr>
          <p:cNvSpPr/>
          <p:nvPr/>
        </p:nvSpPr>
        <p:spPr bwMode="auto">
          <a:xfrm>
            <a:off x="2730870" y="2399190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2230F8D-E19B-FB4A-B261-B2CD1E405B05}"/>
              </a:ext>
            </a:extLst>
          </p:cNvPr>
          <p:cNvSpPr/>
          <p:nvPr/>
        </p:nvSpPr>
        <p:spPr bwMode="auto">
          <a:xfrm>
            <a:off x="2730870" y="2971975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058DA69-F6DA-5245-AEF3-6E4AFBDFE4E7}"/>
              </a:ext>
            </a:extLst>
          </p:cNvPr>
          <p:cNvSpPr/>
          <p:nvPr/>
        </p:nvSpPr>
        <p:spPr bwMode="auto">
          <a:xfrm>
            <a:off x="2730870" y="2687894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8B9BE57-89A8-E145-9454-706946A776A0}"/>
              </a:ext>
            </a:extLst>
          </p:cNvPr>
          <p:cNvSpPr/>
          <p:nvPr/>
        </p:nvSpPr>
        <p:spPr bwMode="auto">
          <a:xfrm>
            <a:off x="2730870" y="3345099"/>
            <a:ext cx="117464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A70DF3A-301A-8542-A9C4-3ABEDFF15D22}"/>
              </a:ext>
            </a:extLst>
          </p:cNvPr>
          <p:cNvSpPr/>
          <p:nvPr/>
        </p:nvSpPr>
        <p:spPr bwMode="auto">
          <a:xfrm>
            <a:off x="5321670" y="2094388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74CBC97-F791-584B-8671-5FEFE6BCF64F}"/>
              </a:ext>
            </a:extLst>
          </p:cNvPr>
          <p:cNvSpPr/>
          <p:nvPr/>
        </p:nvSpPr>
        <p:spPr bwMode="auto">
          <a:xfrm>
            <a:off x="5321670" y="2399189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0227418-9A6C-1544-8694-F5D66B9C263E}"/>
              </a:ext>
            </a:extLst>
          </p:cNvPr>
          <p:cNvSpPr/>
          <p:nvPr/>
        </p:nvSpPr>
        <p:spPr bwMode="auto">
          <a:xfrm>
            <a:off x="5321670" y="2971974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4E1F913-34ED-D542-8BBF-6510D2385423}"/>
              </a:ext>
            </a:extLst>
          </p:cNvPr>
          <p:cNvSpPr/>
          <p:nvPr/>
        </p:nvSpPr>
        <p:spPr bwMode="auto">
          <a:xfrm>
            <a:off x="5321670" y="2687893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BD89B5D-2899-6C40-9F39-0CF960A88496}"/>
              </a:ext>
            </a:extLst>
          </p:cNvPr>
          <p:cNvSpPr/>
          <p:nvPr/>
        </p:nvSpPr>
        <p:spPr bwMode="auto">
          <a:xfrm>
            <a:off x="5321670" y="3345098"/>
            <a:ext cx="117464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FCA3248-832F-3D4D-9A47-5AF583593D6F}"/>
              </a:ext>
            </a:extLst>
          </p:cNvPr>
          <p:cNvSpPr txBox="1"/>
          <p:nvPr/>
        </p:nvSpPr>
        <p:spPr>
          <a:xfrm>
            <a:off x="4343399" y="2470166"/>
            <a:ext cx="564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C6139C2A-3DFF-8540-B763-998265F7656F}"/>
              </a:ext>
            </a:extLst>
          </p:cNvPr>
          <p:cNvSpPr txBox="1">
            <a:spLocks/>
          </p:cNvSpPr>
          <p:nvPr/>
        </p:nvSpPr>
        <p:spPr>
          <a:xfrm>
            <a:off x="457200" y="5341704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dirty="0"/>
              <a:t>Save current registers to memory (in PCB)</a:t>
            </a:r>
          </a:p>
        </p:txBody>
      </p:sp>
    </p:spTree>
    <p:extLst>
      <p:ext uri="{BB962C8B-B14F-4D97-AF65-F5344CB8AC3E}">
        <p14:creationId xmlns:p14="http://schemas.microsoft.com/office/powerpoint/2010/main" val="466987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96551CBC-A27D-5144-8324-490457432E50}"/>
              </a:ext>
            </a:extLst>
          </p:cNvPr>
          <p:cNvSpPr/>
          <p:nvPr/>
        </p:nvSpPr>
        <p:spPr bwMode="auto">
          <a:xfrm>
            <a:off x="751396" y="1524000"/>
            <a:ext cx="6640004" cy="2506896"/>
          </a:xfrm>
          <a:prstGeom prst="rect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1"/>
          <a:lstStyle/>
          <a:p>
            <a:pPr algn="ctr"/>
            <a:r>
              <a:rPr lang="en-US" b="1" dirty="0"/>
              <a:t>Memory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671A8BF-A804-3543-9C9B-E81240221A62}"/>
              </a:ext>
            </a:extLst>
          </p:cNvPr>
          <p:cNvSpPr/>
          <p:nvPr/>
        </p:nvSpPr>
        <p:spPr bwMode="auto">
          <a:xfrm>
            <a:off x="2573636" y="4191000"/>
            <a:ext cx="1510252" cy="990600"/>
          </a:xfrm>
          <a:prstGeom prst="rect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b="1" dirty="0">
                <a:solidFill>
                  <a:sysClr val="windowText" lastClr="000000"/>
                </a:solidFill>
              </a:rPr>
              <a:t>CPU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D09B1EA-F484-2D49-9501-38B5E65BCBD3}"/>
              </a:ext>
            </a:extLst>
          </p:cNvPr>
          <p:cNvSpPr/>
          <p:nvPr/>
        </p:nvSpPr>
        <p:spPr bwMode="auto">
          <a:xfrm>
            <a:off x="2711952" y="4648200"/>
            <a:ext cx="117464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FD3C6D4-0897-E94A-94F1-F1B9A44A8792}"/>
              </a:ext>
            </a:extLst>
          </p:cNvPr>
          <p:cNvSpPr/>
          <p:nvPr/>
        </p:nvSpPr>
        <p:spPr bwMode="auto">
          <a:xfrm>
            <a:off x="1040386" y="2094387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481B8FF-4E4A-2A41-9F17-A59F3A3F7F53}"/>
              </a:ext>
            </a:extLst>
          </p:cNvPr>
          <p:cNvSpPr/>
          <p:nvPr/>
        </p:nvSpPr>
        <p:spPr bwMode="auto">
          <a:xfrm>
            <a:off x="1040386" y="2399188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4CAD417-8192-CE4B-A81E-25490D91B119}"/>
              </a:ext>
            </a:extLst>
          </p:cNvPr>
          <p:cNvSpPr/>
          <p:nvPr/>
        </p:nvSpPr>
        <p:spPr bwMode="auto">
          <a:xfrm>
            <a:off x="1040386" y="2971973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8BBFA81-09E4-A542-9F96-6418DF337588}"/>
              </a:ext>
            </a:extLst>
          </p:cNvPr>
          <p:cNvSpPr/>
          <p:nvPr/>
        </p:nvSpPr>
        <p:spPr bwMode="auto">
          <a:xfrm>
            <a:off x="1040386" y="2687892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A4BE6B8-108A-0449-A5B1-1846D7E8E4C5}"/>
              </a:ext>
            </a:extLst>
          </p:cNvPr>
          <p:cNvSpPr/>
          <p:nvPr/>
        </p:nvSpPr>
        <p:spPr bwMode="auto">
          <a:xfrm>
            <a:off x="2497435" y="1973496"/>
            <a:ext cx="1693565" cy="33528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B5FAD3D-5B76-7C4B-932F-A94D87DFBEF3}"/>
              </a:ext>
            </a:extLst>
          </p:cNvPr>
          <p:cNvSpPr/>
          <p:nvPr/>
        </p:nvSpPr>
        <p:spPr bwMode="auto">
          <a:xfrm>
            <a:off x="1040386" y="3345097"/>
            <a:ext cx="117464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291BB86-2E11-9C4A-A633-ACEF7039250A}"/>
              </a:ext>
            </a:extLst>
          </p:cNvPr>
          <p:cNvSpPr/>
          <p:nvPr/>
        </p:nvSpPr>
        <p:spPr bwMode="auto">
          <a:xfrm>
            <a:off x="2730870" y="2094389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EA50A8F-6D5E-0348-951A-0B1B6544EB5A}"/>
              </a:ext>
            </a:extLst>
          </p:cNvPr>
          <p:cNvSpPr/>
          <p:nvPr/>
        </p:nvSpPr>
        <p:spPr bwMode="auto">
          <a:xfrm>
            <a:off x="2730870" y="2399190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596C30C-59CD-DF4B-B82E-F782C73BCD3E}"/>
              </a:ext>
            </a:extLst>
          </p:cNvPr>
          <p:cNvSpPr/>
          <p:nvPr/>
        </p:nvSpPr>
        <p:spPr bwMode="auto">
          <a:xfrm>
            <a:off x="2730870" y="2971975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859A6F0-DB0A-8C4D-9B75-84BFF538702D}"/>
              </a:ext>
            </a:extLst>
          </p:cNvPr>
          <p:cNvSpPr/>
          <p:nvPr/>
        </p:nvSpPr>
        <p:spPr bwMode="auto">
          <a:xfrm>
            <a:off x="2730870" y="2687894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644DE66-BFB5-A44A-8572-C96B2D8B3827}"/>
              </a:ext>
            </a:extLst>
          </p:cNvPr>
          <p:cNvSpPr/>
          <p:nvPr/>
        </p:nvSpPr>
        <p:spPr bwMode="auto">
          <a:xfrm>
            <a:off x="2730870" y="3345099"/>
            <a:ext cx="117464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E4870D0-2536-8E4C-996E-F141D990A88E}"/>
              </a:ext>
            </a:extLst>
          </p:cNvPr>
          <p:cNvSpPr/>
          <p:nvPr/>
        </p:nvSpPr>
        <p:spPr bwMode="auto">
          <a:xfrm>
            <a:off x="5321670" y="2094388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DFCBC27-CB38-9D4B-BD84-8F01D625B26E}"/>
              </a:ext>
            </a:extLst>
          </p:cNvPr>
          <p:cNvSpPr/>
          <p:nvPr/>
        </p:nvSpPr>
        <p:spPr bwMode="auto">
          <a:xfrm>
            <a:off x="5321670" y="2399189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F25D386-A556-3746-8782-CB6F75E9B202}"/>
              </a:ext>
            </a:extLst>
          </p:cNvPr>
          <p:cNvSpPr/>
          <p:nvPr/>
        </p:nvSpPr>
        <p:spPr bwMode="auto">
          <a:xfrm>
            <a:off x="5321670" y="2971974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1344E69-7804-2740-BEC5-8B7B6A4394EB}"/>
              </a:ext>
            </a:extLst>
          </p:cNvPr>
          <p:cNvSpPr/>
          <p:nvPr/>
        </p:nvSpPr>
        <p:spPr bwMode="auto">
          <a:xfrm>
            <a:off x="5321670" y="2687893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84C5085-9E09-3244-B22A-C24CEC4C582A}"/>
              </a:ext>
            </a:extLst>
          </p:cNvPr>
          <p:cNvSpPr/>
          <p:nvPr/>
        </p:nvSpPr>
        <p:spPr bwMode="auto">
          <a:xfrm>
            <a:off x="5321670" y="3345098"/>
            <a:ext cx="117464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A8CCACD-2332-4547-95DC-E735B199894A}"/>
              </a:ext>
            </a:extLst>
          </p:cNvPr>
          <p:cNvSpPr txBox="1"/>
          <p:nvPr/>
        </p:nvSpPr>
        <p:spPr>
          <a:xfrm>
            <a:off x="4343399" y="2470166"/>
            <a:ext cx="564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4F80C2CE-2A8E-3643-B496-1A3791AC4E5C}"/>
              </a:ext>
            </a:extLst>
          </p:cNvPr>
          <p:cNvSpPr txBox="1">
            <a:spLocks/>
          </p:cNvSpPr>
          <p:nvPr/>
        </p:nvSpPr>
        <p:spPr>
          <a:xfrm>
            <a:off x="457200" y="5341704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dirty="0"/>
              <a:t>Save current registers to memory (in PCB)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Schedule next process for execution</a:t>
            </a:r>
          </a:p>
        </p:txBody>
      </p:sp>
    </p:spTree>
    <p:extLst>
      <p:ext uri="{BB962C8B-B14F-4D97-AF65-F5344CB8AC3E}">
        <p14:creationId xmlns:p14="http://schemas.microsoft.com/office/powerpoint/2010/main" val="18836188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7CBB190D-DFE8-9C49-B248-80508E71A4E6}"/>
              </a:ext>
            </a:extLst>
          </p:cNvPr>
          <p:cNvSpPr/>
          <p:nvPr/>
        </p:nvSpPr>
        <p:spPr bwMode="auto">
          <a:xfrm>
            <a:off x="751396" y="1524000"/>
            <a:ext cx="6640004" cy="2506896"/>
          </a:xfrm>
          <a:prstGeom prst="rect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1"/>
          <a:lstStyle/>
          <a:p>
            <a:pPr algn="ctr"/>
            <a:r>
              <a:rPr lang="en-US" b="1" dirty="0"/>
              <a:t>Memory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Multiprocessing: The (Traditional) Reality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08C6604-D85B-9145-9801-D6C2CEAB6706}"/>
              </a:ext>
            </a:extLst>
          </p:cNvPr>
          <p:cNvSpPr/>
          <p:nvPr/>
        </p:nvSpPr>
        <p:spPr bwMode="auto">
          <a:xfrm>
            <a:off x="2573636" y="4191000"/>
            <a:ext cx="1510252" cy="990600"/>
          </a:xfrm>
          <a:prstGeom prst="rect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b="1" dirty="0">
                <a:solidFill>
                  <a:sysClr val="windowText" lastClr="000000"/>
                </a:solidFill>
              </a:rPr>
              <a:t>CPU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AFD0295-66B2-2A44-A7E5-1B250A7A47BD}"/>
              </a:ext>
            </a:extLst>
          </p:cNvPr>
          <p:cNvSpPr/>
          <p:nvPr/>
        </p:nvSpPr>
        <p:spPr bwMode="auto">
          <a:xfrm>
            <a:off x="2711952" y="4648200"/>
            <a:ext cx="117464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7E371B1-4EBE-F241-BB12-AE8910DDA994}"/>
              </a:ext>
            </a:extLst>
          </p:cNvPr>
          <p:cNvSpPr/>
          <p:nvPr/>
        </p:nvSpPr>
        <p:spPr bwMode="auto">
          <a:xfrm>
            <a:off x="1040386" y="2094387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D3E57AA-6214-3E41-84FC-8BF2A38294DC}"/>
              </a:ext>
            </a:extLst>
          </p:cNvPr>
          <p:cNvSpPr/>
          <p:nvPr/>
        </p:nvSpPr>
        <p:spPr bwMode="auto">
          <a:xfrm>
            <a:off x="1040386" y="2399188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F0132FE-80BB-EC4B-B6EC-35FBD6B7D93F}"/>
              </a:ext>
            </a:extLst>
          </p:cNvPr>
          <p:cNvSpPr/>
          <p:nvPr/>
        </p:nvSpPr>
        <p:spPr bwMode="auto">
          <a:xfrm>
            <a:off x="1040386" y="2971973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88012A1-8212-7844-8291-78B0BABEC4FE}"/>
              </a:ext>
            </a:extLst>
          </p:cNvPr>
          <p:cNvSpPr/>
          <p:nvPr/>
        </p:nvSpPr>
        <p:spPr bwMode="auto">
          <a:xfrm>
            <a:off x="1040386" y="2687892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9E36E66-BD9C-B943-88C6-3A157611E5D3}"/>
              </a:ext>
            </a:extLst>
          </p:cNvPr>
          <p:cNvSpPr/>
          <p:nvPr/>
        </p:nvSpPr>
        <p:spPr bwMode="auto">
          <a:xfrm>
            <a:off x="2497435" y="1973496"/>
            <a:ext cx="1693565" cy="33528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514299F-206C-9B47-AC04-52F55FAE1A5B}"/>
              </a:ext>
            </a:extLst>
          </p:cNvPr>
          <p:cNvSpPr/>
          <p:nvPr/>
        </p:nvSpPr>
        <p:spPr bwMode="auto">
          <a:xfrm>
            <a:off x="1040386" y="3345097"/>
            <a:ext cx="117464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E247AB1-2882-D04D-ACBF-048E8AE08D8A}"/>
              </a:ext>
            </a:extLst>
          </p:cNvPr>
          <p:cNvSpPr/>
          <p:nvPr/>
        </p:nvSpPr>
        <p:spPr bwMode="auto">
          <a:xfrm>
            <a:off x="2730870" y="2094389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BAFDAE3-4319-D640-9767-E1A98D608D0E}"/>
              </a:ext>
            </a:extLst>
          </p:cNvPr>
          <p:cNvSpPr/>
          <p:nvPr/>
        </p:nvSpPr>
        <p:spPr bwMode="auto">
          <a:xfrm>
            <a:off x="2730870" y="2399190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45AE1EF-5D3D-B046-83BE-F56D2C1BD94C}"/>
              </a:ext>
            </a:extLst>
          </p:cNvPr>
          <p:cNvSpPr/>
          <p:nvPr/>
        </p:nvSpPr>
        <p:spPr bwMode="auto">
          <a:xfrm>
            <a:off x="2730870" y="2971975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C6DBEEB-3DFA-7E4D-8A19-1F166B65A55C}"/>
              </a:ext>
            </a:extLst>
          </p:cNvPr>
          <p:cNvSpPr/>
          <p:nvPr/>
        </p:nvSpPr>
        <p:spPr bwMode="auto">
          <a:xfrm>
            <a:off x="2730870" y="2687894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B94BB7F-22A8-2144-A38C-0CB960B7348E}"/>
              </a:ext>
            </a:extLst>
          </p:cNvPr>
          <p:cNvSpPr/>
          <p:nvPr/>
        </p:nvSpPr>
        <p:spPr bwMode="auto">
          <a:xfrm>
            <a:off x="2730870" y="3345099"/>
            <a:ext cx="117464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5704463-CE3C-8F49-BA8F-052862BD511B}"/>
              </a:ext>
            </a:extLst>
          </p:cNvPr>
          <p:cNvSpPr/>
          <p:nvPr/>
        </p:nvSpPr>
        <p:spPr bwMode="auto">
          <a:xfrm>
            <a:off x="5321670" y="2094388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7F2A6B2-10BB-1040-BB0E-6A3FFE7AA819}"/>
              </a:ext>
            </a:extLst>
          </p:cNvPr>
          <p:cNvSpPr/>
          <p:nvPr/>
        </p:nvSpPr>
        <p:spPr bwMode="auto">
          <a:xfrm>
            <a:off x="5321670" y="2399189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524E150-92E9-8649-BF0A-445FE12DC7F5}"/>
              </a:ext>
            </a:extLst>
          </p:cNvPr>
          <p:cNvSpPr/>
          <p:nvPr/>
        </p:nvSpPr>
        <p:spPr bwMode="auto">
          <a:xfrm>
            <a:off x="5321670" y="2971974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963BB92-C5B1-3341-8F71-A8B3F10D99E7}"/>
              </a:ext>
            </a:extLst>
          </p:cNvPr>
          <p:cNvSpPr/>
          <p:nvPr/>
        </p:nvSpPr>
        <p:spPr bwMode="auto">
          <a:xfrm>
            <a:off x="5321670" y="2687893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A629DE0-EA25-5446-91FD-F2EE2E1F8599}"/>
              </a:ext>
            </a:extLst>
          </p:cNvPr>
          <p:cNvSpPr/>
          <p:nvPr/>
        </p:nvSpPr>
        <p:spPr bwMode="auto">
          <a:xfrm>
            <a:off x="5321670" y="3345098"/>
            <a:ext cx="117464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BE63C71-4800-644C-8196-B134C21D22E3}"/>
              </a:ext>
            </a:extLst>
          </p:cNvPr>
          <p:cNvSpPr txBox="1"/>
          <p:nvPr/>
        </p:nvSpPr>
        <p:spPr>
          <a:xfrm>
            <a:off x="4343399" y="2470166"/>
            <a:ext cx="564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25" name="Up Arrow 24">
            <a:extLst>
              <a:ext uri="{FF2B5EF4-FFF2-40B4-BE49-F238E27FC236}">
                <a16:creationId xmlns:a16="http://schemas.microsoft.com/office/drawing/2014/main" id="{E1D9222A-A325-3449-9539-CA37EB2F28C3}"/>
              </a:ext>
            </a:extLst>
          </p:cNvPr>
          <p:cNvSpPr/>
          <p:nvPr/>
        </p:nvSpPr>
        <p:spPr bwMode="auto">
          <a:xfrm flipV="1">
            <a:off x="3184972" y="3890048"/>
            <a:ext cx="244028" cy="304801"/>
          </a:xfrm>
          <a:prstGeom prst="upArrow">
            <a:avLst/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 Placeholder 3">
            <a:extLst>
              <a:ext uri="{FF2B5EF4-FFF2-40B4-BE49-F238E27FC236}">
                <a16:creationId xmlns:a16="http://schemas.microsoft.com/office/drawing/2014/main" id="{FE56CE49-304A-784B-B54E-5E5B3A5ACBD3}"/>
              </a:ext>
            </a:extLst>
          </p:cNvPr>
          <p:cNvSpPr txBox="1">
            <a:spLocks/>
          </p:cNvSpPr>
          <p:nvPr/>
        </p:nvSpPr>
        <p:spPr>
          <a:xfrm>
            <a:off x="457200" y="5341704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dirty="0"/>
              <a:t>Save current registers to memory (in PCB)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Schedule next process for execution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Load saved registers and switch address space </a:t>
            </a:r>
          </a:p>
        </p:txBody>
      </p:sp>
    </p:spTree>
    <p:extLst>
      <p:ext uri="{BB962C8B-B14F-4D97-AF65-F5344CB8AC3E}">
        <p14:creationId xmlns:p14="http://schemas.microsoft.com/office/powerpoint/2010/main" val="1657907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58B85-B6E8-5D45-940A-460815063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 to Operating Systems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DA2B760-5D95-8F4E-B740-692562318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41020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>
                <a:solidFill>
                  <a:schemeClr val="accent1"/>
                </a:solidFill>
              </a:rPr>
              <a:t>operating system</a:t>
            </a:r>
            <a:r>
              <a:rPr lang="en-US" dirty="0"/>
              <a:t> is a piece of software that manages a computer's resources for its users and their applications</a:t>
            </a:r>
          </a:p>
          <a:p>
            <a:pPr lvl="1"/>
            <a:r>
              <a:rPr lang="en-US" dirty="0"/>
              <a:t>Examples: OSX, Windows, Ubuntu, iOS, Android, Chrome OS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/>
              <a:t>OS is divided into two pieces: user-mode and kernel-mode</a:t>
            </a:r>
          </a:p>
          <a:p>
            <a:pPr lvl="1"/>
            <a:r>
              <a:rPr lang="en-US" dirty="0"/>
              <a:t>core OS functionality is implemented by the OS </a:t>
            </a:r>
            <a:r>
              <a:rPr lang="en-US" b="1" dirty="0">
                <a:solidFill>
                  <a:schemeClr val="accent1"/>
                </a:solidFill>
              </a:rPr>
              <a:t>kernel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7" name="Picture 6" descr="A picture containing game&#10;&#10;Description automatically generated">
            <a:extLst>
              <a:ext uri="{FF2B5EF4-FFF2-40B4-BE49-F238E27FC236}">
                <a16:creationId xmlns:a16="http://schemas.microsoft.com/office/drawing/2014/main" id="{5B90D1BE-4869-E042-8C1B-3CFAC54940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7" b="92762" l="10000" r="90000">
                        <a14:foregroundMark x1="48452" y1="12851" x2="49524" y2="37518"/>
                        <a14:foregroundMark x1="39881" y1="41211" x2="39881" y2="41211"/>
                        <a14:foregroundMark x1="39048" y1="41654" x2="63810" y2="79173"/>
                        <a14:foregroundMark x1="63810" y1="79173" x2="38690" y2="43427"/>
                        <a14:foregroundMark x1="54048" y1="38848" x2="54048" y2="38848"/>
                        <a14:foregroundMark x1="37976" y1="40177" x2="37976" y2="40177"/>
                        <a14:foregroundMark x1="41667" y1="40177" x2="61190" y2="54210"/>
                        <a14:foregroundMark x1="55119" y1="40177" x2="64881" y2="66322"/>
                        <a14:foregroundMark x1="60357" y1="39734" x2="64167" y2="58346"/>
                        <a14:foregroundMark x1="36786" y1="46233" x2="36429" y2="89513"/>
                        <a14:foregroundMark x1="36786" y1="87149" x2="62262" y2="89069"/>
                        <a14:foregroundMark x1="39048" y1="92762" x2="58214" y2="92319"/>
                        <a14:foregroundMark x1="64167" y1="87592" x2="64524" y2="66765"/>
                        <a14:foregroundMark x1="33810" y1="86263" x2="35714" y2="579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656" y="3092270"/>
            <a:ext cx="1876086" cy="1509802"/>
          </a:xfrm>
          <a:prstGeom prst="rect">
            <a:avLst/>
          </a:prstGeom>
        </p:spPr>
      </p:pic>
      <p:pic>
        <p:nvPicPr>
          <p:cNvPr id="9" name="Picture 8" descr="A picture containing toy, doll, drawing&#10;&#10;Description automatically generated">
            <a:extLst>
              <a:ext uri="{FF2B5EF4-FFF2-40B4-BE49-F238E27FC236}">
                <a16:creationId xmlns:a16="http://schemas.microsoft.com/office/drawing/2014/main" id="{FC3C854C-9CCD-D548-B143-988041B7C1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8065" b="93011" l="10000" r="90000">
                        <a14:foregroundMark x1="33704" y1="37097" x2="42593" y2="68817"/>
                        <a14:foregroundMark x1="50741" y1="37097" x2="50741" y2="37097"/>
                        <a14:foregroundMark x1="62222" y1="54301" x2="78148" y2="54301"/>
                        <a14:foregroundMark x1="70741" y1="37097" x2="71481" y2="46237"/>
                        <a14:foregroundMark x1="20370" y1="32258" x2="20370" y2="32258"/>
                        <a14:foregroundMark x1="25926" y1="10215" x2="25926" y2="10215"/>
                        <a14:foregroundMark x1="26296" y1="8602" x2="26296" y2="8602"/>
                        <a14:foregroundMark x1="21111" y1="40860" x2="21111" y2="40860"/>
                        <a14:foregroundMark x1="31111" y1="92473" x2="31111" y2="92473"/>
                        <a14:foregroundMark x1="42963" y1="91398" x2="42963" y2="91398"/>
                        <a14:foregroundMark x1="39259" y1="91935" x2="39259" y2="91935"/>
                        <a14:foregroundMark x1="33704" y1="93011" x2="33704" y2="93011"/>
                        <a14:foregroundMark x1="33704" y1="91398" x2="48889" y2="9193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1477" y="2947147"/>
            <a:ext cx="2341045" cy="1612720"/>
          </a:xfrm>
          <a:prstGeom prst="rect">
            <a:avLst/>
          </a:prstGeom>
        </p:spPr>
      </p:pic>
      <p:pic>
        <p:nvPicPr>
          <p:cNvPr id="11" name="Picture 10" descr="A picture containing game&#10;&#10;Description automatically generated">
            <a:extLst>
              <a:ext uri="{FF2B5EF4-FFF2-40B4-BE49-F238E27FC236}">
                <a16:creationId xmlns:a16="http://schemas.microsoft.com/office/drawing/2014/main" id="{6BF3BFEA-2EDA-C94B-9FE2-0883BC929B4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056" b="90370" l="36800" r="93000">
                        <a14:foregroundMark x1="36800" y1="9444" x2="65700" y2="35000"/>
                        <a14:foregroundMark x1="65700" y1="35000" x2="61000" y2="72500"/>
                        <a14:foregroundMark x1="61000" y1="72500" x2="55200" y2="78148"/>
                        <a14:foregroundMark x1="48400" y1="85463" x2="55000" y2="84074"/>
                        <a14:foregroundMark x1="56300" y1="77500" x2="56300" y2="77500"/>
                        <a14:foregroundMark x1="43300" y1="27037" x2="78800" y2="41111"/>
                        <a14:foregroundMark x1="78800" y1="41111" x2="78000" y2="53611"/>
                        <a14:foregroundMark x1="46100" y1="26111" x2="67100" y2="27315"/>
                        <a14:foregroundMark x1="50200" y1="25648" x2="75800" y2="25926"/>
                        <a14:foregroundMark x1="50400" y1="24074" x2="75800" y2="51481"/>
                        <a14:foregroundMark x1="75800" y1="51481" x2="68400" y2="89907"/>
                        <a14:foregroundMark x1="44100" y1="84722" x2="81100" y2="85000"/>
                        <a14:foregroundMark x1="40800" y1="81667" x2="82500" y2="81667"/>
                        <a14:foregroundMark x1="82500" y1="81667" x2="86100" y2="81481"/>
                        <a14:foregroundMark x1="58000" y1="45833" x2="54000" y2="82500"/>
                        <a14:foregroundMark x1="54000" y1="82500" x2="56500" y2="42407"/>
                        <a14:foregroundMark x1="56500" y1="42407" x2="72700" y2="3148"/>
                        <a14:foregroundMark x1="72700" y1="3148" x2="73000" y2="39722"/>
                        <a14:foregroundMark x1="73000" y1="39722" x2="77500" y2="40185"/>
                        <a14:foregroundMark x1="56500" y1="28241" x2="57300" y2="49630"/>
                        <a14:foregroundMark x1="58500" y1="22870" x2="63600" y2="43241"/>
                        <a14:foregroundMark x1="65900" y1="23519" x2="68900" y2="48148"/>
                        <a14:foregroundMark x1="63600" y1="51944" x2="61800" y2="50278"/>
                        <a14:foregroundMark x1="59800" y1="28704" x2="61800" y2="51019"/>
                        <a14:foregroundMark x1="71700" y1="27500" x2="79600" y2="39722"/>
                        <a14:foregroundMark x1="69700" y1="24537" x2="68900" y2="43981"/>
                        <a14:foregroundMark x1="65600" y1="70185" x2="64600" y2="58519"/>
                        <a14:foregroundMark x1="67700" y1="78704" x2="67700" y2="58056"/>
                        <a14:foregroundMark x1="68700" y1="82870" x2="67400" y2="62222"/>
                        <a14:foregroundMark x1="64400" y1="65093" x2="65600" y2="83333"/>
                        <a14:foregroundMark x1="71700" y1="67130" x2="71500" y2="81204"/>
                        <a14:foregroundMark x1="72000" y1="65278" x2="71700" y2="80278"/>
                        <a14:foregroundMark x1="44400" y1="85000" x2="74200" y2="85926"/>
                        <a14:foregroundMark x1="45900" y1="85463" x2="70200" y2="86667"/>
                        <a14:foregroundMark x1="68200" y1="87778" x2="54000" y2="86389"/>
                        <a14:foregroundMark x1="64600" y1="88241" x2="64600" y2="88241"/>
                        <a14:foregroundMark x1="60100" y1="87130" x2="72000" y2="90370"/>
                        <a14:foregroundMark x1="70700" y1="67130" x2="70700" y2="56389"/>
                        <a14:foregroundMark x1="45600" y1="85000" x2="60300" y2="842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176" b="8848"/>
          <a:stretch/>
        </p:blipFill>
        <p:spPr>
          <a:xfrm flipH="1">
            <a:off x="978381" y="2904942"/>
            <a:ext cx="1293392" cy="169713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DC13373-BC1B-594A-AA56-D30F023D17EB}"/>
              </a:ext>
            </a:extLst>
          </p:cNvPr>
          <p:cNvSpPr txBox="1"/>
          <p:nvPr/>
        </p:nvSpPr>
        <p:spPr>
          <a:xfrm>
            <a:off x="457200" y="4667071"/>
            <a:ext cx="24096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resource allocation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isolation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communication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access control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E255443-1509-E54A-BF61-C201F75B3BC7}"/>
              </a:ext>
            </a:extLst>
          </p:cNvPr>
          <p:cNvSpPr txBox="1"/>
          <p:nvPr/>
        </p:nvSpPr>
        <p:spPr>
          <a:xfrm>
            <a:off x="3367183" y="4667071"/>
            <a:ext cx="23968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multiprocessing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virtual memory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reliable networking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virtual machines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D4F509-1D26-6A4F-BB42-58862BD43CC0}"/>
              </a:ext>
            </a:extLst>
          </p:cNvPr>
          <p:cNvSpPr txBox="1"/>
          <p:nvPr/>
        </p:nvSpPr>
        <p:spPr>
          <a:xfrm>
            <a:off x="6156350" y="4667071"/>
            <a:ext cx="25506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user interface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file I/O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device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process control</a:t>
            </a:r>
          </a:p>
        </p:txBody>
      </p:sp>
    </p:spTree>
    <p:extLst>
      <p:ext uri="{BB962C8B-B14F-4D97-AF65-F5344CB8AC3E}">
        <p14:creationId xmlns:p14="http://schemas.microsoft.com/office/powerpoint/2010/main" val="74700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Multiprocessing: The (Modern) Reality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457200" y="5417904"/>
            <a:ext cx="8229600" cy="136389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Multicore processors</a:t>
            </a:r>
          </a:p>
          <a:p>
            <a:pPr lvl="1"/>
            <a:r>
              <a:rPr lang="en-US" dirty="0"/>
              <a:t>Multiple CPUs on single chip</a:t>
            </a:r>
          </a:p>
          <a:p>
            <a:pPr lvl="1"/>
            <a:r>
              <a:rPr lang="en-US" dirty="0"/>
              <a:t>Share main memory (and some of the caches)</a:t>
            </a:r>
          </a:p>
          <a:p>
            <a:pPr lvl="1"/>
            <a:r>
              <a:rPr lang="en-US" dirty="0"/>
              <a:t>Each can execute a separate process</a:t>
            </a:r>
          </a:p>
          <a:p>
            <a:pPr lvl="2"/>
            <a:r>
              <a:rPr lang="en-US" dirty="0"/>
              <a:t>Scheduling of processors onto cores done by kernel</a:t>
            </a:r>
          </a:p>
          <a:p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951BAD0-20B9-D245-8446-07AC18501538}"/>
              </a:ext>
            </a:extLst>
          </p:cNvPr>
          <p:cNvSpPr/>
          <p:nvPr/>
        </p:nvSpPr>
        <p:spPr bwMode="auto">
          <a:xfrm>
            <a:off x="2573636" y="4191000"/>
            <a:ext cx="1510252" cy="990600"/>
          </a:xfrm>
          <a:prstGeom prst="rect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b="1" dirty="0">
                <a:solidFill>
                  <a:sysClr val="windowText" lastClr="000000"/>
                </a:solidFill>
              </a:rPr>
              <a:t>CPU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891127E-CB8D-3C41-8656-FBDBCD14F946}"/>
              </a:ext>
            </a:extLst>
          </p:cNvPr>
          <p:cNvSpPr/>
          <p:nvPr/>
        </p:nvSpPr>
        <p:spPr bwMode="auto">
          <a:xfrm>
            <a:off x="2711952" y="4648200"/>
            <a:ext cx="117464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9B30ACF-47BD-0F47-925E-494EBB823CDF}"/>
              </a:ext>
            </a:extLst>
          </p:cNvPr>
          <p:cNvSpPr/>
          <p:nvPr/>
        </p:nvSpPr>
        <p:spPr bwMode="auto">
          <a:xfrm>
            <a:off x="751396" y="1524000"/>
            <a:ext cx="6640004" cy="2506896"/>
          </a:xfrm>
          <a:prstGeom prst="rect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1"/>
          <a:lstStyle/>
          <a:p>
            <a:pPr algn="ctr"/>
            <a:r>
              <a:rPr lang="en-US" b="1" dirty="0"/>
              <a:t>Memory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35845A7-CC68-4B4F-AFAA-7846DCA6CCAE}"/>
              </a:ext>
            </a:extLst>
          </p:cNvPr>
          <p:cNvSpPr/>
          <p:nvPr/>
        </p:nvSpPr>
        <p:spPr bwMode="auto">
          <a:xfrm>
            <a:off x="1040386" y="2094387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D52AFE1-1420-924F-8D3C-3B0957C652FB}"/>
              </a:ext>
            </a:extLst>
          </p:cNvPr>
          <p:cNvSpPr/>
          <p:nvPr/>
        </p:nvSpPr>
        <p:spPr bwMode="auto">
          <a:xfrm>
            <a:off x="1040386" y="2399188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A801027-7C26-D541-AF94-DC38CB474BCC}"/>
              </a:ext>
            </a:extLst>
          </p:cNvPr>
          <p:cNvSpPr/>
          <p:nvPr/>
        </p:nvSpPr>
        <p:spPr bwMode="auto">
          <a:xfrm>
            <a:off x="1040386" y="2971973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65121E3-AE47-4F48-9B94-8E0CDC4331EF}"/>
              </a:ext>
            </a:extLst>
          </p:cNvPr>
          <p:cNvSpPr/>
          <p:nvPr/>
        </p:nvSpPr>
        <p:spPr bwMode="auto">
          <a:xfrm>
            <a:off x="1040386" y="2687892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55391D0-D53E-5446-837D-903868CF762C}"/>
              </a:ext>
            </a:extLst>
          </p:cNvPr>
          <p:cNvSpPr/>
          <p:nvPr/>
        </p:nvSpPr>
        <p:spPr bwMode="auto">
          <a:xfrm>
            <a:off x="2497435" y="1973496"/>
            <a:ext cx="1693565" cy="33528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6B50EB1-C972-9340-B487-18A66E4830A8}"/>
              </a:ext>
            </a:extLst>
          </p:cNvPr>
          <p:cNvSpPr/>
          <p:nvPr/>
        </p:nvSpPr>
        <p:spPr bwMode="auto">
          <a:xfrm>
            <a:off x="1040386" y="3345097"/>
            <a:ext cx="117464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AD1E870-047F-B34B-8ACB-94333F4EB6C5}"/>
              </a:ext>
            </a:extLst>
          </p:cNvPr>
          <p:cNvSpPr/>
          <p:nvPr/>
        </p:nvSpPr>
        <p:spPr bwMode="auto">
          <a:xfrm>
            <a:off x="2730870" y="2094389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1F2E7EA-9571-F54A-A508-BFD3CCC593B4}"/>
              </a:ext>
            </a:extLst>
          </p:cNvPr>
          <p:cNvSpPr/>
          <p:nvPr/>
        </p:nvSpPr>
        <p:spPr bwMode="auto">
          <a:xfrm>
            <a:off x="2730870" y="2399190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4ADA2BC-5443-E742-85D7-C40739297F2D}"/>
              </a:ext>
            </a:extLst>
          </p:cNvPr>
          <p:cNvSpPr/>
          <p:nvPr/>
        </p:nvSpPr>
        <p:spPr bwMode="auto">
          <a:xfrm>
            <a:off x="2730870" y="2971975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C8827E05-571E-F347-AB2F-6B21D5B7BE54}"/>
              </a:ext>
            </a:extLst>
          </p:cNvPr>
          <p:cNvSpPr/>
          <p:nvPr/>
        </p:nvSpPr>
        <p:spPr bwMode="auto">
          <a:xfrm>
            <a:off x="2730870" y="2687894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8EE5229-4FFC-F24B-AA55-0A6664363578}"/>
              </a:ext>
            </a:extLst>
          </p:cNvPr>
          <p:cNvSpPr/>
          <p:nvPr/>
        </p:nvSpPr>
        <p:spPr bwMode="auto">
          <a:xfrm>
            <a:off x="2730870" y="3345099"/>
            <a:ext cx="117464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A567C4C-18A2-4242-916D-A3D595901C4E}"/>
              </a:ext>
            </a:extLst>
          </p:cNvPr>
          <p:cNvSpPr/>
          <p:nvPr/>
        </p:nvSpPr>
        <p:spPr bwMode="auto">
          <a:xfrm>
            <a:off x="5321670" y="2094388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Stack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572A5BC-4CD5-8341-8B6F-FC3293FF7513}"/>
              </a:ext>
            </a:extLst>
          </p:cNvPr>
          <p:cNvSpPr/>
          <p:nvPr/>
        </p:nvSpPr>
        <p:spPr bwMode="auto">
          <a:xfrm>
            <a:off x="5321670" y="2399189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Heap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7937BF8-4F5E-EC4D-8827-D90657391FBB}"/>
              </a:ext>
            </a:extLst>
          </p:cNvPr>
          <p:cNvSpPr/>
          <p:nvPr/>
        </p:nvSpPr>
        <p:spPr bwMode="auto">
          <a:xfrm>
            <a:off x="5321670" y="2971974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Code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3EDE5A8-4903-7546-99A4-14E2E36B08A7}"/>
              </a:ext>
            </a:extLst>
          </p:cNvPr>
          <p:cNvSpPr/>
          <p:nvPr/>
        </p:nvSpPr>
        <p:spPr bwMode="auto">
          <a:xfrm>
            <a:off x="5321670" y="2687893"/>
            <a:ext cx="1174640" cy="304801"/>
          </a:xfrm>
          <a:prstGeom prst="rect">
            <a:avLst/>
          </a:prstGeom>
          <a:solidFill>
            <a:srgbClr val="D9D9D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Data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AD21A595-7346-9C4D-897A-AD21E17713DB}"/>
              </a:ext>
            </a:extLst>
          </p:cNvPr>
          <p:cNvSpPr/>
          <p:nvPr/>
        </p:nvSpPr>
        <p:spPr bwMode="auto">
          <a:xfrm>
            <a:off x="5321670" y="3345098"/>
            <a:ext cx="117464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Saved registers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05CB8FD-BA72-F644-BB57-11FC5B8D7D45}"/>
              </a:ext>
            </a:extLst>
          </p:cNvPr>
          <p:cNvSpPr txBox="1"/>
          <p:nvPr/>
        </p:nvSpPr>
        <p:spPr>
          <a:xfrm>
            <a:off x="4343399" y="2470166"/>
            <a:ext cx="5649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 pitchFamily="34" charset="0"/>
              </a:rPr>
              <a:t>…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273C603-B909-AC49-8C64-D7B5D8B156D7}"/>
              </a:ext>
            </a:extLst>
          </p:cNvPr>
          <p:cNvSpPr/>
          <p:nvPr/>
        </p:nvSpPr>
        <p:spPr bwMode="auto">
          <a:xfrm>
            <a:off x="897236" y="4198704"/>
            <a:ext cx="1510252" cy="990600"/>
          </a:xfrm>
          <a:prstGeom prst="rect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b="1" dirty="0">
                <a:solidFill>
                  <a:sysClr val="windowText" lastClr="000000"/>
                </a:solidFill>
              </a:rPr>
              <a:t>CPU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DC20966-BA0E-5246-9980-9409CF6BE683}"/>
              </a:ext>
            </a:extLst>
          </p:cNvPr>
          <p:cNvSpPr/>
          <p:nvPr/>
        </p:nvSpPr>
        <p:spPr bwMode="auto">
          <a:xfrm>
            <a:off x="1035552" y="4655904"/>
            <a:ext cx="117464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r>
              <a:rPr lang="en-US" sz="1800" dirty="0"/>
              <a:t>Registers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768ACAB-9873-7845-9882-8FC2E93BE753}"/>
              </a:ext>
            </a:extLst>
          </p:cNvPr>
          <p:cNvSpPr/>
          <p:nvPr/>
        </p:nvSpPr>
        <p:spPr bwMode="auto">
          <a:xfrm>
            <a:off x="821035" y="1981200"/>
            <a:ext cx="1693565" cy="33528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dot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  <a:prstDash val="dash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1849511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59E6A-7791-0544-81F2-C0EF620D3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Context Switching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849A9-0F69-784F-8C9D-8A0E72B3E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hardware designer argues that there are now enough on-chip transistors to build a CPU with 1024 integer registers and 512 floating point registers. As a result, the compiler should almost never need to store anything on the stack. As a new operating systems expert, would you recommend building this new design. </a:t>
            </a:r>
          </a:p>
        </p:txBody>
      </p:sp>
    </p:spTree>
    <p:extLst>
      <p:ext uri="{BB962C8B-B14F-4D97-AF65-F5344CB8AC3E}">
        <p14:creationId xmlns:p14="http://schemas.microsoft.com/office/powerpoint/2010/main" val="42820014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C6519-1D9A-0749-A25E-9F6000F8F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Life Cycle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B488BB8-4811-2F44-9FE8-B4FCA88F027D}"/>
              </a:ext>
            </a:extLst>
          </p:cNvPr>
          <p:cNvSpPr/>
          <p:nvPr/>
        </p:nvSpPr>
        <p:spPr>
          <a:xfrm>
            <a:off x="457200" y="2209800"/>
            <a:ext cx="21336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Init</a:t>
            </a:r>
            <a:endParaRPr lang="en-US" sz="2400" b="1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E737E5F-35CB-8B4D-8C4B-414BBD9E98FD}"/>
              </a:ext>
            </a:extLst>
          </p:cNvPr>
          <p:cNvSpPr/>
          <p:nvPr/>
        </p:nvSpPr>
        <p:spPr>
          <a:xfrm>
            <a:off x="1752600" y="3733800"/>
            <a:ext cx="2286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Runnable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DF59DD7-BC6A-BA4E-B600-E5D7A96C1106}"/>
              </a:ext>
            </a:extLst>
          </p:cNvPr>
          <p:cNvSpPr/>
          <p:nvPr/>
        </p:nvSpPr>
        <p:spPr>
          <a:xfrm>
            <a:off x="5105400" y="3733800"/>
            <a:ext cx="2286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Running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C2E966D-574D-894C-AC66-5DB198961E24}"/>
              </a:ext>
            </a:extLst>
          </p:cNvPr>
          <p:cNvGrpSpPr/>
          <p:nvPr/>
        </p:nvGrpSpPr>
        <p:grpSpPr>
          <a:xfrm>
            <a:off x="1212686" y="2971800"/>
            <a:ext cx="874691" cy="873592"/>
            <a:chOff x="1212686" y="2971800"/>
            <a:chExt cx="874691" cy="873592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E94D19BC-7F11-E040-BBE0-0B4E6A09F4DD}"/>
                </a:ext>
              </a:extLst>
            </p:cNvPr>
            <p:cNvCxnSpPr>
              <a:cxnSpLocks/>
              <a:stCxn id="10" idx="4"/>
              <a:endCxn id="11" idx="1"/>
            </p:cNvCxnSpPr>
            <p:nvPr/>
          </p:nvCxnSpPr>
          <p:spPr>
            <a:xfrm>
              <a:off x="1524000" y="2971800"/>
              <a:ext cx="563377" cy="87359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4D4E7EA-3812-4D4D-8B8B-F9A367A7E978}"/>
                </a:ext>
              </a:extLst>
            </p:cNvPr>
            <p:cNvSpPr txBox="1"/>
            <p:nvPr/>
          </p:nvSpPr>
          <p:spPr>
            <a:xfrm>
              <a:off x="1212686" y="324433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fork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853E817-3FDD-0940-B0AE-D493486E984E}"/>
              </a:ext>
            </a:extLst>
          </p:cNvPr>
          <p:cNvGrpSpPr/>
          <p:nvPr/>
        </p:nvGrpSpPr>
        <p:grpSpPr>
          <a:xfrm>
            <a:off x="3930068" y="4114800"/>
            <a:ext cx="1236236" cy="405132"/>
            <a:chOff x="3930068" y="4114800"/>
            <a:chExt cx="1236236" cy="405132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28505DF8-A6E1-2649-9011-1406FB984017}"/>
                </a:ext>
              </a:extLst>
            </p:cNvPr>
            <p:cNvCxnSpPr>
              <a:cxnSpLocks/>
              <a:endCxn id="12" idx="2"/>
            </p:cNvCxnSpPr>
            <p:nvPr/>
          </p:nvCxnSpPr>
          <p:spPr>
            <a:xfrm>
              <a:off x="4038600" y="4114800"/>
              <a:ext cx="10668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4EB21A8-2689-E847-A332-768B962DC84B}"/>
                </a:ext>
              </a:extLst>
            </p:cNvPr>
            <p:cNvSpPr txBox="1"/>
            <p:nvPr/>
          </p:nvSpPr>
          <p:spPr>
            <a:xfrm>
              <a:off x="3930068" y="4150600"/>
              <a:ext cx="1236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scheduled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44D0A42E-8224-584C-87C6-CD7F3960D678}"/>
              </a:ext>
            </a:extLst>
          </p:cNvPr>
          <p:cNvGrpSpPr/>
          <p:nvPr/>
        </p:nvGrpSpPr>
        <p:grpSpPr>
          <a:xfrm>
            <a:off x="3092896" y="2844605"/>
            <a:ext cx="2759446" cy="1695311"/>
            <a:chOff x="3092896" y="2844605"/>
            <a:chExt cx="2759446" cy="1695311"/>
          </a:xfrm>
        </p:grpSpPr>
        <p:sp>
          <p:nvSpPr>
            <p:cNvPr id="33" name="Arc 32">
              <a:extLst>
                <a:ext uri="{FF2B5EF4-FFF2-40B4-BE49-F238E27FC236}">
                  <a16:creationId xmlns:a16="http://schemas.microsoft.com/office/drawing/2014/main" id="{CDF711A3-51F7-C54E-A20F-5096409F3E66}"/>
                </a:ext>
              </a:extLst>
            </p:cNvPr>
            <p:cNvSpPr/>
            <p:nvPr/>
          </p:nvSpPr>
          <p:spPr>
            <a:xfrm>
              <a:off x="3092896" y="3219771"/>
              <a:ext cx="2759446" cy="1320145"/>
            </a:xfrm>
            <a:prstGeom prst="arc">
              <a:avLst>
                <a:gd name="adj1" fmla="val 11388670"/>
                <a:gd name="adj2" fmla="val 21106121"/>
              </a:avLst>
            </a:prstGeom>
            <a:ln>
              <a:headEnd type="triangle" w="lg" len="lg"/>
              <a:tailEnd type="none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89B647C-4005-3647-9792-1AB8040199C7}"/>
                </a:ext>
              </a:extLst>
            </p:cNvPr>
            <p:cNvSpPr txBox="1"/>
            <p:nvPr/>
          </p:nvSpPr>
          <p:spPr>
            <a:xfrm>
              <a:off x="3665095" y="2844605"/>
              <a:ext cx="16337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interrupt, yield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748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825500" y="3581400"/>
            <a:ext cx="7570461" cy="2971800"/>
          </a:xfrm>
          <a:prstGeom prst="rect">
            <a:avLst/>
          </a:prstGeom>
          <a:solidFill>
            <a:srgbClr val="E9E1C9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7616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An </a:t>
            </a:r>
            <a:r>
              <a:rPr lang="en-US" b="1" dirty="0">
                <a:solidFill>
                  <a:schemeClr val="accent1"/>
                </a:solidFill>
              </a:rPr>
              <a:t>exception</a:t>
            </a:r>
            <a:r>
              <a:rPr lang="en-US" dirty="0"/>
              <a:t> is a transfer of control to the OS </a:t>
            </a:r>
            <a:r>
              <a:rPr lang="en-US" i="1" dirty="0"/>
              <a:t>kernel</a:t>
            </a:r>
            <a:r>
              <a:rPr lang="en-US" dirty="0"/>
              <a:t> in response to some </a:t>
            </a:r>
            <a:r>
              <a:rPr lang="en-US" i="1" dirty="0"/>
              <a:t>event</a:t>
            </a:r>
            <a:r>
              <a:rPr lang="en-US" dirty="0"/>
              <a:t>  (i.e., change in processor state)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76164" name="Rectangle 4"/>
          <p:cNvSpPr>
            <a:spLocks noChangeArrowheads="1"/>
          </p:cNvSpPr>
          <p:nvPr/>
        </p:nvSpPr>
        <p:spPr bwMode="auto">
          <a:xfrm>
            <a:off x="2494562" y="3652838"/>
            <a:ext cx="154403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User code</a:t>
            </a:r>
          </a:p>
        </p:txBody>
      </p:sp>
      <p:sp>
        <p:nvSpPr>
          <p:cNvPr id="476165" name="Rectangle 5"/>
          <p:cNvSpPr>
            <a:spLocks noChangeArrowheads="1"/>
          </p:cNvSpPr>
          <p:nvPr/>
        </p:nvSpPr>
        <p:spPr bwMode="auto">
          <a:xfrm>
            <a:off x="5105400" y="3652838"/>
            <a:ext cx="1779228" cy="4590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Kernel code</a:t>
            </a:r>
          </a:p>
        </p:txBody>
      </p:sp>
      <p:sp>
        <p:nvSpPr>
          <p:cNvPr id="476166" name="Line 6"/>
          <p:cNvSpPr>
            <a:spLocks noChangeShapeType="1"/>
          </p:cNvSpPr>
          <p:nvPr/>
        </p:nvSpPr>
        <p:spPr bwMode="auto">
          <a:xfrm>
            <a:off x="3233738" y="4175125"/>
            <a:ext cx="0" cy="598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7" name="Line 7"/>
          <p:cNvSpPr>
            <a:spLocks noChangeShapeType="1"/>
          </p:cNvSpPr>
          <p:nvPr/>
        </p:nvSpPr>
        <p:spPr bwMode="auto">
          <a:xfrm>
            <a:off x="3240088" y="4779963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8" name="Line 8"/>
          <p:cNvSpPr>
            <a:spLocks noChangeShapeType="1"/>
          </p:cNvSpPr>
          <p:nvPr/>
        </p:nvSpPr>
        <p:spPr bwMode="auto">
          <a:xfrm>
            <a:off x="6053138" y="4786313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69" name="Line 9"/>
          <p:cNvSpPr>
            <a:spLocks noChangeShapeType="1"/>
          </p:cNvSpPr>
          <p:nvPr/>
        </p:nvSpPr>
        <p:spPr bwMode="auto">
          <a:xfrm flipH="1" flipV="1">
            <a:off x="3227388" y="4849813"/>
            <a:ext cx="2832100" cy="546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70" name="Line 10"/>
          <p:cNvSpPr>
            <a:spLocks noChangeShapeType="1"/>
          </p:cNvSpPr>
          <p:nvPr/>
        </p:nvSpPr>
        <p:spPr bwMode="auto">
          <a:xfrm>
            <a:off x="3233738" y="4876800"/>
            <a:ext cx="0" cy="15128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6171" name="Rectangle 11"/>
          <p:cNvSpPr>
            <a:spLocks noChangeArrowheads="1"/>
          </p:cNvSpPr>
          <p:nvPr/>
        </p:nvSpPr>
        <p:spPr bwMode="auto">
          <a:xfrm>
            <a:off x="4102100" y="4452938"/>
            <a:ext cx="1142586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</a:t>
            </a:r>
          </a:p>
        </p:txBody>
      </p:sp>
      <p:sp>
        <p:nvSpPr>
          <p:cNvPr id="476172" name="Rectangle 12"/>
          <p:cNvSpPr>
            <a:spLocks noChangeArrowheads="1"/>
          </p:cNvSpPr>
          <p:nvPr/>
        </p:nvSpPr>
        <p:spPr bwMode="auto">
          <a:xfrm>
            <a:off x="6083300" y="4725988"/>
            <a:ext cx="2146300" cy="920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latin typeface="Calibri" pitchFamily="34" charset="0"/>
              </a:rPr>
              <a:t>Exception processing</a:t>
            </a:r>
          </a:p>
          <a:p>
            <a:pPr algn="l">
              <a:lnSpc>
                <a:spcPct val="100000"/>
              </a:lnSpc>
            </a:pPr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b="0" i="1" dirty="0">
                <a:latin typeface="Calibri" pitchFamily="34" charset="0"/>
              </a:rPr>
              <a:t>exception handler</a:t>
            </a:r>
          </a:p>
          <a:p>
            <a:pPr algn="l">
              <a:lnSpc>
                <a:spcPct val="100000"/>
              </a:lnSpc>
            </a:pPr>
            <a:endParaRPr lang="en-US" sz="1800" b="0" i="1" dirty="0">
              <a:latin typeface="Calibri" pitchFamily="34" charset="0"/>
            </a:endParaRPr>
          </a:p>
        </p:txBody>
      </p:sp>
      <p:sp>
        <p:nvSpPr>
          <p:cNvPr id="476173" name="Rectangle 13"/>
          <p:cNvSpPr>
            <a:spLocks noChangeArrowheads="1"/>
          </p:cNvSpPr>
          <p:nvPr/>
        </p:nvSpPr>
        <p:spPr bwMode="auto">
          <a:xfrm>
            <a:off x="3733800" y="5293194"/>
            <a:ext cx="2093505" cy="920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>
                <a:latin typeface="Calibri" pitchFamily="34" charset="0"/>
              </a:rPr>
              <a:t> Return to </a:t>
            </a:r>
            <a:r>
              <a:rPr lang="en-US" sz="1800" b="0" i="1" dirty="0" err="1">
                <a:latin typeface="Calibri" pitchFamily="34" charset="0"/>
              </a:rPr>
              <a:t>I_current</a:t>
            </a:r>
            <a:endParaRPr lang="en-US" sz="1800" b="0" i="1" dirty="0">
              <a:latin typeface="Calibri" pitchFamily="34" charset="0"/>
            </a:endParaRPr>
          </a:p>
          <a:p>
            <a:pPr marL="112713" indent="-112713"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>
                <a:latin typeface="Calibri" pitchFamily="34" charset="0"/>
              </a:rPr>
              <a:t>Return to </a:t>
            </a:r>
            <a:r>
              <a:rPr lang="en-US" sz="1800" b="0" i="1" dirty="0" err="1">
                <a:latin typeface="Calibri" pitchFamily="34" charset="0"/>
              </a:rPr>
              <a:t>I_next</a:t>
            </a:r>
            <a:endParaRPr lang="en-US" sz="1800" b="0" i="1" dirty="0">
              <a:latin typeface="Calibri" pitchFamily="34" charset="0"/>
            </a:endParaRPr>
          </a:p>
          <a:p>
            <a:pPr marL="112713" indent="-112713" algn="l">
              <a:lnSpc>
                <a:spcPct val="100000"/>
              </a:lnSpc>
              <a:buFont typeface="Arial" pitchFamily="34" charset="0"/>
              <a:buChar char="•"/>
            </a:pPr>
            <a:r>
              <a:rPr lang="en-US" sz="1800" b="0" i="1" dirty="0">
                <a:latin typeface="Calibri" pitchFamily="34" charset="0"/>
              </a:rPr>
              <a:t>Abort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476174" name="Rectangle 14"/>
          <p:cNvSpPr>
            <a:spLocks noChangeArrowheads="1"/>
          </p:cNvSpPr>
          <p:nvPr/>
        </p:nvSpPr>
        <p:spPr bwMode="auto">
          <a:xfrm>
            <a:off x="1040139" y="4511566"/>
            <a:ext cx="804863" cy="366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79" tIns="44446" rIns="90479" bIns="44446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Event </a:t>
            </a:r>
          </a:p>
        </p:txBody>
      </p:sp>
      <p:sp>
        <p:nvSpPr>
          <p:cNvPr id="476175" name="Text Box 15"/>
          <p:cNvSpPr txBox="1">
            <a:spLocks noChangeArrowheads="1"/>
          </p:cNvSpPr>
          <p:nvPr/>
        </p:nvSpPr>
        <p:spPr bwMode="auto">
          <a:xfrm>
            <a:off x="2396803" y="4548351"/>
            <a:ext cx="867097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I_current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476176" name="Text Box 16"/>
          <p:cNvSpPr txBox="1">
            <a:spLocks noChangeArrowheads="1"/>
          </p:cNvSpPr>
          <p:nvPr/>
        </p:nvSpPr>
        <p:spPr bwMode="auto">
          <a:xfrm>
            <a:off x="2613978" y="4753710"/>
            <a:ext cx="649922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 b="0" dirty="0" err="1">
                <a:latin typeface="Calibri" pitchFamily="34" charset="0"/>
              </a:rPr>
              <a:t>I_next</a:t>
            </a:r>
            <a:endParaRPr lang="en-US" sz="1400" b="0" dirty="0">
              <a:latin typeface="Calibri" pitchFamily="34" charset="0"/>
            </a:endParaRPr>
          </a:p>
        </p:txBody>
      </p:sp>
      <p:sp>
        <p:nvSpPr>
          <p:cNvPr id="476177" name="Line 17"/>
          <p:cNvSpPr>
            <a:spLocks noChangeShapeType="1"/>
          </p:cNvSpPr>
          <p:nvPr/>
        </p:nvSpPr>
        <p:spPr bwMode="auto">
          <a:xfrm>
            <a:off x="1716251" y="4697023"/>
            <a:ext cx="685800" cy="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37B93E5-17FC-7809-9C04-EAFCA239A8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/>
              <a:t>Exceptions</a:t>
            </a:r>
          </a:p>
        </p:txBody>
      </p:sp>
    </p:spTree>
    <p:extLst>
      <p:ext uri="{BB962C8B-B14F-4D97-AF65-F5344CB8AC3E}">
        <p14:creationId xmlns:p14="http://schemas.microsoft.com/office/powerpoint/2010/main" val="31494493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6167" grpId="0" animBg="1"/>
      <p:bldP spid="476168" grpId="0" animBg="1"/>
      <p:bldP spid="476169" grpId="0" animBg="1"/>
      <p:bldP spid="476170" grpId="0" animBg="1"/>
      <p:bldP spid="476171" grpId="0"/>
      <p:bldP spid="476172" grpId="0"/>
      <p:bldP spid="476173" grpId="0"/>
      <p:bldP spid="476174" grpId="0"/>
      <p:bldP spid="476176" grpId="0"/>
      <p:bldP spid="47617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611188" y="35560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611188" y="37846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611188" y="40132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" name="Oval 9"/>
          <p:cNvSpPr>
            <a:spLocks noChangeArrowheads="1"/>
          </p:cNvSpPr>
          <p:nvPr/>
        </p:nvSpPr>
        <p:spPr bwMode="auto">
          <a:xfrm>
            <a:off x="1179513" y="40767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390525" y="35052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0</a:t>
            </a:r>
          </a:p>
        </p:txBody>
      </p:sp>
      <p:sp>
        <p:nvSpPr>
          <p:cNvPr id="47" name="Text Box 11"/>
          <p:cNvSpPr txBox="1">
            <a:spLocks noChangeArrowheads="1"/>
          </p:cNvSpPr>
          <p:nvPr/>
        </p:nvSpPr>
        <p:spPr bwMode="auto">
          <a:xfrm>
            <a:off x="390525" y="37084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1</a:t>
            </a: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390525" y="3962400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2</a:t>
            </a:r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1004888" y="4025900"/>
            <a:ext cx="43656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>
                <a:latin typeface="Arial" pitchFamily="34" charset="0"/>
              </a:rPr>
              <a:t>...</a:t>
            </a:r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>
            <a:off x="611188" y="4495800"/>
            <a:ext cx="1219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" name="Text Box 15"/>
          <p:cNvSpPr txBox="1">
            <a:spLocks noChangeArrowheads="1"/>
          </p:cNvSpPr>
          <p:nvPr/>
        </p:nvSpPr>
        <p:spPr bwMode="auto">
          <a:xfrm>
            <a:off x="223838" y="4445000"/>
            <a:ext cx="4492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>
                <a:latin typeface="Arial" pitchFamily="34" charset="0"/>
              </a:rPr>
              <a:t>n-1</a:t>
            </a:r>
          </a:p>
        </p:txBody>
      </p:sp>
      <p:sp>
        <p:nvSpPr>
          <p:cNvPr id="52" name="Oval 16"/>
          <p:cNvSpPr>
            <a:spLocks noChangeArrowheads="1"/>
          </p:cNvSpPr>
          <p:nvPr/>
        </p:nvSpPr>
        <p:spPr bwMode="auto">
          <a:xfrm>
            <a:off x="1179513" y="36449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" name="Oval 20"/>
          <p:cNvSpPr>
            <a:spLocks noChangeArrowheads="1"/>
          </p:cNvSpPr>
          <p:nvPr/>
        </p:nvSpPr>
        <p:spPr bwMode="auto">
          <a:xfrm>
            <a:off x="1179513" y="38608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" name="Oval 25"/>
          <p:cNvSpPr>
            <a:spLocks noChangeArrowheads="1"/>
          </p:cNvSpPr>
          <p:nvPr/>
        </p:nvSpPr>
        <p:spPr bwMode="auto">
          <a:xfrm>
            <a:off x="1179513" y="4559300"/>
            <a:ext cx="88900" cy="889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77213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 Tables</a:t>
            </a:r>
          </a:p>
        </p:txBody>
      </p:sp>
      <p:sp>
        <p:nvSpPr>
          <p:cNvPr id="477214" name="Rectangle 30"/>
          <p:cNvSpPr>
            <a:spLocks noGrp="1" noChangeArrowheads="1"/>
          </p:cNvSpPr>
          <p:nvPr>
            <p:ph idx="1"/>
          </p:nvPr>
        </p:nvSpPr>
        <p:spPr>
          <a:xfrm>
            <a:off x="5159374" y="1600200"/>
            <a:ext cx="3756024" cy="4876800"/>
          </a:xfrm>
        </p:spPr>
        <p:txBody>
          <a:bodyPr/>
          <a:lstStyle/>
          <a:p>
            <a:r>
              <a:rPr lang="en-US" sz="2000" dirty="0"/>
              <a:t>Each type of event has a </a:t>
            </a:r>
            <a:br>
              <a:rPr lang="en-US" sz="2000" dirty="0"/>
            </a:br>
            <a:r>
              <a:rPr lang="en-US" sz="2000" dirty="0"/>
              <a:t>unique exception number k</a:t>
            </a:r>
          </a:p>
          <a:p>
            <a:endParaRPr lang="en-US" sz="2000" dirty="0"/>
          </a:p>
          <a:p>
            <a:r>
              <a:rPr lang="en-US" sz="2000" dirty="0"/>
              <a:t>k = index into exception table </a:t>
            </a:r>
            <a:br>
              <a:rPr lang="en-US" sz="2000" dirty="0"/>
            </a:br>
            <a:r>
              <a:rPr lang="en-US" sz="2000" dirty="0"/>
              <a:t>(a.k.a. interrupt vector)</a:t>
            </a:r>
          </a:p>
          <a:p>
            <a:endParaRPr lang="en-US" sz="2000" dirty="0"/>
          </a:p>
          <a:p>
            <a:r>
              <a:rPr lang="en-US" sz="2000" dirty="0"/>
              <a:t>Handler k is called each time </a:t>
            </a:r>
            <a:br>
              <a:rPr lang="en-US" sz="2000" dirty="0"/>
            </a:br>
            <a:r>
              <a:rPr lang="en-US" sz="2000" dirty="0"/>
              <a:t>exception k occurs</a:t>
            </a:r>
          </a:p>
        </p:txBody>
      </p:sp>
      <p:sp>
        <p:nvSpPr>
          <p:cNvPr id="477188" name="Rectangle 4"/>
          <p:cNvSpPr>
            <a:spLocks noChangeArrowheads="1"/>
          </p:cNvSpPr>
          <p:nvPr/>
        </p:nvSpPr>
        <p:spPr bwMode="auto">
          <a:xfrm>
            <a:off x="511624" y="2993480"/>
            <a:ext cx="1012376" cy="5822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79" tIns="44446" rIns="90479" bIns="44446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Table</a:t>
            </a:r>
          </a:p>
        </p:txBody>
      </p:sp>
      <p:sp>
        <p:nvSpPr>
          <p:cNvPr id="477192" name="Line 8"/>
          <p:cNvSpPr>
            <a:spLocks noChangeShapeType="1"/>
          </p:cNvSpPr>
          <p:nvPr/>
        </p:nvSpPr>
        <p:spPr bwMode="auto">
          <a:xfrm flipV="1">
            <a:off x="1220788" y="3797300"/>
            <a:ext cx="1219200" cy="317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1" name="Line 17"/>
          <p:cNvSpPr>
            <a:spLocks noChangeShapeType="1"/>
          </p:cNvSpPr>
          <p:nvPr/>
        </p:nvSpPr>
        <p:spPr bwMode="auto">
          <a:xfrm flipV="1">
            <a:off x="1220788" y="2425700"/>
            <a:ext cx="1219200" cy="1257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2" name="Rectangle 18"/>
          <p:cNvSpPr>
            <a:spLocks noChangeArrowheads="1"/>
          </p:cNvSpPr>
          <p:nvPr/>
        </p:nvSpPr>
        <p:spPr bwMode="auto">
          <a:xfrm>
            <a:off x="2439988" y="24257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 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0</a:t>
            </a:r>
          </a:p>
        </p:txBody>
      </p:sp>
      <p:sp>
        <p:nvSpPr>
          <p:cNvPr id="477203" name="Rectangle 19"/>
          <p:cNvSpPr>
            <a:spLocks noChangeArrowheads="1"/>
          </p:cNvSpPr>
          <p:nvPr/>
        </p:nvSpPr>
        <p:spPr bwMode="auto">
          <a:xfrm>
            <a:off x="2439988" y="31115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1</a:t>
            </a:r>
          </a:p>
        </p:txBody>
      </p:sp>
      <p:sp>
        <p:nvSpPr>
          <p:cNvPr id="477205" name="Line 21"/>
          <p:cNvSpPr>
            <a:spLocks noChangeShapeType="1"/>
          </p:cNvSpPr>
          <p:nvPr/>
        </p:nvSpPr>
        <p:spPr bwMode="auto">
          <a:xfrm flipV="1">
            <a:off x="1220788" y="3111500"/>
            <a:ext cx="1219200" cy="793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06" name="Rectangle 22"/>
          <p:cNvSpPr>
            <a:spLocks noChangeArrowheads="1"/>
          </p:cNvSpPr>
          <p:nvPr/>
        </p:nvSpPr>
        <p:spPr bwMode="auto">
          <a:xfrm>
            <a:off x="2439988" y="37973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2</a:t>
            </a:r>
          </a:p>
        </p:txBody>
      </p:sp>
      <p:sp>
        <p:nvSpPr>
          <p:cNvPr id="477207" name="Rectangle 23"/>
          <p:cNvSpPr>
            <a:spLocks noChangeArrowheads="1"/>
          </p:cNvSpPr>
          <p:nvPr/>
        </p:nvSpPr>
        <p:spPr bwMode="auto">
          <a:xfrm>
            <a:off x="2439988" y="5105400"/>
            <a:ext cx="2589212" cy="5334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Code for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exception handler n-1</a:t>
            </a:r>
          </a:p>
        </p:txBody>
      </p:sp>
      <p:sp>
        <p:nvSpPr>
          <p:cNvPr id="477208" name="Text Box 24"/>
          <p:cNvSpPr txBox="1">
            <a:spLocks noChangeArrowheads="1"/>
          </p:cNvSpPr>
          <p:nvPr/>
        </p:nvSpPr>
        <p:spPr bwMode="auto">
          <a:xfrm>
            <a:off x="3581400" y="4406900"/>
            <a:ext cx="43656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...</a:t>
            </a:r>
          </a:p>
        </p:txBody>
      </p:sp>
      <p:sp>
        <p:nvSpPr>
          <p:cNvPr id="477210" name="Line 26"/>
          <p:cNvSpPr>
            <a:spLocks noChangeShapeType="1"/>
          </p:cNvSpPr>
          <p:nvPr/>
        </p:nvSpPr>
        <p:spPr bwMode="auto">
          <a:xfrm>
            <a:off x="1220788" y="4603750"/>
            <a:ext cx="1219200" cy="501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7211" name="Text Box 27"/>
          <p:cNvSpPr txBox="1">
            <a:spLocks noChangeArrowheads="1"/>
          </p:cNvSpPr>
          <p:nvPr/>
        </p:nvSpPr>
        <p:spPr bwMode="auto">
          <a:xfrm>
            <a:off x="433551" y="1625025"/>
            <a:ext cx="1060803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Exception 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numbers</a:t>
            </a:r>
          </a:p>
        </p:txBody>
      </p:sp>
      <p:cxnSp>
        <p:nvCxnSpPr>
          <p:cNvPr id="57" name="Straight Arrow Connector 56"/>
          <p:cNvCxnSpPr/>
          <p:nvPr/>
        </p:nvCxnSpPr>
        <p:spPr bwMode="auto">
          <a:xfrm rot="5400000">
            <a:off x="-124894" y="2837150"/>
            <a:ext cx="1336100" cy="1588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82217109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Synchronous Exceptions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Caused by events that occur as a result of executing an instruction:</a:t>
            </a:r>
          </a:p>
          <a:p>
            <a:pPr lvl="1"/>
            <a:r>
              <a:rPr lang="en-US" b="1" i="1" dirty="0">
                <a:solidFill>
                  <a:schemeClr val="accent1"/>
                </a:solidFill>
              </a:rPr>
              <a:t>Traps</a:t>
            </a:r>
          </a:p>
          <a:p>
            <a:pPr lvl="2"/>
            <a:r>
              <a:rPr lang="en-US" dirty="0"/>
              <a:t>Intentional</a:t>
            </a:r>
          </a:p>
          <a:p>
            <a:pPr lvl="2"/>
            <a:r>
              <a:rPr lang="en-US" dirty="0"/>
              <a:t>Examples: </a:t>
            </a:r>
            <a:r>
              <a:rPr lang="en-US" b="1" i="1" dirty="0"/>
              <a:t>system calls</a:t>
            </a:r>
            <a:r>
              <a:rPr lang="en-US" dirty="0"/>
              <a:t>, breakpoint traps, special instructions</a:t>
            </a:r>
          </a:p>
          <a:p>
            <a:pPr lvl="2"/>
            <a:r>
              <a:rPr lang="en-US" dirty="0"/>
              <a:t>Returns control to “next” instruction</a:t>
            </a:r>
          </a:p>
          <a:p>
            <a:pPr lvl="1"/>
            <a:r>
              <a:rPr lang="en-US" b="1" i="1" dirty="0">
                <a:solidFill>
                  <a:schemeClr val="accent1"/>
                </a:solidFill>
              </a:rPr>
              <a:t>Faults</a:t>
            </a:r>
          </a:p>
          <a:p>
            <a:pPr lvl="2"/>
            <a:r>
              <a:rPr lang="en-US" dirty="0"/>
              <a:t>Unintentional but possibly recoverable </a:t>
            </a:r>
          </a:p>
          <a:p>
            <a:pPr lvl="2"/>
            <a:r>
              <a:rPr lang="en-US" dirty="0"/>
              <a:t>Examples: page faults (recoverable), protection faults (unrecoverable), floating point exceptions</a:t>
            </a:r>
          </a:p>
          <a:p>
            <a:pPr lvl="2"/>
            <a:r>
              <a:rPr lang="en-US" dirty="0"/>
              <a:t>Either re-executes faulting (“current”) instruction or aborts</a:t>
            </a:r>
          </a:p>
          <a:p>
            <a:pPr lvl="1"/>
            <a:r>
              <a:rPr lang="en-US" b="1" i="1" dirty="0">
                <a:solidFill>
                  <a:schemeClr val="accent1"/>
                </a:solidFill>
              </a:rPr>
              <a:t>Aborts</a:t>
            </a:r>
          </a:p>
          <a:p>
            <a:pPr lvl="2"/>
            <a:r>
              <a:rPr lang="en-US" dirty="0"/>
              <a:t>Unintentional and unrecoverable</a:t>
            </a:r>
          </a:p>
          <a:p>
            <a:pPr lvl="2"/>
            <a:r>
              <a:rPr lang="en-US" dirty="0"/>
              <a:t>Examples: illegal instruction, divide-by-zero, parity error, machine check</a:t>
            </a:r>
          </a:p>
          <a:p>
            <a:pPr lvl="2"/>
            <a:r>
              <a:rPr lang="en-US" dirty="0"/>
              <a:t>Aborts current program</a:t>
            </a:r>
          </a:p>
        </p:txBody>
      </p:sp>
    </p:spTree>
    <p:extLst>
      <p:ext uri="{BB962C8B-B14F-4D97-AF65-F5344CB8AC3E}">
        <p14:creationId xmlns:p14="http://schemas.microsoft.com/office/powerpoint/2010/main" val="422966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Interrupts (Asynchronous Exceptions)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Caused by events external to the process</a:t>
            </a:r>
          </a:p>
          <a:p>
            <a:pPr lvl="1"/>
            <a:r>
              <a:rPr lang="en-US" dirty="0"/>
              <a:t>Indicated by setting the processor’s </a:t>
            </a:r>
            <a:r>
              <a:rPr lang="en-US" i="1" dirty="0"/>
              <a:t>interrupt pin</a:t>
            </a:r>
          </a:p>
          <a:p>
            <a:pPr lvl="1"/>
            <a:r>
              <a:rPr lang="en-US" dirty="0"/>
              <a:t>Handler returns to “next” instruction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pPr lvl="1"/>
            <a:r>
              <a:rPr lang="en-US" dirty="0"/>
              <a:t>Timer interrupt</a:t>
            </a:r>
          </a:p>
          <a:p>
            <a:pPr lvl="2"/>
            <a:r>
              <a:rPr lang="en-US" dirty="0"/>
              <a:t>Every few </a:t>
            </a:r>
            <a:r>
              <a:rPr lang="en-US" dirty="0" err="1"/>
              <a:t>ms</a:t>
            </a:r>
            <a:r>
              <a:rPr lang="en-US" dirty="0"/>
              <a:t>, an external timer chip triggers an interrupt</a:t>
            </a:r>
          </a:p>
          <a:p>
            <a:pPr lvl="2"/>
            <a:r>
              <a:rPr lang="en-US" dirty="0"/>
              <a:t>Used by the kernel to take back control from user programs</a:t>
            </a:r>
          </a:p>
          <a:p>
            <a:pPr lvl="1"/>
            <a:r>
              <a:rPr lang="en-US" dirty="0"/>
              <a:t> I/O interrupt from external device</a:t>
            </a:r>
          </a:p>
          <a:p>
            <a:pPr lvl="2"/>
            <a:r>
              <a:rPr lang="en-US" dirty="0"/>
              <a:t>Hitting Ctrl-C at the keyboard</a:t>
            </a:r>
          </a:p>
          <a:p>
            <a:pPr lvl="2"/>
            <a:r>
              <a:rPr lang="en-US" dirty="0"/>
              <a:t>Arrival of a packet from a network</a:t>
            </a:r>
          </a:p>
          <a:p>
            <a:pPr lvl="2"/>
            <a:r>
              <a:rPr lang="en-US" dirty="0"/>
              <a:t>Arrival of data from a disk</a:t>
            </a:r>
          </a:p>
        </p:txBody>
      </p:sp>
    </p:spTree>
    <p:extLst>
      <p:ext uri="{BB962C8B-B14F-4D97-AF65-F5344CB8AC3E}">
        <p14:creationId xmlns:p14="http://schemas.microsoft.com/office/powerpoint/2010/main" val="3585915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</a:t>
            </a:r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226540" y="1308556"/>
            <a:ext cx="4998484" cy="378565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(){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= 1;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Fork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();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== 0) { 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"child 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++x);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return 0;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Menlo-Regular"/>
              </a:rPr>
              <a:t>/* Parent */</a:t>
            </a:r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"parent: x=%d\n"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--x); 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return 0;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257800" y="1143000"/>
            <a:ext cx="3810000" cy="5194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latin typeface="Calibri"/>
                <a:cs typeface="Calibri"/>
              </a:rPr>
              <a:t>Call once, return twice</a:t>
            </a:r>
          </a:p>
          <a:p>
            <a:r>
              <a:rPr lang="en-US" dirty="0">
                <a:latin typeface="Calibri"/>
                <a:cs typeface="Calibri"/>
              </a:rPr>
              <a:t>Duplicate but separate address space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Calibri"/>
                <a:cs typeface="Calibri"/>
              </a:rPr>
              <a:t> has a value of 1 when fork returns in parent and child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Subsequent changes to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Calibri"/>
                <a:cs typeface="Calibri"/>
              </a:rPr>
              <a:t> are independent</a:t>
            </a:r>
          </a:p>
          <a:p>
            <a:r>
              <a:rPr lang="en-US" dirty="0">
                <a:latin typeface="Calibri"/>
                <a:cs typeface="Calibri"/>
              </a:rPr>
              <a:t>Shared open files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stdout</a:t>
            </a:r>
            <a:r>
              <a:rPr lang="en-US" dirty="0">
                <a:latin typeface="Calibri"/>
                <a:cs typeface="Calibri"/>
              </a:rPr>
              <a:t> is the same in both parent and child</a:t>
            </a:r>
          </a:p>
          <a:p>
            <a:r>
              <a:rPr lang="en-US" dirty="0">
                <a:latin typeface="Calibri"/>
                <a:cs typeface="Calibri"/>
              </a:rPr>
              <a:t>Concurrent execution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Can’t predict execution order of parent and child</a:t>
            </a:r>
          </a:p>
          <a:p>
            <a:endParaRPr lang="en-US" dirty="0">
              <a:latin typeface="Calibri"/>
              <a:cs typeface="Calibri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0831BA3-60D7-BAFF-D490-A553DD6ED21F}"/>
              </a:ext>
            </a:extLst>
          </p:cNvPr>
          <p:cNvGrpSpPr/>
          <p:nvPr/>
        </p:nvGrpSpPr>
        <p:grpSpPr>
          <a:xfrm>
            <a:off x="838200" y="5108055"/>
            <a:ext cx="3581363" cy="1292745"/>
            <a:chOff x="5410200" y="2514600"/>
            <a:chExt cx="3581363" cy="1292745"/>
          </a:xfrm>
        </p:grpSpPr>
        <p:sp>
          <p:nvSpPr>
            <p:cNvPr id="3" name="Text Box 407">
              <a:extLst>
                <a:ext uri="{FF2B5EF4-FFF2-40B4-BE49-F238E27FC236}">
                  <a16:creationId xmlns:a16="http://schemas.microsoft.com/office/drawing/2014/main" id="{2D7AAFB5-3632-866E-DB34-33FC7C3243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62625" y="2514600"/>
              <a:ext cx="1285938" cy="3441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 x=2  2</a:t>
              </a: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A368A9B-258A-311D-7D27-199F3E0FE3D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71642" y="342815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3FA3EE3-7516-2E63-F803-B2BB4232A771}"/>
                </a:ext>
              </a:extLst>
            </p:cNvPr>
            <p:cNvSpPr txBox="1"/>
            <p:nvPr/>
          </p:nvSpPr>
          <p:spPr>
            <a:xfrm>
              <a:off x="5410200" y="3468791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main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C47D3DD-1259-F6A9-14E0-9856ECF9296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85754" y="342815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CF51148-16DC-7CE0-2026-4E3CC827B6B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16088" y="342815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F03B1B5-B814-0E1A-9FF4-30E50F271F2D}"/>
                </a:ext>
              </a:extLst>
            </p:cNvPr>
            <p:cNvSpPr txBox="1"/>
            <p:nvPr/>
          </p:nvSpPr>
          <p:spPr>
            <a:xfrm>
              <a:off x="6259346" y="3468791"/>
              <a:ext cx="7078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11" name="Elbow Connector 35">
              <a:extLst>
                <a:ext uri="{FF2B5EF4-FFF2-40B4-BE49-F238E27FC236}">
                  <a16:creationId xmlns:a16="http://schemas.microsoft.com/office/drawing/2014/main" id="{538462C9-6900-C753-1AA3-C6DCE07588B1}"/>
                </a:ext>
              </a:extLst>
            </p:cNvPr>
            <p:cNvCxnSpPr>
              <a:cxnSpLocks/>
              <a:stCxn id="10" idx="0"/>
            </p:cNvCxnSpPr>
            <p:nvPr/>
          </p:nvCxnSpPr>
          <p:spPr>
            <a:xfrm rot="5400000" flipH="1" flipV="1">
              <a:off x="6735148" y="2706502"/>
              <a:ext cx="640393" cy="884187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9863FC7-289D-6DF0-BDF4-28DCD02252E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00555" y="2783390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7372E50-3B3A-BEBF-6A6E-AA198D230F38}"/>
                </a:ext>
              </a:extLst>
            </p:cNvPr>
            <p:cNvCxnSpPr/>
            <p:nvPr/>
          </p:nvCxnSpPr>
          <p:spPr>
            <a:xfrm flipV="1">
              <a:off x="6677194" y="3472178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85814AD1-A6CD-4C8A-9532-EE95CFEFE417}"/>
                </a:ext>
              </a:extLst>
            </p:cNvPr>
            <p:cNvCxnSpPr/>
            <p:nvPr/>
          </p:nvCxnSpPr>
          <p:spPr>
            <a:xfrm flipV="1">
              <a:off x="5763082" y="3472178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FE0B066-D89D-D148-9A1B-199EB802C76C}"/>
                </a:ext>
              </a:extLst>
            </p:cNvPr>
            <p:cNvSpPr txBox="1"/>
            <p:nvPr/>
          </p:nvSpPr>
          <p:spPr>
            <a:xfrm>
              <a:off x="7086733" y="3468791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E79E74F-1718-7819-D89D-17BEF29B217F}"/>
                </a:ext>
              </a:extLst>
            </p:cNvPr>
            <p:cNvSpPr txBox="1"/>
            <p:nvPr/>
          </p:nvSpPr>
          <p:spPr>
            <a:xfrm>
              <a:off x="7086634" y="2811249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7" name="Text Box 407">
              <a:extLst>
                <a:ext uri="{FF2B5EF4-FFF2-40B4-BE49-F238E27FC236}">
                  <a16:creationId xmlns:a16="http://schemas.microsoft.com/office/drawing/2014/main" id="{CBD5D549-045C-2E48-8133-F05C1110DC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77717" y="3156378"/>
              <a:ext cx="79533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latin typeface="Courier New" charset="0"/>
                </a:rPr>
                <a:t>x=1</a:t>
              </a:r>
            </a:p>
          </p:txBody>
        </p:sp>
        <p:sp>
          <p:nvSpPr>
            <p:cNvPr id="18" name="Text Box 407">
              <a:extLst>
                <a:ext uri="{FF2B5EF4-FFF2-40B4-BE49-F238E27FC236}">
                  <a16:creationId xmlns:a16="http://schemas.microsoft.com/office/drawing/2014/main" id="{4A613F01-A66B-ECC4-BE4C-2CA1FE1DBC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3163" y="3137103"/>
              <a:ext cx="131369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 x=0  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D123626-3765-6BE0-9084-A87616EDD97E}"/>
                </a:ext>
              </a:extLst>
            </p:cNvPr>
            <p:cNvSpPr txBox="1"/>
            <p:nvPr/>
          </p:nvSpPr>
          <p:spPr>
            <a:xfrm>
              <a:off x="8153400" y="3290992"/>
              <a:ext cx="8381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>
                  <a:latin typeface="Arial"/>
                  <a:cs typeface="Arial"/>
                </a:rPr>
                <a:t>Parent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8E737E9-8078-F337-7D89-0C7AD116F469}"/>
                </a:ext>
              </a:extLst>
            </p:cNvPr>
            <p:cNvSpPr txBox="1"/>
            <p:nvPr/>
          </p:nvSpPr>
          <p:spPr>
            <a:xfrm>
              <a:off x="8221878" y="2641972"/>
              <a:ext cx="7012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>
                  <a:latin typeface="Arial"/>
                  <a:cs typeface="Arial"/>
                </a:rPr>
                <a:t>Child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8914BA25-EC7D-EE79-A956-147582D07D0B}"/>
              </a:ext>
            </a:extLst>
          </p:cNvPr>
          <p:cNvSpPr txBox="1"/>
          <p:nvPr/>
        </p:nvSpPr>
        <p:spPr>
          <a:xfrm>
            <a:off x="1395489" y="6437979"/>
            <a:ext cx="6353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Exercise: </a:t>
            </a:r>
            <a:r>
              <a:rPr lang="en-US" dirty="0"/>
              <a:t>What are all the possible outputs of this program?</a:t>
            </a:r>
          </a:p>
        </p:txBody>
      </p:sp>
    </p:spTree>
    <p:extLst>
      <p:ext uri="{BB962C8B-B14F-4D97-AF65-F5344CB8AC3E}">
        <p14:creationId xmlns:p14="http://schemas.microsoft.com/office/powerpoint/2010/main" val="1193404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with Process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>
                <a:solidFill>
                  <a:schemeClr val="accent1"/>
                </a:solidFill>
              </a:rPr>
              <a:t>process graph</a:t>
            </a:r>
            <a:r>
              <a:rPr lang="en-US" i="1" dirty="0"/>
              <a:t> </a:t>
            </a:r>
            <a:r>
              <a:rPr lang="en-US" dirty="0"/>
              <a:t>is a useful tool for capturing the partial ordering of statements in a concurrent program:</a:t>
            </a:r>
          </a:p>
          <a:p>
            <a:pPr lvl="1"/>
            <a:r>
              <a:rPr lang="en-US" dirty="0"/>
              <a:t>Each vertex is the execution of a statement</a:t>
            </a:r>
          </a:p>
          <a:p>
            <a:pPr lvl="1"/>
            <a:r>
              <a:rPr lang="en-US" dirty="0"/>
              <a:t>a -&gt; b means </a:t>
            </a:r>
            <a:r>
              <a:rPr lang="en-US" dirty="0">
                <a:latin typeface="Courier New"/>
                <a:cs typeface="Courier New"/>
              </a:rPr>
              <a:t>a</a:t>
            </a:r>
            <a:r>
              <a:rPr lang="en-US" dirty="0"/>
              <a:t> happens before b</a:t>
            </a:r>
          </a:p>
          <a:p>
            <a:pPr lvl="1"/>
            <a:r>
              <a:rPr lang="en-US" dirty="0"/>
              <a:t>Edges can be labeled with current value of variables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/>
              <a:t> vertices can be labeled with output</a:t>
            </a:r>
          </a:p>
          <a:p>
            <a:pPr lvl="1"/>
            <a:r>
              <a:rPr lang="en-US" dirty="0"/>
              <a:t>Each graph begins with a vertex with no </a:t>
            </a:r>
            <a:r>
              <a:rPr lang="en-US" dirty="0" err="1"/>
              <a:t>inedges</a:t>
            </a:r>
            <a:r>
              <a:rPr lang="en-US" dirty="0"/>
              <a:t> </a:t>
            </a:r>
          </a:p>
          <a:p>
            <a:pPr lvl="1"/>
            <a:endParaRPr lang="en-US" dirty="0">
              <a:latin typeface="Courier New"/>
              <a:cs typeface="Courier New"/>
            </a:endParaRPr>
          </a:p>
          <a:p>
            <a:r>
              <a:rPr lang="en-US" dirty="0"/>
              <a:t>Any topological sort of the graph corresponds to a feasible total ordering. </a:t>
            </a:r>
          </a:p>
          <a:p>
            <a:pPr lvl="1"/>
            <a:r>
              <a:rPr lang="en-US" dirty="0"/>
              <a:t>Total ordering of vertices where all edges point from left to right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17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Interpreting Process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Original graph: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Relabeled graph: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900055" y="4340652"/>
            <a:ext cx="2441843" cy="993348"/>
            <a:chOff x="410379" y="3386287"/>
            <a:chExt cx="2441843" cy="993348"/>
          </a:xfrm>
        </p:grpSpPr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487125" y="40366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0379" y="4041081"/>
              <a:ext cx="3077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1401237" y="40366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2331571" y="4036678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115015" y="4041081"/>
              <a:ext cx="667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b</a:t>
              </a:r>
            </a:p>
          </p:txBody>
        </p:sp>
        <p:cxnSp>
          <p:nvCxnSpPr>
            <p:cNvPr id="34" name="Elbow Connector 35"/>
            <p:cNvCxnSpPr>
              <a:stCxn id="33" idx="0"/>
            </p:cNvCxnSpPr>
            <p:nvPr/>
          </p:nvCxnSpPr>
          <p:spPr>
            <a:xfrm rot="5400000" flipH="1" flipV="1">
              <a:off x="1578795" y="3306955"/>
              <a:ext cx="604159" cy="864094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>
              <a:spLocks noChangeAspect="1"/>
            </p:cNvSpPr>
            <p:nvPr/>
          </p:nvSpPr>
          <p:spPr>
            <a:xfrm>
              <a:off x="2316038" y="33919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flipV="1">
              <a:off x="1492677" y="4080704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V="1">
              <a:off x="578565" y="4080704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2057400" y="4041081"/>
              <a:ext cx="66762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c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905000" y="3386287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ourier New"/>
                  <a:cs typeface="Courier New"/>
                </a:rPr>
                <a:t>e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709045" y="3434318"/>
            <a:ext cx="3230523" cy="1442482"/>
            <a:chOff x="5709045" y="3581400"/>
            <a:chExt cx="3230523" cy="1442482"/>
          </a:xfrm>
        </p:grpSpPr>
        <p:sp>
          <p:nvSpPr>
            <p:cNvPr id="27" name="TextBox 26"/>
            <p:cNvSpPr txBox="1"/>
            <p:nvPr/>
          </p:nvSpPr>
          <p:spPr>
            <a:xfrm>
              <a:off x="5709045" y="4654550"/>
              <a:ext cx="298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a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265035" y="4654550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830943" y="4654550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e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396851" y="4654550"/>
              <a:ext cx="2812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c</a:t>
              </a:r>
            </a:p>
          </p:txBody>
        </p:sp>
        <p:cxnSp>
          <p:nvCxnSpPr>
            <p:cNvPr id="38" name="Curved Connector 37"/>
            <p:cNvCxnSpPr>
              <a:stCxn id="27" idx="0"/>
              <a:endCxn id="48" idx="0"/>
            </p:cNvCxnSpPr>
            <p:nvPr/>
          </p:nvCxnSpPr>
          <p:spPr bwMode="auto">
            <a:xfrm rot="5400000" flipH="1" flipV="1">
              <a:off x="6138828" y="4374076"/>
              <a:ext cx="12700" cy="560949"/>
            </a:xfrm>
            <a:prstGeom prst="curvedConnector3">
              <a:avLst>
                <a:gd name="adj1" fmla="val 32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0" name="Curved Connector 39"/>
            <p:cNvCxnSpPr>
              <a:stCxn id="48" idx="0"/>
              <a:endCxn id="49" idx="0"/>
            </p:cNvCxnSpPr>
            <p:nvPr/>
          </p:nvCxnSpPr>
          <p:spPr bwMode="auto">
            <a:xfrm rot="5400000" flipH="1" flipV="1">
              <a:off x="6702257" y="4371596"/>
              <a:ext cx="12700" cy="565908"/>
            </a:xfrm>
            <a:prstGeom prst="curvedConnector3">
              <a:avLst>
                <a:gd name="adj1" fmla="val 41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58" name="Curved Connector 57"/>
            <p:cNvCxnSpPr>
              <a:stCxn id="48" idx="0"/>
              <a:endCxn id="51" idx="0"/>
            </p:cNvCxnSpPr>
            <p:nvPr/>
          </p:nvCxnSpPr>
          <p:spPr bwMode="auto">
            <a:xfrm rot="5400000" flipH="1" flipV="1">
              <a:off x="6978392" y="4095461"/>
              <a:ext cx="12700" cy="1118178"/>
            </a:xfrm>
            <a:prstGeom prst="curvedConnector3">
              <a:avLst>
                <a:gd name="adj1" fmla="val 37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8" name="TextBox 97"/>
            <p:cNvSpPr txBox="1"/>
            <p:nvPr/>
          </p:nvSpPr>
          <p:spPr>
            <a:xfrm>
              <a:off x="5791200" y="3581400"/>
              <a:ext cx="31483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Feasible total ordering:</a:t>
              </a: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5709045" y="5181600"/>
            <a:ext cx="3402003" cy="1371600"/>
            <a:chOff x="5709045" y="5105400"/>
            <a:chExt cx="3402003" cy="1371600"/>
          </a:xfrm>
        </p:grpSpPr>
        <p:sp>
          <p:nvSpPr>
            <p:cNvPr id="74" name="TextBox 73"/>
            <p:cNvSpPr txBox="1"/>
            <p:nvPr/>
          </p:nvSpPr>
          <p:spPr>
            <a:xfrm>
              <a:off x="5709045" y="6107668"/>
              <a:ext cx="298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a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265035" y="6107668"/>
              <a:ext cx="30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e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485186" y="6107668"/>
              <a:ext cx="2812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c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928245" y="6107668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</a:p>
          </p:txBody>
        </p:sp>
        <p:cxnSp>
          <p:nvCxnSpPr>
            <p:cNvPr id="80" name="Curved Connector 79"/>
            <p:cNvCxnSpPr>
              <a:cxnSpLocks/>
              <a:stCxn id="74" idx="0"/>
              <a:endCxn id="78" idx="0"/>
            </p:cNvCxnSpPr>
            <p:nvPr/>
          </p:nvCxnSpPr>
          <p:spPr bwMode="auto">
            <a:xfrm rot="5400000" flipH="1" flipV="1">
              <a:off x="6469923" y="5496099"/>
              <a:ext cx="12700" cy="1223138"/>
            </a:xfrm>
            <a:prstGeom prst="curvedConnector3">
              <a:avLst>
                <a:gd name="adj1" fmla="val 3315787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2" name="Curved Connector 81"/>
            <p:cNvCxnSpPr>
              <a:cxnSpLocks/>
              <a:stCxn id="78" idx="0"/>
              <a:endCxn id="75" idx="0"/>
            </p:cNvCxnSpPr>
            <p:nvPr/>
          </p:nvCxnSpPr>
          <p:spPr bwMode="auto">
            <a:xfrm rot="16200000" flipV="1">
              <a:off x="6750398" y="5776573"/>
              <a:ext cx="12700" cy="662189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83" name="Curved Connector 82"/>
            <p:cNvCxnSpPr>
              <a:cxnSpLocks/>
              <a:stCxn id="78" idx="0"/>
              <a:endCxn id="77" idx="0"/>
            </p:cNvCxnSpPr>
            <p:nvPr/>
          </p:nvCxnSpPr>
          <p:spPr bwMode="auto">
            <a:xfrm rot="5400000" flipH="1" flipV="1">
              <a:off x="7353654" y="5835506"/>
              <a:ext cx="12700" cy="544324"/>
            </a:xfrm>
            <a:prstGeom prst="curvedConnector3">
              <a:avLst>
                <a:gd name="adj1" fmla="val 1800000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9" name="TextBox 98"/>
            <p:cNvSpPr txBox="1"/>
            <p:nvPr/>
          </p:nvSpPr>
          <p:spPr>
            <a:xfrm>
              <a:off x="5759349" y="5105400"/>
              <a:ext cx="33516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Infeasible total ordering:</a:t>
              </a: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1ACF5E1D-78B9-F947-ACF9-CAB650C7EE70}"/>
              </a:ext>
            </a:extLst>
          </p:cNvPr>
          <p:cNvGrpSpPr/>
          <p:nvPr/>
        </p:nvGrpSpPr>
        <p:grpSpPr>
          <a:xfrm>
            <a:off x="756394" y="2164324"/>
            <a:ext cx="3581363" cy="1292745"/>
            <a:chOff x="5410200" y="2514600"/>
            <a:chExt cx="3581363" cy="1292745"/>
          </a:xfrm>
        </p:grpSpPr>
        <p:sp>
          <p:nvSpPr>
            <p:cNvPr id="86" name="Text Box 407">
              <a:extLst>
                <a:ext uri="{FF2B5EF4-FFF2-40B4-BE49-F238E27FC236}">
                  <a16:creationId xmlns:a16="http://schemas.microsoft.com/office/drawing/2014/main" id="{415C550D-DF31-6245-A3B1-E631B3C404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62625" y="2514600"/>
              <a:ext cx="1285938" cy="3441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 x=2  2</a:t>
              </a:r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AE218929-6C66-B74D-B869-9C911F9436F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671642" y="342815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4449E185-79E3-4F45-9758-79ED763EC966}"/>
                </a:ext>
              </a:extLst>
            </p:cNvPr>
            <p:cNvSpPr txBox="1"/>
            <p:nvPr/>
          </p:nvSpPr>
          <p:spPr>
            <a:xfrm>
              <a:off x="5410200" y="3468791"/>
              <a:ext cx="67718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main</a:t>
              </a: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04646AE0-BD20-9446-BCA6-179B6B95C2D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585754" y="342815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B8F87C5C-1263-2441-96CB-FBD11E8DB38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16088" y="342815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21408FD9-005D-D44C-8794-4FDB48D7BFFF}"/>
                </a:ext>
              </a:extLst>
            </p:cNvPr>
            <p:cNvSpPr txBox="1"/>
            <p:nvPr/>
          </p:nvSpPr>
          <p:spPr>
            <a:xfrm>
              <a:off x="6259346" y="3468791"/>
              <a:ext cx="7078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92" name="Elbow Connector 35">
              <a:extLst>
                <a:ext uri="{FF2B5EF4-FFF2-40B4-BE49-F238E27FC236}">
                  <a16:creationId xmlns:a16="http://schemas.microsoft.com/office/drawing/2014/main" id="{84C804DB-3BCC-5448-9552-B091A927A045}"/>
                </a:ext>
              </a:extLst>
            </p:cNvPr>
            <p:cNvCxnSpPr>
              <a:cxnSpLocks/>
              <a:stCxn id="91" idx="0"/>
            </p:cNvCxnSpPr>
            <p:nvPr/>
          </p:nvCxnSpPr>
          <p:spPr>
            <a:xfrm rot="5400000" flipH="1" flipV="1">
              <a:off x="6735148" y="2706502"/>
              <a:ext cx="640393" cy="884187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A15AF222-32EB-1948-AFF8-664CBA73E99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500555" y="2783390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220F3031-FF8C-C54A-8C5A-A7CCFDFC1D8C}"/>
                </a:ext>
              </a:extLst>
            </p:cNvPr>
            <p:cNvCxnSpPr/>
            <p:nvPr/>
          </p:nvCxnSpPr>
          <p:spPr>
            <a:xfrm flipV="1">
              <a:off x="6677194" y="3472178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54EB6F32-4D79-A14C-B961-69A8C5582347}"/>
                </a:ext>
              </a:extLst>
            </p:cNvPr>
            <p:cNvCxnSpPr/>
            <p:nvPr/>
          </p:nvCxnSpPr>
          <p:spPr>
            <a:xfrm flipV="1">
              <a:off x="5763082" y="3472178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EE779B52-C6DB-A949-AAC9-DF9268FDC3AF}"/>
                </a:ext>
              </a:extLst>
            </p:cNvPr>
            <p:cNvSpPr txBox="1"/>
            <p:nvPr/>
          </p:nvSpPr>
          <p:spPr>
            <a:xfrm>
              <a:off x="7086733" y="3468791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EFD442E0-8420-6341-A519-2638CC78F42B}"/>
                </a:ext>
              </a:extLst>
            </p:cNvPr>
            <p:cNvSpPr txBox="1"/>
            <p:nvPr/>
          </p:nvSpPr>
          <p:spPr>
            <a:xfrm>
              <a:off x="7086634" y="2811249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02" name="Text Box 407">
              <a:extLst>
                <a:ext uri="{FF2B5EF4-FFF2-40B4-BE49-F238E27FC236}">
                  <a16:creationId xmlns:a16="http://schemas.microsoft.com/office/drawing/2014/main" id="{ADAED6C2-374F-FA4D-9F83-2BA05008ED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77717" y="3156378"/>
              <a:ext cx="79533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latin typeface="Courier New" charset="0"/>
                </a:rPr>
                <a:t>x=1</a:t>
              </a:r>
            </a:p>
          </p:txBody>
        </p:sp>
        <p:sp>
          <p:nvSpPr>
            <p:cNvPr id="103" name="Text Box 407">
              <a:extLst>
                <a:ext uri="{FF2B5EF4-FFF2-40B4-BE49-F238E27FC236}">
                  <a16:creationId xmlns:a16="http://schemas.microsoft.com/office/drawing/2014/main" id="{D1BB735E-517D-4F4F-BC76-DDB24B9505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53163" y="3137103"/>
              <a:ext cx="1313698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 x=0  0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AE49E37E-49E5-7A44-B8EB-C79B2C294EAA}"/>
                </a:ext>
              </a:extLst>
            </p:cNvPr>
            <p:cNvSpPr txBox="1"/>
            <p:nvPr/>
          </p:nvSpPr>
          <p:spPr>
            <a:xfrm>
              <a:off x="8153400" y="3290992"/>
              <a:ext cx="83816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>
                  <a:latin typeface="Arial"/>
                  <a:cs typeface="Arial"/>
                </a:rPr>
                <a:t>Parent</a:t>
              </a: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59694E47-B309-0C4E-9799-8262ABD07383}"/>
                </a:ext>
              </a:extLst>
            </p:cNvPr>
            <p:cNvSpPr txBox="1"/>
            <p:nvPr/>
          </p:nvSpPr>
          <p:spPr>
            <a:xfrm>
              <a:off x="8221878" y="2641972"/>
              <a:ext cx="7012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>
                  <a:latin typeface="Arial"/>
                  <a:cs typeface="Arial"/>
                </a:rPr>
                <a:t>Child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144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C9EC0-959F-CBC3-7402-E8757A24E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System Modes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BC4D2A-D492-E9F4-5FBE-66D05F1A92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Kernel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0649B-3727-8BBB-E679-B1123BED451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unrestricted access to hardware</a:t>
            </a:r>
          </a:p>
          <a:p>
            <a:r>
              <a:rPr lang="en-US" dirty="0"/>
              <a:t>mediates all hardware access (access control) </a:t>
            </a:r>
          </a:p>
          <a:p>
            <a:r>
              <a:rPr lang="en-US" dirty="0"/>
              <a:t>can execute privileged instructions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B89188-8EFF-2FB4-6819-4F7A764F34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8200" y="1676400"/>
            <a:ext cx="3931920" cy="639762"/>
          </a:xfrm>
        </p:spPr>
        <p:txBody>
          <a:bodyPr/>
          <a:lstStyle/>
          <a:p>
            <a:r>
              <a:rPr lang="en-US" b="1" dirty="0"/>
              <a:t>User Mode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03AD05-F21A-7364-69D9-C5C7F6E07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8200" y="2438400"/>
            <a:ext cx="4693920" cy="3951288"/>
          </a:xfrm>
        </p:spPr>
        <p:txBody>
          <a:bodyPr/>
          <a:lstStyle/>
          <a:p>
            <a:r>
              <a:rPr lang="en-US" dirty="0"/>
              <a:t>must ask kernel to access </a:t>
            </a:r>
            <a:r>
              <a:rPr lang="en-US" dirty="0" err="1"/>
              <a:t>hw</a:t>
            </a:r>
            <a:r>
              <a:rPr lang="en-US" dirty="0"/>
              <a:t> (system call)</a:t>
            </a:r>
          </a:p>
          <a:p>
            <a:endParaRPr lang="en-US" dirty="0"/>
          </a:p>
          <a:p>
            <a:endParaRPr lang="en-US" sz="2000" dirty="0"/>
          </a:p>
          <a:p>
            <a:r>
              <a:rPr lang="en-US" dirty="0"/>
              <a:t>attempts to execute privileged instructions cause exceptions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8DE0115-6920-D484-8757-ED88A215E9CA}"/>
              </a:ext>
            </a:extLst>
          </p:cNvPr>
          <p:cNvSpPr/>
          <p:nvPr/>
        </p:nvSpPr>
        <p:spPr>
          <a:xfrm>
            <a:off x="457200" y="5029200"/>
            <a:ext cx="8382000" cy="16002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B84572E-35AD-228F-1A28-343110221A9F}"/>
              </a:ext>
            </a:extLst>
          </p:cNvPr>
          <p:cNvSpPr txBox="1">
            <a:spLocks/>
          </p:cNvSpPr>
          <p:nvPr/>
        </p:nvSpPr>
        <p:spPr>
          <a:xfrm>
            <a:off x="454378" y="5567065"/>
            <a:ext cx="8686800" cy="10623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Operating system mode is set in hardware, can't be changed by user-level code</a:t>
            </a:r>
          </a:p>
        </p:txBody>
      </p:sp>
    </p:spTree>
    <p:extLst>
      <p:ext uri="{BB962C8B-B14F-4D97-AF65-F5344CB8AC3E}">
        <p14:creationId xmlns:p14="http://schemas.microsoft.com/office/powerpoint/2010/main" val="4568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 Example: Two consecutive </a:t>
            </a:r>
            <a:r>
              <a:rPr lang="en-US" dirty="0">
                <a:latin typeface="Courier New"/>
                <a:cs typeface="Courier New"/>
              </a:rPr>
              <a:t>fork</a:t>
            </a:r>
            <a:r>
              <a:rPr lang="en-US" dirty="0"/>
              <a:t>s</a:t>
            </a:r>
          </a:p>
        </p:txBody>
      </p:sp>
      <p:sp>
        <p:nvSpPr>
          <p:cNvPr id="491523" name="Text Box 3"/>
          <p:cNvSpPr txBox="1">
            <a:spLocks noChangeArrowheads="1"/>
          </p:cNvSpPr>
          <p:nvPr/>
        </p:nvSpPr>
        <p:spPr bwMode="auto">
          <a:xfrm>
            <a:off x="228600" y="1676400"/>
            <a:ext cx="2964123" cy="230832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fork1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"L0\n"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fork();</a:t>
            </a:r>
          </a:p>
          <a:p>
            <a:r>
              <a:rPr lang="ro-RO" sz="18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800" dirty="0">
                <a:solidFill>
                  <a:srgbClr val="9D206F"/>
                </a:solidFill>
                <a:latin typeface="Menlo-Regular"/>
              </a:rPr>
              <a:t>"L1\n"</a:t>
            </a:r>
            <a:r>
              <a:rPr lang="ro-RO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fork();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588921" y="1295400"/>
            <a:ext cx="4640679" cy="2667000"/>
            <a:chOff x="3124200" y="3505200"/>
            <a:chExt cx="4640679" cy="2667000"/>
          </a:xfrm>
        </p:grpSpPr>
        <p:sp>
          <p:nvSpPr>
            <p:cNvPr id="64" name="Oval 63"/>
            <p:cNvSpPr>
              <a:spLocks noChangeAspect="1"/>
            </p:cNvSpPr>
            <p:nvPr/>
          </p:nvSpPr>
          <p:spPr>
            <a:xfrm>
              <a:off x="3511276" y="57962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124200" y="5833646"/>
              <a:ext cx="92845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66" name="Oval 65"/>
            <p:cNvSpPr>
              <a:spLocks noChangeAspect="1"/>
            </p:cNvSpPr>
            <p:nvPr/>
          </p:nvSpPr>
          <p:spPr>
            <a:xfrm>
              <a:off x="5365188" y="57835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6295522" y="57869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915812" y="5820946"/>
              <a:ext cx="9502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70" name="Elbow Connector 35"/>
            <p:cNvCxnSpPr/>
            <p:nvPr/>
          </p:nvCxnSpPr>
          <p:spPr>
            <a:xfrm rot="5400000" flipH="1" flipV="1">
              <a:off x="6465299" y="5057784"/>
              <a:ext cx="640392" cy="885933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/>
            <p:cNvSpPr>
              <a:spLocks noChangeAspect="1"/>
            </p:cNvSpPr>
            <p:nvPr/>
          </p:nvSpPr>
          <p:spPr>
            <a:xfrm>
              <a:off x="7244278" y="512212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 flipV="1">
              <a:off x="5456628" y="58259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flipV="1">
              <a:off x="3602716" y="5835233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5866167" y="58209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817657" y="5105400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76" name="Straight Arrow Connector 75"/>
            <p:cNvCxnSpPr/>
            <p:nvPr/>
          </p:nvCxnSpPr>
          <p:spPr>
            <a:xfrm flipV="1">
              <a:off x="6381242" y="58191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/>
            <p:cNvSpPr>
              <a:spLocks noChangeAspect="1"/>
            </p:cNvSpPr>
            <p:nvPr/>
          </p:nvSpPr>
          <p:spPr>
            <a:xfrm>
              <a:off x="7220136" y="57670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787989" y="58209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82" name="Oval 81"/>
            <p:cNvSpPr>
              <a:spLocks noChangeAspect="1"/>
            </p:cNvSpPr>
            <p:nvPr/>
          </p:nvSpPr>
          <p:spPr>
            <a:xfrm>
              <a:off x="4438088" y="57962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102062" y="5833645"/>
              <a:ext cx="7174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flipV="1">
              <a:off x="4529528" y="58284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Elbow Connector 35"/>
            <p:cNvCxnSpPr>
              <a:endCxn id="86" idx="2"/>
            </p:cNvCxnSpPr>
            <p:nvPr/>
          </p:nvCxnSpPr>
          <p:spPr>
            <a:xfrm rot="5400000" flipH="1" flipV="1">
              <a:off x="4294242" y="4725345"/>
              <a:ext cx="1262381" cy="879511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/>
            <p:cNvSpPr>
              <a:spLocks noChangeAspect="1"/>
            </p:cNvSpPr>
            <p:nvPr/>
          </p:nvSpPr>
          <p:spPr>
            <a:xfrm>
              <a:off x="5365188" y="44881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>
              <a:spLocks noChangeAspect="1"/>
            </p:cNvSpPr>
            <p:nvPr/>
          </p:nvSpPr>
          <p:spPr>
            <a:xfrm>
              <a:off x="6295522" y="44915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4878277" y="4495800"/>
              <a:ext cx="10170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90" name="Elbow Connector 35"/>
            <p:cNvCxnSpPr/>
            <p:nvPr/>
          </p:nvCxnSpPr>
          <p:spPr>
            <a:xfrm rot="5400000" flipH="1" flipV="1">
              <a:off x="6476216" y="3743554"/>
              <a:ext cx="640396" cy="864095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Oval 90"/>
            <p:cNvSpPr>
              <a:spLocks noChangeAspect="1"/>
            </p:cNvSpPr>
            <p:nvPr/>
          </p:nvSpPr>
          <p:spPr>
            <a:xfrm>
              <a:off x="7244278" y="379698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Arrow Connector 91"/>
            <p:cNvCxnSpPr/>
            <p:nvPr/>
          </p:nvCxnSpPr>
          <p:spPr>
            <a:xfrm flipV="1">
              <a:off x="5456628" y="45305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/>
            <p:cNvSpPr txBox="1"/>
            <p:nvPr/>
          </p:nvSpPr>
          <p:spPr>
            <a:xfrm>
              <a:off x="5866167" y="45255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fork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6817657" y="3846512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cxnSp>
          <p:nvCxnSpPr>
            <p:cNvPr id="95" name="Straight Arrow Connector 94"/>
            <p:cNvCxnSpPr/>
            <p:nvPr/>
          </p:nvCxnSpPr>
          <p:spPr>
            <a:xfrm flipV="1">
              <a:off x="6381242" y="45237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Oval 97"/>
            <p:cNvSpPr>
              <a:spLocks noChangeAspect="1"/>
            </p:cNvSpPr>
            <p:nvPr/>
          </p:nvSpPr>
          <p:spPr>
            <a:xfrm>
              <a:off x="7220136" y="44716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6787989" y="4525546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  <p:sp>
          <p:nvSpPr>
            <p:cNvPr id="102" name="Text Box 407"/>
            <p:cNvSpPr txBox="1">
              <a:spLocks noChangeArrowheads="1"/>
            </p:cNvSpPr>
            <p:nvPr/>
          </p:nvSpPr>
          <p:spPr bwMode="auto">
            <a:xfrm>
              <a:off x="6913523" y="3505200"/>
              <a:ext cx="79533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Bye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3379073" y="5528846"/>
              <a:ext cx="4309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Courier New"/>
                  <a:cs typeface="Courier New"/>
                </a:rPr>
                <a:t>L0</a:t>
              </a: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034547" y="4800600"/>
              <a:ext cx="5540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207873" y="5496311"/>
              <a:ext cx="4309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207873" y="4191000"/>
              <a:ext cx="43092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Courier New"/>
                  <a:cs typeface="Courier New"/>
                </a:rPr>
                <a:t>L1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7010400" y="5452646"/>
              <a:ext cx="5540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  <p:sp>
          <p:nvSpPr>
            <p:cNvPr id="118" name="Text Box 407"/>
            <p:cNvSpPr txBox="1">
              <a:spLocks noChangeArrowheads="1"/>
            </p:cNvSpPr>
            <p:nvPr/>
          </p:nvSpPr>
          <p:spPr bwMode="auto">
            <a:xfrm>
              <a:off x="6858000" y="4157246"/>
              <a:ext cx="79533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00"/>
                  </a:solidFill>
                  <a:latin typeface="Courier New" charset="0"/>
                </a:rPr>
                <a:t>Bye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B8091F99-FA2D-C049-BBA9-E81DD761E569}"/>
              </a:ext>
            </a:extLst>
          </p:cNvPr>
          <p:cNvSpPr txBox="1"/>
          <p:nvPr/>
        </p:nvSpPr>
        <p:spPr>
          <a:xfrm>
            <a:off x="609600" y="4495800"/>
            <a:ext cx="3916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Which of these outputs are feasible?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6E9D73C-EA59-9647-A5A5-3E6ECB49EE7F}"/>
              </a:ext>
            </a:extLst>
          </p:cNvPr>
          <p:cNvSpPr txBox="1"/>
          <p:nvPr/>
        </p:nvSpPr>
        <p:spPr>
          <a:xfrm>
            <a:off x="4704353" y="4414066"/>
            <a:ext cx="52424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L0</a:t>
            </a:r>
          </a:p>
          <a:p>
            <a:r>
              <a:rPr lang="en-US" sz="1800" dirty="0">
                <a:latin typeface="Calibri" pitchFamily="34" charset="0"/>
              </a:rPr>
              <a:t>L1</a:t>
            </a:r>
          </a:p>
          <a:p>
            <a:r>
              <a:rPr lang="en-US" sz="1800" dirty="0">
                <a:latin typeface="Calibri" pitchFamily="34" charset="0"/>
              </a:rPr>
              <a:t>Bye</a:t>
            </a:r>
          </a:p>
          <a:p>
            <a:r>
              <a:rPr lang="en-US" sz="1800" dirty="0">
                <a:latin typeface="Calibri" pitchFamily="34" charset="0"/>
              </a:rPr>
              <a:t>Bye</a:t>
            </a:r>
          </a:p>
          <a:p>
            <a:r>
              <a:rPr lang="en-US" sz="1800" dirty="0">
                <a:latin typeface="Calibri" pitchFamily="34" charset="0"/>
              </a:rPr>
              <a:t>L1</a:t>
            </a:r>
          </a:p>
          <a:p>
            <a:r>
              <a:rPr lang="en-US" sz="1800" dirty="0">
                <a:latin typeface="Calibri" pitchFamily="34" charset="0"/>
              </a:rPr>
              <a:t>Bye</a:t>
            </a:r>
          </a:p>
          <a:p>
            <a:r>
              <a:rPr lang="en-US" sz="1800" dirty="0">
                <a:latin typeface="Calibri" pitchFamily="34" charset="0"/>
              </a:rPr>
              <a:t>Bye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55354FA-515C-804E-810A-4C20D2016E9F}"/>
              </a:ext>
            </a:extLst>
          </p:cNvPr>
          <p:cNvSpPr txBox="1"/>
          <p:nvPr/>
        </p:nvSpPr>
        <p:spPr>
          <a:xfrm>
            <a:off x="6209972" y="4414065"/>
            <a:ext cx="52424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L0</a:t>
            </a:r>
          </a:p>
          <a:p>
            <a:r>
              <a:rPr lang="en-US" sz="1800" dirty="0">
                <a:latin typeface="Calibri" pitchFamily="34" charset="0"/>
              </a:rPr>
              <a:t>Bye</a:t>
            </a:r>
          </a:p>
          <a:p>
            <a:r>
              <a:rPr lang="en-US" sz="1800" dirty="0">
                <a:latin typeface="Calibri" pitchFamily="34" charset="0"/>
              </a:rPr>
              <a:t>L1</a:t>
            </a:r>
          </a:p>
          <a:p>
            <a:r>
              <a:rPr lang="en-US" sz="1800" dirty="0">
                <a:latin typeface="Calibri" pitchFamily="34" charset="0"/>
              </a:rPr>
              <a:t>Bye</a:t>
            </a:r>
          </a:p>
          <a:p>
            <a:r>
              <a:rPr lang="en-US" sz="1800" dirty="0">
                <a:latin typeface="Calibri" pitchFamily="34" charset="0"/>
              </a:rPr>
              <a:t>L1</a:t>
            </a:r>
          </a:p>
          <a:p>
            <a:r>
              <a:rPr lang="en-US" sz="1800" dirty="0">
                <a:latin typeface="Calibri" pitchFamily="34" charset="0"/>
              </a:rPr>
              <a:t>Bye</a:t>
            </a:r>
          </a:p>
          <a:p>
            <a:r>
              <a:rPr lang="en-US" sz="1800" dirty="0">
                <a:latin typeface="Calibri" pitchFamily="34" charset="0"/>
              </a:rPr>
              <a:t>Bye</a:t>
            </a:r>
          </a:p>
        </p:txBody>
      </p:sp>
    </p:spTree>
    <p:extLst>
      <p:ext uri="{BB962C8B-B14F-4D97-AF65-F5344CB8AC3E}">
        <p14:creationId xmlns:p14="http://schemas.microsoft.com/office/powerpoint/2010/main" val="690838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6" grpId="0"/>
      <p:bldP spid="4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C371B-46EF-124F-BFBD-8B5D3130F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Exercise: Forks and Feasible Schedules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9301E-664D-B74F-986E-91C85C9E1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each of the following programs, draw the process graph and then determine which of the possible outputs are feasible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931A88B1-0D24-9047-9C8D-A45A6F44E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890" y="2819400"/>
            <a:ext cx="3517310" cy="255454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fork2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(){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600" dirty="0">
                <a:solidFill>
                  <a:srgbClr val="9D206F"/>
                </a:solidFill>
                <a:latin typeface="Menlo-Regular"/>
              </a:rPr>
              <a:t>"L0\n"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(fork() != 0) {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600" dirty="0">
                <a:solidFill>
                  <a:srgbClr val="9D206F"/>
                </a:solidFill>
                <a:latin typeface="Menlo-Regular"/>
              </a:rPr>
              <a:t>"L1\n"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(fork() != 0) {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        printf(</a:t>
            </a:r>
            <a:r>
              <a:rPr lang="ro-RO" sz="1600" dirty="0">
                <a:solidFill>
                  <a:srgbClr val="9D206F"/>
                </a:solidFill>
                <a:latin typeface="Menlo-Regular"/>
              </a:rPr>
              <a:t>"L2\n"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	}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A0B98BAB-0326-F14B-999B-6D4B75774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2" y="2819399"/>
            <a:ext cx="3517310" cy="255454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fork3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(){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600" dirty="0">
                <a:solidFill>
                  <a:srgbClr val="9D206F"/>
                </a:solidFill>
                <a:latin typeface="Menlo-Regular"/>
              </a:rPr>
              <a:t>"L0\n"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    printf(</a:t>
            </a:r>
            <a:r>
              <a:rPr lang="ro-RO" sz="1600" dirty="0">
                <a:solidFill>
                  <a:srgbClr val="9D206F"/>
                </a:solidFill>
                <a:latin typeface="Menlo-Regular"/>
              </a:rPr>
              <a:t>"L1\n"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        printf(</a:t>
            </a:r>
            <a:r>
              <a:rPr lang="ro-RO" sz="1600" dirty="0">
                <a:solidFill>
                  <a:srgbClr val="9D206F"/>
                </a:solidFill>
                <a:latin typeface="Menlo-Regular"/>
              </a:rPr>
              <a:t>"L2\n"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    }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62324B-713B-6242-8A05-02E369005F68}"/>
              </a:ext>
            </a:extLst>
          </p:cNvPr>
          <p:cNvSpPr txBox="1"/>
          <p:nvPr/>
        </p:nvSpPr>
        <p:spPr>
          <a:xfrm>
            <a:off x="1187347" y="5334000"/>
            <a:ext cx="48795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L0</a:t>
            </a:r>
          </a:p>
          <a:p>
            <a:r>
              <a:rPr lang="en-US" sz="1600" dirty="0">
                <a:latin typeface="Calibri" pitchFamily="34" charset="0"/>
              </a:rPr>
              <a:t>L1</a:t>
            </a:r>
          </a:p>
          <a:p>
            <a:r>
              <a:rPr lang="en-US" sz="1600" dirty="0">
                <a:latin typeface="Calibri" pitchFamily="34" charset="0"/>
              </a:rPr>
              <a:t>Bye</a:t>
            </a:r>
          </a:p>
          <a:p>
            <a:r>
              <a:rPr lang="en-US" sz="1600" dirty="0">
                <a:latin typeface="Calibri" pitchFamily="34" charset="0"/>
              </a:rPr>
              <a:t>Bye</a:t>
            </a:r>
          </a:p>
          <a:p>
            <a:r>
              <a:rPr lang="en-US" sz="1600" dirty="0">
                <a:latin typeface="Calibri" pitchFamily="34" charset="0"/>
              </a:rPr>
              <a:t>L2</a:t>
            </a:r>
          </a:p>
          <a:p>
            <a:r>
              <a:rPr lang="en-US" sz="1600" dirty="0">
                <a:latin typeface="Calibri" pitchFamily="34" charset="0"/>
              </a:rPr>
              <a:t>Bye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32F6D0-714C-C845-932D-1274C8247B94}"/>
              </a:ext>
            </a:extLst>
          </p:cNvPr>
          <p:cNvSpPr txBox="1"/>
          <p:nvPr/>
        </p:nvSpPr>
        <p:spPr>
          <a:xfrm>
            <a:off x="3169646" y="5334000"/>
            <a:ext cx="48795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L0</a:t>
            </a:r>
          </a:p>
          <a:p>
            <a:r>
              <a:rPr lang="en-US" sz="1600" dirty="0">
                <a:latin typeface="Calibri" pitchFamily="34" charset="0"/>
              </a:rPr>
              <a:t>Bye</a:t>
            </a:r>
          </a:p>
          <a:p>
            <a:r>
              <a:rPr lang="en-US" sz="1600" dirty="0">
                <a:latin typeface="Calibri" pitchFamily="34" charset="0"/>
              </a:rPr>
              <a:t>L1</a:t>
            </a:r>
          </a:p>
          <a:p>
            <a:r>
              <a:rPr lang="en-US" sz="1600" dirty="0">
                <a:latin typeface="Calibri" pitchFamily="34" charset="0"/>
              </a:rPr>
              <a:t>Bye</a:t>
            </a:r>
          </a:p>
          <a:p>
            <a:r>
              <a:rPr lang="en-US" sz="1600" dirty="0">
                <a:latin typeface="Calibri" pitchFamily="34" charset="0"/>
              </a:rPr>
              <a:t>Bye</a:t>
            </a:r>
          </a:p>
          <a:p>
            <a:r>
              <a:rPr lang="en-US" sz="1600" dirty="0">
                <a:latin typeface="Calibri" pitchFamily="34" charset="0"/>
              </a:rPr>
              <a:t>L2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2BC652C-0171-B04D-95D9-FF571125561F}"/>
              </a:ext>
            </a:extLst>
          </p:cNvPr>
          <p:cNvSpPr txBox="1"/>
          <p:nvPr/>
        </p:nvSpPr>
        <p:spPr>
          <a:xfrm>
            <a:off x="5486402" y="5348287"/>
            <a:ext cx="48795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L0</a:t>
            </a:r>
          </a:p>
          <a:p>
            <a:r>
              <a:rPr lang="en-US" sz="1600" dirty="0">
                <a:latin typeface="Calibri" pitchFamily="34" charset="0"/>
              </a:rPr>
              <a:t>Bye</a:t>
            </a:r>
          </a:p>
          <a:p>
            <a:r>
              <a:rPr lang="en-US" sz="1600" dirty="0">
                <a:latin typeface="Calibri" pitchFamily="34" charset="0"/>
              </a:rPr>
              <a:t>L1</a:t>
            </a:r>
          </a:p>
          <a:p>
            <a:r>
              <a:rPr lang="en-US" sz="1600" dirty="0">
                <a:latin typeface="Calibri" pitchFamily="34" charset="0"/>
              </a:rPr>
              <a:t>L2</a:t>
            </a:r>
          </a:p>
          <a:p>
            <a:r>
              <a:rPr lang="en-US" sz="1600" dirty="0">
                <a:latin typeface="Calibri" pitchFamily="34" charset="0"/>
              </a:rPr>
              <a:t>Bye</a:t>
            </a:r>
          </a:p>
          <a:p>
            <a:r>
              <a:rPr lang="en-US" sz="1600" dirty="0">
                <a:latin typeface="Calibri" pitchFamily="34" charset="0"/>
              </a:rPr>
              <a:t>Bye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1F1E71-0B37-F745-B04F-06D48D24192B}"/>
              </a:ext>
            </a:extLst>
          </p:cNvPr>
          <p:cNvSpPr txBox="1"/>
          <p:nvPr/>
        </p:nvSpPr>
        <p:spPr>
          <a:xfrm>
            <a:off x="7468699" y="5334000"/>
            <a:ext cx="48795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L0</a:t>
            </a:r>
          </a:p>
          <a:p>
            <a:r>
              <a:rPr lang="en-US" sz="1600" dirty="0">
                <a:latin typeface="Calibri" pitchFamily="34" charset="0"/>
              </a:rPr>
              <a:t>Bye</a:t>
            </a:r>
          </a:p>
          <a:p>
            <a:r>
              <a:rPr lang="en-US" sz="1600" dirty="0">
                <a:latin typeface="Calibri" pitchFamily="34" charset="0"/>
              </a:rPr>
              <a:t>L1</a:t>
            </a:r>
          </a:p>
          <a:p>
            <a:r>
              <a:rPr lang="en-US" sz="1600" dirty="0">
                <a:latin typeface="Calibri" pitchFamily="34" charset="0"/>
              </a:rPr>
              <a:t>Bye</a:t>
            </a:r>
          </a:p>
          <a:p>
            <a:r>
              <a:rPr lang="en-US" sz="1600" dirty="0">
                <a:latin typeface="Calibri" pitchFamily="34" charset="0"/>
              </a:rPr>
              <a:t>Bye</a:t>
            </a:r>
          </a:p>
          <a:p>
            <a:r>
              <a:rPr lang="en-US" sz="1600" dirty="0">
                <a:latin typeface="Calibri" pitchFamily="34" charset="0"/>
              </a:rPr>
              <a:t>L2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8DB385C-4020-9042-991E-B9C49823F24D}"/>
              </a:ext>
            </a:extLst>
          </p:cNvPr>
          <p:cNvCxnSpPr/>
          <p:nvPr/>
        </p:nvCxnSpPr>
        <p:spPr>
          <a:xfrm>
            <a:off x="4572000" y="2667000"/>
            <a:ext cx="0" cy="403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26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/>
      <p:bldP spid="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C6519-1D9A-0749-A25E-9F6000F8F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Life Cycle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B488BB8-4811-2F44-9FE8-B4FCA88F027D}"/>
              </a:ext>
            </a:extLst>
          </p:cNvPr>
          <p:cNvSpPr/>
          <p:nvPr/>
        </p:nvSpPr>
        <p:spPr>
          <a:xfrm>
            <a:off x="457200" y="2209800"/>
            <a:ext cx="21336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Init</a:t>
            </a:r>
            <a:endParaRPr lang="en-US" sz="2400" b="1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E737E5F-35CB-8B4D-8C4B-414BBD9E98FD}"/>
              </a:ext>
            </a:extLst>
          </p:cNvPr>
          <p:cNvSpPr/>
          <p:nvPr/>
        </p:nvSpPr>
        <p:spPr>
          <a:xfrm>
            <a:off x="1752600" y="3733800"/>
            <a:ext cx="2286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Runnable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DF59DD7-BC6A-BA4E-B600-E5D7A96C1106}"/>
              </a:ext>
            </a:extLst>
          </p:cNvPr>
          <p:cNvSpPr/>
          <p:nvPr/>
        </p:nvSpPr>
        <p:spPr>
          <a:xfrm>
            <a:off x="5105400" y="3733800"/>
            <a:ext cx="2286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Running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B7883A-BAFA-2749-B2B1-FDE21DE6A02E}"/>
              </a:ext>
            </a:extLst>
          </p:cNvPr>
          <p:cNvSpPr/>
          <p:nvPr/>
        </p:nvSpPr>
        <p:spPr>
          <a:xfrm>
            <a:off x="3429000" y="5242112"/>
            <a:ext cx="2286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Stopped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C2E966D-574D-894C-AC66-5DB198961E24}"/>
              </a:ext>
            </a:extLst>
          </p:cNvPr>
          <p:cNvGrpSpPr/>
          <p:nvPr/>
        </p:nvGrpSpPr>
        <p:grpSpPr>
          <a:xfrm>
            <a:off x="1212686" y="2971800"/>
            <a:ext cx="874691" cy="873592"/>
            <a:chOff x="1212686" y="2971800"/>
            <a:chExt cx="874691" cy="873592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E94D19BC-7F11-E040-BBE0-0B4E6A09F4DD}"/>
                </a:ext>
              </a:extLst>
            </p:cNvPr>
            <p:cNvCxnSpPr>
              <a:cxnSpLocks/>
              <a:stCxn id="10" idx="4"/>
              <a:endCxn id="11" idx="1"/>
            </p:cNvCxnSpPr>
            <p:nvPr/>
          </p:nvCxnSpPr>
          <p:spPr>
            <a:xfrm>
              <a:off x="1524000" y="2971800"/>
              <a:ext cx="563377" cy="87359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4D4E7EA-3812-4D4D-8B8B-F9A367A7E978}"/>
                </a:ext>
              </a:extLst>
            </p:cNvPr>
            <p:cNvSpPr txBox="1"/>
            <p:nvPr/>
          </p:nvSpPr>
          <p:spPr>
            <a:xfrm>
              <a:off x="1212686" y="324433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fork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853E817-3FDD-0940-B0AE-D493486E984E}"/>
              </a:ext>
            </a:extLst>
          </p:cNvPr>
          <p:cNvGrpSpPr/>
          <p:nvPr/>
        </p:nvGrpSpPr>
        <p:grpSpPr>
          <a:xfrm>
            <a:off x="3930068" y="4114800"/>
            <a:ext cx="1236236" cy="405132"/>
            <a:chOff x="3930068" y="4114800"/>
            <a:chExt cx="1236236" cy="405132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28505DF8-A6E1-2649-9011-1406FB984017}"/>
                </a:ext>
              </a:extLst>
            </p:cNvPr>
            <p:cNvCxnSpPr>
              <a:cxnSpLocks/>
              <a:endCxn id="12" idx="2"/>
            </p:cNvCxnSpPr>
            <p:nvPr/>
          </p:nvCxnSpPr>
          <p:spPr>
            <a:xfrm>
              <a:off x="4038600" y="4114800"/>
              <a:ext cx="10668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4EB21A8-2689-E847-A332-768B962DC84B}"/>
                </a:ext>
              </a:extLst>
            </p:cNvPr>
            <p:cNvSpPr txBox="1"/>
            <p:nvPr/>
          </p:nvSpPr>
          <p:spPr>
            <a:xfrm>
              <a:off x="3930068" y="4150600"/>
              <a:ext cx="1236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scheduled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44D0A42E-8224-584C-87C6-CD7F3960D678}"/>
              </a:ext>
            </a:extLst>
          </p:cNvPr>
          <p:cNvGrpSpPr/>
          <p:nvPr/>
        </p:nvGrpSpPr>
        <p:grpSpPr>
          <a:xfrm>
            <a:off x="3092896" y="2844605"/>
            <a:ext cx="2759446" cy="1695311"/>
            <a:chOff x="3092896" y="2844605"/>
            <a:chExt cx="2759446" cy="1695311"/>
          </a:xfrm>
        </p:grpSpPr>
        <p:sp>
          <p:nvSpPr>
            <p:cNvPr id="33" name="Arc 32">
              <a:extLst>
                <a:ext uri="{FF2B5EF4-FFF2-40B4-BE49-F238E27FC236}">
                  <a16:creationId xmlns:a16="http://schemas.microsoft.com/office/drawing/2014/main" id="{CDF711A3-51F7-C54E-A20F-5096409F3E66}"/>
                </a:ext>
              </a:extLst>
            </p:cNvPr>
            <p:cNvSpPr/>
            <p:nvPr/>
          </p:nvSpPr>
          <p:spPr>
            <a:xfrm>
              <a:off x="3092896" y="3219771"/>
              <a:ext cx="2759446" cy="1320145"/>
            </a:xfrm>
            <a:prstGeom prst="arc">
              <a:avLst>
                <a:gd name="adj1" fmla="val 11388670"/>
                <a:gd name="adj2" fmla="val 21106121"/>
              </a:avLst>
            </a:prstGeom>
            <a:ln>
              <a:headEnd type="triangle" w="lg" len="lg"/>
              <a:tailEnd type="none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89B647C-4005-3647-9792-1AB8040199C7}"/>
                </a:ext>
              </a:extLst>
            </p:cNvPr>
            <p:cNvSpPr txBox="1"/>
            <p:nvPr/>
          </p:nvSpPr>
          <p:spPr>
            <a:xfrm>
              <a:off x="3665095" y="2844605"/>
              <a:ext cx="16337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interrupt, yield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C594B72-4520-E74C-9505-B0C18CF06077}"/>
              </a:ext>
            </a:extLst>
          </p:cNvPr>
          <p:cNvGrpSpPr/>
          <p:nvPr/>
        </p:nvGrpSpPr>
        <p:grpSpPr>
          <a:xfrm>
            <a:off x="5380223" y="4495800"/>
            <a:ext cx="2606280" cy="857904"/>
            <a:chOff x="5380223" y="4495800"/>
            <a:chExt cx="2606280" cy="857904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DF4AEE0F-D50D-DB4D-8E6C-C3E9CEAF54C2}"/>
                </a:ext>
              </a:extLst>
            </p:cNvPr>
            <p:cNvCxnSpPr>
              <a:cxnSpLocks/>
              <a:endCxn id="14" idx="7"/>
            </p:cNvCxnSpPr>
            <p:nvPr/>
          </p:nvCxnSpPr>
          <p:spPr>
            <a:xfrm flipH="1">
              <a:off x="5380223" y="4495800"/>
              <a:ext cx="868178" cy="85790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E27D961-B0A7-F649-9D39-98951E6289EF}"/>
                </a:ext>
              </a:extLst>
            </p:cNvPr>
            <p:cNvSpPr txBox="1"/>
            <p:nvPr/>
          </p:nvSpPr>
          <p:spPr>
            <a:xfrm>
              <a:off x="5929530" y="4825163"/>
              <a:ext cx="20569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wait, I/O operation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183EC5A-0206-A74F-AF84-BDD59C136050}"/>
              </a:ext>
            </a:extLst>
          </p:cNvPr>
          <p:cNvGrpSpPr/>
          <p:nvPr/>
        </p:nvGrpSpPr>
        <p:grpSpPr>
          <a:xfrm>
            <a:off x="1729424" y="4495800"/>
            <a:ext cx="2034353" cy="857904"/>
            <a:chOff x="1729424" y="4495800"/>
            <a:chExt cx="2034353" cy="857904"/>
          </a:xfrm>
        </p:grpSpPr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EFA753BA-B50E-0D42-907F-8BAA245CAAB0}"/>
                </a:ext>
              </a:extLst>
            </p:cNvPr>
            <p:cNvCxnSpPr>
              <a:cxnSpLocks/>
              <a:stCxn id="14" idx="1"/>
              <a:endCxn id="11" idx="4"/>
            </p:cNvCxnSpPr>
            <p:nvPr/>
          </p:nvCxnSpPr>
          <p:spPr>
            <a:xfrm flipH="1" flipV="1">
              <a:off x="2895600" y="4495800"/>
              <a:ext cx="868177" cy="85790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B8AC259-0CD0-D442-B54C-7E5F424E54E7}"/>
                </a:ext>
              </a:extLst>
            </p:cNvPr>
            <p:cNvSpPr txBox="1"/>
            <p:nvPr/>
          </p:nvSpPr>
          <p:spPr>
            <a:xfrm>
              <a:off x="1729424" y="4686663"/>
              <a:ext cx="167225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process or </a:t>
              </a:r>
            </a:p>
            <a:p>
              <a:pPr algn="ctr"/>
              <a:r>
                <a:rPr lang="en-US" dirty="0"/>
                <a:t>I/O completion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592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Reaping Children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9067800" cy="4876800"/>
          </a:xfrm>
        </p:spPr>
        <p:txBody>
          <a:bodyPr>
            <a:normAutofit fontScale="92500"/>
          </a:bodyPr>
          <a:lstStyle/>
          <a:p>
            <a:r>
              <a:rPr lang="en-US" dirty="0"/>
              <a:t>Reaping</a:t>
            </a:r>
          </a:p>
          <a:p>
            <a:pPr lvl="1"/>
            <a:r>
              <a:rPr lang="en-US" dirty="0"/>
              <a:t>Performed by parent on terminated child (using </a:t>
            </a:r>
            <a:r>
              <a:rPr lang="en-US" dirty="0">
                <a:latin typeface="Courier New"/>
                <a:cs typeface="Courier New"/>
              </a:rPr>
              <a:t>wait</a:t>
            </a:r>
            <a:r>
              <a:rPr lang="en-US" dirty="0"/>
              <a:t> or </a:t>
            </a:r>
            <a:r>
              <a:rPr lang="en-US" dirty="0" err="1">
                <a:latin typeface="Courier New"/>
                <a:cs typeface="Courier New"/>
              </a:rPr>
              <a:t>waitpid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Parent is given exit status information</a:t>
            </a:r>
          </a:p>
          <a:p>
            <a:pPr lvl="1"/>
            <a:r>
              <a:rPr lang="en-US" dirty="0"/>
              <a:t>Kernel then deletes zombie child process</a:t>
            </a:r>
          </a:p>
          <a:p>
            <a:pPr>
              <a:buNone/>
            </a:pPr>
            <a:endParaRPr lang="en-US" dirty="0">
              <a:latin typeface="Courier New" pitchFamily="49" charset="0"/>
            </a:endParaRPr>
          </a:p>
          <a:p>
            <a:r>
              <a:rPr lang="en-US" b="1" dirty="0">
                <a:latin typeface="Courier New" pitchFamily="49" charset="0"/>
              </a:rPr>
              <a:t>int wait(int* </a:t>
            </a:r>
            <a:r>
              <a:rPr lang="en-US" b="1" dirty="0" err="1">
                <a:latin typeface="Courier New" pitchFamily="49" charset="0"/>
              </a:rPr>
              <a:t>child_status</a:t>
            </a:r>
            <a:r>
              <a:rPr lang="en-US" b="1" dirty="0">
                <a:latin typeface="Courier New" pitchFamily="49" charset="0"/>
              </a:rPr>
              <a:t>)</a:t>
            </a:r>
            <a:endParaRPr lang="en-US" b="1" dirty="0"/>
          </a:p>
          <a:p>
            <a:pPr lvl="1"/>
            <a:r>
              <a:rPr lang="en-US" dirty="0"/>
              <a:t>Suspends current process until any one of its children terminates</a:t>
            </a:r>
          </a:p>
          <a:p>
            <a:pPr lvl="1"/>
            <a:r>
              <a:rPr lang="en-US" dirty="0"/>
              <a:t>Return value is the </a:t>
            </a:r>
            <a:r>
              <a:rPr lang="en-US" b="1" dirty="0" err="1">
                <a:latin typeface="Courier New" pitchFamily="49" charset="0"/>
              </a:rPr>
              <a:t>pid</a:t>
            </a:r>
            <a:r>
              <a:rPr lang="en-US" dirty="0"/>
              <a:t> of the child process that terminated</a:t>
            </a:r>
          </a:p>
          <a:p>
            <a:pPr lvl="1"/>
            <a:r>
              <a:rPr lang="en-US" dirty="0"/>
              <a:t>If </a:t>
            </a:r>
            <a:r>
              <a:rPr lang="en-US" b="1" dirty="0" err="1">
                <a:latin typeface="Courier New" pitchFamily="49" charset="0"/>
              </a:rPr>
              <a:t>child_status</a:t>
            </a:r>
            <a:r>
              <a:rPr lang="en-US" b="1" dirty="0"/>
              <a:t> </a:t>
            </a:r>
            <a:r>
              <a:rPr lang="en-US" b="1" dirty="0">
                <a:latin typeface="Courier New" pitchFamily="49" charset="0"/>
              </a:rPr>
              <a:t>!= NULL</a:t>
            </a:r>
            <a:r>
              <a:rPr lang="en-US" dirty="0"/>
              <a:t>, then the integer it points to will be set to a     value that indicates reason the child terminated and the exit status</a:t>
            </a:r>
          </a:p>
          <a:p>
            <a:pPr lvl="1"/>
            <a:endParaRPr lang="en-US" dirty="0"/>
          </a:p>
          <a:p>
            <a:r>
              <a:rPr lang="en-US" b="1" dirty="0">
                <a:latin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</a:rPr>
              <a:t>waitpid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</a:rPr>
              <a:t>pid_t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pid</a:t>
            </a:r>
            <a:r>
              <a:rPr lang="en-US" b="1" dirty="0">
                <a:latin typeface="Courier New" pitchFamily="49" charset="0"/>
              </a:rPr>
              <a:t>, int* </a:t>
            </a:r>
            <a:r>
              <a:rPr lang="en-US" b="1" dirty="0" err="1">
                <a:latin typeface="Courier New" pitchFamily="49" charset="0"/>
              </a:rPr>
              <a:t>child_status</a:t>
            </a:r>
            <a:r>
              <a:rPr lang="en-US" b="1" dirty="0">
                <a:latin typeface="Courier New" pitchFamily="49" charset="0"/>
              </a:rPr>
              <a:t>, int opt)</a:t>
            </a:r>
          </a:p>
          <a:p>
            <a:pPr lvl="1"/>
            <a:r>
              <a:rPr lang="en-US" dirty="0"/>
              <a:t>Suspends current process child with </a:t>
            </a:r>
            <a:r>
              <a:rPr lang="en-US" dirty="0" err="1"/>
              <a:t>pid</a:t>
            </a:r>
            <a:r>
              <a:rPr lang="en-US" dirty="0"/>
              <a:t> terminates</a:t>
            </a:r>
          </a:p>
          <a:p>
            <a:pPr lvl="1"/>
            <a:endParaRPr lang="en-US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86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/>
                <a:cs typeface="Courier New"/>
              </a:rPr>
              <a:t>wait</a:t>
            </a:r>
            <a:r>
              <a:rPr lang="en-US" dirty="0"/>
              <a:t> Example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2400" y="1507391"/>
            <a:ext cx="5743580" cy="329320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fork6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child_status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(fork() == 0)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"HC: hello from child\n"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	    exit(0);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} </a:t>
            </a:r>
            <a:r>
              <a:rPr lang="da-DK" sz="1600" dirty="0" err="1">
                <a:solidFill>
                  <a:srgbClr val="C200FF"/>
                </a:solidFill>
                <a:latin typeface="Menlo-Regular"/>
              </a:rPr>
              <a:t>else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{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"HP: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hello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 from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parent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wait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(&amp;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child_status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"CT: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child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 has </a:t>
            </a:r>
            <a:r>
              <a:rPr lang="da-DK" sz="1600" dirty="0" err="1">
                <a:solidFill>
                  <a:srgbClr val="9D206F"/>
                </a:solidFill>
                <a:latin typeface="Menlo-Regular"/>
              </a:rPr>
              <a:t>terminated</a:t>
            </a:r>
            <a:r>
              <a:rPr lang="da-DK" sz="1600" dirty="0">
                <a:solidFill>
                  <a:srgbClr val="9D206F"/>
                </a:solidFill>
                <a:latin typeface="Menlo-Regular"/>
              </a:rPr>
              <a:t>\n"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da-DK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"Bye\n"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5936076" y="1959174"/>
            <a:ext cx="3131724" cy="1850826"/>
            <a:chOff x="4592180" y="4635500"/>
            <a:chExt cx="3367445" cy="1990135"/>
          </a:xfrm>
        </p:grpSpPr>
        <p:sp>
          <p:nvSpPr>
            <p:cNvPr id="7" name="Oval 6"/>
            <p:cNvSpPr>
              <a:spLocks noChangeAspect="1"/>
            </p:cNvSpPr>
            <p:nvPr/>
          </p:nvSpPr>
          <p:spPr>
            <a:xfrm>
              <a:off x="5709180" y="62280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6639514" y="62314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59804" y="6265446"/>
              <a:ext cx="950256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5800620" y="62704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210159" y="6265446"/>
              <a:ext cx="947223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latin typeface="Courier New"/>
                  <a:cs typeface="Courier New"/>
                </a:rPr>
                <a:t>wait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V="1">
              <a:off x="6725234" y="6263645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7564128" y="6211575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012402" y="6265446"/>
              <a:ext cx="947223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sp>
          <p:nvSpPr>
            <p:cNvPr id="15" name="Oval 14"/>
            <p:cNvSpPr>
              <a:spLocks noChangeAspect="1"/>
            </p:cNvSpPr>
            <p:nvPr/>
          </p:nvSpPr>
          <p:spPr>
            <a:xfrm>
              <a:off x="4782080" y="62407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92180" y="6278146"/>
              <a:ext cx="799809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V="1">
              <a:off x="4873520" y="6272957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Elbow Connector 35"/>
            <p:cNvCxnSpPr>
              <a:endCxn id="19" idx="2"/>
            </p:cNvCxnSpPr>
            <p:nvPr/>
          </p:nvCxnSpPr>
          <p:spPr>
            <a:xfrm rot="5400000" flipH="1" flipV="1">
              <a:off x="4638234" y="5169845"/>
              <a:ext cx="1262381" cy="879511"/>
            </a:xfrm>
            <a:prstGeom prst="bentConnector2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>
              <a:spLocks noChangeAspect="1"/>
            </p:cNvSpPr>
            <p:nvPr/>
          </p:nvSpPr>
          <p:spPr>
            <a:xfrm>
              <a:off x="5709180" y="4932689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20" name="Oval 19"/>
            <p:cNvSpPr>
              <a:spLocks noChangeAspect="1"/>
            </p:cNvSpPr>
            <p:nvPr/>
          </p:nvSpPr>
          <p:spPr>
            <a:xfrm>
              <a:off x="6639514" y="4936077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222269" y="4940300"/>
              <a:ext cx="1017034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 err="1">
                  <a:latin typeface="Courier New"/>
                  <a:cs typeface="Courier New"/>
                </a:rPr>
                <a:t>printf</a:t>
              </a:r>
              <a:endParaRPr lang="en-US" sz="1500" b="1" dirty="0">
                <a:latin typeface="Courier New"/>
                <a:cs typeface="Courier New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5800620" y="4975021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endCxn id="8" idx="7"/>
            </p:cNvCxnSpPr>
            <p:nvPr/>
          </p:nvCxnSpPr>
          <p:spPr>
            <a:xfrm flipH="1">
              <a:off x="6717563" y="4971633"/>
              <a:ext cx="7671" cy="1273235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6242981" y="4639856"/>
              <a:ext cx="947223" cy="347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500" b="1" dirty="0">
                  <a:latin typeface="Courier New"/>
                  <a:cs typeface="Courier New"/>
                </a:rPr>
                <a:t>exit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543922" y="5940811"/>
              <a:ext cx="446813" cy="3474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HP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543922" y="4635500"/>
              <a:ext cx="446813" cy="3474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HC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308765" y="5626100"/>
              <a:ext cx="570937" cy="5956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CT</a:t>
              </a:r>
            </a:p>
            <a:p>
              <a:pPr algn="ctr"/>
              <a:r>
                <a:rPr lang="en-US" sz="1500" b="1" dirty="0">
                  <a:solidFill>
                    <a:srgbClr val="FF0000"/>
                  </a:solidFill>
                  <a:latin typeface="Courier New"/>
                  <a:cs typeface="Courier New"/>
                </a:rPr>
                <a:t>Bye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4817296" y="4999672"/>
            <a:ext cx="17379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Feasible output: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HC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HP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CT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024964" y="4999672"/>
            <a:ext cx="189043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Infeasible output: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HP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CT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Bye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itchFamily="34" charset="0"/>
              </a:rPr>
              <a:t>HC</a:t>
            </a:r>
          </a:p>
        </p:txBody>
      </p:sp>
    </p:spTree>
    <p:extLst>
      <p:ext uri="{BB962C8B-B14F-4D97-AF65-F5344CB8AC3E}">
        <p14:creationId xmlns:p14="http://schemas.microsoft.com/office/powerpoint/2010/main" val="25884322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Reaping Children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229600" cy="5410200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r>
              <a:rPr lang="en-US" dirty="0"/>
              <a:t>What if parent doesn’t reap?</a:t>
            </a:r>
          </a:p>
          <a:p>
            <a:pPr lvl="1"/>
            <a:r>
              <a:rPr lang="en-US" dirty="0"/>
              <a:t>If any parent terminates without reaping a child, then the orphaned child will be reaped by </a:t>
            </a:r>
            <a:r>
              <a:rPr lang="en-US" b="1" dirty="0">
                <a:latin typeface="Courier New" pitchFamily="49" charset="0"/>
              </a:rPr>
              <a:t>init</a:t>
            </a:r>
            <a:r>
              <a:rPr lang="en-US" dirty="0"/>
              <a:t> process (</a:t>
            </a:r>
            <a:r>
              <a:rPr lang="en-US" dirty="0" err="1"/>
              <a:t>pid</a:t>
            </a:r>
            <a:r>
              <a:rPr lang="en-US" dirty="0"/>
              <a:t> == 1)</a:t>
            </a:r>
          </a:p>
          <a:p>
            <a:pPr lvl="1"/>
            <a:r>
              <a:rPr lang="en-US" dirty="0"/>
              <a:t>So, only need explicit reaping in long-running processes</a:t>
            </a:r>
          </a:p>
          <a:p>
            <a:pPr lvl="2"/>
            <a:r>
              <a:rPr lang="en-US" dirty="0"/>
              <a:t>e.g., shells and servers</a:t>
            </a:r>
          </a:p>
        </p:txBody>
      </p:sp>
    </p:spTree>
    <p:extLst>
      <p:ext uri="{BB962C8B-B14F-4D97-AF65-F5344CB8AC3E}">
        <p14:creationId xmlns:p14="http://schemas.microsoft.com/office/powerpoint/2010/main" val="29691800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C6519-1D9A-0749-A25E-9F6000F8F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Life Cycle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B488BB8-4811-2F44-9FE8-B4FCA88F027D}"/>
              </a:ext>
            </a:extLst>
          </p:cNvPr>
          <p:cNvSpPr/>
          <p:nvPr/>
        </p:nvSpPr>
        <p:spPr>
          <a:xfrm>
            <a:off x="457200" y="2209800"/>
            <a:ext cx="21336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/>
              <a:t>Init</a:t>
            </a:r>
            <a:endParaRPr lang="en-US" sz="2400" b="1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E737E5F-35CB-8B4D-8C4B-414BBD9E98FD}"/>
              </a:ext>
            </a:extLst>
          </p:cNvPr>
          <p:cNvSpPr/>
          <p:nvPr/>
        </p:nvSpPr>
        <p:spPr>
          <a:xfrm>
            <a:off x="1752600" y="3733800"/>
            <a:ext cx="2286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Runnable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DF59DD7-BC6A-BA4E-B600-E5D7A96C1106}"/>
              </a:ext>
            </a:extLst>
          </p:cNvPr>
          <p:cNvSpPr/>
          <p:nvPr/>
        </p:nvSpPr>
        <p:spPr>
          <a:xfrm>
            <a:off x="5105400" y="3733800"/>
            <a:ext cx="2286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Running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96AB3B4-1B6C-7344-B8CE-AAEF8AC030CF}"/>
              </a:ext>
            </a:extLst>
          </p:cNvPr>
          <p:cNvSpPr/>
          <p:nvPr/>
        </p:nvSpPr>
        <p:spPr>
          <a:xfrm>
            <a:off x="6385995" y="2209800"/>
            <a:ext cx="2605605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Terminated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B7883A-BAFA-2749-B2B1-FDE21DE6A02E}"/>
              </a:ext>
            </a:extLst>
          </p:cNvPr>
          <p:cNvSpPr/>
          <p:nvPr/>
        </p:nvSpPr>
        <p:spPr>
          <a:xfrm>
            <a:off x="3429000" y="5242112"/>
            <a:ext cx="2286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Stopped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C2E966D-574D-894C-AC66-5DB198961E24}"/>
              </a:ext>
            </a:extLst>
          </p:cNvPr>
          <p:cNvGrpSpPr/>
          <p:nvPr/>
        </p:nvGrpSpPr>
        <p:grpSpPr>
          <a:xfrm>
            <a:off x="1212686" y="2971800"/>
            <a:ext cx="874691" cy="873592"/>
            <a:chOff x="1212686" y="2971800"/>
            <a:chExt cx="874691" cy="873592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E94D19BC-7F11-E040-BBE0-0B4E6A09F4DD}"/>
                </a:ext>
              </a:extLst>
            </p:cNvPr>
            <p:cNvCxnSpPr>
              <a:cxnSpLocks/>
              <a:stCxn id="10" idx="4"/>
              <a:endCxn id="11" idx="1"/>
            </p:cNvCxnSpPr>
            <p:nvPr/>
          </p:nvCxnSpPr>
          <p:spPr>
            <a:xfrm>
              <a:off x="1524000" y="2971800"/>
              <a:ext cx="563377" cy="87359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4D4E7EA-3812-4D4D-8B8B-F9A367A7E978}"/>
                </a:ext>
              </a:extLst>
            </p:cNvPr>
            <p:cNvSpPr txBox="1"/>
            <p:nvPr/>
          </p:nvSpPr>
          <p:spPr>
            <a:xfrm>
              <a:off x="1212686" y="3244334"/>
              <a:ext cx="5693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fork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853E817-3FDD-0940-B0AE-D493486E984E}"/>
              </a:ext>
            </a:extLst>
          </p:cNvPr>
          <p:cNvGrpSpPr/>
          <p:nvPr/>
        </p:nvGrpSpPr>
        <p:grpSpPr>
          <a:xfrm>
            <a:off x="3930068" y="4114800"/>
            <a:ext cx="1236236" cy="405132"/>
            <a:chOff x="3930068" y="4114800"/>
            <a:chExt cx="1236236" cy="405132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28505DF8-A6E1-2649-9011-1406FB984017}"/>
                </a:ext>
              </a:extLst>
            </p:cNvPr>
            <p:cNvCxnSpPr>
              <a:cxnSpLocks/>
              <a:endCxn id="12" idx="2"/>
            </p:cNvCxnSpPr>
            <p:nvPr/>
          </p:nvCxnSpPr>
          <p:spPr>
            <a:xfrm>
              <a:off x="4038600" y="4114800"/>
              <a:ext cx="106680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4EB21A8-2689-E847-A332-768B962DC84B}"/>
                </a:ext>
              </a:extLst>
            </p:cNvPr>
            <p:cNvSpPr txBox="1"/>
            <p:nvPr/>
          </p:nvSpPr>
          <p:spPr>
            <a:xfrm>
              <a:off x="3930068" y="4150600"/>
              <a:ext cx="1236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scheduled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44D0A42E-8224-584C-87C6-CD7F3960D678}"/>
              </a:ext>
            </a:extLst>
          </p:cNvPr>
          <p:cNvGrpSpPr/>
          <p:nvPr/>
        </p:nvGrpSpPr>
        <p:grpSpPr>
          <a:xfrm>
            <a:off x="3092896" y="2844605"/>
            <a:ext cx="2759446" cy="1695311"/>
            <a:chOff x="3092896" y="2844605"/>
            <a:chExt cx="2759446" cy="1695311"/>
          </a:xfrm>
        </p:grpSpPr>
        <p:sp>
          <p:nvSpPr>
            <p:cNvPr id="33" name="Arc 32">
              <a:extLst>
                <a:ext uri="{FF2B5EF4-FFF2-40B4-BE49-F238E27FC236}">
                  <a16:creationId xmlns:a16="http://schemas.microsoft.com/office/drawing/2014/main" id="{CDF711A3-51F7-C54E-A20F-5096409F3E66}"/>
                </a:ext>
              </a:extLst>
            </p:cNvPr>
            <p:cNvSpPr/>
            <p:nvPr/>
          </p:nvSpPr>
          <p:spPr>
            <a:xfrm>
              <a:off x="3092896" y="3219771"/>
              <a:ext cx="2759446" cy="1320145"/>
            </a:xfrm>
            <a:prstGeom prst="arc">
              <a:avLst>
                <a:gd name="adj1" fmla="val 11388670"/>
                <a:gd name="adj2" fmla="val 21106121"/>
              </a:avLst>
            </a:prstGeom>
            <a:ln>
              <a:headEnd type="triangle" w="lg" len="lg"/>
              <a:tailEnd type="none" w="lg" len="lg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89B647C-4005-3647-9792-1AB8040199C7}"/>
                </a:ext>
              </a:extLst>
            </p:cNvPr>
            <p:cNvSpPr txBox="1"/>
            <p:nvPr/>
          </p:nvSpPr>
          <p:spPr>
            <a:xfrm>
              <a:off x="3665095" y="2844605"/>
              <a:ext cx="16337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interrupt, yield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318ED74D-4A4A-1F4C-AC58-4B7F7C4E8C56}"/>
              </a:ext>
            </a:extLst>
          </p:cNvPr>
          <p:cNvGrpSpPr/>
          <p:nvPr/>
        </p:nvGrpSpPr>
        <p:grpSpPr>
          <a:xfrm>
            <a:off x="7056623" y="2971800"/>
            <a:ext cx="2200134" cy="1027331"/>
            <a:chOff x="7056623" y="2971800"/>
            <a:chExt cx="2200134" cy="1027331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4F055CCD-8333-4047-9FDA-88AE378BE89C}"/>
                </a:ext>
              </a:extLst>
            </p:cNvPr>
            <p:cNvCxnSpPr>
              <a:cxnSpLocks/>
              <a:stCxn id="12" idx="7"/>
              <a:endCxn id="13" idx="4"/>
            </p:cNvCxnSpPr>
            <p:nvPr/>
          </p:nvCxnSpPr>
          <p:spPr>
            <a:xfrm flipV="1">
              <a:off x="7056623" y="2971800"/>
              <a:ext cx="632175" cy="873592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B9B2AEEF-1ED9-E54F-8113-1EE7AE954A5E}"/>
                </a:ext>
              </a:extLst>
            </p:cNvPr>
            <p:cNvSpPr txBox="1"/>
            <p:nvPr/>
          </p:nvSpPr>
          <p:spPr>
            <a:xfrm>
              <a:off x="7315200" y="3352800"/>
              <a:ext cx="19415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return from main,</a:t>
              </a:r>
            </a:p>
            <a:p>
              <a:r>
                <a:rPr lang="en-US" dirty="0"/>
                <a:t>exit, terminated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47AAB29-495B-3C41-A48F-9CA56C33D021}"/>
              </a:ext>
            </a:extLst>
          </p:cNvPr>
          <p:cNvGrpSpPr/>
          <p:nvPr/>
        </p:nvGrpSpPr>
        <p:grpSpPr>
          <a:xfrm>
            <a:off x="5380223" y="4495800"/>
            <a:ext cx="2606280" cy="857904"/>
            <a:chOff x="5380223" y="4495800"/>
            <a:chExt cx="2606280" cy="857904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02509A1C-424D-164D-B74F-7F949BE5762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380223" y="4495800"/>
              <a:ext cx="868178" cy="85790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6B62CA5-3779-414E-AAC1-0A8CB91F28E3}"/>
                </a:ext>
              </a:extLst>
            </p:cNvPr>
            <p:cNvSpPr txBox="1"/>
            <p:nvPr/>
          </p:nvSpPr>
          <p:spPr>
            <a:xfrm>
              <a:off x="5929530" y="4825163"/>
              <a:ext cx="20569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wait, I/O operation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189E885-ADE7-4343-B277-05DEF42AA1DA}"/>
              </a:ext>
            </a:extLst>
          </p:cNvPr>
          <p:cNvGrpSpPr/>
          <p:nvPr/>
        </p:nvGrpSpPr>
        <p:grpSpPr>
          <a:xfrm>
            <a:off x="1729424" y="4495800"/>
            <a:ext cx="2034353" cy="857904"/>
            <a:chOff x="1729424" y="4495800"/>
            <a:chExt cx="2034353" cy="857904"/>
          </a:xfrm>
        </p:grpSpPr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A3EEE497-589B-C142-8777-5EDDB6DC07F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95600" y="4495800"/>
              <a:ext cx="868177" cy="857904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CF86C78-6CB0-A349-AF8B-8C3CF1793F4E}"/>
                </a:ext>
              </a:extLst>
            </p:cNvPr>
            <p:cNvSpPr txBox="1"/>
            <p:nvPr/>
          </p:nvSpPr>
          <p:spPr>
            <a:xfrm>
              <a:off x="1729424" y="4686663"/>
              <a:ext cx="167225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process or </a:t>
              </a:r>
            </a:p>
            <a:p>
              <a:pPr algn="ctr"/>
              <a:r>
                <a:rPr lang="en-US" dirty="0"/>
                <a:t>I/O completion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657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Terminating Processes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Process becomes terminated for one of three reasons:</a:t>
            </a:r>
          </a:p>
          <a:p>
            <a:pPr lvl="1"/>
            <a:r>
              <a:rPr lang="en-US" dirty="0"/>
              <a:t>Returning from the </a:t>
            </a:r>
            <a:r>
              <a:rPr lang="en-US" dirty="0">
                <a:latin typeface="Courier New"/>
                <a:cs typeface="Courier New"/>
              </a:rPr>
              <a:t>main</a:t>
            </a:r>
            <a:r>
              <a:rPr lang="en-US" dirty="0"/>
              <a:t> routine</a:t>
            </a:r>
          </a:p>
          <a:p>
            <a:pPr lvl="1"/>
            <a:r>
              <a:rPr lang="en-US" dirty="0"/>
              <a:t>Calling the </a:t>
            </a:r>
            <a:r>
              <a:rPr lang="en-US" dirty="0">
                <a:latin typeface="Courier New"/>
                <a:cs typeface="Courier New"/>
              </a:rPr>
              <a:t>exit</a:t>
            </a:r>
            <a:r>
              <a:rPr lang="en-US" dirty="0"/>
              <a:t> function</a:t>
            </a:r>
          </a:p>
          <a:p>
            <a:pPr lvl="1"/>
            <a:r>
              <a:rPr lang="en-US" dirty="0"/>
              <a:t>Receiving a signal whose default action is to terminate</a:t>
            </a:r>
          </a:p>
          <a:p>
            <a:pPr lvl="1"/>
            <a:endParaRPr lang="en-US" dirty="0"/>
          </a:p>
          <a:p>
            <a:r>
              <a:rPr lang="en-US" dirty="0">
                <a:latin typeface="Courier" pitchFamily="2" charset="0"/>
                <a:cs typeface="Courier New"/>
              </a:rPr>
              <a:t>void exit(</a:t>
            </a:r>
            <a:r>
              <a:rPr lang="en-US" dirty="0" err="1">
                <a:latin typeface="Courier" pitchFamily="2" charset="0"/>
                <a:cs typeface="Courier New"/>
              </a:rPr>
              <a:t>int</a:t>
            </a:r>
            <a:r>
              <a:rPr lang="en-US" dirty="0">
                <a:latin typeface="Courier" pitchFamily="2" charset="0"/>
                <a:cs typeface="Courier New"/>
              </a:rPr>
              <a:t> status)</a:t>
            </a:r>
          </a:p>
          <a:p>
            <a:pPr lvl="1"/>
            <a:r>
              <a:rPr lang="en-US" dirty="0"/>
              <a:t>Terminates with an </a:t>
            </a:r>
            <a:r>
              <a:rPr lang="en-US" b="1" dirty="0">
                <a:solidFill>
                  <a:schemeClr val="accent1"/>
                </a:solidFill>
              </a:rPr>
              <a:t>exit status </a:t>
            </a:r>
            <a:r>
              <a:rPr lang="en-US" dirty="0"/>
              <a:t>of </a:t>
            </a:r>
            <a:r>
              <a:rPr lang="en-US" dirty="0">
                <a:latin typeface="Courier" pitchFamily="2" charset="0"/>
                <a:cs typeface="Courier New"/>
              </a:rPr>
              <a:t>status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Convention: normal return status is 0, nonzero on error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Another way to explicitly set the exit status is to return an integer value from the main routine</a:t>
            </a:r>
          </a:p>
          <a:p>
            <a:pPr lvl="1"/>
            <a:endParaRPr lang="en-US" dirty="0">
              <a:latin typeface="Calibri"/>
              <a:cs typeface="Calibri"/>
            </a:endParaRPr>
          </a:p>
          <a:p>
            <a:r>
              <a:rPr lang="en-US" dirty="0">
                <a:latin typeface="Courier" pitchFamily="2" charset="0"/>
                <a:cs typeface="Courier New"/>
              </a:rPr>
              <a:t>exit</a:t>
            </a:r>
            <a:r>
              <a:rPr lang="en-US" dirty="0">
                <a:latin typeface="Calibri"/>
                <a:cs typeface="Calibri"/>
              </a:rPr>
              <a:t> is called </a:t>
            </a:r>
            <a:r>
              <a:rPr lang="en-US" b="1" dirty="0">
                <a:solidFill>
                  <a:schemeClr val="accent1"/>
                </a:solidFill>
                <a:latin typeface="Calibri"/>
                <a:cs typeface="Calibri"/>
              </a:rPr>
              <a:t>once</a:t>
            </a:r>
            <a:r>
              <a:rPr lang="en-US" dirty="0">
                <a:latin typeface="Calibri"/>
                <a:cs typeface="Calibri"/>
              </a:rPr>
              <a:t> but </a:t>
            </a:r>
            <a:r>
              <a:rPr lang="en-US" b="1" dirty="0">
                <a:solidFill>
                  <a:schemeClr val="accent1"/>
                </a:solidFill>
                <a:latin typeface="Calibri"/>
                <a:cs typeface="Calibri"/>
              </a:rPr>
              <a:t>never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returns.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37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FD6CA-3125-9E4C-8832-AAE10DFE6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System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AE5D8-C610-3D44-8648-F6FABBE6C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Reliability: </a:t>
            </a:r>
            <a:r>
              <a:rPr lang="en-US" dirty="0"/>
              <a:t>they operating system should do what you want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Availability: </a:t>
            </a:r>
            <a:r>
              <a:rPr lang="en-US" dirty="0"/>
              <a:t>the operating system should respond to user input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Security: </a:t>
            </a:r>
            <a:r>
              <a:rPr lang="en-US" dirty="0"/>
              <a:t>the system should not be (easily) corrupted by an attacker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Portability: </a:t>
            </a:r>
            <a:r>
              <a:rPr lang="en-US" dirty="0"/>
              <a:t>the operating system should be easy to move to new hardware platforms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Performance: </a:t>
            </a:r>
            <a:r>
              <a:rPr lang="en-US" dirty="0"/>
              <a:t>the operating system should impose minimal overhead, the UI should be responsive</a:t>
            </a:r>
          </a:p>
          <a:p>
            <a:endParaRPr lang="en-US" dirty="0"/>
          </a:p>
          <a:p>
            <a:r>
              <a:rPr lang="en-US" b="1" dirty="0">
                <a:solidFill>
                  <a:schemeClr val="accent1"/>
                </a:solidFill>
              </a:rPr>
              <a:t>Adoption: </a:t>
            </a:r>
            <a:r>
              <a:rPr lang="en-US" dirty="0"/>
              <a:t>people should use the operating system</a:t>
            </a:r>
          </a:p>
        </p:txBody>
      </p:sp>
    </p:spTree>
    <p:extLst>
      <p:ext uri="{BB962C8B-B14F-4D97-AF65-F5344CB8AC3E}">
        <p14:creationId xmlns:p14="http://schemas.microsoft.com/office/powerpoint/2010/main" val="3442555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Processes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i="1" dirty="0">
                <a:solidFill>
                  <a:schemeClr val="accent1"/>
                </a:solidFill>
              </a:rPr>
              <a:t>program</a:t>
            </a:r>
            <a:r>
              <a:rPr lang="en-US" dirty="0"/>
              <a:t> is a file containing code + data that describes a computation</a:t>
            </a:r>
          </a:p>
          <a:p>
            <a:r>
              <a:rPr lang="en-US" dirty="0"/>
              <a:t>A </a:t>
            </a:r>
            <a:r>
              <a:rPr lang="en-US" b="1" i="1" dirty="0">
                <a:solidFill>
                  <a:schemeClr val="accent1"/>
                </a:solidFill>
              </a:rPr>
              <a:t>process</a:t>
            </a:r>
            <a:r>
              <a:rPr lang="en-US" dirty="0"/>
              <a:t> is an instance of a running program.</a:t>
            </a:r>
          </a:p>
          <a:p>
            <a:pPr lvl="1"/>
            <a:r>
              <a:rPr lang="en-US" dirty="0"/>
              <a:t>One of the most profound ideas in computer science</a:t>
            </a:r>
          </a:p>
          <a:p>
            <a:pPr lvl="1"/>
            <a:r>
              <a:rPr lang="en-US" dirty="0"/>
              <a:t>Not the same as “program” or “processor”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086600" y="5562600"/>
            <a:ext cx="1676400" cy="990600"/>
            <a:chOff x="7208670" y="5257800"/>
            <a:chExt cx="1371600" cy="990600"/>
          </a:xfrm>
        </p:grpSpPr>
        <p:sp>
          <p:nvSpPr>
            <p:cNvPr id="5" name="Rectangle 4"/>
            <p:cNvSpPr/>
            <p:nvPr/>
          </p:nvSpPr>
          <p:spPr bwMode="auto">
            <a:xfrm>
              <a:off x="7208670" y="5257800"/>
              <a:ext cx="1371600" cy="990600"/>
            </a:xfrm>
            <a:prstGeom prst="rect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pPr algn="ctr"/>
              <a:r>
                <a:rPr lang="en-US" b="1" dirty="0">
                  <a:solidFill>
                    <a:sysClr val="windowText" lastClr="000000"/>
                  </a:solidFill>
                </a:rPr>
                <a:t>CPU</a:t>
              </a:r>
            </a:p>
          </p:txBody>
        </p:sp>
        <p:sp>
          <p:nvSpPr>
            <p:cNvPr id="3" name="Rectangle 2"/>
            <p:cNvSpPr/>
            <p:nvPr/>
          </p:nvSpPr>
          <p:spPr bwMode="auto">
            <a:xfrm>
              <a:off x="7361070" y="5715000"/>
              <a:ext cx="1066800" cy="304800"/>
            </a:xfrm>
            <a:prstGeom prst="rect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/>
                <a:t>Registers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086600" y="3581400"/>
            <a:ext cx="1676400" cy="1905000"/>
            <a:chOff x="7212150" y="3291499"/>
            <a:chExt cx="1371600" cy="1905000"/>
          </a:xfrm>
        </p:grpSpPr>
        <p:sp>
          <p:nvSpPr>
            <p:cNvPr id="2" name="Rectangle 1"/>
            <p:cNvSpPr/>
            <p:nvPr/>
          </p:nvSpPr>
          <p:spPr bwMode="auto">
            <a:xfrm>
              <a:off x="7212150" y="3291499"/>
              <a:ext cx="1371600" cy="1905000"/>
            </a:xfrm>
            <a:prstGeom prst="rect">
              <a:avLst/>
            </a:prstGeom>
            <a:ln>
              <a:headEnd type="none" w="med" len="med"/>
              <a:tailEnd type="arrow" w="med" len="med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 anchorCtr="1"/>
            <a:lstStyle/>
            <a:p>
              <a:pPr algn="ctr"/>
              <a:r>
                <a:rPr lang="en-US" b="1" dirty="0">
                  <a:solidFill>
                    <a:sysClr val="windowText" lastClr="000000"/>
                  </a:solidFill>
                </a:rPr>
                <a:t>Memory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7348740" y="3861884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/>
                <a:t>Stack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348740" y="4166685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/>
                <a:t>Heap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7348740" y="4739470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/>
                <a:t>Code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7348740" y="4455389"/>
              <a:ext cx="1066800" cy="304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r>
                <a:rPr lang="en-US" sz="1800" dirty="0"/>
                <a:t>Data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8602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Process Hierarchy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DF6E145-530A-3773-4358-BE66FAE804AB}"/>
              </a:ext>
            </a:extLst>
          </p:cNvPr>
          <p:cNvGrpSpPr/>
          <p:nvPr/>
        </p:nvGrpSpPr>
        <p:grpSpPr>
          <a:xfrm>
            <a:off x="1790700" y="5248870"/>
            <a:ext cx="3886200" cy="1143000"/>
            <a:chOff x="1790700" y="5248870"/>
            <a:chExt cx="3886200" cy="1143000"/>
          </a:xfrm>
        </p:grpSpPr>
        <p:sp>
          <p:nvSpPr>
            <p:cNvPr id="7" name="Oval 7"/>
            <p:cNvSpPr>
              <a:spLocks noChangeArrowheads="1"/>
            </p:cNvSpPr>
            <p:nvPr/>
          </p:nvSpPr>
          <p:spPr bwMode="auto">
            <a:xfrm>
              <a:off x="4000500" y="5858470"/>
              <a:ext cx="1676400" cy="533400"/>
            </a:xfrm>
            <a:prstGeom prst="ellipse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1"/>
                <a:t>Grandchild</a:t>
              </a:r>
            </a:p>
          </p:txBody>
        </p:sp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1790700" y="5858470"/>
              <a:ext cx="1676400" cy="533400"/>
            </a:xfrm>
            <a:prstGeom prst="ellipse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1" dirty="0"/>
                <a:t>Grandchild</a:t>
              </a:r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>
              <a:off x="3924300" y="5248870"/>
              <a:ext cx="914400" cy="609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000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 flipH="1">
              <a:off x="2705100" y="5248870"/>
              <a:ext cx="838200" cy="609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00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5A96988-4426-860B-8244-13B4171D4D05}"/>
              </a:ext>
            </a:extLst>
          </p:cNvPr>
          <p:cNvGrpSpPr/>
          <p:nvPr/>
        </p:nvGrpSpPr>
        <p:grpSpPr>
          <a:xfrm>
            <a:off x="114300" y="2962870"/>
            <a:ext cx="3657600" cy="1295400"/>
            <a:chOff x="114300" y="2962870"/>
            <a:chExt cx="3657600" cy="1295400"/>
          </a:xfrm>
        </p:grpSpPr>
        <p:sp>
          <p:nvSpPr>
            <p:cNvPr id="16" name="Line 18"/>
            <p:cNvSpPr>
              <a:spLocks noChangeShapeType="1"/>
            </p:cNvSpPr>
            <p:nvPr/>
          </p:nvSpPr>
          <p:spPr bwMode="auto">
            <a:xfrm flipH="1">
              <a:off x="2019300" y="2962870"/>
              <a:ext cx="1752600" cy="685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000"/>
            </a:p>
          </p:txBody>
        </p:sp>
        <p:sp>
          <p:nvSpPr>
            <p:cNvPr id="17" name="Oval 19"/>
            <p:cNvSpPr>
              <a:spLocks noChangeArrowheads="1"/>
            </p:cNvSpPr>
            <p:nvPr/>
          </p:nvSpPr>
          <p:spPr bwMode="auto">
            <a:xfrm>
              <a:off x="114300" y="3496270"/>
              <a:ext cx="2133600" cy="762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1"/>
                <a:t>Daemon</a:t>
              </a:r>
            </a:p>
            <a:p>
              <a:pPr algn="ctr">
                <a:lnSpc>
                  <a:spcPct val="100000"/>
                </a:lnSpc>
              </a:pPr>
              <a:r>
                <a:rPr lang="en-US" sz="2000" b="1"/>
                <a:t>e.g. </a:t>
              </a:r>
              <a:r>
                <a:rPr lang="en-US" sz="2000" b="1">
                  <a:latin typeface="Courier New" charset="0"/>
                </a:rPr>
                <a:t>httpd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8EFDDAD-1810-8F55-51A1-DC3F9EE5351E}"/>
              </a:ext>
            </a:extLst>
          </p:cNvPr>
          <p:cNvGrpSpPr/>
          <p:nvPr/>
        </p:nvGrpSpPr>
        <p:grpSpPr>
          <a:xfrm>
            <a:off x="3695700" y="1591270"/>
            <a:ext cx="1676400" cy="1524000"/>
            <a:chOff x="3695700" y="1591270"/>
            <a:chExt cx="1676400" cy="1524000"/>
          </a:xfrm>
        </p:grpSpPr>
        <p:sp>
          <p:nvSpPr>
            <p:cNvPr id="10" name="Oval 12"/>
            <p:cNvSpPr>
              <a:spLocks noChangeArrowheads="1"/>
            </p:cNvSpPr>
            <p:nvPr/>
          </p:nvSpPr>
          <p:spPr bwMode="auto">
            <a:xfrm>
              <a:off x="3695700" y="1591270"/>
              <a:ext cx="1676400" cy="5334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1" dirty="0">
                  <a:latin typeface="Courier New" charset="0"/>
                </a:rPr>
                <a:t>[0]</a:t>
              </a:r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 flipH="1">
              <a:off x="4533900" y="2124670"/>
              <a:ext cx="0" cy="457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ot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000">
                <a:ln>
                  <a:solidFill>
                    <a:schemeClr val="tx1"/>
                  </a:solidFill>
                  <a:prstDash val="dot"/>
                </a:ln>
              </a:endParaRPr>
            </a:p>
          </p:txBody>
        </p:sp>
        <p:sp>
          <p:nvSpPr>
            <p:cNvPr id="18" name="Oval 11"/>
            <p:cNvSpPr>
              <a:spLocks noChangeArrowheads="1"/>
            </p:cNvSpPr>
            <p:nvPr/>
          </p:nvSpPr>
          <p:spPr bwMode="auto">
            <a:xfrm>
              <a:off x="3695700" y="2581870"/>
              <a:ext cx="1676400" cy="533400"/>
            </a:xfrm>
            <a:prstGeom prst="ellipse">
              <a:avLst/>
            </a:prstGeom>
            <a:solidFill>
              <a:srgbClr val="CCFFCC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1">
                  <a:latin typeface="Courier New" charset="0"/>
                </a:rPr>
                <a:t>init [1]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7956381-D740-ED66-E378-4B4779AFE499}"/>
              </a:ext>
            </a:extLst>
          </p:cNvPr>
          <p:cNvGrpSpPr/>
          <p:nvPr/>
        </p:nvGrpSpPr>
        <p:grpSpPr>
          <a:xfrm>
            <a:off x="876300" y="4182070"/>
            <a:ext cx="6502400" cy="1066800"/>
            <a:chOff x="876300" y="4182070"/>
            <a:chExt cx="6502400" cy="1066800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2933700" y="4715470"/>
              <a:ext cx="1676400" cy="533400"/>
            </a:xfrm>
            <a:prstGeom prst="ellipse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1"/>
                <a:t>Child</a:t>
              </a:r>
            </a:p>
          </p:txBody>
        </p:sp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876300" y="4715470"/>
              <a:ext cx="1676400" cy="533400"/>
            </a:xfrm>
            <a:prstGeom prst="ellipse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1"/>
                <a:t>Child</a:t>
              </a:r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flipH="1">
              <a:off x="2247900" y="4182070"/>
              <a:ext cx="990600" cy="609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000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 flipH="1">
              <a:off x="3771900" y="4258270"/>
              <a:ext cx="0" cy="457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000"/>
            </a:p>
          </p:txBody>
        </p:sp>
        <p:sp>
          <p:nvSpPr>
            <p:cNvPr id="21" name="Oval 5"/>
            <p:cNvSpPr>
              <a:spLocks noChangeArrowheads="1"/>
            </p:cNvSpPr>
            <p:nvPr/>
          </p:nvSpPr>
          <p:spPr bwMode="auto">
            <a:xfrm>
              <a:off x="5702300" y="4715470"/>
              <a:ext cx="1676400" cy="533400"/>
            </a:xfrm>
            <a:prstGeom prst="ellipse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1"/>
                <a:t>Child</a:t>
              </a:r>
            </a:p>
          </p:txBody>
        </p:sp>
        <p:sp>
          <p:nvSpPr>
            <p:cNvPr id="22" name="Line 15"/>
            <p:cNvSpPr>
              <a:spLocks noChangeShapeType="1"/>
            </p:cNvSpPr>
            <p:nvPr/>
          </p:nvSpPr>
          <p:spPr bwMode="auto">
            <a:xfrm flipH="1">
              <a:off x="6540500" y="4258270"/>
              <a:ext cx="0" cy="457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00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02645F2-C17A-CDB3-AB83-64A7F912138F}"/>
              </a:ext>
            </a:extLst>
          </p:cNvPr>
          <p:cNvGrpSpPr/>
          <p:nvPr/>
        </p:nvGrpSpPr>
        <p:grpSpPr>
          <a:xfrm>
            <a:off x="2933700" y="3115270"/>
            <a:ext cx="1676400" cy="1143000"/>
            <a:chOff x="2933700" y="3115270"/>
            <a:chExt cx="1676400" cy="1143000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auto">
            <a:xfrm>
              <a:off x="2933700" y="3724870"/>
              <a:ext cx="1676400" cy="533400"/>
            </a:xfrm>
            <a:prstGeom prst="ellipse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1"/>
                <a:t>Login shell</a:t>
              </a:r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 flipH="1">
              <a:off x="4076700" y="3115270"/>
              <a:ext cx="381000" cy="304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000"/>
            </a:p>
          </p:txBody>
        </p:sp>
        <p:sp>
          <p:nvSpPr>
            <p:cNvPr id="25" name="Line 14"/>
            <p:cNvSpPr>
              <a:spLocks noChangeShapeType="1"/>
            </p:cNvSpPr>
            <p:nvPr/>
          </p:nvSpPr>
          <p:spPr bwMode="auto">
            <a:xfrm flipH="1">
              <a:off x="3619500" y="3559770"/>
              <a:ext cx="228600" cy="1651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000"/>
            </a:p>
          </p:txBody>
        </p:sp>
        <p:sp>
          <p:nvSpPr>
            <p:cNvPr id="26" name="TextBox 25"/>
            <p:cNvSpPr txBox="1"/>
            <p:nvPr/>
          </p:nvSpPr>
          <p:spPr>
            <a:xfrm rot="8700000" flipH="1">
              <a:off x="3845248" y="3368327"/>
              <a:ext cx="348886" cy="3657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…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B2D9A83-9D16-3D3B-C2A1-2E4631F3A64C}"/>
              </a:ext>
            </a:extLst>
          </p:cNvPr>
          <p:cNvGrpSpPr/>
          <p:nvPr/>
        </p:nvGrpSpPr>
        <p:grpSpPr>
          <a:xfrm>
            <a:off x="4914900" y="3102570"/>
            <a:ext cx="2438400" cy="1155700"/>
            <a:chOff x="4914900" y="3102570"/>
            <a:chExt cx="2438400" cy="1155700"/>
          </a:xfrm>
        </p:grpSpPr>
        <p:sp>
          <p:nvSpPr>
            <p:cNvPr id="19" name="Oval 3"/>
            <p:cNvSpPr>
              <a:spLocks noChangeArrowheads="1"/>
            </p:cNvSpPr>
            <p:nvPr/>
          </p:nvSpPr>
          <p:spPr bwMode="auto">
            <a:xfrm>
              <a:off x="5676900" y="3724870"/>
              <a:ext cx="1676400" cy="533400"/>
            </a:xfrm>
            <a:prstGeom prst="ellipse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1"/>
                <a:t>Login shell</a:t>
              </a:r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4953000" y="3102570"/>
              <a:ext cx="402019" cy="3175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00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914900" y="3420070"/>
              <a:ext cx="4401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Calibri" pitchFamily="34" charset="0"/>
                </a:rPr>
                <a:t>…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 rot="13380000">
              <a:off x="5254666" y="3368327"/>
              <a:ext cx="348886" cy="3657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…</a:t>
              </a:r>
            </a:p>
          </p:txBody>
        </p:sp>
        <p:sp>
          <p:nvSpPr>
            <p:cNvPr id="27" name="Line 14"/>
            <p:cNvSpPr>
              <a:spLocks noChangeShapeType="1"/>
            </p:cNvSpPr>
            <p:nvPr/>
          </p:nvSpPr>
          <p:spPr bwMode="auto">
            <a:xfrm>
              <a:off x="5600700" y="3594040"/>
              <a:ext cx="304800" cy="2098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000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6286500" y="5858470"/>
            <a:ext cx="279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Note: you can view the hierarchy using the Linux </a:t>
            </a:r>
            <a:r>
              <a:rPr lang="en-US" sz="1800" b="0" dirty="0" err="1">
                <a:latin typeface="Courier New"/>
                <a:cs typeface="Courier New"/>
              </a:rPr>
              <a:t>pstree</a:t>
            </a:r>
            <a:r>
              <a:rPr lang="en-US" sz="1800" dirty="0">
                <a:latin typeface="Calibri" pitchFamily="34" charset="0"/>
              </a:rPr>
              <a:t> command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E0F766C-5A9E-1B54-B571-150FC224370C}"/>
              </a:ext>
            </a:extLst>
          </p:cNvPr>
          <p:cNvSpPr txBox="1"/>
          <p:nvPr/>
        </p:nvSpPr>
        <p:spPr>
          <a:xfrm>
            <a:off x="6286500" y="5325070"/>
            <a:ext cx="279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each process has a unique process id (</a:t>
            </a:r>
            <a:r>
              <a:rPr lang="en-US" sz="1800" b="1" dirty="0" err="1">
                <a:solidFill>
                  <a:schemeClr val="accent1"/>
                </a:solidFill>
                <a:latin typeface="Calibri" pitchFamily="34" charset="0"/>
              </a:rPr>
              <a:t>pid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61849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EC4D3-BCA4-FC4B-A4B2-74C8378FB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solidFill>
                  <a:sysClr val="windowText" lastClr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pstree</a:t>
            </a:r>
            <a:r>
              <a:rPr lang="en-US" dirty="0">
                <a:solidFill>
                  <a:sysClr val="windowText" lastClr="000000"/>
                </a:solidFill>
              </a:rPr>
              <a:t> on the course </a:t>
            </a:r>
            <a:r>
              <a:rPr lang="en-US" dirty="0" err="1">
                <a:solidFill>
                  <a:sysClr val="windowText" lastClr="000000"/>
                </a:solidFill>
              </a:rPr>
              <a:t>vm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3DD51DE-CD3C-E349-A963-3B98D4557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158F-3378-D44B-876B-64E70D409B50}" type="slidenum">
              <a:rPr lang="en-US" smtClean="0">
                <a:solidFill>
                  <a:sysClr val="windowText" lastClr="000000"/>
                </a:solidFill>
              </a:rPr>
              <a:pPr/>
              <a:t>7</a:t>
            </a:fld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268F30-AC15-3E41-883B-BFBF9BED89EE}"/>
              </a:ext>
            </a:extLst>
          </p:cNvPr>
          <p:cNvSpPr txBox="1"/>
          <p:nvPr/>
        </p:nvSpPr>
        <p:spPr>
          <a:xfrm>
            <a:off x="458056" y="1524000"/>
            <a:ext cx="8228744" cy="5078313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[ebac2018@pom-itb-cs2 ~]$ </a:t>
            </a:r>
            <a:r>
              <a:rPr lang="en-US" dirty="0" err="1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pstree</a:t>
            </a:r>
            <a:endParaRPr lang="en-US" dirty="0">
              <a:solidFill>
                <a:sysClr val="windowText" lastClr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systemd</a:t>
            </a:r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─┬─</a:t>
            </a:r>
            <a:r>
              <a:rPr lang="en-US" dirty="0" err="1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NetworkManager</a:t>
            </a:r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───2*[{</a:t>
            </a:r>
            <a:r>
              <a:rPr lang="en-US" dirty="0" err="1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NetworkManager</a:t>
            </a:r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}]</a:t>
            </a:r>
          </a:p>
          <a:p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      …</a:t>
            </a:r>
          </a:p>
          <a:p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      ├─</a:t>
            </a:r>
            <a:r>
              <a:rPr lang="en-US" dirty="0" err="1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attacklab-repor</a:t>
            </a:r>
            <a:endParaRPr lang="en-US" dirty="0">
              <a:solidFill>
                <a:sysClr val="windowText" lastClr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      ├─</a:t>
            </a:r>
            <a:r>
              <a:rPr lang="en-US" dirty="0" err="1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attacklab-reque</a:t>
            </a:r>
            <a:endParaRPr lang="en-US" dirty="0">
              <a:solidFill>
                <a:sysClr val="windowText" lastClr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      ├─</a:t>
            </a:r>
            <a:r>
              <a:rPr lang="en-US" dirty="0" err="1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attacklab-resul</a:t>
            </a:r>
            <a:endParaRPr lang="en-US" dirty="0">
              <a:solidFill>
                <a:sysClr val="windowText" lastClr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      ├─</a:t>
            </a:r>
            <a:r>
              <a:rPr lang="en-US" dirty="0" err="1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attacklab.pl</a:t>
            </a:r>
            <a:endParaRPr lang="en-US" dirty="0">
              <a:solidFill>
                <a:sysClr val="windowText" lastClr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…</a:t>
            </a:r>
          </a:p>
          <a:p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      ├─</a:t>
            </a:r>
            <a:r>
              <a:rPr lang="en-US" dirty="0" err="1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crond</a:t>
            </a:r>
            <a:endParaRPr lang="en-US" dirty="0">
              <a:solidFill>
                <a:sysClr val="windowText" lastClr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      ├─</a:t>
            </a:r>
            <a:r>
              <a:rPr lang="en-US" dirty="0" err="1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cupsd</a:t>
            </a:r>
            <a:endParaRPr lang="en-US" dirty="0">
              <a:solidFill>
                <a:sysClr val="windowText" lastClr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…</a:t>
            </a:r>
          </a:p>
          <a:p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      ├─</a:t>
            </a:r>
            <a:r>
              <a:rPr lang="en-US" dirty="0" err="1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sshd</a:t>
            </a:r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─┬─</a:t>
            </a:r>
            <a:r>
              <a:rPr lang="en-US" dirty="0" err="1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sshd</a:t>
            </a:r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───</a:t>
            </a:r>
            <a:r>
              <a:rPr lang="en-US" dirty="0" err="1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sshd</a:t>
            </a:r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───bash───</a:t>
            </a:r>
            <a:r>
              <a:rPr lang="en-US" dirty="0" err="1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pstree</a:t>
            </a:r>
            <a:endParaRPr lang="en-US" dirty="0">
              <a:solidFill>
                <a:sysClr val="windowText" lastClr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      │      └─28*[</a:t>
            </a:r>
            <a:r>
              <a:rPr lang="en-US" dirty="0" err="1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sshd</a:t>
            </a:r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───</a:t>
            </a:r>
            <a:r>
              <a:rPr lang="en-US" dirty="0" err="1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sshd</a:t>
            </a:r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───sftp-server]</a:t>
            </a:r>
          </a:p>
          <a:p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      ├─</a:t>
            </a:r>
            <a:r>
              <a:rPr lang="en-US" dirty="0" err="1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systemd</a:t>
            </a:r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-journal</a:t>
            </a:r>
          </a:p>
          <a:p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      ├─</a:t>
            </a:r>
            <a:r>
              <a:rPr lang="en-US" dirty="0" err="1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systemd-logind</a:t>
            </a:r>
            <a:endParaRPr lang="en-US" dirty="0">
              <a:solidFill>
                <a:sysClr val="windowText" lastClr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      ├─</a:t>
            </a:r>
            <a:r>
              <a:rPr lang="en-US" dirty="0" err="1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systemd-udevd</a:t>
            </a:r>
            <a:endParaRPr lang="en-US" dirty="0">
              <a:solidFill>
                <a:sysClr val="windowText" lastClr="00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 …</a:t>
            </a:r>
          </a:p>
          <a:p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      └─</a:t>
            </a:r>
            <a:r>
              <a:rPr lang="en-US" dirty="0" err="1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xdg</a:t>
            </a:r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-permission-───2*[{</a:t>
            </a:r>
            <a:r>
              <a:rPr lang="en-US" dirty="0" err="1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xdg</a:t>
            </a:r>
            <a:r>
              <a:rPr lang="en-US" dirty="0">
                <a:solidFill>
                  <a:sysClr val="windowText" lastClr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-permission-}]</a:t>
            </a:r>
          </a:p>
        </p:txBody>
      </p:sp>
    </p:spTree>
    <p:extLst>
      <p:ext uri="{BB962C8B-B14F-4D97-AF65-F5344CB8AC3E}">
        <p14:creationId xmlns:p14="http://schemas.microsoft.com/office/powerpoint/2010/main" val="2882088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"/>
                <a:cs typeface="Calibri"/>
              </a:rPr>
              <a:t>Creating Processes</a:t>
            </a:r>
            <a:endParaRPr lang="en-US" dirty="0"/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Calibri"/>
                <a:cs typeface="Calibri"/>
              </a:rPr>
              <a:t>Parent process </a:t>
            </a:r>
            <a:r>
              <a:rPr lang="en-US" dirty="0">
                <a:latin typeface="Calibri"/>
                <a:cs typeface="Calibri"/>
              </a:rPr>
              <a:t>creates a new running </a:t>
            </a:r>
            <a:r>
              <a:rPr lang="en-US" i="1" dirty="0">
                <a:latin typeface="Calibri"/>
                <a:cs typeface="Calibri"/>
              </a:rPr>
              <a:t>child process </a:t>
            </a:r>
            <a:r>
              <a:rPr lang="en-US" dirty="0">
                <a:latin typeface="Calibri"/>
                <a:cs typeface="Calibri"/>
              </a:rPr>
              <a:t>by calling </a:t>
            </a:r>
            <a:r>
              <a:rPr lang="en-US" b="1" dirty="0">
                <a:latin typeface="Courier New"/>
                <a:cs typeface="Courier New"/>
              </a:rPr>
              <a:t>fork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</a:rPr>
              <a:t> fork(void)</a:t>
            </a:r>
            <a:endParaRPr lang="en-US" b="1" dirty="0"/>
          </a:p>
          <a:p>
            <a:pPr lvl="1"/>
            <a:r>
              <a:rPr lang="en-US" dirty="0"/>
              <a:t>Returns 0 to the child process, child’s PID to parent process</a:t>
            </a:r>
            <a:endParaRPr lang="en-US" dirty="0">
              <a:latin typeface="Calibri"/>
              <a:cs typeface="Calibri"/>
            </a:endParaRPr>
          </a:p>
          <a:p>
            <a:pPr lvl="1"/>
            <a:r>
              <a:rPr lang="en-US" dirty="0">
                <a:latin typeface="Calibri"/>
                <a:cs typeface="Calibri"/>
              </a:rPr>
              <a:t>Child is </a:t>
            </a:r>
            <a:r>
              <a:rPr lang="en-US" i="1" dirty="0">
                <a:latin typeface="Calibri"/>
                <a:cs typeface="Calibri"/>
              </a:rPr>
              <a:t>almost</a:t>
            </a:r>
            <a:r>
              <a:rPr lang="en-US" dirty="0">
                <a:latin typeface="Calibri"/>
                <a:cs typeface="Calibri"/>
              </a:rPr>
              <a:t> identical to parent: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get an identical (but separate) copy of the parent’s virtual address space.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gets identical copies of the parent’s open file descriptors</a:t>
            </a:r>
          </a:p>
          <a:p>
            <a:pPr lvl="2"/>
            <a:r>
              <a:rPr lang="en-US" dirty="0">
                <a:latin typeface="Calibri"/>
                <a:cs typeface="Calibri"/>
              </a:rPr>
              <a:t>Child has a different PID than the parent</a:t>
            </a:r>
          </a:p>
          <a:p>
            <a:pPr lvl="2"/>
            <a:endParaRPr lang="en-US" dirty="0">
              <a:latin typeface="Calibri"/>
              <a:cs typeface="Calibri"/>
            </a:endParaRPr>
          </a:p>
          <a:p>
            <a:r>
              <a:rPr lang="en-US" b="1" dirty="0">
                <a:latin typeface="Courier New"/>
                <a:cs typeface="Courier New"/>
              </a:rPr>
              <a:t>fork</a:t>
            </a:r>
            <a:r>
              <a:rPr lang="en-US" dirty="0"/>
              <a:t> is interesting (and often confusing) because </a:t>
            </a:r>
            <a:br>
              <a:rPr lang="en-US" dirty="0"/>
            </a:br>
            <a:r>
              <a:rPr lang="en-US" dirty="0"/>
              <a:t>it is called </a:t>
            </a:r>
            <a:r>
              <a:rPr lang="en-US" b="1" i="1" dirty="0">
                <a:solidFill>
                  <a:schemeClr val="accent1"/>
                </a:solidFill>
              </a:rPr>
              <a:t>once</a:t>
            </a:r>
            <a:r>
              <a:rPr lang="en-US" i="1" dirty="0"/>
              <a:t> </a:t>
            </a:r>
            <a:r>
              <a:rPr lang="en-US" dirty="0"/>
              <a:t>but returns </a:t>
            </a:r>
            <a:r>
              <a:rPr lang="en-US" b="1" i="1" dirty="0">
                <a:solidFill>
                  <a:schemeClr val="accent1"/>
                </a:solidFill>
              </a:rPr>
              <a:t>twice</a:t>
            </a:r>
          </a:p>
        </p:txBody>
      </p:sp>
    </p:spTree>
    <p:extLst>
      <p:ext uri="{BB962C8B-B14F-4D97-AF65-F5344CB8AC3E}">
        <p14:creationId xmlns:p14="http://schemas.microsoft.com/office/powerpoint/2010/main" val="292104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fork</a:t>
            </a:r>
            <a:r>
              <a:rPr lang="en-US" dirty="0"/>
              <a:t> Example</a:t>
            </a:r>
          </a:p>
        </p:txBody>
      </p:sp>
      <p:sp>
        <p:nvSpPr>
          <p:cNvPr id="490499" name="Text Box 3"/>
          <p:cNvSpPr txBox="1">
            <a:spLocks noChangeArrowheads="1"/>
          </p:cNvSpPr>
          <p:nvPr/>
        </p:nvSpPr>
        <p:spPr bwMode="auto">
          <a:xfrm>
            <a:off x="226540" y="1524000"/>
            <a:ext cx="5128327" cy="378565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b="1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600" b="1" dirty="0">
                <a:solidFill>
                  <a:srgbClr val="000000"/>
                </a:solidFill>
                <a:latin typeface="Menlo-Regular"/>
              </a:rPr>
              <a:t>(){</a:t>
            </a:r>
          </a:p>
          <a:p>
            <a:endParaRPr lang="en-US" sz="1600" b="1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b="1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b="1" dirty="0" err="1">
                <a:solidFill>
                  <a:srgbClr val="2D961E"/>
                </a:solidFill>
                <a:latin typeface="Menlo-Regular"/>
              </a:rPr>
              <a:t>pid_t</a:t>
            </a:r>
            <a:r>
              <a:rPr lang="fi-FI" sz="1600" b="1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i-FI" sz="1600" b="1" dirty="0">
                <a:solidFill>
                  <a:srgbClr val="C1651C"/>
                </a:solidFill>
                <a:latin typeface="Menlo-Regular"/>
              </a:rPr>
              <a:t>id</a:t>
            </a:r>
            <a:r>
              <a:rPr lang="fi-FI" sz="1600" b="1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r-FR" sz="1600" b="1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b="1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b="1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b="1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fr-FR" sz="1600" b="1" dirty="0">
                <a:solidFill>
                  <a:srgbClr val="000000"/>
                </a:solidFill>
                <a:latin typeface="Menlo-Regular"/>
              </a:rPr>
              <a:t> = 1;</a:t>
            </a:r>
          </a:p>
          <a:p>
            <a:endParaRPr lang="fr-FR" sz="1600" b="1" dirty="0">
              <a:solidFill>
                <a:srgbClr val="000000"/>
              </a:solidFill>
              <a:latin typeface="Menlo-Regular"/>
            </a:endParaRPr>
          </a:p>
          <a:p>
            <a:r>
              <a:rPr lang="fi-FI" sz="1600" b="1" dirty="0">
                <a:solidFill>
                  <a:srgbClr val="000000"/>
                </a:solidFill>
                <a:latin typeface="Menlo-Regular"/>
              </a:rPr>
              <a:t>    id = </a:t>
            </a:r>
            <a:r>
              <a:rPr lang="fi-FI" sz="1600" b="1" dirty="0" err="1">
                <a:solidFill>
                  <a:srgbClr val="000000"/>
                </a:solidFill>
                <a:latin typeface="Menlo-Regular"/>
              </a:rPr>
              <a:t>fork</a:t>
            </a:r>
            <a:r>
              <a:rPr lang="fi-FI" sz="1600" b="1" dirty="0">
                <a:solidFill>
                  <a:srgbClr val="000000"/>
                </a:solidFill>
                <a:latin typeface="Menlo-Regular"/>
              </a:rPr>
              <a:t>(); </a:t>
            </a:r>
          </a:p>
          <a:p>
            <a:r>
              <a:rPr lang="en-US" sz="1600" b="1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b="1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Menlo-Regular"/>
              </a:rPr>
              <a:t> (id == 0) {  </a:t>
            </a:r>
            <a:r>
              <a:rPr lang="en-US" sz="1600" b="1" dirty="0">
                <a:solidFill>
                  <a:srgbClr val="CB2418"/>
                </a:solidFill>
                <a:latin typeface="Menlo-Regular"/>
              </a:rPr>
              <a:t>/* Child */</a:t>
            </a:r>
            <a:endParaRPr lang="en-US" sz="1600" b="1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b="1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b="1" dirty="0">
                <a:solidFill>
                  <a:srgbClr val="9D206F"/>
                </a:solidFill>
                <a:latin typeface="Menlo-Regular"/>
              </a:rPr>
              <a:t>"child : x=%d\n"</a:t>
            </a:r>
            <a:r>
              <a:rPr lang="en-US" sz="1600" b="1" dirty="0">
                <a:solidFill>
                  <a:srgbClr val="000000"/>
                </a:solidFill>
                <a:latin typeface="Menlo-Regular"/>
              </a:rPr>
              <a:t>, ++x); </a:t>
            </a:r>
          </a:p>
          <a:p>
            <a:r>
              <a:rPr lang="en-US" sz="1600" b="1" dirty="0">
                <a:solidFill>
                  <a:srgbClr val="000000"/>
                </a:solidFill>
                <a:latin typeface="Menlo-Regular"/>
              </a:rPr>
              <a:t>	return 0;</a:t>
            </a:r>
          </a:p>
          <a:p>
            <a:r>
              <a:rPr lang="en-US" sz="1600" b="1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endParaRPr lang="en-US" sz="1600" b="1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b="1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b="1" dirty="0">
                <a:solidFill>
                  <a:srgbClr val="CB2418"/>
                </a:solidFill>
                <a:latin typeface="Menlo-Regular"/>
              </a:rPr>
              <a:t>/* Parent */</a:t>
            </a:r>
            <a:endParaRPr lang="fr-FR" sz="1600" b="1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b="1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b="1" dirty="0">
                <a:solidFill>
                  <a:srgbClr val="9D206F"/>
                </a:solidFill>
                <a:latin typeface="Menlo-Regular"/>
              </a:rPr>
              <a:t>"parent: x=%d\n"</a:t>
            </a:r>
            <a:r>
              <a:rPr lang="en-US" sz="1600" b="1" dirty="0">
                <a:solidFill>
                  <a:srgbClr val="000000"/>
                </a:solidFill>
                <a:latin typeface="Menlo-Regular"/>
              </a:rPr>
              <a:t>, --x); </a:t>
            </a:r>
          </a:p>
          <a:p>
            <a:r>
              <a:rPr lang="en-US" sz="1600" b="1" dirty="0">
                <a:solidFill>
                  <a:srgbClr val="000000"/>
                </a:solidFill>
                <a:latin typeface="Menlo-Regular"/>
              </a:rPr>
              <a:t>    return 0;</a:t>
            </a:r>
          </a:p>
          <a:p>
            <a:r>
              <a:rPr lang="en-US" sz="1600" b="1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334000" y="1358444"/>
            <a:ext cx="3810000" cy="5194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>
                <a:latin typeface="Calibri"/>
                <a:cs typeface="Calibri"/>
              </a:rPr>
              <a:t>Call once, return twice</a:t>
            </a:r>
          </a:p>
          <a:p>
            <a:r>
              <a:rPr lang="en-US" dirty="0">
                <a:latin typeface="Calibri"/>
                <a:cs typeface="Calibri"/>
              </a:rPr>
              <a:t>Duplicate but separate address space</a:t>
            </a:r>
          </a:p>
          <a:p>
            <a:pPr lvl="1"/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Calibri"/>
                <a:cs typeface="Calibri"/>
              </a:rPr>
              <a:t> has a value of 1 when fork returns in parent and child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Subsequent changes to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>
                <a:latin typeface="Calibri"/>
                <a:cs typeface="Calibri"/>
              </a:rPr>
              <a:t> are independent</a:t>
            </a:r>
          </a:p>
          <a:p>
            <a:r>
              <a:rPr lang="en-US" dirty="0">
                <a:latin typeface="Calibri"/>
                <a:cs typeface="Calibri"/>
              </a:rPr>
              <a:t>Shared open files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stdout</a:t>
            </a:r>
            <a:r>
              <a:rPr lang="en-US" dirty="0">
                <a:latin typeface="Calibri"/>
                <a:cs typeface="Calibri"/>
              </a:rPr>
              <a:t> is the same in both parent and child</a:t>
            </a:r>
          </a:p>
        </p:txBody>
      </p:sp>
      <p:sp>
        <p:nvSpPr>
          <p:cNvPr id="3" name="Text Box 407">
            <a:extLst>
              <a:ext uri="{FF2B5EF4-FFF2-40B4-BE49-F238E27FC236}">
                <a16:creationId xmlns:a16="http://schemas.microsoft.com/office/drawing/2014/main" id="{3B410EA7-D895-58D7-664D-5FFD4FF81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2024" y="5410200"/>
            <a:ext cx="79533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 id=0 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C738D3C-00B5-786D-52BA-A87B2309717E}"/>
              </a:ext>
            </a:extLst>
          </p:cNvPr>
          <p:cNvCxnSpPr>
            <a:cxnSpLocks/>
            <a:endCxn id="9" idx="2"/>
          </p:cNvCxnSpPr>
          <p:nvPr/>
        </p:nvCxnSpPr>
        <p:spPr>
          <a:xfrm flipV="1">
            <a:off x="1876594" y="6369472"/>
            <a:ext cx="1537166" cy="1694"/>
          </a:xfrm>
          <a:prstGeom prst="straightConnector1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A23D95A-17B0-63E7-2061-5BBC45451833}"/>
              </a:ext>
            </a:extLst>
          </p:cNvPr>
          <p:cNvGrpSpPr/>
          <p:nvPr/>
        </p:nvGrpSpPr>
        <p:grpSpPr>
          <a:xfrm>
            <a:off x="2985869" y="6323752"/>
            <a:ext cx="947222" cy="379193"/>
            <a:chOff x="2985869" y="6323752"/>
            <a:chExt cx="947222" cy="379193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867E0BB-DE2C-7DA6-BCCF-1F7A8ADCD3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413760" y="632375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E397E00-B767-F31B-0BC2-32A2F6984229}"/>
                </a:ext>
              </a:extLst>
            </p:cNvPr>
            <p:cNvSpPr txBox="1"/>
            <p:nvPr/>
          </p:nvSpPr>
          <p:spPr>
            <a:xfrm>
              <a:off x="2985869" y="6364391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</p:grpSp>
      <p:cxnSp>
        <p:nvCxnSpPr>
          <p:cNvPr id="11" name="Elbow Connector 35">
            <a:extLst>
              <a:ext uri="{FF2B5EF4-FFF2-40B4-BE49-F238E27FC236}">
                <a16:creationId xmlns:a16="http://schemas.microsoft.com/office/drawing/2014/main" id="{A6018253-42E3-D1B1-D04D-61688A226C09}"/>
              </a:ext>
            </a:extLst>
          </p:cNvPr>
          <p:cNvCxnSpPr>
            <a:cxnSpLocks/>
            <a:stCxn id="10" idx="0"/>
            <a:endCxn id="12" idx="2"/>
          </p:cNvCxnSpPr>
          <p:nvPr/>
        </p:nvCxnSpPr>
        <p:spPr>
          <a:xfrm rot="5400000" flipH="1" flipV="1">
            <a:off x="2285599" y="5251763"/>
            <a:ext cx="639681" cy="1585576"/>
          </a:xfrm>
          <a:prstGeom prst="bentConnector2">
            <a:avLst/>
          </a:prstGeom>
          <a:ln w="12700" cmpd="sng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22C064EE-969A-8731-4DBA-DF52C285A09D}"/>
              </a:ext>
            </a:extLst>
          </p:cNvPr>
          <p:cNvGrpSpPr/>
          <p:nvPr/>
        </p:nvGrpSpPr>
        <p:grpSpPr>
          <a:xfrm>
            <a:off x="2975244" y="5678990"/>
            <a:ext cx="947222" cy="383087"/>
            <a:chOff x="2975244" y="5678990"/>
            <a:chExt cx="947222" cy="383087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B9326614-C91D-CE08-F9E9-C62D862D912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398227" y="5678990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54C8452-2119-FBC6-6F71-FFC0D04A2F07}"/>
                </a:ext>
              </a:extLst>
            </p:cNvPr>
            <p:cNvSpPr txBox="1"/>
            <p:nvPr/>
          </p:nvSpPr>
          <p:spPr>
            <a:xfrm>
              <a:off x="2975244" y="5723523"/>
              <a:ext cx="9472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err="1">
                  <a:latin typeface="Courier New"/>
                  <a:cs typeface="Courier New"/>
                </a:rPr>
                <a:t>printf</a:t>
              </a:r>
              <a:endParaRPr lang="en-US" sz="1600" b="1" dirty="0">
                <a:latin typeface="Courier New"/>
                <a:cs typeface="Courier New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1808C4F-428D-75CD-4B57-2644B4738550}"/>
              </a:ext>
            </a:extLst>
          </p:cNvPr>
          <p:cNvGrpSpPr/>
          <p:nvPr/>
        </p:nvGrpSpPr>
        <p:grpSpPr>
          <a:xfrm>
            <a:off x="609600" y="6051978"/>
            <a:ext cx="1556956" cy="650967"/>
            <a:chOff x="609600" y="6051978"/>
            <a:chExt cx="1556956" cy="650967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90774DE4-9E51-66F3-C407-E15D27197FC8}"/>
                </a:ext>
              </a:extLst>
            </p:cNvPr>
            <p:cNvGrpSpPr/>
            <p:nvPr/>
          </p:nvGrpSpPr>
          <p:grpSpPr>
            <a:xfrm>
              <a:off x="609600" y="6323752"/>
              <a:ext cx="677189" cy="379193"/>
              <a:chOff x="609600" y="6323752"/>
              <a:chExt cx="677189" cy="379193"/>
            </a:xfrm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07BFC4F7-28E3-5EEC-28DB-096FD082CBC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871042" y="6323752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8C009E7-EA51-CD8F-F0B6-A79D8F4C2E7A}"/>
                  </a:ext>
                </a:extLst>
              </p:cNvPr>
              <p:cNvSpPr txBox="1"/>
              <p:nvPr/>
            </p:nvSpPr>
            <p:spPr>
              <a:xfrm>
                <a:off x="609600" y="6364391"/>
                <a:ext cx="6771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b="1" dirty="0">
                    <a:latin typeface="Courier New"/>
                    <a:cs typeface="Courier New"/>
                  </a:rPr>
                  <a:t>main</a:t>
                </a:r>
              </a:p>
            </p:txBody>
          </p:sp>
        </p:grp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7C395F8-874C-742C-A9A0-48B126F5E16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785154" y="6323752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CF57F85-9BEF-89C4-6D5F-2106B96FF272}"/>
                </a:ext>
              </a:extLst>
            </p:cNvPr>
            <p:cNvSpPr txBox="1"/>
            <p:nvPr/>
          </p:nvSpPr>
          <p:spPr>
            <a:xfrm>
              <a:off x="1458746" y="6364391"/>
              <a:ext cx="70781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>
                  <a:latin typeface="Courier New"/>
                  <a:cs typeface="Courier New"/>
                </a:rPr>
                <a:t>fork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F28FEF8E-A0D4-D2FD-BB75-44BE82D0494B}"/>
                </a:ext>
              </a:extLst>
            </p:cNvPr>
            <p:cNvCxnSpPr/>
            <p:nvPr/>
          </p:nvCxnSpPr>
          <p:spPr>
            <a:xfrm flipV="1">
              <a:off x="962482" y="6367778"/>
              <a:ext cx="838894" cy="338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 Box 407">
              <a:extLst>
                <a:ext uri="{FF2B5EF4-FFF2-40B4-BE49-F238E27FC236}">
                  <a16:creationId xmlns:a16="http://schemas.microsoft.com/office/drawing/2014/main" id="{4DCB060E-167B-1EA2-3F3B-7D3FE1CBEE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7117" y="6051978"/>
              <a:ext cx="795337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600" dirty="0">
                  <a:latin typeface="Courier New" charset="0"/>
                </a:rPr>
                <a:t>x=1</a:t>
              </a:r>
            </a:p>
          </p:txBody>
        </p:sp>
      </p:grpSp>
      <p:sp>
        <p:nvSpPr>
          <p:cNvPr id="18" name="Text Box 407">
            <a:extLst>
              <a:ext uri="{FF2B5EF4-FFF2-40B4-BE49-F238E27FC236}">
                <a16:creationId xmlns:a16="http://schemas.microsoft.com/office/drawing/2014/main" id="{B238220B-BE65-A1FE-81EE-31EA5524F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7752" y="6074395"/>
            <a:ext cx="122667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id=52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8928A69-18C1-8B35-C143-2F7561B8C216}"/>
              </a:ext>
            </a:extLst>
          </p:cNvPr>
          <p:cNvSpPr txBox="1"/>
          <p:nvPr/>
        </p:nvSpPr>
        <p:spPr>
          <a:xfrm>
            <a:off x="4263906" y="6237654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Arial"/>
                <a:cs typeface="Arial"/>
              </a:rPr>
              <a:t>Original Process (pid:47)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3951D79-737E-E2D0-23BA-61FFE556B345}"/>
              </a:ext>
            </a:extLst>
          </p:cNvPr>
          <p:cNvSpPr txBox="1"/>
          <p:nvPr/>
        </p:nvSpPr>
        <p:spPr>
          <a:xfrm>
            <a:off x="4262191" y="5562600"/>
            <a:ext cx="22589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Arial"/>
                <a:cs typeface="Arial"/>
              </a:rPr>
              <a:t>Child Process (</a:t>
            </a:r>
            <a:r>
              <a:rPr lang="en-US" sz="1600" i="1" dirty="0" err="1">
                <a:latin typeface="Arial"/>
                <a:cs typeface="Arial"/>
              </a:rPr>
              <a:t>pid</a:t>
            </a:r>
            <a:r>
              <a:rPr lang="en-US" sz="1600" i="1" dirty="0">
                <a:latin typeface="Arial"/>
                <a:cs typeface="Arial"/>
              </a:rPr>
              <a:t>: 52)</a:t>
            </a:r>
          </a:p>
        </p:txBody>
      </p:sp>
      <p:sp>
        <p:nvSpPr>
          <p:cNvPr id="27" name="Text Box 407">
            <a:extLst>
              <a:ext uri="{FF2B5EF4-FFF2-40B4-BE49-F238E27FC236}">
                <a16:creationId xmlns:a16="http://schemas.microsoft.com/office/drawing/2014/main" id="{C35984CA-123D-EB65-4EB8-A1126C1A3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3673" y="5421566"/>
            <a:ext cx="847418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, x=2  </a:t>
            </a:r>
          </a:p>
        </p:txBody>
      </p:sp>
      <p:sp>
        <p:nvSpPr>
          <p:cNvPr id="28" name="Text Box 407">
            <a:extLst>
              <a:ext uri="{FF2B5EF4-FFF2-40B4-BE49-F238E27FC236}">
                <a16:creationId xmlns:a16="http://schemas.microsoft.com/office/drawing/2014/main" id="{02A9E7FA-824F-54F8-3DBF-1E7C4B1A4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3580" y="6076253"/>
            <a:ext cx="947222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, x=0  </a:t>
            </a:r>
          </a:p>
        </p:txBody>
      </p:sp>
      <p:sp>
        <p:nvSpPr>
          <p:cNvPr id="35" name="Text Box 407">
            <a:extLst>
              <a:ext uri="{FF2B5EF4-FFF2-40B4-BE49-F238E27FC236}">
                <a16:creationId xmlns:a16="http://schemas.microsoft.com/office/drawing/2014/main" id="{42088086-4403-AFF6-A4F7-3099F2B7A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0842" y="5411920"/>
            <a:ext cx="1691345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child: x=2</a:t>
            </a:r>
          </a:p>
        </p:txBody>
      </p:sp>
      <p:sp>
        <p:nvSpPr>
          <p:cNvPr id="36" name="Text Box 407">
            <a:extLst>
              <a:ext uri="{FF2B5EF4-FFF2-40B4-BE49-F238E27FC236}">
                <a16:creationId xmlns:a16="http://schemas.microsoft.com/office/drawing/2014/main" id="{9ED40504-4320-30FB-3AAF-FFC8C5C74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6138" y="6058478"/>
            <a:ext cx="1691345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urier New" charset="0"/>
              </a:rPr>
              <a:t>parent: x=0</a:t>
            </a:r>
          </a:p>
        </p:txBody>
      </p:sp>
    </p:spTree>
    <p:extLst>
      <p:ext uri="{BB962C8B-B14F-4D97-AF65-F5344CB8AC3E}">
        <p14:creationId xmlns:p14="http://schemas.microsoft.com/office/powerpoint/2010/main" val="83327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0"/>
      <p:bldP spid="19" grpId="0"/>
      <p:bldP spid="20" grpId="0"/>
      <p:bldP spid="27" grpId="0"/>
      <p:bldP spid="28" grpId="0"/>
      <p:bldP spid="35" grpId="0"/>
      <p:bldP spid="3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4">
      <a:dk1>
        <a:srgbClr val="000000"/>
      </a:dk1>
      <a:lt1>
        <a:srgbClr val="FFFFFF"/>
      </a:lt1>
      <a:dk2>
        <a:srgbClr val="323232"/>
      </a:dk2>
      <a:lt2>
        <a:srgbClr val="A5A5A5"/>
      </a:lt2>
      <a:accent1>
        <a:srgbClr val="521B92"/>
      </a:accent1>
      <a:accent2>
        <a:srgbClr val="7A27D8"/>
      </a:accent2>
      <a:accent3>
        <a:srgbClr val="8B58D2"/>
      </a:accent3>
      <a:accent4>
        <a:srgbClr val="917DD0"/>
      </a:accent4>
      <a:accent5>
        <a:srgbClr val="BDA2E0"/>
      </a:accent5>
      <a:accent6>
        <a:srgbClr val="D1C7F6"/>
      </a:accent6>
      <a:hlink>
        <a:srgbClr val="0432FF"/>
      </a:hlink>
      <a:folHlink>
        <a:srgbClr val="00206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047FA14-E8B9-5541-B2FA-35D660E1BFD6}" vid="{5B7FA5DE-B936-DE42-9858-6D948D8248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24747</TotalTime>
  <Words>2833</Words>
  <Application>Microsoft Macintosh PowerPoint</Application>
  <PresentationFormat>On-screen Show (4:3)</PresentationFormat>
  <Paragraphs>724</Paragraphs>
  <Slides>37</Slides>
  <Notes>15</Notes>
  <HiddenSlides>2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Calibri</vt:lpstr>
      <vt:lpstr>Consolas</vt:lpstr>
      <vt:lpstr>Courier</vt:lpstr>
      <vt:lpstr>Courier New</vt:lpstr>
      <vt:lpstr>Menlo</vt:lpstr>
      <vt:lpstr>Menlo-Regular</vt:lpstr>
      <vt:lpstr>Clarity</vt:lpstr>
      <vt:lpstr>Lecture 15: OS and Processes</vt:lpstr>
      <vt:lpstr>Intro to Operating Systems</vt:lpstr>
      <vt:lpstr>Operating System Modes</vt:lpstr>
      <vt:lpstr>Operating System Goals</vt:lpstr>
      <vt:lpstr>Processes</vt:lpstr>
      <vt:lpstr>Linux Process Hierarchy</vt:lpstr>
      <vt:lpstr>pstree on the course vm</vt:lpstr>
      <vt:lpstr>Creating Processes</vt:lpstr>
      <vt:lpstr>fork Example</vt:lpstr>
      <vt:lpstr>execve: Loading and Running Programs</vt:lpstr>
      <vt:lpstr>execve Example</vt:lpstr>
      <vt:lpstr>Multiprocessing</vt:lpstr>
      <vt:lpstr>Multiprocessing: The Illusion</vt:lpstr>
      <vt:lpstr>Multiprocessing: The (Traditional) Reality</vt:lpstr>
      <vt:lpstr>Context Switching</vt:lpstr>
      <vt:lpstr>Process Control Block (PCB)</vt:lpstr>
      <vt:lpstr>Multiprocessing: The (Traditional) Reality</vt:lpstr>
      <vt:lpstr>Multiprocessing: The (Traditional) Reality</vt:lpstr>
      <vt:lpstr>Multiprocessing: The (Traditional) Reality</vt:lpstr>
      <vt:lpstr>Multiprocessing: The (Modern) Reality</vt:lpstr>
      <vt:lpstr>Exercise: Context Switching</vt:lpstr>
      <vt:lpstr>Process Life Cycle</vt:lpstr>
      <vt:lpstr>Exceptions</vt:lpstr>
      <vt:lpstr>Exception Tables</vt:lpstr>
      <vt:lpstr>Synchronous Exceptions</vt:lpstr>
      <vt:lpstr>Interrupts (Asynchronous Exceptions)</vt:lpstr>
      <vt:lpstr>fork Example</vt:lpstr>
      <vt:lpstr>Modeling fork with Process Graphs</vt:lpstr>
      <vt:lpstr>Interpreting Process Graphs</vt:lpstr>
      <vt:lpstr>fork Example: Two consecutive forks</vt:lpstr>
      <vt:lpstr>Exercise: Forks and Feasible Schedules</vt:lpstr>
      <vt:lpstr>Process Life Cycle</vt:lpstr>
      <vt:lpstr>Reaping Children </vt:lpstr>
      <vt:lpstr>wait Example</vt:lpstr>
      <vt:lpstr>Reaping Children</vt:lpstr>
      <vt:lpstr>Process Life Cycle</vt:lpstr>
      <vt:lpstr>Terminating Processes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18: Processes</dc:title>
  <dc:creator>Eleanor  Birrell</dc:creator>
  <cp:lastModifiedBy>Eleanor Birrell</cp:lastModifiedBy>
  <cp:revision>122</cp:revision>
  <cp:lastPrinted>2020-03-27T23:05:03Z</cp:lastPrinted>
  <dcterms:created xsi:type="dcterms:W3CDTF">2019-04-01T18:19:21Z</dcterms:created>
  <dcterms:modified xsi:type="dcterms:W3CDTF">2024-10-21T23:08:32Z</dcterms:modified>
</cp:coreProperties>
</file>