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7"/>
  </p:notesMasterIdLst>
  <p:handoutMasterIdLst>
    <p:handoutMasterId r:id="rId38"/>
  </p:handoutMasterIdLst>
  <p:sldIdLst>
    <p:sldId id="256" r:id="rId2"/>
    <p:sldId id="401" r:id="rId3"/>
    <p:sldId id="402" r:id="rId4"/>
    <p:sldId id="372" r:id="rId5"/>
    <p:sldId id="407" r:id="rId6"/>
    <p:sldId id="375" r:id="rId7"/>
    <p:sldId id="378" r:id="rId8"/>
    <p:sldId id="408" r:id="rId9"/>
    <p:sldId id="377" r:id="rId10"/>
    <p:sldId id="434" r:id="rId11"/>
    <p:sldId id="431" r:id="rId12"/>
    <p:sldId id="432" r:id="rId13"/>
    <p:sldId id="433" r:id="rId14"/>
    <p:sldId id="410" r:id="rId15"/>
    <p:sldId id="374" r:id="rId16"/>
    <p:sldId id="426" r:id="rId17"/>
    <p:sldId id="427" r:id="rId18"/>
    <p:sldId id="387" r:id="rId19"/>
    <p:sldId id="384" r:id="rId20"/>
    <p:sldId id="406" r:id="rId21"/>
    <p:sldId id="409" r:id="rId22"/>
    <p:sldId id="383" r:id="rId23"/>
    <p:sldId id="379" r:id="rId24"/>
    <p:sldId id="388" r:id="rId25"/>
    <p:sldId id="398" r:id="rId26"/>
    <p:sldId id="399" r:id="rId27"/>
    <p:sldId id="400" r:id="rId28"/>
    <p:sldId id="421" r:id="rId29"/>
    <p:sldId id="420" r:id="rId30"/>
    <p:sldId id="422" r:id="rId31"/>
    <p:sldId id="423" r:id="rId32"/>
    <p:sldId id="424" r:id="rId33"/>
    <p:sldId id="414" r:id="rId34"/>
    <p:sldId id="430" r:id="rId35"/>
    <p:sldId id="419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696969"/>
    <a:srgbClr val="333333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59" autoAdjust="0"/>
    <p:restoredTop sz="96099" autoAdjust="0"/>
  </p:normalViewPr>
  <p:slideViewPr>
    <p:cSldViewPr>
      <p:cViewPr>
        <p:scale>
          <a:sx n="124" d="100"/>
          <a:sy n="124" d="100"/>
        </p:scale>
        <p:origin x="1512" y="2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16902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OS%20X%20Lion:Users:bryant:ics3:opt:lower-haswell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OS%20X%20Lion:Users:bryant:ics3:opt:lower-haswel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3842173350582"/>
          <c:y val="7.3107049608355096E-2"/>
          <c:w val="0.82923673997412695"/>
          <c:h val="0.71801566579634502"/>
        </c:manualLayout>
      </c:layout>
      <c:scatterChart>
        <c:scatterStyle val="lineMarker"/>
        <c:varyColors val="0"/>
        <c:ser>
          <c:idx val="0"/>
          <c:order val="0"/>
          <c:tx>
            <c:strRef>
              <c:f>lower!$H$24</c:f>
              <c:strCache>
                <c:ptCount val="1"/>
                <c:pt idx="0">
                  <c:v>lower1</c:v>
                </c:pt>
              </c:strCache>
            </c:strRef>
          </c:tx>
          <c:spPr>
            <a:ln w="25400">
              <a:solidFill>
                <a:srgbClr val="808080"/>
              </a:solidFill>
              <a:prstDash val="solid"/>
            </a:ln>
          </c:spPr>
          <c:marker>
            <c:symbol val="diamond"/>
            <c:size val="7"/>
            <c:spPr>
              <a:solidFill>
                <a:srgbClr val="333333"/>
              </a:solidFill>
              <a:ln>
                <a:solidFill>
                  <a:srgbClr val="333333"/>
                </a:solidFill>
                <a:prstDash val="solid"/>
              </a:ln>
            </c:spPr>
          </c:marker>
          <c:xVal>
            <c:numRef>
              <c:f>lower!$G$25:$G$50</c:f>
              <c:numCache>
                <c:formatCode>General</c:formatCode>
                <c:ptCount val="26"/>
                <c:pt idx="0">
                  <c:v>0</c:v>
                </c:pt>
                <c:pt idx="1">
                  <c:v>20000</c:v>
                </c:pt>
                <c:pt idx="2">
                  <c:v>40000</c:v>
                </c:pt>
                <c:pt idx="3">
                  <c:v>60000</c:v>
                </c:pt>
                <c:pt idx="4">
                  <c:v>80000</c:v>
                </c:pt>
                <c:pt idx="5">
                  <c:v>100000</c:v>
                </c:pt>
                <c:pt idx="6">
                  <c:v>120000</c:v>
                </c:pt>
                <c:pt idx="7">
                  <c:v>140000</c:v>
                </c:pt>
                <c:pt idx="8">
                  <c:v>160000</c:v>
                </c:pt>
                <c:pt idx="9">
                  <c:v>180000</c:v>
                </c:pt>
                <c:pt idx="10">
                  <c:v>200000</c:v>
                </c:pt>
                <c:pt idx="11">
                  <c:v>220000</c:v>
                </c:pt>
                <c:pt idx="12">
                  <c:v>240000</c:v>
                </c:pt>
                <c:pt idx="13">
                  <c:v>260000</c:v>
                </c:pt>
                <c:pt idx="14">
                  <c:v>280000</c:v>
                </c:pt>
                <c:pt idx="15">
                  <c:v>300000</c:v>
                </c:pt>
                <c:pt idx="16">
                  <c:v>320000</c:v>
                </c:pt>
                <c:pt idx="17">
                  <c:v>340000</c:v>
                </c:pt>
                <c:pt idx="18">
                  <c:v>360000</c:v>
                </c:pt>
                <c:pt idx="19">
                  <c:v>380000</c:v>
                </c:pt>
                <c:pt idx="20">
                  <c:v>400000</c:v>
                </c:pt>
                <c:pt idx="21">
                  <c:v>420000</c:v>
                </c:pt>
                <c:pt idx="22">
                  <c:v>440000</c:v>
                </c:pt>
                <c:pt idx="23">
                  <c:v>460000</c:v>
                </c:pt>
                <c:pt idx="24">
                  <c:v>480000</c:v>
                </c:pt>
                <c:pt idx="25">
                  <c:v>500000</c:v>
                </c:pt>
              </c:numCache>
            </c:numRef>
          </c:xVal>
          <c:yVal>
            <c:numRef>
              <c:f>lower!$H$25:$H$50</c:f>
              <c:numCache>
                <c:formatCode>General</c:formatCode>
                <c:ptCount val="26"/>
                <c:pt idx="0">
                  <c:v>0</c:v>
                </c:pt>
                <c:pt idx="1">
                  <c:v>0.38247999999999999</c:v>
                </c:pt>
                <c:pt idx="2">
                  <c:v>1.529026</c:v>
                </c:pt>
                <c:pt idx="3">
                  <c:v>3.439454</c:v>
                </c:pt>
                <c:pt idx="4">
                  <c:v>6.1138879999999736</c:v>
                </c:pt>
                <c:pt idx="5">
                  <c:v>9.5525529999999996</c:v>
                </c:pt>
                <c:pt idx="6">
                  <c:v>13.75432</c:v>
                </c:pt>
                <c:pt idx="7">
                  <c:v>18.721091999999999</c:v>
                </c:pt>
                <c:pt idx="8">
                  <c:v>24.451184000000001</c:v>
                </c:pt>
                <c:pt idx="9">
                  <c:v>30.945739999999748</c:v>
                </c:pt>
                <c:pt idx="10">
                  <c:v>38.204385000000002</c:v>
                </c:pt>
                <c:pt idx="11">
                  <c:v>46.226627999999998</c:v>
                </c:pt>
                <c:pt idx="12">
                  <c:v>55.013938000000003</c:v>
                </c:pt>
                <c:pt idx="13">
                  <c:v>64.564981000000003</c:v>
                </c:pt>
                <c:pt idx="14">
                  <c:v>74.879954999999995</c:v>
                </c:pt>
                <c:pt idx="15">
                  <c:v>85.968007999999998</c:v>
                </c:pt>
                <c:pt idx="16">
                  <c:v>97.809497999999977</c:v>
                </c:pt>
                <c:pt idx="17">
                  <c:v>110.416061</c:v>
                </c:pt>
                <c:pt idx="18">
                  <c:v>123.79652900000001</c:v>
                </c:pt>
                <c:pt idx="19">
                  <c:v>137.93689800000001</c:v>
                </c:pt>
                <c:pt idx="20">
                  <c:v>152.830521</c:v>
                </c:pt>
                <c:pt idx="21">
                  <c:v>168.48597100000001</c:v>
                </c:pt>
                <c:pt idx="22">
                  <c:v>184.916539</c:v>
                </c:pt>
                <c:pt idx="23">
                  <c:v>202.114667</c:v>
                </c:pt>
                <c:pt idx="24">
                  <c:v>220.06251</c:v>
                </c:pt>
                <c:pt idx="25">
                  <c:v>238.807323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2066-5848-A6F6-2CA4D5E6CF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129743304"/>
        <c:axId val="-2129734952"/>
      </c:scatterChart>
      <c:valAx>
        <c:axId val="-2129743304"/>
        <c:scaling>
          <c:orientation val="minMax"/>
          <c:max val="500000"/>
        </c:scaling>
        <c:delete val="0"/>
        <c:axPos val="b"/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String length</a:t>
                </a:r>
              </a:p>
            </c:rich>
          </c:tx>
          <c:layout>
            <c:manualLayout>
              <c:xMode val="edge"/>
              <c:yMode val="edge"/>
              <c:x val="0.46054333764553701"/>
              <c:y val="0.88511749347258495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2129734952"/>
        <c:crosses val="autoZero"/>
        <c:crossBetween val="midCat"/>
      </c:valAx>
      <c:valAx>
        <c:axId val="-2129734952"/>
        <c:scaling>
          <c:orientation val="minMax"/>
          <c:max val="250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2129743304"/>
        <c:crosses val="autoZero"/>
        <c:crossBetween val="midCat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3842173350582"/>
          <c:y val="7.3107049608355096E-2"/>
          <c:w val="0.82923673997412695"/>
          <c:h val="0.71801566579634502"/>
        </c:manualLayout>
      </c:layout>
      <c:scatterChart>
        <c:scatterStyle val="lineMarker"/>
        <c:varyColors val="0"/>
        <c:ser>
          <c:idx val="1"/>
          <c:order val="0"/>
          <c:tx>
            <c:strRef>
              <c:f>lower!$I$24</c:f>
              <c:strCache>
                <c:ptCount val="1"/>
                <c:pt idx="0">
                  <c:v>lower2</c:v>
                </c:pt>
              </c:strCache>
            </c:strRef>
          </c:tx>
          <c:spPr>
            <a:ln w="25400">
              <a:solidFill>
                <a:srgbClr val="333333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000000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xVal>
            <c:numRef>
              <c:f>lower!$G$25:$G$50</c:f>
              <c:numCache>
                <c:formatCode>General</c:formatCode>
                <c:ptCount val="26"/>
                <c:pt idx="0">
                  <c:v>0</c:v>
                </c:pt>
                <c:pt idx="1">
                  <c:v>20000</c:v>
                </c:pt>
                <c:pt idx="2">
                  <c:v>40000</c:v>
                </c:pt>
                <c:pt idx="3">
                  <c:v>60000</c:v>
                </c:pt>
                <c:pt idx="4">
                  <c:v>80000</c:v>
                </c:pt>
                <c:pt idx="5">
                  <c:v>100000</c:v>
                </c:pt>
                <c:pt idx="6">
                  <c:v>120000</c:v>
                </c:pt>
                <c:pt idx="7">
                  <c:v>140000</c:v>
                </c:pt>
                <c:pt idx="8">
                  <c:v>160000</c:v>
                </c:pt>
                <c:pt idx="9">
                  <c:v>180000</c:v>
                </c:pt>
                <c:pt idx="10">
                  <c:v>200000</c:v>
                </c:pt>
                <c:pt idx="11">
                  <c:v>220000</c:v>
                </c:pt>
                <c:pt idx="12">
                  <c:v>240000</c:v>
                </c:pt>
                <c:pt idx="13">
                  <c:v>260000</c:v>
                </c:pt>
                <c:pt idx="14">
                  <c:v>280000</c:v>
                </c:pt>
                <c:pt idx="15">
                  <c:v>300000</c:v>
                </c:pt>
                <c:pt idx="16">
                  <c:v>320000</c:v>
                </c:pt>
                <c:pt idx="17">
                  <c:v>340000</c:v>
                </c:pt>
                <c:pt idx="18">
                  <c:v>360000</c:v>
                </c:pt>
                <c:pt idx="19">
                  <c:v>380000</c:v>
                </c:pt>
                <c:pt idx="20">
                  <c:v>400000</c:v>
                </c:pt>
                <c:pt idx="21">
                  <c:v>420000</c:v>
                </c:pt>
                <c:pt idx="22">
                  <c:v>440000</c:v>
                </c:pt>
                <c:pt idx="23">
                  <c:v>460000</c:v>
                </c:pt>
                <c:pt idx="24">
                  <c:v>480000</c:v>
                </c:pt>
                <c:pt idx="25">
                  <c:v>500000</c:v>
                </c:pt>
              </c:numCache>
            </c:numRef>
          </c:xVal>
          <c:yVal>
            <c:numRef>
              <c:f>lower!$I$25:$I$50</c:f>
              <c:numCache>
                <c:formatCode>General</c:formatCode>
                <c:ptCount val="26"/>
                <c:pt idx="0">
                  <c:v>0</c:v>
                </c:pt>
                <c:pt idx="1">
                  <c:v>3.8000000000000002E-5</c:v>
                </c:pt>
                <c:pt idx="2">
                  <c:v>7.7000000000000001E-5</c:v>
                </c:pt>
                <c:pt idx="3">
                  <c:v>1.15E-4</c:v>
                </c:pt>
                <c:pt idx="4">
                  <c:v>1.5300000000000001E-4</c:v>
                </c:pt>
                <c:pt idx="5">
                  <c:v>1.9100000000000001E-4</c:v>
                </c:pt>
                <c:pt idx="6">
                  <c:v>2.2900000000000001E-4</c:v>
                </c:pt>
                <c:pt idx="7">
                  <c:v>2.6699999999999998E-4</c:v>
                </c:pt>
                <c:pt idx="8">
                  <c:v>3.0600000000000001E-4</c:v>
                </c:pt>
                <c:pt idx="9">
                  <c:v>3.4400000000000001E-4</c:v>
                </c:pt>
                <c:pt idx="10">
                  <c:v>3.8200000000000002E-4</c:v>
                </c:pt>
                <c:pt idx="11">
                  <c:v>4.2000000000000002E-4</c:v>
                </c:pt>
                <c:pt idx="12">
                  <c:v>4.5800000000000002E-4</c:v>
                </c:pt>
                <c:pt idx="13">
                  <c:v>4.9700000000000005E-4</c:v>
                </c:pt>
                <c:pt idx="14">
                  <c:v>5.3499999999999999E-4</c:v>
                </c:pt>
                <c:pt idx="15">
                  <c:v>5.7300000000000005E-4</c:v>
                </c:pt>
                <c:pt idx="16">
                  <c:v>6.11E-4</c:v>
                </c:pt>
                <c:pt idx="17">
                  <c:v>6.4899999999999995E-4</c:v>
                </c:pt>
                <c:pt idx="18">
                  <c:v>6.87E-4</c:v>
                </c:pt>
                <c:pt idx="19">
                  <c:v>7.2599999999999997E-4</c:v>
                </c:pt>
                <c:pt idx="20">
                  <c:v>7.6400000000000003E-4</c:v>
                </c:pt>
                <c:pt idx="21">
                  <c:v>8.0199999999999998E-4</c:v>
                </c:pt>
                <c:pt idx="22">
                  <c:v>8.4000000000000003E-4</c:v>
                </c:pt>
                <c:pt idx="23">
                  <c:v>8.7799999999999998E-4</c:v>
                </c:pt>
                <c:pt idx="24">
                  <c:v>9.1699999999999995E-4</c:v>
                </c:pt>
                <c:pt idx="25">
                  <c:v>9.5500000000000001E-4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6296-6745-B09D-F642141148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129723208"/>
        <c:axId val="-2129714824"/>
      </c:scatterChart>
      <c:valAx>
        <c:axId val="-2129723208"/>
        <c:scaling>
          <c:orientation val="minMax"/>
          <c:max val="500000"/>
        </c:scaling>
        <c:delete val="0"/>
        <c:axPos val="b"/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String length</a:t>
                </a:r>
              </a:p>
            </c:rich>
          </c:tx>
          <c:layout>
            <c:manualLayout>
              <c:xMode val="edge"/>
              <c:yMode val="edge"/>
              <c:x val="0.46054333764553701"/>
              <c:y val="0.88511749347258495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2129714824"/>
        <c:crosses val="autoZero"/>
        <c:crossBetween val="midCat"/>
      </c:valAx>
      <c:valAx>
        <c:axId val="-2129714824"/>
        <c:scaling>
          <c:orientation val="minMax"/>
          <c:max val="250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2129723208"/>
        <c:crosses val="autoZero"/>
        <c:crossBetween val="midCat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7F19EE-4C14-416B-9A28-3D9B2AE65E04}" type="datetimeFigureOut">
              <a:rPr lang="en-US" smtClean="0"/>
              <a:t>10/7/24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47E2B7-019C-47AA-8287-AB4BD1848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1646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B7EBD1-2546-431F-B565-95BCA5604CC4}" type="datetimeFigureOut">
              <a:rPr lang="en-US" smtClean="0"/>
              <a:t>10/7/24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E031AF-CC19-4E5A-831F-2BAAD17F6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186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Exercise: Figure out what these functions do and whether they do the same thing</a:t>
            </a:r>
          </a:p>
          <a:p>
            <a:endParaRPr lang="en-US" dirty="0"/>
          </a:p>
          <a:p>
            <a:r>
              <a:rPr lang="en-US" dirty="0"/>
              <a:t>Potential problem: </a:t>
            </a:r>
            <a:r>
              <a:rPr lang="en-US" dirty="0" err="1"/>
              <a:t>xp</a:t>
            </a:r>
            <a:r>
              <a:rPr lang="en-US" dirty="0"/>
              <a:t> and </a:t>
            </a:r>
            <a:r>
              <a:rPr lang="en-US" dirty="0" err="1"/>
              <a:t>yp</a:t>
            </a:r>
            <a:r>
              <a:rPr lang="en-US" dirty="0"/>
              <a:t> might be different aliases for the same value</a:t>
            </a:r>
          </a:p>
          <a:p>
            <a:pPr lvl="1"/>
            <a:r>
              <a:rPr lang="en-US" dirty="0"/>
              <a:t>i.e., </a:t>
            </a:r>
            <a:r>
              <a:rPr lang="en-US" dirty="0" err="1"/>
              <a:t>xp</a:t>
            </a:r>
            <a:r>
              <a:rPr lang="en-US" dirty="0"/>
              <a:t> == </a:t>
            </a:r>
            <a:r>
              <a:rPr lang="en-US" dirty="0" err="1"/>
              <a:t>yp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031AF-CC19-4E5A-831F-2BAAD17F6D1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7912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problem: f1 might have side-effects</a:t>
            </a:r>
          </a:p>
          <a:p>
            <a:pPr lvl="1"/>
            <a:r>
              <a:rPr lang="en-US" dirty="0"/>
              <a:t>update global variables</a:t>
            </a:r>
          </a:p>
          <a:p>
            <a:pPr lvl="1"/>
            <a:r>
              <a:rPr lang="en-US" dirty="0"/>
              <a:t>write to file/network</a:t>
            </a:r>
          </a:p>
          <a:p>
            <a:pPr lvl="1"/>
            <a:r>
              <a:rPr lang="en-US" dirty="0"/>
              <a:t>UI feature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031AF-CC19-4E5A-831F-2BAAD17F6D1A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3036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 it would be better to store sums[i-1]+a[</a:t>
            </a:r>
            <a:r>
              <a:rPr lang="en-US" dirty="0" err="1"/>
              <a:t>i</a:t>
            </a:r>
            <a:r>
              <a:rPr lang="en-US" dirty="0"/>
              <a:t>] in a local variable to reduce memory accesses</a:t>
            </a:r>
          </a:p>
          <a:p>
            <a:r>
              <a:rPr lang="en-US" dirty="0"/>
              <a:t>Note: unroll and jam at O3, general unroll-loops not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031AF-CC19-4E5A-831F-2BAAD17F6D1A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4164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7338" indent="-287338" eaLnBrk="1" hangingPunct="1">
              <a:lnSpc>
                <a:spcPct val="85000"/>
              </a:lnSpc>
              <a:defRPr/>
            </a:pPr>
            <a:r>
              <a:rPr lang="en-US" dirty="0"/>
              <a:t>What changed: </a:t>
            </a:r>
            <a:r>
              <a:rPr lang="en-US" sz="2000" dirty="0"/>
              <a:t>Ops in the next iteration can be started early (no dependency</a:t>
            </a:r>
            <a:r>
              <a:rPr lang="en-US" sz="1800" dirty="0"/>
              <a:t>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031AF-CC19-4E5A-831F-2BAAD17F6D1A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662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8860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0260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4974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3719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466FF-2E65-BE4B-A0B3-B1CB8A162916}" type="datetime1">
              <a:rPr lang="en-US" smtClean="0"/>
              <a:t>10/7/24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3C8E8-342A-3B49-A270-4102603AC59C}" type="datetime1">
              <a:rPr lang="en-US" smtClean="0"/>
              <a:t>10/7/24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3B542-0680-F74A-B664-D485808B16B6}" type="datetime1">
              <a:rPr lang="en-US" smtClean="0"/>
              <a:t>10/7/24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CD316-AFAB-0E44-A5C9-84E3AB513354}" type="datetime1">
              <a:rPr lang="en-US" smtClean="0"/>
              <a:t>10/7/24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19422-19CF-B549-B65C-56BC1D844798}" type="datetime1">
              <a:rPr lang="en-US" smtClean="0"/>
              <a:t>10/7/24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4F702-1364-BC40-9E29-97C505DCF7E1}" type="datetime1">
              <a:rPr lang="en-US" smtClean="0"/>
              <a:t>10/7/24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18288"/>
            <a:ext cx="7086600" cy="329184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C925D-9ECA-C945-B6DA-0AE6D9FFA2EA}" type="datetime1">
              <a:rPr lang="en-US" smtClean="0"/>
              <a:t>10/7/24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B88B7-27D5-3041-9498-41F90BB6E083}" type="datetime1">
              <a:rPr lang="en-US" smtClean="0"/>
              <a:t>10/7/24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50AA8-0B08-A74D-ADB7-07C128C81BC6}" type="datetime1">
              <a:rPr lang="en-US" smtClean="0"/>
              <a:t>10/7/24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5E8E0-4F80-6C42-AE3D-04460B0021AB}" type="datetime1">
              <a:rPr lang="en-US" smtClean="0"/>
              <a:t>10/7/24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2250"/>
            <a:ext cx="9144000" cy="31115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419100"/>
          </a:xfrm>
          <a:prstGeom prst="rect">
            <a:avLst/>
          </a:prstGeom>
          <a:gradFill flip="none" rotWithShape="1">
            <a:gsLst>
              <a:gs pos="0">
                <a:schemeClr val="tx2"/>
              </a:gs>
              <a:gs pos="66000">
                <a:schemeClr val="tx1">
                  <a:lumMod val="75000"/>
                  <a:lumOff val="25000"/>
                </a:schemeClr>
              </a:gs>
              <a:gs pos="99000">
                <a:schemeClr val="tx1">
                  <a:lumMod val="65000"/>
                  <a:lumOff val="3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C657B524-9795-4749-B078-D1AAFC57CBB9}" type="datetime1">
              <a:rPr lang="en-US" smtClean="0"/>
              <a:t>10/7/24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7EA743B4-AD12-49DE-BA27-1A16B7F35F00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924800" cy="609600"/>
          </a:xfrm>
        </p:spPr>
        <p:txBody>
          <a:bodyPr>
            <a:normAutofit/>
          </a:bodyPr>
          <a:lstStyle/>
          <a:p>
            <a:r>
              <a:rPr lang="en-US" dirty="0"/>
              <a:t>CS 105		       		                      Fall 2024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667000"/>
            <a:ext cx="8077200" cy="631825"/>
          </a:xfrm>
        </p:spPr>
        <p:txBody>
          <a:bodyPr>
            <a:noAutofit/>
          </a:bodyPr>
          <a:lstStyle/>
          <a:p>
            <a:r>
              <a:rPr lang="en-US" sz="3200" dirty="0"/>
              <a:t>Lecture 12: Optimization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4643181"/>
            <a:ext cx="7848600" cy="6318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24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7277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Machine Independent Optimization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Compilers optimize assembly code</a:t>
            </a:r>
          </a:p>
          <a:p>
            <a:pPr lvl="1"/>
            <a:r>
              <a:rPr lang="en-US" dirty="0"/>
              <a:t>Dead code elimination</a:t>
            </a:r>
          </a:p>
          <a:p>
            <a:pPr lvl="1"/>
            <a:r>
              <a:rPr lang="en-US" dirty="0"/>
              <a:t>Code motion</a:t>
            </a:r>
          </a:p>
          <a:p>
            <a:pPr lvl="1"/>
            <a:r>
              <a:rPr lang="en-US" dirty="0"/>
              <a:t>Factoring out common subexpressions</a:t>
            </a:r>
          </a:p>
          <a:p>
            <a:pPr lvl="1"/>
            <a:r>
              <a:rPr lang="en-US" dirty="0"/>
              <a:t>Loop elimination</a:t>
            </a:r>
          </a:p>
          <a:p>
            <a:pPr lvl="1"/>
            <a:r>
              <a:rPr lang="en-US" dirty="0"/>
              <a:t>Reduction in Strength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3315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Case Study: Vector Data Type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514821" y="1498526"/>
            <a:ext cx="4132541" cy="132087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/* data structure for vectors */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typedef struct {</a:t>
            </a:r>
          </a:p>
          <a:p>
            <a:pPr algn="l" defTabSz="457200">
              <a:lnSpc>
                <a:spcPct val="100000"/>
              </a:lnSpc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	long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</a:rPr>
              <a:t>len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;</a:t>
            </a:r>
          </a:p>
          <a:p>
            <a:pPr algn="l" defTabSz="457200">
              <a:lnSpc>
                <a:spcPct val="100000"/>
              </a:lnSpc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	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</a:rPr>
              <a:t>data_t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* data;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}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</a:rPr>
              <a:t>vec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;</a:t>
            </a: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508958" y="4724400"/>
            <a:ext cx="8019580" cy="205953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/* get address of vector element */</a:t>
            </a:r>
          </a:p>
          <a:p>
            <a:pPr algn="l">
              <a:lnSpc>
                <a:spcPct val="100000"/>
              </a:lnSpc>
            </a:pP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</a:rPr>
              <a:t>data_t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*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</a:rPr>
              <a:t>get_vec_elem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(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</a:rPr>
              <a:t>vec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* v, long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</a:rPr>
              <a:t>idx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) {</a:t>
            </a:r>
          </a:p>
          <a:p>
            <a:pPr algn="l">
              <a:lnSpc>
                <a:spcPct val="100000"/>
              </a:lnSpc>
            </a:pPr>
            <a:endParaRPr lang="en-US" sz="1600" b="1" dirty="0">
              <a:solidFill>
                <a:schemeClr val="tx1"/>
              </a:solidFill>
              <a:latin typeface="Courier New" pitchFamily="49" charset="0"/>
            </a:endParaRPr>
          </a:p>
          <a:p>
            <a:pPr algn="l" defTabSz="515938">
              <a:lnSpc>
                <a:spcPct val="100000"/>
              </a:lnSpc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	if (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</a:rPr>
              <a:t>idx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 &gt;= v-&gt;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</a:rPr>
              <a:t>len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){</a:t>
            </a:r>
          </a:p>
          <a:p>
            <a:pPr algn="l" defTabSz="515938">
              <a:lnSpc>
                <a:spcPct val="100000"/>
              </a:lnSpc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		return NULL;</a:t>
            </a:r>
          </a:p>
          <a:p>
            <a:pPr algn="l" defTabSz="515938">
              <a:lnSpc>
                <a:spcPct val="100000"/>
              </a:lnSpc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    }</a:t>
            </a:r>
          </a:p>
          <a:p>
            <a:pPr algn="l" defTabSz="515938">
              <a:lnSpc>
                <a:spcPct val="100000"/>
              </a:lnSpc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	return &amp;(v-&gt;data[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</a:rPr>
              <a:t>idx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]);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13886" y="1536626"/>
            <a:ext cx="31406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/>
                <a:cs typeface="Courier New"/>
              </a:rPr>
              <a:t>data_t</a:t>
            </a:r>
            <a:r>
              <a:rPr lang="en-US" dirty="0"/>
              <a:t> will vary by example</a:t>
            </a:r>
          </a:p>
          <a:p>
            <a:pPr marL="742950" lvl="1" indent="-285750">
              <a:buFont typeface="Arial"/>
              <a:buChar char="•"/>
            </a:pPr>
            <a:r>
              <a:rPr lang="en-US" b="1" dirty="0">
                <a:latin typeface="Courier New"/>
                <a:cs typeface="Courier New"/>
              </a:rPr>
              <a:t>int</a:t>
            </a:r>
          </a:p>
          <a:p>
            <a:pPr marL="742950" lvl="1" indent="-285750">
              <a:buFont typeface="Arial"/>
              <a:buChar char="•"/>
            </a:pPr>
            <a:r>
              <a:rPr lang="en-US" b="1" dirty="0">
                <a:latin typeface="Courier New"/>
                <a:cs typeface="Courier New"/>
              </a:rPr>
              <a:t>double</a:t>
            </a: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3D04EB34-C05C-D9C3-B7AD-32DC0D36B6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958" y="3236216"/>
            <a:ext cx="8019580" cy="132087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/* get length of vector */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long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</a:rPr>
              <a:t>vec_length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(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</a:rPr>
              <a:t>vec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* v) {</a:t>
            </a:r>
          </a:p>
          <a:p>
            <a:pPr algn="l">
              <a:lnSpc>
                <a:spcPct val="100000"/>
              </a:lnSpc>
            </a:pPr>
            <a:endParaRPr lang="en-US" sz="1600" b="1" dirty="0">
              <a:solidFill>
                <a:schemeClr val="tx1"/>
              </a:solidFill>
              <a:latin typeface="Courier New" pitchFamily="49" charset="0"/>
            </a:endParaRPr>
          </a:p>
          <a:p>
            <a:pPr algn="l" defTabSz="515938">
              <a:lnSpc>
                <a:spcPct val="100000"/>
              </a:lnSpc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	return v-&gt;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</a:rPr>
              <a:t>len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909665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Benchmark Computation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5800" y="4876800"/>
            <a:ext cx="382360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Sum or product of vector elements</a:t>
            </a:r>
          </a:p>
          <a:p>
            <a:endParaRPr lang="en-US" sz="2000" dirty="0"/>
          </a:p>
          <a:p>
            <a:r>
              <a:rPr lang="en-US" sz="2000" dirty="0"/>
              <a:t>IDENT/OP may be 0/+ or 1/*</a:t>
            </a:r>
          </a:p>
          <a:p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5257800" y="4876800"/>
            <a:ext cx="347207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Metric: CPE, cycles per element</a:t>
            </a:r>
          </a:p>
          <a:p>
            <a:endParaRPr lang="en-US" sz="2000" dirty="0"/>
          </a:p>
          <a:p>
            <a:r>
              <a:rPr lang="en-US" sz="2000" dirty="0"/>
              <a:t>Time = CPE * n + Overhead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8488686-2BE6-6A43-A71C-FD50FB9300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1943" y="1752600"/>
            <a:ext cx="6332857" cy="258275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</a:rPr>
              <a:t>void combine1(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</a:rPr>
              <a:t>vec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</a:rPr>
              <a:t>* v,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</a:rPr>
              <a:t>data_t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</a:rPr>
              <a:t>*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</a:rPr>
              <a:t>dest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</a:rPr>
              <a:t>){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</a:rPr>
              <a:t>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</a:rPr>
              <a:t>dest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</a:rPr>
              <a:t> = IDENT;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</a:rPr>
              <a:t>  for(long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</a:rPr>
              <a:t> = 0;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</a:rPr>
              <a:t> &lt;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</a:rPr>
              <a:t>vec_length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</a:rPr>
              <a:t>(v);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</a:rPr>
              <a:t>++)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   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data_t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*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val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</a:rPr>
              <a:t>get_vec_elem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</a:rPr>
              <a:t>(v,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</a:rPr>
              <a:t>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</a:rPr>
              <a:t>dest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</a:rPr>
              <a:t> = 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</a:rPr>
              <a:t>dest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</a:rPr>
              <a:t> OP 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</a:rPr>
              <a:t>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730730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E5819D8-B526-CF40-6619-CCA441C73E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2994581"/>
              </p:ext>
            </p:extLst>
          </p:nvPr>
        </p:nvGraphicFramePr>
        <p:xfrm>
          <a:off x="444500" y="5058908"/>
          <a:ext cx="8229600" cy="77470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val="2365805010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3145519071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1297991687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1738319856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934057492"/>
                    </a:ext>
                  </a:extLst>
                </a:gridCol>
              </a:tblGrid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3293309390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Combine1 –O0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22.68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20.02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19.98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20.18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2168427917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Benchmark Performance</a:t>
            </a:r>
          </a:p>
        </p:txBody>
      </p:sp>
      <p:graphicFrame>
        <p:nvGraphicFramePr>
          <p:cNvPr id="5" name="Group 49"/>
          <p:cNvGraphicFramePr>
            <a:graphicFrameLocks noGrp="1"/>
          </p:cNvGraphicFramePr>
          <p:nvPr/>
        </p:nvGraphicFramePr>
        <p:xfrm>
          <a:off x="444500" y="4669971"/>
          <a:ext cx="8229600" cy="7778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Method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Integer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Double FP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Operation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Add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Mult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Add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Mult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A53233C5-0204-D943-A0D5-AAAE80B83CB6}"/>
              </a:ext>
            </a:extLst>
          </p:cNvPr>
          <p:cNvSpPr txBox="1"/>
          <p:nvPr/>
        </p:nvSpPr>
        <p:spPr>
          <a:xfrm>
            <a:off x="594112" y="6287418"/>
            <a:ext cx="80586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Question: </a:t>
            </a:r>
            <a:r>
              <a:rPr lang="en-US" dirty="0"/>
              <a:t>how could you optimize this code to get even better performance?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A687774-D3F6-037C-EC49-02A0A96F53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1943" y="1752600"/>
            <a:ext cx="6332857" cy="258275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</a:rPr>
              <a:t>void combine1(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</a:rPr>
              <a:t>vec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*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</a:rPr>
              <a:t> v,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</a:rPr>
              <a:t>data_t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</a:rPr>
              <a:t>*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</a:rPr>
              <a:t>dest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</a:rPr>
              <a:t>){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</a:rPr>
              <a:t>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</a:rPr>
              <a:t>dest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</a:rPr>
              <a:t> = IDENT;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</a:rPr>
              <a:t>  for(long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</a:rPr>
              <a:t> = 0;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</a:rPr>
              <a:t> &lt;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</a:rPr>
              <a:t>vec_length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</a:rPr>
              <a:t>(v);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</a:rPr>
              <a:t>++)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   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data_t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*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val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</a:rPr>
              <a:t>get_vec_elem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</a:rPr>
              <a:t>(v,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</a:rPr>
              <a:t>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</a:rPr>
              <a:t>dest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</a:rPr>
              <a:t> = 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</a:rPr>
              <a:t>dest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</a:rPr>
              <a:t> OP 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</a:rPr>
              <a:t>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</a:rPr>
              <a:t>}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E2B8756-7F66-60C9-3CC4-A19156F290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7312373"/>
              </p:ext>
            </p:extLst>
          </p:nvPr>
        </p:nvGraphicFramePr>
        <p:xfrm>
          <a:off x="444500" y="5833608"/>
          <a:ext cx="8229600" cy="38735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val="579481520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193115317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465267008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3243615127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577082575"/>
                    </a:ext>
                  </a:extLst>
                </a:gridCol>
              </a:tblGrid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Combine1 –O1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10.12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10.12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10.17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11.14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5693299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450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Limitations of Optimizing Compilers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Must not cause any change in program behavior</a:t>
            </a:r>
          </a:p>
          <a:p>
            <a:pPr lvl="1"/>
            <a:r>
              <a:rPr lang="en-US" dirty="0"/>
              <a:t>Often prevents optimizations that would only affect behavior under pathological conditions.</a:t>
            </a:r>
          </a:p>
          <a:p>
            <a:pPr lvl="2"/>
            <a:r>
              <a:rPr lang="en-US" dirty="0"/>
              <a:t>Data ranges may be more limited than variable type suggests</a:t>
            </a:r>
          </a:p>
          <a:p>
            <a:pPr lvl="2"/>
            <a:r>
              <a:rPr lang="en-US" dirty="0"/>
              <a:t>Compiler cannot know run-time inputs</a:t>
            </a:r>
          </a:p>
          <a:p>
            <a:pPr lvl="1"/>
            <a:r>
              <a:rPr lang="en-US" dirty="0"/>
              <a:t>When in doubt, the compiler must be conservative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5310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Limitations of Optimizing Compilers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4114800"/>
            <a:ext cx="8229600" cy="236220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Right Arrow 7">
            <a:extLst>
              <a:ext uri="{FF2B5EF4-FFF2-40B4-BE49-F238E27FC236}">
                <a16:creationId xmlns:a16="http://schemas.microsoft.com/office/drawing/2014/main" id="{76442F0A-A6B4-A544-A4E6-8E9BCB721C51}"/>
              </a:ext>
            </a:extLst>
          </p:cNvPr>
          <p:cNvSpPr/>
          <p:nvPr/>
        </p:nvSpPr>
        <p:spPr>
          <a:xfrm>
            <a:off x="4191863" y="3352800"/>
            <a:ext cx="9144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4C9EF8F-AA41-B449-ABBC-74C34B9246FD}"/>
              </a:ext>
            </a:extLst>
          </p:cNvPr>
          <p:cNvSpPr txBox="1"/>
          <p:nvPr/>
        </p:nvSpPr>
        <p:spPr>
          <a:xfrm>
            <a:off x="4355835" y="2797629"/>
            <a:ext cx="4972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accent1"/>
                </a:solidFill>
              </a:rPr>
              <a:t>?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52ABFE-8EC6-6987-C7B1-DD74C556B6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645452"/>
            <a:ext cx="3296036" cy="156709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void mystery1(int*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</a:rPr>
              <a:t>xp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,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              int*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</a:rPr>
              <a:t>yp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){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  *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</a:rPr>
              <a:t>xp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 = *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</a:rPr>
              <a:t>xp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 + *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</a:rPr>
              <a:t>yp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  *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</a:rPr>
              <a:t>yp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 = *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</a:rPr>
              <a:t>xp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 - *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</a:rPr>
              <a:t>yp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  *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</a:rPr>
              <a:t>xp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 = *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</a:rPr>
              <a:t>xp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 – *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</a:rPr>
              <a:t>yp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58924E3-C86B-FCC6-68EB-BA7A8BC089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1024" y="2645452"/>
            <a:ext cx="3680576" cy="156709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void mystery2(int*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</a:rPr>
              <a:t>xp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,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              int*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</a:rPr>
              <a:t>yp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){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  int temp = *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</a:rPr>
              <a:t>xp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  *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</a:rPr>
              <a:t>xp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 = *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</a:rPr>
              <a:t>yp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  *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</a:rPr>
              <a:t>yp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 = temp;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CB8C1BE-E70A-BA63-CF3B-DCB02DDAFFC2}"/>
              </a:ext>
            </a:extLst>
          </p:cNvPr>
          <p:cNvSpPr txBox="1"/>
          <p:nvPr/>
        </p:nvSpPr>
        <p:spPr>
          <a:xfrm>
            <a:off x="495300" y="5562600"/>
            <a:ext cx="68961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/>
              <a:t>Exercise: </a:t>
            </a:r>
            <a:r>
              <a:rPr lang="en-US" sz="2400" dirty="0"/>
              <a:t>What do each of these programs do? Do they do the same thing?</a:t>
            </a:r>
          </a:p>
        </p:txBody>
      </p:sp>
    </p:spTree>
    <p:extLst>
      <p:ext uri="{BB962C8B-B14F-4D97-AF65-F5344CB8AC3E}">
        <p14:creationId xmlns:p14="http://schemas.microsoft.com/office/powerpoint/2010/main" val="2447766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3D8CD-F889-4F40-9D99-7F20984D9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Programs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A59663D-F08A-1C41-9B83-6C053E5517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645452"/>
            <a:ext cx="3296036" cy="156709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void mystery1(int*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</a:rPr>
              <a:t>xp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,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              int*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</a:rPr>
              <a:t>yp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){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  *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</a:rPr>
              <a:t>xp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 = *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</a:rPr>
              <a:t>xp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 + *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</a:rPr>
              <a:t>yp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  *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</a:rPr>
              <a:t>yp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 = *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</a:rPr>
              <a:t>xp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 - *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</a:rPr>
              <a:t>yp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  *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</a:rPr>
              <a:t>xp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 = *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</a:rPr>
              <a:t>xp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 – *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</a:rPr>
              <a:t>yp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5BF3297-163F-4A4F-8B1F-3A0FA3931B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1024" y="2645452"/>
            <a:ext cx="3296036" cy="156709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void mystery2(int*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</a:rPr>
              <a:t>xp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,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              int*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</a:rPr>
              <a:t>yp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){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 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</a:rPr>
              <a:t>int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 temp = *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</a:rPr>
              <a:t>xp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  *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</a:rPr>
              <a:t>xp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 = *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</a:rPr>
              <a:t>yp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  *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</a:rPr>
              <a:t>yp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 = temp;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}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95D21D7-147D-834A-8C74-09C705DC4B2F}"/>
              </a:ext>
            </a:extLst>
          </p:cNvPr>
          <p:cNvGrpSpPr/>
          <p:nvPr/>
        </p:nvGrpSpPr>
        <p:grpSpPr>
          <a:xfrm>
            <a:off x="303422" y="4985332"/>
            <a:ext cx="801478" cy="369332"/>
            <a:chOff x="5751722" y="2781372"/>
            <a:chExt cx="801478" cy="369332"/>
          </a:xfrm>
        </p:grpSpPr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0DAF5E19-6A62-4441-AFBB-F3C334626F2D}"/>
                </a:ext>
              </a:extLst>
            </p:cNvPr>
            <p:cNvCxnSpPr/>
            <p:nvPr/>
          </p:nvCxnSpPr>
          <p:spPr>
            <a:xfrm>
              <a:off x="6096000" y="2973147"/>
              <a:ext cx="4572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BDF56BE9-8C02-D444-BF0E-64D775492AB4}"/>
                </a:ext>
              </a:extLst>
            </p:cNvPr>
            <p:cNvSpPr txBox="1"/>
            <p:nvPr/>
          </p:nvSpPr>
          <p:spPr>
            <a:xfrm>
              <a:off x="5751722" y="2781372"/>
              <a:ext cx="4283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/>
                <a:t>xp</a:t>
              </a:r>
              <a:endParaRPr lang="en-US" dirty="0"/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44754A07-3AD8-D647-9F34-0B5F9DA348CF}"/>
              </a:ext>
            </a:extLst>
          </p:cNvPr>
          <p:cNvSpPr/>
          <p:nvPr/>
        </p:nvSpPr>
        <p:spPr>
          <a:xfrm>
            <a:off x="1123950" y="5770811"/>
            <a:ext cx="2286000" cy="36933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47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3EA5C29-8581-1543-9212-1FEDF0ED9DBC}"/>
              </a:ext>
            </a:extLst>
          </p:cNvPr>
          <p:cNvSpPr/>
          <p:nvPr/>
        </p:nvSpPr>
        <p:spPr>
          <a:xfrm>
            <a:off x="1143000" y="4812266"/>
            <a:ext cx="2286000" cy="36933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13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57341059-73DB-7A41-B3A1-DD52BAEAABF5}"/>
              </a:ext>
            </a:extLst>
          </p:cNvPr>
          <p:cNvCxnSpPr/>
          <p:nvPr/>
        </p:nvCxnSpPr>
        <p:spPr>
          <a:xfrm>
            <a:off x="647700" y="6143497"/>
            <a:ext cx="45720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7B3FC046-0A94-6B4B-8F0A-8FA3D0306AA7}"/>
              </a:ext>
            </a:extLst>
          </p:cNvPr>
          <p:cNvSpPr txBox="1"/>
          <p:nvPr/>
        </p:nvSpPr>
        <p:spPr>
          <a:xfrm>
            <a:off x="303422" y="5933509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yp</a:t>
            </a:r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8BC4A58-C794-A44E-AF0A-B35C3A1207D0}"/>
              </a:ext>
            </a:extLst>
          </p:cNvPr>
          <p:cNvSpPr/>
          <p:nvPr/>
        </p:nvSpPr>
        <p:spPr>
          <a:xfrm>
            <a:off x="1143000" y="4419600"/>
            <a:ext cx="2286000" cy="2285982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BDCE71E-86CB-8940-9F38-B29E9A7E2E9F}"/>
              </a:ext>
            </a:extLst>
          </p:cNvPr>
          <p:cNvSpPr/>
          <p:nvPr/>
        </p:nvSpPr>
        <p:spPr>
          <a:xfrm>
            <a:off x="1131794" y="4807774"/>
            <a:ext cx="2286000" cy="36933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60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5BFB1F1-37EE-3C40-AC8B-877B0EF4A7D9}"/>
              </a:ext>
            </a:extLst>
          </p:cNvPr>
          <p:cNvSpPr/>
          <p:nvPr/>
        </p:nvSpPr>
        <p:spPr>
          <a:xfrm>
            <a:off x="1138237" y="5775303"/>
            <a:ext cx="2286000" cy="36933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13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F6CD2CA-D119-4E47-9423-1F394456076B}"/>
              </a:ext>
            </a:extLst>
          </p:cNvPr>
          <p:cNvSpPr/>
          <p:nvPr/>
        </p:nvSpPr>
        <p:spPr>
          <a:xfrm>
            <a:off x="1143000" y="4801760"/>
            <a:ext cx="2286000" cy="36933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47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0C468A8-A709-4248-BDEB-7F3651C3F9D5}"/>
              </a:ext>
            </a:extLst>
          </p:cNvPr>
          <p:cNvSpPr txBox="1"/>
          <p:nvPr/>
        </p:nvSpPr>
        <p:spPr>
          <a:xfrm>
            <a:off x="4062221" y="4401564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temp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268AFA4-CA13-694C-A88C-E3B345F121A9}"/>
              </a:ext>
            </a:extLst>
          </p:cNvPr>
          <p:cNvSpPr/>
          <p:nvPr/>
        </p:nvSpPr>
        <p:spPr>
          <a:xfrm>
            <a:off x="4742126" y="4422060"/>
            <a:ext cx="889407" cy="36933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13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43C03E75-B89F-3E46-A834-B9F015638173}"/>
              </a:ext>
            </a:extLst>
          </p:cNvPr>
          <p:cNvGrpSpPr/>
          <p:nvPr/>
        </p:nvGrpSpPr>
        <p:grpSpPr>
          <a:xfrm>
            <a:off x="5150958" y="4985332"/>
            <a:ext cx="801478" cy="369332"/>
            <a:chOff x="5751722" y="2781372"/>
            <a:chExt cx="801478" cy="369332"/>
          </a:xfrm>
        </p:grpSpPr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D469A5F2-384A-F246-A161-FAAFBBF2B1A9}"/>
                </a:ext>
              </a:extLst>
            </p:cNvPr>
            <p:cNvCxnSpPr/>
            <p:nvPr/>
          </p:nvCxnSpPr>
          <p:spPr>
            <a:xfrm>
              <a:off x="6096000" y="2973147"/>
              <a:ext cx="4572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E5711C5F-70A2-B846-BDFC-512E0EDB6705}"/>
                </a:ext>
              </a:extLst>
            </p:cNvPr>
            <p:cNvSpPr txBox="1"/>
            <p:nvPr/>
          </p:nvSpPr>
          <p:spPr>
            <a:xfrm>
              <a:off x="5751722" y="2781372"/>
              <a:ext cx="4283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/>
                <a:t>xp</a:t>
              </a:r>
              <a:endParaRPr lang="en-US" dirty="0"/>
            </a:p>
          </p:txBody>
        </p:sp>
      </p:grpSp>
      <p:sp>
        <p:nvSpPr>
          <p:cNvPr id="29" name="Rectangle 28">
            <a:extLst>
              <a:ext uri="{FF2B5EF4-FFF2-40B4-BE49-F238E27FC236}">
                <a16:creationId xmlns:a16="http://schemas.microsoft.com/office/drawing/2014/main" id="{659CA6AC-D4D0-124C-A890-3CC000DD3CA1}"/>
              </a:ext>
            </a:extLst>
          </p:cNvPr>
          <p:cNvSpPr/>
          <p:nvPr/>
        </p:nvSpPr>
        <p:spPr>
          <a:xfrm>
            <a:off x="5971486" y="5770811"/>
            <a:ext cx="2286000" cy="36933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47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8547DB9-69EE-B448-90CD-85A2AF47F93D}"/>
              </a:ext>
            </a:extLst>
          </p:cNvPr>
          <p:cNvSpPr/>
          <p:nvPr/>
        </p:nvSpPr>
        <p:spPr>
          <a:xfrm>
            <a:off x="5990536" y="4812266"/>
            <a:ext cx="2286000" cy="36933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13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5C5EFF2C-B1A9-B74A-9C52-FD0144A0EC91}"/>
              </a:ext>
            </a:extLst>
          </p:cNvPr>
          <p:cNvCxnSpPr/>
          <p:nvPr/>
        </p:nvCxnSpPr>
        <p:spPr>
          <a:xfrm>
            <a:off x="5495236" y="6143497"/>
            <a:ext cx="45720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2772B1CB-35D3-2745-B20F-8A6BCA9E0F4E}"/>
              </a:ext>
            </a:extLst>
          </p:cNvPr>
          <p:cNvSpPr txBox="1"/>
          <p:nvPr/>
        </p:nvSpPr>
        <p:spPr>
          <a:xfrm>
            <a:off x="5150958" y="5933509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yp</a:t>
            </a:r>
            <a:endParaRPr lang="en-US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7846A7ED-CE15-234C-B740-3E63A60EDABC}"/>
              </a:ext>
            </a:extLst>
          </p:cNvPr>
          <p:cNvSpPr/>
          <p:nvPr/>
        </p:nvSpPr>
        <p:spPr>
          <a:xfrm>
            <a:off x="5990536" y="4419600"/>
            <a:ext cx="2286000" cy="2285982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9535697E-BD54-A547-AC57-42DE5DD5DE13}"/>
              </a:ext>
            </a:extLst>
          </p:cNvPr>
          <p:cNvSpPr/>
          <p:nvPr/>
        </p:nvSpPr>
        <p:spPr>
          <a:xfrm>
            <a:off x="5985773" y="5775303"/>
            <a:ext cx="2286000" cy="36933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13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0DF2BA74-35F9-6D46-BC96-BF215B413AB6}"/>
              </a:ext>
            </a:extLst>
          </p:cNvPr>
          <p:cNvSpPr/>
          <p:nvPr/>
        </p:nvSpPr>
        <p:spPr>
          <a:xfrm>
            <a:off x="5979330" y="4801760"/>
            <a:ext cx="2286000" cy="36933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47</a:t>
            </a:r>
          </a:p>
        </p:txBody>
      </p:sp>
    </p:spTree>
    <p:extLst>
      <p:ext uri="{BB962C8B-B14F-4D97-AF65-F5344CB8AC3E}">
        <p14:creationId xmlns:p14="http://schemas.microsoft.com/office/powerpoint/2010/main" val="2297007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0" grpId="0" animBg="1"/>
      <p:bldP spid="22" grpId="0"/>
      <p:bldP spid="24" grpId="0" animBg="1"/>
      <p:bldP spid="25" grpId="0" animBg="1"/>
      <p:bldP spid="26" grpId="0" animBg="1"/>
      <p:bldP spid="27" grpId="0" animBg="1"/>
      <p:bldP spid="30" grpId="0"/>
      <p:bldP spid="31" grpId="0" animBg="1"/>
      <p:bldP spid="29" grpId="0" animBg="1"/>
      <p:bldP spid="32" grpId="0" animBg="1"/>
      <p:bldP spid="34" grpId="0"/>
      <p:bldP spid="35" grpId="0" animBg="1"/>
      <p:bldP spid="37" grpId="0" animBg="1"/>
      <p:bldP spid="3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3D8CD-F889-4F40-9D99-7F20984D9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Programs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A59663D-F08A-1C41-9B83-6C053E5517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645452"/>
            <a:ext cx="3296036" cy="156709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void mystery1(int*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</a:rPr>
              <a:t>xp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,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              int*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</a:rPr>
              <a:t>yp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){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  *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</a:rPr>
              <a:t>xp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 = *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</a:rPr>
              <a:t>xp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 + *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</a:rPr>
              <a:t>yp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  *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</a:rPr>
              <a:t>yp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 = *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</a:rPr>
              <a:t>xp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 - *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</a:rPr>
              <a:t>yp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  *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</a:rPr>
              <a:t>xp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 = *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</a:rPr>
              <a:t>xp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 – *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</a:rPr>
              <a:t>yp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5BF3297-163F-4A4F-8B1F-3A0FA3931B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1024" y="2645452"/>
            <a:ext cx="3296036" cy="156709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void mystery2(int*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</a:rPr>
              <a:t>xp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,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              int*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</a:rPr>
              <a:t>yp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){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 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</a:rPr>
              <a:t>int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 temp = *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</a:rPr>
              <a:t>xp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  *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</a:rPr>
              <a:t>xp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 = *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</a:rPr>
              <a:t>yp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  *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</a:rPr>
              <a:t>yp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 = temp;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}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95D21D7-147D-834A-8C74-09C705DC4B2F}"/>
              </a:ext>
            </a:extLst>
          </p:cNvPr>
          <p:cNvGrpSpPr/>
          <p:nvPr/>
        </p:nvGrpSpPr>
        <p:grpSpPr>
          <a:xfrm>
            <a:off x="0" y="4985332"/>
            <a:ext cx="1173375" cy="369332"/>
            <a:chOff x="5379825" y="2781372"/>
            <a:chExt cx="1173375" cy="369332"/>
          </a:xfrm>
        </p:grpSpPr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0DAF5E19-6A62-4441-AFBB-F3C334626F2D}"/>
                </a:ext>
              </a:extLst>
            </p:cNvPr>
            <p:cNvCxnSpPr/>
            <p:nvPr/>
          </p:nvCxnSpPr>
          <p:spPr>
            <a:xfrm>
              <a:off x="6096000" y="2973147"/>
              <a:ext cx="4572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BDF56BE9-8C02-D444-BF0E-64D775492AB4}"/>
                </a:ext>
              </a:extLst>
            </p:cNvPr>
            <p:cNvSpPr txBox="1"/>
            <p:nvPr/>
          </p:nvSpPr>
          <p:spPr>
            <a:xfrm>
              <a:off x="5379825" y="2781372"/>
              <a:ext cx="8002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dirty="0" err="1"/>
                <a:t>xp</a:t>
              </a:r>
              <a:r>
                <a:rPr lang="en-US" dirty="0"/>
                <a:t>, </a:t>
              </a:r>
              <a:r>
                <a:rPr lang="en-US" dirty="0" err="1"/>
                <a:t>yp</a:t>
              </a:r>
              <a:endParaRPr lang="en-US" dirty="0"/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23EA5C29-8581-1543-9212-1FEDF0ED9DBC}"/>
              </a:ext>
            </a:extLst>
          </p:cNvPr>
          <p:cNvSpPr/>
          <p:nvPr/>
        </p:nvSpPr>
        <p:spPr>
          <a:xfrm>
            <a:off x="1211475" y="4812266"/>
            <a:ext cx="2286000" cy="36933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13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8BC4A58-C794-A44E-AF0A-B35C3A1207D0}"/>
              </a:ext>
            </a:extLst>
          </p:cNvPr>
          <p:cNvSpPr/>
          <p:nvPr/>
        </p:nvSpPr>
        <p:spPr>
          <a:xfrm>
            <a:off x="1211475" y="4419600"/>
            <a:ext cx="2286000" cy="2285982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BDCE71E-86CB-8940-9F38-B29E9A7E2E9F}"/>
              </a:ext>
            </a:extLst>
          </p:cNvPr>
          <p:cNvSpPr/>
          <p:nvPr/>
        </p:nvSpPr>
        <p:spPr>
          <a:xfrm>
            <a:off x="1211475" y="4803069"/>
            <a:ext cx="2286000" cy="36933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26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5BFB1F1-37EE-3C40-AC8B-877B0EF4A7D9}"/>
              </a:ext>
            </a:extLst>
          </p:cNvPr>
          <p:cNvSpPr/>
          <p:nvPr/>
        </p:nvSpPr>
        <p:spPr>
          <a:xfrm>
            <a:off x="1225290" y="4803069"/>
            <a:ext cx="2286000" cy="36933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0C468A8-A709-4248-BDEB-7F3651C3F9D5}"/>
              </a:ext>
            </a:extLst>
          </p:cNvPr>
          <p:cNvSpPr txBox="1"/>
          <p:nvPr/>
        </p:nvSpPr>
        <p:spPr>
          <a:xfrm>
            <a:off x="4092679" y="4439599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temp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268AFA4-CA13-694C-A88C-E3B345F121A9}"/>
              </a:ext>
            </a:extLst>
          </p:cNvPr>
          <p:cNvSpPr/>
          <p:nvPr/>
        </p:nvSpPr>
        <p:spPr>
          <a:xfrm>
            <a:off x="4757120" y="4439598"/>
            <a:ext cx="889407" cy="36933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13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6F85F385-4C76-E341-95AD-14FF71D076E1}"/>
              </a:ext>
            </a:extLst>
          </p:cNvPr>
          <p:cNvGrpSpPr/>
          <p:nvPr/>
        </p:nvGrpSpPr>
        <p:grpSpPr>
          <a:xfrm>
            <a:off x="4765106" y="4985332"/>
            <a:ext cx="1173375" cy="369332"/>
            <a:chOff x="5379825" y="2781372"/>
            <a:chExt cx="1173375" cy="369332"/>
          </a:xfrm>
        </p:grpSpPr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4CB435E1-8CF6-674A-90C9-80C2A2CF66FB}"/>
                </a:ext>
              </a:extLst>
            </p:cNvPr>
            <p:cNvCxnSpPr/>
            <p:nvPr/>
          </p:nvCxnSpPr>
          <p:spPr>
            <a:xfrm>
              <a:off x="6096000" y="2973147"/>
              <a:ext cx="4572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D4EFB21B-227B-774D-A3EB-9AC4EC72DEB2}"/>
                </a:ext>
              </a:extLst>
            </p:cNvPr>
            <p:cNvSpPr txBox="1"/>
            <p:nvPr/>
          </p:nvSpPr>
          <p:spPr>
            <a:xfrm>
              <a:off x="5379825" y="2781372"/>
              <a:ext cx="8002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dirty="0" err="1"/>
                <a:t>xp</a:t>
              </a:r>
              <a:r>
                <a:rPr lang="en-US" dirty="0"/>
                <a:t>, </a:t>
              </a:r>
              <a:r>
                <a:rPr lang="en-US" dirty="0" err="1"/>
                <a:t>yp</a:t>
              </a:r>
              <a:endParaRPr lang="en-US" dirty="0"/>
            </a:p>
          </p:txBody>
        </p:sp>
      </p:grpSp>
      <p:sp>
        <p:nvSpPr>
          <p:cNvPr id="29" name="Rectangle 28">
            <a:extLst>
              <a:ext uri="{FF2B5EF4-FFF2-40B4-BE49-F238E27FC236}">
                <a16:creationId xmlns:a16="http://schemas.microsoft.com/office/drawing/2014/main" id="{69F1CABF-82FB-AF4E-BF78-675CC9E6477A}"/>
              </a:ext>
            </a:extLst>
          </p:cNvPr>
          <p:cNvSpPr/>
          <p:nvPr/>
        </p:nvSpPr>
        <p:spPr>
          <a:xfrm>
            <a:off x="5976581" y="4812266"/>
            <a:ext cx="2286000" cy="36933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13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3266DDF6-A964-EF47-B8F0-F25B05517023}"/>
              </a:ext>
            </a:extLst>
          </p:cNvPr>
          <p:cNvSpPr/>
          <p:nvPr/>
        </p:nvSpPr>
        <p:spPr>
          <a:xfrm>
            <a:off x="5976581" y="4419600"/>
            <a:ext cx="2286000" cy="2285982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231475A-19EF-44A7-7CF6-8C974C5326C0}"/>
              </a:ext>
            </a:extLst>
          </p:cNvPr>
          <p:cNvSpPr/>
          <p:nvPr/>
        </p:nvSpPr>
        <p:spPr>
          <a:xfrm>
            <a:off x="1218383" y="4812266"/>
            <a:ext cx="2286000" cy="36933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13</a:t>
            </a:r>
          </a:p>
        </p:txBody>
      </p:sp>
    </p:spTree>
    <p:extLst>
      <p:ext uri="{BB962C8B-B14F-4D97-AF65-F5344CB8AC3E}">
        <p14:creationId xmlns:p14="http://schemas.microsoft.com/office/powerpoint/2010/main" val="2728279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4" grpId="0" animBg="1"/>
      <p:bldP spid="25" grpId="0" animBg="1"/>
      <p:bldP spid="26" grpId="0" animBg="1"/>
      <p:bldP spid="30" grpId="0"/>
      <p:bldP spid="31" grpId="0" animBg="1"/>
      <p:bldP spid="29" grpId="0" animBg="1"/>
      <p:bldP spid="32" grpId="0" animBg="1"/>
      <p:bldP spid="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Optimization Blocker 1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Aliasing: Two different references to a single location</a:t>
            </a:r>
          </a:p>
          <a:p>
            <a:pPr lvl="1"/>
            <a:r>
              <a:rPr lang="en-US" dirty="0"/>
              <a:t>Easy to happen in C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Develop habit of introducing local variables</a:t>
            </a:r>
          </a:p>
          <a:p>
            <a:pPr lvl="1"/>
            <a:r>
              <a:rPr lang="en-US" dirty="0"/>
              <a:t>To accumulate within loops, for example</a:t>
            </a:r>
          </a:p>
          <a:p>
            <a:pPr lvl="1"/>
            <a:r>
              <a:rPr lang="en-US" dirty="0"/>
              <a:t>Your way of telling the compiler not to check for aliasing</a:t>
            </a:r>
          </a:p>
        </p:txBody>
      </p:sp>
    </p:spTree>
    <p:extLst>
      <p:ext uri="{BB962C8B-B14F-4D97-AF65-F5344CB8AC3E}">
        <p14:creationId xmlns:p14="http://schemas.microsoft.com/office/powerpoint/2010/main" val="30575383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Summing Matrix Rows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57201" y="4571412"/>
            <a:ext cx="4038600" cy="159787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# sum_rows1 inner loop</a:t>
            </a:r>
          </a:p>
          <a:p>
            <a:r>
              <a:rPr lang="en-US" sz="1400" b="1" dirty="0">
                <a:latin typeface="Courier New" pitchFamily="49" charset="0"/>
              </a:rPr>
              <a:t>.L4:</a:t>
            </a:r>
          </a:p>
          <a:p>
            <a:r>
              <a:rPr lang="en-US" sz="1400" b="1" dirty="0">
                <a:latin typeface="Courier New" pitchFamily="49" charset="0"/>
              </a:rPr>
              <a:t>        </a:t>
            </a:r>
            <a:r>
              <a:rPr lang="en-US" sz="1400" b="1" dirty="0" err="1">
                <a:latin typeface="Courier New" pitchFamily="49" charset="0"/>
              </a:rPr>
              <a:t>movl</a:t>
            </a:r>
            <a:r>
              <a:rPr lang="en-US" sz="1400" b="1" dirty="0">
                <a:latin typeface="Courier New" pitchFamily="49" charset="0"/>
              </a:rPr>
              <a:t>   (%</a:t>
            </a:r>
            <a:r>
              <a:rPr lang="en-US" sz="1400" b="1" dirty="0" err="1">
                <a:latin typeface="Courier New" pitchFamily="49" charset="0"/>
              </a:rPr>
              <a:t>rax</a:t>
            </a:r>
            <a:r>
              <a:rPr lang="en-US" sz="1400" b="1" dirty="0">
                <a:latin typeface="Courier New" pitchFamily="49" charset="0"/>
              </a:rPr>
              <a:t>), %</a:t>
            </a:r>
            <a:r>
              <a:rPr lang="en-US" sz="1400" b="1" dirty="0" err="1">
                <a:latin typeface="Courier New" pitchFamily="49" charset="0"/>
              </a:rPr>
              <a:t>edx</a:t>
            </a:r>
            <a:r>
              <a:rPr lang="en-US" sz="1400" b="1" dirty="0">
                <a:latin typeface="Courier New" pitchFamily="49" charset="0"/>
              </a:rPr>
              <a:t>	</a:t>
            </a:r>
          </a:p>
          <a:p>
            <a:r>
              <a:rPr lang="en-US" sz="1400" b="1" dirty="0">
                <a:latin typeface="Courier New" pitchFamily="49" charset="0"/>
              </a:rPr>
              <a:t>        </a:t>
            </a:r>
            <a:r>
              <a:rPr lang="en-US" sz="1400" b="1" dirty="0" err="1">
                <a:latin typeface="Courier New" pitchFamily="49" charset="0"/>
              </a:rPr>
              <a:t>addl</a:t>
            </a:r>
            <a:r>
              <a:rPr lang="en-US" sz="1400" b="1" dirty="0">
                <a:latin typeface="Courier New" pitchFamily="49" charset="0"/>
              </a:rPr>
              <a:t>    %</a:t>
            </a:r>
            <a:r>
              <a:rPr lang="en-US" sz="1400" b="1" dirty="0" err="1">
                <a:latin typeface="Courier New" pitchFamily="49" charset="0"/>
              </a:rPr>
              <a:t>edx</a:t>
            </a:r>
            <a:r>
              <a:rPr lang="en-US" sz="1400" b="1" dirty="0">
                <a:latin typeface="Courier New" pitchFamily="49" charset="0"/>
              </a:rPr>
              <a:t>, (%rsi,%r10,4)</a:t>
            </a:r>
          </a:p>
          <a:p>
            <a:r>
              <a:rPr lang="en-US" sz="1400" b="1" dirty="0">
                <a:latin typeface="Courier New" pitchFamily="49" charset="0"/>
              </a:rPr>
              <a:t>        </a:t>
            </a:r>
            <a:r>
              <a:rPr lang="en-US" sz="1400" b="1" dirty="0" err="1">
                <a:latin typeface="Courier New" pitchFamily="49" charset="0"/>
              </a:rPr>
              <a:t>addq</a:t>
            </a:r>
            <a:r>
              <a:rPr lang="en-US" sz="1400" b="1" dirty="0">
                <a:latin typeface="Courier New" pitchFamily="49" charset="0"/>
              </a:rPr>
              <a:t>    $4, %</a:t>
            </a:r>
            <a:r>
              <a:rPr lang="en-US" sz="1400" b="1" dirty="0" err="1">
                <a:latin typeface="Courier New" pitchFamily="49" charset="0"/>
              </a:rPr>
              <a:t>rax</a:t>
            </a:r>
            <a:endParaRPr lang="en-US" sz="1400" b="1" dirty="0">
              <a:latin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</a:rPr>
              <a:t>        </a:t>
            </a:r>
            <a:r>
              <a:rPr lang="en-US" sz="1400" b="1" dirty="0" err="1">
                <a:latin typeface="Courier New" pitchFamily="49" charset="0"/>
              </a:rPr>
              <a:t>decq</a:t>
            </a:r>
            <a:r>
              <a:rPr lang="en-US" sz="1400" b="1" dirty="0">
                <a:latin typeface="Courier New" pitchFamily="49" charset="0"/>
              </a:rPr>
              <a:t>    %</a:t>
            </a:r>
            <a:r>
              <a:rPr lang="en-US" sz="1400" b="1" dirty="0" err="1">
                <a:latin typeface="Courier New" pitchFamily="49" charset="0"/>
              </a:rPr>
              <a:t>rcx</a:t>
            </a:r>
            <a:endParaRPr lang="en-US" sz="1400" b="1" dirty="0">
              <a:latin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</a:rPr>
              <a:t>        </a:t>
            </a:r>
            <a:r>
              <a:rPr lang="en-US" sz="1400" b="1" dirty="0" err="1">
                <a:latin typeface="Courier New" pitchFamily="49" charset="0"/>
              </a:rPr>
              <a:t>jne</a:t>
            </a:r>
            <a:r>
              <a:rPr lang="en-US" sz="1400" b="1" dirty="0">
                <a:latin typeface="Courier New" pitchFamily="49" charset="0"/>
              </a:rPr>
              <a:t>     .L3</a:t>
            </a: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457200" y="1633894"/>
            <a:ext cx="4038600" cy="267509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0487" tIns="44450" rIns="90487" bIns="44450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  <a:latin typeface="Courier New" pitchFamily="49" charset="0"/>
              </a:rPr>
              <a:t>/* Sum rows of </a:t>
            </a:r>
            <a:r>
              <a:rPr lang="en-US" sz="1400" b="1" dirty="0" err="1">
                <a:solidFill>
                  <a:schemeClr val="tx1"/>
                </a:solidFill>
                <a:latin typeface="Courier New" pitchFamily="49" charset="0"/>
              </a:rPr>
              <a:t>nxn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</a:rPr>
              <a:t> matrix a, store </a:t>
            </a:r>
          </a:p>
          <a:p>
            <a:r>
              <a:rPr lang="en-US" sz="1400" b="1" dirty="0">
                <a:solidFill>
                  <a:schemeClr val="tx1"/>
                </a:solidFill>
                <a:latin typeface="Courier New" pitchFamily="49" charset="0"/>
              </a:rPr>
              <a:t>   in vector sums                 */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</a:rPr>
              <a:t>void sum_rows1(int* a, int* sums, 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</a:rPr>
              <a:t>               int n) {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</a:rPr>
              <a:t>  for (int </a:t>
            </a:r>
            <a:r>
              <a:rPr lang="en-US" sz="1400" b="1" dirty="0" err="1">
                <a:solidFill>
                  <a:schemeClr val="tx1"/>
                </a:solidFill>
                <a:latin typeface="Courier New" pitchFamily="49" charset="0"/>
              </a:rPr>
              <a:t>i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</a:rPr>
              <a:t> = 0; </a:t>
            </a:r>
            <a:r>
              <a:rPr lang="en-US" sz="1400" b="1" dirty="0" err="1">
                <a:solidFill>
                  <a:schemeClr val="tx1"/>
                </a:solidFill>
                <a:latin typeface="Courier New" pitchFamily="49" charset="0"/>
              </a:rPr>
              <a:t>i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</a:rPr>
              <a:t> &lt; n; </a:t>
            </a:r>
            <a:r>
              <a:rPr lang="en-US" sz="1400" b="1" dirty="0" err="1">
                <a:solidFill>
                  <a:schemeClr val="tx1"/>
                </a:solidFill>
                <a:latin typeface="Courier New" pitchFamily="49" charset="0"/>
              </a:rPr>
              <a:t>i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</a:rPr>
              <a:t>++) {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</a:rPr>
              <a:t>    sums[</a:t>
            </a:r>
            <a:r>
              <a:rPr lang="en-US" sz="1400" b="1" dirty="0" err="1">
                <a:solidFill>
                  <a:schemeClr val="tx1"/>
                </a:solidFill>
                <a:latin typeface="Courier New" pitchFamily="49" charset="0"/>
              </a:rPr>
              <a:t>i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</a:rPr>
              <a:t>] = 0;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</a:rPr>
              <a:t>    for (long j = 0; j &lt; n; </a:t>
            </a:r>
            <a:r>
              <a:rPr lang="en-US" sz="1400" b="1" dirty="0" err="1">
                <a:solidFill>
                  <a:schemeClr val="tx1"/>
                </a:solidFill>
                <a:latin typeface="Courier New" pitchFamily="49" charset="0"/>
              </a:rPr>
              <a:t>j++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</a:rPr>
              <a:t>){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</a:rPr>
              <a:t>      sums[</a:t>
            </a:r>
            <a:r>
              <a:rPr lang="en-US" sz="1400" b="1" dirty="0" err="1">
                <a:solidFill>
                  <a:schemeClr val="tx1"/>
                </a:solidFill>
                <a:latin typeface="Courier New" pitchFamily="49" charset="0"/>
              </a:rPr>
              <a:t>i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</a:rPr>
              <a:t>] += a[</a:t>
            </a:r>
            <a:r>
              <a:rPr lang="en-US" sz="1400" b="1" dirty="0" err="1">
                <a:solidFill>
                  <a:schemeClr val="tx1"/>
                </a:solidFill>
                <a:latin typeface="Courier New" pitchFamily="49" charset="0"/>
              </a:rPr>
              <a:t>i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</a:rPr>
              <a:t>*n + j];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endParaRPr lang="en-US" sz="1400" b="1" dirty="0">
              <a:solidFill>
                <a:schemeClr val="tx1"/>
              </a:solidFill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</a:rPr>
              <a:t>  }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5DDA04E-BE59-1843-AE63-EBF1B4096D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197" y="1633894"/>
            <a:ext cx="4038601" cy="267509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0487" tIns="44450" rIns="90487" bIns="44450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  <a:latin typeface="Courier New" pitchFamily="49" charset="0"/>
              </a:rPr>
              <a:t>/* Sum rows of </a:t>
            </a:r>
            <a:r>
              <a:rPr lang="en-US" sz="1400" b="1" dirty="0" err="1">
                <a:solidFill>
                  <a:schemeClr val="tx1"/>
                </a:solidFill>
                <a:latin typeface="Courier New" pitchFamily="49" charset="0"/>
              </a:rPr>
              <a:t>nxn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</a:rPr>
              <a:t> matrix a, store </a:t>
            </a:r>
          </a:p>
          <a:p>
            <a:r>
              <a:rPr lang="en-US" sz="1400" b="1" dirty="0">
                <a:solidFill>
                  <a:schemeClr val="tx1"/>
                </a:solidFill>
                <a:latin typeface="Courier New" pitchFamily="49" charset="0"/>
              </a:rPr>
              <a:t>   in vector sums                 */</a:t>
            </a:r>
          </a:p>
          <a:p>
            <a:r>
              <a:rPr lang="en-US" sz="1400" b="1" dirty="0">
                <a:solidFill>
                  <a:schemeClr val="tx1"/>
                </a:solidFill>
                <a:latin typeface="Courier New" pitchFamily="49" charset="0"/>
              </a:rPr>
              <a:t>void sum_rows2(int* a, int* sums, </a:t>
            </a:r>
          </a:p>
          <a:p>
            <a:r>
              <a:rPr lang="en-US" sz="1400" b="1" dirty="0">
                <a:solidFill>
                  <a:schemeClr val="tx1"/>
                </a:solidFill>
                <a:latin typeface="Courier New" pitchFamily="49" charset="0"/>
              </a:rPr>
              <a:t>               int n) {</a:t>
            </a:r>
          </a:p>
          <a:p>
            <a:r>
              <a:rPr lang="en-US" sz="1400" b="1" dirty="0">
                <a:solidFill>
                  <a:schemeClr val="tx1"/>
                </a:solidFill>
                <a:latin typeface="Courier New" pitchFamily="49" charset="0"/>
              </a:rPr>
              <a:t>  for (int </a:t>
            </a:r>
            <a:r>
              <a:rPr lang="en-US" sz="1400" b="1" dirty="0" err="1">
                <a:solidFill>
                  <a:schemeClr val="tx1"/>
                </a:solidFill>
                <a:latin typeface="Courier New" pitchFamily="49" charset="0"/>
              </a:rPr>
              <a:t>i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</a:rPr>
              <a:t> = 0; </a:t>
            </a:r>
            <a:r>
              <a:rPr lang="en-US" sz="1400" b="1" dirty="0" err="1">
                <a:solidFill>
                  <a:schemeClr val="tx1"/>
                </a:solidFill>
                <a:latin typeface="Courier New" pitchFamily="49" charset="0"/>
              </a:rPr>
              <a:t>i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</a:rPr>
              <a:t> &lt; n; </a:t>
            </a:r>
            <a:r>
              <a:rPr lang="en-US" sz="1400" b="1" dirty="0" err="1">
                <a:solidFill>
                  <a:schemeClr val="tx1"/>
                </a:solidFill>
                <a:latin typeface="Courier New" pitchFamily="49" charset="0"/>
              </a:rPr>
              <a:t>i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</a:rPr>
              <a:t>++) {</a:t>
            </a:r>
          </a:p>
          <a:p>
            <a:r>
              <a:rPr lang="en-US" sz="1400" b="1" dirty="0">
                <a:solidFill>
                  <a:schemeClr val="tx1"/>
                </a:solidFill>
                <a:latin typeface="Courier New" pitchFamily="49" charset="0"/>
              </a:rPr>
              <a:t>    </a:t>
            </a:r>
            <a:r>
              <a:rPr lang="en-US" sz="1400" b="1" dirty="0">
                <a:solidFill>
                  <a:schemeClr val="accent1"/>
                </a:solidFill>
                <a:latin typeface="Courier New" pitchFamily="49" charset="0"/>
              </a:rPr>
              <a:t>int </a:t>
            </a:r>
            <a:r>
              <a:rPr lang="en-US" sz="1400" b="1" dirty="0" err="1">
                <a:solidFill>
                  <a:schemeClr val="accent1"/>
                </a:solidFill>
                <a:latin typeface="Courier New" pitchFamily="49" charset="0"/>
              </a:rPr>
              <a:t>val</a:t>
            </a:r>
            <a:r>
              <a:rPr lang="en-US" sz="1400" b="1" dirty="0">
                <a:solidFill>
                  <a:schemeClr val="accent1"/>
                </a:solidFill>
                <a:latin typeface="Courier New" pitchFamily="49" charset="0"/>
              </a:rPr>
              <a:t> = 0;</a:t>
            </a:r>
          </a:p>
          <a:p>
            <a:r>
              <a:rPr lang="en-US" sz="1400" b="1" dirty="0">
                <a:solidFill>
                  <a:schemeClr val="tx1"/>
                </a:solidFill>
                <a:latin typeface="Courier New" pitchFamily="49" charset="0"/>
              </a:rPr>
              <a:t>    for (long j = 0; j &lt; n; </a:t>
            </a:r>
            <a:r>
              <a:rPr lang="en-US" sz="1400" b="1" dirty="0" err="1">
                <a:solidFill>
                  <a:schemeClr val="tx1"/>
                </a:solidFill>
                <a:latin typeface="Courier New" pitchFamily="49" charset="0"/>
              </a:rPr>
              <a:t>j++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</a:rPr>
              <a:t>){</a:t>
            </a:r>
          </a:p>
          <a:p>
            <a:r>
              <a:rPr lang="en-US" sz="1400" b="1" dirty="0">
                <a:solidFill>
                  <a:schemeClr val="tx1"/>
                </a:solidFill>
                <a:latin typeface="Courier New" pitchFamily="49" charset="0"/>
              </a:rPr>
              <a:t>      </a:t>
            </a:r>
            <a:r>
              <a:rPr lang="en-US" sz="1400" b="1" dirty="0" err="1">
                <a:solidFill>
                  <a:schemeClr val="accent1"/>
                </a:solidFill>
                <a:latin typeface="Courier New" pitchFamily="49" charset="0"/>
              </a:rPr>
              <a:t>val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</a:rPr>
              <a:t>  += a[</a:t>
            </a:r>
            <a:r>
              <a:rPr lang="en-US" sz="1400" b="1" dirty="0" err="1">
                <a:solidFill>
                  <a:schemeClr val="tx1"/>
                </a:solidFill>
                <a:latin typeface="Courier New" pitchFamily="49" charset="0"/>
              </a:rPr>
              <a:t>i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</a:rPr>
              <a:t>*n + j];</a:t>
            </a:r>
          </a:p>
          <a:p>
            <a:r>
              <a:rPr lang="en-US" sz="1400" b="1" dirty="0">
                <a:solidFill>
                  <a:schemeClr val="tx1"/>
                </a:solidFill>
                <a:latin typeface="Courier New" pitchFamily="49" charset="0"/>
              </a:rPr>
              <a:t>    }</a:t>
            </a:r>
          </a:p>
          <a:p>
            <a:r>
              <a:rPr lang="en-US" sz="1400" b="1" dirty="0">
                <a:solidFill>
                  <a:schemeClr val="tx1"/>
                </a:solidFill>
                <a:latin typeface="Courier New" pitchFamily="49" charset="0"/>
              </a:rPr>
              <a:t>    </a:t>
            </a:r>
            <a:r>
              <a:rPr lang="en-US" sz="1400" b="1" dirty="0">
                <a:solidFill>
                  <a:schemeClr val="accent1"/>
                </a:solidFill>
                <a:latin typeface="Courier New" pitchFamily="49" charset="0"/>
              </a:rPr>
              <a:t>sums[</a:t>
            </a:r>
            <a:r>
              <a:rPr lang="en-US" sz="1400" b="1" dirty="0" err="1">
                <a:solidFill>
                  <a:schemeClr val="accent1"/>
                </a:solidFill>
                <a:latin typeface="Courier New" pitchFamily="49" charset="0"/>
              </a:rPr>
              <a:t>i</a:t>
            </a:r>
            <a:r>
              <a:rPr lang="en-US" sz="1400" b="1" dirty="0">
                <a:solidFill>
                  <a:schemeClr val="accent1"/>
                </a:solidFill>
                <a:latin typeface="Courier New" pitchFamily="49" charset="0"/>
              </a:rPr>
              <a:t>] = </a:t>
            </a:r>
            <a:r>
              <a:rPr lang="en-US" sz="1400" b="1" dirty="0" err="1">
                <a:solidFill>
                  <a:schemeClr val="accent1"/>
                </a:solidFill>
                <a:latin typeface="Courier New" pitchFamily="49" charset="0"/>
              </a:rPr>
              <a:t>val</a:t>
            </a:r>
            <a:r>
              <a:rPr lang="en-US" sz="1400" b="1" dirty="0">
                <a:solidFill>
                  <a:schemeClr val="accent1"/>
                </a:solidFill>
                <a:latin typeface="Courier New" pitchFamily="49" charset="0"/>
              </a:rPr>
              <a:t>;</a:t>
            </a:r>
          </a:p>
          <a:p>
            <a:r>
              <a:rPr lang="en-US" sz="1400" b="1" dirty="0">
                <a:solidFill>
                  <a:schemeClr val="tx1"/>
                </a:solidFill>
                <a:latin typeface="Courier New" pitchFamily="49" charset="0"/>
              </a:rPr>
              <a:t>  }</a:t>
            </a:r>
          </a:p>
          <a:p>
            <a:r>
              <a:rPr lang="en-US" sz="1400" b="1" dirty="0">
                <a:solidFill>
                  <a:schemeClr val="tx1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402BD9C-9C58-5446-81F1-569F7AD1C3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197" y="4571412"/>
            <a:ext cx="4038601" cy="159787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0487" tIns="44450" rIns="90487" bIns="44450">
            <a:spAutoFit/>
          </a:bodyPr>
          <a:lstStyle/>
          <a:p>
            <a:r>
              <a:rPr lang="en-US" sz="1400" b="1" dirty="0">
                <a:latin typeface="Courier New" pitchFamily="49" charset="0"/>
              </a:rPr>
              <a:t># sum_rows2 inner loop</a:t>
            </a:r>
          </a:p>
          <a:p>
            <a:r>
              <a:rPr lang="en-US" sz="1400" b="1" dirty="0">
                <a:latin typeface="Courier New" pitchFamily="49" charset="0"/>
              </a:rPr>
              <a:t>.L10:</a:t>
            </a:r>
          </a:p>
          <a:p>
            <a:r>
              <a:rPr lang="en-US" sz="1400" b="1" dirty="0">
                <a:latin typeface="Courier New" pitchFamily="49" charset="0"/>
              </a:rPr>
              <a:t>        </a:t>
            </a:r>
            <a:r>
              <a:rPr lang="en-US" sz="1400" b="1" dirty="0" err="1">
                <a:latin typeface="Courier New" pitchFamily="49" charset="0"/>
              </a:rPr>
              <a:t>addl</a:t>
            </a:r>
            <a:r>
              <a:rPr lang="en-US" sz="1400" b="1" dirty="0">
                <a:latin typeface="Courier New" pitchFamily="49" charset="0"/>
              </a:rPr>
              <a:t>   (%</a:t>
            </a:r>
            <a:r>
              <a:rPr lang="en-US" sz="1400" b="1" dirty="0" err="1">
                <a:latin typeface="Courier New" pitchFamily="49" charset="0"/>
              </a:rPr>
              <a:t>rdx</a:t>
            </a:r>
            <a:r>
              <a:rPr lang="en-US" sz="1400" b="1" dirty="0">
                <a:latin typeface="Courier New" pitchFamily="49" charset="0"/>
              </a:rPr>
              <a:t>), %</a:t>
            </a:r>
            <a:r>
              <a:rPr lang="en-US" sz="1400" b="1" dirty="0" err="1">
                <a:latin typeface="Courier New" pitchFamily="49" charset="0"/>
              </a:rPr>
              <a:t>eax</a:t>
            </a:r>
            <a:r>
              <a:rPr lang="en-US" sz="1400" b="1" dirty="0">
                <a:latin typeface="Courier New" pitchFamily="49" charset="0"/>
              </a:rPr>
              <a:t>	</a:t>
            </a:r>
          </a:p>
          <a:p>
            <a:r>
              <a:rPr lang="en-US" sz="1400" b="1" dirty="0">
                <a:latin typeface="Courier New" pitchFamily="49" charset="0"/>
              </a:rPr>
              <a:t>        </a:t>
            </a:r>
            <a:r>
              <a:rPr lang="en-US" sz="1400" b="1" dirty="0" err="1">
                <a:latin typeface="Courier New" pitchFamily="49" charset="0"/>
              </a:rPr>
              <a:t>addq</a:t>
            </a:r>
            <a:r>
              <a:rPr lang="en-US" sz="1400" b="1" dirty="0">
                <a:latin typeface="Courier New" pitchFamily="49" charset="0"/>
              </a:rPr>
              <a:t>    $4, %</a:t>
            </a:r>
            <a:r>
              <a:rPr lang="en-US" sz="1400" b="1" dirty="0" err="1">
                <a:latin typeface="Courier New" pitchFamily="49" charset="0"/>
              </a:rPr>
              <a:t>rdx</a:t>
            </a:r>
            <a:endParaRPr lang="en-US" sz="1400" b="1" dirty="0">
              <a:latin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</a:rPr>
              <a:t>        </a:t>
            </a:r>
            <a:r>
              <a:rPr lang="en-US" sz="1400" b="1" dirty="0" err="1">
                <a:latin typeface="Courier New" pitchFamily="49" charset="0"/>
              </a:rPr>
              <a:t>decq</a:t>
            </a:r>
            <a:r>
              <a:rPr lang="en-US" sz="1400" b="1" dirty="0">
                <a:latin typeface="Courier New" pitchFamily="49" charset="0"/>
              </a:rPr>
              <a:t>    %</a:t>
            </a:r>
            <a:r>
              <a:rPr lang="en-US" sz="1400" b="1" dirty="0" err="1">
                <a:latin typeface="Courier New" pitchFamily="49" charset="0"/>
              </a:rPr>
              <a:t>rcx</a:t>
            </a:r>
            <a:endParaRPr lang="en-US" sz="1400" b="1" dirty="0">
              <a:latin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</a:rPr>
              <a:t>        </a:t>
            </a:r>
            <a:r>
              <a:rPr lang="en-US" sz="1400" b="1" dirty="0" err="1">
                <a:latin typeface="Courier New" pitchFamily="49" charset="0"/>
              </a:rPr>
              <a:t>jne</a:t>
            </a:r>
            <a:r>
              <a:rPr lang="en-US" sz="1400" b="1" dirty="0">
                <a:latin typeface="Courier New" pitchFamily="49" charset="0"/>
              </a:rPr>
              <a:t>     .L3</a:t>
            </a:r>
          </a:p>
          <a:p>
            <a:endParaRPr lang="en-US" sz="1400" b="1" dirty="0">
              <a:latin typeface="Courier New" pitchFamily="49" charset="0"/>
            </a:endParaRPr>
          </a:p>
        </p:txBody>
      </p:sp>
      <p:pic>
        <p:nvPicPr>
          <p:cNvPr id="6" name="Picture 5" descr="Graphical user interface, application, table, Excel&#10;&#10;Description automatically generated">
            <a:extLst>
              <a:ext uri="{FF2B5EF4-FFF2-40B4-BE49-F238E27FC236}">
                <a16:creationId xmlns:a16="http://schemas.microsoft.com/office/drawing/2014/main" id="{F6D404D8-F2B7-3D41-BC1B-412BF5B56A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1951" y="4538226"/>
            <a:ext cx="4074829" cy="2167374"/>
          </a:xfrm>
          <a:prstGeom prst="rect">
            <a:avLst/>
          </a:prstGeom>
        </p:spPr>
      </p:pic>
      <p:pic>
        <p:nvPicPr>
          <p:cNvPr id="12" name="Picture 11" descr="Chart, line chart&#10;&#10;Description automatically generated">
            <a:extLst>
              <a:ext uri="{FF2B5EF4-FFF2-40B4-BE49-F238E27FC236}">
                <a16:creationId xmlns:a16="http://schemas.microsoft.com/office/drawing/2014/main" id="{FEA689B6-3652-4742-BA90-1ADF4D2FB8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220" y="4542093"/>
            <a:ext cx="4068580" cy="2163507"/>
          </a:xfrm>
          <a:prstGeom prst="rect">
            <a:avLst/>
          </a:prstGeom>
        </p:spPr>
      </p:pic>
      <p:sp>
        <p:nvSpPr>
          <p:cNvPr id="10" name="Right Arrow 9">
            <a:extLst>
              <a:ext uri="{FF2B5EF4-FFF2-40B4-BE49-F238E27FC236}">
                <a16:creationId xmlns:a16="http://schemas.microsoft.com/office/drawing/2014/main" id="{88C11221-56FD-B64A-82E4-E28EBC4F66A2}"/>
              </a:ext>
            </a:extLst>
          </p:cNvPr>
          <p:cNvSpPr/>
          <p:nvPr/>
        </p:nvSpPr>
        <p:spPr>
          <a:xfrm rot="16200000" flipH="1">
            <a:off x="2171451" y="4184152"/>
            <a:ext cx="380973" cy="4566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>
            <a:extLst>
              <a:ext uri="{FF2B5EF4-FFF2-40B4-BE49-F238E27FC236}">
                <a16:creationId xmlns:a16="http://schemas.microsoft.com/office/drawing/2014/main" id="{9E8836D4-211F-EF43-A146-FD43099F83D9}"/>
              </a:ext>
            </a:extLst>
          </p:cNvPr>
          <p:cNvSpPr/>
          <p:nvPr/>
        </p:nvSpPr>
        <p:spPr>
          <a:xfrm rot="16200000" flipH="1">
            <a:off x="6477010" y="4170519"/>
            <a:ext cx="380973" cy="4566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921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FFE313-7F22-1845-B933-DA47224BE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 the Abstraction Barrier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DC3342-E024-C34E-9AD6-78F866912479}"/>
              </a:ext>
            </a:extLst>
          </p:cNvPr>
          <p:cNvSpPr>
            <a:spLocks/>
          </p:cNvSpPr>
          <p:nvPr/>
        </p:nvSpPr>
        <p:spPr bwMode="auto">
          <a:xfrm>
            <a:off x="602561" y="1758239"/>
            <a:ext cx="2261377" cy="2514605"/>
          </a:xfrm>
          <a:prstGeom prst="rect">
            <a:avLst/>
          </a:prstGeom>
          <a:solidFill>
            <a:srgbClr val="F8F6D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63500" tIns="63500" rIns="63500" bIns="63500">
            <a:prstTxWarp prst="textNoShape">
              <a:avLst/>
            </a:prstTxWarp>
          </a:bodyPr>
          <a:lstStyle/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0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#include&lt;</a:t>
            </a:r>
            <a:r>
              <a:rPr lang="en-US" sz="10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stdio.h</a:t>
            </a:r>
            <a:r>
              <a:rPr lang="en-US" sz="10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&gt;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000" b="1" dirty="0"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0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0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main(</a:t>
            </a:r>
            <a:r>
              <a:rPr lang="en-US" sz="10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0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0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argc</a:t>
            </a:r>
            <a:r>
              <a:rPr lang="en-US" sz="10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, 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0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       char ** </a:t>
            </a:r>
            <a:r>
              <a:rPr lang="en-US" sz="10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argv</a:t>
            </a:r>
            <a:r>
              <a:rPr lang="en-US" sz="10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){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000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000" b="1" dirty="0"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000" b="1" dirty="0" err="1">
                <a:latin typeface="Courier New"/>
                <a:ea typeface="Monaco" charset="0"/>
                <a:cs typeface="Courier New"/>
                <a:sym typeface="Monaco" charset="0"/>
              </a:rPr>
              <a:t>printf</a:t>
            </a:r>
            <a:r>
              <a:rPr lang="en-US" sz="1000" b="1" dirty="0">
                <a:latin typeface="Courier New"/>
                <a:ea typeface="Monaco" charset="0"/>
                <a:cs typeface="Courier New"/>
                <a:sym typeface="Monaco" charset="0"/>
              </a:rPr>
              <a:t>("Hello world!\n");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000" b="1" dirty="0">
                <a:latin typeface="Courier New"/>
                <a:ea typeface="Monaco" charset="0"/>
                <a:cs typeface="Courier New"/>
                <a:sym typeface="Monaco" charset="0"/>
              </a:rPr>
              <a:t>  return 0;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0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}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FEA8D8CF-5148-2246-93D7-5D1317B92408}"/>
              </a:ext>
            </a:extLst>
          </p:cNvPr>
          <p:cNvSpPr>
            <a:spLocks/>
          </p:cNvSpPr>
          <p:nvPr/>
        </p:nvSpPr>
        <p:spPr bwMode="auto">
          <a:xfrm>
            <a:off x="2136148" y="3009895"/>
            <a:ext cx="2261378" cy="2514600"/>
          </a:xfrm>
          <a:prstGeom prst="rect">
            <a:avLst/>
          </a:prstGeom>
          <a:solidFill>
            <a:srgbClr val="F8F6D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63500" tIns="63500" rIns="63500" bIns="63500">
            <a:prstTxWarp prst="textNoShape">
              <a:avLst/>
            </a:prstTxWarp>
          </a:bodyPr>
          <a:lstStyle/>
          <a:p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pushq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%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rbp</a:t>
            </a: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%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rbp</a:t>
            </a: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subq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$32, %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leaq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L_.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(%rip), %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movl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$0, -4(%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rbp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movl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%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edi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-8(%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rbp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%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-16(%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rbp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%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movb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$0, %al</a:t>
            </a:r>
          </a:p>
          <a:p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callq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_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xorl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%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ecx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ecx</a:t>
            </a: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movl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%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eax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-20(%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rbp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</a:p>
          <a:p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movl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%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ecx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eax</a:t>
            </a: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addq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$32, %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popq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%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rbp</a:t>
            </a: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retq</a:t>
            </a: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F5C023F-02E6-1E49-87F9-37F6264D5E81}"/>
              </a:ext>
            </a:extLst>
          </p:cNvPr>
          <p:cNvSpPr>
            <a:spLocks/>
          </p:cNvSpPr>
          <p:nvPr/>
        </p:nvSpPr>
        <p:spPr bwMode="auto">
          <a:xfrm>
            <a:off x="3834623" y="4267195"/>
            <a:ext cx="2261377" cy="2514600"/>
          </a:xfrm>
          <a:prstGeom prst="rect">
            <a:avLst/>
          </a:prstGeom>
          <a:solidFill>
            <a:srgbClr val="F8F6D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63500" tIns="63500" rIns="63500" bIns="63500">
            <a:prstTxWarp prst="textNoShape">
              <a:avLst/>
            </a:prstTxWarp>
          </a:bodyPr>
          <a:lstStyle/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55 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48 89 e5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48 83 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ec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20 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48 8d 05 25 00 00 00 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c7 45 fc 00 00 00 00 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89 7d f8 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48 89 75 f0 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48 89 c7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b0 00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e8 00 00 00 00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31 c9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89 45 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ec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89 c8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48 83 c4 20 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5d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c3</a:t>
            </a:r>
          </a:p>
        </p:txBody>
      </p:sp>
      <p:pic>
        <p:nvPicPr>
          <p:cNvPr id="14" name="Picture 13" descr="A diagram of a computer&#10;&#10;Description automatically generated">
            <a:extLst>
              <a:ext uri="{FF2B5EF4-FFF2-40B4-BE49-F238E27FC236}">
                <a16:creationId xmlns:a16="http://schemas.microsoft.com/office/drawing/2014/main" id="{B74C90FD-FA2F-F9EA-120B-45693DCAF5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8"/>
          <a:stretch/>
        </p:blipFill>
        <p:spPr>
          <a:xfrm>
            <a:off x="5260763" y="1758239"/>
            <a:ext cx="3280676" cy="2495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4644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Limitations of Optimizing Compilers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Must not cause any change in program behavior</a:t>
            </a:r>
          </a:p>
          <a:p>
            <a:pPr lvl="1"/>
            <a:r>
              <a:rPr lang="en-US" dirty="0"/>
              <a:t>Often prevents optimizations that would only affect behavior under pathological conditions.</a:t>
            </a:r>
          </a:p>
          <a:p>
            <a:pPr lvl="2"/>
            <a:r>
              <a:rPr lang="en-US" dirty="0"/>
              <a:t>Data ranges may be more limited than variable type suggests</a:t>
            </a:r>
          </a:p>
          <a:p>
            <a:pPr lvl="2"/>
            <a:r>
              <a:rPr lang="en-US" dirty="0"/>
              <a:t>Compiler cannot know run-time inputs</a:t>
            </a:r>
          </a:p>
          <a:p>
            <a:pPr lvl="1"/>
            <a:r>
              <a:rPr lang="en-US" dirty="0"/>
              <a:t>When in doubt, the compiler must be conservative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Most analysis is performed only within procedures</a:t>
            </a:r>
          </a:p>
          <a:p>
            <a:pPr lvl="1"/>
            <a:r>
              <a:rPr lang="en-US" dirty="0"/>
              <a:t>Whole-program analysis is too expensive in most cases</a:t>
            </a:r>
          </a:p>
          <a:p>
            <a:pPr lvl="1"/>
            <a:r>
              <a:rPr lang="en-US" dirty="0"/>
              <a:t>Newer versions of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US" dirty="0"/>
              <a:t> do inter-procedural analysis within files</a:t>
            </a:r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4535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43264-AF2D-1440-BE28-9EA8279474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2: Procedure Calls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0D60D25-2303-214C-9CF8-2C960AB381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2565326"/>
            <a:ext cx="2774798" cy="132087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long f1();</a:t>
            </a:r>
          </a:p>
          <a:p>
            <a:pPr algn="l">
              <a:lnSpc>
                <a:spcPct val="100000"/>
              </a:lnSpc>
            </a:pPr>
            <a:endParaRPr lang="en-US" sz="1600" b="1" dirty="0">
              <a:solidFill>
                <a:schemeClr val="tx1"/>
              </a:solidFill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long f2(){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  return f1() + f1();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8FBD2A6-0D24-394E-B702-93AE4586F1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3729" y="2565326"/>
            <a:ext cx="2774798" cy="132087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long f1();</a:t>
            </a:r>
          </a:p>
          <a:p>
            <a:pPr algn="l">
              <a:lnSpc>
                <a:spcPct val="100000"/>
              </a:lnSpc>
            </a:pPr>
            <a:endParaRPr lang="en-US" sz="1600" b="1" dirty="0">
              <a:solidFill>
                <a:schemeClr val="tx1"/>
              </a:solidFill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long f2(){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  return 2*f1();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6" name="Right Arrow 5">
            <a:extLst>
              <a:ext uri="{FF2B5EF4-FFF2-40B4-BE49-F238E27FC236}">
                <a16:creationId xmlns:a16="http://schemas.microsoft.com/office/drawing/2014/main" id="{187830E4-93C4-4C41-94CB-6064BC213859}"/>
              </a:ext>
            </a:extLst>
          </p:cNvPr>
          <p:cNvSpPr/>
          <p:nvPr/>
        </p:nvSpPr>
        <p:spPr>
          <a:xfrm>
            <a:off x="4343400" y="3098726"/>
            <a:ext cx="9144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A99628D-8AB0-EC40-AE22-C14CD9C92E25}"/>
              </a:ext>
            </a:extLst>
          </p:cNvPr>
          <p:cNvSpPr txBox="1"/>
          <p:nvPr/>
        </p:nvSpPr>
        <p:spPr>
          <a:xfrm>
            <a:off x="4507372" y="2543555"/>
            <a:ext cx="4972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accent1"/>
                </a:solidFill>
              </a:rPr>
              <a:t>?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3B49B66-AB1B-B645-80BB-60B0262DC5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Consider the following two functions. What do each of these programs do? Do they do the same thing?</a:t>
            </a:r>
          </a:p>
        </p:txBody>
      </p:sp>
    </p:spTree>
    <p:extLst>
      <p:ext uri="{BB962C8B-B14F-4D97-AF65-F5344CB8AC3E}">
        <p14:creationId xmlns:p14="http://schemas.microsoft.com/office/powerpoint/2010/main" val="15750867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Optimization Blocker 2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Compiler treats procedure calls as black boxes</a:t>
            </a:r>
          </a:p>
          <a:p>
            <a:pPr lvl="1"/>
            <a:r>
              <a:rPr lang="en-US" dirty="0"/>
              <a:t>Unknown side-effects</a:t>
            </a:r>
          </a:p>
          <a:p>
            <a:pPr lvl="1"/>
            <a:r>
              <a:rPr lang="en-US" b="1" dirty="0" err="1">
                <a:latin typeface="Courier New"/>
                <a:cs typeface="Courier New"/>
              </a:rPr>
              <a:t>strlen</a:t>
            </a:r>
            <a:r>
              <a:rPr lang="en-US" dirty="0"/>
              <a:t> may not always return the same value</a:t>
            </a:r>
          </a:p>
          <a:p>
            <a:pPr lvl="1"/>
            <a:endParaRPr lang="en-US" dirty="0"/>
          </a:p>
          <a:p>
            <a:r>
              <a:rPr lang="en-US" dirty="0"/>
              <a:t>Alternatives:</a:t>
            </a:r>
          </a:p>
          <a:p>
            <a:pPr lvl="1"/>
            <a:r>
              <a:rPr lang="en-US" dirty="0"/>
              <a:t>Do your own code motion (necessary here)</a:t>
            </a:r>
          </a:p>
          <a:p>
            <a:pPr lvl="1"/>
            <a:r>
              <a:rPr lang="en-US" dirty="0"/>
              <a:t>Use inline keyword when declaring functions </a:t>
            </a:r>
          </a:p>
          <a:p>
            <a:pPr lvl="2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US" dirty="0"/>
              <a:t> will optimize within a single file with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–O1</a:t>
            </a:r>
          </a:p>
        </p:txBody>
      </p:sp>
    </p:spTree>
    <p:extLst>
      <p:ext uri="{BB962C8B-B14F-4D97-AF65-F5344CB8AC3E}">
        <p14:creationId xmlns:p14="http://schemas.microsoft.com/office/powerpoint/2010/main" val="16285912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Lowering Case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57200" y="1638716"/>
            <a:ext cx="4038600" cy="202876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</a:rPr>
              <a:t>void lower(char* s){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</a:rPr>
              <a:t>  int </a:t>
            </a:r>
            <a:r>
              <a:rPr lang="en-US" sz="1400" b="1" dirty="0" err="1">
                <a:solidFill>
                  <a:schemeClr val="tx1"/>
                </a:solidFill>
                <a:latin typeface="Courier New" pitchFamily="49" charset="0"/>
              </a:rPr>
              <a:t>i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400" b="1" dirty="0">
              <a:solidFill>
                <a:schemeClr val="tx1"/>
              </a:solidFill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</a:rPr>
              <a:t>  for (</a:t>
            </a:r>
            <a:r>
              <a:rPr lang="en-US" sz="1400" b="1" dirty="0" err="1">
                <a:solidFill>
                  <a:schemeClr val="tx1"/>
                </a:solidFill>
                <a:latin typeface="Courier New" pitchFamily="49" charset="0"/>
              </a:rPr>
              <a:t>i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</a:rPr>
              <a:t> = 0; </a:t>
            </a:r>
            <a:r>
              <a:rPr lang="en-US" sz="1400" b="1" dirty="0" err="1">
                <a:solidFill>
                  <a:schemeClr val="tx1"/>
                </a:solidFill>
                <a:latin typeface="Courier New" pitchFamily="49" charset="0"/>
              </a:rPr>
              <a:t>i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</a:rPr>
              <a:t> &lt; </a:t>
            </a:r>
            <a:r>
              <a:rPr lang="en-US" sz="1400" b="1" dirty="0" err="1">
                <a:solidFill>
                  <a:schemeClr val="tx1"/>
                </a:solidFill>
                <a:latin typeface="Courier New" pitchFamily="49" charset="0"/>
              </a:rPr>
              <a:t>strlen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</a:rPr>
              <a:t>(s); </a:t>
            </a:r>
            <a:r>
              <a:rPr lang="en-US" sz="1400" b="1" dirty="0" err="1">
                <a:solidFill>
                  <a:schemeClr val="tx1"/>
                </a:solidFill>
                <a:latin typeface="Courier New" pitchFamily="49" charset="0"/>
              </a:rPr>
              <a:t>i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</a:rPr>
              <a:t>++){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</a:rPr>
              <a:t>    if (s[</a:t>
            </a:r>
            <a:r>
              <a:rPr lang="en-US" sz="1400" b="1" dirty="0" err="1">
                <a:solidFill>
                  <a:schemeClr val="tx1"/>
                </a:solidFill>
                <a:latin typeface="Courier New" pitchFamily="49" charset="0"/>
              </a:rPr>
              <a:t>i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</a:rPr>
              <a:t>] &gt;= 'A' &amp;&amp; s[</a:t>
            </a:r>
            <a:r>
              <a:rPr lang="en-US" sz="1400" b="1" dirty="0" err="1">
                <a:solidFill>
                  <a:schemeClr val="tx1"/>
                </a:solidFill>
                <a:latin typeface="Courier New" pitchFamily="49" charset="0"/>
              </a:rPr>
              <a:t>i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</a:rPr>
              <a:t>] &lt;= 'Z'){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</a:rPr>
              <a:t>      s[</a:t>
            </a:r>
            <a:r>
              <a:rPr lang="en-US" sz="1400" b="1" dirty="0" err="1">
                <a:solidFill>
                  <a:schemeClr val="tx1"/>
                </a:solidFill>
                <a:latin typeface="Courier New" pitchFamily="49" charset="0"/>
              </a:rPr>
              <a:t>i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</a:rPr>
              <a:t>] -= ('A' - 'a');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</a:rPr>
              <a:t>  }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</a:rPr>
              <a:t>}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9940FF55-8693-B049-AE39-7F158F20C66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9789820"/>
              </p:ext>
            </p:extLst>
          </p:nvPr>
        </p:nvGraphicFramePr>
        <p:xfrm>
          <a:off x="457200" y="3831511"/>
          <a:ext cx="4038600" cy="25601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9346CDD3-1141-B643-9A9D-3E98BEA949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198" y="1628742"/>
            <a:ext cx="4038601" cy="202876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</a:rPr>
              <a:t>void lower(char* s){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</a:rPr>
              <a:t>  int </a:t>
            </a:r>
            <a:r>
              <a:rPr lang="en-US" sz="1400" b="1" dirty="0" err="1">
                <a:solidFill>
                  <a:schemeClr val="tx1"/>
                </a:solidFill>
                <a:latin typeface="Courier New" pitchFamily="49" charset="0"/>
              </a:rPr>
              <a:t>i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</a:rPr>
              <a:t>  int </a:t>
            </a:r>
            <a:r>
              <a:rPr lang="en-US" sz="1400" b="1" dirty="0" err="1">
                <a:solidFill>
                  <a:schemeClr val="tx1"/>
                </a:solidFill>
                <a:latin typeface="Courier New" pitchFamily="49" charset="0"/>
              </a:rPr>
              <a:t>len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</a:rPr>
              <a:t> = </a:t>
            </a:r>
            <a:r>
              <a:rPr lang="en-US" sz="1400" b="1" dirty="0" err="1">
                <a:solidFill>
                  <a:schemeClr val="tx1"/>
                </a:solidFill>
                <a:latin typeface="Courier New" pitchFamily="49" charset="0"/>
              </a:rPr>
              <a:t>strlen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</a:rPr>
              <a:t>(s);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</a:rPr>
              <a:t>  for (</a:t>
            </a:r>
            <a:r>
              <a:rPr lang="en-US" sz="1400" b="1" dirty="0" err="1">
                <a:solidFill>
                  <a:schemeClr val="tx1"/>
                </a:solidFill>
                <a:latin typeface="Courier New" pitchFamily="49" charset="0"/>
              </a:rPr>
              <a:t>i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</a:rPr>
              <a:t> = 0; </a:t>
            </a:r>
            <a:r>
              <a:rPr lang="en-US" sz="1400" b="1" dirty="0" err="1">
                <a:solidFill>
                  <a:schemeClr val="tx1"/>
                </a:solidFill>
                <a:latin typeface="Courier New" pitchFamily="49" charset="0"/>
              </a:rPr>
              <a:t>i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</a:rPr>
              <a:t> &lt; </a:t>
            </a:r>
            <a:r>
              <a:rPr lang="en-US" sz="1400" b="1" dirty="0" err="1">
                <a:solidFill>
                  <a:schemeClr val="tx1"/>
                </a:solidFill>
                <a:latin typeface="Courier New" pitchFamily="49" charset="0"/>
              </a:rPr>
              <a:t>len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</a:rPr>
              <a:t>; </a:t>
            </a:r>
            <a:r>
              <a:rPr lang="en-US" sz="1400" b="1" dirty="0" err="1">
                <a:solidFill>
                  <a:schemeClr val="tx1"/>
                </a:solidFill>
                <a:latin typeface="Courier New" pitchFamily="49" charset="0"/>
              </a:rPr>
              <a:t>i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</a:rPr>
              <a:t>++){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</a:rPr>
              <a:t>    if (s[</a:t>
            </a:r>
            <a:r>
              <a:rPr lang="en-US" sz="1400" b="1" dirty="0" err="1">
                <a:solidFill>
                  <a:schemeClr val="tx1"/>
                </a:solidFill>
                <a:latin typeface="Courier New" pitchFamily="49" charset="0"/>
              </a:rPr>
              <a:t>i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</a:rPr>
              <a:t>] &gt;= 'A' &amp;&amp; s[</a:t>
            </a:r>
            <a:r>
              <a:rPr lang="en-US" sz="1400" b="1" dirty="0" err="1">
                <a:solidFill>
                  <a:schemeClr val="tx1"/>
                </a:solidFill>
                <a:latin typeface="Courier New" pitchFamily="49" charset="0"/>
              </a:rPr>
              <a:t>i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</a:rPr>
              <a:t>] &lt;= 'Z'){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</a:rPr>
              <a:t>      s[</a:t>
            </a:r>
            <a:r>
              <a:rPr lang="en-US" sz="1400" b="1" dirty="0" err="1">
                <a:solidFill>
                  <a:schemeClr val="tx1"/>
                </a:solidFill>
                <a:latin typeface="Courier New" pitchFamily="49" charset="0"/>
              </a:rPr>
              <a:t>i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</a:rPr>
              <a:t>] -= ('A' - 'a');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</a:rPr>
              <a:t>  }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</a:rPr>
              <a:t>}</a:t>
            </a:r>
          </a:p>
        </p:txBody>
      </p:sp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010E074A-7490-2F42-9FC4-B8664CF7628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8272262"/>
              </p:ext>
            </p:extLst>
          </p:nvPr>
        </p:nvGraphicFramePr>
        <p:xfrm>
          <a:off x="4648199" y="3831511"/>
          <a:ext cx="4012789" cy="2555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Right Arrow 14">
            <a:extLst>
              <a:ext uri="{FF2B5EF4-FFF2-40B4-BE49-F238E27FC236}">
                <a16:creationId xmlns:a16="http://schemas.microsoft.com/office/drawing/2014/main" id="{8127589C-57FB-7F4E-954A-283DC925CCFF}"/>
              </a:ext>
            </a:extLst>
          </p:cNvPr>
          <p:cNvSpPr/>
          <p:nvPr/>
        </p:nvSpPr>
        <p:spPr>
          <a:xfrm rot="16200000" flipH="1">
            <a:off x="2171451" y="3557183"/>
            <a:ext cx="380973" cy="4566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>
            <a:extLst>
              <a:ext uri="{FF2B5EF4-FFF2-40B4-BE49-F238E27FC236}">
                <a16:creationId xmlns:a16="http://schemas.microsoft.com/office/drawing/2014/main" id="{18C3DE2B-0AA2-CE4F-B007-FAD45A5414F9}"/>
              </a:ext>
            </a:extLst>
          </p:cNvPr>
          <p:cNvSpPr/>
          <p:nvPr/>
        </p:nvSpPr>
        <p:spPr>
          <a:xfrm rot="16200000" flipH="1">
            <a:off x="6477010" y="3543550"/>
            <a:ext cx="380973" cy="4566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188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Graphic spid="14" grpId="0">
        <p:bldAsOne/>
      </p:bldGraphic>
      <p:bldP spid="1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Machine Independent Optimization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Compilers optimize assembly code</a:t>
            </a:r>
          </a:p>
          <a:p>
            <a:pPr lvl="1"/>
            <a:r>
              <a:rPr lang="en-US" dirty="0"/>
              <a:t>Dead code elimination</a:t>
            </a:r>
          </a:p>
          <a:p>
            <a:pPr lvl="1"/>
            <a:r>
              <a:rPr lang="en-US" dirty="0"/>
              <a:t>Code motion</a:t>
            </a:r>
          </a:p>
          <a:p>
            <a:pPr lvl="1"/>
            <a:r>
              <a:rPr lang="en-US" dirty="0"/>
              <a:t>Factoring out common subexpressions</a:t>
            </a:r>
          </a:p>
          <a:p>
            <a:pPr lvl="1"/>
            <a:r>
              <a:rPr lang="en-US" dirty="0"/>
              <a:t>Loop elimination</a:t>
            </a:r>
          </a:p>
          <a:p>
            <a:pPr lvl="1"/>
            <a:r>
              <a:rPr lang="en-US" dirty="0"/>
              <a:t>Reduction in Strength</a:t>
            </a:r>
          </a:p>
          <a:p>
            <a:pPr lvl="1"/>
            <a:endParaRPr lang="en-US" dirty="0"/>
          </a:p>
          <a:p>
            <a:r>
              <a:rPr lang="en-US" dirty="0"/>
              <a:t>Optimization blockers:</a:t>
            </a:r>
          </a:p>
          <a:p>
            <a:pPr lvl="1"/>
            <a:r>
              <a:rPr lang="en-US" dirty="0"/>
              <a:t>Aliasing</a:t>
            </a:r>
          </a:p>
          <a:p>
            <a:pPr lvl="2"/>
            <a:r>
              <a:rPr lang="en-US" dirty="0"/>
              <a:t>Use local variables</a:t>
            </a:r>
          </a:p>
          <a:p>
            <a:pPr lvl="1"/>
            <a:r>
              <a:rPr lang="en-US" dirty="0"/>
              <a:t>Procedure calls</a:t>
            </a:r>
          </a:p>
          <a:p>
            <a:pPr lvl="2"/>
            <a:r>
              <a:rPr lang="en-US" dirty="0"/>
              <a:t>Move them yourself</a:t>
            </a:r>
          </a:p>
        </p:txBody>
      </p:sp>
    </p:spTree>
    <p:extLst>
      <p:ext uri="{BB962C8B-B14F-4D97-AF65-F5344CB8AC3E}">
        <p14:creationId xmlns:p14="http://schemas.microsoft.com/office/powerpoint/2010/main" val="8470351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E5819D8-B526-CF40-6619-CCA441C73E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2698257"/>
              </p:ext>
            </p:extLst>
          </p:nvPr>
        </p:nvGraphicFramePr>
        <p:xfrm>
          <a:off x="444500" y="5058908"/>
          <a:ext cx="8229600" cy="116205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val="2365805010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3145519071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1297991687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1738319856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934057492"/>
                    </a:ext>
                  </a:extLst>
                </a:gridCol>
              </a:tblGrid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3293309390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Combine1 –O0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22.68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20.02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19.98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20.18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2168427917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Combine1 –O1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10.12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10.12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10.17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11.14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2403280515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Exercise: Code-Level Optimizations</a:t>
            </a:r>
          </a:p>
        </p:txBody>
      </p:sp>
      <p:graphicFrame>
        <p:nvGraphicFramePr>
          <p:cNvPr id="5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7159824"/>
              </p:ext>
            </p:extLst>
          </p:nvPr>
        </p:nvGraphicFramePr>
        <p:xfrm>
          <a:off x="444500" y="4669971"/>
          <a:ext cx="8229600" cy="7778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Method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Integer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Double FP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Operation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Add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Mult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Add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Mult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A53233C5-0204-D943-A0D5-AAAE80B83CB6}"/>
              </a:ext>
            </a:extLst>
          </p:cNvPr>
          <p:cNvSpPr txBox="1"/>
          <p:nvPr/>
        </p:nvSpPr>
        <p:spPr>
          <a:xfrm>
            <a:off x="594112" y="6287418"/>
            <a:ext cx="793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Exercise: </a:t>
            </a:r>
            <a:r>
              <a:rPr lang="en-US" dirty="0"/>
              <a:t>how could you optimize this code to get even better performance?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A687774-D3F6-037C-EC49-02A0A96F53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1943" y="1752600"/>
            <a:ext cx="6332857" cy="258275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</a:rPr>
              <a:t>void combine1(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</a:rPr>
              <a:t>vec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*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</a:rPr>
              <a:t> v,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</a:rPr>
              <a:t>data_t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</a:rPr>
              <a:t>*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</a:rPr>
              <a:t>dest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</a:rPr>
              <a:t>){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</a:rPr>
              <a:t>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</a:rPr>
              <a:t>dest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</a:rPr>
              <a:t> = IDENT;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</a:rPr>
              <a:t>  for(long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</a:rPr>
              <a:t> = 0;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</a:rPr>
              <a:t> &lt;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</a:rPr>
              <a:t>vec_length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</a:rPr>
              <a:t>(v);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</a:rPr>
              <a:t>++)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   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data_t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*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val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</a:rPr>
              <a:t>get_vec_elem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</a:rPr>
              <a:t>(v,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</a:rPr>
              <a:t>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</a:rPr>
              <a:t>dest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</a:rPr>
              <a:t> = 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</a:rPr>
              <a:t>dest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</a:rPr>
              <a:t> OP 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</a:rPr>
              <a:t>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1113186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Exercise: Code-Level Optimizations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83165" y="5429071"/>
            <a:ext cx="596272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dirty="0"/>
              <a:t>Accumulate in temporary variable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/>
              <a:t>Move </a:t>
            </a:r>
            <a:r>
              <a:rPr lang="en-US" sz="2400" dirty="0" err="1"/>
              <a:t>vec_length</a:t>
            </a:r>
            <a:r>
              <a:rPr lang="en-US" sz="2400" dirty="0"/>
              <a:t> out of loop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/>
              <a:t>Avoid extra bounds check on each cycle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BA4BC62D-D57E-8D4E-9B72-521C3EDBA7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98951"/>
            <a:ext cx="4825512" cy="369075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</a:rPr>
              <a:t>void combine1(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</a:rPr>
              <a:t>vec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*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</a:rPr>
              <a:t> v,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</a:rPr>
              <a:t>data_t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</a:rPr>
              <a:t>*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          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</a:rPr>
              <a:t>dest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</a:rPr>
              <a:t>){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</a:rPr>
              <a:t> 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</a:rPr>
              <a:t>  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</a:rPr>
              <a:t>dest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</a:rPr>
              <a:t> = IDENT;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</a:rPr>
              <a:t>  for(long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</a:rPr>
              <a:t>=0;i&lt;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</a:rPr>
              <a:t>vec_length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</a:rPr>
              <a:t>(v);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  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</a:rPr>
              <a:t>++){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   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data_t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*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val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=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</a:rPr>
              <a:t>get_vec_elem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</a:rPr>
              <a:t>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</a:rPr>
              <a:t>v,i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</a:rPr>
              <a:t>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</a:rPr>
              <a:t>dest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</a:rPr>
              <a:t> = 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</a:rPr>
              <a:t>dest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</a:rPr>
              <a:t> OP 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</a:rPr>
              <a:t>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2C510A0-5EA2-6241-BDC3-A4280BBB40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9312" y="1598951"/>
            <a:ext cx="4825512" cy="369075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void combine2(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vec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* v,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data_t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*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             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dest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){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  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  </a:t>
            </a:r>
            <a:r>
              <a:rPr lang="en-US" b="1" dirty="0" err="1">
                <a:solidFill>
                  <a:schemeClr val="accent1"/>
                </a:solidFill>
                <a:latin typeface="Courier New" pitchFamily="49" charset="0"/>
              </a:rPr>
              <a:t>data_t</a:t>
            </a:r>
            <a:r>
              <a:rPr lang="en-US" b="1" dirty="0">
                <a:solidFill>
                  <a:schemeClr val="accent1"/>
                </a:solidFill>
                <a:latin typeface="Courier New" pitchFamily="49" charset="0"/>
              </a:rPr>
              <a:t> x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= IDENT;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b="1" dirty="0">
              <a:solidFill>
                <a:schemeClr val="tx1"/>
              </a:solidFill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b="1" dirty="0">
              <a:solidFill>
                <a:schemeClr val="tx1"/>
              </a:solidFill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  for(long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=0;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&lt;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vec_length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(v);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     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++){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   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data_t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*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val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=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get_vec_elem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(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v,i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    </a:t>
            </a:r>
            <a:r>
              <a:rPr lang="en-US" b="1" dirty="0">
                <a:solidFill>
                  <a:schemeClr val="accent1"/>
                </a:solidFill>
                <a:latin typeface="Courier New" pitchFamily="49" charset="0"/>
              </a:rPr>
              <a:t>x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 = </a:t>
            </a:r>
            <a:r>
              <a:rPr lang="en-US" b="1" dirty="0">
                <a:solidFill>
                  <a:schemeClr val="accent1"/>
                </a:solidFill>
                <a:latin typeface="Courier New" pitchFamily="49" charset="0"/>
              </a:rPr>
              <a:t>x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 OP *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val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  </a:t>
            </a:r>
            <a:r>
              <a:rPr lang="en-US" b="1" dirty="0">
                <a:solidFill>
                  <a:schemeClr val="accent1"/>
                </a:solidFill>
                <a:latin typeface="Courier New" pitchFamily="49" charset="0"/>
              </a:rPr>
              <a:t>*</a:t>
            </a:r>
            <a:r>
              <a:rPr lang="en-US" b="1" dirty="0" err="1">
                <a:solidFill>
                  <a:schemeClr val="accent1"/>
                </a:solidFill>
                <a:latin typeface="Courier New" pitchFamily="49" charset="0"/>
              </a:rPr>
              <a:t>dest</a:t>
            </a:r>
            <a:r>
              <a:rPr lang="en-US" b="1" dirty="0">
                <a:solidFill>
                  <a:schemeClr val="accent1"/>
                </a:solidFill>
                <a:latin typeface="Courier New" pitchFamily="49" charset="0"/>
              </a:rPr>
              <a:t> = x;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00623B5C-8EB6-D743-A184-118FE8378C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9312" y="1585917"/>
            <a:ext cx="4825512" cy="369075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void combine2(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vec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* v,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data_t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*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             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dest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){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  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  </a:t>
            </a:r>
            <a:r>
              <a:rPr lang="en-US" b="1" dirty="0" err="1">
                <a:solidFill>
                  <a:schemeClr val="accent1"/>
                </a:solidFill>
                <a:latin typeface="Courier New" pitchFamily="49" charset="0"/>
              </a:rPr>
              <a:t>data_t</a:t>
            </a:r>
            <a:r>
              <a:rPr lang="en-US" b="1" dirty="0">
                <a:solidFill>
                  <a:schemeClr val="accent1"/>
                </a:solidFill>
                <a:latin typeface="Courier New" pitchFamily="49" charset="0"/>
              </a:rPr>
              <a:t> x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= IDENT;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  </a:t>
            </a:r>
            <a:r>
              <a:rPr lang="en-US" b="1" dirty="0">
                <a:solidFill>
                  <a:schemeClr val="accent1"/>
                </a:solidFill>
                <a:latin typeface="Courier New" pitchFamily="49" charset="0"/>
              </a:rPr>
              <a:t>long length = </a:t>
            </a:r>
            <a:r>
              <a:rPr lang="en-US" b="1" dirty="0" err="1">
                <a:solidFill>
                  <a:schemeClr val="accent1"/>
                </a:solidFill>
                <a:latin typeface="Courier New" pitchFamily="49" charset="0"/>
              </a:rPr>
              <a:t>vec_length</a:t>
            </a:r>
            <a:r>
              <a:rPr lang="en-US" b="1" dirty="0">
                <a:solidFill>
                  <a:schemeClr val="accent1"/>
                </a:solidFill>
                <a:latin typeface="Courier New" pitchFamily="49" charset="0"/>
              </a:rPr>
              <a:t>(v);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b="1" dirty="0">
              <a:solidFill>
                <a:schemeClr val="tx1"/>
              </a:solidFill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  for(long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=0;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&lt;</a:t>
            </a:r>
            <a:r>
              <a:rPr lang="en-US" b="1" dirty="0">
                <a:solidFill>
                  <a:schemeClr val="accent1"/>
                </a:solidFill>
                <a:latin typeface="Courier New" pitchFamily="49" charset="0"/>
              </a:rPr>
              <a:t>length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;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++){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b="1" dirty="0">
              <a:solidFill>
                <a:schemeClr val="tx1"/>
              </a:solidFill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   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data_t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*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val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=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get_vec_elem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(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v,i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    </a:t>
            </a:r>
            <a:r>
              <a:rPr lang="en-US" b="1" dirty="0">
                <a:solidFill>
                  <a:schemeClr val="accent1"/>
                </a:solidFill>
                <a:latin typeface="Courier New" pitchFamily="49" charset="0"/>
              </a:rPr>
              <a:t>x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 = </a:t>
            </a:r>
            <a:r>
              <a:rPr lang="en-US" b="1" dirty="0">
                <a:solidFill>
                  <a:schemeClr val="accent1"/>
                </a:solidFill>
                <a:latin typeface="Courier New" pitchFamily="49" charset="0"/>
              </a:rPr>
              <a:t>x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 OP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val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  </a:t>
            </a:r>
            <a:r>
              <a:rPr lang="en-US" b="1" dirty="0">
                <a:solidFill>
                  <a:schemeClr val="accent1"/>
                </a:solidFill>
                <a:latin typeface="Courier New" pitchFamily="49" charset="0"/>
              </a:rPr>
              <a:t>*</a:t>
            </a:r>
            <a:r>
              <a:rPr lang="en-US" b="1" dirty="0" err="1">
                <a:solidFill>
                  <a:schemeClr val="accent1"/>
                </a:solidFill>
                <a:latin typeface="Courier New" pitchFamily="49" charset="0"/>
              </a:rPr>
              <a:t>dest</a:t>
            </a:r>
            <a:r>
              <a:rPr lang="en-US" b="1" dirty="0">
                <a:solidFill>
                  <a:schemeClr val="accent1"/>
                </a:solidFill>
                <a:latin typeface="Courier New" pitchFamily="49" charset="0"/>
              </a:rPr>
              <a:t> = x;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EEABB0B9-ABC7-314C-8CB4-927BEE525F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9312" y="1592434"/>
            <a:ext cx="4586990" cy="369075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void combine2(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vec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* v,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data_t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*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             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dest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){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b="1" dirty="0">
              <a:solidFill>
                <a:schemeClr val="accent1"/>
              </a:solidFill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b="1" dirty="0">
                <a:solidFill>
                  <a:schemeClr val="accent1"/>
                </a:solidFill>
                <a:latin typeface="Courier New" pitchFamily="49" charset="0"/>
              </a:rPr>
              <a:t>  </a:t>
            </a:r>
            <a:r>
              <a:rPr lang="en-US" b="1" dirty="0" err="1">
                <a:solidFill>
                  <a:schemeClr val="accent1"/>
                </a:solidFill>
                <a:latin typeface="Courier New" pitchFamily="49" charset="0"/>
              </a:rPr>
              <a:t>data_t</a:t>
            </a:r>
            <a:r>
              <a:rPr lang="en-US" b="1" dirty="0">
                <a:solidFill>
                  <a:schemeClr val="accent1"/>
                </a:solidFill>
                <a:latin typeface="Courier New" pitchFamily="49" charset="0"/>
              </a:rPr>
              <a:t> x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= IDENT;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  </a:t>
            </a:r>
            <a:r>
              <a:rPr lang="en-US" b="1" dirty="0">
                <a:solidFill>
                  <a:schemeClr val="accent1"/>
                </a:solidFill>
                <a:latin typeface="Courier New" pitchFamily="49" charset="0"/>
              </a:rPr>
              <a:t>long length = </a:t>
            </a:r>
            <a:r>
              <a:rPr lang="en-US" b="1" dirty="0" err="1">
                <a:solidFill>
                  <a:schemeClr val="accent1"/>
                </a:solidFill>
                <a:latin typeface="Courier New" pitchFamily="49" charset="0"/>
              </a:rPr>
              <a:t>vec_length</a:t>
            </a:r>
            <a:r>
              <a:rPr lang="en-US" b="1" dirty="0">
                <a:solidFill>
                  <a:schemeClr val="accent1"/>
                </a:solidFill>
                <a:latin typeface="Courier New" pitchFamily="49" charset="0"/>
              </a:rPr>
              <a:t>(v);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  </a:t>
            </a:r>
            <a:r>
              <a:rPr lang="en-US" b="1" dirty="0" err="1">
                <a:solidFill>
                  <a:schemeClr val="accent1"/>
                </a:solidFill>
                <a:latin typeface="Courier New" pitchFamily="49" charset="0"/>
              </a:rPr>
              <a:t>data_t</a:t>
            </a:r>
            <a:r>
              <a:rPr lang="en-US" b="1" dirty="0">
                <a:solidFill>
                  <a:schemeClr val="accent1"/>
                </a:solidFill>
                <a:latin typeface="Courier New" pitchFamily="49" charset="0"/>
              </a:rPr>
              <a:t> *d=</a:t>
            </a:r>
            <a:r>
              <a:rPr lang="en-US" b="1" dirty="0" err="1">
                <a:solidFill>
                  <a:schemeClr val="accent1"/>
                </a:solidFill>
                <a:latin typeface="Courier New" pitchFamily="49" charset="0"/>
              </a:rPr>
              <a:t>get_vec_elem</a:t>
            </a:r>
            <a:r>
              <a:rPr lang="en-US" b="1" dirty="0">
                <a:solidFill>
                  <a:schemeClr val="accent1"/>
                </a:solidFill>
                <a:latin typeface="Courier New" pitchFamily="49" charset="0"/>
              </a:rPr>
              <a:t>(v,0);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  for(long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=0;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&lt;</a:t>
            </a:r>
            <a:r>
              <a:rPr lang="en-US" b="1" dirty="0">
                <a:solidFill>
                  <a:schemeClr val="accent1"/>
                </a:solidFill>
                <a:latin typeface="Courier New" pitchFamily="49" charset="0"/>
              </a:rPr>
              <a:t>length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;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++){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b="1" dirty="0">
              <a:solidFill>
                <a:schemeClr val="tx1"/>
              </a:solidFill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b="1" dirty="0">
              <a:solidFill>
                <a:schemeClr val="tx1"/>
              </a:solidFill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    </a:t>
            </a:r>
            <a:r>
              <a:rPr lang="en-US" b="1" dirty="0">
                <a:solidFill>
                  <a:schemeClr val="accent1"/>
                </a:solidFill>
                <a:latin typeface="Courier New" pitchFamily="49" charset="0"/>
              </a:rPr>
              <a:t>x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 = </a:t>
            </a:r>
            <a:r>
              <a:rPr lang="en-US" b="1" dirty="0">
                <a:solidFill>
                  <a:schemeClr val="accent1"/>
                </a:solidFill>
                <a:latin typeface="Courier New" pitchFamily="49" charset="0"/>
              </a:rPr>
              <a:t>x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 OP </a:t>
            </a:r>
            <a:r>
              <a:rPr lang="en-US" b="1" dirty="0">
                <a:solidFill>
                  <a:schemeClr val="accent1"/>
                </a:solidFill>
                <a:latin typeface="Courier New" pitchFamily="49" charset="0"/>
              </a:rPr>
              <a:t>d[</a:t>
            </a:r>
            <a:r>
              <a:rPr lang="en-US" b="1" dirty="0" err="1">
                <a:solidFill>
                  <a:schemeClr val="accent1"/>
                </a:solidFill>
                <a:latin typeface="Courier New" pitchFamily="49" charset="0"/>
              </a:rPr>
              <a:t>i</a:t>
            </a:r>
            <a:r>
              <a:rPr lang="en-US" b="1" dirty="0">
                <a:solidFill>
                  <a:schemeClr val="accent1"/>
                </a:solidFill>
                <a:latin typeface="Courier New" pitchFamily="49" charset="0"/>
              </a:rPr>
              <a:t>]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  </a:t>
            </a:r>
            <a:r>
              <a:rPr lang="en-US" b="1" dirty="0">
                <a:solidFill>
                  <a:schemeClr val="accent1"/>
                </a:solidFill>
                <a:latin typeface="Courier New" pitchFamily="49" charset="0"/>
              </a:rPr>
              <a:t>*</a:t>
            </a:r>
            <a:r>
              <a:rPr lang="en-US" b="1" dirty="0" err="1">
                <a:solidFill>
                  <a:schemeClr val="accent1"/>
                </a:solidFill>
                <a:latin typeface="Courier New" pitchFamily="49" charset="0"/>
              </a:rPr>
              <a:t>dest</a:t>
            </a:r>
            <a:r>
              <a:rPr lang="en-US" b="1" dirty="0">
                <a:solidFill>
                  <a:schemeClr val="accent1"/>
                </a:solidFill>
                <a:latin typeface="Courier New" pitchFamily="49" charset="0"/>
              </a:rPr>
              <a:t> = x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1FCD6B5-0A87-D317-3160-A7A9C0E0852F}"/>
              </a:ext>
            </a:extLst>
          </p:cNvPr>
          <p:cNvSpPr/>
          <p:nvPr/>
        </p:nvSpPr>
        <p:spPr>
          <a:xfrm>
            <a:off x="980343" y="5429071"/>
            <a:ext cx="7620000" cy="13527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1C153B3-7425-CE83-659E-EA6A4D9EEAD1}"/>
              </a:ext>
            </a:extLst>
          </p:cNvPr>
          <p:cNvSpPr/>
          <p:nvPr/>
        </p:nvSpPr>
        <p:spPr>
          <a:xfrm>
            <a:off x="4749312" y="1472619"/>
            <a:ext cx="5232888" cy="38460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>
            <a:extLst>
              <a:ext uri="{FF2B5EF4-FFF2-40B4-BE49-F238E27FC236}">
                <a16:creationId xmlns:a16="http://schemas.microsoft.com/office/drawing/2014/main" id="{D61A228B-36DD-254F-8608-08B03FD5E4CD}"/>
              </a:ext>
            </a:extLst>
          </p:cNvPr>
          <p:cNvSpPr/>
          <p:nvPr/>
        </p:nvSpPr>
        <p:spPr>
          <a:xfrm rot="10800000" flipH="1">
            <a:off x="4572000" y="2938991"/>
            <a:ext cx="380973" cy="4566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326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3" grpId="0" animBg="1"/>
      <p:bldP spid="4" grpId="0" animBg="1"/>
      <p:bldP spid="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Code-Level Optimizations</a:t>
            </a:r>
          </a:p>
        </p:txBody>
      </p:sp>
      <p:graphicFrame>
        <p:nvGraphicFramePr>
          <p:cNvPr id="6" name="Group 49">
            <a:extLst>
              <a:ext uri="{FF2B5EF4-FFF2-40B4-BE49-F238E27FC236}">
                <a16:creationId xmlns:a16="http://schemas.microsoft.com/office/drawing/2014/main" id="{996A40D8-7BD5-3049-BB79-57B4EA6C3A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9111721"/>
              </p:ext>
            </p:extLst>
          </p:nvPr>
        </p:nvGraphicFramePr>
        <p:xfrm>
          <a:off x="449943" y="4689475"/>
          <a:ext cx="8229600" cy="19399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Method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Integer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Double FP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Operation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Add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Mult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Add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Mult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Combine1 –O0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22.68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20.02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19.98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20.18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Combine1 –O1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10.12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10.12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10.17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11.14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elvetica" pitchFamily="34" charset="0"/>
                        </a:rPr>
                        <a:t>Combine2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1.27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3.01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3.01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5.01</a:t>
                      </a: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943581142"/>
                  </a:ext>
                </a:extLst>
              </a:tr>
            </a:tbl>
          </a:graphicData>
        </a:graphic>
      </p:graphicFrame>
      <p:sp>
        <p:nvSpPr>
          <p:cNvPr id="8" name="Rectangle 4">
            <a:extLst>
              <a:ext uri="{FF2B5EF4-FFF2-40B4-BE49-F238E27FC236}">
                <a16:creationId xmlns:a16="http://schemas.microsoft.com/office/drawing/2014/main" id="{C59F4CDE-7EB1-BA4E-ACAE-270E762B48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1524000"/>
            <a:ext cx="5145638" cy="285975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void combine2(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vec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* v,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data_t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*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dest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){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 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  </a:t>
            </a:r>
            <a:r>
              <a:rPr lang="en-US" b="1" dirty="0" err="1">
                <a:solidFill>
                  <a:schemeClr val="accent1"/>
                </a:solidFill>
                <a:latin typeface="Courier New" pitchFamily="49" charset="0"/>
              </a:rPr>
              <a:t>data_t</a:t>
            </a:r>
            <a:r>
              <a:rPr lang="en-US" b="1" dirty="0">
                <a:solidFill>
                  <a:schemeClr val="accent1"/>
                </a:solidFill>
                <a:latin typeface="Courier New" pitchFamily="49" charset="0"/>
              </a:rPr>
              <a:t> x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= IDENT;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  </a:t>
            </a:r>
            <a:r>
              <a:rPr lang="en-US" b="1" dirty="0">
                <a:solidFill>
                  <a:schemeClr val="accent1"/>
                </a:solidFill>
                <a:latin typeface="Courier New" pitchFamily="49" charset="0"/>
              </a:rPr>
              <a:t>long length = </a:t>
            </a:r>
            <a:r>
              <a:rPr lang="en-US" b="1" dirty="0" err="1">
                <a:solidFill>
                  <a:schemeClr val="accent1"/>
                </a:solidFill>
                <a:latin typeface="Courier New" pitchFamily="49" charset="0"/>
              </a:rPr>
              <a:t>vec_length</a:t>
            </a:r>
            <a:r>
              <a:rPr lang="en-US" b="1" dirty="0">
                <a:solidFill>
                  <a:schemeClr val="accent1"/>
                </a:solidFill>
                <a:latin typeface="Courier New" pitchFamily="49" charset="0"/>
              </a:rPr>
              <a:t>(v);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  </a:t>
            </a:r>
            <a:r>
              <a:rPr lang="en-US" b="1" dirty="0" err="1">
                <a:solidFill>
                  <a:schemeClr val="accent1"/>
                </a:solidFill>
                <a:latin typeface="Courier New" pitchFamily="49" charset="0"/>
              </a:rPr>
              <a:t>data_t</a:t>
            </a:r>
            <a:r>
              <a:rPr lang="en-US" b="1" dirty="0">
                <a:solidFill>
                  <a:schemeClr val="accent1"/>
                </a:solidFill>
                <a:latin typeface="Courier New" pitchFamily="49" charset="0"/>
              </a:rPr>
              <a:t>* d = </a:t>
            </a:r>
            <a:r>
              <a:rPr lang="en-US" b="1" dirty="0" err="1">
                <a:solidFill>
                  <a:schemeClr val="accent1"/>
                </a:solidFill>
                <a:latin typeface="Courier New" pitchFamily="49" charset="0"/>
              </a:rPr>
              <a:t>get_vec_element</a:t>
            </a:r>
            <a:r>
              <a:rPr lang="en-US" b="1" dirty="0">
                <a:solidFill>
                  <a:schemeClr val="accent1"/>
                </a:solidFill>
                <a:latin typeface="Courier New" pitchFamily="49" charset="0"/>
              </a:rPr>
              <a:t>(v,0);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  for(long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 = 0;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 &lt; </a:t>
            </a:r>
            <a:r>
              <a:rPr lang="en-US" b="1" dirty="0">
                <a:solidFill>
                  <a:schemeClr val="accent1"/>
                </a:solidFill>
                <a:latin typeface="Courier New" pitchFamily="49" charset="0"/>
              </a:rPr>
              <a:t>length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;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++){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    </a:t>
            </a:r>
            <a:r>
              <a:rPr lang="en-US" b="1" dirty="0">
                <a:solidFill>
                  <a:schemeClr val="accent1"/>
                </a:solidFill>
                <a:latin typeface="Courier New" pitchFamily="49" charset="0"/>
              </a:rPr>
              <a:t>x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 = </a:t>
            </a:r>
            <a:r>
              <a:rPr lang="en-US" b="1" dirty="0">
                <a:solidFill>
                  <a:schemeClr val="accent1"/>
                </a:solidFill>
                <a:latin typeface="Courier New" pitchFamily="49" charset="0"/>
              </a:rPr>
              <a:t>x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 OP </a:t>
            </a:r>
            <a:r>
              <a:rPr lang="en-US" b="1" dirty="0">
                <a:solidFill>
                  <a:schemeClr val="accent1"/>
                </a:solidFill>
                <a:latin typeface="Courier New" pitchFamily="49" charset="0"/>
              </a:rPr>
              <a:t>d[</a:t>
            </a:r>
            <a:r>
              <a:rPr lang="en-US" b="1" dirty="0" err="1">
                <a:solidFill>
                  <a:schemeClr val="accent1"/>
                </a:solidFill>
                <a:latin typeface="Courier New" pitchFamily="49" charset="0"/>
              </a:rPr>
              <a:t>i</a:t>
            </a:r>
            <a:r>
              <a:rPr lang="en-US" b="1" dirty="0">
                <a:solidFill>
                  <a:schemeClr val="accent1"/>
                </a:solidFill>
                <a:latin typeface="Courier New" pitchFamily="49" charset="0"/>
              </a:rPr>
              <a:t>]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  *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dest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 = x;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210391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16235A-0E4D-3746-9F00-269D0E7E78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 Unrolling</a:t>
            </a: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16100783-3987-C04A-A71C-A818D60D37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24100" y="1567707"/>
            <a:ext cx="4495799" cy="159787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0487" tIns="44450" rIns="90487" bIns="44450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psum1(int a[],int sums[],int n){</a:t>
            </a:r>
          </a:p>
          <a:p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int </a:t>
            </a:r>
            <a:r>
              <a:rPr lang="en-US" sz="1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sums[0] = a[0];</a:t>
            </a:r>
          </a:p>
          <a:p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for(</a:t>
            </a:r>
            <a:r>
              <a:rPr lang="en-US" sz="1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1; </a:t>
            </a:r>
            <a:r>
              <a:rPr lang="en-US" sz="1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n; </a:t>
            </a:r>
            <a:r>
              <a:rPr lang="en-US" sz="1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++){</a:t>
            </a:r>
          </a:p>
          <a:p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sums[</a:t>
            </a:r>
            <a:r>
              <a:rPr lang="en-US" sz="1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= sums[i-1] + a[</a:t>
            </a:r>
            <a:r>
              <a:rPr lang="en-US" sz="1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8" name="Right Arrow 7">
            <a:extLst>
              <a:ext uri="{FF2B5EF4-FFF2-40B4-BE49-F238E27FC236}">
                <a16:creationId xmlns:a16="http://schemas.microsoft.com/office/drawing/2014/main" id="{CB51C0DC-6ACD-9842-A34D-2BF10E4492C3}"/>
              </a:ext>
            </a:extLst>
          </p:cNvPr>
          <p:cNvSpPr/>
          <p:nvPr/>
        </p:nvSpPr>
        <p:spPr>
          <a:xfrm rot="5400000">
            <a:off x="4415345" y="3114064"/>
            <a:ext cx="313306" cy="5630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6D9BAD45-5AF9-B146-9C76-661E105E2E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24098" y="3657600"/>
            <a:ext cx="4495799" cy="245964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0487" tIns="44450" rIns="90487" bIns="44450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psum2(int a[],int sums[],int n){</a:t>
            </a:r>
          </a:p>
          <a:p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int </a:t>
            </a:r>
            <a:r>
              <a:rPr lang="en-US" sz="1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sums[0] = a[0];</a:t>
            </a:r>
          </a:p>
          <a:p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for(</a:t>
            </a:r>
            <a:r>
              <a:rPr lang="en-US" sz="1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1; </a:t>
            </a:r>
            <a:r>
              <a:rPr lang="en-US" sz="1400" b="1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n-1; </a:t>
            </a:r>
            <a:r>
              <a:rPr lang="en-US" sz="1400" b="1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+=2</a:t>
            </a:r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n-US" sz="1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sums[</a:t>
            </a:r>
            <a:r>
              <a:rPr lang="en-US" sz="1400" b="1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  = sums[i-1] + a[</a:t>
            </a:r>
            <a:r>
              <a:rPr lang="en-US" sz="1400" b="1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r>
              <a:rPr lang="en-US" sz="1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sums[i+1] = sums[</a:t>
            </a:r>
            <a:r>
              <a:rPr lang="en-US" sz="1400" b="1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+ a[i+1];</a:t>
            </a:r>
          </a:p>
          <a:p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r>
              <a:rPr lang="en-US" sz="1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if (</a:t>
            </a:r>
            <a:r>
              <a:rPr lang="en-US" sz="1400" b="1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n){ // handle odd #iterations</a:t>
            </a:r>
          </a:p>
          <a:p>
            <a:r>
              <a:rPr lang="en-US" sz="1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sums[</a:t>
            </a:r>
            <a:r>
              <a:rPr lang="en-US" sz="1400" b="1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= sum[i-1] + a[</a:t>
            </a:r>
            <a:r>
              <a:rPr lang="en-US" sz="1400" b="1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r>
              <a:rPr lang="en-US" sz="1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3" name="Right Arrow 12">
            <a:extLst>
              <a:ext uri="{FF2B5EF4-FFF2-40B4-BE49-F238E27FC236}">
                <a16:creationId xmlns:a16="http://schemas.microsoft.com/office/drawing/2014/main" id="{BB4D2E30-E1BC-1E4C-B495-E228D95FDCF2}"/>
              </a:ext>
            </a:extLst>
          </p:cNvPr>
          <p:cNvSpPr/>
          <p:nvPr/>
        </p:nvSpPr>
        <p:spPr>
          <a:xfrm rot="5400000">
            <a:off x="4415343" y="6114683"/>
            <a:ext cx="313306" cy="5630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105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" grpId="0" animBg="1"/>
      <p:bldP spid="13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Combine with Unrolling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641711" y="1509486"/>
            <a:ext cx="5490285" cy="378308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void unroll2_combine(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</a:rPr>
              <a:t>vec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* v,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</a:rPr>
              <a:t>data_t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*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</a:rPr>
              <a:t>dest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){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    long length =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</a:rPr>
              <a:t>vec_length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(v);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    long limit = length-1;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   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</a:rPr>
              <a:t>data_t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* d =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</a:rPr>
              <a:t>get_vec_element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(v,0);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   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</a:rPr>
              <a:t>data_t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 x = IDENT;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    /* Combine 2 elements at a time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    for(long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 = 0;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 &lt; limit;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+=2)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	x = (x OP d[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]) OP d[i+1];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  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    /* Finish any remaining elements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    for (;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 &lt; length;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++)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	x = x OP d[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  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    *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</a:rPr>
              <a:t>dest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 = x;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}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3343942-E83C-ED4A-9F07-D9A2BD3A76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3331686"/>
              </p:ext>
            </p:extLst>
          </p:nvPr>
        </p:nvGraphicFramePr>
        <p:xfrm>
          <a:off x="436418" y="6007100"/>
          <a:ext cx="8229600" cy="77470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val="2330806697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3572667666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1920437381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037946120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806003461"/>
                    </a:ext>
                  </a:extLst>
                </a:gridCol>
              </a:tblGrid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4135925556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Latency Bound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1.00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3.00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3.00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5.00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2166788905"/>
                  </a:ext>
                </a:extLst>
              </a:tr>
            </a:tbl>
          </a:graphicData>
        </a:graphic>
      </p:graphicFrame>
      <p:graphicFrame>
        <p:nvGraphicFramePr>
          <p:cNvPr id="6" name="Group 49">
            <a:extLst>
              <a:ext uri="{FF2B5EF4-FFF2-40B4-BE49-F238E27FC236}">
                <a16:creationId xmlns:a16="http://schemas.microsoft.com/office/drawing/2014/main" id="{D3E124AE-0AC6-9E4A-89E6-BA9D266726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686670"/>
              </p:ext>
            </p:extLst>
          </p:nvPr>
        </p:nvGraphicFramePr>
        <p:xfrm>
          <a:off x="436418" y="4067175"/>
          <a:ext cx="8229600" cy="23272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Method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Integer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Double FP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Operation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Add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Mult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Add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Mult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Combine1 –O0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22.68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20.02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19.98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20.18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Combine1 –O1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10.12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10.12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10.17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11.14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elvetica" pitchFamily="34" charset="0"/>
                        </a:rPr>
                        <a:t>Combine2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1.27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3.01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3.01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5.01</a:t>
                      </a: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943581142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elvetica" pitchFamily="34" charset="0"/>
                        </a:rPr>
                        <a:t>Unroll 2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1.01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3.01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3.01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5.01</a:t>
                      </a: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29443729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4583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DC8AA-C7B6-2D49-881A-F72C699B7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Techniques for Improving Performance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B86AD1-B817-FD44-BE36-A694CD8036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Use better algorithms/data structures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Compile to efficient byte code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Write code that compiles to efficient byte code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Parallelize your execution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02BB99E-A1B6-5940-9CEF-5F4DB99CADF9}"/>
              </a:ext>
            </a:extLst>
          </p:cNvPr>
          <p:cNvCxnSpPr/>
          <p:nvPr/>
        </p:nvCxnSpPr>
        <p:spPr>
          <a:xfrm>
            <a:off x="457200" y="1828800"/>
            <a:ext cx="57912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6140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01FB756-FEC5-DB4B-81D7-C6D28C360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Reassociation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CE5D85C-6AD8-F54E-A8E1-C9A44E42A1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4800" y="1676400"/>
            <a:ext cx="4084320" cy="639762"/>
          </a:xfrm>
        </p:spPr>
        <p:txBody>
          <a:bodyPr>
            <a:normAutofit fontScale="92500"/>
          </a:bodyPr>
          <a:lstStyle/>
          <a:p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x = (x OP d[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]) OP d[i+1];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F5DC0D1-3E64-2A4D-9898-FC82A9564A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4084320" cy="639762"/>
          </a:xfrm>
        </p:spPr>
        <p:txBody>
          <a:bodyPr>
            <a:normAutofit fontScale="92500"/>
          </a:bodyPr>
          <a:lstStyle/>
          <a:p>
            <a:r>
              <a:rPr lang="en-US" b="1" dirty="0">
                <a:latin typeface="Courier New" pitchFamily="49" charset="0"/>
              </a:rPr>
              <a:t>x = x OP (d[</a:t>
            </a:r>
            <a:r>
              <a:rPr lang="en-US" b="1" dirty="0" err="1">
                <a:latin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</a:rPr>
              <a:t>] OP d[i+1]);</a:t>
            </a:r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03F178CA-EADC-D04D-BDDB-69E15A235E1A}"/>
              </a:ext>
            </a:extLst>
          </p:cNvPr>
          <p:cNvGrpSpPr/>
          <p:nvPr/>
        </p:nvGrpSpPr>
        <p:grpSpPr>
          <a:xfrm>
            <a:off x="685800" y="2133600"/>
            <a:ext cx="3286499" cy="4572000"/>
            <a:chOff x="599701" y="2209800"/>
            <a:chExt cx="3286499" cy="4572000"/>
          </a:xfrm>
        </p:grpSpPr>
        <p:sp>
          <p:nvSpPr>
            <p:cNvPr id="10" name="AutoShape 5">
              <a:extLst>
                <a:ext uri="{FF2B5EF4-FFF2-40B4-BE49-F238E27FC236}">
                  <a16:creationId xmlns:a16="http://schemas.microsoft.com/office/drawing/2014/main" id="{C37C1822-068D-4049-9EBC-EDF6D7B90D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9701" y="2743200"/>
              <a:ext cx="533400" cy="304800"/>
            </a:xfrm>
            <a:prstGeom prst="roundRect">
              <a:avLst>
                <a:gd name="adj" fmla="val 19644"/>
              </a:avLst>
            </a:prstGeom>
            <a:solidFill>
              <a:srgbClr val="F1C7C7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*</a:t>
              </a:r>
            </a:p>
          </p:txBody>
        </p:sp>
        <p:sp>
          <p:nvSpPr>
            <p:cNvPr id="11" name="Line 6">
              <a:extLst>
                <a:ext uri="{FF2B5EF4-FFF2-40B4-BE49-F238E27FC236}">
                  <a16:creationId xmlns:a16="http://schemas.microsoft.com/office/drawing/2014/main" id="{A6BBC1A4-6C6F-0A4A-95A9-1B3FED7A734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52101" y="2514600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12" name="Line 7">
              <a:extLst>
                <a:ext uri="{FF2B5EF4-FFF2-40B4-BE49-F238E27FC236}">
                  <a16:creationId xmlns:a16="http://schemas.microsoft.com/office/drawing/2014/main" id="{4197204B-12F5-5F41-83F6-CAFB25C15C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80701" y="2514600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13" name="AutoShape 8">
              <a:extLst>
                <a:ext uri="{FF2B5EF4-FFF2-40B4-BE49-F238E27FC236}">
                  <a16:creationId xmlns:a16="http://schemas.microsoft.com/office/drawing/2014/main" id="{1D9EDCA6-0317-F149-9C2E-72AC21E534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7261" y="3276600"/>
              <a:ext cx="533400" cy="304800"/>
            </a:xfrm>
            <a:prstGeom prst="roundRect">
              <a:avLst>
                <a:gd name="adj" fmla="val 19644"/>
              </a:avLst>
            </a:prstGeom>
            <a:solidFill>
              <a:srgbClr val="F1C7C7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*</a:t>
              </a:r>
            </a:p>
          </p:txBody>
        </p:sp>
        <p:sp>
          <p:nvSpPr>
            <p:cNvPr id="14" name="Line 9">
              <a:extLst>
                <a:ext uri="{FF2B5EF4-FFF2-40B4-BE49-F238E27FC236}">
                  <a16:creationId xmlns:a16="http://schemas.microsoft.com/office/drawing/2014/main" id="{4FCC5847-D94D-114C-B730-BA02542074A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49661" y="3124200"/>
              <a:ext cx="0" cy="1524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15" name="Line 10">
              <a:extLst>
                <a:ext uri="{FF2B5EF4-FFF2-40B4-BE49-F238E27FC236}">
                  <a16:creationId xmlns:a16="http://schemas.microsoft.com/office/drawing/2014/main" id="{4BC4F6AA-7CD3-5E46-B025-410EC5CAF9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78261" y="3048000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8D95EF6B-B75F-1348-B1E3-3AB906A09814}"/>
                </a:ext>
              </a:extLst>
            </p:cNvPr>
            <p:cNvSpPr>
              <a:spLocks/>
            </p:cNvSpPr>
            <p:nvPr/>
          </p:nvSpPr>
          <p:spPr bwMode="auto">
            <a:xfrm>
              <a:off x="904501" y="3048000"/>
              <a:ext cx="92398" cy="369332"/>
            </a:xfrm>
            <a:custGeom>
              <a:avLst/>
              <a:gdLst>
                <a:gd name="T0" fmla="*/ 0 w 288"/>
                <a:gd name="T1" fmla="*/ 0 h 48"/>
                <a:gd name="T2" fmla="*/ 0 w 288"/>
                <a:gd name="T3" fmla="*/ 48 h 48"/>
                <a:gd name="T4" fmla="*/ 288 w 288"/>
                <a:gd name="T5" fmla="*/ 48 h 48"/>
                <a:gd name="T6" fmla="*/ 0 60000 65536"/>
                <a:gd name="T7" fmla="*/ 0 60000 65536"/>
                <a:gd name="T8" fmla="*/ 0 60000 65536"/>
                <a:gd name="T9" fmla="*/ 0 w 288"/>
                <a:gd name="T10" fmla="*/ 0 h 48"/>
                <a:gd name="T11" fmla="*/ 288 w 288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48">
                  <a:moveTo>
                    <a:pt x="0" y="0"/>
                  </a:moveTo>
                  <a:lnTo>
                    <a:pt x="0" y="48"/>
                  </a:lnTo>
                  <a:lnTo>
                    <a:pt x="288" y="48"/>
                  </a:lnTo>
                </a:path>
              </a:pathLst>
            </a:custGeom>
            <a:noFill/>
            <a:ln w="19050">
              <a:solidFill>
                <a:schemeClr val="tx2"/>
              </a:solidFill>
              <a:round/>
              <a:headEnd/>
              <a:tailEnd type="none" w="sm" len="sm"/>
            </a:ln>
          </p:spPr>
          <p:txBody>
            <a:bodyPr wrap="square" lIns="45720" rIns="45720" anchor="ctr">
              <a:spAutoFit/>
            </a:bodyPr>
            <a:lstStyle/>
            <a:p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D8F8D7F0-33EC-B14A-B47F-5C87205DAA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5739" y="2209800"/>
              <a:ext cx="230191" cy="36933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square" lIns="45720" rIns="45720">
              <a:spAutoFit/>
            </a:bodyPr>
            <a:lstStyle/>
            <a:p>
              <a:pPr algn="ctr">
                <a:defRPr/>
              </a:pPr>
              <a:r>
                <a:rPr lang="en-US" sz="1800">
                  <a:solidFill>
                    <a:schemeClr val="tx2"/>
                  </a:solidFill>
                  <a:latin typeface="Courier New" pitchFamily="49" charset="0"/>
                </a:rPr>
                <a:t>1</a:t>
              </a:r>
              <a:endParaRPr lang="en-US" sz="1800" baseline="-25000">
                <a:solidFill>
                  <a:schemeClr val="tx2"/>
                </a:solidFill>
                <a:latin typeface="Courier New" pitchFamily="49" charset="0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C5A84822-2854-4B41-A120-0C4549B2BB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8301" y="2209800"/>
              <a:ext cx="323165" cy="36933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square" lIns="45720" rIns="45720">
              <a:spAutoFit/>
            </a:bodyPr>
            <a:lstStyle/>
            <a:p>
              <a:pPr algn="ctr">
                <a:defRPr/>
              </a:pPr>
              <a:r>
                <a:rPr lang="en-US" sz="1800">
                  <a:solidFill>
                    <a:schemeClr val="tx2"/>
                  </a:solidFill>
                  <a:latin typeface="Courier New" pitchFamily="49" charset="0"/>
                </a:rPr>
                <a:t>d</a:t>
              </a:r>
              <a:r>
                <a:rPr lang="en-US" sz="1800" baseline="-25000">
                  <a:solidFill>
                    <a:schemeClr val="tx2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177F438-95F6-5040-B5B9-AF142E0A0A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5861" y="2743200"/>
              <a:ext cx="323165" cy="36933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square" lIns="45720" rIns="45720">
              <a:spAutoFit/>
            </a:bodyPr>
            <a:lstStyle/>
            <a:p>
              <a:pPr algn="ctr">
                <a:defRPr/>
              </a:pPr>
              <a:r>
                <a:rPr lang="en-US" sz="1800">
                  <a:solidFill>
                    <a:schemeClr val="tx2"/>
                  </a:solidFill>
                  <a:latin typeface="Courier New" pitchFamily="49" charset="0"/>
                </a:rPr>
                <a:t>d</a:t>
              </a:r>
              <a:r>
                <a:rPr lang="en-US" sz="1800" baseline="-25000">
                  <a:solidFill>
                    <a:schemeClr val="tx2"/>
                  </a:solidFill>
                  <a:latin typeface="Courier New" pitchFamily="49" charset="0"/>
                </a:rPr>
                <a:t>1</a:t>
              </a:r>
            </a:p>
          </p:txBody>
        </p:sp>
        <p:sp>
          <p:nvSpPr>
            <p:cNvPr id="20" name="AutoShape 15">
              <a:extLst>
                <a:ext uri="{FF2B5EF4-FFF2-40B4-BE49-F238E27FC236}">
                  <a16:creationId xmlns:a16="http://schemas.microsoft.com/office/drawing/2014/main" id="{A67D3D1E-DC1F-C440-959C-9F9913A281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5359" y="3810000"/>
              <a:ext cx="533400" cy="304800"/>
            </a:xfrm>
            <a:prstGeom prst="roundRect">
              <a:avLst>
                <a:gd name="adj" fmla="val 19644"/>
              </a:avLst>
            </a:prstGeom>
            <a:solidFill>
              <a:srgbClr val="F1C7C7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*</a:t>
              </a:r>
            </a:p>
          </p:txBody>
        </p:sp>
        <p:sp>
          <p:nvSpPr>
            <p:cNvPr id="21" name="Line 16">
              <a:extLst>
                <a:ext uri="{FF2B5EF4-FFF2-40B4-BE49-F238E27FC236}">
                  <a16:creationId xmlns:a16="http://schemas.microsoft.com/office/drawing/2014/main" id="{FD0B09CB-B70E-D849-A4E6-053C6C0330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37759" y="3657600"/>
              <a:ext cx="0" cy="1524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22" name="Line 17">
              <a:extLst>
                <a:ext uri="{FF2B5EF4-FFF2-40B4-BE49-F238E27FC236}">
                  <a16:creationId xmlns:a16="http://schemas.microsoft.com/office/drawing/2014/main" id="{10FCF65A-F610-854D-8CD9-B03BD217956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66359" y="3581400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60AF1875-1A6A-1A4A-A366-BB7DF160378E}"/>
                </a:ext>
              </a:extLst>
            </p:cNvPr>
            <p:cNvSpPr>
              <a:spLocks/>
            </p:cNvSpPr>
            <p:nvPr/>
          </p:nvSpPr>
          <p:spPr bwMode="auto">
            <a:xfrm>
              <a:off x="1286186" y="3581400"/>
              <a:ext cx="92398" cy="369332"/>
            </a:xfrm>
            <a:custGeom>
              <a:avLst/>
              <a:gdLst>
                <a:gd name="T0" fmla="*/ 0 w 288"/>
                <a:gd name="T1" fmla="*/ 0 h 48"/>
                <a:gd name="T2" fmla="*/ 0 w 288"/>
                <a:gd name="T3" fmla="*/ 48 h 48"/>
                <a:gd name="T4" fmla="*/ 288 w 288"/>
                <a:gd name="T5" fmla="*/ 48 h 48"/>
                <a:gd name="T6" fmla="*/ 0 60000 65536"/>
                <a:gd name="T7" fmla="*/ 0 60000 65536"/>
                <a:gd name="T8" fmla="*/ 0 60000 65536"/>
                <a:gd name="T9" fmla="*/ 0 w 288"/>
                <a:gd name="T10" fmla="*/ 0 h 48"/>
                <a:gd name="T11" fmla="*/ 288 w 288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48">
                  <a:moveTo>
                    <a:pt x="0" y="0"/>
                  </a:moveTo>
                  <a:lnTo>
                    <a:pt x="0" y="48"/>
                  </a:lnTo>
                  <a:lnTo>
                    <a:pt x="288" y="48"/>
                  </a:lnTo>
                </a:path>
              </a:pathLst>
            </a:custGeom>
            <a:noFill/>
            <a:ln w="19050">
              <a:solidFill>
                <a:schemeClr val="tx2"/>
              </a:solidFill>
              <a:round/>
              <a:headEnd/>
              <a:tailEnd type="none" w="sm" len="sm"/>
            </a:ln>
          </p:spPr>
          <p:txBody>
            <a:bodyPr wrap="square" lIns="45720" rIns="45720" anchor="ctr">
              <a:spAutoFit/>
            </a:bodyPr>
            <a:lstStyle/>
            <a:p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DB6D6151-3E38-F94F-ADDF-E43A9C612B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3959" y="3276600"/>
              <a:ext cx="323165" cy="36933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square" lIns="45720" rIns="45720">
              <a:spAutoFit/>
            </a:bodyPr>
            <a:lstStyle/>
            <a:p>
              <a:pPr algn="ctr">
                <a:defRPr/>
              </a:pPr>
              <a:r>
                <a:rPr lang="en-US" sz="1800">
                  <a:solidFill>
                    <a:schemeClr val="tx2"/>
                  </a:solidFill>
                  <a:latin typeface="Courier New" pitchFamily="49" charset="0"/>
                </a:rPr>
                <a:t>d</a:t>
              </a:r>
              <a:r>
                <a:rPr lang="en-US" sz="1800" baseline="-25000">
                  <a:solidFill>
                    <a:schemeClr val="tx2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25" name="AutoShape 20">
              <a:extLst>
                <a:ext uri="{FF2B5EF4-FFF2-40B4-BE49-F238E27FC236}">
                  <a16:creationId xmlns:a16="http://schemas.microsoft.com/office/drawing/2014/main" id="{EE124917-1251-894A-9E35-650406DD1D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9534" y="4343400"/>
              <a:ext cx="533400" cy="304800"/>
            </a:xfrm>
            <a:prstGeom prst="roundRect">
              <a:avLst>
                <a:gd name="adj" fmla="val 19644"/>
              </a:avLst>
            </a:prstGeom>
            <a:solidFill>
              <a:srgbClr val="F1C7C7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*</a:t>
              </a:r>
            </a:p>
          </p:txBody>
        </p:sp>
        <p:sp>
          <p:nvSpPr>
            <p:cNvPr id="26" name="Line 21">
              <a:extLst>
                <a:ext uri="{FF2B5EF4-FFF2-40B4-BE49-F238E27FC236}">
                  <a16:creationId xmlns:a16="http://schemas.microsoft.com/office/drawing/2014/main" id="{27A43B48-38D2-A946-BE88-7F7B3DAC2F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1934" y="4191000"/>
              <a:ext cx="0" cy="1524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27" name="Line 22">
              <a:extLst>
                <a:ext uri="{FF2B5EF4-FFF2-40B4-BE49-F238E27FC236}">
                  <a16:creationId xmlns:a16="http://schemas.microsoft.com/office/drawing/2014/main" id="{1F5DFF32-EE27-3A48-8FB0-17326DF00B7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0534" y="4114800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21C05BEF-D490-744F-9B5D-75DF0C7C74E5}"/>
                </a:ext>
              </a:extLst>
            </p:cNvPr>
            <p:cNvSpPr>
              <a:spLocks/>
            </p:cNvSpPr>
            <p:nvPr/>
          </p:nvSpPr>
          <p:spPr bwMode="auto">
            <a:xfrm>
              <a:off x="1674284" y="4114800"/>
              <a:ext cx="92398" cy="369332"/>
            </a:xfrm>
            <a:custGeom>
              <a:avLst/>
              <a:gdLst>
                <a:gd name="T0" fmla="*/ 0 w 288"/>
                <a:gd name="T1" fmla="*/ 0 h 48"/>
                <a:gd name="T2" fmla="*/ 0 w 288"/>
                <a:gd name="T3" fmla="*/ 48 h 48"/>
                <a:gd name="T4" fmla="*/ 288 w 288"/>
                <a:gd name="T5" fmla="*/ 48 h 48"/>
                <a:gd name="T6" fmla="*/ 0 60000 65536"/>
                <a:gd name="T7" fmla="*/ 0 60000 65536"/>
                <a:gd name="T8" fmla="*/ 0 60000 65536"/>
                <a:gd name="T9" fmla="*/ 0 w 288"/>
                <a:gd name="T10" fmla="*/ 0 h 48"/>
                <a:gd name="T11" fmla="*/ 288 w 288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48">
                  <a:moveTo>
                    <a:pt x="0" y="0"/>
                  </a:moveTo>
                  <a:lnTo>
                    <a:pt x="0" y="48"/>
                  </a:lnTo>
                  <a:lnTo>
                    <a:pt x="288" y="48"/>
                  </a:lnTo>
                </a:path>
              </a:pathLst>
            </a:custGeom>
            <a:noFill/>
            <a:ln w="19050">
              <a:solidFill>
                <a:schemeClr val="tx2"/>
              </a:solidFill>
              <a:round/>
              <a:headEnd/>
              <a:tailEnd type="none" w="sm" len="sm"/>
            </a:ln>
          </p:spPr>
          <p:txBody>
            <a:bodyPr wrap="square" lIns="45720" rIns="45720" anchor="ctr">
              <a:spAutoFit/>
            </a:bodyPr>
            <a:lstStyle/>
            <a:p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876839A7-F153-FC44-BB23-C36D4A99B0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8134" y="3810000"/>
              <a:ext cx="323165" cy="36933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square" lIns="45720" rIns="45720">
              <a:spAutoFit/>
            </a:bodyPr>
            <a:lstStyle/>
            <a:p>
              <a:pPr algn="ctr">
                <a:defRPr/>
              </a:pPr>
              <a:r>
                <a:rPr lang="en-US" sz="1800">
                  <a:solidFill>
                    <a:schemeClr val="tx2"/>
                  </a:solidFill>
                  <a:latin typeface="Courier New" pitchFamily="49" charset="0"/>
                </a:rPr>
                <a:t>d</a:t>
              </a:r>
              <a:r>
                <a:rPr lang="en-US" sz="1800" baseline="-25000">
                  <a:solidFill>
                    <a:schemeClr val="tx2"/>
                  </a:solidFill>
                  <a:latin typeface="Courier New" pitchFamily="49" charset="0"/>
                </a:rPr>
                <a:t>3</a:t>
              </a:r>
            </a:p>
          </p:txBody>
        </p:sp>
        <p:sp>
          <p:nvSpPr>
            <p:cNvPr id="30" name="AutoShape 25">
              <a:extLst>
                <a:ext uri="{FF2B5EF4-FFF2-40B4-BE49-F238E27FC236}">
                  <a16:creationId xmlns:a16="http://schemas.microsoft.com/office/drawing/2014/main" id="{6A740C65-D6DC-844B-A608-DC52ECDB8F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8836" y="4876800"/>
              <a:ext cx="533400" cy="304800"/>
            </a:xfrm>
            <a:prstGeom prst="roundRect">
              <a:avLst>
                <a:gd name="adj" fmla="val 19644"/>
              </a:avLst>
            </a:prstGeom>
            <a:solidFill>
              <a:srgbClr val="F1C7C7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*</a:t>
              </a:r>
            </a:p>
          </p:txBody>
        </p:sp>
        <p:sp>
          <p:nvSpPr>
            <p:cNvPr id="31" name="Line 26">
              <a:extLst>
                <a:ext uri="{FF2B5EF4-FFF2-40B4-BE49-F238E27FC236}">
                  <a16:creationId xmlns:a16="http://schemas.microsoft.com/office/drawing/2014/main" id="{F72E9943-B3CD-814D-8F69-952B3C7031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21236" y="4724400"/>
              <a:ext cx="0" cy="1524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32" name="Line 27">
              <a:extLst>
                <a:ext uri="{FF2B5EF4-FFF2-40B4-BE49-F238E27FC236}">
                  <a16:creationId xmlns:a16="http://schemas.microsoft.com/office/drawing/2014/main" id="{7AFEF91B-D0A9-144C-A15C-DCFE6B3D5B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49836" y="4648200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FC99F955-FFCC-EC47-961A-8003AAEC32AF}"/>
                </a:ext>
              </a:extLst>
            </p:cNvPr>
            <p:cNvSpPr>
              <a:spLocks/>
            </p:cNvSpPr>
            <p:nvPr/>
          </p:nvSpPr>
          <p:spPr bwMode="auto">
            <a:xfrm>
              <a:off x="2058459" y="4648200"/>
              <a:ext cx="92398" cy="369332"/>
            </a:xfrm>
            <a:custGeom>
              <a:avLst/>
              <a:gdLst>
                <a:gd name="T0" fmla="*/ 0 w 288"/>
                <a:gd name="T1" fmla="*/ 0 h 48"/>
                <a:gd name="T2" fmla="*/ 0 w 288"/>
                <a:gd name="T3" fmla="*/ 48 h 48"/>
                <a:gd name="T4" fmla="*/ 288 w 288"/>
                <a:gd name="T5" fmla="*/ 48 h 48"/>
                <a:gd name="T6" fmla="*/ 0 60000 65536"/>
                <a:gd name="T7" fmla="*/ 0 60000 65536"/>
                <a:gd name="T8" fmla="*/ 0 60000 65536"/>
                <a:gd name="T9" fmla="*/ 0 w 288"/>
                <a:gd name="T10" fmla="*/ 0 h 48"/>
                <a:gd name="T11" fmla="*/ 288 w 288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48">
                  <a:moveTo>
                    <a:pt x="0" y="0"/>
                  </a:moveTo>
                  <a:lnTo>
                    <a:pt x="0" y="48"/>
                  </a:lnTo>
                  <a:lnTo>
                    <a:pt x="288" y="48"/>
                  </a:lnTo>
                </a:path>
              </a:pathLst>
            </a:custGeom>
            <a:noFill/>
            <a:ln w="19050">
              <a:solidFill>
                <a:schemeClr val="tx2"/>
              </a:solidFill>
              <a:round/>
              <a:headEnd/>
              <a:tailEnd type="none" w="sm" len="sm"/>
            </a:ln>
          </p:spPr>
          <p:txBody>
            <a:bodyPr wrap="square" lIns="45720" rIns="45720" anchor="ctr">
              <a:spAutoFit/>
            </a:bodyPr>
            <a:lstStyle/>
            <a:p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EC76D4E0-1B35-6747-B5EA-7882B117A9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97436" y="4343400"/>
              <a:ext cx="323165" cy="36933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square" lIns="45720" rIns="45720">
              <a:spAutoFit/>
            </a:bodyPr>
            <a:lstStyle/>
            <a:p>
              <a:pPr algn="ctr">
                <a:defRPr/>
              </a:pPr>
              <a:r>
                <a:rPr lang="en-US" sz="1800" dirty="0">
                  <a:solidFill>
                    <a:schemeClr val="tx2"/>
                  </a:solidFill>
                  <a:latin typeface="Courier New" pitchFamily="49" charset="0"/>
                </a:rPr>
                <a:t>d</a:t>
              </a:r>
              <a:r>
                <a:rPr lang="en-US" sz="1800" baseline="-25000" dirty="0">
                  <a:solidFill>
                    <a:schemeClr val="tx2"/>
                  </a:solidFill>
                  <a:latin typeface="Courier New" pitchFamily="49" charset="0"/>
                </a:rPr>
                <a:t>4</a:t>
              </a:r>
            </a:p>
          </p:txBody>
        </p:sp>
        <p:sp>
          <p:nvSpPr>
            <p:cNvPr id="35" name="AutoShape 30">
              <a:extLst>
                <a:ext uri="{FF2B5EF4-FFF2-40B4-BE49-F238E27FC236}">
                  <a16:creationId xmlns:a16="http://schemas.microsoft.com/office/drawing/2014/main" id="{5FC3F4A1-29F6-0A4F-BE29-03E24F85DF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51141" y="5410200"/>
              <a:ext cx="533400" cy="304800"/>
            </a:xfrm>
            <a:prstGeom prst="roundRect">
              <a:avLst>
                <a:gd name="adj" fmla="val 19644"/>
              </a:avLst>
            </a:prstGeom>
            <a:solidFill>
              <a:srgbClr val="F1C7C7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*</a:t>
              </a:r>
            </a:p>
          </p:txBody>
        </p:sp>
        <p:sp>
          <p:nvSpPr>
            <p:cNvPr id="36" name="Line 31">
              <a:extLst>
                <a:ext uri="{FF2B5EF4-FFF2-40B4-BE49-F238E27FC236}">
                  <a16:creationId xmlns:a16="http://schemas.microsoft.com/office/drawing/2014/main" id="{C4866757-3F78-B149-BE61-86398642281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03541" y="5257800"/>
              <a:ext cx="0" cy="1524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37" name="Line 32">
              <a:extLst>
                <a:ext uri="{FF2B5EF4-FFF2-40B4-BE49-F238E27FC236}">
                  <a16:creationId xmlns:a16="http://schemas.microsoft.com/office/drawing/2014/main" id="{752A0F03-7099-2E46-B7BB-55343DB22D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32141" y="5181600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38" name="Freeform 37">
              <a:extLst>
                <a:ext uri="{FF2B5EF4-FFF2-40B4-BE49-F238E27FC236}">
                  <a16:creationId xmlns:a16="http://schemas.microsoft.com/office/drawing/2014/main" id="{0CE40ECA-D8D9-5C49-9BC5-549C1D42BD5B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7761" y="5181600"/>
              <a:ext cx="92398" cy="369332"/>
            </a:xfrm>
            <a:custGeom>
              <a:avLst/>
              <a:gdLst>
                <a:gd name="T0" fmla="*/ 0 w 288"/>
                <a:gd name="T1" fmla="*/ 0 h 48"/>
                <a:gd name="T2" fmla="*/ 0 w 288"/>
                <a:gd name="T3" fmla="*/ 48 h 48"/>
                <a:gd name="T4" fmla="*/ 288 w 288"/>
                <a:gd name="T5" fmla="*/ 48 h 48"/>
                <a:gd name="T6" fmla="*/ 0 60000 65536"/>
                <a:gd name="T7" fmla="*/ 0 60000 65536"/>
                <a:gd name="T8" fmla="*/ 0 60000 65536"/>
                <a:gd name="T9" fmla="*/ 0 w 288"/>
                <a:gd name="T10" fmla="*/ 0 h 48"/>
                <a:gd name="T11" fmla="*/ 288 w 288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48">
                  <a:moveTo>
                    <a:pt x="0" y="0"/>
                  </a:moveTo>
                  <a:lnTo>
                    <a:pt x="0" y="48"/>
                  </a:lnTo>
                  <a:lnTo>
                    <a:pt x="288" y="48"/>
                  </a:lnTo>
                </a:path>
              </a:pathLst>
            </a:custGeom>
            <a:noFill/>
            <a:ln w="19050">
              <a:solidFill>
                <a:schemeClr val="tx2"/>
              </a:solidFill>
              <a:round/>
              <a:headEnd/>
              <a:tailEnd type="none" w="sm" len="sm"/>
            </a:ln>
          </p:spPr>
          <p:txBody>
            <a:bodyPr wrap="square" lIns="45720" rIns="45720" anchor="ctr">
              <a:spAutoFit/>
            </a:bodyPr>
            <a:lstStyle/>
            <a:p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B65CFCCE-1632-B340-B3F7-BCE42BA752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79741" y="4876800"/>
              <a:ext cx="323165" cy="36933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square" lIns="45720" rIns="45720">
              <a:spAutoFit/>
            </a:bodyPr>
            <a:lstStyle/>
            <a:p>
              <a:pPr algn="ctr">
                <a:defRPr/>
              </a:pPr>
              <a:r>
                <a:rPr lang="en-US" sz="1800">
                  <a:solidFill>
                    <a:schemeClr val="tx2"/>
                  </a:solidFill>
                  <a:latin typeface="Courier New" pitchFamily="49" charset="0"/>
                </a:rPr>
                <a:t>d</a:t>
              </a:r>
              <a:r>
                <a:rPr lang="en-US" sz="1800" baseline="-25000">
                  <a:solidFill>
                    <a:schemeClr val="tx2"/>
                  </a:solidFill>
                  <a:latin typeface="Courier New" pitchFamily="49" charset="0"/>
                </a:rPr>
                <a:t>5</a:t>
              </a:r>
            </a:p>
          </p:txBody>
        </p:sp>
        <p:sp>
          <p:nvSpPr>
            <p:cNvPr id="40" name="AutoShape 35">
              <a:extLst>
                <a:ext uri="{FF2B5EF4-FFF2-40B4-BE49-F238E27FC236}">
                  <a16:creationId xmlns:a16="http://schemas.microsoft.com/office/drawing/2014/main" id="{89CD83FA-5AC6-AC4E-9533-F6F46AF443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9987" y="5943600"/>
              <a:ext cx="533400" cy="304800"/>
            </a:xfrm>
            <a:prstGeom prst="roundRect">
              <a:avLst>
                <a:gd name="adj" fmla="val 19644"/>
              </a:avLst>
            </a:prstGeom>
            <a:solidFill>
              <a:srgbClr val="F1C7C7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*</a:t>
              </a:r>
            </a:p>
          </p:txBody>
        </p:sp>
        <p:sp>
          <p:nvSpPr>
            <p:cNvPr id="41" name="Line 36">
              <a:extLst>
                <a:ext uri="{FF2B5EF4-FFF2-40B4-BE49-F238E27FC236}">
                  <a16:creationId xmlns:a16="http://schemas.microsoft.com/office/drawing/2014/main" id="{C0DB5ABF-E8F5-FB4F-85EA-578084C4FD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92387" y="5791200"/>
              <a:ext cx="0" cy="1524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42" name="Line 37">
              <a:extLst>
                <a:ext uri="{FF2B5EF4-FFF2-40B4-BE49-F238E27FC236}">
                  <a16:creationId xmlns:a16="http://schemas.microsoft.com/office/drawing/2014/main" id="{C85A5C31-1CDA-174C-BF47-945A27D366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20987" y="5715000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43" name="Freeform 42">
              <a:extLst>
                <a:ext uri="{FF2B5EF4-FFF2-40B4-BE49-F238E27FC236}">
                  <a16:creationId xmlns:a16="http://schemas.microsoft.com/office/drawing/2014/main" id="{093D1E05-8218-0243-B158-AAC6F6D05EA5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0066" y="5715000"/>
              <a:ext cx="92398" cy="369332"/>
            </a:xfrm>
            <a:custGeom>
              <a:avLst/>
              <a:gdLst>
                <a:gd name="T0" fmla="*/ 0 w 288"/>
                <a:gd name="T1" fmla="*/ 0 h 48"/>
                <a:gd name="T2" fmla="*/ 0 w 288"/>
                <a:gd name="T3" fmla="*/ 48 h 48"/>
                <a:gd name="T4" fmla="*/ 288 w 288"/>
                <a:gd name="T5" fmla="*/ 48 h 48"/>
                <a:gd name="T6" fmla="*/ 0 60000 65536"/>
                <a:gd name="T7" fmla="*/ 0 60000 65536"/>
                <a:gd name="T8" fmla="*/ 0 60000 65536"/>
                <a:gd name="T9" fmla="*/ 0 w 288"/>
                <a:gd name="T10" fmla="*/ 0 h 48"/>
                <a:gd name="T11" fmla="*/ 288 w 288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48">
                  <a:moveTo>
                    <a:pt x="0" y="0"/>
                  </a:moveTo>
                  <a:lnTo>
                    <a:pt x="0" y="48"/>
                  </a:lnTo>
                  <a:lnTo>
                    <a:pt x="288" y="48"/>
                  </a:lnTo>
                </a:path>
              </a:pathLst>
            </a:custGeom>
            <a:noFill/>
            <a:ln w="19050">
              <a:solidFill>
                <a:schemeClr val="tx2"/>
              </a:solidFill>
              <a:round/>
              <a:headEnd/>
              <a:tailEnd type="none" w="sm" len="sm"/>
            </a:ln>
          </p:spPr>
          <p:txBody>
            <a:bodyPr wrap="square" lIns="45720" rIns="45720" anchor="ctr">
              <a:spAutoFit/>
            </a:bodyPr>
            <a:lstStyle/>
            <a:p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B8ED9898-024E-3942-A49D-989A2BACE8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8587" y="5410200"/>
              <a:ext cx="323165" cy="36933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square" lIns="45720" rIns="45720">
              <a:spAutoFit/>
            </a:bodyPr>
            <a:lstStyle/>
            <a:p>
              <a:pPr algn="ctr">
                <a:defRPr/>
              </a:pPr>
              <a:r>
                <a:rPr lang="en-US" sz="1800">
                  <a:solidFill>
                    <a:schemeClr val="tx2"/>
                  </a:solidFill>
                  <a:latin typeface="Courier New" pitchFamily="49" charset="0"/>
                </a:rPr>
                <a:t>d</a:t>
              </a:r>
              <a:r>
                <a:rPr lang="en-US" sz="1800" baseline="-25000">
                  <a:solidFill>
                    <a:schemeClr val="tx2"/>
                  </a:solidFill>
                  <a:latin typeface="Courier New" pitchFamily="49" charset="0"/>
                </a:rPr>
                <a:t>6</a:t>
              </a:r>
            </a:p>
          </p:txBody>
        </p:sp>
        <p:sp>
          <p:nvSpPr>
            <p:cNvPr id="45" name="AutoShape 40">
              <a:extLst>
                <a:ext uri="{FF2B5EF4-FFF2-40B4-BE49-F238E27FC236}">
                  <a16:creationId xmlns:a16="http://schemas.microsoft.com/office/drawing/2014/main" id="{8890E556-4743-9D4E-889F-BEAB93E8D0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34435" y="6477000"/>
              <a:ext cx="533400" cy="304800"/>
            </a:xfrm>
            <a:prstGeom prst="roundRect">
              <a:avLst>
                <a:gd name="adj" fmla="val 19644"/>
              </a:avLst>
            </a:prstGeom>
            <a:solidFill>
              <a:srgbClr val="F1C7C7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*</a:t>
              </a:r>
            </a:p>
          </p:txBody>
        </p:sp>
        <p:sp>
          <p:nvSpPr>
            <p:cNvPr id="46" name="Line 41">
              <a:extLst>
                <a:ext uri="{FF2B5EF4-FFF2-40B4-BE49-F238E27FC236}">
                  <a16:creationId xmlns:a16="http://schemas.microsoft.com/office/drawing/2014/main" id="{5524FBEC-0EC7-034B-85B2-39ED3C989BD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92811" y="6324600"/>
              <a:ext cx="0" cy="1524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47" name="Line 42">
              <a:extLst>
                <a:ext uri="{FF2B5EF4-FFF2-40B4-BE49-F238E27FC236}">
                  <a16:creationId xmlns:a16="http://schemas.microsoft.com/office/drawing/2014/main" id="{9FDD408B-DA40-8949-8CCA-E27F3E00D2A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15435" y="6248400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48" name="Freeform 47">
              <a:extLst>
                <a:ext uri="{FF2B5EF4-FFF2-40B4-BE49-F238E27FC236}">
                  <a16:creationId xmlns:a16="http://schemas.microsoft.com/office/drawing/2014/main" id="{752D3A35-162C-FA4D-B5FA-2F948BBA596D}"/>
                </a:ext>
              </a:extLst>
            </p:cNvPr>
            <p:cNvSpPr>
              <a:spLocks/>
            </p:cNvSpPr>
            <p:nvPr/>
          </p:nvSpPr>
          <p:spPr bwMode="auto">
            <a:xfrm>
              <a:off x="3228912" y="6248400"/>
              <a:ext cx="92398" cy="369332"/>
            </a:xfrm>
            <a:custGeom>
              <a:avLst/>
              <a:gdLst>
                <a:gd name="T0" fmla="*/ 0 w 288"/>
                <a:gd name="T1" fmla="*/ 0 h 48"/>
                <a:gd name="T2" fmla="*/ 0 w 288"/>
                <a:gd name="T3" fmla="*/ 48 h 48"/>
                <a:gd name="T4" fmla="*/ 288 w 288"/>
                <a:gd name="T5" fmla="*/ 48 h 48"/>
                <a:gd name="T6" fmla="*/ 0 60000 65536"/>
                <a:gd name="T7" fmla="*/ 0 60000 65536"/>
                <a:gd name="T8" fmla="*/ 0 60000 65536"/>
                <a:gd name="T9" fmla="*/ 0 w 288"/>
                <a:gd name="T10" fmla="*/ 0 h 48"/>
                <a:gd name="T11" fmla="*/ 288 w 288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48">
                  <a:moveTo>
                    <a:pt x="0" y="0"/>
                  </a:moveTo>
                  <a:lnTo>
                    <a:pt x="0" y="48"/>
                  </a:lnTo>
                  <a:lnTo>
                    <a:pt x="288" y="48"/>
                  </a:lnTo>
                </a:path>
              </a:pathLst>
            </a:custGeom>
            <a:noFill/>
            <a:ln w="19050">
              <a:solidFill>
                <a:schemeClr val="tx2"/>
              </a:solidFill>
              <a:round/>
              <a:headEnd/>
              <a:tailEnd type="none" w="sm" len="sm"/>
            </a:ln>
          </p:spPr>
          <p:txBody>
            <a:bodyPr wrap="square" lIns="45720" rIns="45720" anchor="ctr">
              <a:spAutoFit/>
            </a:bodyPr>
            <a:lstStyle/>
            <a:p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A1361D77-0BFD-8046-B4F0-08FF200CFB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63035" y="5943600"/>
              <a:ext cx="323165" cy="36933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square" lIns="45720" rIns="45720">
              <a:spAutoFit/>
            </a:bodyPr>
            <a:lstStyle/>
            <a:p>
              <a:pPr algn="ctr">
                <a:defRPr/>
              </a:pPr>
              <a:r>
                <a:rPr lang="en-US" sz="1800">
                  <a:solidFill>
                    <a:schemeClr val="tx2"/>
                  </a:solidFill>
                  <a:latin typeface="Courier New" pitchFamily="49" charset="0"/>
                </a:rPr>
                <a:t>d</a:t>
              </a:r>
              <a:r>
                <a:rPr lang="en-US" sz="1800" baseline="-25000">
                  <a:solidFill>
                    <a:schemeClr val="tx2"/>
                  </a:solidFill>
                  <a:latin typeface="Courier New" pitchFamily="49" charset="0"/>
                </a:rPr>
                <a:t>7</a:t>
              </a:r>
            </a:p>
          </p:txBody>
        </p:sp>
      </p:grpSp>
      <p:grpSp>
        <p:nvGrpSpPr>
          <p:cNvPr id="85" name="Group 84">
            <a:extLst>
              <a:ext uri="{FF2B5EF4-FFF2-40B4-BE49-F238E27FC236}">
                <a16:creationId xmlns:a16="http://schemas.microsoft.com/office/drawing/2014/main" id="{718AE1C8-D0BE-0044-A7D2-B665DF7B3E59}"/>
              </a:ext>
            </a:extLst>
          </p:cNvPr>
          <p:cNvGrpSpPr/>
          <p:nvPr/>
        </p:nvGrpSpPr>
        <p:grpSpPr>
          <a:xfrm>
            <a:off x="5298553" y="2133600"/>
            <a:ext cx="2759075" cy="3276600"/>
            <a:chOff x="1066800" y="2438400"/>
            <a:chExt cx="2759075" cy="3276600"/>
          </a:xfrm>
        </p:grpSpPr>
        <p:sp>
          <p:nvSpPr>
            <p:cNvPr id="51" name="Line 7">
              <a:extLst>
                <a:ext uri="{FF2B5EF4-FFF2-40B4-BE49-F238E27FC236}">
                  <a16:creationId xmlns:a16="http://schemas.microsoft.com/office/drawing/2014/main" id="{82AA6E44-6B2E-A14A-997B-8444A92E3A1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4200" y="5486400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52" name="AutoShape 6">
              <a:extLst>
                <a:ext uri="{FF2B5EF4-FFF2-40B4-BE49-F238E27FC236}">
                  <a16:creationId xmlns:a16="http://schemas.microsoft.com/office/drawing/2014/main" id="{044FD9D6-063F-8944-82E3-F38E4AE749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6800" y="3616325"/>
              <a:ext cx="533400" cy="304800"/>
            </a:xfrm>
            <a:prstGeom prst="roundRect">
              <a:avLst>
                <a:gd name="adj" fmla="val 19644"/>
              </a:avLst>
            </a:prstGeom>
            <a:solidFill>
              <a:srgbClr val="F1C7C7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*</a:t>
              </a:r>
            </a:p>
          </p:txBody>
        </p:sp>
        <p:sp>
          <p:nvSpPr>
            <p:cNvPr id="53" name="Line 7">
              <a:extLst>
                <a:ext uri="{FF2B5EF4-FFF2-40B4-BE49-F238E27FC236}">
                  <a16:creationId xmlns:a16="http://schemas.microsoft.com/office/drawing/2014/main" id="{7168B846-6E2C-0A42-A610-6A2C9491DB9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19200" y="3387725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54" name="AutoShape 8">
              <a:extLst>
                <a:ext uri="{FF2B5EF4-FFF2-40B4-BE49-F238E27FC236}">
                  <a16:creationId xmlns:a16="http://schemas.microsoft.com/office/drawing/2014/main" id="{741861C9-7BDF-5041-9E11-CA8A06B9A0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6400" y="4149725"/>
              <a:ext cx="533400" cy="304800"/>
            </a:xfrm>
            <a:prstGeom prst="roundRect">
              <a:avLst>
                <a:gd name="adj" fmla="val 19644"/>
              </a:avLst>
            </a:prstGeom>
            <a:solidFill>
              <a:srgbClr val="F1C7C7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*</a:t>
              </a:r>
            </a:p>
          </p:txBody>
        </p:sp>
        <p:sp>
          <p:nvSpPr>
            <p:cNvPr id="55" name="Freeform 10">
              <a:extLst>
                <a:ext uri="{FF2B5EF4-FFF2-40B4-BE49-F238E27FC236}">
                  <a16:creationId xmlns:a16="http://schemas.microsoft.com/office/drawing/2014/main" id="{8B73CA7F-6C16-6145-8B92-677BF06E047B}"/>
                </a:ext>
              </a:extLst>
            </p:cNvPr>
            <p:cNvSpPr>
              <a:spLocks/>
            </p:cNvSpPr>
            <p:nvPr/>
          </p:nvSpPr>
          <p:spPr bwMode="auto">
            <a:xfrm>
              <a:off x="1371600" y="3921125"/>
              <a:ext cx="304800" cy="369888"/>
            </a:xfrm>
            <a:custGeom>
              <a:avLst/>
              <a:gdLst>
                <a:gd name="T0" fmla="*/ 0 w 288"/>
                <a:gd name="T1" fmla="*/ 0 h 48"/>
                <a:gd name="T2" fmla="*/ 0 w 288"/>
                <a:gd name="T3" fmla="*/ 48 h 48"/>
                <a:gd name="T4" fmla="*/ 288 w 288"/>
                <a:gd name="T5" fmla="*/ 48 h 48"/>
                <a:gd name="T6" fmla="*/ 0 60000 65536"/>
                <a:gd name="T7" fmla="*/ 0 60000 65536"/>
                <a:gd name="T8" fmla="*/ 0 60000 65536"/>
                <a:gd name="T9" fmla="*/ 0 w 288"/>
                <a:gd name="T10" fmla="*/ 0 h 48"/>
                <a:gd name="T11" fmla="*/ 288 w 288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48">
                  <a:moveTo>
                    <a:pt x="0" y="0"/>
                  </a:moveTo>
                  <a:lnTo>
                    <a:pt x="0" y="48"/>
                  </a:lnTo>
                  <a:lnTo>
                    <a:pt x="288" y="48"/>
                  </a:lnTo>
                </a:path>
              </a:pathLst>
            </a:custGeom>
            <a:noFill/>
            <a:ln w="19050">
              <a:solidFill>
                <a:schemeClr val="tx2"/>
              </a:solidFill>
              <a:round/>
              <a:headEnd/>
              <a:tailEnd type="triangle" w="sm" len="sm"/>
            </a:ln>
          </p:spPr>
          <p:txBody>
            <a:bodyPr wrap="square" lIns="45720" rIns="45720" anchor="ctr">
              <a:spAutoFit/>
            </a:bodyPr>
            <a:lstStyle/>
            <a:p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56" name="Rectangle 11">
              <a:extLst>
                <a:ext uri="{FF2B5EF4-FFF2-40B4-BE49-F238E27FC236}">
                  <a16:creationId xmlns:a16="http://schemas.microsoft.com/office/drawing/2014/main" id="{702DE3F6-2A6B-D94D-8823-CF993C7B43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2838" y="3082925"/>
              <a:ext cx="230188" cy="36988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ctr">
                <a:defRPr/>
              </a:pPr>
              <a:r>
                <a:rPr lang="en-US" sz="1800">
                  <a:solidFill>
                    <a:schemeClr val="tx2"/>
                  </a:solidFill>
                  <a:latin typeface="Courier New" pitchFamily="49" charset="0"/>
                </a:rPr>
                <a:t>1</a:t>
              </a:r>
              <a:endParaRPr lang="en-US" sz="1800" baseline="-25000">
                <a:solidFill>
                  <a:schemeClr val="tx2"/>
                </a:solidFill>
                <a:latin typeface="Courier New" pitchFamily="49" charset="0"/>
              </a:endParaRPr>
            </a:p>
          </p:txBody>
        </p:sp>
        <p:sp>
          <p:nvSpPr>
            <p:cNvPr id="57" name="AutoShape 12">
              <a:extLst>
                <a:ext uri="{FF2B5EF4-FFF2-40B4-BE49-F238E27FC236}">
                  <a16:creationId xmlns:a16="http://schemas.microsoft.com/office/drawing/2014/main" id="{DAF2FC17-3EDC-004C-8963-F3DCD760D2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70125" y="4683125"/>
              <a:ext cx="533400" cy="304800"/>
            </a:xfrm>
            <a:prstGeom prst="roundRect">
              <a:avLst>
                <a:gd name="adj" fmla="val 19644"/>
              </a:avLst>
            </a:prstGeom>
            <a:solidFill>
              <a:srgbClr val="F1C7C7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*</a:t>
              </a:r>
            </a:p>
          </p:txBody>
        </p:sp>
        <p:sp>
          <p:nvSpPr>
            <p:cNvPr id="58" name="Freeform 14">
              <a:extLst>
                <a:ext uri="{FF2B5EF4-FFF2-40B4-BE49-F238E27FC236}">
                  <a16:creationId xmlns:a16="http://schemas.microsoft.com/office/drawing/2014/main" id="{E0C5B01D-5FE0-674B-AD2D-DD871A643F6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5325" y="4454525"/>
              <a:ext cx="304800" cy="369888"/>
            </a:xfrm>
            <a:custGeom>
              <a:avLst/>
              <a:gdLst>
                <a:gd name="T0" fmla="*/ 0 w 288"/>
                <a:gd name="T1" fmla="*/ 0 h 48"/>
                <a:gd name="T2" fmla="*/ 0 w 288"/>
                <a:gd name="T3" fmla="*/ 48 h 48"/>
                <a:gd name="T4" fmla="*/ 288 w 288"/>
                <a:gd name="T5" fmla="*/ 48 h 48"/>
                <a:gd name="T6" fmla="*/ 0 60000 65536"/>
                <a:gd name="T7" fmla="*/ 0 60000 65536"/>
                <a:gd name="T8" fmla="*/ 0 60000 65536"/>
                <a:gd name="T9" fmla="*/ 0 w 288"/>
                <a:gd name="T10" fmla="*/ 0 h 48"/>
                <a:gd name="T11" fmla="*/ 288 w 288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48">
                  <a:moveTo>
                    <a:pt x="0" y="0"/>
                  </a:moveTo>
                  <a:lnTo>
                    <a:pt x="0" y="48"/>
                  </a:lnTo>
                  <a:lnTo>
                    <a:pt x="288" y="48"/>
                  </a:lnTo>
                </a:path>
              </a:pathLst>
            </a:custGeom>
            <a:noFill/>
            <a:ln w="19050">
              <a:solidFill>
                <a:schemeClr val="tx2"/>
              </a:solidFill>
              <a:round/>
              <a:headEnd/>
              <a:tailEnd type="triangle" w="sm" len="sm"/>
            </a:ln>
          </p:spPr>
          <p:txBody>
            <a:bodyPr wrap="square" lIns="45720" rIns="45720" anchor="ctr">
              <a:spAutoFit/>
            </a:bodyPr>
            <a:lstStyle/>
            <a:p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59" name="AutoShape 15">
              <a:extLst>
                <a:ext uri="{FF2B5EF4-FFF2-40B4-BE49-F238E27FC236}">
                  <a16:creationId xmlns:a16="http://schemas.microsoft.com/office/drawing/2014/main" id="{499474AF-AFDF-0340-B309-CE022A5272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3850" y="5216525"/>
              <a:ext cx="533400" cy="304800"/>
            </a:xfrm>
            <a:prstGeom prst="roundRect">
              <a:avLst>
                <a:gd name="adj" fmla="val 19644"/>
              </a:avLst>
            </a:prstGeom>
            <a:solidFill>
              <a:srgbClr val="F1C7C7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*</a:t>
              </a:r>
            </a:p>
          </p:txBody>
        </p:sp>
        <p:sp>
          <p:nvSpPr>
            <p:cNvPr id="60" name="Freeform 17">
              <a:extLst>
                <a:ext uri="{FF2B5EF4-FFF2-40B4-BE49-F238E27FC236}">
                  <a16:creationId xmlns:a16="http://schemas.microsoft.com/office/drawing/2014/main" id="{86F5040A-5E45-044E-B102-9DC4674B116C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9050" y="4987925"/>
              <a:ext cx="304800" cy="369888"/>
            </a:xfrm>
            <a:custGeom>
              <a:avLst/>
              <a:gdLst>
                <a:gd name="T0" fmla="*/ 0 w 288"/>
                <a:gd name="T1" fmla="*/ 0 h 48"/>
                <a:gd name="T2" fmla="*/ 0 w 288"/>
                <a:gd name="T3" fmla="*/ 48 h 48"/>
                <a:gd name="T4" fmla="*/ 288 w 288"/>
                <a:gd name="T5" fmla="*/ 48 h 48"/>
                <a:gd name="T6" fmla="*/ 0 60000 65536"/>
                <a:gd name="T7" fmla="*/ 0 60000 65536"/>
                <a:gd name="T8" fmla="*/ 0 60000 65536"/>
                <a:gd name="T9" fmla="*/ 0 w 288"/>
                <a:gd name="T10" fmla="*/ 0 h 48"/>
                <a:gd name="T11" fmla="*/ 288 w 288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48">
                  <a:moveTo>
                    <a:pt x="0" y="0"/>
                  </a:moveTo>
                  <a:lnTo>
                    <a:pt x="0" y="48"/>
                  </a:lnTo>
                  <a:lnTo>
                    <a:pt x="288" y="48"/>
                  </a:lnTo>
                </a:path>
              </a:pathLst>
            </a:custGeom>
            <a:noFill/>
            <a:ln w="19050">
              <a:solidFill>
                <a:schemeClr val="tx2"/>
              </a:solidFill>
              <a:round/>
              <a:headEnd/>
              <a:tailEnd type="triangle" w="sm" len="sm"/>
            </a:ln>
          </p:spPr>
          <p:txBody>
            <a:bodyPr wrap="square" lIns="45720" rIns="45720" anchor="ctr">
              <a:spAutoFit/>
            </a:bodyPr>
            <a:lstStyle/>
            <a:p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61" name="AutoShape 25">
              <a:extLst>
                <a:ext uri="{FF2B5EF4-FFF2-40B4-BE49-F238E27FC236}">
                  <a16:creationId xmlns:a16="http://schemas.microsoft.com/office/drawing/2014/main" id="{59D81B51-A700-3648-9B6F-A654438B9F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1600" y="2930525"/>
              <a:ext cx="533400" cy="304800"/>
            </a:xfrm>
            <a:prstGeom prst="roundRect">
              <a:avLst>
                <a:gd name="adj" fmla="val 19644"/>
              </a:avLst>
            </a:prstGeom>
            <a:solidFill>
              <a:srgbClr val="D5F1C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*</a:t>
              </a:r>
            </a:p>
          </p:txBody>
        </p:sp>
        <p:sp>
          <p:nvSpPr>
            <p:cNvPr id="62" name="Rectangle 26">
              <a:extLst>
                <a:ext uri="{FF2B5EF4-FFF2-40B4-BE49-F238E27FC236}">
                  <a16:creationId xmlns:a16="http://schemas.microsoft.com/office/drawing/2014/main" id="{CF295870-0A16-7641-BF5F-41AFD2D1C6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6400" y="2438400"/>
              <a:ext cx="320675" cy="36988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ctr">
                <a:defRPr/>
              </a:pPr>
              <a:r>
                <a:rPr lang="en-US" sz="1800">
                  <a:solidFill>
                    <a:schemeClr val="tx2"/>
                  </a:solidFill>
                  <a:latin typeface="Courier New" pitchFamily="49" charset="0"/>
                </a:rPr>
                <a:t>d</a:t>
              </a:r>
              <a:r>
                <a:rPr lang="en-US" sz="1800" baseline="-25000">
                  <a:solidFill>
                    <a:schemeClr val="tx2"/>
                  </a:solidFill>
                  <a:latin typeface="Courier New" pitchFamily="49" charset="0"/>
                </a:rPr>
                <a:t>1</a:t>
              </a:r>
            </a:p>
          </p:txBody>
        </p:sp>
        <p:sp>
          <p:nvSpPr>
            <p:cNvPr id="63" name="Line 27">
              <a:extLst>
                <a:ext uri="{FF2B5EF4-FFF2-40B4-BE49-F238E27FC236}">
                  <a16:creationId xmlns:a16="http://schemas.microsoft.com/office/drawing/2014/main" id="{6A575C73-2D5A-9140-A09A-4E0814607CC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47800" y="2701925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64" name="Rectangle 28">
              <a:extLst>
                <a:ext uri="{FF2B5EF4-FFF2-40B4-BE49-F238E27FC236}">
                  <a16:creationId xmlns:a16="http://schemas.microsoft.com/office/drawing/2014/main" id="{034972FF-E69C-7647-8630-BEAEEEB126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5400" y="2438400"/>
              <a:ext cx="323850" cy="36988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ctr">
                <a:defRPr/>
              </a:pPr>
              <a:r>
                <a:rPr lang="en-US" sz="1800">
                  <a:solidFill>
                    <a:schemeClr val="tx2"/>
                  </a:solidFill>
                  <a:latin typeface="Courier New" pitchFamily="49" charset="0"/>
                </a:rPr>
                <a:t>d</a:t>
              </a:r>
              <a:r>
                <a:rPr lang="en-US" sz="1800" baseline="-25000">
                  <a:solidFill>
                    <a:schemeClr val="tx2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65" name="Freeform 29">
              <a:extLst>
                <a:ext uri="{FF2B5EF4-FFF2-40B4-BE49-F238E27FC236}">
                  <a16:creationId xmlns:a16="http://schemas.microsoft.com/office/drawing/2014/main" id="{84EBDE1A-1C8D-864C-846D-B33898AE1542}"/>
                </a:ext>
              </a:extLst>
            </p:cNvPr>
            <p:cNvSpPr>
              <a:spLocks/>
            </p:cNvSpPr>
            <p:nvPr/>
          </p:nvSpPr>
          <p:spPr bwMode="auto">
            <a:xfrm>
              <a:off x="1447800" y="3235325"/>
              <a:ext cx="92075" cy="369888"/>
            </a:xfrm>
            <a:custGeom>
              <a:avLst/>
              <a:gdLst>
                <a:gd name="T0" fmla="*/ 96 w 96"/>
                <a:gd name="T1" fmla="*/ 0 h 144"/>
                <a:gd name="T2" fmla="*/ 96 w 96"/>
                <a:gd name="T3" fmla="*/ 48 h 144"/>
                <a:gd name="T4" fmla="*/ 0 w 96"/>
                <a:gd name="T5" fmla="*/ 48 h 144"/>
                <a:gd name="T6" fmla="*/ 0 w 96"/>
                <a:gd name="T7" fmla="*/ 144 h 14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6"/>
                <a:gd name="T13" fmla="*/ 0 h 144"/>
                <a:gd name="T14" fmla="*/ 96 w 96"/>
                <a:gd name="T15" fmla="*/ 144 h 14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6" h="144">
                  <a:moveTo>
                    <a:pt x="96" y="0"/>
                  </a:moveTo>
                  <a:lnTo>
                    <a:pt x="96" y="48"/>
                  </a:lnTo>
                  <a:lnTo>
                    <a:pt x="0" y="48"/>
                  </a:lnTo>
                  <a:lnTo>
                    <a:pt x="0" y="144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lIns="45720" rIns="45720" anchor="ctr">
              <a:spAutoFit/>
            </a:bodyPr>
            <a:lstStyle/>
            <a:p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66" name="Line 30">
              <a:extLst>
                <a:ext uri="{FF2B5EF4-FFF2-40B4-BE49-F238E27FC236}">
                  <a16:creationId xmlns:a16="http://schemas.microsoft.com/office/drawing/2014/main" id="{33AF2276-CEAF-2344-B1D8-52D6F728AF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28800" y="2701925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67" name="AutoShape 32">
              <a:extLst>
                <a:ext uri="{FF2B5EF4-FFF2-40B4-BE49-F238E27FC236}">
                  <a16:creationId xmlns:a16="http://schemas.microsoft.com/office/drawing/2014/main" id="{DFB06547-E0E8-5146-97BE-B876A0C7EA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81200" y="3463925"/>
              <a:ext cx="533400" cy="304800"/>
            </a:xfrm>
            <a:prstGeom prst="roundRect">
              <a:avLst>
                <a:gd name="adj" fmla="val 19644"/>
              </a:avLst>
            </a:prstGeom>
            <a:solidFill>
              <a:srgbClr val="D5F1C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*</a:t>
              </a:r>
            </a:p>
          </p:txBody>
        </p:sp>
        <p:sp>
          <p:nvSpPr>
            <p:cNvPr id="68" name="Rectangle 33">
              <a:extLst>
                <a:ext uri="{FF2B5EF4-FFF2-40B4-BE49-F238E27FC236}">
                  <a16:creationId xmlns:a16="http://schemas.microsoft.com/office/drawing/2014/main" id="{C12CA3AA-47F2-C546-BB82-1681B7B5EF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6000" y="2971800"/>
              <a:ext cx="320675" cy="36988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ctr">
                <a:defRPr/>
              </a:pPr>
              <a:r>
                <a:rPr lang="en-US" sz="1800">
                  <a:solidFill>
                    <a:schemeClr val="tx2"/>
                  </a:solidFill>
                  <a:latin typeface="Courier New" pitchFamily="49" charset="0"/>
                </a:rPr>
                <a:t>d</a:t>
              </a:r>
              <a:r>
                <a:rPr lang="en-US" sz="1800" baseline="-25000">
                  <a:solidFill>
                    <a:schemeClr val="tx2"/>
                  </a:solidFill>
                  <a:latin typeface="Courier New" pitchFamily="49" charset="0"/>
                </a:rPr>
                <a:t>3</a:t>
              </a:r>
            </a:p>
          </p:txBody>
        </p:sp>
        <p:sp>
          <p:nvSpPr>
            <p:cNvPr id="69" name="Line 34">
              <a:extLst>
                <a:ext uri="{FF2B5EF4-FFF2-40B4-BE49-F238E27FC236}">
                  <a16:creationId xmlns:a16="http://schemas.microsoft.com/office/drawing/2014/main" id="{2F9ADE11-92D8-224C-AAC8-41FAFE95B66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57400" y="3235325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70" name="Rectangle 35">
              <a:extLst>
                <a:ext uri="{FF2B5EF4-FFF2-40B4-BE49-F238E27FC236}">
                  <a16:creationId xmlns:a16="http://schemas.microsoft.com/office/drawing/2014/main" id="{D66A905A-1B59-1243-BCC3-DB13EDEB6D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05000" y="2971800"/>
              <a:ext cx="323850" cy="36988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ctr">
                <a:defRPr/>
              </a:pPr>
              <a:r>
                <a:rPr lang="en-US" sz="1800" dirty="0">
                  <a:solidFill>
                    <a:schemeClr val="tx2"/>
                  </a:solidFill>
                  <a:latin typeface="Courier New" pitchFamily="49" charset="0"/>
                </a:rPr>
                <a:t>d</a:t>
              </a:r>
              <a:r>
                <a:rPr lang="en-US" sz="1800" baseline="-25000" dirty="0">
                  <a:solidFill>
                    <a:schemeClr val="tx2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71" name="Freeform 36">
              <a:extLst>
                <a:ext uri="{FF2B5EF4-FFF2-40B4-BE49-F238E27FC236}">
                  <a16:creationId xmlns:a16="http://schemas.microsoft.com/office/drawing/2014/main" id="{AE0266AA-3079-9949-8991-560F4C7FDAE5}"/>
                </a:ext>
              </a:extLst>
            </p:cNvPr>
            <p:cNvSpPr>
              <a:spLocks/>
            </p:cNvSpPr>
            <p:nvPr/>
          </p:nvSpPr>
          <p:spPr bwMode="auto">
            <a:xfrm>
              <a:off x="2057400" y="3768725"/>
              <a:ext cx="92075" cy="369888"/>
            </a:xfrm>
            <a:custGeom>
              <a:avLst/>
              <a:gdLst>
                <a:gd name="T0" fmla="*/ 96 w 96"/>
                <a:gd name="T1" fmla="*/ 0 h 144"/>
                <a:gd name="T2" fmla="*/ 96 w 96"/>
                <a:gd name="T3" fmla="*/ 48 h 144"/>
                <a:gd name="T4" fmla="*/ 0 w 96"/>
                <a:gd name="T5" fmla="*/ 48 h 144"/>
                <a:gd name="T6" fmla="*/ 0 w 96"/>
                <a:gd name="T7" fmla="*/ 144 h 14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6"/>
                <a:gd name="T13" fmla="*/ 0 h 144"/>
                <a:gd name="T14" fmla="*/ 96 w 96"/>
                <a:gd name="T15" fmla="*/ 144 h 14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6" h="144">
                  <a:moveTo>
                    <a:pt x="96" y="0"/>
                  </a:moveTo>
                  <a:lnTo>
                    <a:pt x="96" y="48"/>
                  </a:lnTo>
                  <a:lnTo>
                    <a:pt x="0" y="48"/>
                  </a:lnTo>
                  <a:lnTo>
                    <a:pt x="0" y="144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lIns="45720" rIns="45720" anchor="ctr">
              <a:spAutoFit/>
            </a:bodyPr>
            <a:lstStyle/>
            <a:p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72" name="Line 37">
              <a:extLst>
                <a:ext uri="{FF2B5EF4-FFF2-40B4-BE49-F238E27FC236}">
                  <a16:creationId xmlns:a16="http://schemas.microsoft.com/office/drawing/2014/main" id="{75CD2ED8-FCF0-7040-AEFC-F6E103CAFCF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38400" y="3235325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73" name="AutoShape 39">
              <a:extLst>
                <a:ext uri="{FF2B5EF4-FFF2-40B4-BE49-F238E27FC236}">
                  <a16:creationId xmlns:a16="http://schemas.microsoft.com/office/drawing/2014/main" id="{37F2BDC7-926E-3440-A8DC-121EBBEEE1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0800" y="3997325"/>
              <a:ext cx="533400" cy="304800"/>
            </a:xfrm>
            <a:prstGeom prst="roundRect">
              <a:avLst>
                <a:gd name="adj" fmla="val 19644"/>
              </a:avLst>
            </a:prstGeom>
            <a:solidFill>
              <a:srgbClr val="D5F1C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*</a:t>
              </a:r>
            </a:p>
          </p:txBody>
        </p:sp>
        <p:sp>
          <p:nvSpPr>
            <p:cNvPr id="74" name="Rectangle 40">
              <a:extLst>
                <a:ext uri="{FF2B5EF4-FFF2-40B4-BE49-F238E27FC236}">
                  <a16:creationId xmlns:a16="http://schemas.microsoft.com/office/drawing/2014/main" id="{9D62EC21-4CE6-7F4D-B6AA-FDC33798FD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95600" y="3505200"/>
              <a:ext cx="320675" cy="36988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ctr">
                <a:defRPr/>
              </a:pPr>
              <a:r>
                <a:rPr lang="en-US" sz="1800">
                  <a:solidFill>
                    <a:schemeClr val="tx2"/>
                  </a:solidFill>
                  <a:latin typeface="Courier New" pitchFamily="49" charset="0"/>
                </a:rPr>
                <a:t>d</a:t>
              </a:r>
              <a:r>
                <a:rPr lang="en-US" sz="1800" baseline="-25000">
                  <a:solidFill>
                    <a:schemeClr val="tx2"/>
                  </a:solidFill>
                  <a:latin typeface="Courier New" pitchFamily="49" charset="0"/>
                </a:rPr>
                <a:t>5</a:t>
              </a:r>
            </a:p>
          </p:txBody>
        </p:sp>
        <p:sp>
          <p:nvSpPr>
            <p:cNvPr id="75" name="Line 41">
              <a:extLst>
                <a:ext uri="{FF2B5EF4-FFF2-40B4-BE49-F238E27FC236}">
                  <a16:creationId xmlns:a16="http://schemas.microsoft.com/office/drawing/2014/main" id="{17D8BFE8-AB7B-1546-90B3-16EE438BAB3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67000" y="3768725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76" name="Rectangle 42">
              <a:extLst>
                <a:ext uri="{FF2B5EF4-FFF2-40B4-BE49-F238E27FC236}">
                  <a16:creationId xmlns:a16="http://schemas.microsoft.com/office/drawing/2014/main" id="{8802B7E6-8C71-FD43-8422-75516EB8A6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4600" y="3505200"/>
              <a:ext cx="323850" cy="36988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ctr">
                <a:defRPr/>
              </a:pPr>
              <a:r>
                <a:rPr lang="en-US" sz="1800">
                  <a:solidFill>
                    <a:schemeClr val="tx2"/>
                  </a:solidFill>
                  <a:latin typeface="Courier New" pitchFamily="49" charset="0"/>
                </a:rPr>
                <a:t>d</a:t>
              </a:r>
              <a:r>
                <a:rPr lang="en-US" sz="1800" baseline="-25000">
                  <a:solidFill>
                    <a:schemeClr val="tx2"/>
                  </a:solidFill>
                  <a:latin typeface="Courier New" pitchFamily="49" charset="0"/>
                </a:rPr>
                <a:t>4</a:t>
              </a:r>
            </a:p>
          </p:txBody>
        </p:sp>
        <p:sp>
          <p:nvSpPr>
            <p:cNvPr id="77" name="Freeform 43">
              <a:extLst>
                <a:ext uri="{FF2B5EF4-FFF2-40B4-BE49-F238E27FC236}">
                  <a16:creationId xmlns:a16="http://schemas.microsoft.com/office/drawing/2014/main" id="{4538C31D-95D1-E244-B2B3-905F95120BA9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7000" y="4302125"/>
              <a:ext cx="92075" cy="369888"/>
            </a:xfrm>
            <a:custGeom>
              <a:avLst/>
              <a:gdLst>
                <a:gd name="T0" fmla="*/ 96 w 96"/>
                <a:gd name="T1" fmla="*/ 0 h 144"/>
                <a:gd name="T2" fmla="*/ 96 w 96"/>
                <a:gd name="T3" fmla="*/ 48 h 144"/>
                <a:gd name="T4" fmla="*/ 0 w 96"/>
                <a:gd name="T5" fmla="*/ 48 h 144"/>
                <a:gd name="T6" fmla="*/ 0 w 96"/>
                <a:gd name="T7" fmla="*/ 144 h 14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6"/>
                <a:gd name="T13" fmla="*/ 0 h 144"/>
                <a:gd name="T14" fmla="*/ 96 w 96"/>
                <a:gd name="T15" fmla="*/ 144 h 14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6" h="144">
                  <a:moveTo>
                    <a:pt x="96" y="0"/>
                  </a:moveTo>
                  <a:lnTo>
                    <a:pt x="96" y="48"/>
                  </a:lnTo>
                  <a:lnTo>
                    <a:pt x="0" y="48"/>
                  </a:lnTo>
                  <a:lnTo>
                    <a:pt x="0" y="144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lIns="45720" rIns="45720" anchor="ctr">
              <a:spAutoFit/>
            </a:bodyPr>
            <a:lstStyle/>
            <a:p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78" name="Line 44">
              <a:extLst>
                <a:ext uri="{FF2B5EF4-FFF2-40B4-BE49-F238E27FC236}">
                  <a16:creationId xmlns:a16="http://schemas.microsoft.com/office/drawing/2014/main" id="{2C615D54-BE6C-624C-AECB-9D47F74B419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48000" y="3768725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79" name="AutoShape 46">
              <a:extLst>
                <a:ext uri="{FF2B5EF4-FFF2-40B4-BE49-F238E27FC236}">
                  <a16:creationId xmlns:a16="http://schemas.microsoft.com/office/drawing/2014/main" id="{8E1FC56E-5FCD-A24B-8C5E-CD237DFE21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00400" y="4530725"/>
              <a:ext cx="533400" cy="304800"/>
            </a:xfrm>
            <a:prstGeom prst="roundRect">
              <a:avLst>
                <a:gd name="adj" fmla="val 19644"/>
              </a:avLst>
            </a:prstGeom>
            <a:solidFill>
              <a:srgbClr val="D5F1C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*</a:t>
              </a:r>
            </a:p>
          </p:txBody>
        </p:sp>
        <p:sp>
          <p:nvSpPr>
            <p:cNvPr id="80" name="Rectangle 47">
              <a:extLst>
                <a:ext uri="{FF2B5EF4-FFF2-40B4-BE49-F238E27FC236}">
                  <a16:creationId xmlns:a16="http://schemas.microsoft.com/office/drawing/2014/main" id="{5AEDB31A-7BEC-D449-B4B4-604EB26F24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5200" y="4038600"/>
              <a:ext cx="320675" cy="36988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ctr">
                <a:defRPr/>
              </a:pPr>
              <a:r>
                <a:rPr lang="en-US" sz="1800">
                  <a:solidFill>
                    <a:schemeClr val="tx2"/>
                  </a:solidFill>
                  <a:latin typeface="Courier New" pitchFamily="49" charset="0"/>
                </a:rPr>
                <a:t>d</a:t>
              </a:r>
              <a:r>
                <a:rPr lang="en-US" sz="1800" baseline="-25000">
                  <a:solidFill>
                    <a:schemeClr val="tx2"/>
                  </a:solidFill>
                  <a:latin typeface="Courier New" pitchFamily="49" charset="0"/>
                </a:rPr>
                <a:t>7</a:t>
              </a:r>
            </a:p>
          </p:txBody>
        </p:sp>
        <p:sp>
          <p:nvSpPr>
            <p:cNvPr id="81" name="Line 48">
              <a:extLst>
                <a:ext uri="{FF2B5EF4-FFF2-40B4-BE49-F238E27FC236}">
                  <a16:creationId xmlns:a16="http://schemas.microsoft.com/office/drawing/2014/main" id="{3B63625C-9ACF-874F-9BEE-3EE08BD3BB1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76600" y="4302125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82" name="Rectangle 49">
              <a:extLst>
                <a:ext uri="{FF2B5EF4-FFF2-40B4-BE49-F238E27FC236}">
                  <a16:creationId xmlns:a16="http://schemas.microsoft.com/office/drawing/2014/main" id="{29FF93F5-78D1-914E-B628-FBD30BCF70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4200" y="4038600"/>
              <a:ext cx="323850" cy="36988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ctr">
                <a:defRPr/>
              </a:pPr>
              <a:r>
                <a:rPr lang="en-US" sz="1800">
                  <a:solidFill>
                    <a:schemeClr val="tx2"/>
                  </a:solidFill>
                  <a:latin typeface="Courier New" pitchFamily="49" charset="0"/>
                </a:rPr>
                <a:t>d</a:t>
              </a:r>
              <a:r>
                <a:rPr lang="en-US" sz="1800" baseline="-25000">
                  <a:solidFill>
                    <a:schemeClr val="tx2"/>
                  </a:solidFill>
                  <a:latin typeface="Courier New" pitchFamily="49" charset="0"/>
                </a:rPr>
                <a:t>6</a:t>
              </a:r>
            </a:p>
          </p:txBody>
        </p:sp>
        <p:sp>
          <p:nvSpPr>
            <p:cNvPr id="83" name="Freeform 50">
              <a:extLst>
                <a:ext uri="{FF2B5EF4-FFF2-40B4-BE49-F238E27FC236}">
                  <a16:creationId xmlns:a16="http://schemas.microsoft.com/office/drawing/2014/main" id="{6A7683B9-953F-AA43-92CA-0CE349E5263D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6600" y="4835525"/>
              <a:ext cx="92075" cy="369888"/>
            </a:xfrm>
            <a:custGeom>
              <a:avLst/>
              <a:gdLst>
                <a:gd name="T0" fmla="*/ 96 w 96"/>
                <a:gd name="T1" fmla="*/ 0 h 144"/>
                <a:gd name="T2" fmla="*/ 96 w 96"/>
                <a:gd name="T3" fmla="*/ 48 h 144"/>
                <a:gd name="T4" fmla="*/ 0 w 96"/>
                <a:gd name="T5" fmla="*/ 48 h 144"/>
                <a:gd name="T6" fmla="*/ 0 w 96"/>
                <a:gd name="T7" fmla="*/ 144 h 14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6"/>
                <a:gd name="T13" fmla="*/ 0 h 144"/>
                <a:gd name="T14" fmla="*/ 96 w 96"/>
                <a:gd name="T15" fmla="*/ 144 h 14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6" h="144">
                  <a:moveTo>
                    <a:pt x="96" y="0"/>
                  </a:moveTo>
                  <a:lnTo>
                    <a:pt x="96" y="48"/>
                  </a:lnTo>
                  <a:lnTo>
                    <a:pt x="0" y="48"/>
                  </a:lnTo>
                  <a:lnTo>
                    <a:pt x="0" y="144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lIns="45720" rIns="45720" anchor="ctr">
              <a:spAutoFit/>
            </a:bodyPr>
            <a:lstStyle/>
            <a:p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84" name="Line 51">
              <a:extLst>
                <a:ext uri="{FF2B5EF4-FFF2-40B4-BE49-F238E27FC236}">
                  <a16:creationId xmlns:a16="http://schemas.microsoft.com/office/drawing/2014/main" id="{63BA64AB-0D7F-8648-9578-130776974CA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57600" y="4302125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dirty="0">
                <a:latin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31731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E69719F-EB8F-E843-A5A7-EF3B3D69F6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3112412"/>
              </p:ext>
            </p:extLst>
          </p:nvPr>
        </p:nvGraphicFramePr>
        <p:xfrm>
          <a:off x="418306" y="4164726"/>
          <a:ext cx="8229600" cy="77470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val="1935750895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3170132656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3561796082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727123543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602679454"/>
                    </a:ext>
                  </a:extLst>
                </a:gridCol>
              </a:tblGrid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229304432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elvetica" pitchFamily="34" charset="0"/>
                        </a:rPr>
                        <a:t>Throughput Bound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0.50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1.00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1.00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0.50</a:t>
                      </a: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2668432118"/>
                  </a:ext>
                </a:extLst>
              </a:tr>
            </a:tbl>
          </a:graphicData>
        </a:graphic>
      </p:graphicFrame>
      <p:graphicFrame>
        <p:nvGraphicFramePr>
          <p:cNvPr id="11" name="Group 49">
            <a:extLst>
              <a:ext uri="{FF2B5EF4-FFF2-40B4-BE49-F238E27FC236}">
                <a16:creationId xmlns:a16="http://schemas.microsoft.com/office/drawing/2014/main" id="{1D1EF94A-51E4-7B42-927F-8CE1535DA9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6438714"/>
              </p:ext>
            </p:extLst>
          </p:nvPr>
        </p:nvGraphicFramePr>
        <p:xfrm>
          <a:off x="418306" y="1443718"/>
          <a:ext cx="8229600" cy="31019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Method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Integer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Double FP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Operation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Add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Mult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Add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Mult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Combine1 –O0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22.68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20.02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19.98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20.18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Combine1 –O1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10.12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10.12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10.17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11.14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elvetica" pitchFamily="34" charset="0"/>
                        </a:rPr>
                        <a:t>Combine2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1.27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3.01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3.01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5.01</a:t>
                      </a: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943581142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elvetica" pitchFamily="34" charset="0"/>
                        </a:rPr>
                        <a:t>Unroll 2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1.01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3.01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3.01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5.01</a:t>
                      </a: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2944372925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elvetica" pitchFamily="34" charset="0"/>
                        </a:rPr>
                        <a:t>Unroll 2a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1.01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1.51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1.51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2.51</a:t>
                      </a: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2975899016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elvetica" pitchFamily="34" charset="0"/>
                        </a:rPr>
                        <a:t>Latency Bound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1.00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3.00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3.00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5.00</a:t>
                      </a: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3209407701"/>
                  </a:ext>
                </a:extLst>
              </a:tr>
            </a:tbl>
          </a:graphicData>
        </a:graphic>
      </p:graphicFrame>
      <p:sp>
        <p:nvSpPr>
          <p:cNvPr id="793626" name="Rectangle 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Effect of Reassociation</a:t>
            </a:r>
          </a:p>
        </p:txBody>
      </p:sp>
      <p:sp>
        <p:nvSpPr>
          <p:cNvPr id="793627" name="Rectangle 27"/>
          <p:cNvSpPr>
            <a:spLocks noGrp="1" noChangeArrowheads="1"/>
          </p:cNvSpPr>
          <p:nvPr>
            <p:ph type="body" idx="1"/>
          </p:nvPr>
        </p:nvSpPr>
        <p:spPr>
          <a:xfrm>
            <a:off x="290513" y="5029200"/>
            <a:ext cx="8307387" cy="1416049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/>
              <a:t>Nearly 2x speedup for </a:t>
            </a:r>
            <a:r>
              <a:rPr lang="en-US" dirty="0" err="1"/>
              <a:t>Int</a:t>
            </a:r>
            <a:r>
              <a:rPr lang="en-US" dirty="0"/>
              <a:t> *, FP +, FP *</a:t>
            </a:r>
          </a:p>
          <a:p>
            <a:pPr lvl="1" eaLnBrk="1" hangingPunct="1">
              <a:defRPr/>
            </a:pPr>
            <a:r>
              <a:rPr lang="en-US" dirty="0"/>
              <a:t>Reason: Breaks sequential dependency</a:t>
            </a:r>
          </a:p>
          <a:p>
            <a:pPr lvl="1" eaLnBrk="1" hangingPunct="1">
              <a:defRPr/>
            </a:pPr>
            <a:endParaRPr lang="en-US" dirty="0"/>
          </a:p>
          <a:p>
            <a:pPr lvl="1" eaLnBrk="1" hangingPunct="1">
              <a:defRPr/>
            </a:pPr>
            <a:endParaRPr lang="en-US" dirty="0"/>
          </a:p>
        </p:txBody>
      </p:sp>
      <p:sp>
        <p:nvSpPr>
          <p:cNvPr id="24610" name="Rectangle 28"/>
          <p:cNvSpPr>
            <a:spLocks noChangeArrowheads="1"/>
          </p:cNvSpPr>
          <p:nvPr/>
        </p:nvSpPr>
        <p:spPr bwMode="auto">
          <a:xfrm>
            <a:off x="1119351" y="5925658"/>
            <a:ext cx="3767056" cy="366767"/>
          </a:xfrm>
          <a:prstGeom prst="rect">
            <a:avLst/>
          </a:prstGeom>
          <a:solidFill>
            <a:srgbClr val="ACCBF9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b="1" dirty="0">
                <a:latin typeface="Courier New" pitchFamily="49" charset="0"/>
              </a:rPr>
              <a:t>x = x OP (d[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] OP d[i+1]);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5952ACC-F796-084C-9CEA-6DDD7D615219}"/>
              </a:ext>
            </a:extLst>
          </p:cNvPr>
          <p:cNvGrpSpPr/>
          <p:nvPr/>
        </p:nvGrpSpPr>
        <p:grpSpPr>
          <a:xfrm>
            <a:off x="7061827" y="4837942"/>
            <a:ext cx="2190586" cy="887350"/>
            <a:chOff x="7061827" y="4837942"/>
            <a:chExt cx="2190586" cy="887350"/>
          </a:xfrm>
        </p:grpSpPr>
        <p:cxnSp>
          <p:nvCxnSpPr>
            <p:cNvPr id="3" name="Straight Arrow Connector 2"/>
            <p:cNvCxnSpPr>
              <a:cxnSpLocks/>
              <a:stCxn id="4" idx="0"/>
            </p:cNvCxnSpPr>
            <p:nvPr/>
          </p:nvCxnSpPr>
          <p:spPr bwMode="auto">
            <a:xfrm flipH="1" flipV="1">
              <a:off x="7924800" y="4837942"/>
              <a:ext cx="232320" cy="241019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" name="TextBox 3"/>
            <p:cNvSpPr txBox="1"/>
            <p:nvPr/>
          </p:nvSpPr>
          <p:spPr>
            <a:xfrm>
              <a:off x="7061827" y="5078961"/>
              <a:ext cx="219058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2 </a:t>
              </a:r>
              <a:r>
                <a:rPr lang="en-US" sz="1800" dirty="0" err="1">
                  <a:latin typeface="Calibri" pitchFamily="34" charset="0"/>
                </a:rPr>
                <a:t>func</a:t>
              </a:r>
              <a:r>
                <a:rPr lang="en-US" sz="1800" dirty="0">
                  <a:latin typeface="Calibri" pitchFamily="34" charset="0"/>
                </a:rPr>
                <a:t>. units for FP *</a:t>
              </a:r>
            </a:p>
            <a:p>
              <a:r>
                <a:rPr lang="en-US" sz="1800" dirty="0">
                  <a:latin typeface="Calibri" pitchFamily="34" charset="0"/>
                </a:rPr>
                <a:t>2 </a:t>
              </a:r>
              <a:r>
                <a:rPr lang="en-US" sz="1800" dirty="0" err="1">
                  <a:latin typeface="Calibri" pitchFamily="34" charset="0"/>
                </a:rPr>
                <a:t>func</a:t>
              </a:r>
              <a:r>
                <a:rPr lang="en-US" sz="1800" dirty="0">
                  <a:latin typeface="Calibri" pitchFamily="34" charset="0"/>
                </a:rPr>
                <a:t>. units for load</a:t>
              </a: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3D6742C4-1EC8-0F43-94D0-A9FDE05AF575}"/>
              </a:ext>
            </a:extLst>
          </p:cNvPr>
          <p:cNvGrpSpPr/>
          <p:nvPr/>
        </p:nvGrpSpPr>
        <p:grpSpPr>
          <a:xfrm>
            <a:off x="3859845" y="4771865"/>
            <a:ext cx="3283741" cy="2009935"/>
            <a:chOff x="3859845" y="4771865"/>
            <a:chExt cx="3283741" cy="2009935"/>
          </a:xfrm>
        </p:grpSpPr>
        <p:cxnSp>
          <p:nvCxnSpPr>
            <p:cNvPr id="9" name="Straight Arrow Connector 8"/>
            <p:cNvCxnSpPr>
              <a:cxnSpLocks/>
              <a:stCxn id="10" idx="0"/>
            </p:cNvCxnSpPr>
            <p:nvPr/>
          </p:nvCxnSpPr>
          <p:spPr bwMode="auto">
            <a:xfrm flipH="1" flipV="1">
              <a:off x="3859845" y="4771865"/>
              <a:ext cx="2188448" cy="1363604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" name="TextBox 9"/>
            <p:cNvSpPr txBox="1"/>
            <p:nvPr/>
          </p:nvSpPr>
          <p:spPr>
            <a:xfrm>
              <a:off x="4953000" y="6135469"/>
              <a:ext cx="219058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4 </a:t>
              </a:r>
              <a:r>
                <a:rPr lang="en-US" sz="1800" dirty="0" err="1">
                  <a:latin typeface="Calibri" pitchFamily="34" charset="0"/>
                </a:rPr>
                <a:t>func</a:t>
              </a:r>
              <a:r>
                <a:rPr lang="en-US" sz="1800" dirty="0">
                  <a:latin typeface="Calibri" pitchFamily="34" charset="0"/>
                </a:rPr>
                <a:t>. units for </a:t>
              </a:r>
              <a:r>
                <a:rPr lang="en-US" sz="1800" dirty="0" err="1">
                  <a:latin typeface="Calibri" pitchFamily="34" charset="0"/>
                </a:rPr>
                <a:t>int</a:t>
              </a:r>
              <a:r>
                <a:rPr lang="en-US" sz="1800" dirty="0">
                  <a:latin typeface="Calibri" pitchFamily="34" charset="0"/>
                </a:rPr>
                <a:t> +</a:t>
              </a:r>
            </a:p>
            <a:p>
              <a:r>
                <a:rPr lang="en-US" sz="1800" dirty="0">
                  <a:latin typeface="Calibri" pitchFamily="34" charset="0"/>
                </a:rPr>
                <a:t>2 </a:t>
              </a:r>
              <a:r>
                <a:rPr lang="en-US" sz="1800" dirty="0" err="1">
                  <a:latin typeface="Calibri" pitchFamily="34" charset="0"/>
                </a:rPr>
                <a:t>func</a:t>
              </a:r>
              <a:r>
                <a:rPr lang="en-US" sz="1800" dirty="0">
                  <a:latin typeface="Calibri" pitchFamily="34" charset="0"/>
                </a:rPr>
                <a:t>. units for load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EF6D842F-55F8-EE48-8F7D-2327CD4379E4}"/>
              </a:ext>
            </a:extLst>
          </p:cNvPr>
          <p:cNvGrpSpPr/>
          <p:nvPr/>
        </p:nvGrpSpPr>
        <p:grpSpPr>
          <a:xfrm>
            <a:off x="5034224" y="4837942"/>
            <a:ext cx="3122896" cy="1322590"/>
            <a:chOff x="5034224" y="4837942"/>
            <a:chExt cx="3122896" cy="1322590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5784BA75-E073-2947-B8D1-7F079E32B6FE}"/>
                </a:ext>
              </a:extLst>
            </p:cNvPr>
            <p:cNvGrpSpPr/>
            <p:nvPr/>
          </p:nvGrpSpPr>
          <p:grpSpPr>
            <a:xfrm>
              <a:off x="5034224" y="4882167"/>
              <a:ext cx="3122896" cy="1278365"/>
              <a:chOff x="3859314" y="4868538"/>
              <a:chExt cx="3122896" cy="1278365"/>
            </a:xfrm>
          </p:grpSpPr>
          <p:cxnSp>
            <p:nvCxnSpPr>
              <p:cNvPr id="17" name="Straight Arrow Connector 16">
                <a:extLst>
                  <a:ext uri="{FF2B5EF4-FFF2-40B4-BE49-F238E27FC236}">
                    <a16:creationId xmlns:a16="http://schemas.microsoft.com/office/drawing/2014/main" id="{8803BD19-5EB8-A648-B9E4-DDAF792E4AF8}"/>
                  </a:ext>
                </a:extLst>
              </p:cNvPr>
              <p:cNvCxnSpPr>
                <a:cxnSpLocks/>
                <a:stCxn id="18" idx="0"/>
              </p:cNvCxnSpPr>
              <p:nvPr/>
            </p:nvCxnSpPr>
            <p:spPr bwMode="auto">
              <a:xfrm flipH="1" flipV="1">
                <a:off x="3859314" y="4868538"/>
                <a:ext cx="2108291" cy="909033"/>
              </a:xfrm>
              <a:prstGeom prst="straightConnector1">
                <a:avLst/>
              </a:prstGeom>
              <a:noFill/>
              <a:ln w="2540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48A96BC4-F495-9943-AB07-D31AF7530732}"/>
                  </a:ext>
                </a:extLst>
              </p:cNvPr>
              <p:cNvSpPr txBox="1"/>
              <p:nvPr/>
            </p:nvSpPr>
            <p:spPr>
              <a:xfrm>
                <a:off x="4953000" y="5777571"/>
                <a:ext cx="20292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latin typeface="Calibri" pitchFamily="34" charset="0"/>
                  </a:rPr>
                  <a:t>pipelined processor</a:t>
                </a:r>
              </a:p>
            </p:txBody>
          </p:sp>
        </p:grp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398B53CE-1110-DB4A-984E-646F7DF89885}"/>
                </a:ext>
              </a:extLst>
            </p:cNvPr>
            <p:cNvCxnSpPr>
              <a:cxnSpLocks/>
              <a:stCxn id="18" idx="0"/>
            </p:cNvCxnSpPr>
            <p:nvPr/>
          </p:nvCxnSpPr>
          <p:spPr bwMode="auto">
            <a:xfrm flipH="1" flipV="1">
              <a:off x="6455661" y="4837942"/>
              <a:ext cx="686854" cy="953258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77194243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425D0-9AF2-9445-8E73-B199A7AC1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Separate Accumulators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16175C6-3CE1-CD4D-BEB2-5F9A6925AF1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71A65EC-9331-3E44-B71E-C91805BE26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74790" y="5098026"/>
            <a:ext cx="3778244" cy="1573555"/>
          </a:xfrm>
        </p:spPr>
        <p:txBody>
          <a:bodyPr>
            <a:normAutofit/>
          </a:bodyPr>
          <a:lstStyle/>
          <a:p>
            <a:r>
              <a:rPr lang="en-US" sz="2000" dirty="0"/>
              <a:t>Two independent streams of operation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043EB19-BD7A-1F40-BE83-EA006C9B6C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831" y="1657389"/>
            <a:ext cx="4996560" cy="501419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b="1" dirty="0">
                <a:latin typeface="Courier New" pitchFamily="49" charset="0"/>
              </a:rPr>
              <a:t>void unroll2a_combine(</a:t>
            </a:r>
            <a:r>
              <a:rPr lang="en-US" sz="1600" b="1" dirty="0" err="1">
                <a:latin typeface="Courier New" pitchFamily="49" charset="0"/>
              </a:rPr>
              <a:t>vec_ptr</a:t>
            </a:r>
            <a:r>
              <a:rPr lang="en-US" sz="1600" b="1" dirty="0">
                <a:latin typeface="Courier New" pitchFamily="49" charset="0"/>
              </a:rPr>
              <a:t> v,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b="1" dirty="0">
                <a:latin typeface="Courier New" pitchFamily="49" charset="0"/>
              </a:rPr>
              <a:t>		   </a:t>
            </a:r>
            <a:r>
              <a:rPr lang="en-US" sz="1600" b="1" dirty="0" err="1">
                <a:latin typeface="Courier New" pitchFamily="49" charset="0"/>
              </a:rPr>
              <a:t>data_t</a:t>
            </a:r>
            <a:r>
              <a:rPr lang="en-US" sz="1600" b="1" dirty="0">
                <a:latin typeface="Courier New" pitchFamily="49" charset="0"/>
              </a:rPr>
              <a:t>* </a:t>
            </a:r>
            <a:r>
              <a:rPr lang="en-US" sz="1600" b="1" dirty="0" err="1">
                <a:latin typeface="Courier New" pitchFamily="49" charset="0"/>
              </a:rPr>
              <a:t>dest</a:t>
            </a:r>
            <a:r>
              <a:rPr lang="en-US" sz="1600" b="1" dirty="0">
                <a:latin typeface="Courier New" pitchFamily="49" charset="0"/>
              </a:rPr>
              <a:t>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b="1" dirty="0"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b="1" dirty="0">
                <a:latin typeface="Courier New" pitchFamily="49" charset="0"/>
              </a:rPr>
              <a:t>    long length = </a:t>
            </a:r>
            <a:r>
              <a:rPr lang="en-US" sz="1600" b="1" dirty="0" err="1">
                <a:latin typeface="Courier New" pitchFamily="49" charset="0"/>
              </a:rPr>
              <a:t>vec_length</a:t>
            </a:r>
            <a:r>
              <a:rPr lang="en-US" sz="1600" b="1" dirty="0">
                <a:latin typeface="Courier New" pitchFamily="49" charset="0"/>
              </a:rPr>
              <a:t>(v);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b="1" dirty="0">
                <a:latin typeface="Courier New" pitchFamily="49" charset="0"/>
              </a:rPr>
              <a:t>    long limit = length-1;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b="1" dirty="0">
                <a:latin typeface="Courier New" pitchFamily="49" charset="0"/>
              </a:rPr>
              <a:t>    </a:t>
            </a:r>
            <a:r>
              <a:rPr lang="en-US" sz="1600" b="1" dirty="0" err="1">
                <a:latin typeface="Courier New" pitchFamily="49" charset="0"/>
              </a:rPr>
              <a:t>data_t</a:t>
            </a:r>
            <a:r>
              <a:rPr lang="en-US" sz="1600" b="1" dirty="0">
                <a:latin typeface="Courier New" pitchFamily="49" charset="0"/>
              </a:rPr>
              <a:t>* d = </a:t>
            </a:r>
            <a:r>
              <a:rPr lang="en-US" sz="1600" b="1" dirty="0" err="1">
                <a:latin typeface="Courier New" pitchFamily="49" charset="0"/>
              </a:rPr>
              <a:t>get_vec_element</a:t>
            </a:r>
            <a:r>
              <a:rPr lang="en-US" sz="1600" b="1" dirty="0">
                <a:latin typeface="Courier New" pitchFamily="49" charset="0"/>
              </a:rPr>
              <a:t>(v,0);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b="1" dirty="0">
                <a:latin typeface="Courier New" pitchFamily="49" charset="0"/>
              </a:rPr>
              <a:t>    </a:t>
            </a:r>
            <a:r>
              <a:rPr lang="en-US" sz="1600" b="1" dirty="0" err="1">
                <a:latin typeface="Courier New" pitchFamily="49" charset="0"/>
              </a:rPr>
              <a:t>data_t</a:t>
            </a:r>
            <a:r>
              <a:rPr lang="en-US" sz="1600" b="1" dirty="0">
                <a:latin typeface="Courier New" pitchFamily="49" charset="0"/>
              </a:rPr>
              <a:t> x0 = IDENT;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b="1" dirty="0">
                <a:latin typeface="Courier New" pitchFamily="49" charset="0"/>
              </a:rPr>
              <a:t>    </a:t>
            </a:r>
            <a:r>
              <a:rPr lang="en-US" sz="1600" b="1" dirty="0" err="1">
                <a:latin typeface="Courier New" pitchFamily="49" charset="0"/>
              </a:rPr>
              <a:t>data_t</a:t>
            </a:r>
            <a:r>
              <a:rPr lang="en-US" sz="1600" b="1" dirty="0">
                <a:latin typeface="Courier New" pitchFamily="49" charset="0"/>
              </a:rPr>
              <a:t> x1 = IDENT;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b="1" dirty="0">
                <a:latin typeface="Courier New" pitchFamily="49" charset="0"/>
              </a:rPr>
              <a:t>    long </a:t>
            </a:r>
            <a:r>
              <a:rPr lang="en-US" sz="1600" b="1" dirty="0" err="1">
                <a:latin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b="1" dirty="0">
                <a:latin typeface="Courier New" pitchFamily="49" charset="0"/>
              </a:rPr>
              <a:t>    /* Combine 2 elements at a time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b="1" dirty="0">
                <a:latin typeface="Courier New" pitchFamily="49" charset="0"/>
              </a:rPr>
              <a:t>    </a:t>
            </a:r>
            <a:r>
              <a:rPr lang="en-US" sz="1600" b="1" dirty="0">
                <a:solidFill>
                  <a:srgbClr val="A50021"/>
                </a:solidFill>
                <a:latin typeface="Courier New" pitchFamily="49" charset="0"/>
              </a:rPr>
              <a:t>for (</a:t>
            </a:r>
            <a:r>
              <a:rPr lang="en-US" sz="1600" b="1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b="1" dirty="0">
                <a:solidFill>
                  <a:srgbClr val="A50021"/>
                </a:solidFill>
                <a:latin typeface="Courier New" pitchFamily="49" charset="0"/>
              </a:rPr>
              <a:t> = 0; </a:t>
            </a:r>
            <a:r>
              <a:rPr lang="en-US" sz="1600" b="1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b="1" dirty="0">
                <a:solidFill>
                  <a:srgbClr val="A50021"/>
                </a:solidFill>
                <a:latin typeface="Courier New" pitchFamily="49" charset="0"/>
              </a:rPr>
              <a:t> &lt; limit; </a:t>
            </a:r>
            <a:r>
              <a:rPr lang="en-US" sz="1600" b="1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b="1" dirty="0">
                <a:solidFill>
                  <a:srgbClr val="A50021"/>
                </a:solidFill>
                <a:latin typeface="Courier New" pitchFamily="49" charset="0"/>
              </a:rPr>
              <a:t>+=2)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b="1" dirty="0">
                <a:solidFill>
                  <a:srgbClr val="A50021"/>
                </a:solidFill>
                <a:latin typeface="Courier New" pitchFamily="49" charset="0"/>
              </a:rPr>
              <a:t>       x0 = x0 OP d[</a:t>
            </a:r>
            <a:r>
              <a:rPr lang="en-US" sz="1600" b="1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b="1" dirty="0">
                <a:solidFill>
                  <a:srgbClr val="A50021"/>
                </a:solidFill>
                <a:latin typeface="Courier New" pitchFamily="49" charset="0"/>
              </a:rPr>
              <a:t>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b="1" dirty="0">
                <a:solidFill>
                  <a:srgbClr val="A50021"/>
                </a:solidFill>
                <a:latin typeface="Courier New" pitchFamily="49" charset="0"/>
              </a:rPr>
              <a:t>       x1 = x1 OP d[i+1];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b="1" dirty="0">
                <a:solidFill>
                  <a:srgbClr val="A50021"/>
                </a:solidFill>
                <a:latin typeface="Courier New" pitchFamily="49" charset="0"/>
              </a:rPr>
              <a:t>  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b="1" dirty="0">
                <a:latin typeface="Courier New" pitchFamily="49" charset="0"/>
              </a:rPr>
              <a:t>    /* Finish any remaining elements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b="1" dirty="0">
                <a:latin typeface="Courier New" pitchFamily="49" charset="0"/>
              </a:rPr>
              <a:t>    for (; </a:t>
            </a:r>
            <a:r>
              <a:rPr lang="en-US" sz="1600" b="1" dirty="0" err="1">
                <a:latin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</a:rPr>
              <a:t> &lt; length; </a:t>
            </a:r>
            <a:r>
              <a:rPr lang="en-US" sz="1600" b="1" dirty="0" err="1">
                <a:latin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</a:rPr>
              <a:t>++)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b="1" dirty="0">
                <a:latin typeface="Courier New" pitchFamily="49" charset="0"/>
              </a:rPr>
              <a:t>	x0 = x0 OP d[</a:t>
            </a:r>
            <a:r>
              <a:rPr lang="en-US" sz="1600" b="1" dirty="0" err="1">
                <a:latin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</a:rPr>
              <a:t>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b="1" dirty="0">
                <a:latin typeface="Courier New" pitchFamily="49" charset="0"/>
              </a:rPr>
              <a:t>  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b="1" dirty="0">
                <a:latin typeface="Courier New" pitchFamily="49" charset="0"/>
              </a:rPr>
              <a:t>    *</a:t>
            </a:r>
            <a:r>
              <a:rPr lang="en-US" sz="1600" b="1" dirty="0" err="1">
                <a:latin typeface="Courier New" pitchFamily="49" charset="0"/>
              </a:rPr>
              <a:t>dest</a:t>
            </a:r>
            <a:r>
              <a:rPr lang="en-US" sz="1600" b="1" dirty="0">
                <a:latin typeface="Courier New" pitchFamily="49" charset="0"/>
              </a:rPr>
              <a:t> = x0 OP x1;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b="1" dirty="0">
                <a:latin typeface="Courier New" pitchFamily="49" charset="0"/>
              </a:rPr>
              <a:t>}</a:t>
            </a: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4A6A72F6-C954-4C45-9A00-690C844ACD22}"/>
              </a:ext>
            </a:extLst>
          </p:cNvPr>
          <p:cNvGrpSpPr/>
          <p:nvPr/>
        </p:nvGrpSpPr>
        <p:grpSpPr>
          <a:xfrm>
            <a:off x="5174791" y="1539963"/>
            <a:ext cx="3796615" cy="3124200"/>
            <a:chOff x="609600" y="2590800"/>
            <a:chExt cx="3796615" cy="3124200"/>
          </a:xfrm>
        </p:grpSpPr>
        <p:sp>
          <p:nvSpPr>
            <p:cNvPr id="7" name="Line 138">
              <a:extLst>
                <a:ext uri="{FF2B5EF4-FFF2-40B4-BE49-F238E27FC236}">
                  <a16:creationId xmlns:a16="http://schemas.microsoft.com/office/drawing/2014/main" id="{8EFA19AC-A0DA-7049-8563-0D7E400C6A3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05200" y="5486400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8" name="AutoShape 101">
              <a:extLst>
                <a:ext uri="{FF2B5EF4-FFF2-40B4-BE49-F238E27FC236}">
                  <a16:creationId xmlns:a16="http://schemas.microsoft.com/office/drawing/2014/main" id="{997DACF1-EB0F-964F-92B6-E0C7894199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7400" y="3124200"/>
              <a:ext cx="533400" cy="304800"/>
            </a:xfrm>
            <a:prstGeom prst="roundRect">
              <a:avLst>
                <a:gd name="adj" fmla="val 19644"/>
              </a:avLst>
            </a:prstGeom>
            <a:solidFill>
              <a:srgbClr val="F1C7C7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*</a:t>
              </a:r>
            </a:p>
          </p:txBody>
        </p:sp>
        <p:sp>
          <p:nvSpPr>
            <p:cNvPr id="9" name="Line 102">
              <a:extLst>
                <a:ext uri="{FF2B5EF4-FFF2-40B4-BE49-F238E27FC236}">
                  <a16:creationId xmlns:a16="http://schemas.microsoft.com/office/drawing/2014/main" id="{E1376910-59FD-6F47-9406-BCBA5874ED4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9800" y="2895600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10" name="Line 103">
              <a:extLst>
                <a:ext uri="{FF2B5EF4-FFF2-40B4-BE49-F238E27FC236}">
                  <a16:creationId xmlns:a16="http://schemas.microsoft.com/office/drawing/2014/main" id="{9BAA4D8E-8656-DE40-A691-B61A99CC49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38400" y="2895600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11" name="AutoShape 104">
              <a:extLst>
                <a:ext uri="{FF2B5EF4-FFF2-40B4-BE49-F238E27FC236}">
                  <a16:creationId xmlns:a16="http://schemas.microsoft.com/office/drawing/2014/main" id="{D1C2EDB3-8C56-D44C-8938-7032A9B353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7000" y="3657600"/>
              <a:ext cx="533400" cy="304800"/>
            </a:xfrm>
            <a:prstGeom prst="roundRect">
              <a:avLst>
                <a:gd name="adj" fmla="val 19644"/>
              </a:avLst>
            </a:prstGeom>
            <a:solidFill>
              <a:srgbClr val="F1C7C7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*</a:t>
              </a:r>
            </a:p>
          </p:txBody>
        </p:sp>
        <p:sp>
          <p:nvSpPr>
            <p:cNvPr id="12" name="Line 106">
              <a:extLst>
                <a:ext uri="{FF2B5EF4-FFF2-40B4-BE49-F238E27FC236}">
                  <a16:creationId xmlns:a16="http://schemas.microsoft.com/office/drawing/2014/main" id="{91808746-751B-504A-A154-6BC25639FF3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48000" y="3429000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13" name="Freeform 107">
              <a:extLst>
                <a:ext uri="{FF2B5EF4-FFF2-40B4-BE49-F238E27FC236}">
                  <a16:creationId xmlns:a16="http://schemas.microsoft.com/office/drawing/2014/main" id="{8552D00B-41AA-3F41-8EC6-7F65301053B4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2200" y="3429000"/>
              <a:ext cx="304800" cy="369332"/>
            </a:xfrm>
            <a:custGeom>
              <a:avLst/>
              <a:gdLst>
                <a:gd name="T0" fmla="*/ 0 w 288"/>
                <a:gd name="T1" fmla="*/ 0 h 48"/>
                <a:gd name="T2" fmla="*/ 0 w 288"/>
                <a:gd name="T3" fmla="*/ 48 h 48"/>
                <a:gd name="T4" fmla="*/ 288 w 288"/>
                <a:gd name="T5" fmla="*/ 48 h 48"/>
                <a:gd name="T6" fmla="*/ 0 60000 65536"/>
                <a:gd name="T7" fmla="*/ 0 60000 65536"/>
                <a:gd name="T8" fmla="*/ 0 60000 65536"/>
                <a:gd name="T9" fmla="*/ 0 w 288"/>
                <a:gd name="T10" fmla="*/ 0 h 48"/>
                <a:gd name="T11" fmla="*/ 288 w 288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48">
                  <a:moveTo>
                    <a:pt x="0" y="0"/>
                  </a:moveTo>
                  <a:lnTo>
                    <a:pt x="0" y="48"/>
                  </a:lnTo>
                  <a:lnTo>
                    <a:pt x="288" y="48"/>
                  </a:lnTo>
                </a:path>
              </a:pathLst>
            </a:custGeom>
            <a:noFill/>
            <a:ln w="19050">
              <a:solidFill>
                <a:schemeClr val="tx2"/>
              </a:solidFill>
              <a:round/>
              <a:headEnd/>
              <a:tailEnd type="triangle" w="lg" len="med"/>
            </a:ln>
          </p:spPr>
          <p:txBody>
            <a:bodyPr wrap="square" lIns="45720" rIns="45720" anchor="ctr">
              <a:spAutoFit/>
            </a:bodyPr>
            <a:lstStyle/>
            <a:p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14" name="Rectangle 108">
              <a:extLst>
                <a:ext uri="{FF2B5EF4-FFF2-40B4-BE49-F238E27FC236}">
                  <a16:creationId xmlns:a16="http://schemas.microsoft.com/office/drawing/2014/main" id="{8CEF8752-CB9C-904E-BD87-1EEEE4F47A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3438" y="2590800"/>
              <a:ext cx="230191" cy="36933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ctr">
                <a:defRPr/>
              </a:pPr>
              <a:r>
                <a:rPr lang="en-US" sz="1800">
                  <a:solidFill>
                    <a:schemeClr val="tx2"/>
                  </a:solidFill>
                  <a:latin typeface="Courier New" pitchFamily="49" charset="0"/>
                </a:rPr>
                <a:t>1</a:t>
              </a:r>
              <a:endParaRPr lang="en-US" sz="1800" baseline="-25000">
                <a:solidFill>
                  <a:schemeClr val="tx2"/>
                </a:solidFill>
                <a:latin typeface="Courier New" pitchFamily="49" charset="0"/>
              </a:endParaRPr>
            </a:p>
          </p:txBody>
        </p:sp>
        <p:sp>
          <p:nvSpPr>
            <p:cNvPr id="15" name="Rectangle 109">
              <a:extLst>
                <a:ext uri="{FF2B5EF4-FFF2-40B4-BE49-F238E27FC236}">
                  <a16:creationId xmlns:a16="http://schemas.microsoft.com/office/drawing/2014/main" id="{3BED83D7-C6D1-2940-97B4-DAA14A941C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6000" y="2590800"/>
              <a:ext cx="323165" cy="36933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ctr">
                <a:defRPr/>
              </a:pPr>
              <a:r>
                <a:rPr lang="en-US" sz="1800">
                  <a:solidFill>
                    <a:schemeClr val="tx2"/>
                  </a:solidFill>
                  <a:latin typeface="Courier New" pitchFamily="49" charset="0"/>
                </a:rPr>
                <a:t>d</a:t>
              </a:r>
              <a:r>
                <a:rPr lang="en-US" sz="1800" baseline="-25000">
                  <a:solidFill>
                    <a:schemeClr val="tx2"/>
                  </a:solidFill>
                  <a:latin typeface="Courier New" pitchFamily="49" charset="0"/>
                </a:rPr>
                <a:t>1</a:t>
              </a:r>
            </a:p>
          </p:txBody>
        </p:sp>
        <p:sp>
          <p:nvSpPr>
            <p:cNvPr id="16" name="Rectangle 110">
              <a:extLst>
                <a:ext uri="{FF2B5EF4-FFF2-40B4-BE49-F238E27FC236}">
                  <a16:creationId xmlns:a16="http://schemas.microsoft.com/office/drawing/2014/main" id="{28C5372C-413E-5A44-A2C5-979CDA2A88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95600" y="3124200"/>
              <a:ext cx="323165" cy="36933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ctr">
                <a:defRPr/>
              </a:pPr>
              <a:r>
                <a:rPr lang="en-US" sz="1800">
                  <a:solidFill>
                    <a:schemeClr val="tx2"/>
                  </a:solidFill>
                  <a:latin typeface="Courier New" pitchFamily="49" charset="0"/>
                </a:rPr>
                <a:t>d</a:t>
              </a:r>
              <a:r>
                <a:rPr lang="en-US" sz="1800" baseline="-25000">
                  <a:solidFill>
                    <a:schemeClr val="tx2"/>
                  </a:solidFill>
                  <a:latin typeface="Courier New" pitchFamily="49" charset="0"/>
                </a:rPr>
                <a:t>3</a:t>
              </a:r>
            </a:p>
          </p:txBody>
        </p:sp>
        <p:sp>
          <p:nvSpPr>
            <p:cNvPr id="17" name="AutoShape 111">
              <a:extLst>
                <a:ext uri="{FF2B5EF4-FFF2-40B4-BE49-F238E27FC236}">
                  <a16:creationId xmlns:a16="http://schemas.microsoft.com/office/drawing/2014/main" id="{A4075ED0-6792-1040-9011-C1FFD94571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0725" y="4191000"/>
              <a:ext cx="533400" cy="304800"/>
            </a:xfrm>
            <a:prstGeom prst="roundRect">
              <a:avLst>
                <a:gd name="adj" fmla="val 19644"/>
              </a:avLst>
            </a:prstGeom>
            <a:solidFill>
              <a:srgbClr val="F1C7C7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*</a:t>
              </a:r>
            </a:p>
          </p:txBody>
        </p:sp>
        <p:sp>
          <p:nvSpPr>
            <p:cNvPr id="18" name="Line 113">
              <a:extLst>
                <a:ext uri="{FF2B5EF4-FFF2-40B4-BE49-F238E27FC236}">
                  <a16:creationId xmlns:a16="http://schemas.microsoft.com/office/drawing/2014/main" id="{78FF7DBE-065D-4B48-82A2-2D07F0D828C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41725" y="3962400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19" name="Freeform 114">
              <a:extLst>
                <a:ext uri="{FF2B5EF4-FFF2-40B4-BE49-F238E27FC236}">
                  <a16:creationId xmlns:a16="http://schemas.microsoft.com/office/drawing/2014/main" id="{1207D1FE-6AE3-C741-80C5-3E4355C8E13B}"/>
                </a:ext>
              </a:extLst>
            </p:cNvPr>
            <p:cNvSpPr>
              <a:spLocks/>
            </p:cNvSpPr>
            <p:nvPr/>
          </p:nvSpPr>
          <p:spPr bwMode="auto">
            <a:xfrm>
              <a:off x="2955925" y="3962400"/>
              <a:ext cx="304800" cy="369332"/>
            </a:xfrm>
            <a:custGeom>
              <a:avLst/>
              <a:gdLst>
                <a:gd name="T0" fmla="*/ 0 w 288"/>
                <a:gd name="T1" fmla="*/ 0 h 48"/>
                <a:gd name="T2" fmla="*/ 0 w 288"/>
                <a:gd name="T3" fmla="*/ 48 h 48"/>
                <a:gd name="T4" fmla="*/ 288 w 288"/>
                <a:gd name="T5" fmla="*/ 48 h 48"/>
                <a:gd name="T6" fmla="*/ 0 60000 65536"/>
                <a:gd name="T7" fmla="*/ 0 60000 65536"/>
                <a:gd name="T8" fmla="*/ 0 60000 65536"/>
                <a:gd name="T9" fmla="*/ 0 w 288"/>
                <a:gd name="T10" fmla="*/ 0 h 48"/>
                <a:gd name="T11" fmla="*/ 288 w 288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48">
                  <a:moveTo>
                    <a:pt x="0" y="0"/>
                  </a:moveTo>
                  <a:lnTo>
                    <a:pt x="0" y="48"/>
                  </a:lnTo>
                  <a:lnTo>
                    <a:pt x="288" y="48"/>
                  </a:lnTo>
                </a:path>
              </a:pathLst>
            </a:custGeom>
            <a:noFill/>
            <a:ln w="19050">
              <a:solidFill>
                <a:schemeClr val="tx2"/>
              </a:solidFill>
              <a:round/>
              <a:headEnd/>
              <a:tailEnd type="triangle" w="lg" len="med"/>
            </a:ln>
          </p:spPr>
          <p:txBody>
            <a:bodyPr wrap="square" lIns="45720" rIns="45720" anchor="ctr">
              <a:spAutoFit/>
            </a:bodyPr>
            <a:lstStyle/>
            <a:p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20" name="Rectangle 115">
              <a:extLst>
                <a:ext uri="{FF2B5EF4-FFF2-40B4-BE49-F238E27FC236}">
                  <a16:creationId xmlns:a16="http://schemas.microsoft.com/office/drawing/2014/main" id="{2B750133-295E-D642-8DA8-6E9F031BBE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89325" y="3657600"/>
              <a:ext cx="323165" cy="36933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ctr">
                <a:defRPr/>
              </a:pPr>
              <a:r>
                <a:rPr lang="en-US" sz="1800">
                  <a:solidFill>
                    <a:schemeClr val="tx2"/>
                  </a:solidFill>
                  <a:latin typeface="Courier New" pitchFamily="49" charset="0"/>
                </a:rPr>
                <a:t>d</a:t>
              </a:r>
              <a:r>
                <a:rPr lang="en-US" sz="1800" baseline="-25000">
                  <a:solidFill>
                    <a:schemeClr val="tx2"/>
                  </a:solidFill>
                  <a:latin typeface="Courier New" pitchFamily="49" charset="0"/>
                </a:rPr>
                <a:t>5</a:t>
              </a:r>
            </a:p>
          </p:txBody>
        </p:sp>
        <p:sp>
          <p:nvSpPr>
            <p:cNvPr id="21" name="AutoShape 116">
              <a:extLst>
                <a:ext uri="{FF2B5EF4-FFF2-40B4-BE49-F238E27FC236}">
                  <a16:creationId xmlns:a16="http://schemas.microsoft.com/office/drawing/2014/main" id="{625A213D-0499-1844-99D6-AE4CFAD645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4450" y="4724400"/>
              <a:ext cx="533400" cy="304800"/>
            </a:xfrm>
            <a:prstGeom prst="roundRect">
              <a:avLst>
                <a:gd name="adj" fmla="val 19644"/>
              </a:avLst>
            </a:prstGeom>
            <a:solidFill>
              <a:srgbClr val="F1C7C7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*</a:t>
              </a:r>
            </a:p>
          </p:txBody>
        </p:sp>
        <p:sp>
          <p:nvSpPr>
            <p:cNvPr id="22" name="Line 118">
              <a:extLst>
                <a:ext uri="{FF2B5EF4-FFF2-40B4-BE49-F238E27FC236}">
                  <a16:creationId xmlns:a16="http://schemas.microsoft.com/office/drawing/2014/main" id="{F265D763-A376-694B-BF21-1AAC6DD530A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35450" y="4495800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23" name="Freeform 119">
              <a:extLst>
                <a:ext uri="{FF2B5EF4-FFF2-40B4-BE49-F238E27FC236}">
                  <a16:creationId xmlns:a16="http://schemas.microsoft.com/office/drawing/2014/main" id="{054ECABA-F2FF-A240-9712-865D9330C4E6}"/>
                </a:ext>
              </a:extLst>
            </p:cNvPr>
            <p:cNvSpPr>
              <a:spLocks/>
            </p:cNvSpPr>
            <p:nvPr/>
          </p:nvSpPr>
          <p:spPr bwMode="auto">
            <a:xfrm>
              <a:off x="3549650" y="4495800"/>
              <a:ext cx="304800" cy="369332"/>
            </a:xfrm>
            <a:custGeom>
              <a:avLst/>
              <a:gdLst>
                <a:gd name="T0" fmla="*/ 0 w 288"/>
                <a:gd name="T1" fmla="*/ 0 h 48"/>
                <a:gd name="T2" fmla="*/ 0 w 288"/>
                <a:gd name="T3" fmla="*/ 48 h 48"/>
                <a:gd name="T4" fmla="*/ 288 w 288"/>
                <a:gd name="T5" fmla="*/ 48 h 48"/>
                <a:gd name="T6" fmla="*/ 0 60000 65536"/>
                <a:gd name="T7" fmla="*/ 0 60000 65536"/>
                <a:gd name="T8" fmla="*/ 0 60000 65536"/>
                <a:gd name="T9" fmla="*/ 0 w 288"/>
                <a:gd name="T10" fmla="*/ 0 h 48"/>
                <a:gd name="T11" fmla="*/ 288 w 288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48">
                  <a:moveTo>
                    <a:pt x="0" y="0"/>
                  </a:moveTo>
                  <a:lnTo>
                    <a:pt x="0" y="48"/>
                  </a:lnTo>
                  <a:lnTo>
                    <a:pt x="288" y="48"/>
                  </a:lnTo>
                </a:path>
              </a:pathLst>
            </a:custGeom>
            <a:noFill/>
            <a:ln w="19050">
              <a:solidFill>
                <a:schemeClr val="tx2"/>
              </a:solidFill>
              <a:round/>
              <a:headEnd/>
              <a:tailEnd type="triangle" w="lg" len="med"/>
            </a:ln>
          </p:spPr>
          <p:txBody>
            <a:bodyPr wrap="square" lIns="45720" rIns="45720" anchor="ctr">
              <a:spAutoFit/>
            </a:bodyPr>
            <a:lstStyle/>
            <a:p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24" name="Rectangle 120">
              <a:extLst>
                <a:ext uri="{FF2B5EF4-FFF2-40B4-BE49-F238E27FC236}">
                  <a16:creationId xmlns:a16="http://schemas.microsoft.com/office/drawing/2014/main" id="{CBAB9309-65D6-1341-B7FD-44F5AE1C32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3050" y="4191000"/>
              <a:ext cx="323165" cy="36933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ctr">
                <a:defRPr/>
              </a:pPr>
              <a:r>
                <a:rPr lang="en-US" sz="1800">
                  <a:solidFill>
                    <a:schemeClr val="tx2"/>
                  </a:solidFill>
                  <a:latin typeface="Courier New" pitchFamily="49" charset="0"/>
                </a:rPr>
                <a:t>d</a:t>
              </a:r>
              <a:r>
                <a:rPr lang="en-US" sz="1800" baseline="-25000">
                  <a:solidFill>
                    <a:schemeClr val="tx2"/>
                  </a:solidFill>
                  <a:latin typeface="Courier New" pitchFamily="49" charset="0"/>
                </a:rPr>
                <a:t>7</a:t>
              </a:r>
            </a:p>
          </p:txBody>
        </p:sp>
        <p:sp>
          <p:nvSpPr>
            <p:cNvPr id="25" name="Freeform 124">
              <a:extLst>
                <a:ext uri="{FF2B5EF4-FFF2-40B4-BE49-F238E27FC236}">
                  <a16:creationId xmlns:a16="http://schemas.microsoft.com/office/drawing/2014/main" id="{DE7F1BAC-DD2A-D743-8928-5DB77D09EEFF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33800" y="5029200"/>
              <a:ext cx="409575" cy="369332"/>
            </a:xfrm>
            <a:custGeom>
              <a:avLst/>
              <a:gdLst>
                <a:gd name="T0" fmla="*/ 0 w 288"/>
                <a:gd name="T1" fmla="*/ 0 h 48"/>
                <a:gd name="T2" fmla="*/ 0 w 288"/>
                <a:gd name="T3" fmla="*/ 48 h 48"/>
                <a:gd name="T4" fmla="*/ 288 w 288"/>
                <a:gd name="T5" fmla="*/ 48 h 48"/>
                <a:gd name="T6" fmla="*/ 0 60000 65536"/>
                <a:gd name="T7" fmla="*/ 0 60000 65536"/>
                <a:gd name="T8" fmla="*/ 0 60000 65536"/>
                <a:gd name="T9" fmla="*/ 0 w 288"/>
                <a:gd name="T10" fmla="*/ 0 h 48"/>
                <a:gd name="T11" fmla="*/ 288 w 288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48">
                  <a:moveTo>
                    <a:pt x="0" y="0"/>
                  </a:moveTo>
                  <a:lnTo>
                    <a:pt x="0" y="48"/>
                  </a:lnTo>
                  <a:lnTo>
                    <a:pt x="288" y="48"/>
                  </a:lnTo>
                </a:path>
              </a:pathLst>
            </a:custGeom>
            <a:noFill/>
            <a:ln w="19050">
              <a:solidFill>
                <a:schemeClr val="tx2"/>
              </a:solidFill>
              <a:round/>
              <a:headEnd/>
              <a:tailEnd type="none" w="sm" len="sm"/>
            </a:ln>
          </p:spPr>
          <p:txBody>
            <a:bodyPr wrap="square" lIns="45720" rIns="45720" anchor="ctr">
              <a:spAutoFit/>
            </a:bodyPr>
            <a:lstStyle/>
            <a:p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26" name="AutoShape 134">
              <a:extLst>
                <a:ext uri="{FF2B5EF4-FFF2-40B4-BE49-F238E27FC236}">
                  <a16:creationId xmlns:a16="http://schemas.microsoft.com/office/drawing/2014/main" id="{BE800F70-21A3-DA4E-8B5D-D0B4F7E95A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00400" y="5246132"/>
              <a:ext cx="533400" cy="304800"/>
            </a:xfrm>
            <a:prstGeom prst="roundRect">
              <a:avLst>
                <a:gd name="adj" fmla="val 19644"/>
              </a:avLst>
            </a:prstGeom>
            <a:solidFill>
              <a:srgbClr val="F1C7C7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*</a:t>
              </a:r>
            </a:p>
          </p:txBody>
        </p:sp>
        <p:sp>
          <p:nvSpPr>
            <p:cNvPr id="27" name="AutoShape 137">
              <a:extLst>
                <a:ext uri="{FF2B5EF4-FFF2-40B4-BE49-F238E27FC236}">
                  <a16:creationId xmlns:a16="http://schemas.microsoft.com/office/drawing/2014/main" id="{502FC0F0-83DC-F140-AD15-D9F947CAD4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9600" y="3124200"/>
              <a:ext cx="533400" cy="304800"/>
            </a:xfrm>
            <a:prstGeom prst="roundRect">
              <a:avLst>
                <a:gd name="adj" fmla="val 19644"/>
              </a:avLst>
            </a:prstGeom>
            <a:solidFill>
              <a:srgbClr val="F1C7C7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*</a:t>
              </a:r>
            </a:p>
          </p:txBody>
        </p:sp>
        <p:sp>
          <p:nvSpPr>
            <p:cNvPr id="28" name="Line 138">
              <a:extLst>
                <a:ext uri="{FF2B5EF4-FFF2-40B4-BE49-F238E27FC236}">
                  <a16:creationId xmlns:a16="http://schemas.microsoft.com/office/drawing/2014/main" id="{6D3788E6-33EB-B24D-AB42-1BDCB40106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2000" y="2895600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29" name="Line 139">
              <a:extLst>
                <a:ext uri="{FF2B5EF4-FFF2-40B4-BE49-F238E27FC236}">
                  <a16:creationId xmlns:a16="http://schemas.microsoft.com/office/drawing/2014/main" id="{DCC9EFEE-AF0F-A240-BC65-13D09452CB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90600" y="2895600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30" name="AutoShape 140">
              <a:extLst>
                <a:ext uri="{FF2B5EF4-FFF2-40B4-BE49-F238E27FC236}">
                  <a16:creationId xmlns:a16="http://schemas.microsoft.com/office/drawing/2014/main" id="{42C83BE4-E214-6147-948D-CFF7B90A2C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9200" y="3657600"/>
              <a:ext cx="533400" cy="304800"/>
            </a:xfrm>
            <a:prstGeom prst="roundRect">
              <a:avLst>
                <a:gd name="adj" fmla="val 19644"/>
              </a:avLst>
            </a:prstGeom>
            <a:solidFill>
              <a:srgbClr val="F1C7C7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*</a:t>
              </a:r>
            </a:p>
          </p:txBody>
        </p:sp>
        <p:sp>
          <p:nvSpPr>
            <p:cNvPr id="31" name="Line 142">
              <a:extLst>
                <a:ext uri="{FF2B5EF4-FFF2-40B4-BE49-F238E27FC236}">
                  <a16:creationId xmlns:a16="http://schemas.microsoft.com/office/drawing/2014/main" id="{EBACD55D-0268-8840-9781-878EB6CF4E4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00200" y="3429000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32" name="Freeform 143">
              <a:extLst>
                <a:ext uri="{FF2B5EF4-FFF2-40B4-BE49-F238E27FC236}">
                  <a16:creationId xmlns:a16="http://schemas.microsoft.com/office/drawing/2014/main" id="{EE6F64F3-43D5-2B44-9E6C-C07D4BE79401}"/>
                </a:ext>
              </a:extLst>
            </p:cNvPr>
            <p:cNvSpPr>
              <a:spLocks/>
            </p:cNvSpPr>
            <p:nvPr/>
          </p:nvSpPr>
          <p:spPr bwMode="auto">
            <a:xfrm>
              <a:off x="914400" y="3429000"/>
              <a:ext cx="304800" cy="369332"/>
            </a:xfrm>
            <a:custGeom>
              <a:avLst/>
              <a:gdLst>
                <a:gd name="T0" fmla="*/ 0 w 288"/>
                <a:gd name="T1" fmla="*/ 0 h 48"/>
                <a:gd name="T2" fmla="*/ 0 w 288"/>
                <a:gd name="T3" fmla="*/ 48 h 48"/>
                <a:gd name="T4" fmla="*/ 288 w 288"/>
                <a:gd name="T5" fmla="*/ 48 h 48"/>
                <a:gd name="T6" fmla="*/ 0 60000 65536"/>
                <a:gd name="T7" fmla="*/ 0 60000 65536"/>
                <a:gd name="T8" fmla="*/ 0 60000 65536"/>
                <a:gd name="T9" fmla="*/ 0 w 288"/>
                <a:gd name="T10" fmla="*/ 0 h 48"/>
                <a:gd name="T11" fmla="*/ 288 w 288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48">
                  <a:moveTo>
                    <a:pt x="0" y="0"/>
                  </a:moveTo>
                  <a:lnTo>
                    <a:pt x="0" y="48"/>
                  </a:lnTo>
                  <a:lnTo>
                    <a:pt x="288" y="48"/>
                  </a:lnTo>
                </a:path>
              </a:pathLst>
            </a:custGeom>
            <a:noFill/>
            <a:ln w="19050">
              <a:solidFill>
                <a:schemeClr val="tx2"/>
              </a:solidFill>
              <a:round/>
              <a:headEnd/>
              <a:tailEnd type="triangle" w="lg" len="med"/>
            </a:ln>
          </p:spPr>
          <p:txBody>
            <a:bodyPr wrap="square" lIns="45720" rIns="45720" anchor="ctr">
              <a:spAutoFit/>
            </a:bodyPr>
            <a:lstStyle/>
            <a:p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33" name="Rectangle 144">
              <a:extLst>
                <a:ext uri="{FF2B5EF4-FFF2-40B4-BE49-F238E27FC236}">
                  <a16:creationId xmlns:a16="http://schemas.microsoft.com/office/drawing/2014/main" id="{C8050DB4-BACA-E24A-A713-F669039664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5638" y="2590800"/>
              <a:ext cx="230191" cy="36933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ctr">
                <a:defRPr/>
              </a:pPr>
              <a:r>
                <a:rPr lang="en-US" sz="1800">
                  <a:solidFill>
                    <a:schemeClr val="tx2"/>
                  </a:solidFill>
                  <a:latin typeface="Courier New" pitchFamily="49" charset="0"/>
                </a:rPr>
                <a:t>1</a:t>
              </a:r>
              <a:endParaRPr lang="en-US" sz="1800" baseline="-25000">
                <a:solidFill>
                  <a:schemeClr val="tx2"/>
                </a:solidFill>
                <a:latin typeface="Courier New" pitchFamily="49" charset="0"/>
              </a:endParaRPr>
            </a:p>
          </p:txBody>
        </p:sp>
        <p:sp>
          <p:nvSpPr>
            <p:cNvPr id="34" name="Rectangle 145">
              <a:extLst>
                <a:ext uri="{FF2B5EF4-FFF2-40B4-BE49-F238E27FC236}">
                  <a16:creationId xmlns:a16="http://schemas.microsoft.com/office/drawing/2014/main" id="{39F2A807-4983-AF4C-9A70-11512D3B0E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8200" y="2590800"/>
              <a:ext cx="323165" cy="36933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ctr">
                <a:defRPr/>
              </a:pPr>
              <a:r>
                <a:rPr lang="en-US" sz="1800">
                  <a:solidFill>
                    <a:schemeClr val="tx2"/>
                  </a:solidFill>
                  <a:latin typeface="Courier New" pitchFamily="49" charset="0"/>
                </a:rPr>
                <a:t>d</a:t>
              </a:r>
              <a:r>
                <a:rPr lang="en-US" sz="1800" baseline="-25000">
                  <a:solidFill>
                    <a:schemeClr val="tx2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35" name="Rectangle 146">
              <a:extLst>
                <a:ext uri="{FF2B5EF4-FFF2-40B4-BE49-F238E27FC236}">
                  <a16:creationId xmlns:a16="http://schemas.microsoft.com/office/drawing/2014/main" id="{62692CD1-F029-C844-A5FE-FD44DDDCCC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7800" y="3124200"/>
              <a:ext cx="323165" cy="36933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ctr">
                <a:defRPr/>
              </a:pPr>
              <a:r>
                <a:rPr lang="en-US" sz="1800">
                  <a:solidFill>
                    <a:schemeClr val="tx2"/>
                  </a:solidFill>
                  <a:latin typeface="Courier New" pitchFamily="49" charset="0"/>
                </a:rPr>
                <a:t>d</a:t>
              </a:r>
              <a:r>
                <a:rPr lang="en-US" sz="1800" baseline="-25000">
                  <a:solidFill>
                    <a:schemeClr val="tx2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36" name="AutoShape 147">
              <a:extLst>
                <a:ext uri="{FF2B5EF4-FFF2-40B4-BE49-F238E27FC236}">
                  <a16:creationId xmlns:a16="http://schemas.microsoft.com/office/drawing/2014/main" id="{182DCB2E-ED5A-8143-A9E2-C41DAA131E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12925" y="4191000"/>
              <a:ext cx="533400" cy="304800"/>
            </a:xfrm>
            <a:prstGeom prst="roundRect">
              <a:avLst>
                <a:gd name="adj" fmla="val 19644"/>
              </a:avLst>
            </a:prstGeom>
            <a:solidFill>
              <a:srgbClr val="F1C7C7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*</a:t>
              </a:r>
            </a:p>
          </p:txBody>
        </p:sp>
        <p:sp>
          <p:nvSpPr>
            <p:cNvPr id="37" name="Line 149">
              <a:extLst>
                <a:ext uri="{FF2B5EF4-FFF2-40B4-BE49-F238E27FC236}">
                  <a16:creationId xmlns:a16="http://schemas.microsoft.com/office/drawing/2014/main" id="{53D6EB6B-E27D-2042-A786-E08F32F3EEE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93925" y="3962400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38" name="Freeform 150">
              <a:extLst>
                <a:ext uri="{FF2B5EF4-FFF2-40B4-BE49-F238E27FC236}">
                  <a16:creationId xmlns:a16="http://schemas.microsoft.com/office/drawing/2014/main" id="{36E4DF10-2575-E542-B983-2FFAC2A547E0}"/>
                </a:ext>
              </a:extLst>
            </p:cNvPr>
            <p:cNvSpPr>
              <a:spLocks/>
            </p:cNvSpPr>
            <p:nvPr/>
          </p:nvSpPr>
          <p:spPr bwMode="auto">
            <a:xfrm>
              <a:off x="1508125" y="3962400"/>
              <a:ext cx="304800" cy="369332"/>
            </a:xfrm>
            <a:custGeom>
              <a:avLst/>
              <a:gdLst>
                <a:gd name="T0" fmla="*/ 0 w 288"/>
                <a:gd name="T1" fmla="*/ 0 h 48"/>
                <a:gd name="T2" fmla="*/ 0 w 288"/>
                <a:gd name="T3" fmla="*/ 48 h 48"/>
                <a:gd name="T4" fmla="*/ 288 w 288"/>
                <a:gd name="T5" fmla="*/ 48 h 48"/>
                <a:gd name="T6" fmla="*/ 0 60000 65536"/>
                <a:gd name="T7" fmla="*/ 0 60000 65536"/>
                <a:gd name="T8" fmla="*/ 0 60000 65536"/>
                <a:gd name="T9" fmla="*/ 0 w 288"/>
                <a:gd name="T10" fmla="*/ 0 h 48"/>
                <a:gd name="T11" fmla="*/ 288 w 288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48">
                  <a:moveTo>
                    <a:pt x="0" y="0"/>
                  </a:moveTo>
                  <a:lnTo>
                    <a:pt x="0" y="48"/>
                  </a:lnTo>
                  <a:lnTo>
                    <a:pt x="288" y="48"/>
                  </a:lnTo>
                </a:path>
              </a:pathLst>
            </a:custGeom>
            <a:noFill/>
            <a:ln w="19050">
              <a:solidFill>
                <a:schemeClr val="tx2"/>
              </a:solidFill>
              <a:round/>
              <a:headEnd/>
              <a:tailEnd type="triangle" w="lg" len="med"/>
            </a:ln>
          </p:spPr>
          <p:txBody>
            <a:bodyPr wrap="square" lIns="45720" rIns="45720" anchor="ctr">
              <a:spAutoFit/>
            </a:bodyPr>
            <a:lstStyle/>
            <a:p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39" name="Rectangle 151">
              <a:extLst>
                <a:ext uri="{FF2B5EF4-FFF2-40B4-BE49-F238E27FC236}">
                  <a16:creationId xmlns:a16="http://schemas.microsoft.com/office/drawing/2014/main" id="{F8A59583-CF8B-BC40-891B-98CD5A2F57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1525" y="3657600"/>
              <a:ext cx="323165" cy="36933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ctr">
                <a:defRPr/>
              </a:pPr>
              <a:r>
                <a:rPr lang="en-US" sz="1800">
                  <a:solidFill>
                    <a:schemeClr val="tx2"/>
                  </a:solidFill>
                  <a:latin typeface="Courier New" pitchFamily="49" charset="0"/>
                </a:rPr>
                <a:t>d</a:t>
              </a:r>
              <a:r>
                <a:rPr lang="en-US" sz="1800" baseline="-25000">
                  <a:solidFill>
                    <a:schemeClr val="tx2"/>
                  </a:solidFill>
                  <a:latin typeface="Courier New" pitchFamily="49" charset="0"/>
                </a:rPr>
                <a:t>4</a:t>
              </a:r>
            </a:p>
          </p:txBody>
        </p:sp>
        <p:sp>
          <p:nvSpPr>
            <p:cNvPr id="40" name="AutoShape 152">
              <a:extLst>
                <a:ext uri="{FF2B5EF4-FFF2-40B4-BE49-F238E27FC236}">
                  <a16:creationId xmlns:a16="http://schemas.microsoft.com/office/drawing/2014/main" id="{D54FA3CF-FFC7-3B40-B175-E80B722BF7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6650" y="4724400"/>
              <a:ext cx="533400" cy="304800"/>
            </a:xfrm>
            <a:prstGeom prst="roundRect">
              <a:avLst>
                <a:gd name="adj" fmla="val 19644"/>
              </a:avLst>
            </a:prstGeom>
            <a:solidFill>
              <a:srgbClr val="F1C7C7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*</a:t>
              </a:r>
            </a:p>
          </p:txBody>
        </p:sp>
        <p:sp>
          <p:nvSpPr>
            <p:cNvPr id="41" name="Line 154">
              <a:extLst>
                <a:ext uri="{FF2B5EF4-FFF2-40B4-BE49-F238E27FC236}">
                  <a16:creationId xmlns:a16="http://schemas.microsoft.com/office/drawing/2014/main" id="{AF862D6E-F7DC-4041-8337-6A306D5CBE8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7650" y="4495800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42" name="Freeform 155">
              <a:extLst>
                <a:ext uri="{FF2B5EF4-FFF2-40B4-BE49-F238E27FC236}">
                  <a16:creationId xmlns:a16="http://schemas.microsoft.com/office/drawing/2014/main" id="{F0472E30-3242-3B4E-8776-38B8326B93C9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1850" y="4495800"/>
              <a:ext cx="304800" cy="369332"/>
            </a:xfrm>
            <a:custGeom>
              <a:avLst/>
              <a:gdLst>
                <a:gd name="T0" fmla="*/ 0 w 288"/>
                <a:gd name="T1" fmla="*/ 0 h 48"/>
                <a:gd name="T2" fmla="*/ 0 w 288"/>
                <a:gd name="T3" fmla="*/ 48 h 48"/>
                <a:gd name="T4" fmla="*/ 288 w 288"/>
                <a:gd name="T5" fmla="*/ 48 h 48"/>
                <a:gd name="T6" fmla="*/ 0 60000 65536"/>
                <a:gd name="T7" fmla="*/ 0 60000 65536"/>
                <a:gd name="T8" fmla="*/ 0 60000 65536"/>
                <a:gd name="T9" fmla="*/ 0 w 288"/>
                <a:gd name="T10" fmla="*/ 0 h 48"/>
                <a:gd name="T11" fmla="*/ 288 w 288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48">
                  <a:moveTo>
                    <a:pt x="0" y="0"/>
                  </a:moveTo>
                  <a:lnTo>
                    <a:pt x="0" y="48"/>
                  </a:lnTo>
                  <a:lnTo>
                    <a:pt x="288" y="48"/>
                  </a:lnTo>
                </a:path>
              </a:pathLst>
            </a:custGeom>
            <a:noFill/>
            <a:ln w="19050">
              <a:solidFill>
                <a:schemeClr val="tx2"/>
              </a:solidFill>
              <a:round/>
              <a:headEnd/>
              <a:tailEnd type="triangle" w="lg" len="med"/>
            </a:ln>
          </p:spPr>
          <p:txBody>
            <a:bodyPr wrap="square" lIns="45720" rIns="45720" anchor="ctr">
              <a:spAutoFit/>
            </a:bodyPr>
            <a:lstStyle/>
            <a:p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43" name="Rectangle 156">
              <a:extLst>
                <a:ext uri="{FF2B5EF4-FFF2-40B4-BE49-F238E27FC236}">
                  <a16:creationId xmlns:a16="http://schemas.microsoft.com/office/drawing/2014/main" id="{04B35AEF-C296-A44F-B47E-9AABA58C2D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35250" y="4191000"/>
              <a:ext cx="323165" cy="36933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ctr">
                <a:defRPr/>
              </a:pPr>
              <a:r>
                <a:rPr lang="en-US" sz="1800">
                  <a:solidFill>
                    <a:schemeClr val="tx2"/>
                  </a:solidFill>
                  <a:latin typeface="Courier New" pitchFamily="49" charset="0"/>
                </a:rPr>
                <a:t>d</a:t>
              </a:r>
              <a:r>
                <a:rPr lang="en-US" sz="1800" baseline="-25000">
                  <a:solidFill>
                    <a:schemeClr val="tx2"/>
                  </a:solidFill>
                  <a:latin typeface="Courier New" pitchFamily="49" charset="0"/>
                </a:rPr>
                <a:t>6</a:t>
              </a:r>
            </a:p>
          </p:txBody>
        </p:sp>
        <p:sp>
          <p:nvSpPr>
            <p:cNvPr id="44" name="Freeform 160">
              <a:extLst>
                <a:ext uri="{FF2B5EF4-FFF2-40B4-BE49-F238E27FC236}">
                  <a16:creationId xmlns:a16="http://schemas.microsoft.com/office/drawing/2014/main" id="{2E3F2715-7B28-2B49-A976-69A85CCD3529}"/>
                </a:ext>
              </a:extLst>
            </p:cNvPr>
            <p:cNvSpPr>
              <a:spLocks/>
            </p:cNvSpPr>
            <p:nvPr/>
          </p:nvSpPr>
          <p:spPr bwMode="auto">
            <a:xfrm>
              <a:off x="2695574" y="5029200"/>
              <a:ext cx="504825" cy="369332"/>
            </a:xfrm>
            <a:custGeom>
              <a:avLst/>
              <a:gdLst>
                <a:gd name="T0" fmla="*/ 0 w 288"/>
                <a:gd name="T1" fmla="*/ 0 h 48"/>
                <a:gd name="T2" fmla="*/ 0 w 288"/>
                <a:gd name="T3" fmla="*/ 48 h 48"/>
                <a:gd name="T4" fmla="*/ 288 w 288"/>
                <a:gd name="T5" fmla="*/ 48 h 48"/>
                <a:gd name="T6" fmla="*/ 0 60000 65536"/>
                <a:gd name="T7" fmla="*/ 0 60000 65536"/>
                <a:gd name="T8" fmla="*/ 0 60000 65536"/>
                <a:gd name="T9" fmla="*/ 0 w 288"/>
                <a:gd name="T10" fmla="*/ 0 h 48"/>
                <a:gd name="T11" fmla="*/ 288 w 288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48">
                  <a:moveTo>
                    <a:pt x="0" y="0"/>
                  </a:moveTo>
                  <a:lnTo>
                    <a:pt x="0" y="48"/>
                  </a:lnTo>
                  <a:lnTo>
                    <a:pt x="288" y="48"/>
                  </a:lnTo>
                </a:path>
              </a:pathLst>
            </a:custGeom>
            <a:noFill/>
            <a:ln w="19050">
              <a:solidFill>
                <a:schemeClr val="tx2"/>
              </a:solidFill>
              <a:round/>
              <a:headEnd/>
              <a:tailEnd type="triangle" w="lg" len="med"/>
            </a:ln>
          </p:spPr>
          <p:txBody>
            <a:bodyPr wrap="square" lIns="45720" rIns="45720" anchor="ctr">
              <a:spAutoFit/>
            </a:bodyPr>
            <a:lstStyle/>
            <a:p>
              <a:endParaRPr lang="en-US" sz="1800" dirty="0">
                <a:latin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6236913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2" name="Rectangle 3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Effect of Separate Accumulators</a:t>
            </a:r>
          </a:p>
        </p:txBody>
      </p:sp>
      <p:sp>
        <p:nvSpPr>
          <p:cNvPr id="798753" name="Rectangle 33"/>
          <p:cNvSpPr>
            <a:spLocks noGrp="1" noChangeArrowheads="1"/>
          </p:cNvSpPr>
          <p:nvPr>
            <p:ph type="body" idx="1"/>
          </p:nvPr>
        </p:nvSpPr>
        <p:spPr>
          <a:xfrm>
            <a:off x="297770" y="5611280"/>
            <a:ext cx="8389030" cy="1009951"/>
          </a:xfrm>
        </p:spPr>
        <p:txBody>
          <a:bodyPr>
            <a:normAutofit fontScale="92500"/>
          </a:bodyPr>
          <a:lstStyle/>
          <a:p>
            <a:pPr eaLnBrk="1" hangingPunct="1">
              <a:defRPr/>
            </a:pPr>
            <a:r>
              <a:rPr lang="en-US" dirty="0" err="1"/>
              <a:t>Int</a:t>
            </a:r>
            <a:r>
              <a:rPr lang="en-US" dirty="0"/>
              <a:t> + makes use of two load units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for Int *, FP +, FP *, speedup similar to unroll with reassociation</a:t>
            </a:r>
          </a:p>
          <a:p>
            <a:pPr lvl="1" eaLnBrk="1" hangingPunct="1">
              <a:defRPr/>
            </a:pPr>
            <a:endParaRPr lang="en-US" dirty="0"/>
          </a:p>
        </p:txBody>
      </p:sp>
      <p:sp>
        <p:nvSpPr>
          <p:cNvPr id="27688" name="Rectangle 34"/>
          <p:cNvSpPr>
            <a:spLocks noChangeArrowheads="1"/>
          </p:cNvSpPr>
          <p:nvPr/>
        </p:nvSpPr>
        <p:spPr bwMode="auto">
          <a:xfrm>
            <a:off x="5351352" y="5289397"/>
            <a:ext cx="2802048" cy="643766"/>
          </a:xfrm>
          <a:prstGeom prst="rect">
            <a:avLst/>
          </a:prstGeom>
          <a:solidFill>
            <a:srgbClr val="ACCBF9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b="1" dirty="0">
                <a:latin typeface="Courier New" pitchFamily="49" charset="0"/>
              </a:rPr>
              <a:t> x0 = x0 OP d[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b="1" dirty="0">
                <a:latin typeface="Courier New" pitchFamily="49" charset="0"/>
              </a:rPr>
              <a:t> x1 = x1 OP d[i+1];</a:t>
            </a:r>
          </a:p>
        </p:txBody>
      </p:sp>
      <p:graphicFrame>
        <p:nvGraphicFramePr>
          <p:cNvPr id="8" name="Group 49">
            <a:extLst>
              <a:ext uri="{FF2B5EF4-FFF2-40B4-BE49-F238E27FC236}">
                <a16:creationId xmlns:a16="http://schemas.microsoft.com/office/drawing/2014/main" id="{4A33269E-0B38-AD47-B339-6D4BBAC3A505}"/>
              </a:ext>
            </a:extLst>
          </p:cNvPr>
          <p:cNvGraphicFramePr>
            <a:graphicFrameLocks noGrp="1"/>
          </p:cNvGraphicFramePr>
          <p:nvPr/>
        </p:nvGraphicFramePr>
        <p:xfrm>
          <a:off x="375557" y="1390951"/>
          <a:ext cx="8229600" cy="38766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Method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Integer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Double FP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Operation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Add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Mult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Add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Mult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Combine1 –O0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22.68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20.02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19.98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20.18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Combine1 –O1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10.12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10.12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10.17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11.14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elvetica" pitchFamily="34" charset="0"/>
                        </a:rPr>
                        <a:t>Combine2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1.27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3.01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3.01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5.01</a:t>
                      </a: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943581142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elvetica" pitchFamily="34" charset="0"/>
                        </a:rPr>
                        <a:t>Unroll 2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1.01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3.01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3.01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5.01</a:t>
                      </a: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2944372925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elvetica" pitchFamily="34" charset="0"/>
                        </a:rPr>
                        <a:t>Unroll 2a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1.01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1.51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1.51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2.51</a:t>
                      </a: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2975899016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elvetica" pitchFamily="34" charset="0"/>
                        </a:rPr>
                        <a:t>Unroll 2x2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0.81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1.51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1.51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2.51</a:t>
                      </a: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442704056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elvetica" pitchFamily="34" charset="0"/>
                        </a:rPr>
                        <a:t>Latency Bound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1.00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3.00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3.00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5.00</a:t>
                      </a: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3209407701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elvetica" pitchFamily="34" charset="0"/>
                        </a:rPr>
                        <a:t>Throughput Bound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0.50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1.00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1.00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0.50</a:t>
                      </a: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6889708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4484669"/>
      </p:ext>
    </p:extLst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2" name="Rectangle 3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Machine-Dependent Optimization</a:t>
            </a:r>
          </a:p>
        </p:txBody>
      </p:sp>
      <p:sp>
        <p:nvSpPr>
          <p:cNvPr id="798753" name="Rectangle 33"/>
          <p:cNvSpPr>
            <a:spLocks noGrp="1" noChangeArrowheads="1"/>
          </p:cNvSpPr>
          <p:nvPr>
            <p:ph type="body" idx="1"/>
          </p:nvPr>
        </p:nvSpPr>
        <p:spPr>
          <a:xfrm>
            <a:off x="31230" y="1676400"/>
            <a:ext cx="4357890" cy="639762"/>
          </a:xfrm>
        </p:spPr>
        <p:txBody>
          <a:bodyPr>
            <a:normAutofit/>
          </a:bodyPr>
          <a:lstStyle/>
          <a:p>
            <a:pPr lvl="1" algn="ctr" eaLnBrk="1" hangingPunct="1">
              <a:defRPr/>
            </a:pPr>
            <a:r>
              <a:rPr lang="en-US" dirty="0"/>
              <a:t>Integer Addition</a:t>
            </a:r>
          </a:p>
        </p:txBody>
      </p:sp>
      <p:pic>
        <p:nvPicPr>
          <p:cNvPr id="14" name="Content Placeholder 13" descr="Table&#10;&#10;Description automatically generated">
            <a:extLst>
              <a:ext uri="{FF2B5EF4-FFF2-40B4-BE49-F238E27FC236}">
                <a16:creationId xmlns:a16="http://schemas.microsoft.com/office/drawing/2014/main" id="{02AEBB10-CAA4-664A-BB05-192759F6DF2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1986" y="2660051"/>
            <a:ext cx="4552013" cy="2355218"/>
          </a:xfr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CCE68A-312E-3043-AE85-AED1300E38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754879" y="1676400"/>
            <a:ext cx="4389119" cy="639762"/>
          </a:xfrm>
        </p:spPr>
        <p:txBody>
          <a:bodyPr>
            <a:normAutofit/>
          </a:bodyPr>
          <a:lstStyle/>
          <a:p>
            <a:r>
              <a:rPr lang="en-US" b="1" dirty="0"/>
              <a:t>Float Multiplication</a:t>
            </a:r>
          </a:p>
        </p:txBody>
      </p:sp>
      <p:pic>
        <p:nvPicPr>
          <p:cNvPr id="12" name="Content Placeholder 11" descr="Table, Excel&#10;&#10;Description automatically generated">
            <a:extLst>
              <a:ext uri="{FF2B5EF4-FFF2-40B4-BE49-F238E27FC236}">
                <a16:creationId xmlns:a16="http://schemas.microsoft.com/office/drawing/2014/main" id="{29A92EE3-FF15-1C47-B9C8-A1BBE119D799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30" y="2685333"/>
            <a:ext cx="4466803" cy="2267667"/>
          </a:xfrm>
        </p:spPr>
      </p:pic>
    </p:spTree>
    <p:extLst>
      <p:ext uri="{BB962C8B-B14F-4D97-AF65-F5344CB8AC3E}">
        <p14:creationId xmlns:p14="http://schemas.microsoft.com/office/powerpoint/2010/main" val="334211160"/>
      </p:ext>
    </p:extLst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2" name="Rectangle 3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Machine-Dependent Optimization</a:t>
            </a:r>
          </a:p>
        </p:txBody>
      </p:sp>
      <p:sp>
        <p:nvSpPr>
          <p:cNvPr id="798753" name="Rectangle 33"/>
          <p:cNvSpPr>
            <a:spLocks noGrp="1" noChangeArrowheads="1"/>
          </p:cNvSpPr>
          <p:nvPr>
            <p:ph type="body" idx="1"/>
          </p:nvPr>
        </p:nvSpPr>
        <p:spPr>
          <a:xfrm>
            <a:off x="390299" y="6030912"/>
            <a:ext cx="8307387" cy="750888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defRPr/>
            </a:pPr>
            <a:r>
              <a:rPr lang="en-US" dirty="0"/>
              <a:t>Limited only by throughput of hardware</a:t>
            </a:r>
          </a:p>
          <a:p>
            <a:pPr eaLnBrk="1" hangingPunct="1">
              <a:defRPr/>
            </a:pPr>
            <a:r>
              <a:rPr lang="en-US" dirty="0"/>
              <a:t>Up to 42X improvement over original, </a:t>
            </a:r>
            <a:r>
              <a:rPr lang="en-US" dirty="0" err="1"/>
              <a:t>unoptimized</a:t>
            </a:r>
            <a:r>
              <a:rPr lang="en-US" dirty="0"/>
              <a:t> code</a:t>
            </a:r>
          </a:p>
          <a:p>
            <a:pPr lvl="1" eaLnBrk="1" hangingPunct="1">
              <a:defRPr/>
            </a:pPr>
            <a:endParaRPr lang="en-US" dirty="0"/>
          </a:p>
        </p:txBody>
      </p:sp>
      <p:graphicFrame>
        <p:nvGraphicFramePr>
          <p:cNvPr id="7" name="Group 49"/>
          <p:cNvGraphicFramePr>
            <a:graphicFrameLocks noGrp="1"/>
          </p:cNvGraphicFramePr>
          <p:nvPr/>
        </p:nvGraphicFramePr>
        <p:xfrm>
          <a:off x="460248" y="1828800"/>
          <a:ext cx="7796385" cy="1939925"/>
        </p:xfrm>
        <a:graphic>
          <a:graphicData uri="http://schemas.openxmlformats.org/drawingml/2006/table">
            <a:tbl>
              <a:tblPr/>
              <a:tblGrid>
                <a:gridCol w="24189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43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43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43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443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Method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Integer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Double FP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Operation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Best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0.54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0.52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Latency Bound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Throughput Bound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0.50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0.50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" name="Group 49">
            <a:extLst>
              <a:ext uri="{FF2B5EF4-FFF2-40B4-BE49-F238E27FC236}">
                <a16:creationId xmlns:a16="http://schemas.microsoft.com/office/drawing/2014/main" id="{C7254D35-7067-E645-9C1C-A00769BB0F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9809628"/>
              </p:ext>
            </p:extLst>
          </p:nvPr>
        </p:nvGraphicFramePr>
        <p:xfrm>
          <a:off x="457200" y="1692275"/>
          <a:ext cx="8229600" cy="42640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Method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Integer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Double FP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Operation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Add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Mult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Add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Mult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Combine1 –O0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22.68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20.02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19.98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20.18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Combine1 –O1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10.12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10.12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10.17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11.14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elvetica" pitchFamily="34" charset="0"/>
                        </a:rPr>
                        <a:t>Combine2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1.27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3.01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3.01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5.01</a:t>
                      </a: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943581142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elvetica" pitchFamily="34" charset="0"/>
                        </a:rPr>
                        <a:t>Unroll 2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1.01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3.01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3.01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5.01</a:t>
                      </a: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2944372925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elvetica" pitchFamily="34" charset="0"/>
                        </a:rPr>
                        <a:t>Unroll 2a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1.01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1.51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1.51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2.51</a:t>
                      </a: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2834036590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elvetica" pitchFamily="34" charset="0"/>
                        </a:rPr>
                        <a:t>Unroll 2x2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0.81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1.51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1.51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2.51</a:t>
                      </a: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2104082105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elvetica" pitchFamily="34" charset="0"/>
                        </a:rPr>
                        <a:t>Optimal Unrolling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0.54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1.01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1.01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0.51</a:t>
                      </a: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643913316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elvetica" pitchFamily="34" charset="0"/>
                        </a:rPr>
                        <a:t>Latency Bound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1.00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3.00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3.00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5.00</a:t>
                      </a: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3209407701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elvetica" pitchFamily="34" charset="0"/>
                        </a:rPr>
                        <a:t>Throughput Bound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0.50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1.00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1.00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0.50</a:t>
                      </a: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6889708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0458570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Optimizing Compilers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Provide efficient mapping of program to machine code</a:t>
            </a:r>
          </a:p>
          <a:p>
            <a:pPr lvl="1">
              <a:defRPr/>
            </a:pPr>
            <a:r>
              <a:rPr lang="en-US" dirty="0"/>
              <a:t>register allocation</a:t>
            </a:r>
          </a:p>
          <a:p>
            <a:pPr lvl="1">
              <a:defRPr/>
            </a:pPr>
            <a:r>
              <a:rPr lang="en-US" dirty="0"/>
              <a:t>code selection and ordering (scheduling)</a:t>
            </a:r>
          </a:p>
          <a:p>
            <a:pPr lvl="1">
              <a:defRPr/>
            </a:pPr>
            <a:r>
              <a:rPr lang="en-US" dirty="0"/>
              <a:t>eliminating minor inefficiencies</a:t>
            </a:r>
          </a:p>
          <a:p>
            <a:pPr lvl="1"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Compiler optimization flags</a:t>
            </a:r>
          </a:p>
          <a:p>
            <a:pPr lvl="1">
              <a:defRPr/>
            </a:pPr>
            <a:r>
              <a:rPr lang="en-US" dirty="0">
                <a:latin typeface="Courier" pitchFamily="2" charset="0"/>
              </a:rPr>
              <a:t>-O0, -O1, -O2, -O3, -</a:t>
            </a:r>
            <a:r>
              <a:rPr lang="en-US" dirty="0" err="1">
                <a:latin typeface="Courier" pitchFamily="2" charset="0"/>
              </a:rPr>
              <a:t>Os</a:t>
            </a:r>
            <a:r>
              <a:rPr lang="en-US" dirty="0">
                <a:latin typeface="Courier" pitchFamily="2" charset="0"/>
              </a:rPr>
              <a:t>, -</a:t>
            </a:r>
            <a:r>
              <a:rPr lang="en-US" dirty="0" err="1">
                <a:latin typeface="Courier" pitchFamily="2" charset="0"/>
              </a:rPr>
              <a:t>Og</a:t>
            </a:r>
            <a:endParaRPr lang="en-US" dirty="0">
              <a:latin typeface="Courier" pitchFamily="2" charset="0"/>
            </a:endParaRPr>
          </a:p>
          <a:p>
            <a:pPr lvl="1"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Seldom improve asymptotic efficiency</a:t>
            </a:r>
          </a:p>
          <a:p>
            <a:pPr lvl="1">
              <a:defRPr/>
            </a:pPr>
            <a:r>
              <a:rPr lang="en-US" dirty="0"/>
              <a:t>up to programmer to select best overall algorithm</a:t>
            </a:r>
          </a:p>
          <a:p>
            <a:pPr lvl="1">
              <a:defRPr/>
            </a:pPr>
            <a:r>
              <a:rPr lang="en-US" dirty="0"/>
              <a:t>big-O savings are (often) more important than constant factors</a:t>
            </a:r>
          </a:p>
          <a:p>
            <a:pPr lvl="2">
              <a:defRPr/>
            </a:pPr>
            <a:r>
              <a:rPr lang="en-US" dirty="0"/>
              <a:t>but constant factors also matter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277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C8840-97B3-D546-8610-29A5E1B88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Eliminating Dead Code (-O0)</a:t>
            </a: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964335CA-E3CE-C544-8EB4-7CA4AF3617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0667" y="1701339"/>
            <a:ext cx="2867772" cy="159787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lIns="90487" tIns="44450" rIns="90487" bIns="44450">
            <a:spAutoFit/>
          </a:bodyPr>
          <a:lstStyle/>
          <a:p>
            <a:r>
              <a:rPr lang="en-US" sz="1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dead_code</a:t>
            </a:r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input){</a:t>
            </a:r>
          </a:p>
          <a:p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if(47 &gt; 0){</a:t>
            </a:r>
          </a:p>
          <a:p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return input;</a:t>
            </a:r>
          </a:p>
          <a:p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} else {</a:t>
            </a:r>
          </a:p>
          <a:p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return -1 *input;</a:t>
            </a:r>
          </a:p>
          <a:p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}</a:t>
            </a:r>
          </a:p>
          <a:p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473F850-F49A-3E45-BFAF-E2E47598F7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3637" y="1701339"/>
            <a:ext cx="2867772" cy="159787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0487" tIns="44450" rIns="90487" bIns="44450">
            <a:spAutoFit/>
          </a:bodyPr>
          <a:lstStyle/>
          <a:p>
            <a:r>
              <a:rPr lang="en-US" sz="1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dead_code</a:t>
            </a:r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input){</a:t>
            </a:r>
          </a:p>
          <a:p>
            <a:endParaRPr lang="en-US" sz="1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return input;</a:t>
            </a:r>
          </a:p>
          <a:p>
            <a:endParaRPr lang="en-US" sz="1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DA41A38-7FCC-AF4E-AD0A-7206C00353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84414" y="4420562"/>
            <a:ext cx="2545568" cy="73609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0487" tIns="44450" rIns="90487" bIns="44450">
            <a:spAutoFit/>
          </a:bodyPr>
          <a:lstStyle/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dead_code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%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edi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eax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</a:t>
            </a:r>
          </a:p>
        </p:txBody>
      </p:sp>
      <p:sp>
        <p:nvSpPr>
          <p:cNvPr id="7" name="Right Arrow 6">
            <a:extLst>
              <a:ext uri="{FF2B5EF4-FFF2-40B4-BE49-F238E27FC236}">
                <a16:creationId xmlns:a16="http://schemas.microsoft.com/office/drawing/2014/main" id="{DE28DB88-512C-AE45-BC7B-8B4DCD778BF8}"/>
              </a:ext>
            </a:extLst>
          </p:cNvPr>
          <p:cNvSpPr/>
          <p:nvPr/>
        </p:nvSpPr>
        <p:spPr>
          <a:xfrm rot="18432325">
            <a:off x="5463014" y="3565794"/>
            <a:ext cx="1038391" cy="4566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>
            <a:extLst>
              <a:ext uri="{FF2B5EF4-FFF2-40B4-BE49-F238E27FC236}">
                <a16:creationId xmlns:a16="http://schemas.microsoft.com/office/drawing/2014/main" id="{E8AE47AD-1DED-5141-BA92-24B30E447400}"/>
              </a:ext>
            </a:extLst>
          </p:cNvPr>
          <p:cNvSpPr/>
          <p:nvPr/>
        </p:nvSpPr>
        <p:spPr>
          <a:xfrm rot="13762584" flipH="1">
            <a:off x="2661715" y="3567797"/>
            <a:ext cx="1067013" cy="4566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184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Motion (-O1)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Reduce frequency with which computation is performed</a:t>
            </a:r>
          </a:p>
          <a:p>
            <a:r>
              <a:rPr lang="en-US" dirty="0"/>
              <a:t>For example, move code out of a loop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457200" y="2590800"/>
            <a:ext cx="3512179" cy="159787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lIns="90487" tIns="44450" rIns="90487" bIns="44450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  <a:latin typeface="Courier New" pitchFamily="49" charset="0"/>
              </a:rPr>
              <a:t>void </a:t>
            </a:r>
            <a:r>
              <a:rPr lang="en-US" sz="1400" b="1" dirty="0" err="1">
                <a:solidFill>
                  <a:schemeClr val="tx1"/>
                </a:solidFill>
                <a:latin typeface="Courier New" pitchFamily="49" charset="0"/>
              </a:rPr>
              <a:t>set_row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</a:rPr>
              <a:t>(int* a, int* b, </a:t>
            </a:r>
          </a:p>
          <a:p>
            <a:r>
              <a:rPr lang="en-US" sz="1400" b="1" dirty="0">
                <a:solidFill>
                  <a:schemeClr val="tx1"/>
                </a:solidFill>
                <a:latin typeface="Courier New" pitchFamily="49" charset="0"/>
              </a:rPr>
              <a:t>             </a:t>
            </a:r>
            <a:r>
              <a:rPr lang="en-US" sz="1400" b="1" dirty="0" err="1">
                <a:solidFill>
                  <a:schemeClr val="tx1"/>
                </a:solidFill>
                <a:latin typeface="Courier New" pitchFamily="49" charset="0"/>
              </a:rPr>
              <a:t>int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Courier New" pitchFamily="49" charset="0"/>
              </a:rPr>
              <a:t>i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</a:rPr>
              <a:t>,  </a:t>
            </a:r>
            <a:r>
              <a:rPr lang="en-US" sz="1400" b="1" dirty="0" err="1">
                <a:solidFill>
                  <a:schemeClr val="tx1"/>
                </a:solidFill>
                <a:latin typeface="Courier New" pitchFamily="49" charset="0"/>
              </a:rPr>
              <a:t>int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</a:rPr>
              <a:t> n) {</a:t>
            </a:r>
          </a:p>
          <a:p>
            <a:endParaRPr lang="en-US" sz="1400" b="1" dirty="0">
              <a:solidFill>
                <a:schemeClr val="tx1"/>
              </a:solidFill>
              <a:latin typeface="Courier New" pitchFamily="49" charset="0"/>
            </a:endParaRPr>
          </a:p>
          <a:p>
            <a:r>
              <a:rPr lang="en-US" sz="1400" b="1" dirty="0">
                <a:solidFill>
                  <a:schemeClr val="tx1"/>
                </a:solidFill>
                <a:latin typeface="Courier New" pitchFamily="49" charset="0"/>
              </a:rPr>
              <a:t>  for (</a:t>
            </a:r>
            <a:r>
              <a:rPr lang="en-US" sz="1400" b="1" dirty="0" err="1">
                <a:solidFill>
                  <a:schemeClr val="tx1"/>
                </a:solidFill>
                <a:latin typeface="Courier New" pitchFamily="49" charset="0"/>
              </a:rPr>
              <a:t>int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</a:rPr>
              <a:t> j = 0; j &lt; n; </a:t>
            </a:r>
            <a:r>
              <a:rPr lang="en-US" sz="1400" b="1" dirty="0" err="1">
                <a:solidFill>
                  <a:schemeClr val="tx1"/>
                </a:solidFill>
                <a:latin typeface="Courier New" pitchFamily="49" charset="0"/>
              </a:rPr>
              <a:t>j++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</a:rPr>
              <a:t>) {</a:t>
            </a:r>
          </a:p>
          <a:p>
            <a:r>
              <a:rPr lang="en-US" sz="1400" b="1" dirty="0">
                <a:solidFill>
                  <a:schemeClr val="tx1"/>
                </a:solidFill>
                <a:latin typeface="Courier New" pitchFamily="49" charset="0"/>
              </a:rPr>
              <a:t>    a[n*</a:t>
            </a:r>
            <a:r>
              <a:rPr lang="en-US" sz="1400" b="1" dirty="0" err="1">
                <a:solidFill>
                  <a:schemeClr val="tx1"/>
                </a:solidFill>
                <a:latin typeface="Courier New" pitchFamily="49" charset="0"/>
              </a:rPr>
              <a:t>i+j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</a:rPr>
              <a:t>] = b[j];</a:t>
            </a:r>
          </a:p>
          <a:p>
            <a:r>
              <a:rPr lang="en-US" sz="1400" b="1" dirty="0">
                <a:solidFill>
                  <a:schemeClr val="tx1"/>
                </a:solidFill>
                <a:latin typeface="Courier New" pitchFamily="49" charset="0"/>
              </a:rPr>
              <a:t>  }</a:t>
            </a:r>
          </a:p>
          <a:p>
            <a:r>
              <a:rPr lang="en-US" sz="1400" b="1" dirty="0">
                <a:solidFill>
                  <a:schemeClr val="tx1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D8B972D-C99F-2749-B370-7A4C103E8C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1108" y="3505200"/>
            <a:ext cx="3941784" cy="332142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0487" tIns="44450" rIns="90487" bIns="44450">
            <a:spAutoFit/>
          </a:bodyPr>
          <a:lstStyle/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set_row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%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ecx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ecx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jle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  .L1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imull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%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ecx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edx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%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edx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ecx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.L3: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(%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), %r8d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movslq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%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edx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%r8d, (%rdi,%rax,4)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$1, %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edx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addq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$4, %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%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ecx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edx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jne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  .L3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.L1: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rep ret</a:t>
            </a:r>
          </a:p>
        </p:txBody>
      </p:sp>
      <p:sp>
        <p:nvSpPr>
          <p:cNvPr id="11" name="Right Arrow 10">
            <a:extLst>
              <a:ext uri="{FF2B5EF4-FFF2-40B4-BE49-F238E27FC236}">
                <a16:creationId xmlns:a16="http://schemas.microsoft.com/office/drawing/2014/main" id="{DB45B499-0D52-4D41-B3DE-C0DFCA7C91C0}"/>
              </a:ext>
            </a:extLst>
          </p:cNvPr>
          <p:cNvSpPr/>
          <p:nvPr/>
        </p:nvSpPr>
        <p:spPr>
          <a:xfrm rot="13762584" flipH="1">
            <a:off x="1857222" y="4018661"/>
            <a:ext cx="1067013" cy="4566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4829427" y="2590800"/>
            <a:ext cx="3845877" cy="159787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0487" tIns="44450" rIns="90487" bIns="44450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  <a:latin typeface="Courier New" pitchFamily="49" charset="0"/>
              </a:rPr>
              <a:t>void </a:t>
            </a:r>
            <a:r>
              <a:rPr lang="en-US" sz="1400" b="1" dirty="0" err="1">
                <a:solidFill>
                  <a:schemeClr val="tx1"/>
                </a:solidFill>
                <a:latin typeface="Courier New" pitchFamily="49" charset="0"/>
              </a:rPr>
              <a:t>set_row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</a:rPr>
              <a:t>(int* a, int* b, </a:t>
            </a:r>
          </a:p>
          <a:p>
            <a:r>
              <a:rPr lang="en-US" sz="1400" b="1" dirty="0">
                <a:solidFill>
                  <a:schemeClr val="tx1"/>
                </a:solidFill>
                <a:latin typeface="Courier New" pitchFamily="49" charset="0"/>
              </a:rPr>
              <a:t>             </a:t>
            </a:r>
            <a:r>
              <a:rPr lang="en-US" sz="1400" b="1" dirty="0" err="1">
                <a:solidFill>
                  <a:schemeClr val="tx1"/>
                </a:solidFill>
                <a:latin typeface="Courier New" pitchFamily="49" charset="0"/>
              </a:rPr>
              <a:t>int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Courier New" pitchFamily="49" charset="0"/>
              </a:rPr>
              <a:t>i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</a:rPr>
              <a:t>,  </a:t>
            </a:r>
            <a:r>
              <a:rPr lang="en-US" sz="1400" b="1" dirty="0" err="1">
                <a:solidFill>
                  <a:schemeClr val="tx1"/>
                </a:solidFill>
                <a:latin typeface="Courier New" pitchFamily="49" charset="0"/>
              </a:rPr>
              <a:t>int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</a:rPr>
              <a:t> n) {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</a:rPr>
              <a:t>  </a:t>
            </a:r>
            <a:r>
              <a:rPr lang="en-US" sz="1400" b="1" dirty="0" err="1">
                <a:ln>
                  <a:solidFill>
                    <a:schemeClr val="accent1"/>
                  </a:solidFill>
                </a:ln>
                <a:solidFill>
                  <a:schemeClr val="tx1"/>
                </a:solidFill>
                <a:latin typeface="Courier New" pitchFamily="49" charset="0"/>
              </a:rPr>
              <a:t>int</a:t>
            </a:r>
            <a:r>
              <a:rPr lang="en-US" sz="1400" b="1" dirty="0">
                <a:ln>
                  <a:solidFill>
                    <a:schemeClr val="accent1"/>
                  </a:solidFill>
                </a:ln>
                <a:solidFill>
                  <a:schemeClr val="tx1"/>
                </a:solidFill>
                <a:latin typeface="Courier New" pitchFamily="49" charset="0"/>
              </a:rPr>
              <a:t> </a:t>
            </a:r>
            <a:r>
              <a:rPr lang="en-US" sz="1400" b="1" dirty="0" err="1">
                <a:ln>
                  <a:solidFill>
                    <a:schemeClr val="accent1"/>
                  </a:solidFill>
                </a:ln>
                <a:solidFill>
                  <a:schemeClr val="tx1"/>
                </a:solidFill>
                <a:latin typeface="Courier New" pitchFamily="49" charset="0"/>
              </a:rPr>
              <a:t>ni</a:t>
            </a:r>
            <a:r>
              <a:rPr lang="en-US" sz="1400" b="1" dirty="0">
                <a:ln>
                  <a:solidFill>
                    <a:schemeClr val="accent1"/>
                  </a:solidFill>
                </a:ln>
                <a:solidFill>
                  <a:schemeClr val="tx1"/>
                </a:solidFill>
                <a:latin typeface="Courier New" pitchFamily="49" charset="0"/>
              </a:rPr>
              <a:t> = n*</a:t>
            </a:r>
            <a:r>
              <a:rPr lang="en-US" sz="1400" b="1" dirty="0" err="1">
                <a:ln>
                  <a:solidFill>
                    <a:schemeClr val="accent1"/>
                  </a:solidFill>
                </a:ln>
                <a:solidFill>
                  <a:schemeClr val="tx1"/>
                </a:solidFill>
                <a:latin typeface="Courier New" pitchFamily="49" charset="0"/>
              </a:rPr>
              <a:t>i</a:t>
            </a:r>
            <a:r>
              <a:rPr lang="en-US" sz="1400" b="1" dirty="0">
                <a:ln>
                  <a:solidFill>
                    <a:schemeClr val="accent1"/>
                  </a:solidFill>
                </a:ln>
                <a:solidFill>
                  <a:schemeClr val="tx1"/>
                </a:solidFill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</a:rPr>
              <a:t>  for (</a:t>
            </a:r>
            <a:r>
              <a:rPr lang="en-US" sz="1400" b="1" dirty="0" err="1">
                <a:solidFill>
                  <a:schemeClr val="tx1"/>
                </a:solidFill>
                <a:latin typeface="Courier New" pitchFamily="49" charset="0"/>
              </a:rPr>
              <a:t>int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</a:rPr>
              <a:t> j = 0; j &lt; n; </a:t>
            </a:r>
            <a:r>
              <a:rPr lang="en-US" sz="1400" b="1" dirty="0" err="1">
                <a:solidFill>
                  <a:schemeClr val="tx1"/>
                </a:solidFill>
                <a:latin typeface="Courier New" pitchFamily="49" charset="0"/>
              </a:rPr>
              <a:t>j++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</a:rPr>
              <a:t>){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</a:rPr>
              <a:t>    a[</a:t>
            </a:r>
            <a:r>
              <a:rPr lang="en-US" sz="1400" b="1" dirty="0" err="1">
                <a:solidFill>
                  <a:schemeClr val="tx1"/>
                </a:solidFill>
                <a:latin typeface="Courier New" pitchFamily="49" charset="0"/>
              </a:rPr>
              <a:t>ni+j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</a:rPr>
              <a:t>] = b[j];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</a:rPr>
              <a:t>  }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10" name="Right Arrow 9">
            <a:extLst>
              <a:ext uri="{FF2B5EF4-FFF2-40B4-BE49-F238E27FC236}">
                <a16:creationId xmlns:a16="http://schemas.microsoft.com/office/drawing/2014/main" id="{36496B9C-74A0-3442-A051-41B8D9DF13DC}"/>
              </a:ext>
            </a:extLst>
          </p:cNvPr>
          <p:cNvSpPr/>
          <p:nvPr/>
        </p:nvSpPr>
        <p:spPr>
          <a:xfrm rot="18432325">
            <a:off x="5884805" y="4036535"/>
            <a:ext cx="1038391" cy="4566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88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7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DA45B7D-8387-A478-682A-16212DBAF9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1879" y="4651935"/>
            <a:ext cx="1220219" cy="1166986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# </a:t>
            </a:r>
            <a:r>
              <a:rPr lang="en-US" sz="1400" b="1" dirty="0" err="1">
                <a:latin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</a:rPr>
              <a:t>*n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# </a:t>
            </a:r>
            <a:r>
              <a:rPr lang="en-US" sz="1400" b="1" dirty="0" err="1">
                <a:latin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</a:rPr>
              <a:t>*</a:t>
            </a:r>
            <a:r>
              <a:rPr lang="en-US" sz="1400" b="1" dirty="0" err="1">
                <a:latin typeface="Courier New" pitchFamily="49" charset="0"/>
              </a:rPr>
              <a:t>n+j</a:t>
            </a:r>
            <a:endParaRPr lang="en-US" sz="1400" b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endParaRPr lang="en-US" sz="1400" b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# </a:t>
            </a:r>
            <a:r>
              <a:rPr lang="en-US" sz="1400" b="1" dirty="0" err="1">
                <a:latin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</a:rPr>
              <a:t>*</a:t>
            </a:r>
            <a:r>
              <a:rPr lang="en-US" sz="1400" b="1" dirty="0" err="1">
                <a:latin typeface="Courier New" pitchFamily="49" charset="0"/>
              </a:rPr>
              <a:t>n+j-n</a:t>
            </a:r>
            <a:endParaRPr lang="en-US" sz="1400" b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# </a:t>
            </a:r>
            <a:r>
              <a:rPr lang="en-US" sz="1400" b="1" dirty="0" err="1">
                <a:latin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</a:rPr>
              <a:t>*</a:t>
            </a:r>
            <a:r>
              <a:rPr lang="en-US" sz="1400" b="1" dirty="0" err="1">
                <a:latin typeface="Courier New" pitchFamily="49" charset="0"/>
              </a:rPr>
              <a:t>n+j+n</a:t>
            </a:r>
            <a:endParaRPr lang="en-US" sz="1400" b="1" dirty="0">
              <a:latin typeface="Courier New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Factoring out Subexpressions (-O1)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Share common </a:t>
            </a:r>
            <a:r>
              <a:rPr lang="en-US" dirty="0" err="1"/>
              <a:t>subexpressions</a:t>
            </a:r>
            <a:endParaRPr lang="en-US" dirty="0"/>
          </a:p>
          <a:p>
            <a:pPr lvl="1"/>
            <a:r>
              <a:rPr lang="en-US" dirty="0" err="1"/>
              <a:t>Gcc</a:t>
            </a:r>
            <a:r>
              <a:rPr lang="en-US" dirty="0"/>
              <a:t> will do this with –O1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83291" y="2390778"/>
            <a:ext cx="3516313" cy="140335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/* Sum neighbors of </a:t>
            </a:r>
            <a:r>
              <a:rPr lang="en-US" sz="1400" b="1" dirty="0" err="1">
                <a:latin typeface="Courier New" pitchFamily="49" charset="0"/>
              </a:rPr>
              <a:t>i,j</a:t>
            </a:r>
            <a:r>
              <a:rPr lang="en-US" sz="1400" b="1" dirty="0">
                <a:latin typeface="Courier New" pitchFamily="49" charset="0"/>
              </a:rPr>
              <a:t> */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up =    </a:t>
            </a:r>
            <a:r>
              <a:rPr lang="en-US" sz="1400" b="1" dirty="0" err="1">
                <a:latin typeface="Courier New" pitchFamily="49" charset="0"/>
              </a:rPr>
              <a:t>val</a:t>
            </a:r>
            <a:r>
              <a:rPr lang="en-US" sz="1400" b="1" dirty="0">
                <a:latin typeface="Courier New" pitchFamily="49" charset="0"/>
              </a:rPr>
              <a:t>[(i-1)*n + j  ];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down =  </a:t>
            </a:r>
            <a:r>
              <a:rPr lang="en-US" sz="1400" b="1" dirty="0" err="1">
                <a:latin typeface="Courier New" pitchFamily="49" charset="0"/>
              </a:rPr>
              <a:t>val</a:t>
            </a:r>
            <a:r>
              <a:rPr lang="en-US" sz="1400" b="1" dirty="0">
                <a:latin typeface="Courier New" pitchFamily="49" charset="0"/>
              </a:rPr>
              <a:t>[(i+1)*n + j  ];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left =  </a:t>
            </a:r>
            <a:r>
              <a:rPr lang="en-US" sz="1400" b="1" dirty="0" err="1">
                <a:latin typeface="Courier New" pitchFamily="49" charset="0"/>
              </a:rPr>
              <a:t>val</a:t>
            </a:r>
            <a:r>
              <a:rPr lang="en-US" sz="1400" b="1" dirty="0">
                <a:latin typeface="Courier New" pitchFamily="49" charset="0"/>
              </a:rPr>
              <a:t>[</a:t>
            </a:r>
            <a:r>
              <a:rPr lang="en-US" sz="1400" b="1" dirty="0" err="1">
                <a:latin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</a:rPr>
              <a:t>*n     + j-1];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right = </a:t>
            </a:r>
            <a:r>
              <a:rPr lang="en-US" sz="1400" b="1" dirty="0" err="1">
                <a:latin typeface="Courier New" pitchFamily="49" charset="0"/>
              </a:rPr>
              <a:t>val</a:t>
            </a:r>
            <a:r>
              <a:rPr lang="en-US" sz="1400" b="1" dirty="0">
                <a:latin typeface="Courier New" pitchFamily="49" charset="0"/>
              </a:rPr>
              <a:t>[</a:t>
            </a:r>
            <a:r>
              <a:rPr lang="en-US" sz="1400" b="1" dirty="0" err="1">
                <a:latin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</a:rPr>
              <a:t>*n     + j+1];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sum = up + down + left + right;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876800" y="2308226"/>
            <a:ext cx="3516313" cy="140335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long </a:t>
            </a:r>
            <a:r>
              <a:rPr lang="en-US" sz="1400" b="1" dirty="0" err="1">
                <a:latin typeface="Courier New" pitchFamily="49" charset="0"/>
              </a:rPr>
              <a:t>inj</a:t>
            </a:r>
            <a:r>
              <a:rPr lang="en-US" sz="1400" b="1" dirty="0">
                <a:latin typeface="Courier New" pitchFamily="49" charset="0"/>
              </a:rPr>
              <a:t> = </a:t>
            </a:r>
            <a:r>
              <a:rPr lang="en-US" sz="1400" b="1" dirty="0" err="1">
                <a:latin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</a:rPr>
              <a:t>*n + j;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up =    </a:t>
            </a:r>
            <a:r>
              <a:rPr lang="en-US" sz="1400" b="1" dirty="0" err="1">
                <a:latin typeface="Courier New" pitchFamily="49" charset="0"/>
              </a:rPr>
              <a:t>val</a:t>
            </a:r>
            <a:r>
              <a:rPr lang="en-US" sz="1400" b="1" dirty="0">
                <a:latin typeface="Courier New" pitchFamily="49" charset="0"/>
              </a:rPr>
              <a:t>[</a:t>
            </a:r>
            <a:r>
              <a:rPr lang="en-US" sz="1400" b="1" dirty="0" err="1">
                <a:latin typeface="Courier New" pitchFamily="49" charset="0"/>
              </a:rPr>
              <a:t>inj</a:t>
            </a:r>
            <a:r>
              <a:rPr lang="en-US" sz="1400" b="1" dirty="0">
                <a:latin typeface="Courier New" pitchFamily="49" charset="0"/>
              </a:rPr>
              <a:t> - n];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down =  </a:t>
            </a:r>
            <a:r>
              <a:rPr lang="en-US" sz="1400" b="1" dirty="0" err="1">
                <a:latin typeface="Courier New" pitchFamily="49" charset="0"/>
              </a:rPr>
              <a:t>val</a:t>
            </a:r>
            <a:r>
              <a:rPr lang="en-US" sz="1400" b="1" dirty="0">
                <a:latin typeface="Courier New" pitchFamily="49" charset="0"/>
              </a:rPr>
              <a:t>[</a:t>
            </a:r>
            <a:r>
              <a:rPr lang="en-US" sz="1400" b="1" dirty="0" err="1">
                <a:latin typeface="Courier New" pitchFamily="49" charset="0"/>
              </a:rPr>
              <a:t>inj</a:t>
            </a:r>
            <a:r>
              <a:rPr lang="en-US" sz="1400" b="1" dirty="0">
                <a:latin typeface="Courier New" pitchFamily="49" charset="0"/>
              </a:rPr>
              <a:t> + n];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left =  </a:t>
            </a:r>
            <a:r>
              <a:rPr lang="en-US" sz="1400" b="1" dirty="0" err="1">
                <a:latin typeface="Courier New" pitchFamily="49" charset="0"/>
              </a:rPr>
              <a:t>val</a:t>
            </a:r>
            <a:r>
              <a:rPr lang="en-US" sz="1400" b="1" dirty="0">
                <a:latin typeface="Courier New" pitchFamily="49" charset="0"/>
              </a:rPr>
              <a:t>[</a:t>
            </a:r>
            <a:r>
              <a:rPr lang="en-US" sz="1400" b="1" dirty="0" err="1">
                <a:latin typeface="Courier New" pitchFamily="49" charset="0"/>
              </a:rPr>
              <a:t>inj</a:t>
            </a:r>
            <a:r>
              <a:rPr lang="en-US" sz="1400" b="1" dirty="0">
                <a:latin typeface="Courier New" pitchFamily="49" charset="0"/>
              </a:rPr>
              <a:t> - 1];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right = </a:t>
            </a:r>
            <a:r>
              <a:rPr lang="en-US" sz="1400" b="1" dirty="0" err="1">
                <a:latin typeface="Courier New" pitchFamily="49" charset="0"/>
              </a:rPr>
              <a:t>val</a:t>
            </a:r>
            <a:r>
              <a:rPr lang="en-US" sz="1400" b="1" dirty="0">
                <a:latin typeface="Courier New" pitchFamily="49" charset="0"/>
              </a:rPr>
              <a:t>[</a:t>
            </a:r>
            <a:r>
              <a:rPr lang="en-US" sz="1400" b="1" dirty="0" err="1">
                <a:latin typeface="Courier New" pitchFamily="49" charset="0"/>
              </a:rPr>
              <a:t>inj</a:t>
            </a:r>
            <a:r>
              <a:rPr lang="en-US" sz="1400" b="1" dirty="0">
                <a:latin typeface="Courier New" pitchFamily="49" charset="0"/>
              </a:rPr>
              <a:t> + 1];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sum = up + down + left + right;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659533" y="3794128"/>
            <a:ext cx="1563829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/>
                <a:cs typeface="Calibri"/>
              </a:rPr>
              <a:t>3 multiplications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943600" y="3784604"/>
            <a:ext cx="1483578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/>
                <a:cs typeface="Calibri"/>
              </a:rPr>
              <a:t>1 multiplication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362200" y="4648200"/>
            <a:ext cx="4419600" cy="1166986"/>
          </a:xfrm>
          <a:prstGeom prst="rect">
            <a:avLst/>
          </a:prstGeom>
          <a:noFill/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b="1" dirty="0" err="1">
                <a:latin typeface="Courier New" pitchFamily="49" charset="0"/>
              </a:rPr>
              <a:t>imulq</a:t>
            </a:r>
            <a:r>
              <a:rPr lang="en-US" sz="1400" b="1" dirty="0">
                <a:latin typeface="Courier New" pitchFamily="49" charset="0"/>
              </a:rPr>
              <a:t>	%</a:t>
            </a:r>
            <a:r>
              <a:rPr lang="en-US" sz="1400" b="1" dirty="0" err="1">
                <a:latin typeface="Courier New" pitchFamily="49" charset="0"/>
              </a:rPr>
              <a:t>rcx</a:t>
            </a:r>
            <a:r>
              <a:rPr lang="en-US" sz="1400" b="1" dirty="0">
                <a:latin typeface="Courier New" pitchFamily="49" charset="0"/>
              </a:rPr>
              <a:t>, %</a:t>
            </a:r>
            <a:r>
              <a:rPr lang="en-US" sz="1400" b="1" dirty="0" err="1">
                <a:latin typeface="Courier New" pitchFamily="49" charset="0"/>
              </a:rPr>
              <a:t>rsi</a:t>
            </a:r>
            <a:r>
              <a:rPr lang="en-US" sz="1400" b="1" dirty="0">
                <a:latin typeface="Courier New" pitchFamily="49" charset="0"/>
              </a:rPr>
              <a:t>  	  </a:t>
            </a:r>
          </a:p>
          <a:p>
            <a:pPr algn="l">
              <a:lnSpc>
                <a:spcPct val="100000"/>
              </a:lnSpc>
            </a:pPr>
            <a:r>
              <a:rPr lang="en-US" sz="1400" b="1" dirty="0" err="1">
                <a:latin typeface="Courier New" pitchFamily="49" charset="0"/>
              </a:rPr>
              <a:t>addq</a:t>
            </a:r>
            <a:r>
              <a:rPr lang="en-US" sz="1400" b="1" dirty="0">
                <a:latin typeface="Courier New" pitchFamily="49" charset="0"/>
              </a:rPr>
              <a:t>	%</a:t>
            </a:r>
            <a:r>
              <a:rPr lang="en-US" sz="1400" b="1" dirty="0" err="1">
                <a:latin typeface="Courier New" pitchFamily="49" charset="0"/>
              </a:rPr>
              <a:t>rdx</a:t>
            </a:r>
            <a:r>
              <a:rPr lang="en-US" sz="1400" b="1" dirty="0">
                <a:latin typeface="Courier New" pitchFamily="49" charset="0"/>
              </a:rPr>
              <a:t>, %</a:t>
            </a:r>
            <a:r>
              <a:rPr lang="en-US" sz="1400" b="1" dirty="0" err="1">
                <a:latin typeface="Courier New" pitchFamily="49" charset="0"/>
              </a:rPr>
              <a:t>rsi</a:t>
            </a:r>
            <a:r>
              <a:rPr lang="en-US" sz="1400" b="1" dirty="0">
                <a:latin typeface="Courier New" pitchFamily="49" charset="0"/>
              </a:rPr>
              <a:t>  	</a:t>
            </a:r>
          </a:p>
          <a:p>
            <a:pPr algn="l">
              <a:lnSpc>
                <a:spcPct val="100000"/>
              </a:lnSpc>
            </a:pPr>
            <a:r>
              <a:rPr lang="en-US" sz="1400" b="1" dirty="0" err="1">
                <a:latin typeface="Courier New" pitchFamily="49" charset="0"/>
              </a:rPr>
              <a:t>movq</a:t>
            </a:r>
            <a:r>
              <a:rPr lang="en-US" sz="1400" b="1" dirty="0">
                <a:latin typeface="Courier New" pitchFamily="49" charset="0"/>
              </a:rPr>
              <a:t>	%</a:t>
            </a:r>
            <a:r>
              <a:rPr lang="en-US" sz="1400" b="1" dirty="0" err="1">
                <a:latin typeface="Courier New" pitchFamily="49" charset="0"/>
              </a:rPr>
              <a:t>rsi</a:t>
            </a:r>
            <a:r>
              <a:rPr lang="en-US" sz="1400" b="1" dirty="0">
                <a:latin typeface="Courier New" pitchFamily="49" charset="0"/>
              </a:rPr>
              <a:t>, %</a:t>
            </a:r>
            <a:r>
              <a:rPr lang="en-US" sz="1400" b="1" dirty="0" err="1">
                <a:latin typeface="Courier New" pitchFamily="49" charset="0"/>
              </a:rPr>
              <a:t>rax</a:t>
            </a:r>
            <a:r>
              <a:rPr lang="en-US" sz="1400" b="1" dirty="0">
                <a:latin typeface="Courier New" pitchFamily="49" charset="0"/>
              </a:rPr>
              <a:t>  	</a:t>
            </a:r>
          </a:p>
          <a:p>
            <a:pPr algn="l">
              <a:lnSpc>
                <a:spcPct val="100000"/>
              </a:lnSpc>
            </a:pPr>
            <a:r>
              <a:rPr lang="en-US" sz="1400" b="1" dirty="0" err="1">
                <a:latin typeface="Courier New" pitchFamily="49" charset="0"/>
              </a:rPr>
              <a:t>subq</a:t>
            </a:r>
            <a:r>
              <a:rPr lang="en-US" sz="1400" b="1" dirty="0">
                <a:latin typeface="Courier New" pitchFamily="49" charset="0"/>
              </a:rPr>
              <a:t>	%</a:t>
            </a:r>
            <a:r>
              <a:rPr lang="en-US" sz="1400" b="1" dirty="0" err="1">
                <a:latin typeface="Courier New" pitchFamily="49" charset="0"/>
              </a:rPr>
              <a:t>rcx</a:t>
            </a:r>
            <a:r>
              <a:rPr lang="en-US" sz="1400" b="1" dirty="0">
                <a:latin typeface="Courier New" pitchFamily="49" charset="0"/>
              </a:rPr>
              <a:t>, %</a:t>
            </a:r>
            <a:r>
              <a:rPr lang="en-US" sz="1400" b="1" dirty="0" err="1">
                <a:latin typeface="Courier New" pitchFamily="49" charset="0"/>
              </a:rPr>
              <a:t>rax</a:t>
            </a:r>
            <a:r>
              <a:rPr lang="en-US" sz="1400" b="1" dirty="0">
                <a:latin typeface="Courier New" pitchFamily="49" charset="0"/>
              </a:rPr>
              <a:t>  	</a:t>
            </a:r>
          </a:p>
          <a:p>
            <a:pPr algn="l">
              <a:lnSpc>
                <a:spcPct val="100000"/>
              </a:lnSpc>
            </a:pPr>
            <a:r>
              <a:rPr lang="en-US" sz="1400" b="1" dirty="0" err="1">
                <a:latin typeface="Courier New" pitchFamily="49" charset="0"/>
              </a:rPr>
              <a:t>leaq</a:t>
            </a:r>
            <a:r>
              <a:rPr lang="en-US" sz="1400" b="1" dirty="0">
                <a:latin typeface="Courier New" pitchFamily="49" charset="0"/>
              </a:rPr>
              <a:t>	(%</a:t>
            </a:r>
            <a:r>
              <a:rPr lang="en-US" sz="1400" b="1" dirty="0" err="1">
                <a:latin typeface="Courier New" pitchFamily="49" charset="0"/>
              </a:rPr>
              <a:t>rsi</a:t>
            </a:r>
            <a:r>
              <a:rPr lang="en-US" sz="1400" b="1" dirty="0">
                <a:latin typeface="Courier New" pitchFamily="49" charset="0"/>
              </a:rPr>
              <a:t>,%</a:t>
            </a:r>
            <a:r>
              <a:rPr lang="en-US" sz="1400" b="1" dirty="0" err="1">
                <a:latin typeface="Courier New" pitchFamily="49" charset="0"/>
              </a:rPr>
              <a:t>rcx</a:t>
            </a:r>
            <a:r>
              <a:rPr lang="en-US" sz="1400" b="1" dirty="0">
                <a:latin typeface="Courier New" pitchFamily="49" charset="0"/>
              </a:rPr>
              <a:t>), %</a:t>
            </a:r>
            <a:r>
              <a:rPr lang="en-US" sz="1400" b="1" dirty="0" err="1">
                <a:latin typeface="Courier New" pitchFamily="49" charset="0"/>
              </a:rPr>
              <a:t>rcx</a:t>
            </a:r>
            <a:r>
              <a:rPr lang="en-US" sz="1400" b="1" dirty="0">
                <a:latin typeface="Courier New" pitchFamily="49" charset="0"/>
              </a:rPr>
              <a:t>	</a:t>
            </a:r>
          </a:p>
        </p:txBody>
      </p:sp>
      <p:sp>
        <p:nvSpPr>
          <p:cNvPr id="11" name="Right Arrow 10">
            <a:extLst>
              <a:ext uri="{FF2B5EF4-FFF2-40B4-BE49-F238E27FC236}">
                <a16:creationId xmlns:a16="http://schemas.microsoft.com/office/drawing/2014/main" id="{A03BE4FB-755D-714A-8A53-3420784B2F3F}"/>
              </a:ext>
            </a:extLst>
          </p:cNvPr>
          <p:cNvSpPr/>
          <p:nvPr/>
        </p:nvSpPr>
        <p:spPr>
          <a:xfrm rot="13762584" flipH="1">
            <a:off x="3060625" y="3982864"/>
            <a:ext cx="1067013" cy="4566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>
            <a:extLst>
              <a:ext uri="{FF2B5EF4-FFF2-40B4-BE49-F238E27FC236}">
                <a16:creationId xmlns:a16="http://schemas.microsoft.com/office/drawing/2014/main" id="{E9DA81E5-885A-9F4B-8E68-3896E4FB334D}"/>
              </a:ext>
            </a:extLst>
          </p:cNvPr>
          <p:cNvSpPr/>
          <p:nvPr/>
        </p:nvSpPr>
        <p:spPr>
          <a:xfrm rot="18432325">
            <a:off x="5082014" y="3904658"/>
            <a:ext cx="1038391" cy="4566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966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10" grpId="0" animBg="1"/>
      <p:bldP spid="11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1C202-5679-F749-A650-3AE1F1E22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 Elimination (-O1)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31A812-A613-F348-82C8-BAA83A685E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360A809D-D7E8-8D49-8D10-C2CA001407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1" y="1524000"/>
            <a:ext cx="3810000" cy="245964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0487" tIns="44450" rIns="90487" bIns="44450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1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loop_while</a:t>
            </a:r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(int a){</a:t>
            </a:r>
          </a:p>
          <a:p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int b = 4;</a:t>
            </a:r>
          </a:p>
          <a:p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</a:t>
            </a:r>
            <a:r>
              <a:rPr lang="en-US" sz="1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</a:t>
            </a:r>
            <a:r>
              <a:rPr lang="en-US" sz="1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result = 0;</a:t>
            </a:r>
          </a:p>
          <a:p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while (</a:t>
            </a:r>
            <a:r>
              <a:rPr lang="en-US" sz="1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16) {</a:t>
            </a:r>
          </a:p>
          <a:p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result += a;</a:t>
            </a:r>
          </a:p>
          <a:p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a -= b;</a:t>
            </a:r>
          </a:p>
          <a:p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+= b;</a:t>
            </a:r>
          </a:p>
          <a:p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}</a:t>
            </a:r>
          </a:p>
          <a:p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return result;</a:t>
            </a:r>
          </a:p>
          <a:p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86CF9E4-D2BC-D34D-9DC8-555578DD88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6306" y="4427341"/>
            <a:ext cx="3834382" cy="95154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0487" tIns="44450" rIns="90487" bIns="44450">
            <a:spAutoFit/>
          </a:bodyPr>
          <a:lstStyle/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loop_while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leal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-24(,%rdi,4), %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eax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ret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8EEAB4D5-B3D4-A341-B433-9B48EF3082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1" y="2673149"/>
            <a:ext cx="3810000" cy="73609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0487" tIns="44450" rIns="90487" bIns="44450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1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loop_while</a:t>
            </a:r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(int a){</a:t>
            </a:r>
          </a:p>
          <a:p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return 4*a-24;</a:t>
            </a:r>
          </a:p>
          <a:p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Right Arrow 6">
            <a:extLst>
              <a:ext uri="{FF2B5EF4-FFF2-40B4-BE49-F238E27FC236}">
                <a16:creationId xmlns:a16="http://schemas.microsoft.com/office/drawing/2014/main" id="{1BD73030-3E6C-5241-8E4F-8E6FFDBA8D73}"/>
              </a:ext>
            </a:extLst>
          </p:cNvPr>
          <p:cNvSpPr/>
          <p:nvPr/>
        </p:nvSpPr>
        <p:spPr>
          <a:xfrm rot="18432325">
            <a:off x="5676227" y="3673829"/>
            <a:ext cx="1038391" cy="4566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>
            <a:extLst>
              <a:ext uri="{FF2B5EF4-FFF2-40B4-BE49-F238E27FC236}">
                <a16:creationId xmlns:a16="http://schemas.microsoft.com/office/drawing/2014/main" id="{7C2DBD38-A0AC-384F-BD5E-33002EE1DB62}"/>
              </a:ext>
            </a:extLst>
          </p:cNvPr>
          <p:cNvSpPr/>
          <p:nvPr/>
        </p:nvSpPr>
        <p:spPr>
          <a:xfrm rot="13762584" flipH="1">
            <a:off x="2390214" y="3810262"/>
            <a:ext cx="1067013" cy="4566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420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Reduction in Strength (-O2)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Replace costly operation with simpler one</a:t>
            </a:r>
          </a:p>
          <a:p>
            <a:r>
              <a:rPr lang="en-US" dirty="0"/>
              <a:t>For example, replace multiplication with shift or addition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67471" y="2496393"/>
            <a:ext cx="4255972" cy="279820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lIns="90487" tIns="44450" rIns="90487" bIns="44450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void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</a:rPr>
              <a:t>set_matrix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(long* a, long* b,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                long n){</a:t>
            </a:r>
          </a:p>
          <a:p>
            <a:b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</a:b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  for (long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 = 0;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 &lt; n;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++) {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    long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</a:rPr>
              <a:t>ni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 = n*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;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    for (long j = 0; j &lt; n;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</a:rPr>
              <a:t>j++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){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      a[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</a:rPr>
              <a:t>ni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 + j] = b[j];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    }</a:t>
            </a:r>
          </a:p>
          <a:p>
            <a:endParaRPr lang="en-US" sz="1600" b="1" dirty="0">
              <a:solidFill>
                <a:schemeClr val="tx1"/>
              </a:solidFill>
              <a:latin typeface="Courier New" pitchFamily="49" charset="0"/>
            </a:endParaRP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  }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8780282-A75E-5746-AD9B-F6B623CC6B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9667" y="3324267"/>
            <a:ext cx="3941784" cy="353686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0487" tIns="44450" rIns="90487" bIns="44450">
            <a:spAutoFit/>
          </a:bodyPr>
          <a:lstStyle/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set_matrix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xorl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%r8d, %r8d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testq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%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leaq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0(,%rdx,8), %r9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jle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  .L1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.L6: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xorl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%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eax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eax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.L3: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(%rsi,%rax,8), %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%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(%rdi,%rax,8)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addq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$1, %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cmpq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%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jne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  .L3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addq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$1, %r8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addq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%r9, %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cmpq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%r8, %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jne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  .L6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.L1:    rep ret</a:t>
            </a:r>
          </a:p>
        </p:txBody>
      </p:sp>
      <p:sp>
        <p:nvSpPr>
          <p:cNvPr id="11" name="Right Arrow 10">
            <a:extLst>
              <a:ext uri="{FF2B5EF4-FFF2-40B4-BE49-F238E27FC236}">
                <a16:creationId xmlns:a16="http://schemas.microsoft.com/office/drawing/2014/main" id="{F1B95F99-41E9-E346-9074-9D2AA1098617}"/>
              </a:ext>
            </a:extLst>
          </p:cNvPr>
          <p:cNvSpPr/>
          <p:nvPr/>
        </p:nvSpPr>
        <p:spPr>
          <a:xfrm rot="13762584" flipH="1">
            <a:off x="2021297" y="5306815"/>
            <a:ext cx="1067013" cy="4566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572000" y="2496393"/>
            <a:ext cx="4255972" cy="279820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lIns="90487" tIns="44450" rIns="90487" bIns="44450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void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</a:rPr>
              <a:t>set_matrix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(long* a, long* b,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                long n){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solidFill>
                  <a:schemeClr val="accent1"/>
                </a:solidFill>
                <a:latin typeface="Courier New" pitchFamily="49" charset="0"/>
              </a:rPr>
              <a:t>  </a:t>
            </a:r>
            <a:r>
              <a:rPr lang="en-US" sz="1600" b="1" dirty="0" err="1">
                <a:solidFill>
                  <a:schemeClr val="accent1"/>
                </a:solidFill>
                <a:latin typeface="Courier New" pitchFamily="49" charset="0"/>
              </a:rPr>
              <a:t>int</a:t>
            </a:r>
            <a:r>
              <a:rPr lang="en-US" sz="1600" b="1" dirty="0">
                <a:solidFill>
                  <a:schemeClr val="accent1"/>
                </a:solidFill>
                <a:latin typeface="Courier New" pitchFamily="49" charset="0"/>
              </a:rPr>
              <a:t> </a:t>
            </a:r>
            <a:r>
              <a:rPr lang="en-US" sz="1600" b="1" dirty="0" err="1">
                <a:solidFill>
                  <a:schemeClr val="accent1"/>
                </a:solidFill>
                <a:latin typeface="Courier New" pitchFamily="49" charset="0"/>
              </a:rPr>
              <a:t>ni</a:t>
            </a:r>
            <a:r>
              <a:rPr lang="en-US" sz="1600" b="1" dirty="0">
                <a:solidFill>
                  <a:schemeClr val="accent1"/>
                </a:solidFill>
                <a:latin typeface="Courier New" pitchFamily="49" charset="0"/>
              </a:rPr>
              <a:t> = 0;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  for (long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 = 0;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 &lt; n;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++) {</a:t>
            </a:r>
          </a:p>
          <a:p>
            <a:pPr algn="l">
              <a:lnSpc>
                <a:spcPct val="100000"/>
              </a:lnSpc>
            </a:pPr>
            <a:endParaRPr lang="en-US" sz="1600" b="1" dirty="0">
              <a:solidFill>
                <a:schemeClr val="tx1"/>
              </a:solidFill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    for (long j = 0; j &lt; n;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</a:rPr>
              <a:t>j++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){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      a[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</a:rPr>
              <a:t>ni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 + j] = b[j];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solidFill>
                  <a:schemeClr val="accent1"/>
                </a:solidFill>
                <a:latin typeface="Courier New" pitchFamily="49" charset="0"/>
              </a:rPr>
              <a:t>    </a:t>
            </a:r>
            <a:r>
              <a:rPr lang="en-US" sz="1600" b="1" dirty="0" err="1">
                <a:solidFill>
                  <a:schemeClr val="accent1"/>
                </a:solidFill>
                <a:latin typeface="Courier New" pitchFamily="49" charset="0"/>
              </a:rPr>
              <a:t>ni</a:t>
            </a:r>
            <a:r>
              <a:rPr lang="en-US" sz="1600" b="1" dirty="0">
                <a:solidFill>
                  <a:schemeClr val="accent1"/>
                </a:solidFill>
                <a:latin typeface="Courier New" pitchFamily="49" charset="0"/>
              </a:rPr>
              <a:t> += n;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solidFill>
                  <a:schemeClr val="accent1"/>
                </a:solidFill>
                <a:latin typeface="Courier New" pitchFamily="49" charset="0"/>
              </a:rPr>
              <a:t>  }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10" name="Right Arrow 9">
            <a:extLst>
              <a:ext uri="{FF2B5EF4-FFF2-40B4-BE49-F238E27FC236}">
                <a16:creationId xmlns:a16="http://schemas.microsoft.com/office/drawing/2014/main" id="{E6AD3338-8D9F-2E4D-897D-14839803DB30}"/>
              </a:ext>
            </a:extLst>
          </p:cNvPr>
          <p:cNvSpPr/>
          <p:nvPr/>
        </p:nvSpPr>
        <p:spPr>
          <a:xfrm rot="18432325">
            <a:off x="6261984" y="5142458"/>
            <a:ext cx="1038391" cy="4566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789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6" grpId="0" animBg="1"/>
      <p:bldP spid="10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ustom 4">
      <a:dk1>
        <a:srgbClr val="000000"/>
      </a:dk1>
      <a:lt1>
        <a:srgbClr val="FFFFFF"/>
      </a:lt1>
      <a:dk2>
        <a:srgbClr val="323232"/>
      </a:dk2>
      <a:lt2>
        <a:srgbClr val="A5A5A5"/>
      </a:lt2>
      <a:accent1>
        <a:srgbClr val="521B92"/>
      </a:accent1>
      <a:accent2>
        <a:srgbClr val="7A27D8"/>
      </a:accent2>
      <a:accent3>
        <a:srgbClr val="8B58D2"/>
      </a:accent3>
      <a:accent4>
        <a:srgbClr val="917DD0"/>
      </a:accent4>
      <a:accent5>
        <a:srgbClr val="BDA2E0"/>
      </a:accent5>
      <a:accent6>
        <a:srgbClr val="D1C7F6"/>
      </a:accent6>
      <a:hlink>
        <a:srgbClr val="0432FF"/>
      </a:hlink>
      <a:folHlink>
        <a:srgbClr val="00206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3047FA14-E8B9-5541-B2FA-35D660E1BFD6}" vid="{5B7FA5DE-B936-DE42-9858-6D948D82487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6631</TotalTime>
  <Words>4047</Words>
  <Application>Microsoft Macintosh PowerPoint</Application>
  <PresentationFormat>On-screen Show (4:3)</PresentationFormat>
  <Paragraphs>949</Paragraphs>
  <Slides>35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2" baseType="lpstr">
      <vt:lpstr>Arial</vt:lpstr>
      <vt:lpstr>Calibri</vt:lpstr>
      <vt:lpstr>Courier</vt:lpstr>
      <vt:lpstr>Courier New</vt:lpstr>
      <vt:lpstr>Helvetica</vt:lpstr>
      <vt:lpstr>Wingdings</vt:lpstr>
      <vt:lpstr>Clarity</vt:lpstr>
      <vt:lpstr>Lecture 12: Optimization</vt:lpstr>
      <vt:lpstr>Under the Abstraction Barrier</vt:lpstr>
      <vt:lpstr>Techniques for Improving Performance</vt:lpstr>
      <vt:lpstr>Optimizing Compilers</vt:lpstr>
      <vt:lpstr>Eliminating Dead Code (-O0)</vt:lpstr>
      <vt:lpstr>Code Motion (-O1)</vt:lpstr>
      <vt:lpstr>Factoring out Subexpressions (-O1)</vt:lpstr>
      <vt:lpstr>Loop Elimination (-O1)</vt:lpstr>
      <vt:lpstr>Reduction in Strength (-O2)</vt:lpstr>
      <vt:lpstr>Machine Independent Optimization</vt:lpstr>
      <vt:lpstr>Case Study: Vector Data Type</vt:lpstr>
      <vt:lpstr>Benchmark Computation</vt:lpstr>
      <vt:lpstr>Benchmark Performance</vt:lpstr>
      <vt:lpstr>Limitations of Optimizing Compilers</vt:lpstr>
      <vt:lpstr>Limitations of Optimizing Compilers</vt:lpstr>
      <vt:lpstr>Comparing Programs</vt:lpstr>
      <vt:lpstr>Comparing Programs</vt:lpstr>
      <vt:lpstr>Optimization Blocker 1</vt:lpstr>
      <vt:lpstr>Example: Summing Matrix Rows</vt:lpstr>
      <vt:lpstr>Limitations of Optimizing Compilers</vt:lpstr>
      <vt:lpstr>Exercise 2: Procedure Calls</vt:lpstr>
      <vt:lpstr>Optimization Blocker 2</vt:lpstr>
      <vt:lpstr>Example: Lowering Case</vt:lpstr>
      <vt:lpstr>Machine Independent Optimization</vt:lpstr>
      <vt:lpstr>Exercise: Code-Level Optimizations</vt:lpstr>
      <vt:lpstr>Exercise: Code-Level Optimizations</vt:lpstr>
      <vt:lpstr>Code-Level Optimizations</vt:lpstr>
      <vt:lpstr>Loop Unrolling</vt:lpstr>
      <vt:lpstr>Combine with Unrolling</vt:lpstr>
      <vt:lpstr>Reassociation</vt:lpstr>
      <vt:lpstr>Effect of Reassociation</vt:lpstr>
      <vt:lpstr>Separate Accumulators</vt:lpstr>
      <vt:lpstr>Effect of Separate Accumulators</vt:lpstr>
      <vt:lpstr>Machine-Dependent Optimization</vt:lpstr>
      <vt:lpstr>Machine-Dependent Optimization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10: Machine-Independent Optimization</dc:title>
  <dc:creator>Eleanor  Birrell</dc:creator>
  <cp:lastModifiedBy>Eleanor Birrell</cp:lastModifiedBy>
  <cp:revision>182</cp:revision>
  <cp:lastPrinted>2019-10-02T01:16:19Z</cp:lastPrinted>
  <dcterms:created xsi:type="dcterms:W3CDTF">2019-02-24T21:02:26Z</dcterms:created>
  <dcterms:modified xsi:type="dcterms:W3CDTF">2024-10-07T22:57:32Z</dcterms:modified>
</cp:coreProperties>
</file>