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401" r:id="rId3"/>
    <p:sldId id="402" r:id="rId4"/>
    <p:sldId id="372" r:id="rId5"/>
    <p:sldId id="407" r:id="rId6"/>
    <p:sldId id="375" r:id="rId7"/>
    <p:sldId id="378" r:id="rId8"/>
    <p:sldId id="408" r:id="rId9"/>
    <p:sldId id="377" r:id="rId10"/>
    <p:sldId id="434" r:id="rId11"/>
    <p:sldId id="431" r:id="rId12"/>
    <p:sldId id="432" r:id="rId13"/>
    <p:sldId id="433" r:id="rId14"/>
    <p:sldId id="410" r:id="rId15"/>
    <p:sldId id="374" r:id="rId16"/>
    <p:sldId id="426" r:id="rId17"/>
    <p:sldId id="427" r:id="rId18"/>
    <p:sldId id="387" r:id="rId19"/>
    <p:sldId id="384" r:id="rId20"/>
    <p:sldId id="406" r:id="rId21"/>
    <p:sldId id="409" r:id="rId22"/>
    <p:sldId id="383" r:id="rId23"/>
    <p:sldId id="379" r:id="rId24"/>
    <p:sldId id="388" r:id="rId25"/>
    <p:sldId id="398" r:id="rId26"/>
    <p:sldId id="399" r:id="rId27"/>
    <p:sldId id="400" r:id="rId28"/>
    <p:sldId id="421" r:id="rId29"/>
    <p:sldId id="420" r:id="rId30"/>
    <p:sldId id="422" r:id="rId31"/>
    <p:sldId id="423" r:id="rId32"/>
    <p:sldId id="424" r:id="rId33"/>
    <p:sldId id="414" r:id="rId34"/>
    <p:sldId id="430" r:id="rId35"/>
    <p:sldId id="41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9" autoAdjust="0"/>
    <p:restoredTop sz="96099" autoAdjust="0"/>
  </p:normalViewPr>
  <p:slideViewPr>
    <p:cSldViewPr>
      <p:cViewPr>
        <p:scale>
          <a:sx n="124" d="100"/>
          <a:sy n="124" d="100"/>
        </p:scale>
        <p:origin x="1512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6.1138879999999736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30.945739999999748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066-5848-A6F6-2CA4D5E6C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9743304"/>
        <c:axId val="-2129734952"/>
      </c:scatterChart>
      <c:valAx>
        <c:axId val="-2129743304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9734952"/>
        <c:crosses val="autoZero"/>
        <c:crossBetween val="midCat"/>
      </c:valAx>
      <c:valAx>
        <c:axId val="-2129734952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974330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1"/>
          <c:order val="0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</c:v>
                </c:pt>
                <c:pt idx="1">
                  <c:v>3.8000000000000002E-5</c:v>
                </c:pt>
                <c:pt idx="2">
                  <c:v>7.7000000000000001E-5</c:v>
                </c:pt>
                <c:pt idx="3">
                  <c:v>1.15E-4</c:v>
                </c:pt>
                <c:pt idx="4">
                  <c:v>1.5300000000000001E-4</c:v>
                </c:pt>
                <c:pt idx="5">
                  <c:v>1.9100000000000001E-4</c:v>
                </c:pt>
                <c:pt idx="6">
                  <c:v>2.2900000000000001E-4</c:v>
                </c:pt>
                <c:pt idx="7">
                  <c:v>2.6699999999999998E-4</c:v>
                </c:pt>
                <c:pt idx="8">
                  <c:v>3.0600000000000001E-4</c:v>
                </c:pt>
                <c:pt idx="9">
                  <c:v>3.4400000000000001E-4</c:v>
                </c:pt>
                <c:pt idx="10">
                  <c:v>3.8200000000000002E-4</c:v>
                </c:pt>
                <c:pt idx="11">
                  <c:v>4.2000000000000002E-4</c:v>
                </c:pt>
                <c:pt idx="12">
                  <c:v>4.5800000000000002E-4</c:v>
                </c:pt>
                <c:pt idx="13">
                  <c:v>4.9700000000000005E-4</c:v>
                </c:pt>
                <c:pt idx="14">
                  <c:v>5.3499999999999999E-4</c:v>
                </c:pt>
                <c:pt idx="15">
                  <c:v>5.7300000000000005E-4</c:v>
                </c:pt>
                <c:pt idx="16">
                  <c:v>6.11E-4</c:v>
                </c:pt>
                <c:pt idx="17">
                  <c:v>6.4899999999999995E-4</c:v>
                </c:pt>
                <c:pt idx="18">
                  <c:v>6.87E-4</c:v>
                </c:pt>
                <c:pt idx="19">
                  <c:v>7.2599999999999997E-4</c:v>
                </c:pt>
                <c:pt idx="20">
                  <c:v>7.6400000000000003E-4</c:v>
                </c:pt>
                <c:pt idx="21">
                  <c:v>8.0199999999999998E-4</c:v>
                </c:pt>
                <c:pt idx="22">
                  <c:v>8.4000000000000003E-4</c:v>
                </c:pt>
                <c:pt idx="23">
                  <c:v>8.7799999999999998E-4</c:v>
                </c:pt>
                <c:pt idx="24">
                  <c:v>9.1699999999999995E-4</c:v>
                </c:pt>
                <c:pt idx="25">
                  <c:v>9.5500000000000001E-4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296-6745-B09D-F64214114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9723208"/>
        <c:axId val="-2129714824"/>
      </c:scatterChart>
      <c:valAx>
        <c:axId val="-2129723208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9714824"/>
        <c:crosses val="autoZero"/>
        <c:crossBetween val="midCat"/>
      </c:valAx>
      <c:valAx>
        <c:axId val="-2129714824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972320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Exercise: Figure out what these functions do and whether they do the same thing</a:t>
            </a:r>
          </a:p>
          <a:p>
            <a:endParaRPr lang="en-US" dirty="0"/>
          </a:p>
          <a:p>
            <a:r>
              <a:rPr lang="en-US" dirty="0"/>
              <a:t>Potential problem: </a:t>
            </a:r>
            <a:r>
              <a:rPr lang="en-US" dirty="0" err="1"/>
              <a:t>xp</a:t>
            </a:r>
            <a:r>
              <a:rPr lang="en-US" dirty="0"/>
              <a:t> and </a:t>
            </a:r>
            <a:r>
              <a:rPr lang="en-US" dirty="0" err="1"/>
              <a:t>yp</a:t>
            </a:r>
            <a:r>
              <a:rPr lang="en-US" dirty="0"/>
              <a:t> might be different aliases for the same value</a:t>
            </a:r>
          </a:p>
          <a:p>
            <a:pPr lvl="1"/>
            <a:r>
              <a:rPr lang="en-US" dirty="0"/>
              <a:t>i.e., </a:t>
            </a:r>
            <a:r>
              <a:rPr lang="en-US" dirty="0" err="1"/>
              <a:t>xp</a:t>
            </a:r>
            <a:r>
              <a:rPr lang="en-US" dirty="0"/>
              <a:t> == </a:t>
            </a:r>
            <a:r>
              <a:rPr lang="en-US" dirty="0" err="1"/>
              <a:t>yp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9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problem: f1 might have side-effects</a:t>
            </a:r>
          </a:p>
          <a:p>
            <a:pPr lvl="1"/>
            <a:r>
              <a:rPr lang="en-US" dirty="0"/>
              <a:t>update global variables</a:t>
            </a:r>
          </a:p>
          <a:p>
            <a:pPr lvl="1"/>
            <a:r>
              <a:rPr lang="en-US" dirty="0"/>
              <a:t>write to file/network</a:t>
            </a:r>
          </a:p>
          <a:p>
            <a:pPr lvl="1"/>
            <a:r>
              <a:rPr lang="en-US" dirty="0"/>
              <a:t>UI feature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it would be better to store sums[i-1]+a[</a:t>
            </a:r>
            <a:r>
              <a:rPr lang="en-US" dirty="0" err="1"/>
              <a:t>i</a:t>
            </a:r>
            <a:r>
              <a:rPr lang="en-US" dirty="0"/>
              <a:t>] in a local variable to reduce memory accesses</a:t>
            </a:r>
          </a:p>
          <a:p>
            <a:r>
              <a:rPr lang="en-US" dirty="0"/>
              <a:t>Note: unroll and jam at O3, general unroll-loops 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16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/>
              <a:t>What changed: </a:t>
            </a:r>
            <a:r>
              <a:rPr lang="en-US" sz="2000" dirty="0"/>
              <a:t>Ops in the next iteration can be started early (no dependency</a:t>
            </a:r>
            <a:r>
              <a:rPr lang="en-US" sz="1800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6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86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6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97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7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6FF-2E65-BE4B-A0B3-B1CB8A162916}" type="datetime1">
              <a:rPr lang="en-US" smtClean="0"/>
              <a:t>10/7/24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C8E8-342A-3B49-A270-4102603AC59C}" type="datetime1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B542-0680-F74A-B664-D485808B16B6}" type="datetime1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D316-AFAB-0E44-A5C9-84E3AB513354}" type="datetime1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9422-19CF-B549-B65C-56BC1D844798}" type="datetime1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F702-1364-BC40-9E29-97C505DCF7E1}" type="datetime1">
              <a:rPr lang="en-US" smtClean="0"/>
              <a:t>10/7/24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925D-9ECA-C945-B6DA-0AE6D9FFA2EA}" type="datetime1">
              <a:rPr lang="en-US" smtClean="0"/>
              <a:t>10/7/24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8B7-27D5-3041-9498-41F90BB6E083}" type="datetime1">
              <a:rPr lang="en-US" smtClean="0"/>
              <a:t>10/7/24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0AA8-0B08-A74D-ADB7-07C128C81BC6}" type="datetime1">
              <a:rPr lang="en-US" smtClean="0"/>
              <a:t>10/7/24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E8E0-4F80-6C42-AE3D-04460B0021AB}" type="datetime1">
              <a:rPr lang="en-US" smtClean="0"/>
              <a:t>10/7/24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657B524-9795-4749-B078-D1AAFC57CBB9}" type="datetime1">
              <a:rPr lang="en-US" smtClean="0"/>
              <a:t>10/7/24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              Fall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80772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12: Optimization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Machine Independent Optimization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Compilers optimize assembly code</a:t>
            </a:r>
          </a:p>
          <a:p>
            <a:pPr lvl="1"/>
            <a:r>
              <a:rPr lang="en-US" dirty="0"/>
              <a:t>Dead code elimination</a:t>
            </a:r>
          </a:p>
          <a:p>
            <a:pPr lvl="1"/>
            <a:r>
              <a:rPr lang="en-US" dirty="0"/>
              <a:t>Code motion</a:t>
            </a:r>
          </a:p>
          <a:p>
            <a:pPr lvl="1"/>
            <a:r>
              <a:rPr lang="en-US" dirty="0"/>
              <a:t>Factoring out common subexpressions</a:t>
            </a:r>
          </a:p>
          <a:p>
            <a:pPr lvl="1"/>
            <a:r>
              <a:rPr lang="en-US" dirty="0"/>
              <a:t>Loop elimination</a:t>
            </a:r>
          </a:p>
          <a:p>
            <a:pPr lvl="1"/>
            <a:r>
              <a:rPr lang="en-US" dirty="0"/>
              <a:t>Reduction in Strength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31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Study: Vector Data Type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4821" y="1498526"/>
            <a:ext cx="4132541" cy="13208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typedef struct 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* data;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08958" y="4724400"/>
            <a:ext cx="8019580" cy="20595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/* get address of vector element */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* v, 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idx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 defTabSz="515938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if 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idx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&gt;= v-&gt;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	return NULL;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 defTabSz="515938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return &amp;(v-&gt;data[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idx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3886" y="1536626"/>
            <a:ext cx="31406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data_t</a:t>
            </a:r>
            <a:r>
              <a:rPr lang="en-US" dirty="0"/>
              <a:t> will vary by example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>
                <a:latin typeface="Courier New"/>
                <a:cs typeface="Courier New"/>
              </a:rPr>
              <a:t>int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>
                <a:latin typeface="Courier New"/>
                <a:cs typeface="Courier New"/>
              </a:rPr>
              <a:t>double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3D04EB34-C05C-D9C3-B7AD-32DC0D36B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958" y="3236216"/>
            <a:ext cx="8019580" cy="13208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/* get length of vector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* v) {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 defTabSz="515938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return v-&gt;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966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Computation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876800"/>
            <a:ext cx="38236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Sum or product of vector elements</a:t>
            </a:r>
          </a:p>
          <a:p>
            <a:endParaRPr lang="en-US" sz="2000" dirty="0"/>
          </a:p>
          <a:p>
            <a:r>
              <a:rPr lang="en-US" sz="2000" dirty="0"/>
              <a:t>IDENT/OP may be 0/+ or 1/*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4876800"/>
            <a:ext cx="34720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Metric: CPE, cycles per element</a:t>
            </a:r>
          </a:p>
          <a:p>
            <a:endParaRPr lang="en-US" sz="2000" dirty="0"/>
          </a:p>
          <a:p>
            <a:r>
              <a:rPr lang="en-US" sz="2000" dirty="0"/>
              <a:t>Time = CPE * n + Overhead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488686-2BE6-6A43-A71C-FD50FB930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943" y="1752600"/>
            <a:ext cx="6332857" cy="25827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void combine1(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 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for(long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(v);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OP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3073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5819D8-B526-CF40-6619-CCA441C73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994581"/>
              </p:ext>
            </p:extLst>
          </p:nvPr>
        </p:nvGraphicFramePr>
        <p:xfrm>
          <a:off x="444500" y="5058908"/>
          <a:ext cx="8229600" cy="7747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6580501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14551907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1297991687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1738319856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934057492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329330939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16842791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Performance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/>
        </p:nvGraphicFramePr>
        <p:xfrm>
          <a:off x="444500" y="4669971"/>
          <a:ext cx="8229600" cy="777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3233C5-0204-D943-A0D5-AAAE80B83CB6}"/>
              </a:ext>
            </a:extLst>
          </p:cNvPr>
          <p:cNvSpPr txBox="1"/>
          <p:nvPr/>
        </p:nvSpPr>
        <p:spPr>
          <a:xfrm>
            <a:off x="594112" y="6287418"/>
            <a:ext cx="8058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dirty="0"/>
              <a:t>how could you optimize this code to get even better performance?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687774-D3F6-037C-EC49-02A0A96F5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943" y="1752600"/>
            <a:ext cx="6332857" cy="25827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void combine1(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for(long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(v);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OP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E2B8756-7F66-60C9-3CC4-A19156F29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312373"/>
              </p:ext>
            </p:extLst>
          </p:nvPr>
        </p:nvGraphicFramePr>
        <p:xfrm>
          <a:off x="444500" y="5833608"/>
          <a:ext cx="8229600" cy="38735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57948152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193115317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465267008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243615127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577082575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56932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45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Optimizing Compilers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Must not cause any change in program behavior</a:t>
            </a:r>
          </a:p>
          <a:p>
            <a:pPr lvl="1"/>
            <a:r>
              <a:rPr lang="en-US" dirty="0"/>
              <a:t>Often prevents optimizations that would only affect behavior under pathological conditions.</a:t>
            </a:r>
          </a:p>
          <a:p>
            <a:pPr lvl="2"/>
            <a:r>
              <a:rPr lang="en-US" dirty="0"/>
              <a:t>Data ranges may be more limited than variable type suggests</a:t>
            </a:r>
          </a:p>
          <a:p>
            <a:pPr lvl="2"/>
            <a:r>
              <a:rPr lang="en-US" dirty="0"/>
              <a:t>Compiler cannot know run-time inputs</a:t>
            </a:r>
          </a:p>
          <a:p>
            <a:pPr lvl="1"/>
            <a:r>
              <a:rPr lang="en-US" dirty="0"/>
              <a:t>When in doubt, the compiler must be conservative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31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Optimizing Compilers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4114800"/>
            <a:ext cx="8229600" cy="2362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76442F0A-A6B4-A544-A4E6-8E9BCB721C51}"/>
              </a:ext>
            </a:extLst>
          </p:cNvPr>
          <p:cNvSpPr/>
          <p:nvPr/>
        </p:nvSpPr>
        <p:spPr>
          <a:xfrm>
            <a:off x="4191863" y="33528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9EF8F-AA41-B449-ABBC-74C34B9246FD}"/>
              </a:ext>
            </a:extLst>
          </p:cNvPr>
          <p:cNvSpPr txBox="1"/>
          <p:nvPr/>
        </p:nvSpPr>
        <p:spPr>
          <a:xfrm>
            <a:off x="4355835" y="2797629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52ABFE-8EC6-6987-C7B1-DD74C556B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645452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mystery1(int*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-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–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8924E3-C86B-FCC6-68EB-BA7A8BC08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024" y="2645452"/>
            <a:ext cx="368057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mystery2(int*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int temp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temp;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B8C1BE-E70A-BA63-CF3B-DCB02DDAFFC2}"/>
              </a:ext>
            </a:extLst>
          </p:cNvPr>
          <p:cNvSpPr txBox="1"/>
          <p:nvPr/>
        </p:nvSpPr>
        <p:spPr>
          <a:xfrm>
            <a:off x="495300" y="5562600"/>
            <a:ext cx="68961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Exercise: </a:t>
            </a:r>
            <a:r>
              <a:rPr lang="en-US" sz="2400" dirty="0"/>
              <a:t>What do each of these programs do? Do they do the same thing?</a:t>
            </a:r>
          </a:p>
        </p:txBody>
      </p:sp>
    </p:spTree>
    <p:extLst>
      <p:ext uri="{BB962C8B-B14F-4D97-AF65-F5344CB8AC3E}">
        <p14:creationId xmlns:p14="http://schemas.microsoft.com/office/powerpoint/2010/main" val="244776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3D8CD-F889-4F40-9D99-7F20984D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Programs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59663D-F08A-1C41-9B83-6C053E551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645452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mystery1(int*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-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–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BF3297-163F-4A4F-8B1F-3A0FA393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024" y="2645452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mystery2(int*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temp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temp;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95D21D7-147D-834A-8C74-09C705DC4B2F}"/>
              </a:ext>
            </a:extLst>
          </p:cNvPr>
          <p:cNvGrpSpPr/>
          <p:nvPr/>
        </p:nvGrpSpPr>
        <p:grpSpPr>
          <a:xfrm>
            <a:off x="303422" y="4985332"/>
            <a:ext cx="801478" cy="369332"/>
            <a:chOff x="5751722" y="2781372"/>
            <a:chExt cx="801478" cy="369332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DAF5E19-6A62-4441-AFBB-F3C334626F2D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DF56BE9-8C02-D444-BF0E-64D775492AB4}"/>
                </a:ext>
              </a:extLst>
            </p:cNvPr>
            <p:cNvSpPr txBox="1"/>
            <p:nvPr/>
          </p:nvSpPr>
          <p:spPr>
            <a:xfrm>
              <a:off x="5751722" y="278137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xp</a:t>
              </a:r>
              <a:endParaRPr lang="en-US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44754A07-3AD8-D647-9F34-0B5F9DA348CF}"/>
              </a:ext>
            </a:extLst>
          </p:cNvPr>
          <p:cNvSpPr/>
          <p:nvPr/>
        </p:nvSpPr>
        <p:spPr>
          <a:xfrm>
            <a:off x="1123950" y="5770811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EA5C29-8581-1543-9212-1FEDF0ED9DBC}"/>
              </a:ext>
            </a:extLst>
          </p:cNvPr>
          <p:cNvSpPr/>
          <p:nvPr/>
        </p:nvSpPr>
        <p:spPr>
          <a:xfrm>
            <a:off x="1143000" y="4812266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341059-73DB-7A41-B3A1-DD52BAEAABF5}"/>
              </a:ext>
            </a:extLst>
          </p:cNvPr>
          <p:cNvCxnSpPr/>
          <p:nvPr/>
        </p:nvCxnSpPr>
        <p:spPr>
          <a:xfrm>
            <a:off x="647700" y="6143497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B3FC046-0A94-6B4B-8F0A-8FA3D0306AA7}"/>
              </a:ext>
            </a:extLst>
          </p:cNvPr>
          <p:cNvSpPr txBox="1"/>
          <p:nvPr/>
        </p:nvSpPr>
        <p:spPr>
          <a:xfrm>
            <a:off x="303422" y="593350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yp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8BC4A58-C794-A44E-AF0A-B35C3A1207D0}"/>
              </a:ext>
            </a:extLst>
          </p:cNvPr>
          <p:cNvSpPr/>
          <p:nvPr/>
        </p:nvSpPr>
        <p:spPr>
          <a:xfrm>
            <a:off x="1143000" y="4419600"/>
            <a:ext cx="2286000" cy="228598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DCE71E-86CB-8940-9F38-B29E9A7E2E9F}"/>
              </a:ext>
            </a:extLst>
          </p:cNvPr>
          <p:cNvSpPr/>
          <p:nvPr/>
        </p:nvSpPr>
        <p:spPr>
          <a:xfrm>
            <a:off x="1131794" y="4807774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BFB1F1-37EE-3C40-AC8B-877B0EF4A7D9}"/>
              </a:ext>
            </a:extLst>
          </p:cNvPr>
          <p:cNvSpPr/>
          <p:nvPr/>
        </p:nvSpPr>
        <p:spPr>
          <a:xfrm>
            <a:off x="1138237" y="5775303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6CD2CA-D119-4E47-9423-1F394456076B}"/>
              </a:ext>
            </a:extLst>
          </p:cNvPr>
          <p:cNvSpPr/>
          <p:nvPr/>
        </p:nvSpPr>
        <p:spPr>
          <a:xfrm>
            <a:off x="1143000" y="4801760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C468A8-A709-4248-BDEB-7F3651C3F9D5}"/>
              </a:ext>
            </a:extLst>
          </p:cNvPr>
          <p:cNvSpPr txBox="1"/>
          <p:nvPr/>
        </p:nvSpPr>
        <p:spPr>
          <a:xfrm>
            <a:off x="4062221" y="440156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268AFA4-CA13-694C-A88C-E3B345F121A9}"/>
              </a:ext>
            </a:extLst>
          </p:cNvPr>
          <p:cNvSpPr/>
          <p:nvPr/>
        </p:nvSpPr>
        <p:spPr>
          <a:xfrm>
            <a:off x="4742126" y="4422060"/>
            <a:ext cx="889407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3C03E75-B89F-3E46-A834-B9F015638173}"/>
              </a:ext>
            </a:extLst>
          </p:cNvPr>
          <p:cNvGrpSpPr/>
          <p:nvPr/>
        </p:nvGrpSpPr>
        <p:grpSpPr>
          <a:xfrm>
            <a:off x="5150958" y="4985332"/>
            <a:ext cx="801478" cy="369332"/>
            <a:chOff x="5751722" y="2781372"/>
            <a:chExt cx="801478" cy="369332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469A5F2-384A-F246-A161-FAAFBBF2B1A9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711C5F-70A2-B846-BDFC-512E0EDB6705}"/>
                </a:ext>
              </a:extLst>
            </p:cNvPr>
            <p:cNvSpPr txBox="1"/>
            <p:nvPr/>
          </p:nvSpPr>
          <p:spPr>
            <a:xfrm>
              <a:off x="5751722" y="278137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xp</a:t>
              </a:r>
              <a:endParaRPr lang="en-US" dirty="0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659CA6AC-D4D0-124C-A890-3CC000DD3CA1}"/>
              </a:ext>
            </a:extLst>
          </p:cNvPr>
          <p:cNvSpPr/>
          <p:nvPr/>
        </p:nvSpPr>
        <p:spPr>
          <a:xfrm>
            <a:off x="5971486" y="5770811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47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547DB9-69EE-B448-90CD-85A2AF47F93D}"/>
              </a:ext>
            </a:extLst>
          </p:cNvPr>
          <p:cNvSpPr/>
          <p:nvPr/>
        </p:nvSpPr>
        <p:spPr>
          <a:xfrm>
            <a:off x="5990536" y="4812266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C5EFF2C-B1A9-B74A-9C52-FD0144A0EC91}"/>
              </a:ext>
            </a:extLst>
          </p:cNvPr>
          <p:cNvCxnSpPr/>
          <p:nvPr/>
        </p:nvCxnSpPr>
        <p:spPr>
          <a:xfrm>
            <a:off x="5495236" y="6143497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772B1CB-35D3-2745-B20F-8A6BCA9E0F4E}"/>
              </a:ext>
            </a:extLst>
          </p:cNvPr>
          <p:cNvSpPr txBox="1"/>
          <p:nvPr/>
        </p:nvSpPr>
        <p:spPr>
          <a:xfrm>
            <a:off x="5150958" y="593350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yp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846A7ED-CE15-234C-B740-3E63A60EDABC}"/>
              </a:ext>
            </a:extLst>
          </p:cNvPr>
          <p:cNvSpPr/>
          <p:nvPr/>
        </p:nvSpPr>
        <p:spPr>
          <a:xfrm>
            <a:off x="5990536" y="4419600"/>
            <a:ext cx="2286000" cy="228598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535697E-BD54-A547-AC57-42DE5DD5DE13}"/>
              </a:ext>
            </a:extLst>
          </p:cNvPr>
          <p:cNvSpPr/>
          <p:nvPr/>
        </p:nvSpPr>
        <p:spPr>
          <a:xfrm>
            <a:off x="5985773" y="5775303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F2BA74-35F9-6D46-BC96-BF215B413AB6}"/>
              </a:ext>
            </a:extLst>
          </p:cNvPr>
          <p:cNvSpPr/>
          <p:nvPr/>
        </p:nvSpPr>
        <p:spPr>
          <a:xfrm>
            <a:off x="5979330" y="4801760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val="229700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/>
      <p:bldP spid="24" grpId="0" animBg="1"/>
      <p:bldP spid="25" grpId="0" animBg="1"/>
      <p:bldP spid="26" grpId="0" animBg="1"/>
      <p:bldP spid="27" grpId="0" animBg="1"/>
      <p:bldP spid="30" grpId="0"/>
      <p:bldP spid="31" grpId="0" animBg="1"/>
      <p:bldP spid="29" grpId="0" animBg="1"/>
      <p:bldP spid="32" grpId="0" animBg="1"/>
      <p:bldP spid="34" grpId="0"/>
      <p:bldP spid="35" grpId="0" animBg="1"/>
      <p:bldP spid="37" grpId="0" animBg="1"/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3D8CD-F889-4F40-9D99-7F20984D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Programs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59663D-F08A-1C41-9B83-6C053E551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645452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mystery1(int*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-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–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BF3297-163F-4A4F-8B1F-3A0FA393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024" y="2645452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mystery2(int*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temp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temp;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95D21D7-147D-834A-8C74-09C705DC4B2F}"/>
              </a:ext>
            </a:extLst>
          </p:cNvPr>
          <p:cNvGrpSpPr/>
          <p:nvPr/>
        </p:nvGrpSpPr>
        <p:grpSpPr>
          <a:xfrm>
            <a:off x="0" y="4985332"/>
            <a:ext cx="1173375" cy="369332"/>
            <a:chOff x="5379825" y="2781372"/>
            <a:chExt cx="1173375" cy="369332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DAF5E19-6A62-4441-AFBB-F3C334626F2D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DF56BE9-8C02-D444-BF0E-64D775492AB4}"/>
                </a:ext>
              </a:extLst>
            </p:cNvPr>
            <p:cNvSpPr txBox="1"/>
            <p:nvPr/>
          </p:nvSpPr>
          <p:spPr>
            <a:xfrm>
              <a:off x="5379825" y="2781372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err="1"/>
                <a:t>xp</a:t>
              </a:r>
              <a:r>
                <a:rPr lang="en-US" dirty="0"/>
                <a:t>, </a:t>
              </a:r>
              <a:r>
                <a:rPr lang="en-US" dirty="0" err="1"/>
                <a:t>yp</a:t>
              </a:r>
              <a:endParaRPr lang="en-US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3EA5C29-8581-1543-9212-1FEDF0ED9DBC}"/>
              </a:ext>
            </a:extLst>
          </p:cNvPr>
          <p:cNvSpPr/>
          <p:nvPr/>
        </p:nvSpPr>
        <p:spPr>
          <a:xfrm>
            <a:off x="1211475" y="4812266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8BC4A58-C794-A44E-AF0A-B35C3A1207D0}"/>
              </a:ext>
            </a:extLst>
          </p:cNvPr>
          <p:cNvSpPr/>
          <p:nvPr/>
        </p:nvSpPr>
        <p:spPr>
          <a:xfrm>
            <a:off x="1211475" y="4419600"/>
            <a:ext cx="2286000" cy="228598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DCE71E-86CB-8940-9F38-B29E9A7E2E9F}"/>
              </a:ext>
            </a:extLst>
          </p:cNvPr>
          <p:cNvSpPr/>
          <p:nvPr/>
        </p:nvSpPr>
        <p:spPr>
          <a:xfrm>
            <a:off x="1211475" y="4803069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BFB1F1-37EE-3C40-AC8B-877B0EF4A7D9}"/>
              </a:ext>
            </a:extLst>
          </p:cNvPr>
          <p:cNvSpPr/>
          <p:nvPr/>
        </p:nvSpPr>
        <p:spPr>
          <a:xfrm>
            <a:off x="1225290" y="4803069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C468A8-A709-4248-BDEB-7F3651C3F9D5}"/>
              </a:ext>
            </a:extLst>
          </p:cNvPr>
          <p:cNvSpPr txBox="1"/>
          <p:nvPr/>
        </p:nvSpPr>
        <p:spPr>
          <a:xfrm>
            <a:off x="4092679" y="443959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268AFA4-CA13-694C-A88C-E3B345F121A9}"/>
              </a:ext>
            </a:extLst>
          </p:cNvPr>
          <p:cNvSpPr/>
          <p:nvPr/>
        </p:nvSpPr>
        <p:spPr>
          <a:xfrm>
            <a:off x="4757120" y="4439598"/>
            <a:ext cx="889407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F85F385-4C76-E341-95AD-14FF71D076E1}"/>
              </a:ext>
            </a:extLst>
          </p:cNvPr>
          <p:cNvGrpSpPr/>
          <p:nvPr/>
        </p:nvGrpSpPr>
        <p:grpSpPr>
          <a:xfrm>
            <a:off x="4765106" y="4985332"/>
            <a:ext cx="1173375" cy="369332"/>
            <a:chOff x="5379825" y="2781372"/>
            <a:chExt cx="1173375" cy="369332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CB435E1-8CF6-674A-90C9-80C2A2CF66FB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4EFB21B-227B-774D-A3EB-9AC4EC72DEB2}"/>
                </a:ext>
              </a:extLst>
            </p:cNvPr>
            <p:cNvSpPr txBox="1"/>
            <p:nvPr/>
          </p:nvSpPr>
          <p:spPr>
            <a:xfrm>
              <a:off x="5379825" y="2781372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err="1"/>
                <a:t>xp</a:t>
              </a:r>
              <a:r>
                <a:rPr lang="en-US" dirty="0"/>
                <a:t>, </a:t>
              </a:r>
              <a:r>
                <a:rPr lang="en-US" dirty="0" err="1"/>
                <a:t>yp</a:t>
              </a:r>
              <a:endParaRPr lang="en-US" dirty="0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69F1CABF-82FB-AF4E-BF78-675CC9E6477A}"/>
              </a:ext>
            </a:extLst>
          </p:cNvPr>
          <p:cNvSpPr/>
          <p:nvPr/>
        </p:nvSpPr>
        <p:spPr>
          <a:xfrm>
            <a:off x="5976581" y="4812266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266DDF6-A964-EF47-B8F0-F25B05517023}"/>
              </a:ext>
            </a:extLst>
          </p:cNvPr>
          <p:cNvSpPr/>
          <p:nvPr/>
        </p:nvSpPr>
        <p:spPr>
          <a:xfrm>
            <a:off x="5976581" y="4419600"/>
            <a:ext cx="2286000" cy="228598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31475A-19EF-44A7-7CF6-8C974C5326C0}"/>
              </a:ext>
            </a:extLst>
          </p:cNvPr>
          <p:cNvSpPr/>
          <p:nvPr/>
        </p:nvSpPr>
        <p:spPr>
          <a:xfrm>
            <a:off x="1218383" y="4812266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72827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 animBg="1"/>
      <p:bldP spid="26" grpId="0" animBg="1"/>
      <p:bldP spid="30" grpId="0"/>
      <p:bldP spid="31" grpId="0" animBg="1"/>
      <p:bldP spid="29" grpId="0" animBg="1"/>
      <p:bldP spid="3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Blocker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Aliasing: Two different references to a single location</a:t>
            </a:r>
          </a:p>
          <a:p>
            <a:pPr lvl="1"/>
            <a:r>
              <a:rPr lang="en-US" dirty="0"/>
              <a:t>Easy to happen in 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Develop habit of introducing local variables</a:t>
            </a:r>
          </a:p>
          <a:p>
            <a:pPr lvl="1"/>
            <a:r>
              <a:rPr lang="en-US" dirty="0"/>
              <a:t>To accumulate within loops, for example</a:t>
            </a:r>
          </a:p>
          <a:p>
            <a:pPr lvl="1"/>
            <a:r>
              <a:rPr lang="en-US" dirty="0"/>
              <a:t>Your way of telling the compiler not to check for aliasing</a:t>
            </a:r>
          </a:p>
        </p:txBody>
      </p:sp>
    </p:spTree>
    <p:extLst>
      <p:ext uri="{BB962C8B-B14F-4D97-AF65-F5344CB8AC3E}">
        <p14:creationId xmlns:p14="http://schemas.microsoft.com/office/powerpoint/2010/main" val="3057538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Summing Matrix Rows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1" y="4571412"/>
            <a:ext cx="4038600" cy="15978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# sum_rows1 inner loop</a:t>
            </a:r>
          </a:p>
          <a:p>
            <a:r>
              <a:rPr lang="en-US" sz="1400" b="1" dirty="0">
                <a:latin typeface="Courier New" pitchFamily="49" charset="0"/>
              </a:rPr>
              <a:t>.L4: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movl</a:t>
            </a:r>
            <a:r>
              <a:rPr lang="en-US" sz="1400" b="1" dirty="0">
                <a:latin typeface="Courier New" pitchFamily="49" charset="0"/>
              </a:rPr>
              <a:t>   (%</a:t>
            </a:r>
            <a:r>
              <a:rPr lang="en-US" sz="1400" b="1" dirty="0" err="1">
                <a:latin typeface="Courier New" pitchFamily="49" charset="0"/>
              </a:rPr>
              <a:t>rax</a:t>
            </a:r>
            <a:r>
              <a:rPr lang="en-US" sz="1400" b="1" dirty="0">
                <a:latin typeface="Courier New" pitchFamily="49" charset="0"/>
              </a:rPr>
              <a:t>), %</a:t>
            </a:r>
            <a:r>
              <a:rPr lang="en-US" sz="1400" b="1" dirty="0" err="1">
                <a:latin typeface="Courier New" pitchFamily="49" charset="0"/>
              </a:rPr>
              <a:t>edx</a:t>
            </a:r>
            <a:r>
              <a:rPr lang="en-US" sz="1400" b="1" dirty="0">
                <a:latin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addl</a:t>
            </a:r>
            <a:r>
              <a:rPr lang="en-US" sz="1400" b="1" dirty="0">
                <a:latin typeface="Courier New" pitchFamily="49" charset="0"/>
              </a:rPr>
              <a:t>    %</a:t>
            </a:r>
            <a:r>
              <a:rPr lang="en-US" sz="1400" b="1" dirty="0" err="1">
                <a:latin typeface="Courier New" pitchFamily="49" charset="0"/>
              </a:rPr>
              <a:t>edx</a:t>
            </a:r>
            <a:r>
              <a:rPr lang="en-US" sz="1400" b="1" dirty="0">
                <a:latin typeface="Courier New" pitchFamily="49" charset="0"/>
              </a:rPr>
              <a:t>, (%rsi,%r10,4)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addq</a:t>
            </a:r>
            <a:r>
              <a:rPr lang="en-US" sz="1400" b="1" dirty="0">
                <a:latin typeface="Courier New" pitchFamily="49" charset="0"/>
              </a:rPr>
              <a:t>    $4, %</a:t>
            </a:r>
            <a:r>
              <a:rPr lang="en-US" sz="1400" b="1" dirty="0" err="1">
                <a:latin typeface="Courier New" pitchFamily="49" charset="0"/>
              </a:rPr>
              <a:t>rax</a:t>
            </a: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decq</a:t>
            </a:r>
            <a:r>
              <a:rPr lang="en-US" sz="1400" b="1" dirty="0">
                <a:latin typeface="Courier New" pitchFamily="49" charset="0"/>
              </a:rPr>
              <a:t>    %</a:t>
            </a:r>
            <a:r>
              <a:rPr lang="en-US" sz="1400" b="1" dirty="0" err="1">
                <a:latin typeface="Courier New" pitchFamily="49" charset="0"/>
              </a:rPr>
              <a:t>rcx</a:t>
            </a: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jne</a:t>
            </a:r>
            <a:r>
              <a:rPr lang="en-US" sz="1400" b="1" dirty="0">
                <a:latin typeface="Courier New" pitchFamily="49" charset="0"/>
              </a:rPr>
              <a:t>     .L3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200" y="1633894"/>
            <a:ext cx="4038600" cy="26750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/* Sum rows of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nxn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matrix a, store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in vector sums                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sum_rows1(int* a, int* sums,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         int n)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(int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sums[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for (long j = 0; j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sums[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+= a[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DDA04E-BE59-1843-AE63-EBF1B4096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7" y="1633894"/>
            <a:ext cx="4038601" cy="26750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/* Sum rows of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nxn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matrix a, store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in vector sums                 */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sum_rows2(int* a, int* sums,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         int n)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(int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int </a:t>
            </a:r>
            <a:r>
              <a:rPr lang="en-US" sz="1400" b="1" dirty="0" err="1">
                <a:solidFill>
                  <a:schemeClr val="accent1"/>
                </a:solidFill>
                <a:latin typeface="Courier New" pitchFamily="49" charset="0"/>
              </a:rPr>
              <a:t>val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 = 0;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for (long j = 0; j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</a:t>
            </a:r>
            <a:r>
              <a:rPr lang="en-US" sz="1400" b="1" dirty="0" err="1">
                <a:solidFill>
                  <a:schemeClr val="accent1"/>
                </a:solidFill>
                <a:latin typeface="Courier New" pitchFamily="49" charset="0"/>
              </a:rPr>
              <a:t>val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+= a[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*n + j];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sums[</a:t>
            </a:r>
            <a:r>
              <a:rPr lang="en-US" sz="1400" b="1" dirty="0" err="1">
                <a:solidFill>
                  <a:schemeClr val="accent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] = </a:t>
            </a:r>
            <a:r>
              <a:rPr lang="en-US" sz="1400" b="1" dirty="0" err="1">
                <a:solidFill>
                  <a:schemeClr val="accent1"/>
                </a:solidFill>
                <a:latin typeface="Courier New" pitchFamily="49" charset="0"/>
              </a:rPr>
              <a:t>val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02BD9C-9C58-5446-81F1-569F7AD1C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7" y="4571412"/>
            <a:ext cx="4038601" cy="15978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latin typeface="Courier New" pitchFamily="49" charset="0"/>
              </a:rPr>
              <a:t># sum_rows2 inner loop</a:t>
            </a:r>
          </a:p>
          <a:p>
            <a:r>
              <a:rPr lang="en-US" sz="1400" b="1" dirty="0">
                <a:latin typeface="Courier New" pitchFamily="49" charset="0"/>
              </a:rPr>
              <a:t>.L10: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addl</a:t>
            </a:r>
            <a:r>
              <a:rPr lang="en-US" sz="1400" b="1" dirty="0">
                <a:latin typeface="Courier New" pitchFamily="49" charset="0"/>
              </a:rPr>
              <a:t>   (%</a:t>
            </a:r>
            <a:r>
              <a:rPr lang="en-US" sz="1400" b="1" dirty="0" err="1">
                <a:latin typeface="Courier New" pitchFamily="49" charset="0"/>
              </a:rPr>
              <a:t>rdx</a:t>
            </a:r>
            <a:r>
              <a:rPr lang="en-US" sz="1400" b="1" dirty="0">
                <a:latin typeface="Courier New" pitchFamily="49" charset="0"/>
              </a:rPr>
              <a:t>), %</a:t>
            </a:r>
            <a:r>
              <a:rPr lang="en-US" sz="1400" b="1" dirty="0" err="1">
                <a:latin typeface="Courier New" pitchFamily="49" charset="0"/>
              </a:rPr>
              <a:t>eax</a:t>
            </a:r>
            <a:r>
              <a:rPr lang="en-US" sz="1400" b="1" dirty="0">
                <a:latin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addq</a:t>
            </a:r>
            <a:r>
              <a:rPr lang="en-US" sz="1400" b="1" dirty="0">
                <a:latin typeface="Courier New" pitchFamily="49" charset="0"/>
              </a:rPr>
              <a:t>    $4, %</a:t>
            </a:r>
            <a:r>
              <a:rPr lang="en-US" sz="1400" b="1" dirty="0" err="1">
                <a:latin typeface="Courier New" pitchFamily="49" charset="0"/>
              </a:rPr>
              <a:t>rdx</a:t>
            </a: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decq</a:t>
            </a:r>
            <a:r>
              <a:rPr lang="en-US" sz="1400" b="1" dirty="0">
                <a:latin typeface="Courier New" pitchFamily="49" charset="0"/>
              </a:rPr>
              <a:t>    %</a:t>
            </a:r>
            <a:r>
              <a:rPr lang="en-US" sz="1400" b="1" dirty="0" err="1">
                <a:latin typeface="Courier New" pitchFamily="49" charset="0"/>
              </a:rPr>
              <a:t>rcx</a:t>
            </a: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jne</a:t>
            </a:r>
            <a:r>
              <a:rPr lang="en-US" sz="1400" b="1" dirty="0">
                <a:latin typeface="Courier New" pitchFamily="49" charset="0"/>
              </a:rPr>
              <a:t>     .L3</a:t>
            </a:r>
          </a:p>
          <a:p>
            <a:endParaRPr lang="en-US" sz="1400" b="1" dirty="0">
              <a:latin typeface="Courier New" pitchFamily="49" charset="0"/>
            </a:endParaRPr>
          </a:p>
        </p:txBody>
      </p:sp>
      <p:pic>
        <p:nvPicPr>
          <p:cNvPr id="6" name="Picture 5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F6D404D8-F2B7-3D41-BC1B-412BF5B56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951" y="4538226"/>
            <a:ext cx="4074829" cy="2167374"/>
          </a:xfrm>
          <a:prstGeom prst="rect">
            <a:avLst/>
          </a:prstGeom>
        </p:spPr>
      </p:pic>
      <p:pic>
        <p:nvPicPr>
          <p:cNvPr id="12" name="Picture 11" descr="Chart, line chart&#10;&#10;Description automatically generated">
            <a:extLst>
              <a:ext uri="{FF2B5EF4-FFF2-40B4-BE49-F238E27FC236}">
                <a16:creationId xmlns:a16="http://schemas.microsoft.com/office/drawing/2014/main" id="{FEA689B6-3652-4742-BA90-1ADF4D2FB8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20" y="4542093"/>
            <a:ext cx="4068580" cy="2163507"/>
          </a:xfrm>
          <a:prstGeom prst="rect">
            <a:avLst/>
          </a:prstGeom>
        </p:spPr>
      </p:pic>
      <p:sp>
        <p:nvSpPr>
          <p:cNvPr id="10" name="Right Arrow 9">
            <a:extLst>
              <a:ext uri="{FF2B5EF4-FFF2-40B4-BE49-F238E27FC236}">
                <a16:creationId xmlns:a16="http://schemas.microsoft.com/office/drawing/2014/main" id="{88C11221-56FD-B64A-82E4-E28EBC4F66A2}"/>
              </a:ext>
            </a:extLst>
          </p:cNvPr>
          <p:cNvSpPr/>
          <p:nvPr/>
        </p:nvSpPr>
        <p:spPr>
          <a:xfrm rot="16200000" flipH="1">
            <a:off x="2171451" y="4184152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9E8836D4-211F-EF43-A146-FD43099F83D9}"/>
              </a:ext>
            </a:extLst>
          </p:cNvPr>
          <p:cNvSpPr/>
          <p:nvPr/>
        </p:nvSpPr>
        <p:spPr>
          <a:xfrm rot="16200000" flipH="1">
            <a:off x="6477010" y="4170519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2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FE313-7F22-1845-B933-DA47224BE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 the Abstraction Barrier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DC3342-E024-C34E-9AD6-78F866912479}"/>
              </a:ext>
            </a:extLst>
          </p:cNvPr>
          <p:cNvSpPr>
            <a:spLocks/>
          </p:cNvSpPr>
          <p:nvPr/>
        </p:nvSpPr>
        <p:spPr bwMode="auto">
          <a:xfrm>
            <a:off x="602561" y="1758239"/>
            <a:ext cx="2261377" cy="2514605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#include&lt;</a:t>
            </a: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stdio.h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000" b="1" dirty="0"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main(</a:t>
            </a: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argc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, 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char ** </a:t>
            </a: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argv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0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000" b="1" dirty="0" err="1">
                <a:latin typeface="Courier New"/>
                <a:ea typeface="Monaco" charset="0"/>
                <a:cs typeface="Courier New"/>
                <a:sym typeface="Monaco" charset="0"/>
              </a:rPr>
              <a:t>printf</a:t>
            </a:r>
            <a:r>
              <a:rPr lang="en-US" sz="1000" b="1" dirty="0">
                <a:latin typeface="Courier New"/>
                <a:ea typeface="Monaco" charset="0"/>
                <a:cs typeface="Courier New"/>
                <a:sym typeface="Monaco" charset="0"/>
              </a:rPr>
              <a:t>("Hello world!\n");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latin typeface="Courier New"/>
                <a:ea typeface="Monaco" charset="0"/>
                <a:cs typeface="Courier New"/>
                <a:sym typeface="Monaco" charset="0"/>
              </a:rPr>
              <a:t>  return 0;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EA8D8CF-5148-2246-93D7-5D1317B92408}"/>
              </a:ext>
            </a:extLst>
          </p:cNvPr>
          <p:cNvSpPr>
            <a:spLocks/>
          </p:cNvSpPr>
          <p:nvPr/>
        </p:nvSpPr>
        <p:spPr bwMode="auto">
          <a:xfrm>
            <a:off x="2136148" y="3009895"/>
            <a:ext cx="2261378" cy="2514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$32,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L_.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(%rip),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$0, -4(%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-8(%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-16(%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$0, %al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-20(%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$32,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F5C023F-02E6-1E49-87F9-37F6264D5E81}"/>
              </a:ext>
            </a:extLst>
          </p:cNvPr>
          <p:cNvSpPr>
            <a:spLocks/>
          </p:cNvSpPr>
          <p:nvPr/>
        </p:nvSpPr>
        <p:spPr bwMode="auto">
          <a:xfrm>
            <a:off x="3834623" y="4267195"/>
            <a:ext cx="2261377" cy="2514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55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48 89 e5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48 83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8d 05 25 00 00 00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c7 45 fc 00 00 00 00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89 7d f8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75 f0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c7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b0 00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e8 00 00 00 00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31 c9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89 45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89 c8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83 c4 20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5d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c3</a:t>
            </a:r>
          </a:p>
        </p:txBody>
      </p:sp>
      <p:pic>
        <p:nvPicPr>
          <p:cNvPr id="14" name="Picture 13" descr="A diagram of a computer&#10;&#10;Description automatically generated">
            <a:extLst>
              <a:ext uri="{FF2B5EF4-FFF2-40B4-BE49-F238E27FC236}">
                <a16:creationId xmlns:a16="http://schemas.microsoft.com/office/drawing/2014/main" id="{B74C90FD-FA2F-F9EA-120B-45693DCAF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"/>
          <a:stretch/>
        </p:blipFill>
        <p:spPr>
          <a:xfrm>
            <a:off x="5260763" y="1758239"/>
            <a:ext cx="3280676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64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Optimizing Compilers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Must not cause any change in program behavior</a:t>
            </a:r>
          </a:p>
          <a:p>
            <a:pPr lvl="1"/>
            <a:r>
              <a:rPr lang="en-US" dirty="0"/>
              <a:t>Often prevents optimizations that would only affect behavior under pathological conditions.</a:t>
            </a:r>
          </a:p>
          <a:p>
            <a:pPr lvl="2"/>
            <a:r>
              <a:rPr lang="en-US" dirty="0"/>
              <a:t>Data ranges may be more limited than variable type suggests</a:t>
            </a:r>
          </a:p>
          <a:p>
            <a:pPr lvl="2"/>
            <a:r>
              <a:rPr lang="en-US" dirty="0"/>
              <a:t>Compiler cannot know run-time inputs</a:t>
            </a:r>
          </a:p>
          <a:p>
            <a:pPr lvl="1"/>
            <a:r>
              <a:rPr lang="en-US" dirty="0"/>
              <a:t>When in doubt, the compiler must be conservative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Most analysis is performed only within procedures</a:t>
            </a:r>
          </a:p>
          <a:p>
            <a:pPr lvl="1"/>
            <a:r>
              <a:rPr lang="en-US" dirty="0"/>
              <a:t>Whole-program analysis is too expensive in most cases</a:t>
            </a:r>
          </a:p>
          <a:p>
            <a:pPr lvl="1"/>
            <a:r>
              <a:rPr lang="en-US" dirty="0"/>
              <a:t>Newer versions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do inter-procedural analysis within files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3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43264-AF2D-1440-BE28-9EA827947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Procedure Calls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D60D25-2303-214C-9CF8-2C960AB38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65326"/>
            <a:ext cx="2774798" cy="13208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f1();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f2(){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return f1() + f1();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FBD2A6-0D24-394E-B702-93AE4586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729" y="2565326"/>
            <a:ext cx="2774798" cy="13208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f1();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f2(){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return 2*f1();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187830E4-93C4-4C41-94CB-6064BC213859}"/>
              </a:ext>
            </a:extLst>
          </p:cNvPr>
          <p:cNvSpPr/>
          <p:nvPr/>
        </p:nvSpPr>
        <p:spPr>
          <a:xfrm>
            <a:off x="4343400" y="3098726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9628D-8AB0-EC40-AE22-C14CD9C92E25}"/>
              </a:ext>
            </a:extLst>
          </p:cNvPr>
          <p:cNvSpPr txBox="1"/>
          <p:nvPr/>
        </p:nvSpPr>
        <p:spPr>
          <a:xfrm>
            <a:off x="4507372" y="2543555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3B49B66-AB1B-B645-80BB-60B0262DC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the following two functions. What do each of these programs do? Do they do the same thing?</a:t>
            </a:r>
          </a:p>
        </p:txBody>
      </p:sp>
    </p:spTree>
    <p:extLst>
      <p:ext uri="{BB962C8B-B14F-4D97-AF65-F5344CB8AC3E}">
        <p14:creationId xmlns:p14="http://schemas.microsoft.com/office/powerpoint/2010/main" val="1575086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Blocker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Compiler treats procedure calls as black boxes</a:t>
            </a:r>
          </a:p>
          <a:p>
            <a:pPr lvl="1"/>
            <a:r>
              <a:rPr lang="en-US" dirty="0"/>
              <a:t>Unknown side-effects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dirty="0"/>
              <a:t> may not always return the same value</a:t>
            </a:r>
          </a:p>
          <a:p>
            <a:pPr lvl="1"/>
            <a:endParaRPr lang="en-US" dirty="0"/>
          </a:p>
          <a:p>
            <a:r>
              <a:rPr lang="en-US" dirty="0"/>
              <a:t>Alternatives:</a:t>
            </a:r>
          </a:p>
          <a:p>
            <a:pPr lvl="1"/>
            <a:r>
              <a:rPr lang="en-US" dirty="0"/>
              <a:t>Do your own code motion (necessary here)</a:t>
            </a:r>
          </a:p>
          <a:p>
            <a:pPr lvl="1"/>
            <a:r>
              <a:rPr lang="en-US" dirty="0"/>
              <a:t>Use inline keyword when declaring functions </a:t>
            </a: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will optimize within a single file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–O1</a:t>
            </a:r>
          </a:p>
        </p:txBody>
      </p:sp>
    </p:spTree>
    <p:extLst>
      <p:ext uri="{BB962C8B-B14F-4D97-AF65-F5344CB8AC3E}">
        <p14:creationId xmlns:p14="http://schemas.microsoft.com/office/powerpoint/2010/main" val="1628591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Lowering Case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1638716"/>
            <a:ext cx="4038600" cy="20287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lower(char* s){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int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strlen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(s);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if (s[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&gt;= 'A' &amp;&amp; 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&lt;= 'Z'){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940FF55-8693-B049-AE39-7F158F20C6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789820"/>
              </p:ext>
            </p:extLst>
          </p:nvPr>
        </p:nvGraphicFramePr>
        <p:xfrm>
          <a:off x="457200" y="3831511"/>
          <a:ext cx="4038600" cy="2560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346CDD3-1141-B643-9A9D-3E98BEA94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8" y="1628742"/>
            <a:ext cx="4038601" cy="20287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lower(char* s){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int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int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strlen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if (s[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&gt;= 'A' &amp;&amp; 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&lt;= 'Z'){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10E074A-7490-2F42-9FC4-B8664CF762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272262"/>
              </p:ext>
            </p:extLst>
          </p:nvPr>
        </p:nvGraphicFramePr>
        <p:xfrm>
          <a:off x="4648199" y="3831511"/>
          <a:ext cx="4012789" cy="255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ight Arrow 14">
            <a:extLst>
              <a:ext uri="{FF2B5EF4-FFF2-40B4-BE49-F238E27FC236}">
                <a16:creationId xmlns:a16="http://schemas.microsoft.com/office/drawing/2014/main" id="{8127589C-57FB-7F4E-954A-283DC925CCFF}"/>
              </a:ext>
            </a:extLst>
          </p:cNvPr>
          <p:cNvSpPr/>
          <p:nvPr/>
        </p:nvSpPr>
        <p:spPr>
          <a:xfrm rot="16200000" flipH="1">
            <a:off x="2171451" y="3557183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18C3DE2B-0AA2-CE4F-B007-FAD45A5414F9}"/>
              </a:ext>
            </a:extLst>
          </p:cNvPr>
          <p:cNvSpPr/>
          <p:nvPr/>
        </p:nvSpPr>
        <p:spPr>
          <a:xfrm rot="16200000" flipH="1">
            <a:off x="6477010" y="3543550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8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4" grpId="0">
        <p:bldAsOne/>
      </p:bldGraphic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Machine Independent Optimization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Compilers optimize assembly code</a:t>
            </a:r>
          </a:p>
          <a:p>
            <a:pPr lvl="1"/>
            <a:r>
              <a:rPr lang="en-US" dirty="0"/>
              <a:t>Dead code elimination</a:t>
            </a:r>
          </a:p>
          <a:p>
            <a:pPr lvl="1"/>
            <a:r>
              <a:rPr lang="en-US" dirty="0"/>
              <a:t>Code motion</a:t>
            </a:r>
          </a:p>
          <a:p>
            <a:pPr lvl="1"/>
            <a:r>
              <a:rPr lang="en-US" dirty="0"/>
              <a:t>Factoring out common subexpressions</a:t>
            </a:r>
          </a:p>
          <a:p>
            <a:pPr lvl="1"/>
            <a:r>
              <a:rPr lang="en-US" dirty="0"/>
              <a:t>Loop elimination</a:t>
            </a:r>
          </a:p>
          <a:p>
            <a:pPr lvl="1"/>
            <a:r>
              <a:rPr lang="en-US" dirty="0"/>
              <a:t>Reduction in Strength</a:t>
            </a:r>
          </a:p>
          <a:p>
            <a:pPr lvl="1"/>
            <a:endParaRPr lang="en-US" dirty="0"/>
          </a:p>
          <a:p>
            <a:r>
              <a:rPr lang="en-US" dirty="0"/>
              <a:t>Optimization blockers:</a:t>
            </a:r>
          </a:p>
          <a:p>
            <a:pPr lvl="1"/>
            <a:r>
              <a:rPr lang="en-US" dirty="0"/>
              <a:t>Aliasing</a:t>
            </a:r>
          </a:p>
          <a:p>
            <a:pPr lvl="2"/>
            <a:r>
              <a:rPr lang="en-US" dirty="0"/>
              <a:t>Use local variables</a:t>
            </a:r>
          </a:p>
          <a:p>
            <a:pPr lvl="1"/>
            <a:r>
              <a:rPr lang="en-US" dirty="0"/>
              <a:t>Procedure calls</a:t>
            </a:r>
          </a:p>
          <a:p>
            <a:pPr lvl="2"/>
            <a:r>
              <a:rPr lang="en-US" dirty="0"/>
              <a:t>Move them yourself</a:t>
            </a:r>
          </a:p>
        </p:txBody>
      </p:sp>
    </p:spTree>
    <p:extLst>
      <p:ext uri="{BB962C8B-B14F-4D97-AF65-F5344CB8AC3E}">
        <p14:creationId xmlns:p14="http://schemas.microsoft.com/office/powerpoint/2010/main" val="847035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5819D8-B526-CF40-6619-CCA441C73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698257"/>
              </p:ext>
            </p:extLst>
          </p:nvPr>
        </p:nvGraphicFramePr>
        <p:xfrm>
          <a:off x="444500" y="5058908"/>
          <a:ext cx="8229600" cy="116205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6580501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14551907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1297991687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1738319856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934057492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329330939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168427917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40328051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Code-Level Optimizations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159824"/>
              </p:ext>
            </p:extLst>
          </p:nvPr>
        </p:nvGraphicFramePr>
        <p:xfrm>
          <a:off x="444500" y="4669971"/>
          <a:ext cx="8229600" cy="777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3233C5-0204-D943-A0D5-AAAE80B83CB6}"/>
              </a:ext>
            </a:extLst>
          </p:cNvPr>
          <p:cNvSpPr txBox="1"/>
          <p:nvPr/>
        </p:nvSpPr>
        <p:spPr>
          <a:xfrm>
            <a:off x="594112" y="6287418"/>
            <a:ext cx="793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Exercise: </a:t>
            </a:r>
            <a:r>
              <a:rPr lang="en-US" dirty="0"/>
              <a:t>how could you optimize this code to get even better performance?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687774-D3F6-037C-EC49-02A0A96F5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943" y="1752600"/>
            <a:ext cx="6332857" cy="25827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void combine1(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for(long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(v);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OP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1318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Code-Level Optimizations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83165" y="5429071"/>
            <a:ext cx="59627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Accumulate in temporary variable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Move </a:t>
            </a:r>
            <a:r>
              <a:rPr lang="en-US" sz="2400" dirty="0" err="1"/>
              <a:t>vec_length</a:t>
            </a:r>
            <a:r>
              <a:rPr lang="en-US" sz="2400" dirty="0"/>
              <a:t> out of loop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Avoid extra bounds check on each cycle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A4BC62D-D57E-8D4E-9B72-521C3EDBA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98951"/>
            <a:ext cx="4825512" cy="36907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void combine1(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      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for(long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=0;i&lt;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v,i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OP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C510A0-5EA2-6241-BDC3-A4280BBB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312" y="1598951"/>
            <a:ext cx="4825512" cy="36907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void combine2(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v,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      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x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for(long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&lt;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(v);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v,i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OP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*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0623B5C-8EB6-D743-A184-118FE8378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312" y="1585917"/>
            <a:ext cx="4825512" cy="36907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void combine2(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v,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      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x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long length =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vec_length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for(long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&lt;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length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v,i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OP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*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EEABB0B9-ABC7-314C-8CB4-927BEE525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312" y="1592434"/>
            <a:ext cx="4586990" cy="36907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void combine2(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v,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      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b="1" dirty="0">
              <a:solidFill>
                <a:schemeClr val="accent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x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long length =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vec_length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*d=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get_vec_elem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(v,0);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for(long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&lt;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length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OP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d[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]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*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= 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FCD6B5-0A87-D317-3160-A7A9C0E0852F}"/>
              </a:ext>
            </a:extLst>
          </p:cNvPr>
          <p:cNvSpPr/>
          <p:nvPr/>
        </p:nvSpPr>
        <p:spPr>
          <a:xfrm>
            <a:off x="980343" y="5429071"/>
            <a:ext cx="7620000" cy="1352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C153B3-7425-CE83-659E-EA6A4D9EEAD1}"/>
              </a:ext>
            </a:extLst>
          </p:cNvPr>
          <p:cNvSpPr/>
          <p:nvPr/>
        </p:nvSpPr>
        <p:spPr>
          <a:xfrm>
            <a:off x="4749312" y="1472619"/>
            <a:ext cx="5232888" cy="3846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D61A228B-36DD-254F-8608-08B03FD5E4CD}"/>
              </a:ext>
            </a:extLst>
          </p:cNvPr>
          <p:cNvSpPr/>
          <p:nvPr/>
        </p:nvSpPr>
        <p:spPr>
          <a:xfrm rot="10800000" flipH="1">
            <a:off x="4572000" y="2938991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2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3" grpId="0" animBg="1"/>
      <p:bldP spid="4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Code-Level Optimizations</a:t>
            </a:r>
          </a:p>
        </p:txBody>
      </p:sp>
      <p:graphicFrame>
        <p:nvGraphicFramePr>
          <p:cNvPr id="6" name="Group 49">
            <a:extLst>
              <a:ext uri="{FF2B5EF4-FFF2-40B4-BE49-F238E27FC236}">
                <a16:creationId xmlns:a16="http://schemas.microsoft.com/office/drawing/2014/main" id="{996A40D8-7BD5-3049-BB79-57B4EA6C3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111721"/>
              </p:ext>
            </p:extLst>
          </p:nvPr>
        </p:nvGraphicFramePr>
        <p:xfrm>
          <a:off x="449943" y="4689475"/>
          <a:ext cx="8229600" cy="1939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Combine2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943581142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C59F4CDE-7EB1-BA4E-ACAE-270E762B4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5145638" cy="28597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void combine2(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v,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x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long length =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vec_length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* d =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get_vec_element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(v,0);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for(long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length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OP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d[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]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21039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6235A-0E4D-3746-9F00-269D0E7E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6100783-3987-C04A-A71C-A818D60D3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1567707"/>
            <a:ext cx="4495799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psum1(int a[],int sums[],int n){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sums[0] = a[0];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sums[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sums[i-1] + a[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CB51C0DC-6ACD-9842-A34D-2BF10E4492C3}"/>
              </a:ext>
            </a:extLst>
          </p:cNvPr>
          <p:cNvSpPr/>
          <p:nvPr/>
        </p:nvSpPr>
        <p:spPr>
          <a:xfrm rot="5400000">
            <a:off x="4415345" y="3114064"/>
            <a:ext cx="313306" cy="563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D9BAD45-5AF9-B146-9C76-661E105E2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098" y="3657600"/>
            <a:ext cx="4495799" cy="24596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psum2(int a[],int sums[],int n){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sums[0] = a[0];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n-1; 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+=2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sums[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  = sums[i-1] + a[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sums[i+1] = sums[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+ a[i+1];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n){ // handle odd #iterations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sums[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sum[i-1] + a[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BB4D2E30-E1BC-1E4C-B495-E228D95FDCF2}"/>
              </a:ext>
            </a:extLst>
          </p:cNvPr>
          <p:cNvSpPr/>
          <p:nvPr/>
        </p:nvSpPr>
        <p:spPr>
          <a:xfrm rot="5400000">
            <a:off x="4415343" y="6114683"/>
            <a:ext cx="313306" cy="563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0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 with Unrolling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41711" y="1509486"/>
            <a:ext cx="5490285" cy="37830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unroll2_combine(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* v,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long length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* d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get_vec_element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(v,0);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for(long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&lt; limit;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x = (x OP d[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]) OP 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for (;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&lt; length;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x = x OP d[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343942-E83C-ED4A-9F07-D9A2BD3A7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331686"/>
              </p:ext>
            </p:extLst>
          </p:nvPr>
        </p:nvGraphicFramePr>
        <p:xfrm>
          <a:off x="436418" y="6007100"/>
          <a:ext cx="8229600" cy="7747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30806697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572667666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192043738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3794612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806003461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413592555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Latency Bound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5.00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166788905"/>
                  </a:ext>
                </a:extLst>
              </a:tr>
            </a:tbl>
          </a:graphicData>
        </a:graphic>
      </p:graphicFrame>
      <p:graphicFrame>
        <p:nvGraphicFramePr>
          <p:cNvPr id="6" name="Group 49">
            <a:extLst>
              <a:ext uri="{FF2B5EF4-FFF2-40B4-BE49-F238E27FC236}">
                <a16:creationId xmlns:a16="http://schemas.microsoft.com/office/drawing/2014/main" id="{D3E124AE-0AC6-9E4A-89E6-BA9D26672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86670"/>
              </p:ext>
            </p:extLst>
          </p:nvPr>
        </p:nvGraphicFramePr>
        <p:xfrm>
          <a:off x="436418" y="4067175"/>
          <a:ext cx="8229600" cy="2327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Combine2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94358114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44372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58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DC8AA-C7B6-2D49-881A-F72C699B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Techniques for Improving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6AD1-B817-FD44-BE36-A694CD803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Use better algorithms/data structures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Compile to efficient byte code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code that compiles to efficient byte code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Parallelize your execution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02BB99E-A1B6-5940-9CEF-5F4DB99CADF9}"/>
              </a:ext>
            </a:extLst>
          </p:cNvPr>
          <p:cNvCxnSpPr/>
          <p:nvPr/>
        </p:nvCxnSpPr>
        <p:spPr>
          <a:xfrm>
            <a:off x="457200" y="1828800"/>
            <a:ext cx="579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14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01FB756-FEC5-DB4B-81D7-C6D28C360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Reassociation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CE5D85C-6AD8-F54E-A8E1-C9A44E42A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676400"/>
            <a:ext cx="4084320" cy="639762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x = (x OP d[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]) OP d[i+1];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F5DC0D1-3E64-2A4D-9898-FC82A9564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4084320" cy="639762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Courier New" pitchFamily="49" charset="0"/>
              </a:rPr>
              <a:t>x = x OP (d[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 OP d[i+1]);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3F178CA-EADC-D04D-BDDB-69E15A235E1A}"/>
              </a:ext>
            </a:extLst>
          </p:cNvPr>
          <p:cNvGrpSpPr/>
          <p:nvPr/>
        </p:nvGrpSpPr>
        <p:grpSpPr>
          <a:xfrm>
            <a:off x="685800" y="2133600"/>
            <a:ext cx="3286499" cy="4572000"/>
            <a:chOff x="599701" y="2209800"/>
            <a:chExt cx="3286499" cy="4572000"/>
          </a:xfrm>
        </p:grpSpPr>
        <p:sp>
          <p:nvSpPr>
            <p:cNvPr id="10" name="AutoShape 5">
              <a:extLst>
                <a:ext uri="{FF2B5EF4-FFF2-40B4-BE49-F238E27FC236}">
                  <a16:creationId xmlns:a16="http://schemas.microsoft.com/office/drawing/2014/main" id="{C37C1822-068D-4049-9EBC-EDF6D7B90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701" y="27432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11" name="Line 6">
              <a:extLst>
                <a:ext uri="{FF2B5EF4-FFF2-40B4-BE49-F238E27FC236}">
                  <a16:creationId xmlns:a16="http://schemas.microsoft.com/office/drawing/2014/main" id="{A6BBC1A4-6C6F-0A4A-95A9-1B3FED7A73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2101" y="2514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" name="Line 7">
              <a:extLst>
                <a:ext uri="{FF2B5EF4-FFF2-40B4-BE49-F238E27FC236}">
                  <a16:creationId xmlns:a16="http://schemas.microsoft.com/office/drawing/2014/main" id="{4197204B-12F5-5F41-83F6-CAFB25C15C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0701" y="2514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" name="AutoShape 8">
              <a:extLst>
                <a:ext uri="{FF2B5EF4-FFF2-40B4-BE49-F238E27FC236}">
                  <a16:creationId xmlns:a16="http://schemas.microsoft.com/office/drawing/2014/main" id="{1D9EDCA6-0317-F149-9C2E-72AC21E53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261" y="32766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*</a:t>
              </a:r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4FCC5847-D94D-114C-B730-BA0254207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9661" y="31242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id="{4BC4F6AA-7CD3-5E46-B025-410EC5CAF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261" y="3048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8D95EF6B-B75F-1348-B1E3-3AB906A09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501" y="30480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8F8D7F0-33EC-B14A-B47F-5C87205DA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739" y="2209800"/>
              <a:ext cx="23019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  <a:endParaRPr lang="en-US" sz="1800" baseline="-250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5A84822-2854-4B41-A120-0C4549B2B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301" y="22098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177F438-95F6-5040-B5B9-AF142E0A0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5861" y="27432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0" name="AutoShape 15">
              <a:extLst>
                <a:ext uri="{FF2B5EF4-FFF2-40B4-BE49-F238E27FC236}">
                  <a16:creationId xmlns:a16="http://schemas.microsoft.com/office/drawing/2014/main" id="{A67D3D1E-DC1F-C440-959C-9F9913A28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5359" y="38100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21" name="Line 16">
              <a:extLst>
                <a:ext uri="{FF2B5EF4-FFF2-40B4-BE49-F238E27FC236}">
                  <a16:creationId xmlns:a16="http://schemas.microsoft.com/office/drawing/2014/main" id="{FD0B09CB-B70E-D849-A4E6-053C6C0330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7759" y="36576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10FCF65A-F610-854D-8CD9-B03BD21795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6359" y="3581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60AF1875-1A6A-1A4A-A366-BB7DF1603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6186" y="35814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B6D6151-3E38-F94F-ADDF-E43A9C612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3959" y="32766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5" name="AutoShape 20">
              <a:extLst>
                <a:ext uri="{FF2B5EF4-FFF2-40B4-BE49-F238E27FC236}">
                  <a16:creationId xmlns:a16="http://schemas.microsoft.com/office/drawing/2014/main" id="{EE124917-1251-894A-9E35-650406DD1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534" y="43434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26" name="Line 21">
              <a:extLst>
                <a:ext uri="{FF2B5EF4-FFF2-40B4-BE49-F238E27FC236}">
                  <a16:creationId xmlns:a16="http://schemas.microsoft.com/office/drawing/2014/main" id="{27A43B48-38D2-A946-BE88-7F7B3DAC2F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1934" y="41910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7" name="Line 22">
              <a:extLst>
                <a:ext uri="{FF2B5EF4-FFF2-40B4-BE49-F238E27FC236}">
                  <a16:creationId xmlns:a16="http://schemas.microsoft.com/office/drawing/2014/main" id="{1F5DFF32-EE27-3A48-8FB0-17326DF00B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0534" y="4114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21C05BEF-D490-744F-9B5D-75DF0C7C7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4284" y="41148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76839A7-F153-FC44-BB23-C36D4A99B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134" y="38100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30" name="AutoShape 25">
              <a:extLst>
                <a:ext uri="{FF2B5EF4-FFF2-40B4-BE49-F238E27FC236}">
                  <a16:creationId xmlns:a16="http://schemas.microsoft.com/office/drawing/2014/main" id="{6A740C65-D6DC-844B-A608-DC52ECDB8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8836" y="48768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31" name="Line 26">
              <a:extLst>
                <a:ext uri="{FF2B5EF4-FFF2-40B4-BE49-F238E27FC236}">
                  <a16:creationId xmlns:a16="http://schemas.microsoft.com/office/drawing/2014/main" id="{F72E9943-B3CD-814D-8F69-952B3C7031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1236" y="47244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2" name="Line 27">
              <a:extLst>
                <a:ext uri="{FF2B5EF4-FFF2-40B4-BE49-F238E27FC236}">
                  <a16:creationId xmlns:a16="http://schemas.microsoft.com/office/drawing/2014/main" id="{7AFEF91B-D0A9-144C-A15C-DCFE6B3D5B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9836" y="46482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99F955-FFCC-EC47-961A-8003AAEC3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459" y="46482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C76D4E0-1B35-6747-B5EA-7882B117A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7436" y="43434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dirty="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 dirty="0">
                  <a:solidFill>
                    <a:schemeClr val="tx2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35" name="AutoShape 30">
              <a:extLst>
                <a:ext uri="{FF2B5EF4-FFF2-40B4-BE49-F238E27FC236}">
                  <a16:creationId xmlns:a16="http://schemas.microsoft.com/office/drawing/2014/main" id="{5FC3F4A1-29F6-0A4F-BE29-03E24F85D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1141" y="54102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36" name="Line 31">
              <a:extLst>
                <a:ext uri="{FF2B5EF4-FFF2-40B4-BE49-F238E27FC236}">
                  <a16:creationId xmlns:a16="http://schemas.microsoft.com/office/drawing/2014/main" id="{C4866757-3F78-B149-BE61-863986422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3541" y="52578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Line 32">
              <a:extLst>
                <a:ext uri="{FF2B5EF4-FFF2-40B4-BE49-F238E27FC236}">
                  <a16:creationId xmlns:a16="http://schemas.microsoft.com/office/drawing/2014/main" id="{752A0F03-7099-2E46-B7BB-55343DB22D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2141" y="5181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0CE40ECA-D8D9-5C49-9BC5-549C1D42B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761" y="51816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65CFCCE-1632-B340-B3F7-BCE42BA75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9741" y="48768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40" name="AutoShape 35">
              <a:extLst>
                <a:ext uri="{FF2B5EF4-FFF2-40B4-BE49-F238E27FC236}">
                  <a16:creationId xmlns:a16="http://schemas.microsoft.com/office/drawing/2014/main" id="{89CD83FA-5AC6-AC4E-9533-F6F46AF44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987" y="59436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41" name="Line 36">
              <a:extLst>
                <a:ext uri="{FF2B5EF4-FFF2-40B4-BE49-F238E27FC236}">
                  <a16:creationId xmlns:a16="http://schemas.microsoft.com/office/drawing/2014/main" id="{C0DB5ABF-E8F5-FB4F-85EA-578084C4FD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2387" y="57912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2" name="Line 37">
              <a:extLst>
                <a:ext uri="{FF2B5EF4-FFF2-40B4-BE49-F238E27FC236}">
                  <a16:creationId xmlns:a16="http://schemas.microsoft.com/office/drawing/2014/main" id="{C85A5C31-1CDA-174C-BF47-945A27D366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987" y="5715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093D1E05-8218-0243-B158-AAC6F6D05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066" y="57150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8ED9898-024E-3942-A49D-989A2BACE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587" y="54102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45" name="AutoShape 40">
              <a:extLst>
                <a:ext uri="{FF2B5EF4-FFF2-40B4-BE49-F238E27FC236}">
                  <a16:creationId xmlns:a16="http://schemas.microsoft.com/office/drawing/2014/main" id="{8890E556-4743-9D4E-889F-BEAB93E8D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435" y="64770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46" name="Line 41">
              <a:extLst>
                <a:ext uri="{FF2B5EF4-FFF2-40B4-BE49-F238E27FC236}">
                  <a16:creationId xmlns:a16="http://schemas.microsoft.com/office/drawing/2014/main" id="{5524FBEC-0EC7-034B-85B2-39ED3C989B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2811" y="63246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7" name="Line 42">
              <a:extLst>
                <a:ext uri="{FF2B5EF4-FFF2-40B4-BE49-F238E27FC236}">
                  <a16:creationId xmlns:a16="http://schemas.microsoft.com/office/drawing/2014/main" id="{9FDD408B-DA40-8949-8CCA-E27F3E00D2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5435" y="6248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752D3A35-162C-FA4D-B5FA-2F948BBA5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8912" y="62484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1361D77-0BFD-8046-B4F0-08FF200CF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035" y="59436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7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18AE1C8-D0BE-0044-A7D2-B665DF7B3E59}"/>
              </a:ext>
            </a:extLst>
          </p:cNvPr>
          <p:cNvGrpSpPr/>
          <p:nvPr/>
        </p:nvGrpSpPr>
        <p:grpSpPr>
          <a:xfrm>
            <a:off x="5298553" y="2133600"/>
            <a:ext cx="2759075" cy="3276600"/>
            <a:chOff x="1066800" y="2438400"/>
            <a:chExt cx="2759075" cy="3276600"/>
          </a:xfrm>
        </p:grpSpPr>
        <p:sp>
          <p:nvSpPr>
            <p:cNvPr id="51" name="Line 7">
              <a:extLst>
                <a:ext uri="{FF2B5EF4-FFF2-40B4-BE49-F238E27FC236}">
                  <a16:creationId xmlns:a16="http://schemas.microsoft.com/office/drawing/2014/main" id="{82AA6E44-6B2E-A14A-997B-8444A92E3A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5486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2" name="AutoShape 6">
              <a:extLst>
                <a:ext uri="{FF2B5EF4-FFF2-40B4-BE49-F238E27FC236}">
                  <a16:creationId xmlns:a16="http://schemas.microsoft.com/office/drawing/2014/main" id="{044FD9D6-063F-8944-82E3-F38E4AE74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800" y="36163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53" name="Line 7">
              <a:extLst>
                <a:ext uri="{FF2B5EF4-FFF2-40B4-BE49-F238E27FC236}">
                  <a16:creationId xmlns:a16="http://schemas.microsoft.com/office/drawing/2014/main" id="{7168B846-6E2C-0A42-A610-6A2C9491DB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9200" y="33877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4" name="AutoShape 8">
              <a:extLst>
                <a:ext uri="{FF2B5EF4-FFF2-40B4-BE49-F238E27FC236}">
                  <a16:creationId xmlns:a16="http://schemas.microsoft.com/office/drawing/2014/main" id="{741861C9-7BDF-5041-9E11-CA8A06B9A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00" y="41497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8B73CA7F-6C16-6145-8B92-677BF06E0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600" y="3921125"/>
              <a:ext cx="304800" cy="369888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6" name="Rectangle 11">
              <a:extLst>
                <a:ext uri="{FF2B5EF4-FFF2-40B4-BE49-F238E27FC236}">
                  <a16:creationId xmlns:a16="http://schemas.microsoft.com/office/drawing/2014/main" id="{702DE3F6-2A6B-D94D-8823-CF993C7B4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838" y="3082925"/>
              <a:ext cx="230188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  <a:endParaRPr lang="en-US" sz="1800" baseline="-250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57" name="AutoShape 12">
              <a:extLst>
                <a:ext uri="{FF2B5EF4-FFF2-40B4-BE49-F238E27FC236}">
                  <a16:creationId xmlns:a16="http://schemas.microsoft.com/office/drawing/2014/main" id="{DAF2FC17-3EDC-004C-8963-F3DCD760D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0125" y="46831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58" name="Freeform 14">
              <a:extLst>
                <a:ext uri="{FF2B5EF4-FFF2-40B4-BE49-F238E27FC236}">
                  <a16:creationId xmlns:a16="http://schemas.microsoft.com/office/drawing/2014/main" id="{E0C5B01D-5FE0-674B-AD2D-DD871A643F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5325" y="4454525"/>
              <a:ext cx="304800" cy="369888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9" name="AutoShape 15">
              <a:extLst>
                <a:ext uri="{FF2B5EF4-FFF2-40B4-BE49-F238E27FC236}">
                  <a16:creationId xmlns:a16="http://schemas.microsoft.com/office/drawing/2014/main" id="{499474AF-AFDF-0340-B309-CE022A527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850" y="52165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60" name="Freeform 17">
              <a:extLst>
                <a:ext uri="{FF2B5EF4-FFF2-40B4-BE49-F238E27FC236}">
                  <a16:creationId xmlns:a16="http://schemas.microsoft.com/office/drawing/2014/main" id="{86F5040A-5E45-044E-B102-9DC4674B1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9050" y="4987925"/>
              <a:ext cx="304800" cy="369888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1" name="AutoShape 25">
              <a:extLst>
                <a:ext uri="{FF2B5EF4-FFF2-40B4-BE49-F238E27FC236}">
                  <a16:creationId xmlns:a16="http://schemas.microsoft.com/office/drawing/2014/main" id="{59D81B51-A700-3648-9B6F-A654438B9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29305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*</a:t>
              </a:r>
            </a:p>
          </p:txBody>
        </p:sp>
        <p:sp>
          <p:nvSpPr>
            <p:cNvPr id="62" name="Rectangle 26">
              <a:extLst>
                <a:ext uri="{FF2B5EF4-FFF2-40B4-BE49-F238E27FC236}">
                  <a16:creationId xmlns:a16="http://schemas.microsoft.com/office/drawing/2014/main" id="{CF295870-0A16-7641-BF5F-41AFD2D1C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00" y="24384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63" name="Line 27">
              <a:extLst>
                <a:ext uri="{FF2B5EF4-FFF2-40B4-BE49-F238E27FC236}">
                  <a16:creationId xmlns:a16="http://schemas.microsoft.com/office/drawing/2014/main" id="{6A575C73-2D5A-9140-A09A-4E0814607C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7019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4" name="Rectangle 28">
              <a:extLst>
                <a:ext uri="{FF2B5EF4-FFF2-40B4-BE49-F238E27FC236}">
                  <a16:creationId xmlns:a16="http://schemas.microsoft.com/office/drawing/2014/main" id="{034972FF-E69C-7647-8630-BEAEEEB12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400" y="24384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65" name="Freeform 29">
              <a:extLst>
                <a:ext uri="{FF2B5EF4-FFF2-40B4-BE49-F238E27FC236}">
                  <a16:creationId xmlns:a16="http://schemas.microsoft.com/office/drawing/2014/main" id="{84EBDE1A-1C8D-864C-846D-B33898AE1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800" y="3235325"/>
              <a:ext cx="92075" cy="369888"/>
            </a:xfrm>
            <a:custGeom>
              <a:avLst/>
              <a:gdLst>
                <a:gd name="T0" fmla="*/ 96 w 96"/>
                <a:gd name="T1" fmla="*/ 0 h 144"/>
                <a:gd name="T2" fmla="*/ 96 w 96"/>
                <a:gd name="T3" fmla="*/ 48 h 144"/>
                <a:gd name="T4" fmla="*/ 0 w 96"/>
                <a:gd name="T5" fmla="*/ 48 h 144"/>
                <a:gd name="T6" fmla="*/ 0 w 96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44"/>
                <a:gd name="T14" fmla="*/ 96 w 96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44">
                  <a:moveTo>
                    <a:pt x="96" y="0"/>
                  </a:moveTo>
                  <a:lnTo>
                    <a:pt x="96" y="48"/>
                  </a:lnTo>
                  <a:lnTo>
                    <a:pt x="0" y="48"/>
                  </a:lnTo>
                  <a:lnTo>
                    <a:pt x="0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6" name="Line 30">
              <a:extLst>
                <a:ext uri="{FF2B5EF4-FFF2-40B4-BE49-F238E27FC236}">
                  <a16:creationId xmlns:a16="http://schemas.microsoft.com/office/drawing/2014/main" id="{33AF2276-CEAF-2344-B1D8-52D6F728AF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27019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7" name="AutoShape 32">
              <a:extLst>
                <a:ext uri="{FF2B5EF4-FFF2-40B4-BE49-F238E27FC236}">
                  <a16:creationId xmlns:a16="http://schemas.microsoft.com/office/drawing/2014/main" id="{DFB06547-E0E8-5146-97BE-B876A0C7E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1200" y="34639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68" name="Rectangle 33">
              <a:extLst>
                <a:ext uri="{FF2B5EF4-FFF2-40B4-BE49-F238E27FC236}">
                  <a16:creationId xmlns:a16="http://schemas.microsoft.com/office/drawing/2014/main" id="{C12CA3AA-47F2-C546-BB82-1681B7B5E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29718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69" name="Line 34">
              <a:extLst>
                <a:ext uri="{FF2B5EF4-FFF2-40B4-BE49-F238E27FC236}">
                  <a16:creationId xmlns:a16="http://schemas.microsoft.com/office/drawing/2014/main" id="{2F9ADE11-92D8-224C-AAC8-41FAFE95B6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400" y="32353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0" name="Rectangle 35">
              <a:extLst>
                <a:ext uri="{FF2B5EF4-FFF2-40B4-BE49-F238E27FC236}">
                  <a16:creationId xmlns:a16="http://schemas.microsoft.com/office/drawing/2014/main" id="{D66A905A-1B59-1243-BCC3-DB13EDEB6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000" y="29718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 dirty="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 dirty="0">
                  <a:solidFill>
                    <a:schemeClr val="tx2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71" name="Freeform 36">
              <a:extLst>
                <a:ext uri="{FF2B5EF4-FFF2-40B4-BE49-F238E27FC236}">
                  <a16:creationId xmlns:a16="http://schemas.microsoft.com/office/drawing/2014/main" id="{AE0266AA-3079-9949-8991-560F4C7FD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7400" y="3768725"/>
              <a:ext cx="92075" cy="369888"/>
            </a:xfrm>
            <a:custGeom>
              <a:avLst/>
              <a:gdLst>
                <a:gd name="T0" fmla="*/ 96 w 96"/>
                <a:gd name="T1" fmla="*/ 0 h 144"/>
                <a:gd name="T2" fmla="*/ 96 w 96"/>
                <a:gd name="T3" fmla="*/ 48 h 144"/>
                <a:gd name="T4" fmla="*/ 0 w 96"/>
                <a:gd name="T5" fmla="*/ 48 h 144"/>
                <a:gd name="T6" fmla="*/ 0 w 96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44"/>
                <a:gd name="T14" fmla="*/ 96 w 96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44">
                  <a:moveTo>
                    <a:pt x="96" y="0"/>
                  </a:moveTo>
                  <a:lnTo>
                    <a:pt x="96" y="48"/>
                  </a:lnTo>
                  <a:lnTo>
                    <a:pt x="0" y="48"/>
                  </a:lnTo>
                  <a:lnTo>
                    <a:pt x="0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2" name="Line 37">
              <a:extLst>
                <a:ext uri="{FF2B5EF4-FFF2-40B4-BE49-F238E27FC236}">
                  <a16:creationId xmlns:a16="http://schemas.microsoft.com/office/drawing/2014/main" id="{75CD2ED8-FCF0-7040-AEFC-F6E103CAF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400" y="32353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3" name="AutoShape 39">
              <a:extLst>
                <a:ext uri="{FF2B5EF4-FFF2-40B4-BE49-F238E27FC236}">
                  <a16:creationId xmlns:a16="http://schemas.microsoft.com/office/drawing/2014/main" id="{37F2BDC7-926E-3440-A8DC-121EBBEEE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800" y="39973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74" name="Rectangle 40">
              <a:extLst>
                <a:ext uri="{FF2B5EF4-FFF2-40B4-BE49-F238E27FC236}">
                  <a16:creationId xmlns:a16="http://schemas.microsoft.com/office/drawing/2014/main" id="{9D62EC21-4CE6-7F4D-B6AA-FDC33798F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35052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75" name="Line 41">
              <a:extLst>
                <a:ext uri="{FF2B5EF4-FFF2-40B4-BE49-F238E27FC236}">
                  <a16:creationId xmlns:a16="http://schemas.microsoft.com/office/drawing/2014/main" id="{17D8BFE8-AB7B-1546-90B3-16EE438BA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000" y="37687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6" name="Rectangle 42">
              <a:extLst>
                <a:ext uri="{FF2B5EF4-FFF2-40B4-BE49-F238E27FC236}">
                  <a16:creationId xmlns:a16="http://schemas.microsoft.com/office/drawing/2014/main" id="{8802B7E6-8C71-FD43-8422-75516EB8A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600" y="35052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77" name="Freeform 43">
              <a:extLst>
                <a:ext uri="{FF2B5EF4-FFF2-40B4-BE49-F238E27FC236}">
                  <a16:creationId xmlns:a16="http://schemas.microsoft.com/office/drawing/2014/main" id="{4538C31D-95D1-E244-B2B3-905F95120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000" y="4302125"/>
              <a:ext cx="92075" cy="369888"/>
            </a:xfrm>
            <a:custGeom>
              <a:avLst/>
              <a:gdLst>
                <a:gd name="T0" fmla="*/ 96 w 96"/>
                <a:gd name="T1" fmla="*/ 0 h 144"/>
                <a:gd name="T2" fmla="*/ 96 w 96"/>
                <a:gd name="T3" fmla="*/ 48 h 144"/>
                <a:gd name="T4" fmla="*/ 0 w 96"/>
                <a:gd name="T5" fmla="*/ 48 h 144"/>
                <a:gd name="T6" fmla="*/ 0 w 96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44"/>
                <a:gd name="T14" fmla="*/ 96 w 96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44">
                  <a:moveTo>
                    <a:pt x="96" y="0"/>
                  </a:moveTo>
                  <a:lnTo>
                    <a:pt x="96" y="48"/>
                  </a:lnTo>
                  <a:lnTo>
                    <a:pt x="0" y="48"/>
                  </a:lnTo>
                  <a:lnTo>
                    <a:pt x="0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8" name="Line 44">
              <a:extLst>
                <a:ext uri="{FF2B5EF4-FFF2-40B4-BE49-F238E27FC236}">
                  <a16:creationId xmlns:a16="http://schemas.microsoft.com/office/drawing/2014/main" id="{2C615D54-BE6C-624C-AECB-9D47F74B41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000" y="37687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9" name="AutoShape 46">
              <a:extLst>
                <a:ext uri="{FF2B5EF4-FFF2-40B4-BE49-F238E27FC236}">
                  <a16:creationId xmlns:a16="http://schemas.microsoft.com/office/drawing/2014/main" id="{8E1FC56E-5FCD-A24B-8C5E-CD237DFE2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400" y="45307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80" name="Rectangle 47">
              <a:extLst>
                <a:ext uri="{FF2B5EF4-FFF2-40B4-BE49-F238E27FC236}">
                  <a16:creationId xmlns:a16="http://schemas.microsoft.com/office/drawing/2014/main" id="{5AEDB31A-7BEC-D449-B4B4-604EB26F2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5200" y="40386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81" name="Line 48">
              <a:extLst>
                <a:ext uri="{FF2B5EF4-FFF2-40B4-BE49-F238E27FC236}">
                  <a16:creationId xmlns:a16="http://schemas.microsoft.com/office/drawing/2014/main" id="{3B63625C-9ACF-874F-9BEE-3EE08BD3B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43021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2" name="Rectangle 49">
              <a:extLst>
                <a:ext uri="{FF2B5EF4-FFF2-40B4-BE49-F238E27FC236}">
                  <a16:creationId xmlns:a16="http://schemas.microsoft.com/office/drawing/2014/main" id="{29FF93F5-78D1-914E-B628-FBD30BCF7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0386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83" name="Freeform 50">
              <a:extLst>
                <a:ext uri="{FF2B5EF4-FFF2-40B4-BE49-F238E27FC236}">
                  <a16:creationId xmlns:a16="http://schemas.microsoft.com/office/drawing/2014/main" id="{6A7683B9-953F-AA43-92CA-0CE349E52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600" y="4835525"/>
              <a:ext cx="92075" cy="369888"/>
            </a:xfrm>
            <a:custGeom>
              <a:avLst/>
              <a:gdLst>
                <a:gd name="T0" fmla="*/ 96 w 96"/>
                <a:gd name="T1" fmla="*/ 0 h 144"/>
                <a:gd name="T2" fmla="*/ 96 w 96"/>
                <a:gd name="T3" fmla="*/ 48 h 144"/>
                <a:gd name="T4" fmla="*/ 0 w 96"/>
                <a:gd name="T5" fmla="*/ 48 h 144"/>
                <a:gd name="T6" fmla="*/ 0 w 96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44"/>
                <a:gd name="T14" fmla="*/ 96 w 96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44">
                  <a:moveTo>
                    <a:pt x="96" y="0"/>
                  </a:moveTo>
                  <a:lnTo>
                    <a:pt x="96" y="48"/>
                  </a:lnTo>
                  <a:lnTo>
                    <a:pt x="0" y="48"/>
                  </a:lnTo>
                  <a:lnTo>
                    <a:pt x="0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4" name="Line 51">
              <a:extLst>
                <a:ext uri="{FF2B5EF4-FFF2-40B4-BE49-F238E27FC236}">
                  <a16:creationId xmlns:a16="http://schemas.microsoft.com/office/drawing/2014/main" id="{63BA64AB-0D7F-8648-9578-130776974C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600" y="43021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173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E69719F-EB8F-E843-A5A7-EF3B3D69F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112412"/>
              </p:ext>
            </p:extLst>
          </p:nvPr>
        </p:nvGraphicFramePr>
        <p:xfrm>
          <a:off x="418306" y="4164726"/>
          <a:ext cx="8229600" cy="7747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1935750895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170132656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56179608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72712354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602679454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22930443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668432118"/>
                  </a:ext>
                </a:extLst>
              </a:tr>
            </a:tbl>
          </a:graphicData>
        </a:graphic>
      </p:graphicFrame>
      <p:graphicFrame>
        <p:nvGraphicFramePr>
          <p:cNvPr id="11" name="Group 49">
            <a:extLst>
              <a:ext uri="{FF2B5EF4-FFF2-40B4-BE49-F238E27FC236}">
                <a16:creationId xmlns:a16="http://schemas.microsoft.com/office/drawing/2014/main" id="{1D1EF94A-51E4-7B42-927F-8CE1535DA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438714"/>
              </p:ext>
            </p:extLst>
          </p:nvPr>
        </p:nvGraphicFramePr>
        <p:xfrm>
          <a:off x="418306" y="1443718"/>
          <a:ext cx="8229600" cy="3101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Combine2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94358114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4437292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7589901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3209407701"/>
                  </a:ext>
                </a:extLst>
              </a:tr>
            </a:tbl>
          </a:graphicData>
        </a:graphic>
      </p:graphicFrame>
      <p:sp>
        <p:nvSpPr>
          <p:cNvPr id="79362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Effect of Reassociation</a:t>
            </a:r>
          </a:p>
        </p:txBody>
      </p:sp>
      <p:sp>
        <p:nvSpPr>
          <p:cNvPr id="793627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90513" y="5029200"/>
            <a:ext cx="8307387" cy="141604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Nearly 2x speedup for </a:t>
            </a:r>
            <a:r>
              <a:rPr lang="en-US" dirty="0" err="1"/>
              <a:t>Int</a:t>
            </a:r>
            <a:r>
              <a:rPr lang="en-US" dirty="0"/>
              <a:t> *, FP +, FP *</a:t>
            </a:r>
          </a:p>
          <a:p>
            <a:pPr lvl="1" eaLnBrk="1" hangingPunct="1">
              <a:defRPr/>
            </a:pPr>
            <a:r>
              <a:rPr lang="en-US" dirty="0"/>
              <a:t>Reason: Breaks sequential dependency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24610" name="Rectangle 28"/>
          <p:cNvSpPr>
            <a:spLocks noChangeArrowheads="1"/>
          </p:cNvSpPr>
          <p:nvPr/>
        </p:nvSpPr>
        <p:spPr bwMode="auto">
          <a:xfrm>
            <a:off x="1119351" y="5925658"/>
            <a:ext cx="3767056" cy="366767"/>
          </a:xfrm>
          <a:prstGeom prst="rect">
            <a:avLst/>
          </a:prstGeom>
          <a:solidFill>
            <a:srgbClr val="ACCBF9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latin typeface="Courier New" pitchFamily="49" charset="0"/>
              </a:rPr>
              <a:t>x = x OP (d[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OP d[i+1]);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5952ACC-F796-084C-9CEA-6DDD7D615219}"/>
              </a:ext>
            </a:extLst>
          </p:cNvPr>
          <p:cNvGrpSpPr/>
          <p:nvPr/>
        </p:nvGrpSpPr>
        <p:grpSpPr>
          <a:xfrm>
            <a:off x="7061827" y="4837942"/>
            <a:ext cx="2190586" cy="887350"/>
            <a:chOff x="7061827" y="4837942"/>
            <a:chExt cx="2190586" cy="887350"/>
          </a:xfrm>
        </p:grpSpPr>
        <p:cxnSp>
          <p:nvCxnSpPr>
            <p:cNvPr id="3" name="Straight Arrow Connector 2"/>
            <p:cNvCxnSpPr>
              <a:cxnSpLocks/>
              <a:stCxn id="4" idx="0"/>
            </p:cNvCxnSpPr>
            <p:nvPr/>
          </p:nvCxnSpPr>
          <p:spPr bwMode="auto">
            <a:xfrm flipH="1" flipV="1">
              <a:off x="7924800" y="4837942"/>
              <a:ext cx="232320" cy="24101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" name="TextBox 3"/>
            <p:cNvSpPr txBox="1"/>
            <p:nvPr/>
          </p:nvSpPr>
          <p:spPr>
            <a:xfrm>
              <a:off x="7061827" y="5078961"/>
              <a:ext cx="21905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2 </a:t>
              </a:r>
              <a:r>
                <a:rPr lang="en-US" sz="1800" dirty="0" err="1">
                  <a:latin typeface="Calibri" pitchFamily="34" charset="0"/>
                </a:rPr>
                <a:t>func</a:t>
              </a:r>
              <a:r>
                <a:rPr lang="en-US" sz="1800" dirty="0">
                  <a:latin typeface="Calibri" pitchFamily="34" charset="0"/>
                </a:rPr>
                <a:t>. units for FP *</a:t>
              </a:r>
            </a:p>
            <a:p>
              <a:r>
                <a:rPr lang="en-US" sz="1800" dirty="0">
                  <a:latin typeface="Calibri" pitchFamily="34" charset="0"/>
                </a:rPr>
                <a:t>2 </a:t>
              </a:r>
              <a:r>
                <a:rPr lang="en-US" sz="1800" dirty="0" err="1">
                  <a:latin typeface="Calibri" pitchFamily="34" charset="0"/>
                </a:rPr>
                <a:t>func</a:t>
              </a:r>
              <a:r>
                <a:rPr lang="en-US" sz="1800" dirty="0">
                  <a:latin typeface="Calibri" pitchFamily="34" charset="0"/>
                </a:rPr>
                <a:t>. units for load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D6742C4-1EC8-0F43-94D0-A9FDE05AF575}"/>
              </a:ext>
            </a:extLst>
          </p:cNvPr>
          <p:cNvGrpSpPr/>
          <p:nvPr/>
        </p:nvGrpSpPr>
        <p:grpSpPr>
          <a:xfrm>
            <a:off x="3859845" y="4771865"/>
            <a:ext cx="3283741" cy="2009935"/>
            <a:chOff x="3859845" y="4771865"/>
            <a:chExt cx="3283741" cy="2009935"/>
          </a:xfrm>
        </p:grpSpPr>
        <p:cxnSp>
          <p:nvCxnSpPr>
            <p:cNvPr id="9" name="Straight Arrow Connector 8"/>
            <p:cNvCxnSpPr>
              <a:cxnSpLocks/>
              <a:stCxn id="10" idx="0"/>
            </p:cNvCxnSpPr>
            <p:nvPr/>
          </p:nvCxnSpPr>
          <p:spPr bwMode="auto">
            <a:xfrm flipH="1" flipV="1">
              <a:off x="3859845" y="4771865"/>
              <a:ext cx="2188448" cy="136360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4953000" y="6135469"/>
              <a:ext cx="21905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4 </a:t>
              </a:r>
              <a:r>
                <a:rPr lang="en-US" sz="1800" dirty="0" err="1">
                  <a:latin typeface="Calibri" pitchFamily="34" charset="0"/>
                </a:rPr>
                <a:t>func</a:t>
              </a:r>
              <a:r>
                <a:rPr lang="en-US" sz="1800" dirty="0">
                  <a:latin typeface="Calibri" pitchFamily="34" charset="0"/>
                </a:rPr>
                <a:t>. units for </a:t>
              </a:r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+</a:t>
              </a:r>
            </a:p>
            <a:p>
              <a:r>
                <a:rPr lang="en-US" sz="1800" dirty="0">
                  <a:latin typeface="Calibri" pitchFamily="34" charset="0"/>
                </a:rPr>
                <a:t>2 </a:t>
              </a:r>
              <a:r>
                <a:rPr lang="en-US" sz="1800" dirty="0" err="1">
                  <a:latin typeface="Calibri" pitchFamily="34" charset="0"/>
                </a:rPr>
                <a:t>func</a:t>
              </a:r>
              <a:r>
                <a:rPr lang="en-US" sz="1800" dirty="0">
                  <a:latin typeface="Calibri" pitchFamily="34" charset="0"/>
                </a:rPr>
                <a:t>. units for load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F6D842F-55F8-EE48-8F7D-2327CD4379E4}"/>
              </a:ext>
            </a:extLst>
          </p:cNvPr>
          <p:cNvGrpSpPr/>
          <p:nvPr/>
        </p:nvGrpSpPr>
        <p:grpSpPr>
          <a:xfrm>
            <a:off x="5034224" y="4837942"/>
            <a:ext cx="3122896" cy="1322590"/>
            <a:chOff x="5034224" y="4837942"/>
            <a:chExt cx="3122896" cy="132259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784BA75-E073-2947-B8D1-7F079E32B6FE}"/>
                </a:ext>
              </a:extLst>
            </p:cNvPr>
            <p:cNvGrpSpPr/>
            <p:nvPr/>
          </p:nvGrpSpPr>
          <p:grpSpPr>
            <a:xfrm>
              <a:off x="5034224" y="4882167"/>
              <a:ext cx="3122896" cy="1278365"/>
              <a:chOff x="3859314" y="4868538"/>
              <a:chExt cx="3122896" cy="1278365"/>
            </a:xfrm>
          </p:grpSpPr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8803BD19-5EB8-A648-B9E4-DDAF792E4AF8}"/>
                  </a:ext>
                </a:extLst>
              </p:cNvPr>
              <p:cNvCxnSpPr>
                <a:cxnSpLocks/>
                <a:stCxn id="18" idx="0"/>
              </p:cNvCxnSpPr>
              <p:nvPr/>
            </p:nvCxnSpPr>
            <p:spPr bwMode="auto">
              <a:xfrm flipH="1" flipV="1">
                <a:off x="3859314" y="4868538"/>
                <a:ext cx="2108291" cy="909033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8A96BC4-F495-9943-AB07-D31AF7530732}"/>
                  </a:ext>
                </a:extLst>
              </p:cNvPr>
              <p:cNvSpPr txBox="1"/>
              <p:nvPr/>
            </p:nvSpPr>
            <p:spPr>
              <a:xfrm>
                <a:off x="4953000" y="5777571"/>
                <a:ext cx="20292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pipelined processor</a:t>
                </a:r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98B53CE-1110-DB4A-984E-646F7DF89885}"/>
                </a:ext>
              </a:extLst>
            </p:cNvPr>
            <p:cNvCxnSpPr>
              <a:cxnSpLocks/>
              <a:stCxn id="18" idx="0"/>
            </p:cNvCxnSpPr>
            <p:nvPr/>
          </p:nvCxnSpPr>
          <p:spPr bwMode="auto">
            <a:xfrm flipH="1" flipV="1">
              <a:off x="6455661" y="4837942"/>
              <a:ext cx="686854" cy="95325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719424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25D0-9AF2-9445-8E73-B199A7AC1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Accumulators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6175C6-3CE1-CD4D-BEB2-5F9A6925AF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1A65EC-9331-3E44-B71E-C91805BE2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4790" y="5098026"/>
            <a:ext cx="3778244" cy="1573555"/>
          </a:xfrm>
        </p:spPr>
        <p:txBody>
          <a:bodyPr>
            <a:normAutofit/>
          </a:bodyPr>
          <a:lstStyle/>
          <a:p>
            <a:r>
              <a:rPr lang="en-US" sz="2000" dirty="0"/>
              <a:t>Two independent streams of operation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43EB19-BD7A-1F40-BE83-EA006C9B6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31" y="1657389"/>
            <a:ext cx="4996560" cy="501419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void unroll2a_combine(</a:t>
            </a:r>
            <a:r>
              <a:rPr lang="en-US" sz="1600" b="1" dirty="0" err="1">
                <a:latin typeface="Courier New" pitchFamily="49" charset="0"/>
              </a:rPr>
              <a:t>vec_ptr</a:t>
            </a:r>
            <a:r>
              <a:rPr lang="en-US" sz="1600" b="1" dirty="0">
                <a:latin typeface="Courier New" pitchFamily="49" charset="0"/>
              </a:rPr>
              <a:t> v,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		   </a:t>
            </a:r>
            <a:r>
              <a:rPr lang="en-US" sz="1600" b="1" dirty="0" err="1">
                <a:latin typeface="Courier New" pitchFamily="49" charset="0"/>
              </a:rPr>
              <a:t>data_t</a:t>
            </a:r>
            <a:r>
              <a:rPr lang="en-US" sz="1600" b="1" dirty="0">
                <a:latin typeface="Courier New" pitchFamily="49" charset="0"/>
              </a:rPr>
              <a:t>* </a:t>
            </a:r>
            <a:r>
              <a:rPr lang="en-US" sz="1600" b="1" dirty="0" err="1">
                <a:latin typeface="Courier New" pitchFamily="49" charset="0"/>
              </a:rPr>
              <a:t>dest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long length = </a:t>
            </a:r>
            <a:r>
              <a:rPr lang="en-US" sz="1600" b="1" dirty="0" err="1">
                <a:latin typeface="Courier New" pitchFamily="49" charset="0"/>
              </a:rPr>
              <a:t>vec_length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data_t</a:t>
            </a:r>
            <a:r>
              <a:rPr lang="en-US" sz="1600" b="1" dirty="0">
                <a:latin typeface="Courier New" pitchFamily="49" charset="0"/>
              </a:rPr>
              <a:t>* d = </a:t>
            </a:r>
            <a:r>
              <a:rPr lang="en-US" sz="1600" b="1" dirty="0" err="1">
                <a:latin typeface="Courier New" pitchFamily="49" charset="0"/>
              </a:rPr>
              <a:t>get_vec_element</a:t>
            </a:r>
            <a:r>
              <a:rPr lang="en-US" sz="1600" b="1" dirty="0">
                <a:latin typeface="Courier New" pitchFamily="49" charset="0"/>
              </a:rPr>
              <a:t>(v,0);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data_t</a:t>
            </a:r>
            <a:r>
              <a:rPr lang="en-US" sz="1600" b="1" dirty="0">
                <a:latin typeface="Courier New" pitchFamily="49" charset="0"/>
              </a:rPr>
              <a:t> x0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data_t</a:t>
            </a:r>
            <a:r>
              <a:rPr lang="en-US" sz="1600" b="1" dirty="0">
                <a:latin typeface="Courier New" pitchFamily="49" charset="0"/>
              </a:rPr>
              <a:t> x1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long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       x0 = x0 OP d[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       x1 = x1 OP 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for (;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&lt; length;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	x0 = x0 OP d[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*</a:t>
            </a:r>
            <a:r>
              <a:rPr lang="en-US" sz="1600" b="1" dirty="0" err="1">
                <a:latin typeface="Courier New" pitchFamily="49" charset="0"/>
              </a:rPr>
              <a:t>dest</a:t>
            </a:r>
            <a:r>
              <a:rPr lang="en-US" sz="1600" b="1" dirty="0">
                <a:latin typeface="Courier New" pitchFamily="49" charset="0"/>
              </a:rPr>
              <a:t> = x0 OP x1;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A6A72F6-C954-4C45-9A00-690C844ACD22}"/>
              </a:ext>
            </a:extLst>
          </p:cNvPr>
          <p:cNvGrpSpPr/>
          <p:nvPr/>
        </p:nvGrpSpPr>
        <p:grpSpPr>
          <a:xfrm>
            <a:off x="5174791" y="1539963"/>
            <a:ext cx="3796615" cy="3124200"/>
            <a:chOff x="609600" y="2590800"/>
            <a:chExt cx="3796615" cy="3124200"/>
          </a:xfrm>
        </p:grpSpPr>
        <p:sp>
          <p:nvSpPr>
            <p:cNvPr id="7" name="Line 138">
              <a:extLst>
                <a:ext uri="{FF2B5EF4-FFF2-40B4-BE49-F238E27FC236}">
                  <a16:creationId xmlns:a16="http://schemas.microsoft.com/office/drawing/2014/main" id="{8EFA19AC-A0DA-7049-8563-0D7E400C6A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200" y="5486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" name="AutoShape 101">
              <a:extLst>
                <a:ext uri="{FF2B5EF4-FFF2-40B4-BE49-F238E27FC236}">
                  <a16:creationId xmlns:a16="http://schemas.microsoft.com/office/drawing/2014/main" id="{997DACF1-EB0F-964F-92B6-E0C789419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400" y="31242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9" name="Line 102">
              <a:extLst>
                <a:ext uri="{FF2B5EF4-FFF2-40B4-BE49-F238E27FC236}">
                  <a16:creationId xmlns:a16="http://schemas.microsoft.com/office/drawing/2014/main" id="{E1376910-59FD-6F47-9406-BCBA5874ED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9800" y="2895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" name="Line 103">
              <a:extLst>
                <a:ext uri="{FF2B5EF4-FFF2-40B4-BE49-F238E27FC236}">
                  <a16:creationId xmlns:a16="http://schemas.microsoft.com/office/drawing/2014/main" id="{9BAA4D8E-8656-DE40-A691-B61A99CC4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400" y="2895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" name="AutoShape 104">
              <a:extLst>
                <a:ext uri="{FF2B5EF4-FFF2-40B4-BE49-F238E27FC236}">
                  <a16:creationId xmlns:a16="http://schemas.microsoft.com/office/drawing/2014/main" id="{D1C2EDB3-8C56-D44C-8938-7032A9B35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7000" y="36576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12" name="Line 106">
              <a:extLst>
                <a:ext uri="{FF2B5EF4-FFF2-40B4-BE49-F238E27FC236}">
                  <a16:creationId xmlns:a16="http://schemas.microsoft.com/office/drawing/2014/main" id="{91808746-751B-504A-A154-6BC25639FF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000" y="3429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" name="Freeform 107">
              <a:extLst>
                <a:ext uri="{FF2B5EF4-FFF2-40B4-BE49-F238E27FC236}">
                  <a16:creationId xmlns:a16="http://schemas.microsoft.com/office/drawing/2014/main" id="{8552D00B-41AA-3F41-8EC6-7F6530105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00" y="3429000"/>
              <a:ext cx="304800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4" name="Rectangle 108">
              <a:extLst>
                <a:ext uri="{FF2B5EF4-FFF2-40B4-BE49-F238E27FC236}">
                  <a16:creationId xmlns:a16="http://schemas.microsoft.com/office/drawing/2014/main" id="{8CEF8752-CB9C-904E-BD87-1EEEE4F47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438" y="2590800"/>
              <a:ext cx="23019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  <a:endParaRPr lang="en-US" sz="1800" baseline="-250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5" name="Rectangle 109">
              <a:extLst>
                <a:ext uri="{FF2B5EF4-FFF2-40B4-BE49-F238E27FC236}">
                  <a16:creationId xmlns:a16="http://schemas.microsoft.com/office/drawing/2014/main" id="{3BED83D7-C6D1-2940-97B4-DAA14A941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25908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16" name="Rectangle 110">
              <a:extLst>
                <a:ext uri="{FF2B5EF4-FFF2-40B4-BE49-F238E27FC236}">
                  <a16:creationId xmlns:a16="http://schemas.microsoft.com/office/drawing/2014/main" id="{28C5372C-413E-5A44-A2C5-979CDA2A8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31242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17" name="AutoShape 111">
              <a:extLst>
                <a:ext uri="{FF2B5EF4-FFF2-40B4-BE49-F238E27FC236}">
                  <a16:creationId xmlns:a16="http://schemas.microsoft.com/office/drawing/2014/main" id="{A4075ED0-6792-1040-9011-C1FFD9457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0725" y="41910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18" name="Line 113">
              <a:extLst>
                <a:ext uri="{FF2B5EF4-FFF2-40B4-BE49-F238E27FC236}">
                  <a16:creationId xmlns:a16="http://schemas.microsoft.com/office/drawing/2014/main" id="{78FF7DBE-065D-4B48-82A2-2D07F0D828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1725" y="3962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9" name="Freeform 114">
              <a:extLst>
                <a:ext uri="{FF2B5EF4-FFF2-40B4-BE49-F238E27FC236}">
                  <a16:creationId xmlns:a16="http://schemas.microsoft.com/office/drawing/2014/main" id="{1207D1FE-6AE3-C741-80C5-3E4355C8E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5" y="3962400"/>
              <a:ext cx="304800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0" name="Rectangle 115">
              <a:extLst>
                <a:ext uri="{FF2B5EF4-FFF2-40B4-BE49-F238E27FC236}">
                  <a16:creationId xmlns:a16="http://schemas.microsoft.com/office/drawing/2014/main" id="{2B750133-295E-D642-8DA8-6E9F031BB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9325" y="36576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1" name="AutoShape 116">
              <a:extLst>
                <a:ext uri="{FF2B5EF4-FFF2-40B4-BE49-F238E27FC236}">
                  <a16:creationId xmlns:a16="http://schemas.microsoft.com/office/drawing/2014/main" id="{625A213D-0499-1844-99D6-AE4CFAD64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450" y="47244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22" name="Line 118">
              <a:extLst>
                <a:ext uri="{FF2B5EF4-FFF2-40B4-BE49-F238E27FC236}">
                  <a16:creationId xmlns:a16="http://schemas.microsoft.com/office/drawing/2014/main" id="{F265D763-A376-694B-BF21-1AAC6DD530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5450" y="4495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3" name="Freeform 119">
              <a:extLst>
                <a:ext uri="{FF2B5EF4-FFF2-40B4-BE49-F238E27FC236}">
                  <a16:creationId xmlns:a16="http://schemas.microsoft.com/office/drawing/2014/main" id="{054ECABA-F2FF-A240-9712-865D9330C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9650" y="4495800"/>
              <a:ext cx="304800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4" name="Rectangle 120">
              <a:extLst>
                <a:ext uri="{FF2B5EF4-FFF2-40B4-BE49-F238E27FC236}">
                  <a16:creationId xmlns:a16="http://schemas.microsoft.com/office/drawing/2014/main" id="{CBAB9309-65D6-1341-B7FD-44F5AE1C3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3050" y="41910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5" name="Freeform 124">
              <a:extLst>
                <a:ext uri="{FF2B5EF4-FFF2-40B4-BE49-F238E27FC236}">
                  <a16:creationId xmlns:a16="http://schemas.microsoft.com/office/drawing/2014/main" id="{DE7F1BAC-DD2A-D743-8928-5DB77D09EEF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33800" y="5029200"/>
              <a:ext cx="409575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6" name="AutoShape 134">
              <a:extLst>
                <a:ext uri="{FF2B5EF4-FFF2-40B4-BE49-F238E27FC236}">
                  <a16:creationId xmlns:a16="http://schemas.microsoft.com/office/drawing/2014/main" id="{BE800F70-21A3-DA4E-8B5D-D0B4F7E95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400" y="5246132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27" name="AutoShape 137">
              <a:extLst>
                <a:ext uri="{FF2B5EF4-FFF2-40B4-BE49-F238E27FC236}">
                  <a16:creationId xmlns:a16="http://schemas.microsoft.com/office/drawing/2014/main" id="{502FC0F0-83DC-F140-AD15-D9F947CAD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" y="31242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28" name="Line 138">
              <a:extLst>
                <a:ext uri="{FF2B5EF4-FFF2-40B4-BE49-F238E27FC236}">
                  <a16:creationId xmlns:a16="http://schemas.microsoft.com/office/drawing/2014/main" id="{6D3788E6-33EB-B24D-AB42-1BDCB4010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000" y="2895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9" name="Line 139">
              <a:extLst>
                <a:ext uri="{FF2B5EF4-FFF2-40B4-BE49-F238E27FC236}">
                  <a16:creationId xmlns:a16="http://schemas.microsoft.com/office/drawing/2014/main" id="{DCC9EFEE-AF0F-A240-BC65-13D09452CB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0600" y="2895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0" name="AutoShape 140">
              <a:extLst>
                <a:ext uri="{FF2B5EF4-FFF2-40B4-BE49-F238E27FC236}">
                  <a16:creationId xmlns:a16="http://schemas.microsoft.com/office/drawing/2014/main" id="{42C83BE4-E214-6147-948D-CFF7B90A2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200" y="36576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31" name="Line 142">
              <a:extLst>
                <a:ext uri="{FF2B5EF4-FFF2-40B4-BE49-F238E27FC236}">
                  <a16:creationId xmlns:a16="http://schemas.microsoft.com/office/drawing/2014/main" id="{EBACD55D-0268-8840-9781-878EB6CF4E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0200" y="3429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2" name="Freeform 143">
              <a:extLst>
                <a:ext uri="{FF2B5EF4-FFF2-40B4-BE49-F238E27FC236}">
                  <a16:creationId xmlns:a16="http://schemas.microsoft.com/office/drawing/2014/main" id="{EE6F64F3-43D5-2B44-9E6C-C07D4BE79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400" y="3429000"/>
              <a:ext cx="304800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3" name="Rectangle 144">
              <a:extLst>
                <a:ext uri="{FF2B5EF4-FFF2-40B4-BE49-F238E27FC236}">
                  <a16:creationId xmlns:a16="http://schemas.microsoft.com/office/drawing/2014/main" id="{C8050DB4-BACA-E24A-A713-F66903966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8" y="2590800"/>
              <a:ext cx="23019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  <a:endParaRPr lang="en-US" sz="1800" baseline="-250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34" name="Rectangle 145">
              <a:extLst>
                <a:ext uri="{FF2B5EF4-FFF2-40B4-BE49-F238E27FC236}">
                  <a16:creationId xmlns:a16="http://schemas.microsoft.com/office/drawing/2014/main" id="{39F2A807-4983-AF4C-9A70-11512D3B0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5908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5" name="Rectangle 146">
              <a:extLst>
                <a:ext uri="{FF2B5EF4-FFF2-40B4-BE49-F238E27FC236}">
                  <a16:creationId xmlns:a16="http://schemas.microsoft.com/office/drawing/2014/main" id="{62692CD1-F029-C844-A5FE-FD44DDDCC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31242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36" name="AutoShape 147">
              <a:extLst>
                <a:ext uri="{FF2B5EF4-FFF2-40B4-BE49-F238E27FC236}">
                  <a16:creationId xmlns:a16="http://schemas.microsoft.com/office/drawing/2014/main" id="{182DCB2E-ED5A-8143-A9E2-C41DAA131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925" y="41910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37" name="Line 149">
              <a:extLst>
                <a:ext uri="{FF2B5EF4-FFF2-40B4-BE49-F238E27FC236}">
                  <a16:creationId xmlns:a16="http://schemas.microsoft.com/office/drawing/2014/main" id="{53D6EB6B-E27D-2042-A786-E08F32F3EE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3925" y="3962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Freeform 150">
              <a:extLst>
                <a:ext uri="{FF2B5EF4-FFF2-40B4-BE49-F238E27FC236}">
                  <a16:creationId xmlns:a16="http://schemas.microsoft.com/office/drawing/2014/main" id="{36E4DF10-2575-E542-B983-2FFAC2A54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8125" y="3962400"/>
              <a:ext cx="304800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9" name="Rectangle 151">
              <a:extLst>
                <a:ext uri="{FF2B5EF4-FFF2-40B4-BE49-F238E27FC236}">
                  <a16:creationId xmlns:a16="http://schemas.microsoft.com/office/drawing/2014/main" id="{F8A59583-CF8B-BC40-891B-98CD5A2F5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525" y="36576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40" name="AutoShape 152">
              <a:extLst>
                <a:ext uri="{FF2B5EF4-FFF2-40B4-BE49-F238E27FC236}">
                  <a16:creationId xmlns:a16="http://schemas.microsoft.com/office/drawing/2014/main" id="{D54FA3CF-FFC7-3B40-B175-E80B722BF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6650" y="47244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41" name="Line 154">
              <a:extLst>
                <a:ext uri="{FF2B5EF4-FFF2-40B4-BE49-F238E27FC236}">
                  <a16:creationId xmlns:a16="http://schemas.microsoft.com/office/drawing/2014/main" id="{AF862D6E-F7DC-4041-8337-6A306D5CBE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7650" y="4495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2" name="Freeform 155">
              <a:extLst>
                <a:ext uri="{FF2B5EF4-FFF2-40B4-BE49-F238E27FC236}">
                  <a16:creationId xmlns:a16="http://schemas.microsoft.com/office/drawing/2014/main" id="{F0472E30-3242-3B4E-8776-38B8326B9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1850" y="4495800"/>
              <a:ext cx="304800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3" name="Rectangle 156">
              <a:extLst>
                <a:ext uri="{FF2B5EF4-FFF2-40B4-BE49-F238E27FC236}">
                  <a16:creationId xmlns:a16="http://schemas.microsoft.com/office/drawing/2014/main" id="{04B35AEF-C296-A44F-B47E-9AABA58C2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5250" y="41910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44" name="Freeform 160">
              <a:extLst>
                <a:ext uri="{FF2B5EF4-FFF2-40B4-BE49-F238E27FC236}">
                  <a16:creationId xmlns:a16="http://schemas.microsoft.com/office/drawing/2014/main" id="{2E3F2715-7B28-2B49-A976-69A85CCD3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5574" y="5029200"/>
              <a:ext cx="504825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369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Effect of Separate Accumulators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7770" y="5611280"/>
            <a:ext cx="8389030" cy="1009951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 err="1"/>
              <a:t>Int</a:t>
            </a:r>
            <a:r>
              <a:rPr lang="en-US" dirty="0"/>
              <a:t> + makes use of two load units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for Int *, FP +, FP *, speedup similar to unroll with reassociation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27688" name="Rectangle 34"/>
          <p:cNvSpPr>
            <a:spLocks noChangeArrowheads="1"/>
          </p:cNvSpPr>
          <p:nvPr/>
        </p:nvSpPr>
        <p:spPr bwMode="auto">
          <a:xfrm>
            <a:off x="5351352" y="5289397"/>
            <a:ext cx="2802048" cy="643766"/>
          </a:xfrm>
          <a:prstGeom prst="rect">
            <a:avLst/>
          </a:prstGeom>
          <a:solidFill>
            <a:srgbClr val="ACCBF9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latin typeface="Courier New" pitchFamily="49" charset="0"/>
              </a:rPr>
              <a:t> x0 = x0 OP d[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latin typeface="Courier New" pitchFamily="49" charset="0"/>
              </a:rPr>
              <a:t> x1 = x1 OP d[i+1];</a:t>
            </a:r>
          </a:p>
        </p:txBody>
      </p:sp>
      <p:graphicFrame>
        <p:nvGraphicFramePr>
          <p:cNvPr id="8" name="Group 49">
            <a:extLst>
              <a:ext uri="{FF2B5EF4-FFF2-40B4-BE49-F238E27FC236}">
                <a16:creationId xmlns:a16="http://schemas.microsoft.com/office/drawing/2014/main" id="{4A33269E-0B38-AD47-B339-6D4BBAC3A505}"/>
              </a:ext>
            </a:extLst>
          </p:cNvPr>
          <p:cNvGraphicFramePr>
            <a:graphicFrameLocks noGrp="1"/>
          </p:cNvGraphicFramePr>
          <p:nvPr/>
        </p:nvGraphicFramePr>
        <p:xfrm>
          <a:off x="375557" y="1390951"/>
          <a:ext cx="8229600" cy="3876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Combine2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94358114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4437292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7589901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2x2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0.81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44270405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32094077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688970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84669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Machine-Dependent Optimization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31230" y="1676400"/>
            <a:ext cx="4357890" cy="639762"/>
          </a:xfrm>
        </p:spPr>
        <p:txBody>
          <a:bodyPr>
            <a:normAutofit/>
          </a:bodyPr>
          <a:lstStyle/>
          <a:p>
            <a:pPr lvl="1" algn="ctr" eaLnBrk="1" hangingPunct="1">
              <a:defRPr/>
            </a:pPr>
            <a:r>
              <a:rPr lang="en-US" dirty="0"/>
              <a:t>Integer Addition</a:t>
            </a:r>
          </a:p>
        </p:txBody>
      </p:sp>
      <p:pic>
        <p:nvPicPr>
          <p:cNvPr id="14" name="Content Placeholder 13" descr="Table&#10;&#10;Description automatically generated">
            <a:extLst>
              <a:ext uri="{FF2B5EF4-FFF2-40B4-BE49-F238E27FC236}">
                <a16:creationId xmlns:a16="http://schemas.microsoft.com/office/drawing/2014/main" id="{02AEBB10-CAA4-664A-BB05-192759F6DF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986" y="2660051"/>
            <a:ext cx="4552013" cy="2355218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CE68A-312E-3043-AE85-AED1300E3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79" y="1676400"/>
            <a:ext cx="4389119" cy="639762"/>
          </a:xfrm>
        </p:spPr>
        <p:txBody>
          <a:bodyPr>
            <a:normAutofit/>
          </a:bodyPr>
          <a:lstStyle/>
          <a:p>
            <a:r>
              <a:rPr lang="en-US" b="1" dirty="0"/>
              <a:t>Float Multiplication</a:t>
            </a:r>
          </a:p>
        </p:txBody>
      </p:sp>
      <p:pic>
        <p:nvPicPr>
          <p:cNvPr id="12" name="Content Placeholder 11" descr="Table, Excel&#10;&#10;Description automatically generated">
            <a:extLst>
              <a:ext uri="{FF2B5EF4-FFF2-40B4-BE49-F238E27FC236}">
                <a16:creationId xmlns:a16="http://schemas.microsoft.com/office/drawing/2014/main" id="{29A92EE3-FF15-1C47-B9C8-A1BBE119D79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0" y="2685333"/>
            <a:ext cx="4466803" cy="2267667"/>
          </a:xfrm>
        </p:spPr>
      </p:pic>
    </p:spTree>
    <p:extLst>
      <p:ext uri="{BB962C8B-B14F-4D97-AF65-F5344CB8AC3E}">
        <p14:creationId xmlns:p14="http://schemas.microsoft.com/office/powerpoint/2010/main" val="334211160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Machine-Dependent Optimization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390299" y="6030912"/>
            <a:ext cx="8307387" cy="7508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Limited only by throughput of hardware</a:t>
            </a:r>
          </a:p>
          <a:p>
            <a:pPr eaLnBrk="1" hangingPunct="1">
              <a:defRPr/>
            </a:pPr>
            <a:r>
              <a:rPr lang="en-US" dirty="0"/>
              <a:t>Up to 42X improvement over original, </a:t>
            </a:r>
            <a:r>
              <a:rPr lang="en-US" dirty="0" err="1"/>
              <a:t>unoptimized</a:t>
            </a:r>
            <a:r>
              <a:rPr lang="en-US" dirty="0"/>
              <a:t> code</a:t>
            </a:r>
          </a:p>
          <a:p>
            <a:pPr lvl="1" eaLnBrk="1" hangingPunct="1">
              <a:defRPr/>
            </a:pPr>
            <a:endParaRPr lang="en-US" dirty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460248" y="1828800"/>
          <a:ext cx="7796385" cy="1939925"/>
        </p:xfrm>
        <a:graphic>
          <a:graphicData uri="http://schemas.openxmlformats.org/drawingml/2006/table">
            <a:tbl>
              <a:tblPr/>
              <a:tblGrid>
                <a:gridCol w="241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Group 49">
            <a:extLst>
              <a:ext uri="{FF2B5EF4-FFF2-40B4-BE49-F238E27FC236}">
                <a16:creationId xmlns:a16="http://schemas.microsoft.com/office/drawing/2014/main" id="{C7254D35-7067-E645-9C1C-A00769BB0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809628"/>
              </p:ext>
            </p:extLst>
          </p:nvPr>
        </p:nvGraphicFramePr>
        <p:xfrm>
          <a:off x="457200" y="1692275"/>
          <a:ext cx="8229600" cy="4264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Combine2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94358114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4437292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83403659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2x2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0.81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1040821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Optimal Unrolling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64391331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32094077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688970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4585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Compilers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Provide efficient mapping of program to machine code</a:t>
            </a:r>
          </a:p>
          <a:p>
            <a:pPr lvl="1">
              <a:defRPr/>
            </a:pPr>
            <a:r>
              <a:rPr lang="en-US" dirty="0"/>
              <a:t>register allocation</a:t>
            </a:r>
          </a:p>
          <a:p>
            <a:pPr lvl="1">
              <a:defRPr/>
            </a:pPr>
            <a:r>
              <a:rPr lang="en-US" dirty="0"/>
              <a:t>code selection and ordering (scheduling)</a:t>
            </a:r>
          </a:p>
          <a:p>
            <a:pPr lvl="1">
              <a:defRPr/>
            </a:pPr>
            <a:r>
              <a:rPr lang="en-US" dirty="0"/>
              <a:t>eliminating minor inefficiencies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Compiler optimization flags</a:t>
            </a:r>
          </a:p>
          <a:p>
            <a:pPr lvl="1">
              <a:defRPr/>
            </a:pPr>
            <a:r>
              <a:rPr lang="en-US" dirty="0">
                <a:latin typeface="Courier" pitchFamily="2" charset="0"/>
              </a:rPr>
              <a:t>-O0, -O1, -O2, -O3, -</a:t>
            </a:r>
            <a:r>
              <a:rPr lang="en-US" dirty="0" err="1">
                <a:latin typeface="Courier" pitchFamily="2" charset="0"/>
              </a:rPr>
              <a:t>Os</a:t>
            </a:r>
            <a:r>
              <a:rPr lang="en-US" dirty="0">
                <a:latin typeface="Courier" pitchFamily="2" charset="0"/>
              </a:rPr>
              <a:t>, -</a:t>
            </a:r>
            <a:r>
              <a:rPr lang="en-US" dirty="0" err="1">
                <a:latin typeface="Courier" pitchFamily="2" charset="0"/>
              </a:rPr>
              <a:t>Og</a:t>
            </a:r>
            <a:endParaRPr lang="en-US" dirty="0">
              <a:latin typeface="Courier" pitchFamily="2" charset="0"/>
            </a:endParaRP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Seldom improve asymptotic efficiency</a:t>
            </a:r>
          </a:p>
          <a:p>
            <a:pPr lvl="1">
              <a:defRPr/>
            </a:pPr>
            <a:r>
              <a:rPr lang="en-US" dirty="0"/>
              <a:t>up to programmer to select best overall algorithm</a:t>
            </a:r>
          </a:p>
          <a:p>
            <a:pPr lvl="1">
              <a:defRPr/>
            </a:pPr>
            <a:r>
              <a:rPr lang="en-US" dirty="0"/>
              <a:t>big-O savings are (often) more important than constant factors</a:t>
            </a:r>
          </a:p>
          <a:p>
            <a:pPr lvl="2">
              <a:defRPr/>
            </a:pPr>
            <a:r>
              <a:rPr lang="en-US" dirty="0"/>
              <a:t>but constant factors also matter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7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C8840-97B3-D546-8610-29A5E1B8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Eliminating Dead Code (-O0)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64335CA-E3CE-C544-8EB4-7CA4AF361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667" y="1701339"/>
            <a:ext cx="2867772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dead_code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input){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if(47 &gt; 0){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return input;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 else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return -1 *input;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73F850-F49A-3E45-BFAF-E2E47598F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3637" y="1701339"/>
            <a:ext cx="2867772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dead_code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input){</a:t>
            </a:r>
          </a:p>
          <a:p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return input;</a:t>
            </a:r>
          </a:p>
          <a:p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A41A38-7FCC-AF4E-AD0A-7206C0035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4414" y="4420562"/>
            <a:ext cx="2545568" cy="7360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dead_code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DE28DB88-512C-AE45-BC7B-8B4DCD778BF8}"/>
              </a:ext>
            </a:extLst>
          </p:cNvPr>
          <p:cNvSpPr/>
          <p:nvPr/>
        </p:nvSpPr>
        <p:spPr>
          <a:xfrm rot="18432325">
            <a:off x="5463014" y="3565794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E8AE47AD-1DED-5141-BA92-24B30E447400}"/>
              </a:ext>
            </a:extLst>
          </p:cNvPr>
          <p:cNvSpPr/>
          <p:nvPr/>
        </p:nvSpPr>
        <p:spPr>
          <a:xfrm rot="13762584" flipH="1">
            <a:off x="2661715" y="3567797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8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Motion (-O1)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Reduce frequency with which computation is performed</a:t>
            </a:r>
          </a:p>
          <a:p>
            <a:r>
              <a:rPr lang="en-US" dirty="0"/>
              <a:t>For example, move code out of a loop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200" y="2590800"/>
            <a:ext cx="3512179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set_row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(int* a, int* b,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     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,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n) {</a:t>
            </a:r>
          </a:p>
          <a:p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  for 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j = 0; j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    a[n*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i+j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= b[j];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 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8B972D-C99F-2749-B370-7A4C103E8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108" y="3505200"/>
            <a:ext cx="3941784" cy="33214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set_row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imull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.L3: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(%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%r8d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movslq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%r8d, (%rdi,%rax,4)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$4,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.L1: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rep ret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DB45B499-0D52-4D41-B3DE-C0DFCA7C91C0}"/>
              </a:ext>
            </a:extLst>
          </p:cNvPr>
          <p:cNvSpPr/>
          <p:nvPr/>
        </p:nvSpPr>
        <p:spPr>
          <a:xfrm rot="13762584" flipH="1">
            <a:off x="1857222" y="4018661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29427" y="2590800"/>
            <a:ext cx="3845877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set_row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(int* a, int* b,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     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,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400" b="1" dirty="0" err="1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ni</a:t>
            </a:r>
            <a:r>
              <a:rPr lang="en-US" sz="1400" b="1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 = n*</a:t>
            </a:r>
            <a:r>
              <a:rPr lang="en-US" sz="1400" b="1" dirty="0" err="1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j = 0; j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a[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ni+j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36496B9C-74A0-3442-A051-41B8D9DF13DC}"/>
              </a:ext>
            </a:extLst>
          </p:cNvPr>
          <p:cNvSpPr/>
          <p:nvPr/>
        </p:nvSpPr>
        <p:spPr>
          <a:xfrm rot="18432325">
            <a:off x="5884805" y="4036535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8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A45B7D-8387-A478-682A-16212DBAF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879" y="4651935"/>
            <a:ext cx="1220219" cy="116698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*n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</a:t>
            </a:r>
            <a:r>
              <a:rPr lang="en-US" sz="1400" b="1" dirty="0" err="1">
                <a:latin typeface="Courier New" pitchFamily="49" charset="0"/>
              </a:rPr>
              <a:t>n+j</a:t>
            </a: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</a:t>
            </a:r>
            <a:r>
              <a:rPr lang="en-US" sz="1400" b="1" dirty="0" err="1">
                <a:latin typeface="Courier New" pitchFamily="49" charset="0"/>
              </a:rPr>
              <a:t>n+j-n</a:t>
            </a: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</a:t>
            </a:r>
            <a:r>
              <a:rPr lang="en-US" sz="1400" b="1" dirty="0" err="1">
                <a:latin typeface="Courier New" pitchFamily="49" charset="0"/>
              </a:rPr>
              <a:t>n+j+n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 out Subexpressions (-O1)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Share common </a:t>
            </a:r>
            <a:r>
              <a:rPr lang="en-US" dirty="0" err="1"/>
              <a:t>subexpressions</a:t>
            </a:r>
            <a:endParaRPr lang="en-US" dirty="0"/>
          </a:p>
          <a:p>
            <a:pPr lvl="1"/>
            <a:r>
              <a:rPr lang="en-US" dirty="0" err="1"/>
              <a:t>Gcc</a:t>
            </a:r>
            <a:r>
              <a:rPr lang="en-US" dirty="0"/>
              <a:t> will do this with –O1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291" y="2390778"/>
            <a:ext cx="3516313" cy="1403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/* Sum neighbors of </a:t>
            </a:r>
            <a:r>
              <a:rPr lang="en-US" sz="1400" b="1" dirty="0" err="1">
                <a:latin typeface="Courier New" pitchFamily="49" charset="0"/>
              </a:rPr>
              <a:t>i,j</a:t>
            </a:r>
            <a:r>
              <a:rPr lang="en-US" sz="1400" b="1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up =  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down =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left =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right =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76800" y="2308226"/>
            <a:ext cx="3516313" cy="1403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long 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up =  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down =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left =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right =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59533" y="3794128"/>
            <a:ext cx="156382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43600" y="3784604"/>
            <a:ext cx="148357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1 multiplication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362200" y="4648200"/>
            <a:ext cx="4419600" cy="1166986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imulq</a:t>
            </a:r>
            <a:r>
              <a:rPr lang="en-US" sz="1400" b="1" dirty="0">
                <a:latin typeface="Courier New" pitchFamily="49" charset="0"/>
              </a:rPr>
              <a:t>	%</a:t>
            </a:r>
            <a:r>
              <a:rPr lang="en-US" sz="1400" b="1" dirty="0" err="1">
                <a:latin typeface="Courier New" pitchFamily="49" charset="0"/>
              </a:rPr>
              <a:t>rcx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rsi</a:t>
            </a:r>
            <a:r>
              <a:rPr lang="en-US" sz="1400" b="1" dirty="0">
                <a:latin typeface="Courier New" pitchFamily="49" charset="0"/>
              </a:rPr>
              <a:t>  	  </a:t>
            </a: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addq</a:t>
            </a:r>
            <a:r>
              <a:rPr lang="en-US" sz="1400" b="1" dirty="0">
                <a:latin typeface="Courier New" pitchFamily="49" charset="0"/>
              </a:rPr>
              <a:t>	%</a:t>
            </a:r>
            <a:r>
              <a:rPr lang="en-US" sz="1400" b="1" dirty="0" err="1">
                <a:latin typeface="Courier New" pitchFamily="49" charset="0"/>
              </a:rPr>
              <a:t>rdx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rsi</a:t>
            </a:r>
            <a:r>
              <a:rPr lang="en-US" sz="1400" b="1" dirty="0">
                <a:latin typeface="Courier New" pitchFamily="49" charset="0"/>
              </a:rPr>
              <a:t>  	</a:t>
            </a: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movq</a:t>
            </a:r>
            <a:r>
              <a:rPr lang="en-US" sz="1400" b="1" dirty="0">
                <a:latin typeface="Courier New" pitchFamily="49" charset="0"/>
              </a:rPr>
              <a:t>	%</a:t>
            </a:r>
            <a:r>
              <a:rPr lang="en-US" sz="1400" b="1" dirty="0" err="1">
                <a:latin typeface="Courier New" pitchFamily="49" charset="0"/>
              </a:rPr>
              <a:t>rsi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rax</a:t>
            </a:r>
            <a:r>
              <a:rPr lang="en-US" sz="1400" b="1" dirty="0">
                <a:latin typeface="Courier New" pitchFamily="49" charset="0"/>
              </a:rPr>
              <a:t>  	</a:t>
            </a: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subq</a:t>
            </a:r>
            <a:r>
              <a:rPr lang="en-US" sz="1400" b="1" dirty="0">
                <a:latin typeface="Courier New" pitchFamily="49" charset="0"/>
              </a:rPr>
              <a:t>	%</a:t>
            </a:r>
            <a:r>
              <a:rPr lang="en-US" sz="1400" b="1" dirty="0" err="1">
                <a:latin typeface="Courier New" pitchFamily="49" charset="0"/>
              </a:rPr>
              <a:t>rcx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rax</a:t>
            </a:r>
            <a:r>
              <a:rPr lang="en-US" sz="1400" b="1" dirty="0">
                <a:latin typeface="Courier New" pitchFamily="49" charset="0"/>
              </a:rPr>
              <a:t>  	</a:t>
            </a: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leaq</a:t>
            </a:r>
            <a:r>
              <a:rPr lang="en-US" sz="1400" b="1" dirty="0">
                <a:latin typeface="Courier New" pitchFamily="49" charset="0"/>
              </a:rPr>
              <a:t>	(%</a:t>
            </a:r>
            <a:r>
              <a:rPr lang="en-US" sz="1400" b="1" dirty="0" err="1">
                <a:latin typeface="Courier New" pitchFamily="49" charset="0"/>
              </a:rPr>
              <a:t>rsi</a:t>
            </a:r>
            <a:r>
              <a:rPr lang="en-US" sz="1400" b="1" dirty="0">
                <a:latin typeface="Courier New" pitchFamily="49" charset="0"/>
              </a:rPr>
              <a:t>,%</a:t>
            </a:r>
            <a:r>
              <a:rPr lang="en-US" sz="1400" b="1" dirty="0" err="1">
                <a:latin typeface="Courier New" pitchFamily="49" charset="0"/>
              </a:rPr>
              <a:t>rcx</a:t>
            </a:r>
            <a:r>
              <a:rPr lang="en-US" sz="1400" b="1" dirty="0">
                <a:latin typeface="Courier New" pitchFamily="49" charset="0"/>
              </a:rPr>
              <a:t>), %</a:t>
            </a:r>
            <a:r>
              <a:rPr lang="en-US" sz="1400" b="1" dirty="0" err="1">
                <a:latin typeface="Courier New" pitchFamily="49" charset="0"/>
              </a:rPr>
              <a:t>rcx</a:t>
            </a:r>
            <a:r>
              <a:rPr lang="en-US" sz="1400" b="1" dirty="0">
                <a:latin typeface="Courier New" pitchFamily="49" charset="0"/>
              </a:rPr>
              <a:t>	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A03BE4FB-755D-714A-8A53-3420784B2F3F}"/>
              </a:ext>
            </a:extLst>
          </p:cNvPr>
          <p:cNvSpPr/>
          <p:nvPr/>
        </p:nvSpPr>
        <p:spPr>
          <a:xfrm rot="13762584" flipH="1">
            <a:off x="3060625" y="3982864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E9DA81E5-885A-9F4B-8E68-3896E4FB334D}"/>
              </a:ext>
            </a:extLst>
          </p:cNvPr>
          <p:cNvSpPr/>
          <p:nvPr/>
        </p:nvSpPr>
        <p:spPr>
          <a:xfrm rot="18432325">
            <a:off x="5082014" y="3904658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6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1C202-5679-F749-A650-3AE1F1E22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Elimination (-O1)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1A812-A613-F348-82C8-BAA83A685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60A809D-D7E8-8D49-8D10-C2CA00140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1524000"/>
            <a:ext cx="3810000" cy="24596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loop_while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 a){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int b = 4;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0;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while 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16)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result += a;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a -= b;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b;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return result;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6CF9E4-D2BC-D34D-9DC8-555578DD8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306" y="4427341"/>
            <a:ext cx="3834382" cy="9515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loop_while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-24(,%rdi,4),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EEAB4D5-B3D4-A341-B433-9B48EF308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1" y="2673149"/>
            <a:ext cx="3810000" cy="7360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loop_while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 a){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return 4*a-24;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1BD73030-3E6C-5241-8E4F-8E6FFDBA8D73}"/>
              </a:ext>
            </a:extLst>
          </p:cNvPr>
          <p:cNvSpPr/>
          <p:nvPr/>
        </p:nvSpPr>
        <p:spPr>
          <a:xfrm rot="18432325">
            <a:off x="5676227" y="3673829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7C2DBD38-A0AC-384F-BD5E-33002EE1DB62}"/>
              </a:ext>
            </a:extLst>
          </p:cNvPr>
          <p:cNvSpPr/>
          <p:nvPr/>
        </p:nvSpPr>
        <p:spPr>
          <a:xfrm rot="13762584" flipH="1">
            <a:off x="2390214" y="3810262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2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in Strength (-O2)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Replace costly operation with simpler one</a:t>
            </a:r>
          </a:p>
          <a:p>
            <a:r>
              <a:rPr lang="en-US" dirty="0"/>
              <a:t>For example, replace multiplication with shift or addition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7471" y="2496393"/>
            <a:ext cx="4255972" cy="27982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set_matrix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(long* a, long* b,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            long n){</a:t>
            </a:r>
          </a:p>
          <a:p>
            <a:b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for (long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n*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for (long j = 0; j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  a[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j] = b[j];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780282-A75E-5746-AD9B-F6B623CC6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667" y="3324267"/>
            <a:ext cx="3941784" cy="35368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set_matrix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%r8d, %r8d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0(,%rdx,8), %r9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.L6: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.L3: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(%rsi,%rax,8),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(%rdi,%rax,8)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%r8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%r9,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%r8,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.L6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.L1:    rep ret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1B95F99-41E9-E346-9074-9D2AA1098617}"/>
              </a:ext>
            </a:extLst>
          </p:cNvPr>
          <p:cNvSpPr/>
          <p:nvPr/>
        </p:nvSpPr>
        <p:spPr>
          <a:xfrm rot="13762584" flipH="1">
            <a:off x="2021297" y="5306815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0" y="2496393"/>
            <a:ext cx="4255972" cy="27982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set_matrix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(long* a, long* b,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            long n){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 </a:t>
            </a:r>
            <a:r>
              <a:rPr lang="en-US" sz="1600" b="1" dirty="0" err="1">
                <a:solidFill>
                  <a:schemeClr val="accent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= 0;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for (long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for (long j = 0; j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a[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j] = b[j];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accent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+= n;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E6AD3338-8D9F-2E4D-897D-14839803DB30}"/>
              </a:ext>
            </a:extLst>
          </p:cNvPr>
          <p:cNvSpPr/>
          <p:nvPr/>
        </p:nvSpPr>
        <p:spPr>
          <a:xfrm rot="18432325">
            <a:off x="6261984" y="5142458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8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6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6631</TotalTime>
  <Words>4047</Words>
  <Application>Microsoft Macintosh PowerPoint</Application>
  <PresentationFormat>On-screen Show (4:3)</PresentationFormat>
  <Paragraphs>949</Paragraphs>
  <Slides>35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Courier</vt:lpstr>
      <vt:lpstr>Courier New</vt:lpstr>
      <vt:lpstr>Helvetica</vt:lpstr>
      <vt:lpstr>Wingdings</vt:lpstr>
      <vt:lpstr>Clarity</vt:lpstr>
      <vt:lpstr>Lecture 12: Optimization</vt:lpstr>
      <vt:lpstr>Under the Abstraction Barrier</vt:lpstr>
      <vt:lpstr>Techniques for Improving Performance</vt:lpstr>
      <vt:lpstr>Optimizing Compilers</vt:lpstr>
      <vt:lpstr>Eliminating Dead Code (-O0)</vt:lpstr>
      <vt:lpstr>Code Motion (-O1)</vt:lpstr>
      <vt:lpstr>Factoring out Subexpressions (-O1)</vt:lpstr>
      <vt:lpstr>Loop Elimination (-O1)</vt:lpstr>
      <vt:lpstr>Reduction in Strength (-O2)</vt:lpstr>
      <vt:lpstr>Machine Independent Optimization</vt:lpstr>
      <vt:lpstr>Case Study: Vector Data Type</vt:lpstr>
      <vt:lpstr>Benchmark Computation</vt:lpstr>
      <vt:lpstr>Benchmark Performance</vt:lpstr>
      <vt:lpstr>Limitations of Optimizing Compilers</vt:lpstr>
      <vt:lpstr>Limitations of Optimizing Compilers</vt:lpstr>
      <vt:lpstr>Comparing Programs</vt:lpstr>
      <vt:lpstr>Comparing Programs</vt:lpstr>
      <vt:lpstr>Optimization Blocker 1</vt:lpstr>
      <vt:lpstr>Example: Summing Matrix Rows</vt:lpstr>
      <vt:lpstr>Limitations of Optimizing Compilers</vt:lpstr>
      <vt:lpstr>Exercise 2: Procedure Calls</vt:lpstr>
      <vt:lpstr>Optimization Blocker 2</vt:lpstr>
      <vt:lpstr>Example: Lowering Case</vt:lpstr>
      <vt:lpstr>Machine Independent Optimization</vt:lpstr>
      <vt:lpstr>Exercise: Code-Level Optimizations</vt:lpstr>
      <vt:lpstr>Exercise: Code-Level Optimizations</vt:lpstr>
      <vt:lpstr>Code-Level Optimizations</vt:lpstr>
      <vt:lpstr>Loop Unrolling</vt:lpstr>
      <vt:lpstr>Combine with Unrolling</vt:lpstr>
      <vt:lpstr>Reassociation</vt:lpstr>
      <vt:lpstr>Effect of Reassociation</vt:lpstr>
      <vt:lpstr>Separate Accumulators</vt:lpstr>
      <vt:lpstr>Effect of Separate Accumulators</vt:lpstr>
      <vt:lpstr>Machine-Dependent Optimization</vt:lpstr>
      <vt:lpstr>Machine-Dependent Optimization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10: Machine-Independent Optimization</dc:title>
  <dc:creator>Eleanor  Birrell</dc:creator>
  <cp:lastModifiedBy>Eleanor Birrell</cp:lastModifiedBy>
  <cp:revision>182</cp:revision>
  <cp:lastPrinted>2019-10-02T01:16:19Z</cp:lastPrinted>
  <dcterms:created xsi:type="dcterms:W3CDTF">2019-02-24T21:02:26Z</dcterms:created>
  <dcterms:modified xsi:type="dcterms:W3CDTF">2024-10-07T22:57:32Z</dcterms:modified>
</cp:coreProperties>
</file>