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531" r:id="rId3"/>
    <p:sldId id="1463" r:id="rId4"/>
    <p:sldId id="528" r:id="rId5"/>
    <p:sldId id="1474" r:id="rId6"/>
    <p:sldId id="1476" r:id="rId7"/>
    <p:sldId id="1477" r:id="rId8"/>
    <p:sldId id="1478" r:id="rId9"/>
    <p:sldId id="1479" r:id="rId10"/>
    <p:sldId id="1480" r:id="rId11"/>
    <p:sldId id="1481" r:id="rId12"/>
    <p:sldId id="534" r:id="rId13"/>
    <p:sldId id="547" r:id="rId14"/>
    <p:sldId id="1449" r:id="rId15"/>
    <p:sldId id="1441" r:id="rId16"/>
    <p:sldId id="1442" r:id="rId17"/>
    <p:sldId id="1451" r:id="rId18"/>
    <p:sldId id="1453" r:id="rId19"/>
    <p:sldId id="1454" r:id="rId20"/>
    <p:sldId id="1457" r:id="rId21"/>
    <p:sldId id="1443" r:id="rId22"/>
    <p:sldId id="1446" r:id="rId23"/>
    <p:sldId id="1447" r:id="rId24"/>
    <p:sldId id="144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696969"/>
    <a:srgbClr val="33333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61" autoAdjust="0"/>
    <p:restoredTop sz="80816" autoAdjust="0"/>
  </p:normalViewPr>
  <p:slideViewPr>
    <p:cSldViewPr>
      <p:cViewPr varScale="1">
        <p:scale>
          <a:sx n="98" d="100"/>
          <a:sy n="98" d="100"/>
        </p:scale>
        <p:origin x="183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690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19EE-4C14-416B-9A28-3D9B2AE65E04}" type="datetimeFigureOut">
              <a:rPr lang="en-US" smtClean="0"/>
              <a:t>3/20/24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7E2B7-019C-47AA-8287-AB4BD1848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64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7EBD1-2546-431F-B565-95BCA5604CC4}" type="datetimeFigureOut">
              <a:rPr lang="en-US" smtClean="0"/>
              <a:t>3/20/24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031AF-CC19-4E5A-831F-2BAAD17F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86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register.co.uk/2020/04/06/mozilla_firefox_security_patches/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xda-developers.com/google-april-2020-android-security-bulletin-patches-pixel-4-3-3a-2-xl/" TargetMode="External"/><Relationship Id="rId5" Type="http://schemas.openxmlformats.org/officeDocument/2006/relationships/hyperlink" Target="https://chromereleases.googleblog.com/2020/03/stable-channel-update-for-desktop_31.html" TargetMode="External"/><Relationship Id="rId4" Type="http://schemas.openxmlformats.org/officeDocument/2006/relationships/hyperlink" Target="https://www.theregister.co.uk/2020/02/25/google_chrome_security_bugs/" TargetMode="Externa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830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Use-after-free in Firefox (used in wild): </a:t>
            </a:r>
          </a:p>
          <a:p>
            <a:r>
              <a:rPr lang="en-US" dirty="0">
                <a:hlinkClick r:id="rId3"/>
              </a:rPr>
              <a:t>https://www.theregister.co.uk/2020/04/06/mozilla_firefox_security_patches/</a:t>
            </a:r>
            <a:endParaRPr lang="en-US" dirty="0"/>
          </a:p>
          <a:p>
            <a:endParaRPr lang="en-US" dirty="0"/>
          </a:p>
          <a:p>
            <a:r>
              <a:rPr lang="en-US" dirty="0"/>
              <a:t>Use-after-free in Chrome:</a:t>
            </a:r>
          </a:p>
          <a:p>
            <a:r>
              <a:rPr lang="en-US" dirty="0">
                <a:hlinkClick r:id="rId4"/>
              </a:rPr>
              <a:t>https://www.theregister.co.uk/2020/02/25/google_chrome_security_bugs/</a:t>
            </a:r>
            <a:endParaRPr lang="en-US" dirty="0"/>
          </a:p>
          <a:p>
            <a:endParaRPr lang="en-US" dirty="0"/>
          </a:p>
          <a:p>
            <a:r>
              <a:rPr lang="en-US" dirty="0"/>
              <a:t>Use-after free and heap overflow in Chrome:</a:t>
            </a:r>
          </a:p>
          <a:p>
            <a:r>
              <a:rPr lang="en-US" dirty="0">
                <a:hlinkClick r:id="rId5"/>
              </a:rPr>
              <a:t>https://chromereleases.googleblog.com/2020/03/stable-channel-update-for-desktop_31.html</a:t>
            </a:r>
            <a:endParaRPr lang="en-US" dirty="0"/>
          </a:p>
          <a:p>
            <a:endParaRPr lang="en-US" dirty="0"/>
          </a:p>
          <a:p>
            <a:r>
              <a:rPr lang="en-US" dirty="0"/>
              <a:t>Use-after-free in Android:</a:t>
            </a:r>
          </a:p>
          <a:p>
            <a:r>
              <a:rPr lang="en-US" dirty="0"/>
              <a:t>https://</a:t>
            </a:r>
            <a:r>
              <a:rPr lang="en-US" dirty="0" err="1"/>
              <a:t>www.theregister.co.uk</a:t>
            </a:r>
            <a:r>
              <a:rPr lang="en-US" dirty="0"/>
              <a:t>/2019/10/04/</a:t>
            </a:r>
            <a:r>
              <a:rPr lang="en-US" dirty="0" err="1"/>
              <a:t>android_alert_google</a:t>
            </a:r>
            <a:r>
              <a:rPr lang="en-US" dirty="0"/>
              <a:t>/</a:t>
            </a:r>
          </a:p>
          <a:p>
            <a:endParaRPr lang="en-US" dirty="0"/>
          </a:p>
          <a:p>
            <a:r>
              <a:rPr lang="en-US" dirty="0"/>
              <a:t>Double-free in WhatsApp: </a:t>
            </a:r>
          </a:p>
          <a:p>
            <a:r>
              <a:rPr lang="en-US" dirty="0"/>
              <a:t>https://</a:t>
            </a:r>
            <a:r>
              <a:rPr lang="en-US" dirty="0" err="1"/>
              <a:t>www.theregister.co.uk</a:t>
            </a:r>
            <a:r>
              <a:rPr lang="en-US" dirty="0"/>
              <a:t>/2019/10/05/security_roundup_october_4/</a:t>
            </a:r>
          </a:p>
          <a:p>
            <a:r>
              <a:rPr lang="en-US" dirty="0"/>
              <a:t>https://awakened1712.github.io/hacking/hacking-</a:t>
            </a:r>
            <a:r>
              <a:rPr lang="en-US" dirty="0" err="1"/>
              <a:t>whatsapp</a:t>
            </a:r>
            <a:r>
              <a:rPr lang="en-US" dirty="0"/>
              <a:t>-gif-</a:t>
            </a:r>
            <a:r>
              <a:rPr lang="en-US" dirty="0" err="1"/>
              <a:t>rce</a:t>
            </a:r>
            <a:r>
              <a:rPr lang="en-US" dirty="0"/>
              <a:t>/</a:t>
            </a:r>
          </a:p>
          <a:p>
            <a:endParaRPr lang="en-US" dirty="0"/>
          </a:p>
          <a:p>
            <a:r>
              <a:rPr lang="en-US" dirty="0"/>
              <a:t>Memory Leak in Android for Pixel:</a:t>
            </a:r>
          </a:p>
          <a:p>
            <a:r>
              <a:rPr lang="en-US" dirty="0">
                <a:hlinkClick r:id="rId6"/>
              </a:rPr>
              <a:t>https://www.xda-developers.com/google-april-2020-android-security-bulletin-patches-pixel-4-3-3a-2-xl/</a:t>
            </a:r>
            <a:endParaRPr lang="en-US" dirty="0"/>
          </a:p>
          <a:p>
            <a:endParaRPr lang="en-US" dirty="0"/>
          </a:p>
          <a:p>
            <a:r>
              <a:rPr lang="en-US" dirty="0"/>
              <a:t>Memory Leak in Windows 10: </a:t>
            </a:r>
          </a:p>
          <a:p>
            <a:r>
              <a:rPr lang="en-US" dirty="0"/>
              <a:t>https://</a:t>
            </a:r>
            <a:r>
              <a:rPr lang="en-US" dirty="0" err="1"/>
              <a:t>www.bleepingcomputer.com</a:t>
            </a:r>
            <a:r>
              <a:rPr lang="en-US" dirty="0"/>
              <a:t>/news/</a:t>
            </a:r>
            <a:r>
              <a:rPr lang="en-US" dirty="0" err="1"/>
              <a:t>microsoft</a:t>
            </a:r>
            <a:r>
              <a:rPr lang="en-US" dirty="0"/>
              <a:t>/windows-10-1809-update-kb4520062-fixes-a-startup-black-screen-issue/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508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8334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5608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090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the role of a garbage collector is to (1) maintain some representation of the reachability graph and (2) periodically reclaim the unreachable notes by </a:t>
            </a:r>
          </a:p>
        </p:txBody>
      </p:sp>
    </p:spTree>
    <p:extLst>
      <p:ext uri="{BB962C8B-B14F-4D97-AF65-F5344CB8AC3E}">
        <p14:creationId xmlns:p14="http://schemas.microsoft.com/office/powerpoint/2010/main" val="2786744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2205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2474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072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4374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263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183185" y="689429"/>
            <a:ext cx="4488656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6" y="4345215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10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809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183185" y="689429"/>
            <a:ext cx="4488656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6" y="4345215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513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183185" y="689429"/>
            <a:ext cx="4488656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6" y="4345215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49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183185" y="689429"/>
            <a:ext cx="4488656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6" y="4345215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102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183185" y="689429"/>
            <a:ext cx="4488656" cy="34199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806" y="4345215"/>
            <a:ext cx="5030390" cy="41138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261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103079" y="691046"/>
            <a:ext cx="4653419" cy="3416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9653" tIns="44827" rIns="89653" bIns="44827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5556" y="4345252"/>
            <a:ext cx="5026889" cy="411541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3565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1103079" y="691046"/>
            <a:ext cx="4653419" cy="3416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9653" tIns="44827" rIns="89653" bIns="44827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8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5556" y="4345252"/>
            <a:ext cx="5026889" cy="411541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05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3/20/24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3/20/24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3/20/24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3/20/24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3/20/24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3/20/24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18288"/>
            <a:ext cx="7086600" cy="329184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3/20/24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3/20/24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3/20/24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3/20/24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2250"/>
            <a:ext cx="9144000" cy="31115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4191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66000">
                <a:schemeClr val="tx1">
                  <a:lumMod val="75000"/>
                  <a:lumOff val="25000"/>
                </a:schemeClr>
              </a:gs>
              <a:gs pos="99000">
                <a:schemeClr val="tx1">
                  <a:lumMod val="65000"/>
                  <a:lumOff val="3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3F7437D-9C28-4485-8136-DE3C7521A7D8}" type="datetimeFigureOut">
              <a:rPr lang="en-US" smtClean="0"/>
              <a:t>3/20/24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924800" cy="609600"/>
          </a:xfrm>
        </p:spPr>
        <p:txBody>
          <a:bodyPr>
            <a:normAutofit/>
          </a:bodyPr>
          <a:lstStyle/>
          <a:p>
            <a:r>
              <a:rPr lang="en-US" dirty="0"/>
              <a:t>CS 105		       			       Spring 2024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848600" cy="631825"/>
          </a:xfrm>
        </p:spPr>
        <p:txBody>
          <a:bodyPr>
            <a:noAutofit/>
          </a:bodyPr>
          <a:lstStyle/>
          <a:p>
            <a:r>
              <a:rPr lang="en-US" sz="3200" dirty="0"/>
              <a:t>Lecture 16: Dynamic Memory (cont'd)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4643181"/>
            <a:ext cx="7848600" cy="631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27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91B72FB-A302-2842-B82E-1254A7CE2C1D}"/>
              </a:ext>
            </a:extLst>
          </p:cNvPr>
          <p:cNvSpPr/>
          <p:nvPr/>
        </p:nvSpPr>
        <p:spPr>
          <a:xfrm>
            <a:off x="3521296" y="2590800"/>
            <a:ext cx="2057400" cy="381000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urier" pitchFamily="2" charset="0"/>
              </a:rPr>
              <a:t>0x00000018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5E6C103-3ECE-994A-B751-E7036B2351B4}"/>
              </a:ext>
            </a:extLst>
          </p:cNvPr>
          <p:cNvSpPr/>
          <p:nvPr/>
        </p:nvSpPr>
        <p:spPr>
          <a:xfrm>
            <a:off x="3530566" y="4492336"/>
            <a:ext cx="2048130" cy="381000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urier" pitchFamily="2" charset="0"/>
              </a:rPr>
              <a:t>0x00000018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740B65-A187-E842-90A8-B88F5FAFC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Coalescing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3C8C1-63C5-9746-8B5A-DFE4A63A8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295400"/>
          </a:xfrm>
        </p:spPr>
        <p:txBody>
          <a:bodyPr/>
          <a:lstStyle/>
          <a:p>
            <a:r>
              <a:rPr lang="en-US" dirty="0"/>
              <a:t>Assume the current state of the heap is shown below. What would be the state of the heap after the function </a:t>
            </a:r>
            <a:r>
              <a:rPr lang="en-US" dirty="0">
                <a:latin typeface="Courier" pitchFamily="2" charset="0"/>
              </a:rPr>
              <a:t>free(0x114) </a:t>
            </a:r>
            <a:r>
              <a:rPr lang="en-US" dirty="0"/>
              <a:t>is executed?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AAC673-D93E-0A41-AF13-4D6679E8EE3E}"/>
              </a:ext>
            </a:extLst>
          </p:cNvPr>
          <p:cNvSpPr/>
          <p:nvPr/>
        </p:nvSpPr>
        <p:spPr>
          <a:xfrm>
            <a:off x="3521296" y="5638800"/>
            <a:ext cx="20574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urier" pitchFamily="2" charset="0"/>
              </a:rPr>
              <a:t>0x0000000d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E97543-703E-664C-AECB-DE8BBD8FEAC6}"/>
              </a:ext>
            </a:extLst>
          </p:cNvPr>
          <p:cNvSpPr/>
          <p:nvPr/>
        </p:nvSpPr>
        <p:spPr>
          <a:xfrm>
            <a:off x="3521296" y="5257800"/>
            <a:ext cx="20574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urier" pitchFamily="2" charset="0"/>
              </a:rPr>
              <a:t>0x5ca1ab1e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DC5ED8-ED6C-5E4F-A561-387EC477EE4B}"/>
              </a:ext>
            </a:extLst>
          </p:cNvPr>
          <p:cNvSpPr/>
          <p:nvPr/>
        </p:nvSpPr>
        <p:spPr>
          <a:xfrm>
            <a:off x="3521296" y="4876800"/>
            <a:ext cx="20574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urier" pitchFamily="2" charset="0"/>
              </a:rPr>
              <a:t>0x00000011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FC71E1-2F87-9E49-9B95-7B79038F1DBE}"/>
              </a:ext>
            </a:extLst>
          </p:cNvPr>
          <p:cNvSpPr/>
          <p:nvPr/>
        </p:nvSpPr>
        <p:spPr>
          <a:xfrm>
            <a:off x="3521296" y="4495800"/>
            <a:ext cx="20574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urier" pitchFamily="2" charset="0"/>
              </a:rPr>
              <a:t>0x0000000d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947FED-45E4-5841-A118-A0255C178CEC}"/>
              </a:ext>
            </a:extLst>
          </p:cNvPr>
          <p:cNvSpPr/>
          <p:nvPr/>
        </p:nvSpPr>
        <p:spPr>
          <a:xfrm>
            <a:off x="3521296" y="4114800"/>
            <a:ext cx="20574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urier" pitchFamily="2" charset="0"/>
              </a:rPr>
              <a:t>0xdeadcafe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7E0374-23E3-8147-9350-60D62A305077}"/>
              </a:ext>
            </a:extLst>
          </p:cNvPr>
          <p:cNvSpPr/>
          <p:nvPr/>
        </p:nvSpPr>
        <p:spPr>
          <a:xfrm>
            <a:off x="3521296" y="3733800"/>
            <a:ext cx="20574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urier" pitchFamily="2" charset="0"/>
              </a:rPr>
              <a:t>0x0000000d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887B93-9D5A-DB4F-BE64-16C234F08BA3}"/>
              </a:ext>
            </a:extLst>
          </p:cNvPr>
          <p:cNvSpPr/>
          <p:nvPr/>
        </p:nvSpPr>
        <p:spPr>
          <a:xfrm>
            <a:off x="3521296" y="3352800"/>
            <a:ext cx="20574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urier" pitchFamily="2" charset="0"/>
              </a:rPr>
              <a:t>0x0000000c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6A9020-2228-FB4D-8A99-31FD526309A9}"/>
              </a:ext>
            </a:extLst>
          </p:cNvPr>
          <p:cNvSpPr/>
          <p:nvPr/>
        </p:nvSpPr>
        <p:spPr>
          <a:xfrm>
            <a:off x="3521296" y="2971800"/>
            <a:ext cx="20574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urier" pitchFamily="2" charset="0"/>
              </a:rPr>
              <a:t>0x00000047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2E64371-8F85-B040-A630-7B13BB617971}"/>
              </a:ext>
            </a:extLst>
          </p:cNvPr>
          <p:cNvSpPr/>
          <p:nvPr/>
        </p:nvSpPr>
        <p:spPr>
          <a:xfrm>
            <a:off x="3521296" y="6030191"/>
            <a:ext cx="20574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urier" pitchFamily="2" charset="0"/>
              </a:rPr>
              <a:t>0x00000011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C9F68B6-1C5E-BD46-B015-A9D1A112BAD0}"/>
              </a:ext>
            </a:extLst>
          </p:cNvPr>
          <p:cNvSpPr/>
          <p:nvPr/>
        </p:nvSpPr>
        <p:spPr>
          <a:xfrm>
            <a:off x="2667560" y="6204650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0x100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2C2F62C-07BE-0840-9F99-F90B8B1709B3}"/>
              </a:ext>
            </a:extLst>
          </p:cNvPr>
          <p:cNvSpPr/>
          <p:nvPr/>
        </p:nvSpPr>
        <p:spPr>
          <a:xfrm>
            <a:off x="2667560" y="5851359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0x104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E2F3140-171D-E042-83D2-56AED5BD3347}"/>
              </a:ext>
            </a:extLst>
          </p:cNvPr>
          <p:cNvSpPr/>
          <p:nvPr/>
        </p:nvSpPr>
        <p:spPr>
          <a:xfrm>
            <a:off x="2667560" y="5445020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0x108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DDF27C0-5D9A-DF4B-9C46-781722EB66D1}"/>
              </a:ext>
            </a:extLst>
          </p:cNvPr>
          <p:cNvSpPr/>
          <p:nvPr/>
        </p:nvSpPr>
        <p:spPr>
          <a:xfrm>
            <a:off x="2667560" y="5091729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0x10c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323B244-1028-194C-8777-8EE7BC5E613E}"/>
              </a:ext>
            </a:extLst>
          </p:cNvPr>
          <p:cNvSpPr/>
          <p:nvPr/>
        </p:nvSpPr>
        <p:spPr>
          <a:xfrm>
            <a:off x="2668121" y="4668072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0x110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42B84F6-83A1-A240-8D1C-43E5EC1F3365}"/>
              </a:ext>
            </a:extLst>
          </p:cNvPr>
          <p:cNvSpPr/>
          <p:nvPr/>
        </p:nvSpPr>
        <p:spPr>
          <a:xfrm>
            <a:off x="2668121" y="4314781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0x114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83CFC44-9D75-CB42-A5DF-E482F315984D}"/>
              </a:ext>
            </a:extLst>
          </p:cNvPr>
          <p:cNvSpPr/>
          <p:nvPr/>
        </p:nvSpPr>
        <p:spPr>
          <a:xfrm>
            <a:off x="2668121" y="3908442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0x118</a:t>
            </a: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5FBF281-78ED-0546-928C-D2BD4FFEFDB1}"/>
              </a:ext>
            </a:extLst>
          </p:cNvPr>
          <p:cNvSpPr/>
          <p:nvPr/>
        </p:nvSpPr>
        <p:spPr>
          <a:xfrm>
            <a:off x="2668121" y="3555151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0x11c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6B660CE-4E98-184B-91C7-0ECB41C57C2D}"/>
              </a:ext>
            </a:extLst>
          </p:cNvPr>
          <p:cNvSpPr/>
          <p:nvPr/>
        </p:nvSpPr>
        <p:spPr>
          <a:xfrm>
            <a:off x="2667000" y="3144072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0x120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3003B10-5D21-4B4C-995E-3C153229953A}"/>
              </a:ext>
            </a:extLst>
          </p:cNvPr>
          <p:cNvSpPr/>
          <p:nvPr/>
        </p:nvSpPr>
        <p:spPr>
          <a:xfrm>
            <a:off x="2667000" y="2790781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0x124</a:t>
            </a:r>
            <a:endParaRPr lang="en-US" dirty="0"/>
          </a:p>
        </p:txBody>
      </p:sp>
      <p:sp>
        <p:nvSpPr>
          <p:cNvPr id="27" name="Right Brace 26">
            <a:extLst>
              <a:ext uri="{FF2B5EF4-FFF2-40B4-BE49-F238E27FC236}">
                <a16:creationId xmlns:a16="http://schemas.microsoft.com/office/drawing/2014/main" id="{AC10D7D8-0D72-AC4A-AB59-00FBE7137505}"/>
              </a:ext>
            </a:extLst>
          </p:cNvPr>
          <p:cNvSpPr/>
          <p:nvPr/>
        </p:nvSpPr>
        <p:spPr>
          <a:xfrm>
            <a:off x="5654896" y="4876800"/>
            <a:ext cx="457200" cy="1534391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FA46079-AA28-B54C-9F6F-8D25E996311B}"/>
              </a:ext>
            </a:extLst>
          </p:cNvPr>
          <p:cNvSpPr txBox="1"/>
          <p:nvPr/>
        </p:nvSpPr>
        <p:spPr>
          <a:xfrm>
            <a:off x="6112096" y="5445020"/>
            <a:ext cx="2800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previous block (allocated)</a:t>
            </a:r>
          </a:p>
        </p:txBody>
      </p:sp>
      <p:sp>
        <p:nvSpPr>
          <p:cNvPr id="29" name="Right Brace 28">
            <a:extLst>
              <a:ext uri="{FF2B5EF4-FFF2-40B4-BE49-F238E27FC236}">
                <a16:creationId xmlns:a16="http://schemas.microsoft.com/office/drawing/2014/main" id="{3F1B4EB8-FEBB-D24C-92A9-C18AD082FE17}"/>
              </a:ext>
            </a:extLst>
          </p:cNvPr>
          <p:cNvSpPr/>
          <p:nvPr/>
        </p:nvSpPr>
        <p:spPr>
          <a:xfrm>
            <a:off x="5682605" y="3733800"/>
            <a:ext cx="457200" cy="1121125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7313513-F285-314D-9076-A4D040CBF037}"/>
              </a:ext>
            </a:extLst>
          </p:cNvPr>
          <p:cNvSpPr txBox="1"/>
          <p:nvPr/>
        </p:nvSpPr>
        <p:spPr>
          <a:xfrm>
            <a:off x="6139805" y="4109696"/>
            <a:ext cx="264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current block (allocated)</a:t>
            </a:r>
          </a:p>
        </p:txBody>
      </p:sp>
      <p:sp>
        <p:nvSpPr>
          <p:cNvPr id="31" name="Right Brace 30">
            <a:extLst>
              <a:ext uri="{FF2B5EF4-FFF2-40B4-BE49-F238E27FC236}">
                <a16:creationId xmlns:a16="http://schemas.microsoft.com/office/drawing/2014/main" id="{66F61ADB-B7FC-7645-9BEF-73DA631AF5D6}"/>
              </a:ext>
            </a:extLst>
          </p:cNvPr>
          <p:cNvSpPr/>
          <p:nvPr/>
        </p:nvSpPr>
        <p:spPr>
          <a:xfrm>
            <a:off x="5682605" y="2612674"/>
            <a:ext cx="457200" cy="1121125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1A91F68-6D21-5F4E-B056-73A576F38F68}"/>
              </a:ext>
            </a:extLst>
          </p:cNvPr>
          <p:cNvSpPr txBox="1"/>
          <p:nvPr/>
        </p:nvSpPr>
        <p:spPr>
          <a:xfrm>
            <a:off x="6139805" y="2988570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following block (free)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B390863-57F5-DC48-8E18-917156A2EEED}"/>
              </a:ext>
            </a:extLst>
          </p:cNvPr>
          <p:cNvSpPr/>
          <p:nvPr/>
        </p:nvSpPr>
        <p:spPr>
          <a:xfrm>
            <a:off x="3521296" y="2591255"/>
            <a:ext cx="20574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urier" pitchFamily="2" charset="0"/>
              </a:rPr>
              <a:t>0x0000000c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BDFA39-2987-7EA7-BC12-F7836911BB9A}"/>
              </a:ext>
            </a:extLst>
          </p:cNvPr>
          <p:cNvSpPr/>
          <p:nvPr/>
        </p:nvSpPr>
        <p:spPr>
          <a:xfrm>
            <a:off x="5654896" y="2514600"/>
            <a:ext cx="3257967" cy="403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DC2C3DC-2AA7-162F-C56B-ED4FC3DEAA61}"/>
              </a:ext>
            </a:extLst>
          </p:cNvPr>
          <p:cNvSpPr/>
          <p:nvPr/>
        </p:nvSpPr>
        <p:spPr>
          <a:xfrm>
            <a:off x="3521296" y="6405541"/>
            <a:ext cx="20574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urier" pitchFamily="2" charset="0"/>
              </a:rPr>
              <a:t>0x0000000d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A2348C3-ADB4-485B-303E-D5685226A6BF}"/>
              </a:ext>
            </a:extLst>
          </p:cNvPr>
          <p:cNvSpPr/>
          <p:nvPr/>
        </p:nvSpPr>
        <p:spPr>
          <a:xfrm>
            <a:off x="2676830" y="6580000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0x0fc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67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7" grpId="0" animBg="1"/>
      <p:bldP spid="28" grpId="0"/>
      <p:bldP spid="29" grpId="0" animBg="1"/>
      <p:bldP spid="30" grpId="0"/>
      <p:bldP spid="31" grpId="0" animBg="1"/>
      <p:bldP spid="32" grpId="0"/>
      <p:bldP spid="35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 of Key Allocator Policies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257800"/>
          </a:xfrm>
          <a:ln/>
        </p:spPr>
        <p:txBody>
          <a:bodyPr>
            <a:normAutofit fontScale="92500" lnSpcReduction="20000"/>
          </a:bodyPr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Storage policy:</a:t>
            </a:r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what data structure will you use to keep track of the free blocks?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Placement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next-fit, best-fit, etc.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Trades off lower throughput for less fragmentation	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segregated free lists approximate a best fit placement policy without having to search entire free list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Splitting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do we go ahead and split free blocks?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much internal fragmentation are we willing to tolerate?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chemeClr val="accent1"/>
                </a:solidFill>
              </a:rPr>
              <a:t>Immediate coalescing: </a:t>
            </a:r>
            <a:r>
              <a:rPr lang="en-GB" dirty="0"/>
              <a:t>coalesce each time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is called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chemeClr val="accent1"/>
                </a:solidFill>
              </a:rPr>
              <a:t>Deferred coalescing: </a:t>
            </a:r>
            <a:r>
              <a:rPr lang="en-GB" dirty="0"/>
              <a:t>try to improve performance of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by deferring coalescing until needed. Examples:</a:t>
            </a:r>
          </a:p>
          <a:p>
            <a:pPr lvl="2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as you scan the free list for </a:t>
            </a:r>
            <a:r>
              <a:rPr lang="en-GB" b="1" dirty="0" err="1">
                <a:latin typeface="Courier New" pitchFamily="49" charset="0"/>
              </a:rPr>
              <a:t>malloc</a:t>
            </a:r>
            <a:endParaRPr lang="en-GB" b="1" dirty="0"/>
          </a:p>
          <a:p>
            <a:pPr lvl="2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when the amount of external fragmentation reaches some threshold</a:t>
            </a:r>
          </a:p>
        </p:txBody>
      </p:sp>
    </p:spTree>
    <p:extLst>
      <p:ext uri="{BB962C8B-B14F-4D97-AF65-F5344CB8AC3E}">
        <p14:creationId xmlns:p14="http://schemas.microsoft.com/office/powerpoint/2010/main" val="26839309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Memory-Related Perils and Pitfalls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lnSpc>
                <a:spcPct val="15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Dereferencing bad pointers</a:t>
            </a:r>
          </a:p>
          <a:p>
            <a:pPr>
              <a:lnSpc>
                <a:spcPct val="15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Reading uninitialized memory</a:t>
            </a:r>
          </a:p>
          <a:p>
            <a:pPr>
              <a:lnSpc>
                <a:spcPct val="15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Overreading memory</a:t>
            </a:r>
          </a:p>
          <a:p>
            <a:pPr>
              <a:lnSpc>
                <a:spcPct val="15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Overwriting memory</a:t>
            </a:r>
          </a:p>
          <a:p>
            <a:pPr>
              <a:lnSpc>
                <a:spcPct val="15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freed blocks</a:t>
            </a:r>
          </a:p>
          <a:p>
            <a:pPr>
              <a:lnSpc>
                <a:spcPct val="15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Freeing blocks multiple times</a:t>
            </a:r>
          </a:p>
          <a:p>
            <a:pPr>
              <a:lnSpc>
                <a:spcPct val="15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Failing to free blocks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9D0565B-6B27-B74D-9619-861C7E56A1BA}"/>
              </a:ext>
            </a:extLst>
          </p:cNvPr>
          <p:cNvGrpSpPr/>
          <p:nvPr/>
        </p:nvGrpSpPr>
        <p:grpSpPr>
          <a:xfrm>
            <a:off x="5715001" y="1676400"/>
            <a:ext cx="2050562" cy="1066800"/>
            <a:chOff x="5715001" y="1676400"/>
            <a:chExt cx="2050562" cy="1066800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18EFB52E-873A-6F4A-B6A2-5F15DF8C6841}"/>
                </a:ext>
              </a:extLst>
            </p:cNvPr>
            <p:cNvSpPr txBox="1"/>
            <p:nvPr/>
          </p:nvSpPr>
          <p:spPr>
            <a:xfrm>
              <a:off x="5715002" y="1676400"/>
              <a:ext cx="20505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accent1"/>
                  </a:solidFill>
                </a:rPr>
                <a:t>(Correctness)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91547C0-0051-F042-9722-560CBE0B8A89}"/>
                </a:ext>
              </a:extLst>
            </p:cNvPr>
            <p:cNvSpPr txBox="1"/>
            <p:nvPr/>
          </p:nvSpPr>
          <p:spPr>
            <a:xfrm>
              <a:off x="5715001" y="2281535"/>
              <a:ext cx="20505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accent1"/>
                  </a:solidFill>
                </a:rPr>
                <a:t>(Correctness)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777635F4-4E3F-DB4D-B9F3-1A371C8CA6C6}"/>
              </a:ext>
            </a:extLst>
          </p:cNvPr>
          <p:cNvGrpSpPr/>
          <p:nvPr/>
        </p:nvGrpSpPr>
        <p:grpSpPr>
          <a:xfrm>
            <a:off x="5715000" y="2971800"/>
            <a:ext cx="1502334" cy="1057345"/>
            <a:chOff x="5715000" y="2971800"/>
            <a:chExt cx="1502334" cy="1057345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4118F4D-99E8-EE44-9BB0-F451FBB7FEB9}"/>
                </a:ext>
              </a:extLst>
            </p:cNvPr>
            <p:cNvSpPr txBox="1"/>
            <p:nvPr/>
          </p:nvSpPr>
          <p:spPr>
            <a:xfrm>
              <a:off x="5715000" y="2971800"/>
              <a:ext cx="15023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accent1"/>
                  </a:solidFill>
                </a:rPr>
                <a:t>(Security)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F4941A7-B4C7-7E47-BF7A-221511DF4E1D}"/>
                </a:ext>
              </a:extLst>
            </p:cNvPr>
            <p:cNvSpPr txBox="1"/>
            <p:nvPr/>
          </p:nvSpPr>
          <p:spPr>
            <a:xfrm>
              <a:off x="5715000" y="3567480"/>
              <a:ext cx="15023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accent1"/>
                  </a:solidFill>
                </a:rPr>
                <a:t>(Security)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AB8B4E2-5631-F04A-B54F-E19F6A8F8B97}"/>
              </a:ext>
            </a:extLst>
          </p:cNvPr>
          <p:cNvGrpSpPr/>
          <p:nvPr/>
        </p:nvGrpSpPr>
        <p:grpSpPr>
          <a:xfrm>
            <a:off x="5715000" y="4163246"/>
            <a:ext cx="1517163" cy="1038539"/>
            <a:chOff x="5715000" y="4163246"/>
            <a:chExt cx="1517163" cy="103853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21EFB70-2D50-C445-B28F-5139B43B077E}"/>
                </a:ext>
              </a:extLst>
            </p:cNvPr>
            <p:cNvSpPr txBox="1"/>
            <p:nvPr/>
          </p:nvSpPr>
          <p:spPr>
            <a:xfrm>
              <a:off x="5715000" y="4163246"/>
              <a:ext cx="15023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accent1"/>
                  </a:solidFill>
                </a:rPr>
                <a:t>(Security)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C74C7C7-22AD-D840-BC40-22F671FCE618}"/>
                </a:ext>
              </a:extLst>
            </p:cNvPr>
            <p:cNvSpPr txBox="1"/>
            <p:nvPr/>
          </p:nvSpPr>
          <p:spPr>
            <a:xfrm>
              <a:off x="5729829" y="4740120"/>
              <a:ext cx="15023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accent1"/>
                  </a:solidFill>
                </a:rPr>
                <a:t>(Security)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C3493F1A-BE72-D142-AD9B-D6BFBDFB9376}"/>
              </a:ext>
            </a:extLst>
          </p:cNvPr>
          <p:cNvSpPr txBox="1"/>
          <p:nvPr/>
        </p:nvSpPr>
        <p:spPr>
          <a:xfrm>
            <a:off x="5715000" y="5352852"/>
            <a:ext cx="2153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(Performance)</a:t>
            </a:r>
          </a:p>
        </p:txBody>
      </p:sp>
    </p:spTree>
    <p:extLst>
      <p:ext uri="{BB962C8B-B14F-4D97-AF65-F5344CB8AC3E}">
        <p14:creationId xmlns:p14="http://schemas.microsoft.com/office/powerpoint/2010/main" val="22692780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Tools for Dealing With Memory Bugs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Debugger: </a:t>
            </a:r>
            <a:r>
              <a:rPr lang="en-GB" b="1" dirty="0" err="1">
                <a:latin typeface="Courier New"/>
                <a:cs typeface="Courier New"/>
              </a:rPr>
              <a:t>gdb</a:t>
            </a:r>
            <a:endParaRPr lang="en-GB" b="1" dirty="0">
              <a:latin typeface="Courier New"/>
              <a:cs typeface="Courier New"/>
            </a:endParaRP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for finding bad pointer dereferences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Hard to detect the other memory bugs</a:t>
            </a:r>
          </a:p>
          <a:p>
            <a:pPr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Heap consistency checker (e.g.,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mcheck</a:t>
            </a:r>
            <a:r>
              <a:rPr lang="en-GB" dirty="0"/>
              <a:t>)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Usually run silently, printing message only on error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be used to detect overreads, double-free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err="1"/>
              <a:t>glibc</a:t>
            </a:r>
            <a:r>
              <a:rPr lang="en-GB" dirty="0"/>
              <a:t> malloc contains checking code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/>
                <a:cs typeface="Courier New"/>
              </a:rPr>
              <a:t>setenv</a:t>
            </a:r>
            <a:r>
              <a:rPr lang="en-GB" b="1" dirty="0">
                <a:latin typeface="Courier New"/>
                <a:cs typeface="Courier New"/>
              </a:rPr>
              <a:t> MALLOC_CHECK_ 3 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Binary translator:  </a:t>
            </a:r>
            <a:r>
              <a:rPr lang="en-GB" b="1" dirty="0" err="1">
                <a:latin typeface="Courier New"/>
                <a:cs typeface="Courier New"/>
              </a:rPr>
              <a:t>valgrind</a:t>
            </a:r>
            <a:r>
              <a:rPr lang="en-GB" b="1" dirty="0"/>
              <a:t> 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Powerful debugging and analysis technique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Rewrites text section of executable object file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Checks each individual reference at runtime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Bad pointers, overwrites, refs outside of allocated block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>
                <a:solidFill>
                  <a:srgbClr val="4A66AC"/>
                </a:solidFill>
              </a:rPr>
              <a:pPr/>
              <a:t>13</a:t>
            </a:fld>
            <a:endParaRPr lang="en-US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4790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9D1F5BD-02B1-554B-BEE6-C131D29781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304" y="1354408"/>
            <a:ext cx="2597888" cy="2597888"/>
          </a:xfrm>
          <a:prstGeom prst="rect">
            <a:avLst/>
          </a:prstGeom>
        </p:spPr>
      </p:pic>
      <p:pic>
        <p:nvPicPr>
          <p:cNvPr id="11" name="Content Placeholder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40B37199-723A-3347-AB54-A458BE3063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493" y="4111256"/>
            <a:ext cx="2604400" cy="2597888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F010443-B0DF-7A43-9CE7-891861D90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Memory Bugs Persist…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DE28058-26BA-C144-A76F-4B5D418C08C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32" y="4111256"/>
            <a:ext cx="3326367" cy="2597888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59B8899C-9AE2-C849-B44F-2E0303AD573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5386" y="1625600"/>
            <a:ext cx="203200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55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534400" cy="990600"/>
          </a:xfrm>
          <a:ln/>
        </p:spPr>
        <p:txBody>
          <a:bodyPr>
            <a:normAutofit/>
          </a:bodyPr>
          <a:lstStyle/>
          <a:p>
            <a:pPr marL="0" indent="0"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Allocators: Garbage Collection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solidFill>
                  <a:schemeClr val="accent1"/>
                </a:solidFill>
              </a:rPr>
              <a:t>Garbage collection: </a:t>
            </a:r>
            <a:r>
              <a:rPr lang="en-GB" dirty="0"/>
              <a:t>automatic reclamation of heap-allocated storage—application never has to free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msgothic" charset="0"/>
                <a:cs typeface="msgothic" charset="0"/>
              </a:rPr>
              <a:t>Common in many dynamic languages: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msgothic" charset="0"/>
                <a:cs typeface="msgothic" charset="0"/>
              </a:rPr>
              <a:t>Python, Java, Ruby, Perl, ML, Lisp, Mathematica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msgothic" charset="0"/>
                <a:cs typeface="msgothic" charset="0"/>
              </a:rPr>
              <a:t>Variants (“conservative” garbage collectors) exist for C and C++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msgothic" charset="0"/>
                <a:cs typeface="msgothic" charset="0"/>
              </a:rPr>
              <a:t>However, cannot necessarily collect all garbage</a:t>
            </a:r>
          </a:p>
          <a:p>
            <a:pPr>
              <a:lnSpc>
                <a:spcPct val="95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solidFill>
                <a:srgbClr val="003300"/>
              </a:solidFill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solidFill>
                <a:srgbClr val="003300"/>
              </a:solidFill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8200" y="2667000"/>
            <a:ext cx="4995576" cy="107939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void </a:t>
            </a:r>
            <a:r>
              <a:rPr lang="en-GB" sz="1600" b="1" dirty="0" err="1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foo</a:t>
            </a: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()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 *p = </a:t>
            </a:r>
            <a:r>
              <a:rPr lang="en-GB" sz="1600" b="1" dirty="0" err="1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(128);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   return; /* p block is now garbage */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38719377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Garbage Collection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does the memory manager know when memory can be freed?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 general we cannot know what is going to be used in the future since it depends on conditionals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 we can tell that certain blocks cannot be used if there are no pointers to them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Must make certain assumptions about pointers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manager can distinguish pointers from non-pointers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 pointers point to the start of a block 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hide pointers </a:t>
            </a:r>
            <a:br>
              <a:rPr lang="en-GB" dirty="0"/>
            </a:br>
            <a:r>
              <a:rPr lang="en-GB" dirty="0"/>
              <a:t>(e.g., by coercing them to an </a:t>
            </a:r>
            <a:r>
              <a:rPr lang="en-GB" b="1" dirty="0">
                <a:latin typeface="Courier New" pitchFamily="49" charset="0"/>
              </a:rPr>
              <a:t>long</a:t>
            </a:r>
            <a:r>
              <a:rPr lang="en-GB" dirty="0"/>
              <a:t>, and then back again)</a:t>
            </a:r>
          </a:p>
        </p:txBody>
      </p:sp>
    </p:spTree>
    <p:extLst>
      <p:ext uri="{BB962C8B-B14F-4D97-AF65-F5344CB8AC3E}">
        <p14:creationId xmlns:p14="http://schemas.microsoft.com/office/powerpoint/2010/main" val="16621716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932851" y="4307464"/>
            <a:ext cx="5984875" cy="155387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Memory as a Graph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lnSpc>
                <a:spcPct val="85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We view memory as a directed graph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block is a node in the graph (called a </a:t>
            </a:r>
            <a:r>
              <a:rPr lang="en-GB" b="1" dirty="0">
                <a:solidFill>
                  <a:schemeClr val="accent1"/>
                </a:solidFill>
              </a:rPr>
              <a:t>heap node</a:t>
            </a:r>
            <a:r>
              <a:rPr lang="en-GB" dirty="0"/>
              <a:t>)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Extra </a:t>
            </a:r>
            <a:r>
              <a:rPr lang="en-GB" b="1" dirty="0">
                <a:solidFill>
                  <a:schemeClr val="accent1"/>
                </a:solidFill>
              </a:rPr>
              <a:t>root nodes </a:t>
            </a:r>
            <a:r>
              <a:rPr lang="en-GB" dirty="0"/>
              <a:t>correspond to locations not in the heap that contain pointers into the heap </a:t>
            </a:r>
          </a:p>
          <a:p>
            <a:pPr lvl="2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registers, local stack variables, or global variables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pointer is an edge in the graph</a:t>
            </a:r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2644176" y="3886200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3710976" y="3886200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4853976" y="3886200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H="1">
            <a:off x="2434625" y="4178300"/>
            <a:ext cx="313947" cy="3175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932851" y="3850265"/>
            <a:ext cx="114798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Root nodes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939383" y="4419600"/>
            <a:ext cx="118844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Heap nodes</a:t>
            </a:r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 flipH="1">
            <a:off x="3828451" y="4191000"/>
            <a:ext cx="34925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5082576" y="4191000"/>
            <a:ext cx="457200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0" name="Oval 12"/>
          <p:cNvSpPr>
            <a:spLocks noChangeArrowheads="1"/>
          </p:cNvSpPr>
          <p:nvPr/>
        </p:nvSpPr>
        <p:spPr bwMode="auto">
          <a:xfrm>
            <a:off x="2186976" y="4455535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Oval 13"/>
          <p:cNvSpPr>
            <a:spLocks noChangeArrowheads="1"/>
          </p:cNvSpPr>
          <p:nvPr/>
        </p:nvSpPr>
        <p:spPr bwMode="auto">
          <a:xfrm>
            <a:off x="3653826" y="4455611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Oval 14"/>
          <p:cNvSpPr>
            <a:spLocks noChangeArrowheads="1"/>
          </p:cNvSpPr>
          <p:nvPr/>
        </p:nvSpPr>
        <p:spPr bwMode="auto">
          <a:xfrm>
            <a:off x="5539776" y="4455535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H="1">
            <a:off x="1651989" y="4684135"/>
            <a:ext cx="536575" cy="685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4" name="Oval 16"/>
          <p:cNvSpPr>
            <a:spLocks noChangeArrowheads="1"/>
          </p:cNvSpPr>
          <p:nvPr/>
        </p:nvSpPr>
        <p:spPr bwMode="auto">
          <a:xfrm>
            <a:off x="1501176" y="5369935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2477489" y="4676315"/>
            <a:ext cx="533400" cy="685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6" name="Oval 18"/>
          <p:cNvSpPr>
            <a:spLocks noChangeArrowheads="1"/>
          </p:cNvSpPr>
          <p:nvPr/>
        </p:nvSpPr>
        <p:spPr bwMode="auto">
          <a:xfrm>
            <a:off x="2872776" y="5369935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5692176" y="4760335"/>
            <a:ext cx="1588" cy="609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8" name="Oval 20"/>
          <p:cNvSpPr>
            <a:spLocks noChangeArrowheads="1"/>
          </p:cNvSpPr>
          <p:nvPr/>
        </p:nvSpPr>
        <p:spPr bwMode="auto">
          <a:xfrm>
            <a:off x="5539776" y="5369935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Oval 21"/>
          <p:cNvSpPr>
            <a:spLocks noChangeArrowheads="1"/>
          </p:cNvSpPr>
          <p:nvPr/>
        </p:nvSpPr>
        <p:spPr bwMode="auto">
          <a:xfrm>
            <a:off x="4590451" y="4760335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Oval 22"/>
          <p:cNvSpPr>
            <a:spLocks noChangeArrowheads="1"/>
          </p:cNvSpPr>
          <p:nvPr/>
        </p:nvSpPr>
        <p:spPr bwMode="auto">
          <a:xfrm>
            <a:off x="4590451" y="5522335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4742851" y="5065135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2" name="Oval 24"/>
          <p:cNvSpPr>
            <a:spLocks noChangeArrowheads="1"/>
          </p:cNvSpPr>
          <p:nvPr/>
        </p:nvSpPr>
        <p:spPr bwMode="auto">
          <a:xfrm>
            <a:off x="3828451" y="5217535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 flipH="1" flipV="1">
            <a:off x="4131664" y="5444548"/>
            <a:ext cx="460375" cy="1555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 flipV="1">
            <a:off x="4145432" y="5019215"/>
            <a:ext cx="460376" cy="25441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5" name="Oval 27"/>
          <p:cNvSpPr>
            <a:spLocks noChangeArrowheads="1"/>
          </p:cNvSpPr>
          <p:nvPr/>
        </p:nvSpPr>
        <p:spPr bwMode="auto">
          <a:xfrm>
            <a:off x="6266851" y="4912735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871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 animBg="1"/>
      <p:bldP spid="22532" grpId="0" animBg="1"/>
      <p:bldP spid="22533" grpId="0" animBg="1"/>
      <p:bldP spid="22534" grpId="0" animBg="1"/>
      <p:bldP spid="22535" grpId="0" animBg="1"/>
      <p:bldP spid="22536" grpId="0"/>
      <p:bldP spid="22537" grpId="0"/>
      <p:bldP spid="22538" grpId="0" animBg="1"/>
      <p:bldP spid="22539" grpId="0" animBg="1"/>
      <p:bldP spid="22540" grpId="0" animBg="1"/>
      <p:bldP spid="22541" grpId="0" animBg="1"/>
      <p:bldP spid="22542" grpId="0" animBg="1"/>
      <p:bldP spid="22543" grpId="0" animBg="1"/>
      <p:bldP spid="22544" grpId="0" animBg="1"/>
      <p:bldP spid="22545" grpId="0" animBg="1"/>
      <p:bldP spid="22546" grpId="0" animBg="1"/>
      <p:bldP spid="22547" grpId="0" animBg="1"/>
      <p:bldP spid="22548" grpId="0" animBg="1"/>
      <p:bldP spid="22549" grpId="0" animBg="1"/>
      <p:bldP spid="22550" grpId="0" animBg="1"/>
      <p:bldP spid="22551" grpId="0" animBg="1"/>
      <p:bldP spid="22552" grpId="0" animBg="1"/>
      <p:bldP spid="22553" grpId="0" animBg="1"/>
      <p:bldP spid="22554" grpId="0" animBg="1"/>
      <p:bldP spid="2255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932851" y="4307464"/>
            <a:ext cx="5984875" cy="155387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Memory as a Graph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lnSpc>
                <a:spcPct val="85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node n is reachable if there exists a directed path from some root node to n</a:t>
            </a:r>
          </a:p>
          <a:p>
            <a:pPr>
              <a:lnSpc>
                <a:spcPct val="85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Heap nodes that are not reachable are garbage </a:t>
            </a:r>
          </a:p>
          <a:p>
            <a:pPr lvl="1">
              <a:lnSpc>
                <a:spcPct val="85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they can never again be used by the application</a:t>
            </a:r>
          </a:p>
          <a:p>
            <a:pPr lvl="1">
              <a:lnSpc>
                <a:spcPct val="85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they should be freed ("garbage collected")</a:t>
            </a:r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2644176" y="3886200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3710976" y="3886200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4853976" y="3886200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H="1">
            <a:off x="2434625" y="4178300"/>
            <a:ext cx="313947" cy="3175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932851" y="3850265"/>
            <a:ext cx="114798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Root nodes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939383" y="4419600"/>
            <a:ext cx="118844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Heap nodes</a:t>
            </a:r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 flipH="1">
            <a:off x="3828451" y="4191000"/>
            <a:ext cx="34925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5082576" y="4191000"/>
            <a:ext cx="457200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0" name="Oval 12"/>
          <p:cNvSpPr>
            <a:spLocks noChangeArrowheads="1"/>
          </p:cNvSpPr>
          <p:nvPr/>
        </p:nvSpPr>
        <p:spPr bwMode="auto">
          <a:xfrm>
            <a:off x="2186976" y="4455535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Oval 13"/>
          <p:cNvSpPr>
            <a:spLocks noChangeArrowheads="1"/>
          </p:cNvSpPr>
          <p:nvPr/>
        </p:nvSpPr>
        <p:spPr bwMode="auto">
          <a:xfrm>
            <a:off x="3653826" y="4455611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Oval 14"/>
          <p:cNvSpPr>
            <a:spLocks noChangeArrowheads="1"/>
          </p:cNvSpPr>
          <p:nvPr/>
        </p:nvSpPr>
        <p:spPr bwMode="auto">
          <a:xfrm>
            <a:off x="5539776" y="4455535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H="1">
            <a:off x="1651989" y="4684135"/>
            <a:ext cx="536575" cy="685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4" name="Oval 16"/>
          <p:cNvSpPr>
            <a:spLocks noChangeArrowheads="1"/>
          </p:cNvSpPr>
          <p:nvPr/>
        </p:nvSpPr>
        <p:spPr bwMode="auto">
          <a:xfrm>
            <a:off x="1501176" y="5369935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2477489" y="4676315"/>
            <a:ext cx="533400" cy="685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6" name="Oval 18"/>
          <p:cNvSpPr>
            <a:spLocks noChangeArrowheads="1"/>
          </p:cNvSpPr>
          <p:nvPr/>
        </p:nvSpPr>
        <p:spPr bwMode="auto">
          <a:xfrm>
            <a:off x="2872776" y="5369935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5692176" y="4760335"/>
            <a:ext cx="1588" cy="609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8" name="Oval 20"/>
          <p:cNvSpPr>
            <a:spLocks noChangeArrowheads="1"/>
          </p:cNvSpPr>
          <p:nvPr/>
        </p:nvSpPr>
        <p:spPr bwMode="auto">
          <a:xfrm>
            <a:off x="5539776" y="5369935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Oval 21"/>
          <p:cNvSpPr>
            <a:spLocks noChangeArrowheads="1"/>
          </p:cNvSpPr>
          <p:nvPr/>
        </p:nvSpPr>
        <p:spPr bwMode="auto">
          <a:xfrm>
            <a:off x="4590451" y="4760335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Oval 22"/>
          <p:cNvSpPr>
            <a:spLocks noChangeArrowheads="1"/>
          </p:cNvSpPr>
          <p:nvPr/>
        </p:nvSpPr>
        <p:spPr bwMode="auto">
          <a:xfrm>
            <a:off x="4590451" y="5522335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4742851" y="5065135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2" name="Oval 24"/>
          <p:cNvSpPr>
            <a:spLocks noChangeArrowheads="1"/>
          </p:cNvSpPr>
          <p:nvPr/>
        </p:nvSpPr>
        <p:spPr bwMode="auto">
          <a:xfrm>
            <a:off x="3828451" y="5217535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 flipH="1" flipV="1">
            <a:off x="4131664" y="5444548"/>
            <a:ext cx="460375" cy="1555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 flipV="1">
            <a:off x="4145432" y="5019215"/>
            <a:ext cx="460376" cy="25441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5" name="Oval 27"/>
          <p:cNvSpPr>
            <a:spLocks noChangeArrowheads="1"/>
          </p:cNvSpPr>
          <p:nvPr/>
        </p:nvSpPr>
        <p:spPr bwMode="auto">
          <a:xfrm>
            <a:off x="6266851" y="4912735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11C7C3A-4DA6-2D4F-B410-D3710CFACD56}"/>
              </a:ext>
            </a:extLst>
          </p:cNvPr>
          <p:cNvGrpSpPr/>
          <p:nvPr/>
        </p:nvGrpSpPr>
        <p:grpSpPr>
          <a:xfrm>
            <a:off x="1501176" y="3886200"/>
            <a:ext cx="7444504" cy="1940935"/>
            <a:chOff x="1501176" y="3886200"/>
            <a:chExt cx="7444504" cy="1940935"/>
          </a:xfrm>
        </p:grpSpPr>
        <p:sp>
          <p:nvSpPr>
            <p:cNvPr id="34" name="Oval 4">
              <a:extLst>
                <a:ext uri="{FF2B5EF4-FFF2-40B4-BE49-F238E27FC236}">
                  <a16:creationId xmlns:a16="http://schemas.microsoft.com/office/drawing/2014/main" id="{D695E49E-7EBF-0F42-8BBE-6AAEA4A806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4176" y="3886200"/>
              <a:ext cx="304800" cy="304800"/>
            </a:xfrm>
            <a:prstGeom prst="ellipse">
              <a:avLst/>
            </a:prstGeom>
            <a:solidFill>
              <a:srgbClr val="ACE3A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5">
              <a:extLst>
                <a:ext uri="{FF2B5EF4-FFF2-40B4-BE49-F238E27FC236}">
                  <a16:creationId xmlns:a16="http://schemas.microsoft.com/office/drawing/2014/main" id="{F7816A2F-D0CF-2747-AA51-FD495B7A9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0976" y="3886200"/>
              <a:ext cx="304800" cy="304800"/>
            </a:xfrm>
            <a:prstGeom prst="ellipse">
              <a:avLst/>
            </a:prstGeom>
            <a:solidFill>
              <a:srgbClr val="ACE3A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6">
              <a:extLst>
                <a:ext uri="{FF2B5EF4-FFF2-40B4-BE49-F238E27FC236}">
                  <a16:creationId xmlns:a16="http://schemas.microsoft.com/office/drawing/2014/main" id="{DDBD770D-1FCE-7A43-83DC-611E40B650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3976" y="3886200"/>
              <a:ext cx="304800" cy="304800"/>
            </a:xfrm>
            <a:prstGeom prst="ellipse">
              <a:avLst/>
            </a:prstGeom>
            <a:solidFill>
              <a:srgbClr val="ACE3A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12">
              <a:extLst>
                <a:ext uri="{FF2B5EF4-FFF2-40B4-BE49-F238E27FC236}">
                  <a16:creationId xmlns:a16="http://schemas.microsoft.com/office/drawing/2014/main" id="{9730C57E-08DD-E74A-A8A1-D7E337ACC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976" y="4455535"/>
              <a:ext cx="304800" cy="304800"/>
            </a:xfrm>
            <a:prstGeom prst="ellipse">
              <a:avLst/>
            </a:prstGeom>
            <a:solidFill>
              <a:srgbClr val="ACE3A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13">
              <a:extLst>
                <a:ext uri="{FF2B5EF4-FFF2-40B4-BE49-F238E27FC236}">
                  <a16:creationId xmlns:a16="http://schemas.microsoft.com/office/drawing/2014/main" id="{3DBBAE25-8326-3841-97EE-90CA565B3D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3826" y="4455611"/>
              <a:ext cx="304800" cy="304800"/>
            </a:xfrm>
            <a:prstGeom prst="ellipse">
              <a:avLst/>
            </a:prstGeom>
            <a:solidFill>
              <a:srgbClr val="ACE3A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14">
              <a:extLst>
                <a:ext uri="{FF2B5EF4-FFF2-40B4-BE49-F238E27FC236}">
                  <a16:creationId xmlns:a16="http://schemas.microsoft.com/office/drawing/2014/main" id="{78BECDD5-88EE-3848-A860-FAD4AC7EB2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9776" y="4455535"/>
              <a:ext cx="304800" cy="304800"/>
            </a:xfrm>
            <a:prstGeom prst="ellipse">
              <a:avLst/>
            </a:prstGeom>
            <a:solidFill>
              <a:srgbClr val="ACE3A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16">
              <a:extLst>
                <a:ext uri="{FF2B5EF4-FFF2-40B4-BE49-F238E27FC236}">
                  <a16:creationId xmlns:a16="http://schemas.microsoft.com/office/drawing/2014/main" id="{6A3165AB-6D81-F543-9ED8-D52D9B9F68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1176" y="5369935"/>
              <a:ext cx="304800" cy="304800"/>
            </a:xfrm>
            <a:prstGeom prst="ellipse">
              <a:avLst/>
            </a:prstGeom>
            <a:solidFill>
              <a:srgbClr val="ACE3A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Oval 18">
              <a:extLst>
                <a:ext uri="{FF2B5EF4-FFF2-40B4-BE49-F238E27FC236}">
                  <a16:creationId xmlns:a16="http://schemas.microsoft.com/office/drawing/2014/main" id="{C2FC26D1-E7B0-5B40-96D7-9895520408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2776" y="5369935"/>
              <a:ext cx="304800" cy="304800"/>
            </a:xfrm>
            <a:prstGeom prst="ellipse">
              <a:avLst/>
            </a:prstGeom>
            <a:solidFill>
              <a:srgbClr val="ACE3A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Oval 20">
              <a:extLst>
                <a:ext uri="{FF2B5EF4-FFF2-40B4-BE49-F238E27FC236}">
                  <a16:creationId xmlns:a16="http://schemas.microsoft.com/office/drawing/2014/main" id="{49AD55C6-EB17-784C-95C1-09755D0455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9776" y="5369935"/>
              <a:ext cx="304800" cy="304800"/>
            </a:xfrm>
            <a:prstGeom prst="ellipse">
              <a:avLst/>
            </a:prstGeom>
            <a:solidFill>
              <a:srgbClr val="ACE3A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Oval 21">
              <a:extLst>
                <a:ext uri="{FF2B5EF4-FFF2-40B4-BE49-F238E27FC236}">
                  <a16:creationId xmlns:a16="http://schemas.microsoft.com/office/drawing/2014/main" id="{27BE9C59-5AC8-764A-879B-32C5EE8021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0451" y="4760335"/>
              <a:ext cx="304800" cy="304800"/>
            </a:xfrm>
            <a:prstGeom prst="ellipse">
              <a:avLst/>
            </a:prstGeom>
            <a:solidFill>
              <a:srgbClr val="EBAFA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Oval 22">
              <a:extLst>
                <a:ext uri="{FF2B5EF4-FFF2-40B4-BE49-F238E27FC236}">
                  <a16:creationId xmlns:a16="http://schemas.microsoft.com/office/drawing/2014/main" id="{FA56E102-2C85-0D4C-B06D-1579C115A2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0451" y="5522335"/>
              <a:ext cx="304800" cy="304800"/>
            </a:xfrm>
            <a:prstGeom prst="ellipse">
              <a:avLst/>
            </a:prstGeom>
            <a:solidFill>
              <a:srgbClr val="EBAFA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Oval 24">
              <a:extLst>
                <a:ext uri="{FF2B5EF4-FFF2-40B4-BE49-F238E27FC236}">
                  <a16:creationId xmlns:a16="http://schemas.microsoft.com/office/drawing/2014/main" id="{B3622BDA-1F64-5347-82DD-82AE05FF12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8451" y="5217535"/>
              <a:ext cx="304800" cy="304800"/>
            </a:xfrm>
            <a:prstGeom prst="ellipse">
              <a:avLst/>
            </a:prstGeom>
            <a:solidFill>
              <a:srgbClr val="EBAFA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Oval 27">
              <a:extLst>
                <a:ext uri="{FF2B5EF4-FFF2-40B4-BE49-F238E27FC236}">
                  <a16:creationId xmlns:a16="http://schemas.microsoft.com/office/drawing/2014/main" id="{1DCDE8DF-6A6B-DB40-A58F-762B3F4863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6851" y="4912735"/>
              <a:ext cx="304800" cy="304800"/>
            </a:xfrm>
            <a:prstGeom prst="ellipse">
              <a:avLst/>
            </a:prstGeom>
            <a:solidFill>
              <a:srgbClr val="EBAFA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28">
              <a:extLst>
                <a:ext uri="{FF2B5EF4-FFF2-40B4-BE49-F238E27FC236}">
                  <a16:creationId xmlns:a16="http://schemas.microsoft.com/office/drawing/2014/main" id="{AE4B78D3-8706-0D45-A07F-CF3861FB2C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0139" y="4318000"/>
              <a:ext cx="304800" cy="304800"/>
            </a:xfrm>
            <a:prstGeom prst="ellipse">
              <a:avLst/>
            </a:prstGeom>
            <a:solidFill>
              <a:srgbClr val="ACE3A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Oval 29">
              <a:extLst>
                <a:ext uri="{FF2B5EF4-FFF2-40B4-BE49-F238E27FC236}">
                  <a16:creationId xmlns:a16="http://schemas.microsoft.com/office/drawing/2014/main" id="{1839EFA8-8A9E-2E41-A137-3D193A8C3C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0139" y="4775200"/>
              <a:ext cx="304800" cy="304800"/>
            </a:xfrm>
            <a:prstGeom prst="ellipse">
              <a:avLst/>
            </a:prstGeom>
            <a:solidFill>
              <a:srgbClr val="EBAFA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Text Box 30">
              <a:extLst>
                <a:ext uri="{FF2B5EF4-FFF2-40B4-BE49-F238E27FC236}">
                  <a16:creationId xmlns:a16="http://schemas.microsoft.com/office/drawing/2014/main" id="{12148CAE-AE86-6042-B575-46839DF72F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49551" y="4724400"/>
              <a:ext cx="1396129" cy="58695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squar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Not-reachable</a:t>
              </a:r>
              <a:b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</a:b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(garbage)</a:t>
              </a:r>
            </a:p>
          </p:txBody>
        </p:sp>
        <p:sp>
          <p:nvSpPr>
            <p:cNvPr id="50" name="Text Box 31">
              <a:extLst>
                <a:ext uri="{FF2B5EF4-FFF2-40B4-BE49-F238E27FC236}">
                  <a16:creationId xmlns:a16="http://schemas.microsoft.com/office/drawing/2014/main" id="{0C46C6F7-81C0-5B46-9420-68030702A8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60664" y="4267200"/>
              <a:ext cx="1017821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squar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reachable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17736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Garbage Collection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209800"/>
          </a:xfrm>
          <a:ln/>
        </p:spPr>
        <p:txBody>
          <a:bodyPr>
            <a:normAutofit/>
          </a:bodyPr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role of a garbage collector is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marL="731520" lvl="1" indent="-457200">
              <a:lnSpc>
                <a:spcPct val="85000"/>
              </a:lnSpc>
              <a:buFont typeface="+mj-lt"/>
              <a:buAutoNum type="arabicPeriod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 maintain some representation of the reachability graph</a:t>
            </a:r>
          </a:p>
          <a:p>
            <a:pPr marL="731520" lvl="1" indent="-457200">
              <a:lnSpc>
                <a:spcPct val="85000"/>
              </a:lnSpc>
              <a:buFont typeface="+mj-lt"/>
              <a:buAutoNum type="arabicPeriod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 reclaim the unreachable nodes by freeing them </a:t>
            </a:r>
          </a:p>
          <a:p>
            <a:pPr lvl="2"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this can happen periodically or collector can run in parallel with application)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6390E4-7409-7F4F-86B0-C4A1F2EC5123}"/>
              </a:ext>
            </a:extLst>
          </p:cNvPr>
          <p:cNvSpPr txBox="1"/>
          <p:nvPr/>
        </p:nvSpPr>
        <p:spPr>
          <a:xfrm>
            <a:off x="457201" y="4385608"/>
            <a:ext cx="82295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Languages that maintain tight control over how applications create and use pointers (e.g., Java, Python, </a:t>
            </a:r>
            <a:r>
              <a:rPr lang="en-US" sz="2400" dirty="0" err="1"/>
              <a:t>OCaml</a:t>
            </a:r>
            <a:r>
              <a:rPr lang="en-US" sz="2400" dirty="0"/>
              <a:t>) can maintain an exact representation of the graph</a:t>
            </a:r>
          </a:p>
          <a:p>
            <a:endParaRPr lang="en-US" sz="2400" dirty="0"/>
          </a:p>
          <a:p>
            <a:r>
              <a:rPr lang="en-US" sz="2400" dirty="0"/>
              <a:t>Garbage collectors for languages like C/C++ will be conservative</a:t>
            </a:r>
          </a:p>
        </p:txBody>
      </p:sp>
    </p:spTree>
    <p:extLst>
      <p:ext uri="{BB962C8B-B14F-4D97-AF65-F5344CB8AC3E}">
        <p14:creationId xmlns:p14="http://schemas.microsoft.com/office/powerpoint/2010/main" val="16295711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7BFC5-A33C-6E49-AB7B-1532D8E2D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Review: DM Allocation Goals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9D5DC3-0CDA-AE48-AC60-A89DA7AB588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Provide memory (in heap) to a running program (allocate)</a:t>
            </a:r>
          </a:p>
          <a:p>
            <a:r>
              <a:rPr lang="en-US" dirty="0"/>
              <a:t>Recycle memory when done (free)</a:t>
            </a:r>
          </a:p>
          <a:p>
            <a:endParaRPr lang="en-US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</a:t>
            </a:r>
            <a:r>
              <a:rPr lang="en-GB" b="1" dirty="0">
                <a:solidFill>
                  <a:schemeClr val="accent1"/>
                </a:solidFill>
              </a:rPr>
              <a:t> throughput: </a:t>
            </a:r>
            <a:r>
              <a:rPr lang="en-GB" dirty="0"/>
              <a:t>number of requests completed per time unit</a:t>
            </a:r>
            <a:endParaRPr lang="en-GB" b="1" dirty="0">
              <a:solidFill>
                <a:schemeClr val="accent1"/>
              </a:solidFill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Make allocator efficient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Example: if your allocator processes 5,000  </a:t>
            </a:r>
            <a:r>
              <a:rPr lang="en-GB" b="1" dirty="0">
                <a:latin typeface="Courier New" pitchFamily="49" charset="0"/>
              </a:rPr>
              <a:t>malloc</a:t>
            </a:r>
            <a:r>
              <a:rPr lang="en-GB" dirty="0"/>
              <a:t> calls and 5,000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calls in 10 seconds then throughput is 1,000 operations/second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 </a:t>
            </a:r>
            <a:r>
              <a:rPr lang="en-GB" b="1" dirty="0">
                <a:solidFill>
                  <a:schemeClr val="accent1"/>
                </a:solidFill>
              </a:rPr>
              <a:t>memory utilization: </a:t>
            </a:r>
            <a:r>
              <a:rPr lang="en-GB" dirty="0"/>
              <a:t>fraction of heap memory allocated</a:t>
            </a:r>
            <a:endParaRPr lang="en-GB" b="1" dirty="0">
              <a:solidFill>
                <a:schemeClr val="accent1"/>
              </a:solidFill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Minimize fragmentation</a:t>
            </a:r>
          </a:p>
        </p:txBody>
      </p:sp>
    </p:spTree>
    <p:extLst>
      <p:ext uri="{BB962C8B-B14F-4D97-AF65-F5344CB8AC3E}">
        <p14:creationId xmlns:p14="http://schemas.microsoft.com/office/powerpoint/2010/main" val="24165769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1">
            <a:extLst>
              <a:ext uri="{FF2B5EF4-FFF2-40B4-BE49-F238E27FC236}">
                <a16:creationId xmlns:a16="http://schemas.microsoft.com/office/drawing/2014/main" id="{D852133D-6A43-DE43-B357-66C3EBD4F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851" y="4307464"/>
            <a:ext cx="5984875" cy="155387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Text Box 9">
            <a:extLst>
              <a:ext uri="{FF2B5EF4-FFF2-40B4-BE49-F238E27FC236}">
                <a16:creationId xmlns:a16="http://schemas.microsoft.com/office/drawing/2014/main" id="{189C9A43-CF87-9944-92FA-A5DCBBE21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383" y="4419600"/>
            <a:ext cx="118844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Heap nodes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F1AE95-1ABB-6A41-A0E5-2CF9BB83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2: Garbage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F5AEB-9B62-8146-90DE-AA9F39496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 graph representation of memory. Which nodes correspond to blocks that should be freed by the garbage collector?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8BB1170-8638-D04A-997A-A9857F828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4176" y="3886200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EC92F42-392D-6149-96BA-3494481E6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547" y="3855708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8" name="Line 7">
            <a:extLst>
              <a:ext uri="{FF2B5EF4-FFF2-40B4-BE49-F238E27FC236}">
                <a16:creationId xmlns:a16="http://schemas.microsoft.com/office/drawing/2014/main" id="{998560A8-CA2E-D444-8D4A-79547A60B8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4625" y="4178300"/>
            <a:ext cx="313947" cy="3175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9C3849D9-2C88-D140-AD43-BF1086E4A0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72738" y="4152899"/>
            <a:ext cx="566800" cy="44721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9BDC2AD-1F21-A24D-B383-0CEDBCC37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6976" y="4455535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14F963D-15DD-224A-B9B5-0A2BFCCF9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3826" y="4455611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A83A2F8-FDBF-9448-A8D2-18A17F9C5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075" y="4455535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16" name="Line 15">
            <a:extLst>
              <a:ext uri="{FF2B5EF4-FFF2-40B4-BE49-F238E27FC236}">
                <a16:creationId xmlns:a16="http://schemas.microsoft.com/office/drawing/2014/main" id="{5BEE21C9-2748-BA45-AF60-183FBF5471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51989" y="4684135"/>
            <a:ext cx="536575" cy="685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1C4B6E4-5FEF-B140-8DF7-8798A6F88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176" y="5369935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G</a:t>
            </a:r>
          </a:p>
        </p:txBody>
      </p:sp>
      <p:sp>
        <p:nvSpPr>
          <p:cNvPr id="18" name="Line 17">
            <a:extLst>
              <a:ext uri="{FF2B5EF4-FFF2-40B4-BE49-F238E27FC236}">
                <a16:creationId xmlns:a16="http://schemas.microsoft.com/office/drawing/2014/main" id="{F43BF0BA-79EF-1E4C-8DE1-4CD6C561EB7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77489" y="4676315"/>
            <a:ext cx="533400" cy="685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6D32245-7DA3-6441-BB8D-E6BD291E76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2776" y="5369935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20" name="Line 19">
            <a:extLst>
              <a:ext uri="{FF2B5EF4-FFF2-40B4-BE49-F238E27FC236}">
                <a16:creationId xmlns:a16="http://schemas.microsoft.com/office/drawing/2014/main" id="{C4C0E4A6-FCD6-FB47-A35A-AE0FF0F0EED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1248" y="4752515"/>
            <a:ext cx="1588" cy="609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A0B3A98-B6D5-3541-B3C1-13AE9E2A2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848" y="5362115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0FCAE4D-938B-104C-B0A2-00E63A6D04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8299" y="5334000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B27BA58-480F-184D-90AD-358537273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201" y="4436190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27" name="Line 26">
            <a:extLst>
              <a:ext uri="{FF2B5EF4-FFF2-40B4-BE49-F238E27FC236}">
                <a16:creationId xmlns:a16="http://schemas.microsoft.com/office/drawing/2014/main" id="{880088F0-0533-2046-8A3C-978A99D46C6E}"/>
              </a:ext>
            </a:extLst>
          </p:cNvPr>
          <p:cNvSpPr>
            <a:spLocks noChangeShapeType="1"/>
          </p:cNvSpPr>
          <p:nvPr/>
        </p:nvSpPr>
        <p:spPr bwMode="auto">
          <a:xfrm>
            <a:off x="5575001" y="4740989"/>
            <a:ext cx="0" cy="62894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67C618E-4730-2C49-9644-A34DC3521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940" y="5369935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I</a:t>
            </a:r>
          </a:p>
        </p:txBody>
      </p:sp>
      <p:sp>
        <p:nvSpPr>
          <p:cNvPr id="29" name="Line 17">
            <a:extLst>
              <a:ext uri="{FF2B5EF4-FFF2-40B4-BE49-F238E27FC236}">
                <a16:creationId xmlns:a16="http://schemas.microsoft.com/office/drawing/2014/main" id="{BC18408A-5220-BC40-8E93-2D341996C00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3196" y="4152900"/>
            <a:ext cx="730629" cy="44721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" name="Line 26">
            <a:extLst>
              <a:ext uri="{FF2B5EF4-FFF2-40B4-BE49-F238E27FC236}">
                <a16:creationId xmlns:a16="http://schemas.microsoft.com/office/drawing/2014/main" id="{4FF53123-23EC-4646-8C33-14F335FFADD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34000" y="4724400"/>
            <a:ext cx="0" cy="609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" name="Text Box 8">
            <a:extLst>
              <a:ext uri="{FF2B5EF4-FFF2-40B4-BE49-F238E27FC236}">
                <a16:creationId xmlns:a16="http://schemas.microsoft.com/office/drawing/2014/main" id="{8AA868A1-9C95-F74A-84C7-522297655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2851" y="3850265"/>
            <a:ext cx="114798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Root nodes</a:t>
            </a:r>
          </a:p>
        </p:txBody>
      </p:sp>
    </p:spTree>
    <p:extLst>
      <p:ext uri="{BB962C8B-B14F-4D97-AF65-F5344CB8AC3E}">
        <p14:creationId xmlns:p14="http://schemas.microsoft.com/office/powerpoint/2010/main" val="39804901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Classical GC Algorithms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Mark-and-sweep collection (McCarthy, 1960)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not move blocks (unless you also “compact”)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Reference counting (Collins, 1960)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not move blocks 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Copying collection (Minsky, 1963)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Moves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Generational Collectors (Lieberman and Hewitt, 1983)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Collection based on lifetimes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Most allocations become garbage very soon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focus reclamation work on zones of memory recently allocated</a:t>
            </a:r>
          </a:p>
        </p:txBody>
      </p:sp>
    </p:spTree>
    <p:extLst>
      <p:ext uri="{BB962C8B-B14F-4D97-AF65-F5344CB8AC3E}">
        <p14:creationId xmlns:p14="http://schemas.microsoft.com/office/powerpoint/2010/main" val="3867614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Collector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block header has an extra </a:t>
            </a:r>
            <a:r>
              <a:rPr lang="en-GB" b="1" dirty="0">
                <a:solidFill>
                  <a:schemeClr val="accent1"/>
                </a:solidFill>
              </a:rPr>
              <a:t>mark bit 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one of the spare low-order bits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solidFill>
                <a:schemeClr val="accent1"/>
              </a:solidFill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0" dirty="0"/>
              <a:t>Two </a:t>
            </a:r>
            <a:r>
              <a:rPr lang="en-GB" dirty="0"/>
              <a:t>phase protocol</a:t>
            </a:r>
            <a:endParaRPr lang="en-GB" b="0" dirty="0"/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solidFill>
                  <a:schemeClr val="accent1"/>
                </a:solidFill>
              </a:rPr>
              <a:t>Mark: </a:t>
            </a:r>
            <a:r>
              <a:rPr lang="en-GB" b="0" dirty="0"/>
              <a:t>Start at roots and set </a:t>
            </a:r>
            <a:r>
              <a:rPr lang="en-GB" dirty="0"/>
              <a:t>mark bit</a:t>
            </a:r>
            <a:r>
              <a:rPr lang="en-GB" b="0" dirty="0"/>
              <a:t> on each reachable block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solidFill>
                  <a:schemeClr val="accent1"/>
                </a:solidFill>
              </a:rPr>
              <a:t>Sweep:</a:t>
            </a:r>
            <a:r>
              <a:rPr lang="en-GB" dirty="0">
                <a:solidFill>
                  <a:schemeClr val="accent1"/>
                </a:solidFill>
              </a:rPr>
              <a:t> </a:t>
            </a:r>
            <a:r>
              <a:rPr lang="en-GB" b="0" dirty="0"/>
              <a:t>Scan all blocks and </a:t>
            </a:r>
            <a:r>
              <a:rPr lang="en-GB" dirty="0"/>
              <a:t>free</a:t>
            </a:r>
            <a:r>
              <a:rPr lang="en-GB" b="0" dirty="0"/>
              <a:t> blocks that are </a:t>
            </a:r>
            <a:r>
              <a:rPr lang="en-GB" dirty="0"/>
              <a:t>not marked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grpSp>
        <p:nvGrpSpPr>
          <p:cNvPr id="81" name="Group 80"/>
          <p:cNvGrpSpPr/>
          <p:nvPr/>
        </p:nvGrpSpPr>
        <p:grpSpPr>
          <a:xfrm>
            <a:off x="379413" y="3887402"/>
            <a:ext cx="8764587" cy="1141798"/>
            <a:chOff x="379413" y="3461952"/>
            <a:chExt cx="8764587" cy="1141798"/>
          </a:xfrm>
        </p:grpSpPr>
        <p:sp>
          <p:nvSpPr>
            <p:cNvPr id="24587" name="Text Box 11"/>
            <p:cNvSpPr txBox="1">
              <a:spLocks noChangeArrowheads="1"/>
            </p:cNvSpPr>
            <p:nvPr/>
          </p:nvSpPr>
          <p:spPr bwMode="auto">
            <a:xfrm>
              <a:off x="4030807" y="3461952"/>
              <a:ext cx="633869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379413" y="3617893"/>
              <a:ext cx="8764587" cy="985857"/>
              <a:chOff x="379413" y="3617893"/>
              <a:chExt cx="8764587" cy="985857"/>
            </a:xfrm>
          </p:grpSpPr>
          <p:sp>
            <p:nvSpPr>
              <p:cNvPr id="24582" name="Freeform 6"/>
              <p:cNvSpPr>
                <a:spLocks/>
              </p:cNvSpPr>
              <p:nvPr/>
            </p:nvSpPr>
            <p:spPr bwMode="auto">
              <a:xfrm>
                <a:off x="3657600" y="3689350"/>
                <a:ext cx="685800" cy="482600"/>
              </a:xfrm>
              <a:custGeom>
                <a:avLst/>
                <a:gdLst/>
                <a:ahLst/>
                <a:cxnLst>
                  <a:cxn ang="0">
                    <a:pos x="768" y="304"/>
                  </a:cxn>
                  <a:cxn ang="0">
                    <a:pos x="384" y="16"/>
                  </a:cxn>
                  <a:cxn ang="0">
                    <a:pos x="0" y="208"/>
                  </a:cxn>
                </a:cxnLst>
                <a:rect l="0" t="0" r="r" b="b"/>
                <a:pathLst>
                  <a:path w="768" h="304">
                    <a:moveTo>
                      <a:pt x="768" y="304"/>
                    </a:moveTo>
                    <a:cubicBezTo>
                      <a:pt x="640" y="168"/>
                      <a:pt x="512" y="32"/>
                      <a:pt x="384" y="16"/>
                    </a:cubicBezTo>
                    <a:cubicBezTo>
                      <a:pt x="256" y="0"/>
                      <a:pt x="128" y="104"/>
                      <a:pt x="0" y="208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3" name="Freeform 7"/>
              <p:cNvSpPr>
                <a:spLocks/>
              </p:cNvSpPr>
              <p:nvPr/>
            </p:nvSpPr>
            <p:spPr bwMode="auto">
              <a:xfrm>
                <a:off x="4572000" y="3663950"/>
                <a:ext cx="1752600" cy="558800"/>
              </a:xfrm>
              <a:custGeom>
                <a:avLst/>
                <a:gdLst/>
                <a:ahLst/>
                <a:cxnLst>
                  <a:cxn ang="0">
                    <a:pos x="0" y="352"/>
                  </a:cxn>
                  <a:cxn ang="0">
                    <a:pos x="432" y="16"/>
                  </a:cxn>
                  <a:cxn ang="0">
                    <a:pos x="960" y="256"/>
                  </a:cxn>
                </a:cxnLst>
                <a:rect l="0" t="0" r="r" b="b"/>
                <a:pathLst>
                  <a:path w="960" h="352">
                    <a:moveTo>
                      <a:pt x="0" y="352"/>
                    </a:moveTo>
                    <a:cubicBezTo>
                      <a:pt x="136" y="192"/>
                      <a:pt x="272" y="32"/>
                      <a:pt x="432" y="16"/>
                    </a:cubicBezTo>
                    <a:cubicBezTo>
                      <a:pt x="592" y="0"/>
                      <a:pt x="776" y="128"/>
                      <a:pt x="960" y="25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4" name="Freeform 8"/>
              <p:cNvSpPr>
                <a:spLocks/>
              </p:cNvSpPr>
              <p:nvPr/>
            </p:nvSpPr>
            <p:spPr bwMode="auto">
              <a:xfrm>
                <a:off x="2362200" y="4222750"/>
                <a:ext cx="1371600" cy="381000"/>
              </a:xfrm>
              <a:custGeom>
                <a:avLst/>
                <a:gdLst/>
                <a:ahLst/>
                <a:cxnLst>
                  <a:cxn ang="0">
                    <a:pos x="768" y="0"/>
                  </a:cxn>
                  <a:cxn ang="0">
                    <a:pos x="384" y="240"/>
                  </a:cxn>
                  <a:cxn ang="0">
                    <a:pos x="0" y="96"/>
                  </a:cxn>
                </a:cxnLst>
                <a:rect l="0" t="0" r="r" b="b"/>
                <a:pathLst>
                  <a:path w="768" h="256">
                    <a:moveTo>
                      <a:pt x="768" y="0"/>
                    </a:moveTo>
                    <a:cubicBezTo>
                      <a:pt x="640" y="112"/>
                      <a:pt x="512" y="224"/>
                      <a:pt x="384" y="240"/>
                    </a:cubicBezTo>
                    <a:cubicBezTo>
                      <a:pt x="256" y="256"/>
                      <a:pt x="128" y="176"/>
                      <a:pt x="0" y="9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5" name="Text Box 9"/>
              <p:cNvSpPr txBox="1">
                <a:spLocks noChangeArrowheads="1"/>
              </p:cNvSpPr>
              <p:nvPr/>
            </p:nvSpPr>
            <p:spPr bwMode="auto">
              <a:xfrm>
                <a:off x="379413" y="4035340"/>
                <a:ext cx="1495579" cy="4022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2000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itchFamily="34" charset="0"/>
                    <a:ea typeface="msgothic" charset="0"/>
                    <a:cs typeface="msgothic" charset="0"/>
                  </a:rPr>
                  <a:t>Before mark</a:t>
                </a:r>
              </a:p>
            </p:txBody>
          </p:sp>
          <p:sp>
            <p:nvSpPr>
              <p:cNvPr id="24586" name="Line 10"/>
              <p:cNvSpPr>
                <a:spLocks noChangeShapeType="1"/>
              </p:cNvSpPr>
              <p:nvPr/>
            </p:nvSpPr>
            <p:spPr bwMode="auto">
              <a:xfrm>
                <a:off x="4343400" y="3816350"/>
                <a:ext cx="1588" cy="228600"/>
              </a:xfrm>
              <a:prstGeom prst="line">
                <a:avLst/>
              </a:prstGeom>
              <a:noFill/>
              <a:ln w="57150">
                <a:solidFill>
                  <a:srgbClr val="C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8" name="Rectangle 12"/>
              <p:cNvSpPr>
                <a:spLocks noChangeArrowheads="1"/>
              </p:cNvSpPr>
              <p:nvPr/>
            </p:nvSpPr>
            <p:spPr bwMode="auto">
              <a:xfrm>
                <a:off x="2057400" y="4070350"/>
                <a:ext cx="609600" cy="304800"/>
              </a:xfrm>
              <a:prstGeom prst="rect">
                <a:avLst/>
              </a:prstGeom>
              <a:ln w="50800"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24589" name="Rectangle 13"/>
              <p:cNvSpPr>
                <a:spLocks noChangeArrowheads="1"/>
              </p:cNvSpPr>
              <p:nvPr/>
            </p:nvSpPr>
            <p:spPr bwMode="auto">
              <a:xfrm>
                <a:off x="2667000" y="4070350"/>
                <a:ext cx="609600" cy="304800"/>
              </a:xfrm>
              <a:prstGeom prst="rect">
                <a:avLst/>
              </a:prstGeom>
              <a:ln w="50800"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0" name="Rectangle 14"/>
              <p:cNvSpPr>
                <a:spLocks noChangeArrowheads="1"/>
              </p:cNvSpPr>
              <p:nvPr/>
            </p:nvSpPr>
            <p:spPr bwMode="auto">
              <a:xfrm>
                <a:off x="3276600" y="4070350"/>
                <a:ext cx="609600" cy="304800"/>
              </a:xfrm>
              <a:prstGeom prst="rect">
                <a:avLst/>
              </a:prstGeom>
              <a:ln w="50800"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1" name="Rectangle 15"/>
              <p:cNvSpPr>
                <a:spLocks noChangeArrowheads="1"/>
              </p:cNvSpPr>
              <p:nvPr/>
            </p:nvSpPr>
            <p:spPr bwMode="auto">
              <a:xfrm>
                <a:off x="3886200" y="4070350"/>
                <a:ext cx="914400" cy="304800"/>
              </a:xfrm>
              <a:prstGeom prst="rect">
                <a:avLst/>
              </a:prstGeom>
              <a:ln w="50800"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2" name="Rectangle 16"/>
              <p:cNvSpPr>
                <a:spLocks noChangeArrowheads="1"/>
              </p:cNvSpPr>
              <p:nvPr/>
            </p:nvSpPr>
            <p:spPr bwMode="auto">
              <a:xfrm>
                <a:off x="4800600" y="4070350"/>
                <a:ext cx="1219200" cy="304800"/>
              </a:xfrm>
              <a:prstGeom prst="rect">
                <a:avLst/>
              </a:prstGeom>
              <a:ln w="50800"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3" name="Rectangle 17"/>
              <p:cNvSpPr>
                <a:spLocks noChangeArrowheads="1"/>
              </p:cNvSpPr>
              <p:nvPr/>
            </p:nvSpPr>
            <p:spPr bwMode="auto">
              <a:xfrm>
                <a:off x="6019800" y="4070350"/>
                <a:ext cx="914400" cy="304800"/>
              </a:xfrm>
              <a:prstGeom prst="rect">
                <a:avLst/>
              </a:prstGeom>
              <a:ln w="50800"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4" name="Line 18"/>
              <p:cNvSpPr>
                <a:spLocks noChangeShapeType="1"/>
              </p:cNvSpPr>
              <p:nvPr/>
            </p:nvSpPr>
            <p:spPr bwMode="auto">
              <a:xfrm>
                <a:off x="29718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5" name="Line 19"/>
              <p:cNvSpPr>
                <a:spLocks noChangeShapeType="1"/>
              </p:cNvSpPr>
              <p:nvPr/>
            </p:nvSpPr>
            <p:spPr bwMode="auto">
              <a:xfrm>
                <a:off x="23622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6" name="Line 20"/>
              <p:cNvSpPr>
                <a:spLocks noChangeShapeType="1"/>
              </p:cNvSpPr>
              <p:nvPr/>
            </p:nvSpPr>
            <p:spPr bwMode="auto">
              <a:xfrm>
                <a:off x="3581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7" name="Line 21"/>
              <p:cNvSpPr>
                <a:spLocks noChangeShapeType="1"/>
              </p:cNvSpPr>
              <p:nvPr/>
            </p:nvSpPr>
            <p:spPr bwMode="auto">
              <a:xfrm>
                <a:off x="41910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8" name="Line 22"/>
              <p:cNvSpPr>
                <a:spLocks noChangeShapeType="1"/>
              </p:cNvSpPr>
              <p:nvPr/>
            </p:nvSpPr>
            <p:spPr bwMode="auto">
              <a:xfrm>
                <a:off x="44958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9" name="Line 23"/>
              <p:cNvSpPr>
                <a:spLocks noChangeShapeType="1"/>
              </p:cNvSpPr>
              <p:nvPr/>
            </p:nvSpPr>
            <p:spPr bwMode="auto">
              <a:xfrm>
                <a:off x="5105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0" name="Line 24"/>
              <p:cNvSpPr>
                <a:spLocks noChangeShapeType="1"/>
              </p:cNvSpPr>
              <p:nvPr/>
            </p:nvSpPr>
            <p:spPr bwMode="auto">
              <a:xfrm>
                <a:off x="54102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1" name="Line 25"/>
              <p:cNvSpPr>
                <a:spLocks noChangeShapeType="1"/>
              </p:cNvSpPr>
              <p:nvPr/>
            </p:nvSpPr>
            <p:spPr bwMode="auto">
              <a:xfrm>
                <a:off x="57150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2" name="Line 26"/>
              <p:cNvSpPr>
                <a:spLocks noChangeShapeType="1"/>
              </p:cNvSpPr>
              <p:nvPr/>
            </p:nvSpPr>
            <p:spPr bwMode="auto">
              <a:xfrm>
                <a:off x="63246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3" name="Line 27"/>
              <p:cNvSpPr>
                <a:spLocks noChangeShapeType="1"/>
              </p:cNvSpPr>
              <p:nvPr/>
            </p:nvSpPr>
            <p:spPr bwMode="auto">
              <a:xfrm>
                <a:off x="6629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7696200" y="3617893"/>
                <a:ext cx="14478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0" i="1" dirty="0">
                    <a:latin typeface="Calibri" pitchFamily="34" charset="0"/>
                  </a:rPr>
                  <a:t>Note: arrows here denote memory refs, not free list </a:t>
                </a:r>
                <a:r>
                  <a:rPr lang="en-US" sz="1400" b="0" i="1" dirty="0" err="1">
                    <a:latin typeface="Calibri" pitchFamily="34" charset="0"/>
                  </a:rPr>
                  <a:t>ptrs</a:t>
                </a:r>
                <a:r>
                  <a:rPr lang="en-US" sz="1400" b="0" i="1" dirty="0">
                    <a:latin typeface="Calibri" pitchFamily="34" charset="0"/>
                  </a:rPr>
                  <a:t>. </a:t>
                </a:r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C1DC319B-E610-1A47-B2AF-1D75A82BD9E3}"/>
              </a:ext>
            </a:extLst>
          </p:cNvPr>
          <p:cNvGrpSpPr/>
          <p:nvPr/>
        </p:nvGrpSpPr>
        <p:grpSpPr>
          <a:xfrm>
            <a:off x="377825" y="5003800"/>
            <a:ext cx="8551679" cy="939800"/>
            <a:chOff x="377825" y="5003800"/>
            <a:chExt cx="8551679" cy="939800"/>
          </a:xfrm>
        </p:grpSpPr>
        <p:grpSp>
          <p:nvGrpSpPr>
            <p:cNvPr id="78" name="Group 77"/>
            <p:cNvGrpSpPr/>
            <p:nvPr/>
          </p:nvGrpSpPr>
          <p:grpSpPr>
            <a:xfrm>
              <a:off x="377825" y="5003800"/>
              <a:ext cx="8551679" cy="939800"/>
              <a:chOff x="377825" y="4724400"/>
              <a:chExt cx="8551679" cy="939800"/>
            </a:xfrm>
          </p:grpSpPr>
          <p:sp>
            <p:nvSpPr>
              <p:cNvPr id="24577" name="Rectangle 1"/>
              <p:cNvSpPr>
                <a:spLocks noChangeArrowheads="1"/>
              </p:cNvSpPr>
              <p:nvPr/>
            </p:nvSpPr>
            <p:spPr bwMode="auto">
              <a:xfrm>
                <a:off x="6019800" y="5130800"/>
                <a:ext cx="304800" cy="304800"/>
              </a:xfrm>
              <a:prstGeom prst="rect">
                <a:avLst/>
              </a:prstGeom>
              <a:solidFill>
                <a:srgbClr val="EBAFA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78" name="Rectangle 2"/>
              <p:cNvSpPr>
                <a:spLocks noChangeArrowheads="1"/>
              </p:cNvSpPr>
              <p:nvPr/>
            </p:nvSpPr>
            <p:spPr bwMode="auto">
              <a:xfrm>
                <a:off x="3886200" y="5130800"/>
                <a:ext cx="304800" cy="304800"/>
              </a:xfrm>
              <a:prstGeom prst="rect">
                <a:avLst/>
              </a:prstGeom>
              <a:solidFill>
                <a:srgbClr val="EBAFA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79" name="Rectangle 3"/>
              <p:cNvSpPr>
                <a:spLocks noChangeArrowheads="1"/>
              </p:cNvSpPr>
              <p:nvPr/>
            </p:nvSpPr>
            <p:spPr bwMode="auto">
              <a:xfrm>
                <a:off x="3276600" y="5130800"/>
                <a:ext cx="304800" cy="304800"/>
              </a:xfrm>
              <a:prstGeom prst="rect">
                <a:avLst/>
              </a:prstGeom>
              <a:solidFill>
                <a:srgbClr val="EBAFA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4" name="Freeform 28"/>
              <p:cNvSpPr>
                <a:spLocks/>
              </p:cNvSpPr>
              <p:nvPr/>
            </p:nvSpPr>
            <p:spPr bwMode="auto">
              <a:xfrm>
                <a:off x="3657600" y="4749800"/>
                <a:ext cx="685800" cy="482600"/>
              </a:xfrm>
              <a:custGeom>
                <a:avLst/>
                <a:gdLst/>
                <a:ahLst/>
                <a:cxnLst>
                  <a:cxn ang="0">
                    <a:pos x="768" y="304"/>
                  </a:cxn>
                  <a:cxn ang="0">
                    <a:pos x="384" y="16"/>
                  </a:cxn>
                  <a:cxn ang="0">
                    <a:pos x="0" y="208"/>
                  </a:cxn>
                </a:cxnLst>
                <a:rect l="0" t="0" r="r" b="b"/>
                <a:pathLst>
                  <a:path w="768" h="304">
                    <a:moveTo>
                      <a:pt x="768" y="304"/>
                    </a:moveTo>
                    <a:cubicBezTo>
                      <a:pt x="640" y="168"/>
                      <a:pt x="512" y="32"/>
                      <a:pt x="384" y="16"/>
                    </a:cubicBezTo>
                    <a:cubicBezTo>
                      <a:pt x="256" y="0"/>
                      <a:pt x="128" y="104"/>
                      <a:pt x="0" y="208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5" name="Freeform 29"/>
              <p:cNvSpPr>
                <a:spLocks/>
              </p:cNvSpPr>
              <p:nvPr/>
            </p:nvSpPr>
            <p:spPr bwMode="auto">
              <a:xfrm>
                <a:off x="4648200" y="4724400"/>
                <a:ext cx="1752600" cy="558800"/>
              </a:xfrm>
              <a:custGeom>
                <a:avLst/>
                <a:gdLst/>
                <a:ahLst/>
                <a:cxnLst>
                  <a:cxn ang="0">
                    <a:pos x="0" y="352"/>
                  </a:cxn>
                  <a:cxn ang="0">
                    <a:pos x="432" y="16"/>
                  </a:cxn>
                  <a:cxn ang="0">
                    <a:pos x="960" y="256"/>
                  </a:cxn>
                </a:cxnLst>
                <a:rect l="0" t="0" r="r" b="b"/>
                <a:pathLst>
                  <a:path w="960" h="352">
                    <a:moveTo>
                      <a:pt x="0" y="352"/>
                    </a:moveTo>
                    <a:cubicBezTo>
                      <a:pt x="136" y="192"/>
                      <a:pt x="272" y="32"/>
                      <a:pt x="432" y="16"/>
                    </a:cubicBezTo>
                    <a:cubicBezTo>
                      <a:pt x="592" y="0"/>
                      <a:pt x="776" y="128"/>
                      <a:pt x="960" y="25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6" name="Freeform 30"/>
              <p:cNvSpPr>
                <a:spLocks/>
              </p:cNvSpPr>
              <p:nvPr/>
            </p:nvSpPr>
            <p:spPr bwMode="auto">
              <a:xfrm>
                <a:off x="2514600" y="5283200"/>
                <a:ext cx="1219200" cy="381000"/>
              </a:xfrm>
              <a:custGeom>
                <a:avLst/>
                <a:gdLst/>
                <a:ahLst/>
                <a:cxnLst>
                  <a:cxn ang="0">
                    <a:pos x="768" y="0"/>
                  </a:cxn>
                  <a:cxn ang="0">
                    <a:pos x="384" y="240"/>
                  </a:cxn>
                  <a:cxn ang="0">
                    <a:pos x="0" y="96"/>
                  </a:cxn>
                </a:cxnLst>
                <a:rect l="0" t="0" r="r" b="b"/>
                <a:pathLst>
                  <a:path w="768" h="256">
                    <a:moveTo>
                      <a:pt x="768" y="0"/>
                    </a:moveTo>
                    <a:cubicBezTo>
                      <a:pt x="640" y="112"/>
                      <a:pt x="512" y="224"/>
                      <a:pt x="384" y="240"/>
                    </a:cubicBezTo>
                    <a:cubicBezTo>
                      <a:pt x="256" y="256"/>
                      <a:pt x="128" y="176"/>
                      <a:pt x="0" y="9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7" name="Text Box 31"/>
              <p:cNvSpPr txBox="1">
                <a:spLocks noChangeArrowheads="1"/>
              </p:cNvSpPr>
              <p:nvPr/>
            </p:nvSpPr>
            <p:spPr bwMode="auto">
              <a:xfrm>
                <a:off x="377825" y="5086866"/>
                <a:ext cx="1332779" cy="4022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2000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itchFamily="34" charset="0"/>
                    <a:ea typeface="msgothic" charset="0"/>
                    <a:cs typeface="msgothic" charset="0"/>
                  </a:rPr>
                  <a:t>After mark</a:t>
                </a:r>
              </a:p>
            </p:txBody>
          </p:sp>
          <p:sp>
            <p:nvSpPr>
              <p:cNvPr id="24608" name="Line 32"/>
              <p:cNvSpPr>
                <a:spLocks noChangeShapeType="1"/>
              </p:cNvSpPr>
              <p:nvPr/>
            </p:nvSpPr>
            <p:spPr bwMode="auto">
              <a:xfrm>
                <a:off x="4343400" y="4876800"/>
                <a:ext cx="1588" cy="228600"/>
              </a:xfrm>
              <a:prstGeom prst="line">
                <a:avLst/>
              </a:prstGeom>
              <a:noFill/>
              <a:ln w="57150">
                <a:solidFill>
                  <a:srgbClr val="C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9" name="Rectangle 33"/>
              <p:cNvSpPr>
                <a:spLocks noChangeArrowheads="1"/>
              </p:cNvSpPr>
              <p:nvPr/>
            </p:nvSpPr>
            <p:spPr bwMode="auto">
              <a:xfrm>
                <a:off x="2057400" y="51308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0" name="Rectangle 34"/>
              <p:cNvSpPr>
                <a:spLocks noChangeArrowheads="1"/>
              </p:cNvSpPr>
              <p:nvPr/>
            </p:nvSpPr>
            <p:spPr bwMode="auto">
              <a:xfrm>
                <a:off x="2667000" y="51308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1" name="Rectangle 35"/>
              <p:cNvSpPr>
                <a:spLocks noChangeArrowheads="1"/>
              </p:cNvSpPr>
              <p:nvPr/>
            </p:nvSpPr>
            <p:spPr bwMode="auto">
              <a:xfrm>
                <a:off x="3276600" y="51308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2" name="Rectangle 36"/>
              <p:cNvSpPr>
                <a:spLocks noChangeArrowheads="1"/>
              </p:cNvSpPr>
              <p:nvPr/>
            </p:nvSpPr>
            <p:spPr bwMode="auto">
              <a:xfrm>
                <a:off x="3886200" y="513080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3" name="Rectangle 37"/>
              <p:cNvSpPr>
                <a:spLocks noChangeArrowheads="1"/>
              </p:cNvSpPr>
              <p:nvPr/>
            </p:nvSpPr>
            <p:spPr bwMode="auto">
              <a:xfrm>
                <a:off x="4800600" y="5130800"/>
                <a:ext cx="12192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4" name="Rectangle 38"/>
              <p:cNvSpPr>
                <a:spLocks noChangeArrowheads="1"/>
              </p:cNvSpPr>
              <p:nvPr/>
            </p:nvSpPr>
            <p:spPr bwMode="auto">
              <a:xfrm>
                <a:off x="6019800" y="513080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5" name="Line 39"/>
              <p:cNvSpPr>
                <a:spLocks noChangeShapeType="1"/>
              </p:cNvSpPr>
              <p:nvPr/>
            </p:nvSpPr>
            <p:spPr bwMode="auto">
              <a:xfrm>
                <a:off x="2971800" y="51308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16" name="Line 40"/>
              <p:cNvSpPr>
                <a:spLocks noChangeShapeType="1"/>
              </p:cNvSpPr>
              <p:nvPr/>
            </p:nvSpPr>
            <p:spPr bwMode="auto">
              <a:xfrm>
                <a:off x="2362200" y="5130800"/>
                <a:ext cx="1588" cy="304800"/>
              </a:xfrm>
              <a:prstGeom prst="line">
                <a:avLst/>
              </a:prstGeom>
              <a:noFill/>
              <a:ln w="126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17" name="Line 41"/>
              <p:cNvSpPr>
                <a:spLocks noChangeShapeType="1"/>
              </p:cNvSpPr>
              <p:nvPr/>
            </p:nvSpPr>
            <p:spPr bwMode="auto">
              <a:xfrm>
                <a:off x="3581400" y="5130800"/>
                <a:ext cx="1588" cy="304800"/>
              </a:xfrm>
              <a:prstGeom prst="line">
                <a:avLst/>
              </a:prstGeom>
              <a:noFill/>
              <a:ln w="126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18" name="Line 42"/>
              <p:cNvSpPr>
                <a:spLocks noChangeShapeType="1"/>
              </p:cNvSpPr>
              <p:nvPr/>
            </p:nvSpPr>
            <p:spPr bwMode="auto">
              <a:xfrm>
                <a:off x="4191000" y="5130800"/>
                <a:ext cx="1588" cy="304800"/>
              </a:xfrm>
              <a:prstGeom prst="line">
                <a:avLst/>
              </a:prstGeom>
              <a:noFill/>
              <a:ln w="126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19" name="Line 43"/>
              <p:cNvSpPr>
                <a:spLocks noChangeShapeType="1"/>
              </p:cNvSpPr>
              <p:nvPr/>
            </p:nvSpPr>
            <p:spPr bwMode="auto">
              <a:xfrm>
                <a:off x="4495800" y="51308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20" name="Line 44"/>
              <p:cNvSpPr>
                <a:spLocks noChangeShapeType="1"/>
              </p:cNvSpPr>
              <p:nvPr/>
            </p:nvSpPr>
            <p:spPr bwMode="auto">
              <a:xfrm>
                <a:off x="5105400" y="51308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21" name="Line 45"/>
              <p:cNvSpPr>
                <a:spLocks noChangeShapeType="1"/>
              </p:cNvSpPr>
              <p:nvPr/>
            </p:nvSpPr>
            <p:spPr bwMode="auto">
              <a:xfrm>
                <a:off x="5410200" y="51308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22" name="Line 46"/>
              <p:cNvSpPr>
                <a:spLocks noChangeShapeType="1"/>
              </p:cNvSpPr>
              <p:nvPr/>
            </p:nvSpPr>
            <p:spPr bwMode="auto">
              <a:xfrm>
                <a:off x="5715000" y="51308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23" name="Line 47"/>
              <p:cNvSpPr>
                <a:spLocks noChangeShapeType="1"/>
              </p:cNvSpPr>
              <p:nvPr/>
            </p:nvSpPr>
            <p:spPr bwMode="auto">
              <a:xfrm>
                <a:off x="6324600" y="5130800"/>
                <a:ext cx="1588" cy="304800"/>
              </a:xfrm>
              <a:prstGeom prst="line">
                <a:avLst/>
              </a:prstGeom>
              <a:noFill/>
              <a:ln w="126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24" name="Line 48"/>
              <p:cNvSpPr>
                <a:spLocks noChangeShapeType="1"/>
              </p:cNvSpPr>
              <p:nvPr/>
            </p:nvSpPr>
            <p:spPr bwMode="auto">
              <a:xfrm>
                <a:off x="6629400" y="51308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25" name="Rectangle 49"/>
              <p:cNvSpPr>
                <a:spLocks noChangeArrowheads="1"/>
              </p:cNvSpPr>
              <p:nvPr/>
            </p:nvSpPr>
            <p:spPr bwMode="auto">
              <a:xfrm>
                <a:off x="2057400" y="5130800"/>
                <a:ext cx="304800" cy="304800"/>
              </a:xfrm>
              <a:prstGeom prst="rect">
                <a:avLst/>
              </a:prstGeom>
              <a:solidFill>
                <a:srgbClr val="EBAFA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48" name="Rectangle 72"/>
              <p:cNvSpPr>
                <a:spLocks noChangeArrowheads="1"/>
              </p:cNvSpPr>
              <p:nvPr/>
            </p:nvSpPr>
            <p:spPr bwMode="auto">
              <a:xfrm>
                <a:off x="7391400" y="5111341"/>
                <a:ext cx="304800" cy="304800"/>
              </a:xfrm>
              <a:prstGeom prst="rect">
                <a:avLst/>
              </a:prstGeom>
              <a:solidFill>
                <a:srgbClr val="EBAFAF"/>
              </a:solidFill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49" name="Text Box 73"/>
              <p:cNvSpPr txBox="1">
                <a:spLocks noChangeArrowheads="1"/>
              </p:cNvSpPr>
              <p:nvPr/>
            </p:nvSpPr>
            <p:spPr bwMode="auto">
              <a:xfrm>
                <a:off x="7718425" y="5111341"/>
                <a:ext cx="1211079" cy="34073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  <a:ea typeface="msgothic" charset="0"/>
                    <a:cs typeface="msgothic" charset="0"/>
                  </a:rPr>
                  <a:t>Mark bit set</a:t>
                </a:r>
              </a:p>
            </p:txBody>
          </p:sp>
        </p:grpSp>
        <p:sp>
          <p:nvSpPr>
            <p:cNvPr id="82" name="Rectangle 12">
              <a:extLst>
                <a:ext uri="{FF2B5EF4-FFF2-40B4-BE49-F238E27FC236}">
                  <a16:creationId xmlns:a16="http://schemas.microsoft.com/office/drawing/2014/main" id="{E627D5C1-FA3F-B84B-B240-A14495799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041" y="5401129"/>
              <a:ext cx="609600" cy="304800"/>
            </a:xfrm>
            <a:prstGeom prst="rect">
              <a:avLst/>
            </a:prstGeom>
            <a:noFill/>
            <a:ln w="50800"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83" name="Rectangle 13">
              <a:extLst>
                <a:ext uri="{FF2B5EF4-FFF2-40B4-BE49-F238E27FC236}">
                  <a16:creationId xmlns:a16="http://schemas.microsoft.com/office/drawing/2014/main" id="{C578A085-E2A6-A74F-9FE0-BDB04D01C6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5641" y="5401129"/>
              <a:ext cx="609600" cy="304800"/>
            </a:xfrm>
            <a:prstGeom prst="rect">
              <a:avLst/>
            </a:prstGeom>
            <a:noFill/>
            <a:ln w="50800"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14">
              <a:extLst>
                <a:ext uri="{FF2B5EF4-FFF2-40B4-BE49-F238E27FC236}">
                  <a16:creationId xmlns:a16="http://schemas.microsoft.com/office/drawing/2014/main" id="{0595B398-2E8A-F04D-BB50-6F76E2CB5F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5241" y="5401129"/>
              <a:ext cx="609600" cy="304800"/>
            </a:xfrm>
            <a:prstGeom prst="rect">
              <a:avLst/>
            </a:prstGeom>
            <a:noFill/>
            <a:ln w="50800"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Rectangle 15">
              <a:extLst>
                <a:ext uri="{FF2B5EF4-FFF2-40B4-BE49-F238E27FC236}">
                  <a16:creationId xmlns:a16="http://schemas.microsoft.com/office/drawing/2014/main" id="{229A544A-12D4-E44A-96A5-6ED34D0E0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4841" y="5401129"/>
              <a:ext cx="914400" cy="304800"/>
            </a:xfrm>
            <a:prstGeom prst="rect">
              <a:avLst/>
            </a:prstGeom>
            <a:noFill/>
            <a:ln w="50800"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Rectangle 16">
              <a:extLst>
                <a:ext uri="{FF2B5EF4-FFF2-40B4-BE49-F238E27FC236}">
                  <a16:creationId xmlns:a16="http://schemas.microsoft.com/office/drawing/2014/main" id="{10BAE52B-64AD-B64E-91F0-729F3F8A73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9241" y="5401129"/>
              <a:ext cx="1219200" cy="304800"/>
            </a:xfrm>
            <a:prstGeom prst="rect">
              <a:avLst/>
            </a:prstGeom>
            <a:noFill/>
            <a:ln w="50800"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Rectangle 17">
              <a:extLst>
                <a:ext uri="{FF2B5EF4-FFF2-40B4-BE49-F238E27FC236}">
                  <a16:creationId xmlns:a16="http://schemas.microsoft.com/office/drawing/2014/main" id="{5CCDFDDF-DC61-0D4B-8F89-925CF76E3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98441" y="5401129"/>
              <a:ext cx="914400" cy="304800"/>
            </a:xfrm>
            <a:prstGeom prst="rect">
              <a:avLst/>
            </a:prstGeom>
            <a:noFill/>
            <a:ln w="50800"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604B6D73-7A0D-8844-9DBF-CE444D1683F2}"/>
              </a:ext>
            </a:extLst>
          </p:cNvPr>
          <p:cNvGrpSpPr/>
          <p:nvPr/>
        </p:nvGrpSpPr>
        <p:grpSpPr>
          <a:xfrm>
            <a:off x="382588" y="5842000"/>
            <a:ext cx="6562498" cy="939800"/>
            <a:chOff x="382588" y="5842000"/>
            <a:chExt cx="6562498" cy="939800"/>
          </a:xfrm>
        </p:grpSpPr>
        <p:grpSp>
          <p:nvGrpSpPr>
            <p:cNvPr id="80" name="Group 79"/>
            <p:cNvGrpSpPr/>
            <p:nvPr/>
          </p:nvGrpSpPr>
          <p:grpSpPr>
            <a:xfrm>
              <a:off x="382588" y="5842000"/>
              <a:ext cx="6551612" cy="939800"/>
              <a:chOff x="382588" y="5842000"/>
              <a:chExt cx="6551612" cy="939800"/>
            </a:xfrm>
          </p:grpSpPr>
          <p:sp>
            <p:nvSpPr>
              <p:cNvPr id="24628" name="Freeform 52"/>
              <p:cNvSpPr>
                <a:spLocks/>
              </p:cNvSpPr>
              <p:nvPr/>
            </p:nvSpPr>
            <p:spPr bwMode="auto">
              <a:xfrm>
                <a:off x="2514600" y="6400800"/>
                <a:ext cx="1219200" cy="381000"/>
              </a:xfrm>
              <a:custGeom>
                <a:avLst/>
                <a:gdLst/>
                <a:ahLst/>
                <a:cxnLst>
                  <a:cxn ang="0">
                    <a:pos x="768" y="0"/>
                  </a:cxn>
                  <a:cxn ang="0">
                    <a:pos x="384" y="240"/>
                  </a:cxn>
                  <a:cxn ang="0">
                    <a:pos x="0" y="96"/>
                  </a:cxn>
                </a:cxnLst>
                <a:rect l="0" t="0" r="r" b="b"/>
                <a:pathLst>
                  <a:path w="768" h="256">
                    <a:moveTo>
                      <a:pt x="768" y="0"/>
                    </a:moveTo>
                    <a:cubicBezTo>
                      <a:pt x="640" y="112"/>
                      <a:pt x="512" y="224"/>
                      <a:pt x="384" y="240"/>
                    </a:cubicBezTo>
                    <a:cubicBezTo>
                      <a:pt x="256" y="256"/>
                      <a:pt x="128" y="176"/>
                      <a:pt x="0" y="9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9" name="Group 78"/>
              <p:cNvGrpSpPr/>
              <p:nvPr/>
            </p:nvGrpSpPr>
            <p:grpSpPr>
              <a:xfrm>
                <a:off x="382588" y="5842000"/>
                <a:ext cx="6551612" cy="762686"/>
                <a:chOff x="382588" y="5842000"/>
                <a:chExt cx="6551612" cy="762686"/>
              </a:xfrm>
            </p:grpSpPr>
            <p:sp>
              <p:nvSpPr>
                <p:cNvPr id="24626" name="Freeform 50"/>
                <p:cNvSpPr>
                  <a:spLocks/>
                </p:cNvSpPr>
                <p:nvPr/>
              </p:nvSpPr>
              <p:spPr bwMode="auto">
                <a:xfrm>
                  <a:off x="3657600" y="5867400"/>
                  <a:ext cx="685800" cy="482600"/>
                </a:xfrm>
                <a:custGeom>
                  <a:avLst/>
                  <a:gdLst/>
                  <a:ahLst/>
                  <a:cxnLst>
                    <a:cxn ang="0">
                      <a:pos x="768" y="304"/>
                    </a:cxn>
                    <a:cxn ang="0">
                      <a:pos x="384" y="16"/>
                    </a:cxn>
                    <a:cxn ang="0">
                      <a:pos x="0" y="208"/>
                    </a:cxn>
                  </a:cxnLst>
                  <a:rect l="0" t="0" r="r" b="b"/>
                  <a:pathLst>
                    <a:path w="768" h="304">
                      <a:moveTo>
                        <a:pt x="768" y="304"/>
                      </a:moveTo>
                      <a:cubicBezTo>
                        <a:pt x="640" y="168"/>
                        <a:pt x="512" y="32"/>
                        <a:pt x="384" y="16"/>
                      </a:cubicBezTo>
                      <a:cubicBezTo>
                        <a:pt x="256" y="0"/>
                        <a:pt x="128" y="104"/>
                        <a:pt x="0" y="208"/>
                      </a:cubicBezTo>
                    </a:path>
                  </a:pathLst>
                </a:custGeom>
                <a:noFill/>
                <a:ln w="25560">
                  <a:solidFill>
                    <a:schemeClr val="tx1"/>
                  </a:solidFill>
                  <a:round/>
                  <a:headEnd type="oval" w="med" len="med"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27" name="Freeform 51"/>
                <p:cNvSpPr>
                  <a:spLocks/>
                </p:cNvSpPr>
                <p:nvPr/>
              </p:nvSpPr>
              <p:spPr bwMode="auto">
                <a:xfrm>
                  <a:off x="4648200" y="5842000"/>
                  <a:ext cx="1752600" cy="558800"/>
                </a:xfrm>
                <a:custGeom>
                  <a:avLst/>
                  <a:gdLst/>
                  <a:ahLst/>
                  <a:cxnLst>
                    <a:cxn ang="0">
                      <a:pos x="0" y="352"/>
                    </a:cxn>
                    <a:cxn ang="0">
                      <a:pos x="432" y="16"/>
                    </a:cxn>
                    <a:cxn ang="0">
                      <a:pos x="960" y="256"/>
                    </a:cxn>
                  </a:cxnLst>
                  <a:rect l="0" t="0" r="r" b="b"/>
                  <a:pathLst>
                    <a:path w="960" h="352">
                      <a:moveTo>
                        <a:pt x="0" y="352"/>
                      </a:moveTo>
                      <a:cubicBezTo>
                        <a:pt x="136" y="192"/>
                        <a:pt x="272" y="32"/>
                        <a:pt x="432" y="16"/>
                      </a:cubicBezTo>
                      <a:cubicBezTo>
                        <a:pt x="592" y="0"/>
                        <a:pt x="776" y="128"/>
                        <a:pt x="960" y="256"/>
                      </a:cubicBezTo>
                    </a:path>
                  </a:pathLst>
                </a:custGeom>
                <a:noFill/>
                <a:ln w="25560">
                  <a:solidFill>
                    <a:schemeClr val="tx1"/>
                  </a:solidFill>
                  <a:round/>
                  <a:headEnd type="oval" w="med" len="med"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29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382588" y="6202395"/>
                  <a:ext cx="1470572" cy="402291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0000" tIns="46800" rIns="90000" bIns="46800">
                  <a:spAutoFit/>
                </a:bodyPr>
                <a:lstStyle/>
                <a:p>
                  <a:pPr>
                    <a:lnSpc>
                      <a:spcPct val="100000"/>
                    </a:lnSpc>
                    <a:buFont typeface="Helvetica" pitchFamily="32" charset="0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2000" b="1" i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Calibri" pitchFamily="34" charset="0"/>
                      <a:ea typeface="msgothic" charset="0"/>
                      <a:cs typeface="msgothic" charset="0"/>
                    </a:rPr>
                    <a:t>After sweep</a:t>
                  </a:r>
                </a:p>
              </p:txBody>
            </p:sp>
            <p:sp>
              <p:nvSpPr>
                <p:cNvPr id="24630" name="Line 54"/>
                <p:cNvSpPr>
                  <a:spLocks noChangeShapeType="1"/>
                </p:cNvSpPr>
                <p:nvPr/>
              </p:nvSpPr>
              <p:spPr bwMode="auto">
                <a:xfrm>
                  <a:off x="4343400" y="5994400"/>
                  <a:ext cx="1588" cy="228600"/>
                </a:xfrm>
                <a:prstGeom prst="line">
                  <a:avLst/>
                </a:prstGeom>
                <a:noFill/>
                <a:ln w="57150">
                  <a:solidFill>
                    <a:srgbClr val="C00000"/>
                  </a:solidFill>
                  <a:miter lim="800000"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31" name="Rectangle 55"/>
                <p:cNvSpPr>
                  <a:spLocks noChangeArrowheads="1"/>
                </p:cNvSpPr>
                <p:nvPr/>
              </p:nvSpPr>
              <p:spPr bwMode="auto">
                <a:xfrm>
                  <a:off x="2057400" y="6248400"/>
                  <a:ext cx="609600" cy="304800"/>
                </a:xfrm>
                <a:prstGeom prst="rect">
                  <a:avLst/>
                </a:prstGeom>
                <a:noFill/>
                <a:ln w="3816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32" name="Rectangle 56"/>
                <p:cNvSpPr>
                  <a:spLocks noChangeArrowheads="1"/>
                </p:cNvSpPr>
                <p:nvPr/>
              </p:nvSpPr>
              <p:spPr bwMode="auto">
                <a:xfrm>
                  <a:off x="2667000" y="6248400"/>
                  <a:ext cx="609600" cy="304800"/>
                </a:xfrm>
                <a:prstGeom prst="rect">
                  <a:avLst/>
                </a:prstGeom>
                <a:noFill/>
                <a:ln w="3816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33" name="Rectangle 57"/>
                <p:cNvSpPr>
                  <a:spLocks noChangeArrowheads="1"/>
                </p:cNvSpPr>
                <p:nvPr/>
              </p:nvSpPr>
              <p:spPr bwMode="auto">
                <a:xfrm>
                  <a:off x="3276600" y="6248400"/>
                  <a:ext cx="609600" cy="304800"/>
                </a:xfrm>
                <a:prstGeom prst="rect">
                  <a:avLst/>
                </a:prstGeom>
                <a:noFill/>
                <a:ln w="3816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34" name="Rectangle 58"/>
                <p:cNvSpPr>
                  <a:spLocks noChangeArrowheads="1"/>
                </p:cNvSpPr>
                <p:nvPr/>
              </p:nvSpPr>
              <p:spPr bwMode="auto">
                <a:xfrm>
                  <a:off x="3886200" y="6248400"/>
                  <a:ext cx="914400" cy="304800"/>
                </a:xfrm>
                <a:prstGeom prst="rect">
                  <a:avLst/>
                </a:prstGeom>
                <a:noFill/>
                <a:ln w="3816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35" name="Rectangle 59"/>
                <p:cNvSpPr>
                  <a:spLocks noChangeArrowheads="1"/>
                </p:cNvSpPr>
                <p:nvPr/>
              </p:nvSpPr>
              <p:spPr bwMode="auto">
                <a:xfrm>
                  <a:off x="4800600" y="6248400"/>
                  <a:ext cx="1219200" cy="304800"/>
                </a:xfrm>
                <a:prstGeom prst="rect">
                  <a:avLst/>
                </a:prstGeom>
                <a:noFill/>
                <a:ln w="3816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36" name="Rectangle 60"/>
                <p:cNvSpPr>
                  <a:spLocks noChangeArrowheads="1"/>
                </p:cNvSpPr>
                <p:nvPr/>
              </p:nvSpPr>
              <p:spPr bwMode="auto">
                <a:xfrm>
                  <a:off x="6019800" y="6248400"/>
                  <a:ext cx="914400" cy="304800"/>
                </a:xfrm>
                <a:prstGeom prst="rect">
                  <a:avLst/>
                </a:prstGeom>
                <a:noFill/>
                <a:ln w="3816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37" name="Line 61"/>
                <p:cNvSpPr>
                  <a:spLocks noChangeShapeType="1"/>
                </p:cNvSpPr>
                <p:nvPr/>
              </p:nvSpPr>
              <p:spPr bwMode="auto">
                <a:xfrm>
                  <a:off x="2971800" y="6248400"/>
                  <a:ext cx="1588" cy="304800"/>
                </a:xfrm>
                <a:prstGeom prst="line">
                  <a:avLst/>
                </a:prstGeom>
                <a:noFill/>
                <a:ln w="2556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38" name="Line 62"/>
                <p:cNvSpPr>
                  <a:spLocks noChangeShapeType="1"/>
                </p:cNvSpPr>
                <p:nvPr/>
              </p:nvSpPr>
              <p:spPr bwMode="auto">
                <a:xfrm>
                  <a:off x="2362200" y="6248400"/>
                  <a:ext cx="1588" cy="304800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39" name="Line 63"/>
                <p:cNvSpPr>
                  <a:spLocks noChangeShapeType="1"/>
                </p:cNvSpPr>
                <p:nvPr/>
              </p:nvSpPr>
              <p:spPr bwMode="auto">
                <a:xfrm>
                  <a:off x="3581400" y="6248400"/>
                  <a:ext cx="1588" cy="304800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40" name="Line 64"/>
                <p:cNvSpPr>
                  <a:spLocks noChangeShapeType="1"/>
                </p:cNvSpPr>
                <p:nvPr/>
              </p:nvSpPr>
              <p:spPr bwMode="auto">
                <a:xfrm>
                  <a:off x="4191000" y="6248400"/>
                  <a:ext cx="1588" cy="304800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41" name="Line 65"/>
                <p:cNvSpPr>
                  <a:spLocks noChangeShapeType="1"/>
                </p:cNvSpPr>
                <p:nvPr/>
              </p:nvSpPr>
              <p:spPr bwMode="auto">
                <a:xfrm>
                  <a:off x="4495800" y="6248400"/>
                  <a:ext cx="1588" cy="304800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42" name="Line 66"/>
                <p:cNvSpPr>
                  <a:spLocks noChangeShapeType="1"/>
                </p:cNvSpPr>
                <p:nvPr/>
              </p:nvSpPr>
              <p:spPr bwMode="auto">
                <a:xfrm>
                  <a:off x="5105400" y="6248400"/>
                  <a:ext cx="1588" cy="304800"/>
                </a:xfrm>
                <a:prstGeom prst="line">
                  <a:avLst/>
                </a:prstGeom>
                <a:noFill/>
                <a:ln w="2556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43" name="Line 67"/>
                <p:cNvSpPr>
                  <a:spLocks noChangeShapeType="1"/>
                </p:cNvSpPr>
                <p:nvPr/>
              </p:nvSpPr>
              <p:spPr bwMode="auto">
                <a:xfrm>
                  <a:off x="5410200" y="6248400"/>
                  <a:ext cx="1588" cy="304800"/>
                </a:xfrm>
                <a:prstGeom prst="line">
                  <a:avLst/>
                </a:prstGeom>
                <a:noFill/>
                <a:ln w="2556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44" name="Line 68"/>
                <p:cNvSpPr>
                  <a:spLocks noChangeShapeType="1"/>
                </p:cNvSpPr>
                <p:nvPr/>
              </p:nvSpPr>
              <p:spPr bwMode="auto">
                <a:xfrm>
                  <a:off x="5715000" y="6248400"/>
                  <a:ext cx="1588" cy="304800"/>
                </a:xfrm>
                <a:prstGeom prst="line">
                  <a:avLst/>
                </a:prstGeom>
                <a:noFill/>
                <a:ln w="2556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45" name="Line 69"/>
                <p:cNvSpPr>
                  <a:spLocks noChangeShapeType="1"/>
                </p:cNvSpPr>
                <p:nvPr/>
              </p:nvSpPr>
              <p:spPr bwMode="auto">
                <a:xfrm>
                  <a:off x="6324600" y="6248400"/>
                  <a:ext cx="1588" cy="304800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46" name="Line 70"/>
                <p:cNvSpPr>
                  <a:spLocks noChangeShapeType="1"/>
                </p:cNvSpPr>
                <p:nvPr/>
              </p:nvSpPr>
              <p:spPr bwMode="auto">
                <a:xfrm>
                  <a:off x="6629400" y="6248400"/>
                  <a:ext cx="1588" cy="304800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47" name="Rectangle 71"/>
                <p:cNvSpPr>
                  <a:spLocks noChangeArrowheads="1"/>
                </p:cNvSpPr>
                <p:nvPr/>
              </p:nvSpPr>
              <p:spPr bwMode="auto">
                <a:xfrm>
                  <a:off x="4800600" y="6248400"/>
                  <a:ext cx="1219200" cy="304800"/>
                </a:xfrm>
                <a:prstGeom prst="rect">
                  <a:avLst/>
                </a:prstGeom>
                <a:solidFill>
                  <a:srgbClr val="F6F5BD"/>
                </a:solidFill>
                <a:ln w="2556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0000" tIns="46800" rIns="90000" bIns="46800" anchor="ctr"/>
                <a:lstStyle/>
                <a:p>
                  <a:pPr algn="ctr">
                    <a:lnSpc>
                      <a:spcPct val="100000"/>
                    </a:lnSpc>
                    <a:buFont typeface="Helvetica" pitchFamily="32" charset="0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free</a:t>
                  </a:r>
                </a:p>
              </p:txBody>
            </p:sp>
            <p:sp>
              <p:nvSpPr>
                <p:cNvPr id="24650" name="Rectangle 74"/>
                <p:cNvSpPr>
                  <a:spLocks noChangeArrowheads="1"/>
                </p:cNvSpPr>
                <p:nvPr/>
              </p:nvSpPr>
              <p:spPr bwMode="auto">
                <a:xfrm>
                  <a:off x="2667000" y="6248400"/>
                  <a:ext cx="609600" cy="304800"/>
                </a:xfrm>
                <a:prstGeom prst="rect">
                  <a:avLst/>
                </a:prstGeom>
                <a:solidFill>
                  <a:srgbClr val="F6F5BD"/>
                </a:solidFill>
                <a:ln w="2556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0000" tIns="46800" rIns="90000" bIns="46800" anchor="ctr"/>
                <a:lstStyle/>
                <a:p>
                  <a:pPr algn="ctr">
                    <a:lnSpc>
                      <a:spcPct val="100000"/>
                    </a:lnSpc>
                    <a:buFont typeface="Helvetica" pitchFamily="32" charset="0"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free</a:t>
                  </a:r>
                </a:p>
              </p:txBody>
            </p:sp>
          </p:grp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ADE2C189-0977-9447-9490-A43659A739C7}"/>
                </a:ext>
              </a:extLst>
            </p:cNvPr>
            <p:cNvGrpSpPr/>
            <p:nvPr/>
          </p:nvGrpSpPr>
          <p:grpSpPr>
            <a:xfrm>
              <a:off x="2068286" y="6239329"/>
              <a:ext cx="4876800" cy="304800"/>
              <a:chOff x="2068286" y="6239329"/>
              <a:chExt cx="4876800" cy="304800"/>
            </a:xfrm>
          </p:grpSpPr>
          <p:sp>
            <p:nvSpPr>
              <p:cNvPr id="88" name="Rectangle 12">
                <a:extLst>
                  <a:ext uri="{FF2B5EF4-FFF2-40B4-BE49-F238E27FC236}">
                    <a16:creationId xmlns:a16="http://schemas.microsoft.com/office/drawing/2014/main" id="{9197AFE5-63BD-1248-BF71-CBB5006B49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8286" y="6239329"/>
                <a:ext cx="609600" cy="304800"/>
              </a:xfrm>
              <a:prstGeom prst="rect">
                <a:avLst/>
              </a:prstGeom>
              <a:noFill/>
              <a:ln w="50800"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9" name="Rectangle 13">
                <a:extLst>
                  <a:ext uri="{FF2B5EF4-FFF2-40B4-BE49-F238E27FC236}">
                    <a16:creationId xmlns:a16="http://schemas.microsoft.com/office/drawing/2014/main" id="{8CE46458-06AB-8643-8F57-32D0D8F5E0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77886" y="6239329"/>
                <a:ext cx="609600" cy="304800"/>
              </a:xfrm>
              <a:prstGeom prst="rect">
                <a:avLst/>
              </a:prstGeom>
              <a:noFill/>
              <a:ln w="50800"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Rectangle 14">
                <a:extLst>
                  <a:ext uri="{FF2B5EF4-FFF2-40B4-BE49-F238E27FC236}">
                    <a16:creationId xmlns:a16="http://schemas.microsoft.com/office/drawing/2014/main" id="{2208F851-9B5A-3542-9BD1-A825FCF72D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7486" y="6239329"/>
                <a:ext cx="609600" cy="304800"/>
              </a:xfrm>
              <a:prstGeom prst="rect">
                <a:avLst/>
              </a:prstGeom>
              <a:noFill/>
              <a:ln w="50800"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Rectangle 15">
                <a:extLst>
                  <a:ext uri="{FF2B5EF4-FFF2-40B4-BE49-F238E27FC236}">
                    <a16:creationId xmlns:a16="http://schemas.microsoft.com/office/drawing/2014/main" id="{51BEAA6F-07CD-A74D-9568-06F79E7F01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97086" y="6239329"/>
                <a:ext cx="914400" cy="304800"/>
              </a:xfrm>
              <a:prstGeom prst="rect">
                <a:avLst/>
              </a:prstGeom>
              <a:noFill/>
              <a:ln w="50800"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Rectangle 16">
                <a:extLst>
                  <a:ext uri="{FF2B5EF4-FFF2-40B4-BE49-F238E27FC236}">
                    <a16:creationId xmlns:a16="http://schemas.microsoft.com/office/drawing/2014/main" id="{1C61858E-2912-3C4F-9394-A6011018DF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11486" y="6239329"/>
                <a:ext cx="1219200" cy="304800"/>
              </a:xfrm>
              <a:prstGeom prst="rect">
                <a:avLst/>
              </a:prstGeom>
              <a:noFill/>
              <a:ln w="50800"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17">
                <a:extLst>
                  <a:ext uri="{FF2B5EF4-FFF2-40B4-BE49-F238E27FC236}">
                    <a16:creationId xmlns:a16="http://schemas.microsoft.com/office/drawing/2014/main" id="{B37B8C0F-A052-2348-839D-3D6131F956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30686" y="6239329"/>
                <a:ext cx="914400" cy="304800"/>
              </a:xfrm>
              <a:prstGeom prst="rect">
                <a:avLst/>
              </a:prstGeom>
              <a:noFill/>
              <a:ln w="50800"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277110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Collector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71306" y="1821916"/>
            <a:ext cx="7834494" cy="206428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(p)) return;        // do nothing if not pointer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(p)) return;     // check if already marked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(p);                 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++)  // call mark on all words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]); 		    //   in the block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4409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81000" y="4175125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Sweep using lengths to find next block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71306" y="4565650"/>
            <a:ext cx="4378419" cy="206428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 sweep(</a:t>
            </a:r>
            <a:r>
              <a:rPr lang="en-GB" sz="1600" b="1" dirty="0" err="1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 p, </a:t>
            </a:r>
            <a:r>
              <a:rPr lang="en-GB" sz="1600" b="1" dirty="0" err="1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 end)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   while (p &lt; end)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      if </a:t>
            </a:r>
            <a:r>
              <a:rPr lang="en-GB" sz="1600" b="1" dirty="0" err="1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(p)</a:t>
            </a:r>
            <a:b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</a:b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         </a:t>
            </a:r>
            <a:r>
              <a:rPr lang="en-GB" sz="1600" b="1" dirty="0" err="1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clearMarkBit</a:t>
            </a: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();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      else if (</a:t>
            </a:r>
            <a:r>
              <a:rPr lang="en-GB" sz="1600" b="1" dirty="0" err="1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allocateBitSet</a:t>
            </a: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(p))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         free(p);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      p += length(p);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chemeClr val="tx1"/>
                </a:solidFill>
                <a:latin typeface="Courier New" pitchFamily="49" charset="0"/>
                <a:ea typeface="msgothic" charset="0"/>
                <a:cs typeface="msgothic" charset="0"/>
              </a:rPr>
              <a:t>}     </a:t>
            </a:r>
          </a:p>
        </p:txBody>
      </p:sp>
    </p:spTree>
    <p:extLst>
      <p:ext uri="{BB962C8B-B14F-4D97-AF65-F5344CB8AC3E}">
        <p14:creationId xmlns:p14="http://schemas.microsoft.com/office/powerpoint/2010/main" val="33223654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Conservative Mark &amp; Sweep in C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“conservative garbage collector” for C programs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build on top of malloc/free package 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using </a:t>
            </a:r>
            <a:r>
              <a:rPr lang="en-GB" dirty="0">
                <a:latin typeface="Courier New"/>
                <a:cs typeface="Courier New"/>
              </a:rPr>
              <a:t>malloc</a:t>
            </a:r>
            <a:r>
              <a:rPr lang="en-GB" dirty="0"/>
              <a:t> until you “run out of space”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 pitchFamily="49" charset="0"/>
              </a:rPr>
              <a:t>is_ptr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b="1" dirty="0"/>
              <a:t> </a:t>
            </a:r>
            <a:r>
              <a:rPr lang="en-GB" dirty="0"/>
              <a:t>determines if a word is a pointer by checking if it points to an allocated block of memory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But, in C pointers can point to the middle of a block</a:t>
            </a:r>
            <a:br>
              <a:rPr lang="en-GB" dirty="0"/>
            </a:br>
            <a:endParaRPr lang="en-GB" dirty="0"/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how to find the beginning of the block?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binary tree to keep track of all allocated blocks (key is start-of-block)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Balanced-tree pointers can be stored in header (use two additional words)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marL="274320" lvl="1" indent="0">
              <a:lnSpc>
                <a:spcPct val="100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607276" y="3902075"/>
            <a:ext cx="32004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607276" y="39020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360820" y="3572561"/>
            <a:ext cx="80212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Header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829651" y="3276600"/>
            <a:ext cx="452438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ptr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4055076" y="3597275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1235676" y="3902075"/>
            <a:ext cx="1371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235676" y="39020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969476" y="39020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2879725" y="5759450"/>
            <a:ext cx="1097280" cy="335358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3962400" y="5759450"/>
            <a:ext cx="1828800" cy="335358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074845" y="5438775"/>
            <a:ext cx="62589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Head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4400104" y="5438775"/>
            <a:ext cx="58090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D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ata</a:t>
            </a:r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3794125" y="5988050"/>
            <a:ext cx="228600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2888110" y="6369050"/>
            <a:ext cx="500755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L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eft</a:t>
            </a: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3698464" y="6369050"/>
            <a:ext cx="624287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ight</a:t>
            </a: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2838227" y="5784850"/>
            <a:ext cx="469121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S</a:t>
            </a: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ize</a:t>
            </a: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3276600" y="5756190"/>
            <a:ext cx="338618" cy="338618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>
            <a:off x="3106738" y="5988050"/>
            <a:ext cx="307975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400800" y="5943600"/>
            <a:ext cx="2366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Left:</a:t>
            </a:r>
            <a:r>
              <a:rPr lang="en-US" sz="1800" b="0" dirty="0">
                <a:latin typeface="Calibri" pitchFamily="34" charset="0"/>
              </a:rPr>
              <a:t> smaller addresses</a:t>
            </a:r>
          </a:p>
          <a:p>
            <a:r>
              <a:rPr lang="en-US" sz="1800" dirty="0">
                <a:latin typeface="Calibri" pitchFamily="34" charset="0"/>
              </a:rPr>
              <a:t>Right:</a:t>
            </a:r>
            <a:r>
              <a:rPr lang="en-US" sz="1800" b="0" dirty="0">
                <a:latin typeface="Calibri" pitchFamily="34" charset="0"/>
              </a:rPr>
              <a:t> larger addresses</a:t>
            </a:r>
          </a:p>
        </p:txBody>
      </p:sp>
    </p:spTree>
    <p:extLst>
      <p:ext uri="{BB962C8B-B14F-4D97-AF65-F5344CB8AC3E}">
        <p14:creationId xmlns:p14="http://schemas.microsoft.com/office/powerpoint/2010/main" val="2779255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5" grpId="0" animBg="1"/>
      <p:bldP spid="26638" grpId="0" animBg="1"/>
      <p:bldP spid="26639" grpId="0"/>
      <p:bldP spid="26640" grpId="0"/>
      <p:bldP spid="26642" grpId="0" animBg="1"/>
      <p:bldP spid="26643" grpId="0"/>
      <p:bldP spid="26644" grpId="0"/>
      <p:bldP spid="26645" grpId="0"/>
      <p:bldP spid="23" grpId="0" animBg="1"/>
      <p:bldP spid="26641" grpId="0" animBg="1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Goal: maximize throughput and peak memory utilization</a:t>
            </a:r>
          </a:p>
          <a:p>
            <a:endParaRPr lang="en-US" dirty="0"/>
          </a:p>
          <a:p>
            <a:r>
              <a:rPr lang="en-US" dirty="0"/>
              <a:t>Implementation Challenges: </a:t>
            </a:r>
          </a:p>
          <a:p>
            <a:pPr lvl="1"/>
            <a:r>
              <a:rPr lang="en-US" dirty="0"/>
              <a:t>How do we know how much memory to free given just a pointer?</a:t>
            </a:r>
          </a:p>
          <a:p>
            <a:pPr lvl="1"/>
            <a:r>
              <a:rPr lang="en-US" dirty="0"/>
              <a:t>How do we keep track of the free blocks?</a:t>
            </a:r>
          </a:p>
          <a:p>
            <a:pPr lvl="1"/>
            <a:r>
              <a:rPr lang="en-US" dirty="0"/>
              <a:t>How do we pick a block to use for allocation?</a:t>
            </a:r>
          </a:p>
          <a:p>
            <a:pPr lvl="1"/>
            <a:r>
              <a:rPr lang="en-US" dirty="0"/>
              <a:t>What do we do with the extra space when allocating a structure that is smaller than the free block it is placed in?</a:t>
            </a:r>
          </a:p>
          <a:p>
            <a:pPr lvl="1"/>
            <a:r>
              <a:rPr lang="en-US" dirty="0"/>
              <a:t>How do we reinsert a freed block?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>
                <a:solidFill>
                  <a:srgbClr val="4A66AC"/>
                </a:solidFill>
              </a:rPr>
              <a:pPr/>
              <a:t>3</a:t>
            </a:fld>
            <a:endParaRPr lang="en-US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7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 of Key Allocator Policies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257800"/>
          </a:xfrm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Free-block storage policy:</a:t>
            </a:r>
          </a:p>
          <a:p>
            <a:pPr lvl="1"/>
            <a:r>
              <a:rPr lang="en-US" dirty="0"/>
              <a:t>Implicit lists, with boundary tags (nice and simple)</a:t>
            </a:r>
          </a:p>
          <a:p>
            <a:pPr lvl="1"/>
            <a:r>
              <a:rPr lang="en-US" dirty="0"/>
              <a:t>Explicit lists, exclude free blocks (faster, but more overhead)</a:t>
            </a:r>
          </a:p>
          <a:p>
            <a:pPr lvl="1"/>
            <a:r>
              <a:rPr lang="en-US" dirty="0"/>
              <a:t>Segregated lists (different lists for different sized blocks)</a:t>
            </a:r>
          </a:p>
          <a:p>
            <a:pPr lvl="1"/>
            <a:r>
              <a:rPr lang="en-US" dirty="0"/>
              <a:t>Fancy data structures (red-black trees, for example)</a:t>
            </a:r>
          </a:p>
          <a:p>
            <a:pPr lvl="1"/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Placement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 (simple, but lower throughput and higher fragmentation)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Next-fit (higher throughput, higher fragmentation)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Best-fit (lower throughput, lower fragmentation	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segregated free lists approximate a best fit placement policy without having to search entire free list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Splitting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do we go ahead and split free blocks?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much internal fragmentation are we willing to tolerate?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>
                <a:solidFill>
                  <a:srgbClr val="4A66AC"/>
                </a:solidFill>
              </a:rPr>
              <a:pPr/>
              <a:t>4</a:t>
            </a:fld>
            <a:endParaRPr lang="en-US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1957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Goal: maximize throughput and peak memory utilization</a:t>
            </a:r>
          </a:p>
          <a:p>
            <a:endParaRPr lang="en-US" dirty="0"/>
          </a:p>
          <a:p>
            <a:r>
              <a:rPr lang="en-US" dirty="0"/>
              <a:t>Implementation Challenges: </a:t>
            </a:r>
          </a:p>
          <a:p>
            <a:pPr lvl="1"/>
            <a:r>
              <a:rPr lang="en-US" dirty="0"/>
              <a:t>How do we know how much memory to free given just a pointer?</a:t>
            </a:r>
          </a:p>
          <a:p>
            <a:pPr lvl="1"/>
            <a:r>
              <a:rPr lang="en-US" dirty="0"/>
              <a:t>How do we keep track of the free blocks?</a:t>
            </a:r>
          </a:p>
          <a:p>
            <a:pPr lvl="1"/>
            <a:r>
              <a:rPr lang="en-US" dirty="0"/>
              <a:t>How do we pick a block to use for allocation?</a:t>
            </a:r>
          </a:p>
          <a:p>
            <a:pPr lvl="1"/>
            <a:r>
              <a:rPr lang="en-US" dirty="0"/>
              <a:t>What do we do with the extra space when allocating a structure that is smaller than the free block it is placed in?</a:t>
            </a:r>
          </a:p>
          <a:p>
            <a:pPr lvl="1"/>
            <a:r>
              <a:rPr lang="en-US" dirty="0"/>
              <a:t>How do we reinsert a freed block?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>
                <a:solidFill>
                  <a:srgbClr val="4A66AC"/>
                </a:solidFill>
              </a:rPr>
              <a:pPr/>
              <a:t>5</a:t>
            </a:fld>
            <a:endParaRPr lang="en-US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91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indefinite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indefinite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indefinite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Freeing a Block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6075" indent="-346075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Simplest implementation: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Need only clear the “allocated” flag</a:t>
            </a:r>
          </a:p>
          <a:p>
            <a:pPr marL="1249363" lvl="2" indent="-341313">
              <a:lnSpc>
                <a:spcPct val="101000"/>
              </a:lnSpc>
              <a:spcBef>
                <a:spcPts val="200"/>
              </a:spcBef>
              <a:buSzPct val="90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>
                <a:latin typeface="Courier New" pitchFamily="49" charset="0"/>
              </a:rPr>
              <a:t>  </a:t>
            </a:r>
            <a:r>
              <a:rPr lang="en-GB" sz="1600" b="1" dirty="0">
                <a:latin typeface="Courier New" pitchFamily="49" charset="0"/>
              </a:rPr>
              <a:t>void </a:t>
            </a:r>
            <a:r>
              <a:rPr lang="en-GB" sz="1600" b="1" dirty="0" err="1">
                <a:latin typeface="Courier New" pitchFamily="49" charset="0"/>
              </a:rPr>
              <a:t>free_block</a:t>
            </a:r>
            <a:r>
              <a:rPr lang="en-GB" sz="1600" b="1" dirty="0">
                <a:latin typeface="Courier New" pitchFamily="49" charset="0"/>
              </a:rPr>
              <a:t>(</a:t>
            </a:r>
            <a:r>
              <a:rPr lang="en-GB" sz="1600" b="1" dirty="0" err="1">
                <a:latin typeface="Courier New" pitchFamily="49" charset="0"/>
              </a:rPr>
              <a:t>ptr</a:t>
            </a:r>
            <a:r>
              <a:rPr lang="en-GB" sz="1600" b="1" dirty="0">
                <a:latin typeface="Courier New" pitchFamily="49" charset="0"/>
              </a:rPr>
              <a:t> p) { *p = *p &amp; -2 }</a:t>
            </a:r>
            <a:endParaRPr lang="en-GB" dirty="0"/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But can lead to “false fragmentation” </a:t>
            </a:r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2133600" y="3167513"/>
            <a:ext cx="4876800" cy="566287"/>
            <a:chOff x="2133600" y="3167513"/>
            <a:chExt cx="4876800" cy="566287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3528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17</a:t>
              </a:r>
            </a:p>
          </p:txBody>
        </p:sp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36576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39624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42672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4876800" y="3404351"/>
              <a:ext cx="304800" cy="304800"/>
            </a:xfrm>
            <a:prstGeom prst="rect">
              <a:avLst/>
            </a:prstGeom>
            <a:solidFill>
              <a:schemeClr val="accent6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5181600" y="3404351"/>
              <a:ext cx="304800" cy="304800"/>
            </a:xfrm>
            <a:prstGeom prst="rect">
              <a:avLst/>
            </a:prstGeom>
            <a:solidFill>
              <a:schemeClr val="accent6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5486400" y="3404351"/>
              <a:ext cx="304800" cy="304800"/>
            </a:xfrm>
            <a:prstGeom prst="rect">
              <a:avLst/>
            </a:prstGeom>
            <a:solidFill>
              <a:schemeClr val="accent6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5791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6096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64008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9</a:t>
              </a:r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67056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4572000" y="3404351"/>
              <a:ext cx="304800" cy="304800"/>
            </a:xfrm>
            <a:prstGeom prst="rect">
              <a:avLst/>
            </a:prstGeom>
            <a:solidFill>
              <a:schemeClr val="accent6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17</a:t>
              </a:r>
            </a:p>
          </p:txBody>
        </p:sp>
        <p:sp>
          <p:nvSpPr>
            <p:cNvPr id="24591" name="Freeform 15"/>
            <p:cNvSpPr>
              <a:spLocks/>
            </p:cNvSpPr>
            <p:nvPr/>
          </p:nvSpPr>
          <p:spPr bwMode="auto">
            <a:xfrm>
              <a:off x="35052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2" name="Text Box 16"/>
            <p:cNvSpPr txBox="1">
              <a:spLocks noChangeArrowheads="1"/>
            </p:cNvSpPr>
            <p:nvPr/>
          </p:nvSpPr>
          <p:spPr bwMode="auto">
            <a:xfrm>
              <a:off x="5776913" y="33980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8</a:t>
              </a:r>
            </a:p>
          </p:txBody>
        </p:sp>
        <p:sp>
          <p:nvSpPr>
            <p:cNvPr id="24593" name="Freeform 17"/>
            <p:cNvSpPr>
              <a:spLocks/>
            </p:cNvSpPr>
            <p:nvPr/>
          </p:nvSpPr>
          <p:spPr bwMode="auto">
            <a:xfrm>
              <a:off x="4648200" y="31675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4" name="Freeform 18"/>
            <p:cNvSpPr>
              <a:spLocks/>
            </p:cNvSpPr>
            <p:nvPr/>
          </p:nvSpPr>
          <p:spPr bwMode="auto">
            <a:xfrm>
              <a:off x="5943600" y="32437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21336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24384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2743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3048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5" name="Freeform 39"/>
            <p:cNvSpPr>
              <a:spLocks/>
            </p:cNvSpPr>
            <p:nvPr/>
          </p:nvSpPr>
          <p:spPr bwMode="auto">
            <a:xfrm>
              <a:off x="22860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825500" y="3707564"/>
            <a:ext cx="6184900" cy="1016836"/>
            <a:chOff x="825500" y="3707564"/>
            <a:chExt cx="6184900" cy="1016836"/>
          </a:xfrm>
        </p:grpSpPr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825500" y="3863139"/>
              <a:ext cx="1045777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free(p)</a:t>
              </a: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4724010" y="3785351"/>
              <a:ext cx="305190" cy="32964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p</a:t>
              </a:r>
            </a:p>
          </p:txBody>
        </p:sp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 flipV="1">
              <a:off x="4874822" y="3707564"/>
              <a:ext cx="1588" cy="155575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Rectangle 22"/>
            <p:cNvSpPr>
              <a:spLocks noChangeArrowheads="1"/>
            </p:cNvSpPr>
            <p:nvPr/>
          </p:nvSpPr>
          <p:spPr bwMode="auto">
            <a:xfrm>
              <a:off x="2133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24599" name="Rectangle 23"/>
            <p:cNvSpPr>
              <a:spLocks noChangeArrowheads="1"/>
            </p:cNvSpPr>
            <p:nvPr/>
          </p:nvSpPr>
          <p:spPr bwMode="auto">
            <a:xfrm>
              <a:off x="2438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0" name="Rectangle 24"/>
            <p:cNvSpPr>
              <a:spLocks noChangeArrowheads="1"/>
            </p:cNvSpPr>
            <p:nvPr/>
          </p:nvSpPr>
          <p:spPr bwMode="auto">
            <a:xfrm>
              <a:off x="2743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Rectangle 25"/>
            <p:cNvSpPr>
              <a:spLocks noChangeArrowheads="1"/>
            </p:cNvSpPr>
            <p:nvPr/>
          </p:nvSpPr>
          <p:spPr bwMode="auto">
            <a:xfrm>
              <a:off x="3048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2" name="Rectangle 26"/>
            <p:cNvSpPr>
              <a:spLocks noChangeArrowheads="1"/>
            </p:cNvSpPr>
            <p:nvPr/>
          </p:nvSpPr>
          <p:spPr bwMode="auto">
            <a:xfrm>
              <a:off x="33528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17</a:t>
              </a:r>
            </a:p>
          </p:txBody>
        </p:sp>
        <p:sp>
          <p:nvSpPr>
            <p:cNvPr id="24603" name="Rectangle 27"/>
            <p:cNvSpPr>
              <a:spLocks noChangeArrowheads="1"/>
            </p:cNvSpPr>
            <p:nvPr/>
          </p:nvSpPr>
          <p:spPr bwMode="auto">
            <a:xfrm>
              <a:off x="36576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Rectangle 28"/>
            <p:cNvSpPr>
              <a:spLocks noChangeArrowheads="1"/>
            </p:cNvSpPr>
            <p:nvPr/>
          </p:nvSpPr>
          <p:spPr bwMode="auto">
            <a:xfrm>
              <a:off x="39624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Rectangle 29"/>
            <p:cNvSpPr>
              <a:spLocks noChangeArrowheads="1"/>
            </p:cNvSpPr>
            <p:nvPr/>
          </p:nvSpPr>
          <p:spPr bwMode="auto">
            <a:xfrm>
              <a:off x="42672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Rectangle 30"/>
            <p:cNvSpPr>
              <a:spLocks noChangeArrowheads="1"/>
            </p:cNvSpPr>
            <p:nvPr/>
          </p:nvSpPr>
          <p:spPr bwMode="auto">
            <a:xfrm>
              <a:off x="64008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9</a:t>
              </a:r>
            </a:p>
          </p:txBody>
        </p:sp>
        <p:sp>
          <p:nvSpPr>
            <p:cNvPr id="24607" name="Rectangle 31"/>
            <p:cNvSpPr>
              <a:spLocks noChangeArrowheads="1"/>
            </p:cNvSpPr>
            <p:nvPr/>
          </p:nvSpPr>
          <p:spPr bwMode="auto">
            <a:xfrm>
              <a:off x="67056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8" name="Freeform 32"/>
            <p:cNvSpPr>
              <a:spLocks/>
            </p:cNvSpPr>
            <p:nvPr/>
          </p:nvSpPr>
          <p:spPr bwMode="auto">
            <a:xfrm>
              <a:off x="35052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9" name="Freeform 33"/>
            <p:cNvSpPr>
              <a:spLocks/>
            </p:cNvSpPr>
            <p:nvPr/>
          </p:nvSpPr>
          <p:spPr bwMode="auto">
            <a:xfrm>
              <a:off x="22860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6" name="Rectangle 40"/>
            <p:cNvSpPr>
              <a:spLocks noChangeArrowheads="1"/>
            </p:cNvSpPr>
            <p:nvPr/>
          </p:nvSpPr>
          <p:spPr bwMode="auto">
            <a:xfrm>
              <a:off x="48768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7" name="Rectangle 41"/>
            <p:cNvSpPr>
              <a:spLocks noChangeArrowheads="1"/>
            </p:cNvSpPr>
            <p:nvPr/>
          </p:nvSpPr>
          <p:spPr bwMode="auto">
            <a:xfrm>
              <a:off x="5181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8" name="Rectangle 42"/>
            <p:cNvSpPr>
              <a:spLocks noChangeArrowheads="1"/>
            </p:cNvSpPr>
            <p:nvPr/>
          </p:nvSpPr>
          <p:spPr bwMode="auto">
            <a:xfrm>
              <a:off x="5486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9" name="Rectangle 43"/>
            <p:cNvSpPr>
              <a:spLocks noChangeArrowheads="1"/>
            </p:cNvSpPr>
            <p:nvPr/>
          </p:nvSpPr>
          <p:spPr bwMode="auto">
            <a:xfrm>
              <a:off x="5791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0" name="Rectangle 44"/>
            <p:cNvSpPr>
              <a:spLocks noChangeArrowheads="1"/>
            </p:cNvSpPr>
            <p:nvPr/>
          </p:nvSpPr>
          <p:spPr bwMode="auto">
            <a:xfrm>
              <a:off x="6096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1" name="Rectangle 45"/>
            <p:cNvSpPr>
              <a:spLocks noChangeArrowheads="1"/>
            </p:cNvSpPr>
            <p:nvPr/>
          </p:nvSpPr>
          <p:spPr bwMode="auto">
            <a:xfrm>
              <a:off x="4572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24622" name="Text Box 46"/>
            <p:cNvSpPr txBox="1">
              <a:spLocks noChangeArrowheads="1"/>
            </p:cNvSpPr>
            <p:nvPr/>
          </p:nvSpPr>
          <p:spPr bwMode="auto">
            <a:xfrm>
              <a:off x="5776913" y="43886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8</a:t>
              </a:r>
            </a:p>
          </p:txBody>
        </p:sp>
        <p:sp>
          <p:nvSpPr>
            <p:cNvPr id="24623" name="Freeform 47"/>
            <p:cNvSpPr>
              <a:spLocks/>
            </p:cNvSpPr>
            <p:nvPr/>
          </p:nvSpPr>
          <p:spPr bwMode="auto">
            <a:xfrm>
              <a:off x="4648200" y="41581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4" name="Freeform 48"/>
            <p:cNvSpPr>
              <a:spLocks/>
            </p:cNvSpPr>
            <p:nvPr/>
          </p:nvSpPr>
          <p:spPr bwMode="auto">
            <a:xfrm>
              <a:off x="5943600" y="42343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841375" y="4875668"/>
            <a:ext cx="2194263" cy="458332"/>
            <a:chOff x="841375" y="4875668"/>
            <a:chExt cx="2194263" cy="458332"/>
          </a:xfrm>
        </p:grpSpPr>
        <p:sp>
          <p:nvSpPr>
            <p:cNvPr id="24625" name="Text Box 49"/>
            <p:cNvSpPr txBox="1">
              <a:spLocks noChangeArrowheads="1"/>
            </p:cNvSpPr>
            <p:nvPr/>
          </p:nvSpPr>
          <p:spPr bwMode="auto">
            <a:xfrm>
              <a:off x="841375" y="4967828"/>
              <a:ext cx="1416070" cy="32964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malloc(20)</a:t>
              </a:r>
            </a:p>
          </p:txBody>
        </p:sp>
        <p:sp>
          <p:nvSpPr>
            <p:cNvPr id="24626" name="Text Box 50"/>
            <p:cNvSpPr txBox="1">
              <a:spLocks noChangeArrowheads="1"/>
            </p:cNvSpPr>
            <p:nvPr/>
          </p:nvSpPr>
          <p:spPr bwMode="auto">
            <a:xfrm>
              <a:off x="2092325" y="4875668"/>
              <a:ext cx="943313" cy="4583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2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rgbClr val="C00000"/>
                  </a:solidFill>
                  <a:latin typeface="Calibri" pitchFamily="34" charset="0"/>
                </a:rPr>
                <a:t>Oops!</a:t>
              </a: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769852" y="5802912"/>
            <a:ext cx="7601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b="1" i="1" dirty="0">
                <a:solidFill>
                  <a:schemeClr val="accent1"/>
                </a:solidFill>
              </a:rPr>
              <a:t>There is enough free space, but the allocator won’t be able to find it</a:t>
            </a:r>
          </a:p>
          <a:p>
            <a:endParaRPr 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5899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Coalescing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Join </a:t>
            </a:r>
            <a:r>
              <a:rPr lang="en-GB" i="1" dirty="0">
                <a:solidFill>
                  <a:srgbClr val="C00000"/>
                </a:solidFill>
              </a:rPr>
              <a:t>(</a:t>
            </a:r>
            <a:r>
              <a:rPr lang="en-GB" b="1" i="1" dirty="0">
                <a:solidFill>
                  <a:schemeClr val="accent1"/>
                </a:solidFill>
              </a:rPr>
              <a:t>coalesce</a:t>
            </a:r>
            <a:r>
              <a:rPr lang="en-GB" i="1" dirty="0">
                <a:solidFill>
                  <a:srgbClr val="C00000"/>
                </a:solidFill>
              </a:rPr>
              <a:t>) </a:t>
            </a:r>
            <a:r>
              <a:rPr lang="en-GB" dirty="0"/>
              <a:t>with next/previous blocks, if they are free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with next block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marL="1144588" lvl="2" indent="-236538">
              <a:lnSpc>
                <a:spcPct val="91000"/>
              </a:lnSpc>
              <a:buSzPct val="9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  </a:t>
            </a:r>
            <a:r>
              <a:rPr lang="en-GB" b="0" dirty="0">
                <a:latin typeface="Courier New" pitchFamily="49" charset="0"/>
              </a:rPr>
              <a:t> </a:t>
            </a: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1981200" y="2825750"/>
            <a:ext cx="6477000" cy="166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1074738" y="2825750"/>
            <a:ext cx="7535862" cy="354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3581400" y="2642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17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3886200" y="2642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4191000" y="2642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495800" y="2642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5105400" y="2642351"/>
            <a:ext cx="304800" cy="304800"/>
          </a:xfrm>
          <a:prstGeom prst="rect">
            <a:avLst/>
          </a:prstGeom>
          <a:solidFill>
            <a:schemeClr val="accent6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410200" y="2642351"/>
            <a:ext cx="304800" cy="304800"/>
          </a:xfrm>
          <a:prstGeom prst="rect">
            <a:avLst/>
          </a:prstGeom>
          <a:solidFill>
            <a:schemeClr val="accent6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5715000" y="2642351"/>
            <a:ext cx="304800" cy="304800"/>
          </a:xfrm>
          <a:prstGeom prst="rect">
            <a:avLst/>
          </a:prstGeom>
          <a:solidFill>
            <a:schemeClr val="accent6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6019800" y="2642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6324600" y="2642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12"/>
          <p:cNvSpPr>
            <a:spLocks noChangeArrowheads="1"/>
          </p:cNvSpPr>
          <p:nvPr/>
        </p:nvSpPr>
        <p:spPr bwMode="auto">
          <a:xfrm>
            <a:off x="6629400" y="2642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9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6934200" y="2642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4800600" y="2642351"/>
            <a:ext cx="304800" cy="304800"/>
          </a:xfrm>
          <a:prstGeom prst="rect">
            <a:avLst/>
          </a:prstGeom>
          <a:solidFill>
            <a:schemeClr val="accent6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17</a:t>
            </a:r>
          </a:p>
        </p:txBody>
      </p:sp>
      <p:sp>
        <p:nvSpPr>
          <p:cNvPr id="66" name="Freeform 15"/>
          <p:cNvSpPr>
            <a:spLocks/>
          </p:cNvSpPr>
          <p:nvPr/>
        </p:nvSpPr>
        <p:spPr bwMode="auto">
          <a:xfrm>
            <a:off x="3733800" y="2405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6030227" y="26360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8</a:t>
            </a:r>
          </a:p>
        </p:txBody>
      </p:sp>
      <p:sp>
        <p:nvSpPr>
          <p:cNvPr id="68" name="Freeform 17"/>
          <p:cNvSpPr>
            <a:spLocks/>
          </p:cNvSpPr>
          <p:nvPr/>
        </p:nvSpPr>
        <p:spPr bwMode="auto">
          <a:xfrm>
            <a:off x="4876800" y="2405513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reeform 18"/>
          <p:cNvSpPr>
            <a:spLocks/>
          </p:cNvSpPr>
          <p:nvPr/>
        </p:nvSpPr>
        <p:spPr bwMode="auto">
          <a:xfrm>
            <a:off x="6172200" y="2481713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1054100" y="3101139"/>
            <a:ext cx="1045777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free(p)</a:t>
            </a:r>
          </a:p>
        </p:txBody>
      </p:sp>
      <p:sp>
        <p:nvSpPr>
          <p:cNvPr id="71" name="Text Box 20"/>
          <p:cNvSpPr txBox="1">
            <a:spLocks noChangeArrowheads="1"/>
          </p:cNvSpPr>
          <p:nvPr/>
        </p:nvSpPr>
        <p:spPr bwMode="auto">
          <a:xfrm>
            <a:off x="4952610" y="3023351"/>
            <a:ext cx="30519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</a:t>
            </a:r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 flipV="1">
            <a:off x="5103422" y="2945564"/>
            <a:ext cx="1588" cy="15557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2362200" y="36329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16</a:t>
            </a:r>
          </a:p>
        </p:txBody>
      </p:sp>
      <p:sp>
        <p:nvSpPr>
          <p:cNvPr id="74" name="Rectangle 23"/>
          <p:cNvSpPr>
            <a:spLocks noChangeArrowheads="1"/>
          </p:cNvSpPr>
          <p:nvPr/>
        </p:nvSpPr>
        <p:spPr bwMode="auto">
          <a:xfrm>
            <a:off x="2667000" y="36329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24"/>
          <p:cNvSpPr>
            <a:spLocks noChangeArrowheads="1"/>
          </p:cNvSpPr>
          <p:nvPr/>
        </p:nvSpPr>
        <p:spPr bwMode="auto">
          <a:xfrm>
            <a:off x="2971800" y="36329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Rectangle 25"/>
          <p:cNvSpPr>
            <a:spLocks noChangeArrowheads="1"/>
          </p:cNvSpPr>
          <p:nvPr/>
        </p:nvSpPr>
        <p:spPr bwMode="auto">
          <a:xfrm>
            <a:off x="3276600" y="36329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26"/>
          <p:cNvSpPr>
            <a:spLocks noChangeArrowheads="1"/>
          </p:cNvSpPr>
          <p:nvPr/>
        </p:nvSpPr>
        <p:spPr bwMode="auto">
          <a:xfrm>
            <a:off x="3581400" y="36329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17</a:t>
            </a:r>
          </a:p>
        </p:txBody>
      </p:sp>
      <p:sp>
        <p:nvSpPr>
          <p:cNvPr id="78" name="Rectangle 27"/>
          <p:cNvSpPr>
            <a:spLocks noChangeArrowheads="1"/>
          </p:cNvSpPr>
          <p:nvPr/>
        </p:nvSpPr>
        <p:spPr bwMode="auto">
          <a:xfrm>
            <a:off x="3886200" y="36329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28"/>
          <p:cNvSpPr>
            <a:spLocks noChangeArrowheads="1"/>
          </p:cNvSpPr>
          <p:nvPr/>
        </p:nvSpPr>
        <p:spPr bwMode="auto">
          <a:xfrm>
            <a:off x="4191000" y="36329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Rectangle 29"/>
          <p:cNvSpPr>
            <a:spLocks noChangeArrowheads="1"/>
          </p:cNvSpPr>
          <p:nvPr/>
        </p:nvSpPr>
        <p:spPr bwMode="auto">
          <a:xfrm>
            <a:off x="4495800" y="36329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30"/>
          <p:cNvSpPr>
            <a:spLocks noChangeArrowheads="1"/>
          </p:cNvSpPr>
          <p:nvPr/>
        </p:nvSpPr>
        <p:spPr bwMode="auto">
          <a:xfrm>
            <a:off x="6629400" y="36329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9</a:t>
            </a:r>
          </a:p>
        </p:txBody>
      </p:sp>
      <p:sp>
        <p:nvSpPr>
          <p:cNvPr id="82" name="Rectangle 31"/>
          <p:cNvSpPr>
            <a:spLocks noChangeArrowheads="1"/>
          </p:cNvSpPr>
          <p:nvPr/>
        </p:nvSpPr>
        <p:spPr bwMode="auto">
          <a:xfrm>
            <a:off x="6934200" y="36329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Freeform 32"/>
          <p:cNvSpPr>
            <a:spLocks/>
          </p:cNvSpPr>
          <p:nvPr/>
        </p:nvSpPr>
        <p:spPr bwMode="auto">
          <a:xfrm>
            <a:off x="3733800" y="33961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33"/>
          <p:cNvSpPr>
            <a:spLocks/>
          </p:cNvSpPr>
          <p:nvPr/>
        </p:nvSpPr>
        <p:spPr bwMode="auto">
          <a:xfrm>
            <a:off x="2514600" y="33961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35"/>
          <p:cNvSpPr>
            <a:spLocks noChangeArrowheads="1"/>
          </p:cNvSpPr>
          <p:nvPr/>
        </p:nvSpPr>
        <p:spPr bwMode="auto">
          <a:xfrm>
            <a:off x="2362200" y="2642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16</a:t>
            </a: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2667000" y="2642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Rectangle 37"/>
          <p:cNvSpPr>
            <a:spLocks noChangeArrowheads="1"/>
          </p:cNvSpPr>
          <p:nvPr/>
        </p:nvSpPr>
        <p:spPr bwMode="auto">
          <a:xfrm>
            <a:off x="2971800" y="2642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Rectangle 38"/>
          <p:cNvSpPr>
            <a:spLocks noChangeArrowheads="1"/>
          </p:cNvSpPr>
          <p:nvPr/>
        </p:nvSpPr>
        <p:spPr bwMode="auto">
          <a:xfrm>
            <a:off x="3276600" y="2642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Freeform 39"/>
          <p:cNvSpPr>
            <a:spLocks/>
          </p:cNvSpPr>
          <p:nvPr/>
        </p:nvSpPr>
        <p:spPr bwMode="auto">
          <a:xfrm>
            <a:off x="2514600" y="2405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Rectangle 40"/>
          <p:cNvSpPr>
            <a:spLocks noChangeArrowheads="1"/>
          </p:cNvSpPr>
          <p:nvPr/>
        </p:nvSpPr>
        <p:spPr bwMode="auto">
          <a:xfrm>
            <a:off x="5105400" y="36329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Rectangle 41"/>
          <p:cNvSpPr>
            <a:spLocks noChangeArrowheads="1"/>
          </p:cNvSpPr>
          <p:nvPr/>
        </p:nvSpPr>
        <p:spPr bwMode="auto">
          <a:xfrm>
            <a:off x="5410200" y="36329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" name="Rectangle 42"/>
          <p:cNvSpPr>
            <a:spLocks noChangeArrowheads="1"/>
          </p:cNvSpPr>
          <p:nvPr/>
        </p:nvSpPr>
        <p:spPr bwMode="auto">
          <a:xfrm>
            <a:off x="5715000" y="36329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Rectangle 43"/>
          <p:cNvSpPr>
            <a:spLocks noChangeArrowheads="1"/>
          </p:cNvSpPr>
          <p:nvPr/>
        </p:nvSpPr>
        <p:spPr bwMode="auto">
          <a:xfrm>
            <a:off x="6019800" y="36329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" name="Rectangle 44"/>
          <p:cNvSpPr>
            <a:spLocks noChangeArrowheads="1"/>
          </p:cNvSpPr>
          <p:nvPr/>
        </p:nvSpPr>
        <p:spPr bwMode="auto">
          <a:xfrm>
            <a:off x="6324600" y="36329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Rectangle 45"/>
          <p:cNvSpPr>
            <a:spLocks noChangeArrowheads="1"/>
          </p:cNvSpPr>
          <p:nvPr/>
        </p:nvSpPr>
        <p:spPr bwMode="auto">
          <a:xfrm>
            <a:off x="4800600" y="36329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24</a:t>
            </a:r>
          </a:p>
        </p:txBody>
      </p:sp>
      <p:sp>
        <p:nvSpPr>
          <p:cNvPr id="96" name="Text Box 46"/>
          <p:cNvSpPr txBox="1">
            <a:spLocks noChangeArrowheads="1"/>
          </p:cNvSpPr>
          <p:nvPr/>
        </p:nvSpPr>
        <p:spPr bwMode="auto">
          <a:xfrm>
            <a:off x="6030227" y="36266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8</a:t>
            </a:r>
          </a:p>
        </p:txBody>
      </p:sp>
      <p:sp>
        <p:nvSpPr>
          <p:cNvPr id="97" name="Freeform 47"/>
          <p:cNvSpPr>
            <a:spLocks/>
          </p:cNvSpPr>
          <p:nvPr/>
        </p:nvSpPr>
        <p:spPr bwMode="auto">
          <a:xfrm>
            <a:off x="4876800" y="3396113"/>
            <a:ext cx="1905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7543800" y="2764427"/>
            <a:ext cx="10627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logically</a:t>
            </a:r>
          </a:p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gone</a:t>
            </a:r>
          </a:p>
        </p:txBody>
      </p:sp>
      <p:cxnSp>
        <p:nvCxnSpPr>
          <p:cNvPr id="101" name="Straight Arrow Connector 100"/>
          <p:cNvCxnSpPr>
            <a:stCxn id="99" idx="1"/>
            <a:endCxn id="96" idx="0"/>
          </p:cNvCxnSpPr>
          <p:nvPr/>
        </p:nvCxnSpPr>
        <p:spPr bwMode="auto">
          <a:xfrm flipH="1">
            <a:off x="6173204" y="3118370"/>
            <a:ext cx="1370596" cy="508231"/>
          </a:xfrm>
          <a:prstGeom prst="straightConnector1">
            <a:avLst/>
          </a:prstGeom>
          <a:noFill/>
          <a:ln w="28575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65E89E0-D83D-07F6-139F-AE7285ECE864}"/>
              </a:ext>
            </a:extLst>
          </p:cNvPr>
          <p:cNvSpPr txBox="1"/>
          <p:nvPr/>
        </p:nvSpPr>
        <p:spPr>
          <a:xfrm>
            <a:off x="1478280" y="5257800"/>
            <a:ext cx="6187439" cy="3631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4320" lvl="1" indent="0">
              <a:lnSpc>
                <a:spcPct val="88000"/>
              </a:lnSpc>
              <a:spcBef>
                <a:spcPts val="7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1" i="1" dirty="0">
                <a:solidFill>
                  <a:schemeClr val="accent1"/>
                </a:solidFill>
              </a:rPr>
              <a:t>But how do we coalesce with previous block?</a:t>
            </a:r>
          </a:p>
        </p:txBody>
      </p:sp>
    </p:spTree>
    <p:extLst>
      <p:ext uri="{BB962C8B-B14F-4D97-AF65-F5344CB8AC3E}">
        <p14:creationId xmlns:p14="http://schemas.microsoft.com/office/powerpoint/2010/main" val="40574108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Bidirectional Coalescing 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chemeClr val="accent1"/>
                </a:solidFill>
              </a:rPr>
              <a:t>Boundary tags</a:t>
            </a:r>
            <a:r>
              <a:rPr lang="en-GB" b="1" dirty="0">
                <a:solidFill>
                  <a:schemeClr val="accent1"/>
                </a:solidFill>
              </a:rPr>
              <a:t> </a:t>
            </a:r>
            <a:r>
              <a:rPr lang="en-GB" sz="2000" b="0" dirty="0"/>
              <a:t>[Knuth73]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Replicate size/allocated word at “bottom” (end) of free blocks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Allows us to traverse the “list” backwards, but requires extra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Important and general technique!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11500" y="4275288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" y="4703913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111500" y="4656288"/>
            <a:ext cx="1676400" cy="1285875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 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083175" y="4222691"/>
            <a:ext cx="2353025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Total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4483100" y="4275288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3109913" y="5936872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483100" y="5936872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296937" y="5910498"/>
            <a:ext cx="1326815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Boundary tag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(footer)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2590800" y="61040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1524000" y="3024946"/>
            <a:ext cx="5486400" cy="785054"/>
            <a:chOff x="1524000" y="5706762"/>
            <a:chExt cx="5486400" cy="785054"/>
          </a:xfrm>
        </p:grpSpPr>
        <p:sp>
          <p:nvSpPr>
            <p:cNvPr id="26637" name="Rectangle 13"/>
            <p:cNvSpPr>
              <a:spLocks noChangeArrowheads="1"/>
            </p:cNvSpPr>
            <p:nvPr/>
          </p:nvSpPr>
          <p:spPr bwMode="auto">
            <a:xfrm>
              <a:off x="1524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26638" name="Rectangle 14"/>
            <p:cNvSpPr>
              <a:spLocks noChangeArrowheads="1"/>
            </p:cNvSpPr>
            <p:nvPr/>
          </p:nvSpPr>
          <p:spPr bwMode="auto">
            <a:xfrm>
              <a:off x="1828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>
              <a:off x="2133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Rectangle 16"/>
            <p:cNvSpPr>
              <a:spLocks noChangeArrowheads="1"/>
            </p:cNvSpPr>
            <p:nvPr/>
          </p:nvSpPr>
          <p:spPr bwMode="auto">
            <a:xfrm>
              <a:off x="2438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26641" name="Rectangle 17"/>
            <p:cNvSpPr>
              <a:spLocks noChangeArrowheads="1"/>
            </p:cNvSpPr>
            <p:nvPr/>
          </p:nvSpPr>
          <p:spPr bwMode="auto">
            <a:xfrm>
              <a:off x="2743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17</a:t>
              </a:r>
            </a:p>
          </p:txBody>
        </p:sp>
        <p:sp>
          <p:nvSpPr>
            <p:cNvPr id="26642" name="Rectangle 18"/>
            <p:cNvSpPr>
              <a:spLocks noChangeArrowheads="1"/>
            </p:cNvSpPr>
            <p:nvPr/>
          </p:nvSpPr>
          <p:spPr bwMode="auto">
            <a:xfrm>
              <a:off x="3048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Rectangle 19"/>
            <p:cNvSpPr>
              <a:spLocks noChangeArrowheads="1"/>
            </p:cNvSpPr>
            <p:nvPr/>
          </p:nvSpPr>
          <p:spPr bwMode="auto">
            <a:xfrm>
              <a:off x="3352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Rectangle 20"/>
            <p:cNvSpPr>
              <a:spLocks noChangeArrowheads="1"/>
            </p:cNvSpPr>
            <p:nvPr/>
          </p:nvSpPr>
          <p:spPr bwMode="auto">
            <a:xfrm>
              <a:off x="3657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17</a:t>
              </a:r>
            </a:p>
          </p:txBody>
        </p:sp>
        <p:sp>
          <p:nvSpPr>
            <p:cNvPr id="26645" name="Rectangle 21"/>
            <p:cNvSpPr>
              <a:spLocks noChangeArrowheads="1"/>
            </p:cNvSpPr>
            <p:nvPr/>
          </p:nvSpPr>
          <p:spPr bwMode="auto">
            <a:xfrm>
              <a:off x="42672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Rectangle 22"/>
            <p:cNvSpPr>
              <a:spLocks noChangeArrowheads="1"/>
            </p:cNvSpPr>
            <p:nvPr/>
          </p:nvSpPr>
          <p:spPr bwMode="auto">
            <a:xfrm>
              <a:off x="4572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Rectangle 23"/>
            <p:cNvSpPr>
              <a:spLocks noChangeArrowheads="1"/>
            </p:cNvSpPr>
            <p:nvPr/>
          </p:nvSpPr>
          <p:spPr bwMode="auto">
            <a:xfrm>
              <a:off x="4876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Rectangle 24"/>
            <p:cNvSpPr>
              <a:spLocks noChangeArrowheads="1"/>
            </p:cNvSpPr>
            <p:nvPr/>
          </p:nvSpPr>
          <p:spPr bwMode="auto">
            <a:xfrm>
              <a:off x="5181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Rectangle 25"/>
            <p:cNvSpPr>
              <a:spLocks noChangeArrowheads="1"/>
            </p:cNvSpPr>
            <p:nvPr/>
          </p:nvSpPr>
          <p:spPr bwMode="auto">
            <a:xfrm>
              <a:off x="5486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24</a:t>
              </a:r>
            </a:p>
          </p:txBody>
        </p:sp>
        <p:sp>
          <p:nvSpPr>
            <p:cNvPr id="26650" name="Rectangle 26"/>
            <p:cNvSpPr>
              <a:spLocks noChangeArrowheads="1"/>
            </p:cNvSpPr>
            <p:nvPr/>
          </p:nvSpPr>
          <p:spPr bwMode="auto">
            <a:xfrm>
              <a:off x="5791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17</a:t>
              </a:r>
            </a:p>
          </p:txBody>
        </p:sp>
        <p:sp>
          <p:nvSpPr>
            <p:cNvPr id="26651" name="Rectangle 27"/>
            <p:cNvSpPr>
              <a:spLocks noChangeArrowheads="1"/>
            </p:cNvSpPr>
            <p:nvPr/>
          </p:nvSpPr>
          <p:spPr bwMode="auto">
            <a:xfrm>
              <a:off x="6096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2" name="Rectangle 28"/>
            <p:cNvSpPr>
              <a:spLocks noChangeArrowheads="1"/>
            </p:cNvSpPr>
            <p:nvPr/>
          </p:nvSpPr>
          <p:spPr bwMode="auto">
            <a:xfrm>
              <a:off x="3962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24</a:t>
              </a:r>
            </a:p>
          </p:txBody>
        </p:sp>
        <p:sp>
          <p:nvSpPr>
            <p:cNvPr id="26653" name="Freeform 29"/>
            <p:cNvSpPr>
              <a:spLocks/>
            </p:cNvSpPr>
            <p:nvPr/>
          </p:nvSpPr>
          <p:spPr bwMode="auto">
            <a:xfrm>
              <a:off x="28956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4" name="Freeform 30"/>
            <p:cNvSpPr>
              <a:spLocks/>
            </p:cNvSpPr>
            <p:nvPr/>
          </p:nvSpPr>
          <p:spPr bwMode="auto">
            <a:xfrm>
              <a:off x="4114800" y="5706762"/>
              <a:ext cx="18288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5" name="Freeform 31"/>
            <p:cNvSpPr>
              <a:spLocks/>
            </p:cNvSpPr>
            <p:nvPr/>
          </p:nvSpPr>
          <p:spPr bwMode="auto">
            <a:xfrm>
              <a:off x="16764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6" name="Rectangle 32"/>
            <p:cNvSpPr>
              <a:spLocks noChangeArrowheads="1"/>
            </p:cNvSpPr>
            <p:nvPr/>
          </p:nvSpPr>
          <p:spPr bwMode="auto">
            <a:xfrm>
              <a:off x="6400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7" name="Rectangle 33"/>
            <p:cNvSpPr>
              <a:spLocks noChangeArrowheads="1"/>
            </p:cNvSpPr>
            <p:nvPr/>
          </p:nvSpPr>
          <p:spPr bwMode="auto">
            <a:xfrm>
              <a:off x="6705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17</a:t>
              </a:r>
            </a:p>
          </p:txBody>
        </p:sp>
        <p:sp>
          <p:nvSpPr>
            <p:cNvPr id="26658" name="Freeform 34"/>
            <p:cNvSpPr>
              <a:spLocks/>
            </p:cNvSpPr>
            <p:nvPr/>
          </p:nvSpPr>
          <p:spPr bwMode="auto">
            <a:xfrm>
              <a:off x="2590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36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16" y="72"/>
                    <a:pt x="464" y="144"/>
                    <a:pt x="336" y="144"/>
                  </a:cubicBezTo>
                  <a:cubicBezTo>
                    <a:pt x="208" y="144"/>
                    <a:pt x="104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Freeform 35"/>
            <p:cNvSpPr>
              <a:spLocks/>
            </p:cNvSpPr>
            <p:nvPr/>
          </p:nvSpPr>
          <p:spPr bwMode="auto">
            <a:xfrm>
              <a:off x="3810000" y="6263216"/>
              <a:ext cx="1828800" cy="228600"/>
            </a:xfrm>
            <a:custGeom>
              <a:avLst/>
              <a:gdLst/>
              <a:ahLst/>
              <a:cxnLst>
                <a:cxn ang="0">
                  <a:pos x="1152" y="0"/>
                </a:cxn>
                <a:cxn ang="0">
                  <a:pos x="576" y="144"/>
                </a:cxn>
                <a:cxn ang="0">
                  <a:pos x="0" y="0"/>
                </a:cxn>
              </a:cxnLst>
              <a:rect l="0" t="0" r="r" b="b"/>
              <a:pathLst>
                <a:path w="1152" h="144">
                  <a:moveTo>
                    <a:pt x="1152" y="0"/>
                  </a:moveTo>
                  <a:cubicBezTo>
                    <a:pt x="960" y="72"/>
                    <a:pt x="768" y="144"/>
                    <a:pt x="576" y="144"/>
                  </a:cubicBezTo>
                  <a:cubicBezTo>
                    <a:pt x="384" y="144"/>
                    <a:pt x="192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0" name="Freeform 36"/>
            <p:cNvSpPr>
              <a:spLocks/>
            </p:cNvSpPr>
            <p:nvPr/>
          </p:nvSpPr>
          <p:spPr bwMode="auto">
            <a:xfrm>
              <a:off x="5638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40" y="72"/>
                    <a:pt x="512" y="144"/>
                    <a:pt x="384" y="144"/>
                  </a:cubicBezTo>
                  <a:cubicBezTo>
                    <a:pt x="256" y="144"/>
                    <a:pt x="63" y="23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1788680" y="4267200"/>
            <a:ext cx="80212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Header</a:t>
            </a:r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>
            <a:off x="2590800" y="44276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32516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FA04E-3AF6-2940-9A19-78AAF5DB1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Constant-Time Coalescing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F8879192-9616-864A-BA0B-2F5021822B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6086" y="4686300"/>
            <a:ext cx="1366582" cy="2171700"/>
          </a:xfrm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C87C1BA4-FC2D-754D-8765-D0DE8977CD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4673600"/>
            <a:ext cx="1345395" cy="2150513"/>
          </a:xfrm>
          <a:prstGeom prst="rect">
            <a:avLst/>
          </a:prstGeom>
        </p:spPr>
      </p:pic>
      <p:pic>
        <p:nvPicPr>
          <p:cNvPr id="13" name="Picture 12" descr="A screenshot of a cell phone&#10;&#10;Description automatically generated">
            <a:extLst>
              <a:ext uri="{FF2B5EF4-FFF2-40B4-BE49-F238E27FC236}">
                <a16:creationId xmlns:a16="http://schemas.microsoft.com/office/drawing/2014/main" id="{38856DFF-0843-6E43-BB5A-77097553A5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436" y="2070100"/>
            <a:ext cx="1355988" cy="2161106"/>
          </a:xfrm>
          <a:prstGeom prst="rect">
            <a:avLst/>
          </a:prstGeom>
        </p:spPr>
      </p:pic>
      <p:pic>
        <p:nvPicPr>
          <p:cNvPr id="17" name="Picture 16" descr="A picture containing clock&#10;&#10;Description automatically generated">
            <a:extLst>
              <a:ext uri="{FF2B5EF4-FFF2-40B4-BE49-F238E27FC236}">
                <a16:creationId xmlns:a16="http://schemas.microsoft.com/office/drawing/2014/main" id="{DC44E976-E786-5D4D-992F-69865EAC65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051050"/>
            <a:ext cx="1303020" cy="2150513"/>
          </a:xfrm>
          <a:prstGeom prst="rect">
            <a:avLst/>
          </a:prstGeom>
        </p:spPr>
      </p:pic>
      <p:pic>
        <p:nvPicPr>
          <p:cNvPr id="21" name="Picture 20" descr="A picture containing clock&#10;&#10;Description automatically generated">
            <a:extLst>
              <a:ext uri="{FF2B5EF4-FFF2-40B4-BE49-F238E27FC236}">
                <a16:creationId xmlns:a16="http://schemas.microsoft.com/office/drawing/2014/main" id="{168BAF5B-71A7-C546-87BB-9654D4B7580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718" y="4686300"/>
            <a:ext cx="1324208" cy="2150513"/>
          </a:xfrm>
          <a:prstGeom prst="rect">
            <a:avLst/>
          </a:prstGeom>
        </p:spPr>
      </p:pic>
      <p:pic>
        <p:nvPicPr>
          <p:cNvPr id="23" name="Picture 22" descr="A picture containing clock&#10;&#10;Description automatically generated">
            <a:extLst>
              <a:ext uri="{FF2B5EF4-FFF2-40B4-BE49-F238E27FC236}">
                <a16:creationId xmlns:a16="http://schemas.microsoft.com/office/drawing/2014/main" id="{D4B0D67C-C734-DC41-8535-785F357B88F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54" y="4686300"/>
            <a:ext cx="1345395" cy="2139919"/>
          </a:xfrm>
          <a:prstGeom prst="rect">
            <a:avLst/>
          </a:prstGeom>
        </p:spPr>
      </p:pic>
      <p:pic>
        <p:nvPicPr>
          <p:cNvPr id="25" name="Picture 24" descr="A picture containing clock&#10;&#10;Description automatically generated">
            <a:extLst>
              <a:ext uri="{FF2B5EF4-FFF2-40B4-BE49-F238E27FC236}">
                <a16:creationId xmlns:a16="http://schemas.microsoft.com/office/drawing/2014/main" id="{710173AB-7EFB-6840-A64E-E1DDBC20FBD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018" y="2047875"/>
            <a:ext cx="1345394" cy="2161106"/>
          </a:xfrm>
          <a:prstGeom prst="rect">
            <a:avLst/>
          </a:prstGeom>
        </p:spPr>
      </p:pic>
      <p:pic>
        <p:nvPicPr>
          <p:cNvPr id="27" name="Picture 26" descr="A close up of a clock&#10;&#10;Description automatically generated">
            <a:extLst>
              <a:ext uri="{FF2B5EF4-FFF2-40B4-BE49-F238E27FC236}">
                <a16:creationId xmlns:a16="http://schemas.microsoft.com/office/drawing/2014/main" id="{2FCBCE01-7174-8248-BCD2-5DED1235155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54" y="2057400"/>
            <a:ext cx="1345394" cy="2161106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B448D1EC-8B34-0444-8936-0E254B1C01AF}"/>
              </a:ext>
            </a:extLst>
          </p:cNvPr>
          <p:cNvSpPr txBox="1"/>
          <p:nvPr/>
        </p:nvSpPr>
        <p:spPr>
          <a:xfrm>
            <a:off x="4735536" y="1609762"/>
            <a:ext cx="42675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Case 2: </a:t>
            </a:r>
            <a:r>
              <a:rPr lang="en-US" sz="1600" dirty="0" err="1"/>
              <a:t>Prev</a:t>
            </a:r>
            <a:r>
              <a:rPr lang="en-US" sz="1600" dirty="0"/>
              <a:t> block free, next block allocated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B926240-61BB-AB44-A92D-66C15F33FE7C}"/>
              </a:ext>
            </a:extLst>
          </p:cNvPr>
          <p:cNvSpPr txBox="1"/>
          <p:nvPr/>
        </p:nvSpPr>
        <p:spPr>
          <a:xfrm>
            <a:off x="201274" y="1626251"/>
            <a:ext cx="36279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Case 1: </a:t>
            </a:r>
            <a:r>
              <a:rPr lang="en-US" sz="1600" dirty="0" err="1"/>
              <a:t>Prev</a:t>
            </a:r>
            <a:r>
              <a:rPr lang="en-US" sz="1600" dirty="0"/>
              <a:t> and next block allocated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417EDE9-A9B7-B04F-AF42-18D9E1B9C942}"/>
              </a:ext>
            </a:extLst>
          </p:cNvPr>
          <p:cNvSpPr txBox="1"/>
          <p:nvPr/>
        </p:nvSpPr>
        <p:spPr>
          <a:xfrm>
            <a:off x="201274" y="4351518"/>
            <a:ext cx="42338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Case 2: </a:t>
            </a:r>
            <a:r>
              <a:rPr lang="en-US" sz="1600" dirty="0" err="1"/>
              <a:t>Prev</a:t>
            </a:r>
            <a:r>
              <a:rPr lang="en-US" sz="1600" dirty="0"/>
              <a:t> block allocated, next block free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7844D56-0554-6C47-884A-6798C2749BEF}"/>
              </a:ext>
            </a:extLst>
          </p:cNvPr>
          <p:cNvSpPr txBox="1"/>
          <p:nvPr/>
        </p:nvSpPr>
        <p:spPr>
          <a:xfrm>
            <a:off x="4648216" y="4353266"/>
            <a:ext cx="31630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Case 4: </a:t>
            </a:r>
            <a:r>
              <a:rPr lang="en-US" sz="1600" dirty="0" err="1"/>
              <a:t>Prev</a:t>
            </a:r>
            <a:r>
              <a:rPr lang="en-US" sz="1600" dirty="0"/>
              <a:t> and next block free</a:t>
            </a:r>
          </a:p>
        </p:txBody>
      </p:sp>
      <p:sp>
        <p:nvSpPr>
          <p:cNvPr id="32" name="Right Arrow 31">
            <a:extLst>
              <a:ext uri="{FF2B5EF4-FFF2-40B4-BE49-F238E27FC236}">
                <a16:creationId xmlns:a16="http://schemas.microsoft.com/office/drawing/2014/main" id="{845BD215-E288-0046-82FB-B31572C0B622}"/>
              </a:ext>
            </a:extLst>
          </p:cNvPr>
          <p:cNvSpPr/>
          <p:nvPr/>
        </p:nvSpPr>
        <p:spPr>
          <a:xfrm>
            <a:off x="2250611" y="2973906"/>
            <a:ext cx="314279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>
            <a:extLst>
              <a:ext uri="{FF2B5EF4-FFF2-40B4-BE49-F238E27FC236}">
                <a16:creationId xmlns:a16="http://schemas.microsoft.com/office/drawing/2014/main" id="{7A44D6AC-510A-8E4F-8A88-9A5006B95B8D}"/>
              </a:ext>
            </a:extLst>
          </p:cNvPr>
          <p:cNvSpPr/>
          <p:nvPr/>
        </p:nvSpPr>
        <p:spPr>
          <a:xfrm>
            <a:off x="6454364" y="2973906"/>
            <a:ext cx="314279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>
            <a:extLst>
              <a:ext uri="{FF2B5EF4-FFF2-40B4-BE49-F238E27FC236}">
                <a16:creationId xmlns:a16="http://schemas.microsoft.com/office/drawing/2014/main" id="{321C2F0D-9FEC-614C-B0E1-CA752066CC23}"/>
              </a:ext>
            </a:extLst>
          </p:cNvPr>
          <p:cNvSpPr/>
          <p:nvPr/>
        </p:nvSpPr>
        <p:spPr>
          <a:xfrm>
            <a:off x="2250611" y="5589980"/>
            <a:ext cx="314279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>
            <a:extLst>
              <a:ext uri="{FF2B5EF4-FFF2-40B4-BE49-F238E27FC236}">
                <a16:creationId xmlns:a16="http://schemas.microsoft.com/office/drawing/2014/main" id="{AF322C21-5374-8D4B-A896-0BE6AB83B0C1}"/>
              </a:ext>
            </a:extLst>
          </p:cNvPr>
          <p:cNvSpPr/>
          <p:nvPr/>
        </p:nvSpPr>
        <p:spPr>
          <a:xfrm>
            <a:off x="6464808" y="5589980"/>
            <a:ext cx="314279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7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047FA14-E8B9-5541-B2FA-35D660E1BFD6}" vid="{5B7FA5DE-B936-DE42-9858-6D948D8248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6327</TotalTime>
  <Words>2021</Words>
  <Application>Microsoft Macintosh PowerPoint</Application>
  <PresentationFormat>On-screen Show (4:3)</PresentationFormat>
  <Paragraphs>366</Paragraphs>
  <Slides>24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Courier</vt:lpstr>
      <vt:lpstr>Courier New</vt:lpstr>
      <vt:lpstr>Helvetica</vt:lpstr>
      <vt:lpstr>msgothic</vt:lpstr>
      <vt:lpstr>Wingdings</vt:lpstr>
      <vt:lpstr>Clarity</vt:lpstr>
      <vt:lpstr>Lecture 16: Dynamic Memory (cont'd)</vt:lpstr>
      <vt:lpstr>Review: DM Allocation Goals</vt:lpstr>
      <vt:lpstr>Challenges</vt:lpstr>
      <vt:lpstr>Summary of Key Allocator Policies</vt:lpstr>
      <vt:lpstr>Challenges</vt:lpstr>
      <vt:lpstr>Implicit List: Freeing a Block</vt:lpstr>
      <vt:lpstr>Implicit List: Coalescing</vt:lpstr>
      <vt:lpstr>Implicit List: Bidirectional Coalescing </vt:lpstr>
      <vt:lpstr>Constant-Time Coalescing</vt:lpstr>
      <vt:lpstr>Exercise: Coalescing</vt:lpstr>
      <vt:lpstr>Summary of Key Allocator Policies</vt:lpstr>
      <vt:lpstr>Memory-Related Perils and Pitfalls</vt:lpstr>
      <vt:lpstr>Tools for Dealing With Memory Bugs</vt:lpstr>
      <vt:lpstr>But Memory Bugs Persist…</vt:lpstr>
      <vt:lpstr>Implicit Allocators: Garbage Collection</vt:lpstr>
      <vt:lpstr>Garbage Collection</vt:lpstr>
      <vt:lpstr>Memory as a Graph</vt:lpstr>
      <vt:lpstr>Memory as a Graph</vt:lpstr>
      <vt:lpstr>Garbage Collection</vt:lpstr>
      <vt:lpstr>Exercise 2: Garbage Collection</vt:lpstr>
      <vt:lpstr>Classical GC Algorithms</vt:lpstr>
      <vt:lpstr>Mark and Sweep Collector</vt:lpstr>
      <vt:lpstr>Mark and Sweep Collector</vt:lpstr>
      <vt:lpstr>Conservative Mark &amp; Sweep in 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17: Dynamic Memory (cont'd)</dc:title>
  <dc:creator>Eleanor  Birrell</dc:creator>
  <cp:lastModifiedBy>Eleanor Birrell</cp:lastModifiedBy>
  <cp:revision>80</cp:revision>
  <dcterms:created xsi:type="dcterms:W3CDTF">2019-03-24T23:12:17Z</dcterms:created>
  <dcterms:modified xsi:type="dcterms:W3CDTF">2024-03-20T23:16:31Z</dcterms:modified>
</cp:coreProperties>
</file>