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490" r:id="rId3"/>
    <p:sldId id="489" r:id="rId4"/>
    <p:sldId id="561" r:id="rId5"/>
    <p:sldId id="552" r:id="rId6"/>
    <p:sldId id="504" r:id="rId7"/>
    <p:sldId id="518" r:id="rId8"/>
    <p:sldId id="517" r:id="rId9"/>
    <p:sldId id="519" r:id="rId10"/>
    <p:sldId id="564" r:id="rId11"/>
    <p:sldId id="506" r:id="rId12"/>
    <p:sldId id="566" r:id="rId13"/>
    <p:sldId id="567" r:id="rId14"/>
    <p:sldId id="520" r:id="rId15"/>
    <p:sldId id="521" r:id="rId16"/>
    <p:sldId id="522" r:id="rId17"/>
    <p:sldId id="523" r:id="rId18"/>
    <p:sldId id="568" r:id="rId19"/>
    <p:sldId id="565" r:id="rId20"/>
    <p:sldId id="526" r:id="rId21"/>
    <p:sldId id="562" r:id="rId22"/>
    <p:sldId id="569" r:id="rId23"/>
    <p:sldId id="531" r:id="rId24"/>
    <p:sldId id="532" r:id="rId25"/>
    <p:sldId id="534" r:id="rId26"/>
    <p:sldId id="558" r:id="rId27"/>
    <p:sldId id="56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64" autoAdjust="0"/>
    <p:restoredTop sz="88912" autoAdjust="0"/>
  </p:normalViewPr>
  <p:slideViewPr>
    <p:cSldViewPr>
      <p:cViewPr varScale="1">
        <p:scale>
          <a:sx n="113" d="100"/>
          <a:sy n="113" d="100"/>
        </p:scale>
        <p:origin x="11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orei7mm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9-844E-A6D9-4DC280E7540B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B9-844E-A6D9-4DC280E7540B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B9-844E-A6D9-4DC280E7540B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B9-844E-A6D9-4DC280E7540B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B9-844E-A6D9-4DC280E7540B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B9-844E-A6D9-4DC280E7540B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B9-844E-A6D9-4DC280E7540B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5B9-844E-A6D9-4DC280E7540B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B9-844E-A6D9-4DC280E7540B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5B9-844E-A6D9-4DC280E7540B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B9-844E-A6D9-4DC280E7540B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5B9-844E-A6D9-4DC280E7540B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5B9-844E-A6D9-4DC280E7540B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5B9-844E-A6D9-4DC280E7540B}"/>
            </c:ext>
          </c:extLst>
        </c:ser>
        <c:bandFmts/>
        <c:axId val="2125893432"/>
        <c:axId val="2125898968"/>
        <c:axId val="2125904328"/>
      </c:surface3DChart>
      <c:catAx>
        <c:axId val="2125893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2125898968"/>
        <c:crosses val="autoZero"/>
        <c:auto val="1"/>
        <c:lblAlgn val="ctr"/>
        <c:lblOffset val="100"/>
        <c:noMultiLvlLbl val="0"/>
      </c:catAx>
      <c:valAx>
        <c:axId val="2125898968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2125893432"/>
        <c:crosses val="autoZero"/>
        <c:crossBetween val="midCat"/>
        <c:majorUnit val="2000"/>
        <c:minorUnit val="500"/>
      </c:valAx>
      <c:serAx>
        <c:axId val="2125904328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2125898968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314691766918679"/>
          <c:y val="3.7605459283150205E-2"/>
          <c:w val="0.74833930904138535"/>
          <c:h val="0.78057003184784302"/>
        </c:manualLayout>
      </c:layout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tar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data!$B$2:$B$15</c:f>
              <c:numCache>
                <c:formatCode>General</c:formatCode>
                <c:ptCount val="14"/>
                <c:pt idx="0">
                  <c:v>4.8</c:v>
                </c:pt>
                <c:pt idx="1">
                  <c:v>4.68</c:v>
                </c:pt>
                <c:pt idx="2">
                  <c:v>4.6499999999999977</c:v>
                </c:pt>
                <c:pt idx="3">
                  <c:v>4.8</c:v>
                </c:pt>
                <c:pt idx="4">
                  <c:v>6.84</c:v>
                </c:pt>
                <c:pt idx="5">
                  <c:v>15.03</c:v>
                </c:pt>
                <c:pt idx="6">
                  <c:v>22.78</c:v>
                </c:pt>
                <c:pt idx="7">
                  <c:v>29.39</c:v>
                </c:pt>
                <c:pt idx="8">
                  <c:v>40.39</c:v>
                </c:pt>
                <c:pt idx="9">
                  <c:v>57.06</c:v>
                </c:pt>
                <c:pt idx="10">
                  <c:v>60.54</c:v>
                </c:pt>
                <c:pt idx="11">
                  <c:v>63.33</c:v>
                </c:pt>
                <c:pt idx="12">
                  <c:v>65.61</c:v>
                </c:pt>
                <c:pt idx="13">
                  <c:v>67.489999999999995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B2-5540-9C83-F1C824845938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data!$C$2:$C$15</c:f>
              <c:numCache>
                <c:formatCode>General</c:formatCode>
                <c:ptCount val="14"/>
                <c:pt idx="0">
                  <c:v>4.83</c:v>
                </c:pt>
                <c:pt idx="1">
                  <c:v>4.72</c:v>
                </c:pt>
                <c:pt idx="2">
                  <c:v>4.6399999999999997</c:v>
                </c:pt>
                <c:pt idx="3">
                  <c:v>4.6899999999999986</c:v>
                </c:pt>
                <c:pt idx="4">
                  <c:v>6.83</c:v>
                </c:pt>
                <c:pt idx="5">
                  <c:v>15.1</c:v>
                </c:pt>
                <c:pt idx="6">
                  <c:v>22.68</c:v>
                </c:pt>
                <c:pt idx="7">
                  <c:v>29.18</c:v>
                </c:pt>
                <c:pt idx="8">
                  <c:v>40.26</c:v>
                </c:pt>
                <c:pt idx="9">
                  <c:v>57.02</c:v>
                </c:pt>
                <c:pt idx="10">
                  <c:v>60.53</c:v>
                </c:pt>
                <c:pt idx="11">
                  <c:v>63.34</c:v>
                </c:pt>
                <c:pt idx="12">
                  <c:v>65.62</c:v>
                </c:pt>
                <c:pt idx="13">
                  <c:v>67.53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B2-5540-9C83-F1C824845938}"/>
            </c:ext>
          </c:extLst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data!$D$2:$D$15</c:f>
              <c:numCache>
                <c:formatCode>General</c:formatCode>
                <c:ptCount val="14"/>
                <c:pt idx="0">
                  <c:v>3.75</c:v>
                </c:pt>
                <c:pt idx="1">
                  <c:v>4.08</c:v>
                </c:pt>
                <c:pt idx="2">
                  <c:v>4.33</c:v>
                </c:pt>
                <c:pt idx="3">
                  <c:v>4.45</c:v>
                </c:pt>
                <c:pt idx="4">
                  <c:v>4.45</c:v>
                </c:pt>
                <c:pt idx="5">
                  <c:v>4.45</c:v>
                </c:pt>
                <c:pt idx="6">
                  <c:v>4.45</c:v>
                </c:pt>
                <c:pt idx="7">
                  <c:v>4.47</c:v>
                </c:pt>
                <c:pt idx="8">
                  <c:v>7.73</c:v>
                </c:pt>
                <c:pt idx="9">
                  <c:v>18.77</c:v>
                </c:pt>
                <c:pt idx="10">
                  <c:v>20.36</c:v>
                </c:pt>
                <c:pt idx="11">
                  <c:v>21.67</c:v>
                </c:pt>
                <c:pt idx="12">
                  <c:v>22.76</c:v>
                </c:pt>
                <c:pt idx="13">
                  <c:v>23.71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B2-5540-9C83-F1C824845938}"/>
            </c:ext>
          </c:extLst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data!$E$2:$E$15</c:f>
              <c:numCache>
                <c:formatCode>General</c:formatCode>
                <c:ptCount val="14"/>
                <c:pt idx="0">
                  <c:v>3.93</c:v>
                </c:pt>
                <c:pt idx="1">
                  <c:v>4.1399999999999997</c:v>
                </c:pt>
                <c:pt idx="2">
                  <c:v>4.3599999999999977</c:v>
                </c:pt>
                <c:pt idx="3">
                  <c:v>4.47</c:v>
                </c:pt>
                <c:pt idx="4">
                  <c:v>4.5199999999999996</c:v>
                </c:pt>
                <c:pt idx="5">
                  <c:v>4.5599999999999996</c:v>
                </c:pt>
                <c:pt idx="6">
                  <c:v>4.57</c:v>
                </c:pt>
                <c:pt idx="7">
                  <c:v>4.5999999999999996</c:v>
                </c:pt>
                <c:pt idx="8">
                  <c:v>7.96</c:v>
                </c:pt>
                <c:pt idx="9">
                  <c:v>19.05</c:v>
                </c:pt>
                <c:pt idx="10">
                  <c:v>20.59</c:v>
                </c:pt>
                <c:pt idx="11">
                  <c:v>21.86</c:v>
                </c:pt>
                <c:pt idx="12">
                  <c:v>22.92</c:v>
                </c:pt>
                <c:pt idx="13">
                  <c:v>23.82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5B2-5540-9C83-F1C824845938}"/>
            </c:ext>
          </c:extLst>
        </c:ser>
        <c:ser>
          <c:idx val="4"/>
          <c:order val="4"/>
          <c:tx>
            <c:strRef>
              <c:f>data!$F$1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data!$F$2:$F$15</c:f>
              <c:numCache>
                <c:formatCode>General</c:formatCode>
                <c:ptCount val="14"/>
                <c:pt idx="0">
                  <c:v>1.86</c:v>
                </c:pt>
                <c:pt idx="1">
                  <c:v>1.78</c:v>
                </c:pt>
                <c:pt idx="2">
                  <c:v>2.14</c:v>
                </c:pt>
                <c:pt idx="3">
                  <c:v>2.2999999999999998</c:v>
                </c:pt>
                <c:pt idx="4">
                  <c:v>2.23</c:v>
                </c:pt>
                <c:pt idx="5">
                  <c:v>2.1800000000000002</c:v>
                </c:pt>
                <c:pt idx="6">
                  <c:v>2.14</c:v>
                </c:pt>
                <c:pt idx="7">
                  <c:v>2.12</c:v>
                </c:pt>
                <c:pt idx="8">
                  <c:v>2.12</c:v>
                </c:pt>
                <c:pt idx="9">
                  <c:v>2.13</c:v>
                </c:pt>
                <c:pt idx="10">
                  <c:v>2.13</c:v>
                </c:pt>
                <c:pt idx="11">
                  <c:v>2.14</c:v>
                </c:pt>
                <c:pt idx="12">
                  <c:v>2.16</c:v>
                </c:pt>
                <c:pt idx="13">
                  <c:v>2.2200000000000002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5B2-5540-9C83-F1C824845938}"/>
            </c:ext>
          </c:extLst>
        </c:ser>
        <c:ser>
          <c:idx val="5"/>
          <c:order val="5"/>
          <c:tx>
            <c:strRef>
              <c:f>data!$G$1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data!$G$2:$G$15</c:f>
              <c:numCache>
                <c:formatCode>General</c:formatCode>
                <c:ptCount val="14"/>
                <c:pt idx="0">
                  <c:v>1.78</c:v>
                </c:pt>
                <c:pt idx="1">
                  <c:v>1.8</c:v>
                </c:pt>
                <c:pt idx="2">
                  <c:v>2.12</c:v>
                </c:pt>
                <c:pt idx="3">
                  <c:v>2.0299999999999998</c:v>
                </c:pt>
                <c:pt idx="4">
                  <c:v>1.96</c:v>
                </c:pt>
                <c:pt idx="5">
                  <c:v>1.92</c:v>
                </c:pt>
                <c:pt idx="6">
                  <c:v>1.89</c:v>
                </c:pt>
                <c:pt idx="7">
                  <c:v>1.86</c:v>
                </c:pt>
                <c:pt idx="8">
                  <c:v>1.86</c:v>
                </c:pt>
                <c:pt idx="9">
                  <c:v>1.88</c:v>
                </c:pt>
                <c:pt idx="10">
                  <c:v>1.89</c:v>
                </c:pt>
                <c:pt idx="11">
                  <c:v>1.9</c:v>
                </c:pt>
                <c:pt idx="12">
                  <c:v>1.91</c:v>
                </c:pt>
                <c:pt idx="13">
                  <c:v>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5B2-5540-9C83-F1C824845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6254952"/>
        <c:axId val="2126262776"/>
      </c:lineChart>
      <c:catAx>
        <c:axId val="2126254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Array size (n)</a:t>
                </a:r>
              </a:p>
            </c:rich>
          </c:tx>
          <c:overlay val="0"/>
          <c:spPr>
            <a:solidFill>
              <a:sysClr val="window" lastClr="FFFFFF"/>
            </a:solidFill>
          </c:spPr>
        </c:title>
        <c:numFmt formatCode="General" sourceLinked="1"/>
        <c:majorTickMark val="out"/>
        <c:minorTickMark val="none"/>
        <c:tickLblPos val="nextTo"/>
        <c:crossAx val="2126262776"/>
        <c:crossesAt val="0"/>
        <c:auto val="1"/>
        <c:lblAlgn val="ctr"/>
        <c:lblOffset val="100"/>
        <c:noMultiLvlLbl val="0"/>
      </c:catAx>
      <c:valAx>
        <c:axId val="2126262776"/>
        <c:scaling>
          <c:logBase val="10"/>
          <c:orientation val="minMax"/>
          <c:min val="1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Cycles per inner loop iteration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crossAx val="2126254952"/>
        <c:crosses val="autoZero"/>
        <c:crossBetween val="between"/>
        <c:minorUnit val="10"/>
      </c:valAx>
      <c:spPr>
        <a:solidFill>
          <a:schemeClr val="bg1"/>
        </a:solidFill>
      </c:spPr>
    </c:plotArea>
    <c:legend>
      <c:legendPos val="r"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68-7B4D-8133-AB309D9C3461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68-7B4D-8133-AB309D9C3461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68-7B4D-8133-AB309D9C3461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68-7B4D-8133-AB309D9C3461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68-7B4D-8133-AB309D9C3461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68-7B4D-8133-AB309D9C3461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68-7B4D-8133-AB309D9C3461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568-7B4D-8133-AB309D9C3461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568-7B4D-8133-AB309D9C3461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568-7B4D-8133-AB309D9C3461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568-7B4D-8133-AB309D9C3461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568-7B4D-8133-AB309D9C3461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568-7B4D-8133-AB309D9C3461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568-7B4D-8133-AB309D9C3461}"/>
            </c:ext>
          </c:extLst>
        </c:ser>
        <c:bandFmts/>
        <c:axId val="2125893432"/>
        <c:axId val="2125898968"/>
        <c:axId val="2125904328"/>
      </c:surface3DChart>
      <c:catAx>
        <c:axId val="2125893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5.2387279232668359E-2"/>
              <c:y val="0.8776655418072740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2125898968"/>
        <c:crosses val="autoZero"/>
        <c:auto val="1"/>
        <c:lblAlgn val="ctr"/>
        <c:lblOffset val="100"/>
        <c:noMultiLvlLbl val="0"/>
      </c:catAx>
      <c:valAx>
        <c:axId val="2125898968"/>
        <c:scaling>
          <c:orientation val="minMax"/>
          <c:max val="170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2125893432"/>
        <c:crosses val="autoZero"/>
        <c:crossBetween val="midCat"/>
        <c:majorUnit val="2000"/>
        <c:minorUnit val="500"/>
      </c:valAx>
      <c:serAx>
        <c:axId val="2125904328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6763937003497398"/>
              <c:y val="0.87945444319460064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2125898968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7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1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68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68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83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85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9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8853F-D2E5-B84A-BECE-82AA4348A0A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1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10/16/24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10.png"/><Relationship Id="rId7" Type="http://schemas.openxmlformats.org/officeDocument/2006/relationships/image" Target="../media/image13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png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         	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13: Optimization with Caches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ln/>
        </p:spPr>
        <p:txBody>
          <a:bodyPr>
            <a:normAutofit/>
          </a:bodyPr>
          <a:lstStyle/>
          <a:p>
            <a:pPr marL="119063" indent="-119063"/>
            <a:r>
              <a:rPr lang="en-US" dirty="0"/>
              <a:t>Exercise 1: Locality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Which of the following functions is better in terms of locality with respect to array </a:t>
            </a:r>
            <a:r>
              <a:rPr lang="en-US" dirty="0" err="1"/>
              <a:t>src</a:t>
            </a:r>
            <a:r>
              <a:rPr lang="en-US" dirty="0"/>
              <a:t>?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690175" y="2819400"/>
            <a:ext cx="4114800" cy="2273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copyji(int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src[2048][2048],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dst[2048][2048])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i,j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accent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dst[i][j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src[i][j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1510" name="Rectangle 6"/>
          <p:cNvSpPr>
            <a:spLocks/>
          </p:cNvSpPr>
          <p:nvPr/>
        </p:nvSpPr>
        <p:spPr bwMode="auto">
          <a:xfrm>
            <a:off x="461075" y="2819400"/>
            <a:ext cx="4114800" cy="2273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copyij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[2048][2048],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[2048][2048])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i,j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(j = 0; j &lt; 2048; j++)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][j] =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][j];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17816" y="5257800"/>
            <a:ext cx="5332802" cy="1013484"/>
            <a:chOff x="1917816" y="3948008"/>
            <a:chExt cx="5332802" cy="1013484"/>
          </a:xfrm>
        </p:grpSpPr>
        <p:sp>
          <p:nvSpPr>
            <p:cNvPr id="21514" name="Rectangle 10"/>
            <p:cNvSpPr>
              <a:spLocks/>
            </p:cNvSpPr>
            <p:nvPr/>
          </p:nvSpPr>
          <p:spPr bwMode="auto">
            <a:xfrm>
              <a:off x="6109781" y="3948008"/>
              <a:ext cx="1140837" cy="507831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81.8ms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917816" y="3948008"/>
              <a:ext cx="10665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n-lt"/>
                </a:rPr>
                <a:t>4.3ms</a:t>
              </a: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2785007" y="4515216"/>
              <a:ext cx="3675585" cy="446276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2.0 GHz Intel Core i7 </a:t>
              </a:r>
              <a:r>
                <a:rPr lang="en-US" sz="2400" dirty="0" err="1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Haswell</a:t>
              </a:r>
              <a:endParaRPr lang="en-US" sz="24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57D6BF8-1E0C-C9BF-1318-E78CB8559611}"/>
              </a:ext>
            </a:extLst>
          </p:cNvPr>
          <p:cNvSpPr/>
          <p:nvPr/>
        </p:nvSpPr>
        <p:spPr>
          <a:xfrm>
            <a:off x="1371600" y="5257800"/>
            <a:ext cx="64008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8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Cache-Friendly Code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Make the common case go fast</a:t>
            </a:r>
          </a:p>
          <a:p>
            <a:pPr lvl="1"/>
            <a:r>
              <a:rPr lang="en-US" dirty="0"/>
              <a:t>Focus on the inner loops of the core functions</a:t>
            </a:r>
          </a:p>
          <a:p>
            <a:pPr lvl="1"/>
            <a:endParaRPr lang="en-US" dirty="0"/>
          </a:p>
          <a:p>
            <a:r>
              <a:rPr lang="en-US" dirty="0"/>
              <a:t>Minimize the misses in the inner loops</a:t>
            </a:r>
          </a:p>
          <a:p>
            <a:pPr lvl="1"/>
            <a:r>
              <a:rPr lang="en-US" dirty="0"/>
              <a:t>Repeated references to variables are good (</a:t>
            </a:r>
            <a:r>
              <a:rPr lang="en-US" b="1" dirty="0">
                <a:solidFill>
                  <a:schemeClr val="accent1"/>
                </a:solidFill>
              </a:rPr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b="1" dirty="0">
                <a:solidFill>
                  <a:schemeClr val="accent1"/>
                </a:solidFill>
              </a:rPr>
              <a:t>spatial locality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5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9FFEF-C1D0-99A5-8EF4-5A13F9ECA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Miss Rate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53BFB-3B0E-3B4D-B0AE-F3BA90C7F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377462"/>
            <a:ext cx="2209800" cy="505783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array[0]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array[1]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array[2]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array[3]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array[4]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rd</a:t>
            </a:r>
            <a:r>
              <a:rPr lang="en-US" dirty="0"/>
              <a:t> array[8]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rd</a:t>
            </a:r>
            <a:r>
              <a:rPr lang="en-US" dirty="0"/>
              <a:t> array[9]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dirty="0" err="1"/>
              <a:t>rd</a:t>
            </a:r>
            <a:r>
              <a:rPr lang="en-US" dirty="0"/>
              <a:t> array[12]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dirty="0" err="1"/>
              <a:t>rd</a:t>
            </a:r>
            <a:r>
              <a:rPr lang="en-US" dirty="0"/>
              <a:t> array[13]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dirty="0" err="1"/>
              <a:t>rd</a:t>
            </a:r>
            <a:r>
              <a:rPr lang="en-US" dirty="0"/>
              <a:t> array[14]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dirty="0" err="1"/>
              <a:t>rd</a:t>
            </a:r>
            <a:r>
              <a:rPr lang="en-US" dirty="0"/>
              <a:t> array[15]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EF84E4-3AE9-800E-C9AB-6E7986568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7462"/>
            <a:ext cx="4724400" cy="285975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int </a:t>
            </a:r>
            <a:r>
              <a:rPr lang="en-US" b="1" dirty="0" err="1">
                <a:latin typeface="Courier New" charset="0"/>
              </a:rPr>
              <a:t>sum_array</a:t>
            </a:r>
            <a:r>
              <a:rPr lang="en-US" b="1" dirty="0">
                <a:latin typeface="Courier New" charset="0"/>
              </a:rPr>
              <a:t>(int* array, int n){</a:t>
            </a:r>
          </a:p>
          <a:p>
            <a:pPr algn="l"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int sum = 0;</a:t>
            </a:r>
          </a:p>
          <a:p>
            <a:pPr algn="l"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for(int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0;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n;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++){</a:t>
            </a:r>
          </a:p>
          <a:p>
            <a:pPr algn="l"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sum += array[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];</a:t>
            </a:r>
          </a:p>
          <a:p>
            <a:pPr algn="l"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}</a:t>
            </a:r>
          </a:p>
          <a:p>
            <a:pPr algn="l"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return sum;</a:t>
            </a:r>
          </a:p>
          <a:p>
            <a:pPr algn="l"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A4A26B3-9DE9-7F08-9026-28E78635E27E}"/>
              </a:ext>
            </a:extLst>
          </p:cNvPr>
          <p:cNvSpPr txBox="1">
            <a:spLocks/>
          </p:cNvSpPr>
          <p:nvPr/>
        </p:nvSpPr>
        <p:spPr>
          <a:xfrm>
            <a:off x="0" y="4231357"/>
            <a:ext cx="4724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assume </a:t>
            </a:r>
            <a:r>
              <a:rPr lang="en-US" sz="2000" dirty="0">
                <a:latin typeface="Courier" pitchFamily="2" charset="0"/>
              </a:rPr>
              <a:t>n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sum</a:t>
            </a:r>
            <a:r>
              <a:rPr lang="en-US" sz="2000" dirty="0"/>
              <a:t> and 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/>
              <a:t> are stored in registers and only </a:t>
            </a:r>
            <a:r>
              <a:rPr lang="en-US" sz="2000" dirty="0">
                <a:latin typeface="Courier" pitchFamily="2" charset="0"/>
              </a:rPr>
              <a:t>array</a:t>
            </a:r>
            <a:r>
              <a:rPr lang="en-US" sz="2000" dirty="0"/>
              <a:t> is stored in memory, assume </a:t>
            </a:r>
            <a:r>
              <a:rPr lang="en-US" sz="2000" dirty="0">
                <a:latin typeface="Courier" pitchFamily="2" charset="0"/>
              </a:rPr>
              <a:t>n=16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F0F5002-C4C5-5B5A-B57A-5FAE485FC019}"/>
              </a:ext>
            </a:extLst>
          </p:cNvPr>
          <p:cNvSpPr txBox="1">
            <a:spLocks/>
          </p:cNvSpPr>
          <p:nvPr/>
        </p:nvSpPr>
        <p:spPr>
          <a:xfrm>
            <a:off x="0" y="5492262"/>
            <a:ext cx="4724400" cy="486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assume 256 byte direct-mapped cache w/ 16-byte cache lines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D468484-CF56-BBCD-F298-DCB9E0C7ACF2}"/>
              </a:ext>
            </a:extLst>
          </p:cNvPr>
          <p:cNvSpPr txBox="1">
            <a:spLocks/>
          </p:cNvSpPr>
          <p:nvPr/>
        </p:nvSpPr>
        <p:spPr>
          <a:xfrm>
            <a:off x="266700" y="6192042"/>
            <a:ext cx="8877300" cy="486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Exercise: </a:t>
            </a:r>
            <a:r>
              <a:rPr lang="en-US" sz="2000" dirty="0"/>
              <a:t>what is the sequence of memory accesses made by this program?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45F3C0B-5D94-C8FA-B060-DEC4958977D5}"/>
              </a:ext>
            </a:extLst>
          </p:cNvPr>
          <p:cNvSpPr txBox="1">
            <a:spLocks/>
          </p:cNvSpPr>
          <p:nvPr/>
        </p:nvSpPr>
        <p:spPr>
          <a:xfrm>
            <a:off x="0" y="5177321"/>
            <a:ext cx="4724400" cy="486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assume </a:t>
            </a:r>
            <a:r>
              <a:rPr lang="en-US" sz="2000" dirty="0">
                <a:latin typeface="Courier" pitchFamily="2" charset="0"/>
              </a:rPr>
              <a:t>array = 0x600090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FB6791-C5BA-0676-E030-FE6CAF1BBECF}"/>
              </a:ext>
            </a:extLst>
          </p:cNvPr>
          <p:cNvSpPr txBox="1">
            <a:spLocks/>
          </p:cNvSpPr>
          <p:nvPr/>
        </p:nvSpPr>
        <p:spPr>
          <a:xfrm>
            <a:off x="6629400" y="1371600"/>
            <a:ext cx="2209800" cy="50578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0x600090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0x600094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0x600098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0x60009c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rd</a:t>
            </a:r>
            <a:r>
              <a:rPr lang="en-US" dirty="0"/>
              <a:t> 0x6000a0</a:t>
            </a:r>
          </a:p>
          <a:p>
            <a:pPr marL="0" indent="0">
              <a:buFont typeface="Arial" pitchFamily="34" charset="0"/>
              <a:buNone/>
            </a:pPr>
            <a:r>
              <a:rPr lang="en-US" dirty="0"/>
              <a:t>…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rd</a:t>
            </a:r>
            <a:r>
              <a:rPr lang="en-US" dirty="0"/>
              <a:t> 0x6000b0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rd</a:t>
            </a:r>
            <a:r>
              <a:rPr lang="en-US" dirty="0"/>
              <a:t> 0x6000b4</a:t>
            </a:r>
          </a:p>
          <a:p>
            <a:pPr marL="0" indent="0">
              <a:buFont typeface="Arial" pitchFamily="34" charset="0"/>
              <a:buNone/>
            </a:pPr>
            <a:r>
              <a:rPr lang="en-US" dirty="0"/>
              <a:t>…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dirty="0" err="1"/>
              <a:t>rd</a:t>
            </a:r>
            <a:r>
              <a:rPr lang="en-US" dirty="0"/>
              <a:t> 0x6000c0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dirty="0" err="1"/>
              <a:t>rd</a:t>
            </a:r>
            <a:r>
              <a:rPr lang="en-US" dirty="0"/>
              <a:t> 0x6000c4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dirty="0" err="1"/>
              <a:t>rd</a:t>
            </a:r>
            <a:r>
              <a:rPr lang="en-US" dirty="0"/>
              <a:t> 0x6000c8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dirty="0" err="1"/>
              <a:t>rd</a:t>
            </a:r>
            <a:r>
              <a:rPr lang="en-US" dirty="0"/>
              <a:t> 0x6000cc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7BD4CDE-3179-3942-C99F-7537374E1AB1}"/>
              </a:ext>
            </a:extLst>
          </p:cNvPr>
          <p:cNvSpPr txBox="1">
            <a:spLocks/>
          </p:cNvSpPr>
          <p:nvPr/>
        </p:nvSpPr>
        <p:spPr>
          <a:xfrm>
            <a:off x="266700" y="6459534"/>
            <a:ext cx="8610600" cy="486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Exercise: </a:t>
            </a:r>
            <a:r>
              <a:rPr lang="en-US" sz="2000" dirty="0"/>
              <a:t>what is the hit rate of this program?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6A28FEB-7A8B-90C3-FF31-2B660F7B16C8}"/>
              </a:ext>
            </a:extLst>
          </p:cNvPr>
          <p:cNvSpPr txBox="1">
            <a:spLocks/>
          </p:cNvSpPr>
          <p:nvPr/>
        </p:nvSpPr>
        <p:spPr>
          <a:xfrm>
            <a:off x="8763000" y="1395838"/>
            <a:ext cx="2209800" cy="50578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M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H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H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H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M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…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M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H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…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M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H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H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6A90474-0FBB-798E-2CCA-C96FA24D1781}"/>
              </a:ext>
            </a:extLst>
          </p:cNvPr>
          <p:cNvSpPr txBox="1">
            <a:spLocks/>
          </p:cNvSpPr>
          <p:nvPr/>
        </p:nvSpPr>
        <p:spPr>
          <a:xfrm>
            <a:off x="5600700" y="6453204"/>
            <a:ext cx="2209800" cy="486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1/4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F90553-F3DF-A093-4A4F-39E7FD208E8F}"/>
              </a:ext>
            </a:extLst>
          </p:cNvPr>
          <p:cNvSpPr/>
          <p:nvPr/>
        </p:nvSpPr>
        <p:spPr>
          <a:xfrm>
            <a:off x="4724400" y="1365738"/>
            <a:ext cx="4419600" cy="4847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11EB8A-1EF8-2F83-EA8B-AEB4141D136F}"/>
              </a:ext>
            </a:extLst>
          </p:cNvPr>
          <p:cNvSpPr/>
          <p:nvPr/>
        </p:nvSpPr>
        <p:spPr>
          <a:xfrm>
            <a:off x="5638800" y="6534471"/>
            <a:ext cx="685800" cy="441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5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Review: Matrix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9"/>
              <p:cNvSpPr txBox="1">
                <a:spLocks noChangeArrowheads="1"/>
              </p:cNvSpPr>
              <p:nvPr/>
            </p:nvSpPr>
            <p:spPr>
              <a:xfrm>
                <a:off x="396875" y="1362075"/>
                <a:ext cx="3717925" cy="4972050"/>
              </a:xfrm>
              <a:prstGeom prst="rect">
                <a:avLst/>
              </a:prstGeom>
            </p:spPr>
            <p:txBody>
              <a:bodyPr/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/>
                  <a:buChar char=""/>
                  <a:defRPr kumimoji="0" sz="26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1pPr>
                <a:lvl2pPr marL="548640" indent="-27432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/>
                  <a:buChar char=""/>
                  <a:defRPr kumimoji="0" sz="2300" kern="1200">
                    <a:solidFill>
                      <a:schemeClr val="tx2"/>
                    </a:solidFill>
                    <a:latin typeface="Calibri"/>
                    <a:ea typeface="+mn-ea"/>
                    <a:cs typeface="Calibri"/>
                  </a:defRPr>
                </a:lvl2pPr>
                <a:lvl3pPr marL="822960" indent="-228600" algn="l" rtl="0" eaLnBrk="1" latinLnBrk="0" hangingPunct="1">
                  <a:spcBef>
                    <a:spcPts val="500"/>
                  </a:spcBef>
                  <a:buClr>
                    <a:schemeClr val="bg1">
                      <a:shade val="50000"/>
                    </a:schemeClr>
                  </a:buClr>
                  <a:buSzPct val="76000"/>
                  <a:buFont typeface="Wingdings 3"/>
                  <a:buChar char=""/>
                  <a:defRPr kumimoji="0" sz="20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3pPr>
                <a:lvl4pPr marL="1097280" indent="-228600" algn="l" rtl="0" eaLnBrk="1" latinLnBrk="0" hangingPunct="1">
                  <a:spcBef>
                    <a:spcPts val="400"/>
                  </a:spcBef>
                  <a:buClr>
                    <a:schemeClr val="accent2">
                      <a:shade val="75000"/>
                    </a:schemeClr>
                  </a:buClr>
                  <a:buSzPct val="70000"/>
                  <a:buFont typeface="Wingdings"/>
                  <a:buChar char=""/>
                  <a:defRPr kumimoji="0" sz="18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4pPr>
                <a:lvl5pPr marL="1371600" indent="-228600" algn="l" rtl="0" eaLnBrk="1" latinLnBrk="0" hangingPunct="1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/>
                  <a:buChar char=""/>
                  <a:defRPr kumimoji="0" sz="16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b="0" dirty="0">
                    <a:latin typeface="Courier" pitchFamily="2" charset="0"/>
                  </a:rPr>
                  <a:t>a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1.5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1.0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b="0" dirty="0">
                    <a:latin typeface="Courier" pitchFamily="2" charset="0"/>
                  </a:rPr>
                  <a:t>b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2.0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3.0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4.0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What is </a:t>
                </a:r>
                <a:r>
                  <a:rPr lang="en-US" b="0" dirty="0">
                    <a:latin typeface="Courier" pitchFamily="2" charset="0"/>
                  </a:rPr>
                  <a:t>a </a:t>
                </a:r>
                <a:r>
                  <a:rPr lang="en-US" dirty="0"/>
                  <a:t>x  </a:t>
                </a:r>
                <a:r>
                  <a:rPr lang="en-US" b="0" dirty="0">
                    <a:latin typeface="Courier" pitchFamily="2" charset="0"/>
                  </a:rPr>
                  <a:t>b</a:t>
                </a:r>
                <a:r>
                  <a:rPr lang="en-US" b="0" dirty="0">
                    <a:latin typeface="+mn-lt"/>
                  </a:rPr>
                  <a:t>?</a:t>
                </a:r>
              </a:p>
              <a:p>
                <a:pPr marL="0" indent="0">
                  <a:buNone/>
                </a:pPr>
                <a:r>
                  <a:rPr lang="en-US" b="0" dirty="0">
                    <a:latin typeface="Courier" pitchFamily="2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.0+4.5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4.0+6.0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1.0+1.5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2.0+2.0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0" dirty="0">
                    <a:latin typeface="Courier" pitchFamily="2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.5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10.0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2.5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4.0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594360" lvl="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Rectang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75" y="1362075"/>
                <a:ext cx="3717925" cy="4972050"/>
              </a:xfrm>
              <a:prstGeom prst="rect">
                <a:avLst/>
              </a:prstGeom>
              <a:blipFill>
                <a:blip r:embed="rId2"/>
                <a:stretch>
                  <a:fillRect l="-3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70375" y="2057400"/>
            <a:ext cx="4492625" cy="33964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/* </a:t>
            </a:r>
            <a:r>
              <a:rPr lang="en-US" sz="1800" b="1" dirty="0" err="1">
                <a:latin typeface="Courier New" charset="0"/>
              </a:rPr>
              <a:t>ijk</a:t>
            </a:r>
            <a:r>
              <a:rPr lang="en-US" sz="1800" b="1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for(int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=0;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&lt;n;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for(int 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for(int k=0; k&lt;n; k++){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  sum += a[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}</a:t>
            </a:r>
            <a:endParaRPr lang="en-US" sz="1800" b="1" dirty="0">
              <a:latin typeface="Courier New" charset="0"/>
            </a:endParaRP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c[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}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1C9973-3448-0442-BE18-C106FC5F62FA}"/>
              </a:ext>
            </a:extLst>
          </p:cNvPr>
          <p:cNvSpPr/>
          <p:nvPr/>
        </p:nvSpPr>
        <p:spPr>
          <a:xfrm>
            <a:off x="207010" y="4181475"/>
            <a:ext cx="3839210" cy="2143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D77CA8-3737-1183-3EE0-480D5A05A1B7}"/>
              </a:ext>
            </a:extLst>
          </p:cNvPr>
          <p:cNvSpPr/>
          <p:nvPr/>
        </p:nvSpPr>
        <p:spPr>
          <a:xfrm>
            <a:off x="4114800" y="1905000"/>
            <a:ext cx="482219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8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Matrix Multiplication</a:t>
            </a:r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396875" y="1362075"/>
            <a:ext cx="3641725" cy="497205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Multiply N x N matrices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Matrix elements are doubles (8 bytes)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 total operations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 reads per source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 values summed per destination</a:t>
            </a:r>
          </a:p>
          <a:p>
            <a:pPr marL="594360" lvl="2" indent="0">
              <a:buNone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70375" y="2057400"/>
            <a:ext cx="4492625" cy="33964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/* </a:t>
            </a:r>
            <a:r>
              <a:rPr lang="en-US" sz="1800" b="1" dirty="0" err="1">
                <a:latin typeface="Courier New" charset="0"/>
              </a:rPr>
              <a:t>ijk</a:t>
            </a:r>
            <a:r>
              <a:rPr lang="en-US" sz="1800" b="1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for(int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=0;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&lt;n;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for(int 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for(int k=0; k&lt;n; k++){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  sum += a[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}</a:t>
            </a:r>
            <a:endParaRPr lang="en-US" sz="1800" b="1" dirty="0">
              <a:latin typeface="Courier New" charset="0"/>
            </a:endParaRP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c[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309879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 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 err="1"/>
              <a:t>datablock</a:t>
            </a:r>
            <a:r>
              <a:rPr lang="en-US" dirty="0"/>
              <a:t> size = 32 bytes (big enough for four </a:t>
            </a:r>
            <a:r>
              <a:rPr lang="en-US" dirty="0">
                <a:latin typeface="Calibri"/>
                <a:cs typeface="Calibri"/>
              </a:rPr>
              <a:t>doubles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2"/>
            <a:r>
              <a:rPr lang="en-US" dirty="0"/>
              <a:t>Approximate 1/N as 0.0</a:t>
            </a:r>
          </a:p>
          <a:p>
            <a:pPr lvl="1"/>
            <a:r>
              <a:rPr lang="en-US" dirty="0"/>
              <a:t>Cache is not even big enough to hold multiple rows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3474621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956975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207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90800" y="4642214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5400" y="4700538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8154920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Review: Layout of C Arrays in Memory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data block size (B) &gt;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bytes</a:t>
            </a:r>
            <a:r>
              <a:rPr lang="en-US" dirty="0"/>
              <a:t>, exploit spatial locality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</a:t>
            </a:r>
            <a:r>
              <a:rPr lang="en-US" dirty="0"/>
              <a:t>/ B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1 (i.e. 100%)</a:t>
            </a:r>
          </a:p>
        </p:txBody>
      </p:sp>
    </p:spTree>
    <p:extLst>
      <p:ext uri="{BB962C8B-B14F-4D97-AF65-F5344CB8AC3E}">
        <p14:creationId xmlns:p14="http://schemas.microsoft.com/office/powerpoint/2010/main" val="3482969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ijk</a:t>
            </a:r>
            <a:r>
              <a:rPr lang="en-US" dirty="0"/>
              <a:t>)	    </a:t>
            </a:r>
            <a:r>
              <a:rPr lang="en-US" sz="2400" dirty="0"/>
              <a:t>(</a:t>
            </a:r>
            <a:r>
              <a:rPr lang="en-US" sz="2400" dirty="0" err="1"/>
              <a:t>jik</a:t>
            </a:r>
            <a:r>
              <a:rPr lang="en-US" sz="2400" dirty="0"/>
              <a:t> is similar)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67063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Average 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Total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dirty="0">
                <a:latin typeface="Calibri"/>
                <a:cs typeface="Calibri"/>
              </a:rPr>
              <a:t> 		</a:t>
            </a:r>
            <a:endParaRPr lang="en-US" sz="2400" b="0" dirty="0">
              <a:latin typeface="Calibri"/>
              <a:cs typeface="Calibri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6376051" y="5695479"/>
            <a:ext cx="261554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2 reads, 0 writes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per inner loop iteration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C1D38D3-BF8E-DC49-A29F-4B564DEC8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79" y="1629703"/>
            <a:ext cx="4492625" cy="307789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/* </a:t>
            </a:r>
            <a:r>
              <a:rPr lang="en-US" sz="1800" b="1" dirty="0" err="1">
                <a:latin typeface="Courier New" charset="0"/>
              </a:rPr>
              <a:t>ijk</a:t>
            </a:r>
            <a:r>
              <a:rPr lang="en-US" sz="1800" b="1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for (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=0;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&lt;n;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  </a:t>
            </a:r>
            <a:r>
              <a:rPr lang="en-US" sz="1800" b="1" dirty="0">
                <a:solidFill>
                  <a:schemeClr val="accent1"/>
                </a:solidFill>
                <a:latin typeface="Courier New" charset="0"/>
              </a:rPr>
              <a:t>sum += a[</a:t>
            </a:r>
            <a:r>
              <a:rPr lang="en-US" sz="1800" b="1" dirty="0" err="1">
                <a:solidFill>
                  <a:schemeClr val="accent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accent1"/>
                </a:solidFill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c[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6E2D8-7BDD-5DA9-3B48-259146353DD1}"/>
              </a:ext>
            </a:extLst>
          </p:cNvPr>
          <p:cNvSpPr txBox="1"/>
          <p:nvPr/>
        </p:nvSpPr>
        <p:spPr>
          <a:xfrm>
            <a:off x="1066800" y="5695479"/>
            <a:ext cx="718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.25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E8669C-1724-1DBA-05FB-2BE12E96B2D0}"/>
              </a:ext>
            </a:extLst>
          </p:cNvPr>
          <p:cNvSpPr txBox="1"/>
          <p:nvPr/>
        </p:nvSpPr>
        <p:spPr>
          <a:xfrm>
            <a:off x="2467986" y="5695479"/>
            <a:ext cx="718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1.0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68C6C-BE39-BBD6-C26A-178F2082A6B8}"/>
              </a:ext>
            </a:extLst>
          </p:cNvPr>
          <p:cNvSpPr txBox="1"/>
          <p:nvPr/>
        </p:nvSpPr>
        <p:spPr>
          <a:xfrm>
            <a:off x="3818660" y="5695479"/>
            <a:ext cx="718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0.0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264FF6-D592-4249-975F-A08B8EF99794}"/>
              </a:ext>
            </a:extLst>
          </p:cNvPr>
          <p:cNvSpPr txBox="1"/>
          <p:nvPr/>
        </p:nvSpPr>
        <p:spPr>
          <a:xfrm>
            <a:off x="4802028" y="5685120"/>
            <a:ext cx="7346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1.25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76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Exercise: Alternative Matrix Multiplication </a:t>
            </a:r>
            <a:r>
              <a:rPr lang="en-US" dirty="0" err="1"/>
              <a:t>Algs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9"/>
              <p:cNvSpPr txBox="1">
                <a:spLocks noChangeArrowheads="1"/>
              </p:cNvSpPr>
              <p:nvPr/>
            </p:nvSpPr>
            <p:spPr>
              <a:xfrm>
                <a:off x="396875" y="1362075"/>
                <a:ext cx="3641725" cy="4972050"/>
              </a:xfrm>
              <a:prstGeom prst="rect">
                <a:avLst/>
              </a:prstGeom>
            </p:spPr>
            <p:txBody>
              <a:bodyPr/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/>
                  <a:buChar char=""/>
                  <a:defRPr kumimoji="0" sz="26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1pPr>
                <a:lvl2pPr marL="548640" indent="-27432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/>
                  <a:buChar char=""/>
                  <a:defRPr kumimoji="0" sz="2300" kern="1200">
                    <a:solidFill>
                      <a:schemeClr val="tx2"/>
                    </a:solidFill>
                    <a:latin typeface="Calibri"/>
                    <a:ea typeface="+mn-ea"/>
                    <a:cs typeface="Calibri"/>
                  </a:defRPr>
                </a:lvl2pPr>
                <a:lvl3pPr marL="822960" indent="-228600" algn="l" rtl="0" eaLnBrk="1" latinLnBrk="0" hangingPunct="1">
                  <a:spcBef>
                    <a:spcPts val="500"/>
                  </a:spcBef>
                  <a:buClr>
                    <a:schemeClr val="bg1">
                      <a:shade val="50000"/>
                    </a:schemeClr>
                  </a:buClr>
                  <a:buSzPct val="76000"/>
                  <a:buFont typeface="Wingdings 3"/>
                  <a:buChar char=""/>
                  <a:defRPr kumimoji="0" sz="20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3pPr>
                <a:lvl4pPr marL="1097280" indent="-228600" algn="l" rtl="0" eaLnBrk="1" latinLnBrk="0" hangingPunct="1">
                  <a:spcBef>
                    <a:spcPts val="400"/>
                  </a:spcBef>
                  <a:buClr>
                    <a:schemeClr val="accent2">
                      <a:shade val="75000"/>
                    </a:schemeClr>
                  </a:buClr>
                  <a:buSzPct val="70000"/>
                  <a:buFont typeface="Wingdings"/>
                  <a:buChar char=""/>
                  <a:defRPr kumimoji="0" sz="18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4pPr>
                <a:lvl5pPr marL="1371600" indent="-228600" algn="l" rtl="0" eaLnBrk="1" latinLnBrk="0" hangingPunct="1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/>
                  <a:buChar char=""/>
                  <a:defRPr kumimoji="0" sz="16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Courier" pitchFamily="2" charset="0"/>
                  </a:rPr>
                  <a:t>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1.5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1.0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Courier" pitchFamily="2" charset="0"/>
                  </a:rPr>
                  <a:t>b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2.0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3.0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4.0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Use this algorithm to compute </a:t>
                </a:r>
                <a:r>
                  <a:rPr lang="en-US" b="0" dirty="0">
                    <a:latin typeface="Courier" pitchFamily="2" charset="0"/>
                  </a:rPr>
                  <a:t>a </a:t>
                </a:r>
                <a:r>
                  <a:rPr lang="en-US" dirty="0"/>
                  <a:t>x  </a:t>
                </a:r>
                <a:r>
                  <a:rPr lang="en-US" b="0" dirty="0">
                    <a:latin typeface="Courier" pitchFamily="2" charset="0"/>
                  </a:rPr>
                  <a:t>b </a:t>
                </a:r>
                <a:endParaRPr lang="en-US" dirty="0"/>
              </a:p>
              <a:p>
                <a:pPr marL="594360" lvl="2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4" name="Rectang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75" y="1362075"/>
                <a:ext cx="3641725" cy="4972050"/>
              </a:xfrm>
              <a:prstGeom prst="rect">
                <a:avLst/>
              </a:prstGeom>
              <a:blipFill>
                <a:blip r:embed="rId2"/>
                <a:stretch>
                  <a:fillRect l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5">
            <a:extLst>
              <a:ext uri="{FF2B5EF4-FFF2-40B4-BE49-F238E27FC236}">
                <a16:creationId xmlns:a16="http://schemas.microsoft.com/office/drawing/2014/main" id="{A844ED64-A61B-8BDE-E1CD-DA0C50128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828800"/>
            <a:ext cx="3481388" cy="20664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/* </a:t>
            </a:r>
            <a:r>
              <a:rPr lang="en-US" sz="1400" b="1" dirty="0" err="1">
                <a:latin typeface="Courier New" charset="0"/>
              </a:rPr>
              <a:t>kij</a:t>
            </a:r>
            <a:r>
              <a:rPr lang="en-US" sz="1400" b="1" dirty="0">
                <a:latin typeface="Courier New" charset="0"/>
              </a:rPr>
              <a:t> */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for 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=0;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&lt;n;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r = a[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c[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E8B220-B75A-E63D-4153-CC63105EE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343400"/>
            <a:ext cx="3481388" cy="20664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/* </a:t>
            </a:r>
            <a:r>
              <a:rPr lang="en-US" sz="1400" b="1" dirty="0" err="1">
                <a:latin typeface="Courier New" charset="0"/>
              </a:rPr>
              <a:t>jki</a:t>
            </a:r>
            <a:r>
              <a:rPr lang="en-US" sz="1400" b="1" dirty="0">
                <a:latin typeface="Courier New" charset="0"/>
              </a:rPr>
              <a:t> */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for 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=0;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&lt;n;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 c[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][j] += a[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526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>
          <a:xfrm>
            <a:off x="457199" y="533400"/>
            <a:ext cx="8537659" cy="990600"/>
          </a:xfrm>
        </p:spPr>
        <p:txBody>
          <a:bodyPr>
            <a:normAutofit/>
          </a:bodyPr>
          <a:lstStyle/>
          <a:p>
            <a:r>
              <a:rPr lang="en-US" dirty="0"/>
              <a:t>Exercise: Matrix Multiplication</a:t>
            </a:r>
            <a:endParaRPr lang="en-US" sz="2400" dirty="0"/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143385" y="1388315"/>
            <a:ext cx="4264025" cy="25158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/*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kij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=0;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&lt;n;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  r = a[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    </a:t>
            </a:r>
            <a:r>
              <a:rPr lang="en-US" sz="1800" b="1" dirty="0">
                <a:solidFill>
                  <a:schemeClr val="accent1"/>
                </a:solidFill>
                <a:latin typeface="Courier New" charset="0"/>
              </a:rPr>
              <a:t>c[</a:t>
            </a:r>
            <a:r>
              <a:rPr lang="en-US" sz="1800" b="1" dirty="0" err="1">
                <a:solidFill>
                  <a:schemeClr val="accent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accent1"/>
                </a:solidFill>
                <a:latin typeface="Courier New" charset="0"/>
              </a:rPr>
              <a:t>][j] += r * b[k][j];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}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B04BC0E-F08F-0743-B693-58A54057ADB4}"/>
              </a:ext>
            </a:extLst>
          </p:cNvPr>
          <p:cNvGrpSpPr/>
          <p:nvPr/>
        </p:nvGrpSpPr>
        <p:grpSpPr>
          <a:xfrm>
            <a:off x="346279" y="4616983"/>
            <a:ext cx="3920921" cy="1326617"/>
            <a:chOff x="4984869" y="2030028"/>
            <a:chExt cx="3920921" cy="1326617"/>
          </a:xfrm>
        </p:grpSpPr>
        <p:sp>
          <p:nvSpPr>
            <p:cNvPr id="173060" name="Rectangle 4"/>
            <p:cNvSpPr>
              <a:spLocks noChangeArrowheads="1"/>
            </p:cNvSpPr>
            <p:nvPr/>
          </p:nvSpPr>
          <p:spPr bwMode="auto">
            <a:xfrm>
              <a:off x="5340350" y="2378075"/>
              <a:ext cx="596900" cy="5207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173061" name="Rectangle 5"/>
            <p:cNvSpPr>
              <a:spLocks noChangeArrowheads="1"/>
            </p:cNvSpPr>
            <p:nvPr/>
          </p:nvSpPr>
          <p:spPr bwMode="auto">
            <a:xfrm>
              <a:off x="6559550" y="2378075"/>
              <a:ext cx="596900" cy="5207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173062" name="Rectangle 6"/>
            <p:cNvSpPr>
              <a:spLocks noChangeArrowheads="1"/>
            </p:cNvSpPr>
            <p:nvPr/>
          </p:nvSpPr>
          <p:spPr bwMode="auto">
            <a:xfrm>
              <a:off x="7727950" y="2378075"/>
              <a:ext cx="596900" cy="5207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173063" name="Rectangle 7"/>
            <p:cNvSpPr>
              <a:spLocks noChangeArrowheads="1"/>
            </p:cNvSpPr>
            <p:nvPr/>
          </p:nvSpPr>
          <p:spPr bwMode="auto">
            <a:xfrm>
              <a:off x="5472113" y="2959100"/>
              <a:ext cx="336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A</a:t>
              </a:r>
            </a:p>
          </p:txBody>
        </p:sp>
        <p:sp>
          <p:nvSpPr>
            <p:cNvPr id="173064" name="Rectangle 8"/>
            <p:cNvSpPr>
              <a:spLocks noChangeArrowheads="1"/>
            </p:cNvSpPr>
            <p:nvPr/>
          </p:nvSpPr>
          <p:spPr bwMode="auto">
            <a:xfrm>
              <a:off x="6691313" y="2959100"/>
              <a:ext cx="322253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B</a:t>
              </a:r>
            </a:p>
          </p:txBody>
        </p:sp>
        <p:sp>
          <p:nvSpPr>
            <p:cNvPr id="173065" name="Rectangle 9"/>
            <p:cNvSpPr>
              <a:spLocks noChangeArrowheads="1"/>
            </p:cNvSpPr>
            <p:nvPr/>
          </p:nvSpPr>
          <p:spPr bwMode="auto">
            <a:xfrm>
              <a:off x="7848600" y="2959100"/>
              <a:ext cx="319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C</a:t>
              </a:r>
            </a:p>
          </p:txBody>
        </p:sp>
        <p:sp>
          <p:nvSpPr>
            <p:cNvPr id="173066" name="Rectangle 10"/>
            <p:cNvSpPr>
              <a:spLocks noChangeArrowheads="1"/>
            </p:cNvSpPr>
            <p:nvPr/>
          </p:nvSpPr>
          <p:spPr bwMode="auto">
            <a:xfrm>
              <a:off x="8316913" y="2578100"/>
              <a:ext cx="588877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(i,*)</a:t>
              </a:r>
            </a:p>
          </p:txBody>
        </p:sp>
        <p:sp>
          <p:nvSpPr>
            <p:cNvPr id="173067" name="Line 11"/>
            <p:cNvSpPr>
              <a:spLocks noChangeShapeType="1"/>
            </p:cNvSpPr>
            <p:nvPr/>
          </p:nvSpPr>
          <p:spPr bwMode="auto">
            <a:xfrm>
              <a:off x="7734300" y="2752725"/>
              <a:ext cx="58420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173068" name="Rectangle 12"/>
            <p:cNvSpPr>
              <a:spLocks noChangeArrowheads="1"/>
            </p:cNvSpPr>
            <p:nvPr/>
          </p:nvSpPr>
          <p:spPr bwMode="auto">
            <a:xfrm>
              <a:off x="5422900" y="2765425"/>
              <a:ext cx="50800" cy="50800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173069" name="Rectangle 13"/>
            <p:cNvSpPr>
              <a:spLocks noChangeArrowheads="1"/>
            </p:cNvSpPr>
            <p:nvPr/>
          </p:nvSpPr>
          <p:spPr bwMode="auto">
            <a:xfrm>
              <a:off x="5289669" y="2349500"/>
              <a:ext cx="577731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(</a:t>
              </a:r>
              <a:r>
                <a:rPr lang="en-US" sz="2000" b="0" dirty="0" err="1">
                  <a:latin typeface="Calibri"/>
                  <a:cs typeface="Calibri"/>
                </a:rPr>
                <a:t>i,k</a:t>
              </a:r>
              <a:r>
                <a:rPr lang="en-US" sz="2000" b="0" dirty="0">
                  <a:latin typeface="Calibri"/>
                  <a:cs typeface="Calibri"/>
                </a:rPr>
                <a:t>)</a:t>
              </a:r>
            </a:p>
          </p:txBody>
        </p:sp>
        <p:sp>
          <p:nvSpPr>
            <p:cNvPr id="173070" name="Rectangle 14"/>
            <p:cNvSpPr>
              <a:spLocks noChangeArrowheads="1"/>
            </p:cNvSpPr>
            <p:nvPr/>
          </p:nvSpPr>
          <p:spPr bwMode="auto">
            <a:xfrm>
              <a:off x="7148513" y="2349500"/>
              <a:ext cx="64661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(k,*)</a:t>
              </a:r>
            </a:p>
          </p:txBody>
        </p:sp>
        <p:sp>
          <p:nvSpPr>
            <p:cNvPr id="173071" name="Line 15"/>
            <p:cNvSpPr>
              <a:spLocks noChangeShapeType="1"/>
            </p:cNvSpPr>
            <p:nvPr/>
          </p:nvSpPr>
          <p:spPr bwMode="auto">
            <a:xfrm>
              <a:off x="6565900" y="2524125"/>
              <a:ext cx="58420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173072" name="Rectangle 16"/>
            <p:cNvSpPr>
              <a:spLocks noChangeArrowheads="1"/>
            </p:cNvSpPr>
            <p:nvPr/>
          </p:nvSpPr>
          <p:spPr bwMode="auto">
            <a:xfrm>
              <a:off x="4984869" y="2030028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Inner loop:</a:t>
              </a:r>
            </a:p>
          </p:txBody>
        </p:sp>
      </p:grp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295511" y="5761899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A</a:t>
            </a:r>
            <a:r>
              <a:rPr lang="en-US" sz="2000" b="0" dirty="0">
                <a:latin typeface="Calibri"/>
                <a:cs typeface="Calibri"/>
              </a:rPr>
              <a:t>	               </a:t>
            </a:r>
            <a:r>
              <a:rPr lang="en-US" sz="2000" b="0" u="sng" dirty="0">
                <a:latin typeface="Calibri"/>
                <a:cs typeface="Calibri"/>
              </a:rPr>
              <a:t>B</a:t>
            </a:r>
            <a:r>
              <a:rPr lang="en-US" sz="2000" dirty="0">
                <a:latin typeface="Calibri"/>
                <a:cs typeface="Calibri"/>
              </a:rPr>
              <a:t>               </a:t>
            </a:r>
            <a:r>
              <a:rPr lang="en-US" sz="2000" b="0" u="sng" dirty="0">
                <a:latin typeface="Calibri"/>
                <a:cs typeface="Calibri"/>
              </a:rPr>
              <a:t>C</a:t>
            </a:r>
            <a:endParaRPr lang="en-US" sz="20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dirty="0">
                <a:latin typeface="Calibri"/>
                <a:cs typeface="Calibri"/>
              </a:rPr>
              <a:t>   </a:t>
            </a:r>
            <a:r>
              <a:rPr lang="en-US" sz="2000" b="0" dirty="0">
                <a:latin typeface="Calibri"/>
                <a:cs typeface="Calibri"/>
              </a:rPr>
              <a:t>0.0	          0.25	          0.25</a:t>
            </a: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122950" y="4017826"/>
            <a:ext cx="42827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2 reads, </a:t>
            </a:r>
            <a:r>
              <a:rPr lang="en-US" sz="2000" dirty="0">
                <a:latin typeface="Calibri"/>
                <a:cs typeface="Calibri"/>
              </a:rPr>
              <a:t>1 </a:t>
            </a:r>
            <a:r>
              <a:rPr lang="en-US" sz="2000" b="0" dirty="0">
                <a:latin typeface="Calibri"/>
                <a:cs typeface="Calibri"/>
              </a:rPr>
              <a:t>write per inner loop iteration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3889D54A-C91E-5A48-B7A4-7EEBC1CD0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934" y="1370383"/>
            <a:ext cx="4352925" cy="25158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/*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jki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for (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j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=0;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j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n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j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k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=0;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k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n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k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r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b[k][j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  for (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=0;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n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    </a:t>
            </a:r>
            <a:r>
              <a:rPr lang="en-US" sz="1800" b="1" dirty="0" err="1">
                <a:solidFill>
                  <a:schemeClr val="accent1"/>
                </a:solidFill>
                <a:latin typeface="Courier New" charset="0"/>
              </a:rPr>
              <a:t>c[i][j</a:t>
            </a:r>
            <a:r>
              <a:rPr lang="en-US" sz="1800" b="1" dirty="0">
                <a:solidFill>
                  <a:schemeClr val="accent1"/>
                </a:solidFill>
                <a:latin typeface="Courier New" charset="0"/>
              </a:rPr>
              <a:t>] += </a:t>
            </a:r>
            <a:r>
              <a:rPr lang="en-US" sz="1800" b="1" dirty="0" err="1">
                <a:solidFill>
                  <a:schemeClr val="accent1"/>
                </a:solidFill>
                <a:latin typeface="Courier New" charset="0"/>
              </a:rPr>
              <a:t>a[i][k</a:t>
            </a:r>
            <a:r>
              <a:rPr lang="en-US" sz="1800" b="1" dirty="0">
                <a:solidFill>
                  <a:schemeClr val="accent1"/>
                </a:solidFill>
                <a:latin typeface="Courier New" charset="0"/>
              </a:rPr>
              <a:t>] * </a:t>
            </a:r>
            <a:r>
              <a:rPr lang="en-US" sz="1800" b="1" dirty="0" err="1">
                <a:solidFill>
                  <a:schemeClr val="accent1"/>
                </a:solidFill>
                <a:latin typeface="Courier New" charset="0"/>
              </a:rPr>
              <a:t>r</a:t>
            </a:r>
            <a:r>
              <a:rPr lang="en-US" sz="1800" b="1" dirty="0">
                <a:solidFill>
                  <a:schemeClr val="accent1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}	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8421ABD-D209-3F4E-A653-4863E528E4E6}"/>
              </a:ext>
            </a:extLst>
          </p:cNvPr>
          <p:cNvGrpSpPr/>
          <p:nvPr/>
        </p:nvGrpSpPr>
        <p:grpSpPr>
          <a:xfrm>
            <a:off x="4233233" y="4540783"/>
            <a:ext cx="3969389" cy="1299245"/>
            <a:chOff x="4355461" y="2057400"/>
            <a:chExt cx="3969389" cy="1299245"/>
          </a:xfrm>
        </p:grpSpPr>
        <p:sp>
          <p:nvSpPr>
            <p:cNvPr id="28" name="Rectangle 4">
              <a:extLst>
                <a:ext uri="{FF2B5EF4-FFF2-40B4-BE49-F238E27FC236}">
                  <a16:creationId xmlns:a16="http://schemas.microsoft.com/office/drawing/2014/main" id="{0419BCF5-F977-E04B-893E-5D29CC0E6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350" y="2432050"/>
              <a:ext cx="596900" cy="5207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29" name="Rectangle 5">
              <a:extLst>
                <a:ext uri="{FF2B5EF4-FFF2-40B4-BE49-F238E27FC236}">
                  <a16:creationId xmlns:a16="http://schemas.microsoft.com/office/drawing/2014/main" id="{0A11E566-9C61-8E43-8218-EE2896127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9550" y="2432050"/>
              <a:ext cx="596900" cy="5207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6E3912F2-9FB5-C841-8F93-F3F17F2E1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7950" y="2432050"/>
              <a:ext cx="596900" cy="5207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68021C24-490C-B942-B642-44F3B3AC7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113" y="2959100"/>
              <a:ext cx="336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A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E2CAB2D3-E1EE-5347-AEC4-4889743F3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1313" y="2959100"/>
              <a:ext cx="322253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B</a:t>
              </a:r>
            </a:p>
          </p:txBody>
        </p:sp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017BFA5B-6DBE-624F-9347-D054DC66D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8600" y="2959100"/>
              <a:ext cx="319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C</a:t>
              </a:r>
            </a:p>
          </p:txBody>
        </p:sp>
        <p:sp>
          <p:nvSpPr>
            <p:cNvPr id="34" name="Rectangle 10">
              <a:extLst>
                <a:ext uri="{FF2B5EF4-FFF2-40B4-BE49-F238E27FC236}">
                  <a16:creationId xmlns:a16="http://schemas.microsoft.com/office/drawing/2014/main" id="{D20C044B-0C02-D345-B556-23F907C41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6513" y="2057400"/>
              <a:ext cx="591382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(*,</a:t>
              </a:r>
              <a:r>
                <a:rPr lang="en-US" sz="2000" b="0" dirty="0" err="1">
                  <a:latin typeface="Calibri"/>
                  <a:cs typeface="Calibri"/>
                </a:rPr>
                <a:t>j</a:t>
              </a:r>
              <a:r>
                <a:rPr lang="en-US" sz="2000" b="0" dirty="0">
                  <a:latin typeface="Calibri"/>
                  <a:cs typeface="Calibri"/>
                </a:rPr>
                <a:t>)</a:t>
              </a:r>
            </a:p>
          </p:txBody>
        </p:sp>
        <p:sp>
          <p:nvSpPr>
            <p:cNvPr id="35" name="Rectangle 11">
              <a:extLst>
                <a:ext uri="{FF2B5EF4-FFF2-40B4-BE49-F238E27FC236}">
                  <a16:creationId xmlns:a16="http://schemas.microsoft.com/office/drawing/2014/main" id="{A91B45B2-472B-6B4F-B400-4DEC81493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2900" y="2832100"/>
              <a:ext cx="50800" cy="50800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36" name="Rectangle 12">
              <a:extLst>
                <a:ext uri="{FF2B5EF4-FFF2-40B4-BE49-F238E27FC236}">
                  <a16:creationId xmlns:a16="http://schemas.microsoft.com/office/drawing/2014/main" id="{1120F4D7-4181-A243-BDAB-217763002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5413" y="2416175"/>
              <a:ext cx="58023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(k,j)</a:t>
              </a:r>
            </a:p>
          </p:txBody>
        </p:sp>
        <p:sp>
          <p:nvSpPr>
            <p:cNvPr id="37" name="Rectangle 13">
              <a:extLst>
                <a:ext uri="{FF2B5EF4-FFF2-40B4-BE49-F238E27FC236}">
                  <a16:creationId xmlns:a16="http://schemas.microsoft.com/office/drawing/2014/main" id="{0E57DA7C-6768-6942-AF0C-67286F36B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461" y="2082180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38" name="Line 14">
              <a:extLst>
                <a:ext uri="{FF2B5EF4-FFF2-40B4-BE49-F238E27FC236}">
                  <a16:creationId xmlns:a16="http://schemas.microsoft.com/office/drawing/2014/main" id="{F49E0F16-578B-1C4F-8BB2-3754BC775D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3900" y="2425700"/>
              <a:ext cx="0" cy="5334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39" name="Line 15">
              <a:extLst>
                <a:ext uri="{FF2B5EF4-FFF2-40B4-BE49-F238E27FC236}">
                  <a16:creationId xmlns:a16="http://schemas.microsoft.com/office/drawing/2014/main" id="{A4EC2CCA-04EB-F04D-B685-4D236B3E5B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86700" y="2438400"/>
              <a:ext cx="0" cy="5334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latin typeface="Calibri"/>
                <a:cs typeface="Calibri"/>
              </a:endParaRPr>
            </a:p>
          </p:txBody>
        </p:sp>
        <p:sp>
          <p:nvSpPr>
            <p:cNvPr id="40" name="Rectangle 16">
              <a:extLst>
                <a:ext uri="{FF2B5EF4-FFF2-40B4-BE49-F238E27FC236}">
                  <a16:creationId xmlns:a16="http://schemas.microsoft.com/office/drawing/2014/main" id="{343CC363-2090-294A-A6D8-C781472A0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2913" y="2057400"/>
              <a:ext cx="64661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(*,</a:t>
              </a:r>
              <a:r>
                <a:rPr lang="en-US" sz="2000" b="0" dirty="0" err="1">
                  <a:latin typeface="Calibri"/>
                  <a:cs typeface="Calibri"/>
                </a:rPr>
                <a:t>k</a:t>
              </a:r>
              <a:r>
                <a:rPr lang="en-US" sz="2000" b="0" dirty="0">
                  <a:latin typeface="Calibri"/>
                  <a:cs typeface="Calibri"/>
                </a:rPr>
                <a:t>)</a:t>
              </a:r>
            </a:p>
          </p:txBody>
        </p:sp>
      </p:grpSp>
      <p:sp>
        <p:nvSpPr>
          <p:cNvPr id="47" name="Rectangle 20">
            <a:extLst>
              <a:ext uri="{FF2B5EF4-FFF2-40B4-BE49-F238E27FC236}">
                <a16:creationId xmlns:a16="http://schemas.microsoft.com/office/drawing/2014/main" id="{0B2EF905-C514-8B4D-93BC-A078F1BE9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950" y="7957254"/>
            <a:ext cx="42827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2 reads, </a:t>
            </a:r>
            <a:r>
              <a:rPr lang="en-US" sz="2000" dirty="0">
                <a:latin typeface="Calibri"/>
                <a:cs typeface="Calibri"/>
              </a:rPr>
              <a:t>1 </a:t>
            </a:r>
            <a:r>
              <a:rPr lang="en-US" sz="2000" b="0" dirty="0">
                <a:latin typeface="Calibri"/>
                <a:cs typeface="Calibri"/>
              </a:rPr>
              <a:t>write per inner loop iteration</a:t>
            </a:r>
          </a:p>
        </p:txBody>
      </p:sp>
      <p:sp>
        <p:nvSpPr>
          <p:cNvPr id="48" name="Rectangle 26">
            <a:extLst>
              <a:ext uri="{FF2B5EF4-FFF2-40B4-BE49-F238E27FC236}">
                <a16:creationId xmlns:a16="http://schemas.microsoft.com/office/drawing/2014/main" id="{A9920F90-1401-6C4C-8B5D-DE69E7A84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934" y="5761162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</a:t>
            </a:r>
            <a:r>
              <a:rPr lang="en-US" sz="2000" b="0" u="sng" dirty="0">
                <a:latin typeface="Calibri"/>
                <a:cs typeface="Calibri"/>
              </a:rPr>
              <a:t>A</a:t>
            </a:r>
            <a:r>
              <a:rPr lang="en-US" sz="2000" dirty="0">
                <a:latin typeface="Calibri"/>
                <a:cs typeface="Calibri"/>
              </a:rPr>
              <a:t>               </a:t>
            </a:r>
            <a:r>
              <a:rPr lang="en-US" sz="2000" b="0" u="sng" dirty="0">
                <a:latin typeface="Calibri"/>
                <a:cs typeface="Calibri"/>
              </a:rPr>
              <a:t>B</a:t>
            </a:r>
            <a:r>
              <a:rPr lang="en-US" sz="2000" dirty="0">
                <a:latin typeface="Calibri"/>
                <a:cs typeface="Calibri"/>
              </a:rPr>
              <a:t>               </a:t>
            </a:r>
            <a:r>
              <a:rPr lang="en-US" sz="2000" b="0" u="sng" dirty="0">
                <a:latin typeface="Calibri"/>
                <a:cs typeface="Calibri"/>
              </a:rPr>
              <a:t>C</a:t>
            </a:r>
            <a:endParaRPr lang="en-US" sz="20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dirty="0">
                <a:latin typeface="Calibri"/>
                <a:cs typeface="Calibri"/>
              </a:rPr>
              <a:t>   </a:t>
            </a:r>
            <a:r>
              <a:rPr lang="en-US" sz="2000" b="0" dirty="0">
                <a:latin typeface="Calibri"/>
                <a:cs typeface="Calibri"/>
              </a:rPr>
              <a:t>1.0	            0.0	          1.0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1722B1-E467-5BEB-75CD-B9418CF93B9F}"/>
              </a:ext>
            </a:extLst>
          </p:cNvPr>
          <p:cNvSpPr/>
          <p:nvPr/>
        </p:nvSpPr>
        <p:spPr>
          <a:xfrm>
            <a:off x="0" y="-910772"/>
            <a:ext cx="8775485" cy="22807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69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82" grpId="0"/>
      <p:bldP spid="48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Memory Hierarchy</a:t>
            </a:r>
          </a:p>
        </p:txBody>
      </p:sp>
      <p:sp>
        <p:nvSpPr>
          <p:cNvPr id="4" name="AutoShape 195"/>
          <p:cNvSpPr>
            <a:spLocks noChangeAspect="1" noChangeArrowheads="1"/>
          </p:cNvSpPr>
          <p:nvPr/>
        </p:nvSpPr>
        <p:spPr bwMode="auto">
          <a:xfrm>
            <a:off x="1066800" y="1432044"/>
            <a:ext cx="6902450" cy="5349754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7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140000" scaled="0"/>
            <a:tileRect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5" name="Text Box 196"/>
          <p:cNvSpPr txBox="1">
            <a:spLocks noChangeAspect="1" noChangeArrowheads="1"/>
          </p:cNvSpPr>
          <p:nvPr/>
        </p:nvSpPr>
        <p:spPr bwMode="auto">
          <a:xfrm>
            <a:off x="4200577" y="1763514"/>
            <a:ext cx="6636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Regs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6" name="Text Box 198"/>
          <p:cNvSpPr txBox="1">
            <a:spLocks noChangeAspect="1" noChangeArrowheads="1"/>
          </p:cNvSpPr>
          <p:nvPr/>
        </p:nvSpPr>
        <p:spPr bwMode="auto">
          <a:xfrm>
            <a:off x="4053910" y="2214840"/>
            <a:ext cx="101742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L1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7" name="Text Box 199"/>
          <p:cNvSpPr txBox="1">
            <a:spLocks noChangeAspect="1" noChangeArrowheads="1"/>
          </p:cNvSpPr>
          <p:nvPr/>
        </p:nvSpPr>
        <p:spPr bwMode="auto">
          <a:xfrm>
            <a:off x="3818712" y="4460935"/>
            <a:ext cx="1427394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Main memory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(DRAM)</a:t>
            </a:r>
          </a:p>
        </p:txBody>
      </p:sp>
      <p:sp>
        <p:nvSpPr>
          <p:cNvPr id="8" name="Text Box 200"/>
          <p:cNvSpPr txBox="1">
            <a:spLocks noChangeAspect="1" noChangeArrowheads="1"/>
          </p:cNvSpPr>
          <p:nvPr/>
        </p:nvSpPr>
        <p:spPr bwMode="auto">
          <a:xfrm>
            <a:off x="3353446" y="5249775"/>
            <a:ext cx="2420254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Local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(local disks)</a:t>
            </a:r>
          </a:p>
        </p:txBody>
      </p:sp>
      <p:sp>
        <p:nvSpPr>
          <p:cNvPr id="9" name="Line 203"/>
          <p:cNvSpPr>
            <a:spLocks noChangeAspect="1" noChangeShapeType="1"/>
          </p:cNvSpPr>
          <p:nvPr/>
        </p:nvSpPr>
        <p:spPr bwMode="auto">
          <a:xfrm>
            <a:off x="3578225" y="2818353"/>
            <a:ext cx="187848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1" name="Line 205"/>
          <p:cNvSpPr>
            <a:spLocks noChangeAspect="1" noChangeShapeType="1"/>
          </p:cNvSpPr>
          <p:nvPr/>
        </p:nvSpPr>
        <p:spPr bwMode="auto">
          <a:xfrm>
            <a:off x="3325775" y="3559800"/>
            <a:ext cx="2447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2" name="Line 222"/>
          <p:cNvSpPr>
            <a:spLocks noChangeAspect="1" noChangeShapeType="1"/>
          </p:cNvSpPr>
          <p:nvPr/>
        </p:nvSpPr>
        <p:spPr bwMode="auto">
          <a:xfrm>
            <a:off x="228600" y="4360862"/>
            <a:ext cx="0" cy="2344738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3" name="Text Box 223"/>
          <p:cNvSpPr txBox="1">
            <a:spLocks noChangeAspect="1" noChangeArrowheads="1"/>
          </p:cNvSpPr>
          <p:nvPr/>
        </p:nvSpPr>
        <p:spPr bwMode="auto">
          <a:xfrm>
            <a:off x="276225" y="4620300"/>
            <a:ext cx="95295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Larger,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slower,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cheaper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4" name="Line 224"/>
          <p:cNvSpPr>
            <a:spLocks noChangeAspect="1" noChangeShapeType="1"/>
          </p:cNvSpPr>
          <p:nvPr/>
        </p:nvSpPr>
        <p:spPr bwMode="auto">
          <a:xfrm>
            <a:off x="2786063" y="4369852"/>
            <a:ext cx="3475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" name="Text Box 225"/>
          <p:cNvSpPr txBox="1">
            <a:spLocks noChangeAspect="1" noChangeArrowheads="1"/>
          </p:cNvSpPr>
          <p:nvPr/>
        </p:nvSpPr>
        <p:spPr bwMode="auto">
          <a:xfrm>
            <a:off x="3208319" y="6092703"/>
            <a:ext cx="2648181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Remote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(e.g., cloud,</a:t>
            </a:r>
            <a:r>
              <a:rPr kumimoji="0" lang="en-US" sz="16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w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eb servers)</a:t>
            </a:r>
          </a:p>
        </p:txBody>
      </p:sp>
      <p:sp>
        <p:nvSpPr>
          <p:cNvPr id="16" name="Text Box 227"/>
          <p:cNvSpPr txBox="1">
            <a:spLocks noChangeAspect="1" noChangeArrowheads="1"/>
          </p:cNvSpPr>
          <p:nvPr/>
        </p:nvSpPr>
        <p:spPr bwMode="auto">
          <a:xfrm>
            <a:off x="7396667" y="5142563"/>
            <a:ext cx="20627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Local disks hold files retrieved from disks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on remote</a:t>
            </a:r>
            <a:r>
              <a:rPr kumimoji="0" lang="en-US" sz="12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servers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" name="Text Box 236"/>
          <p:cNvSpPr txBox="1">
            <a:spLocks noChangeAspect="1" noChangeArrowheads="1"/>
          </p:cNvSpPr>
          <p:nvPr/>
        </p:nvSpPr>
        <p:spPr bwMode="auto">
          <a:xfrm>
            <a:off x="3987843" y="2903874"/>
            <a:ext cx="101742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L2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9" name="Text Box 243"/>
          <p:cNvSpPr txBox="1">
            <a:spLocks noChangeAspect="1" noChangeArrowheads="1"/>
          </p:cNvSpPr>
          <p:nvPr/>
        </p:nvSpPr>
        <p:spPr bwMode="auto">
          <a:xfrm>
            <a:off x="5486929" y="2287923"/>
            <a:ext cx="28384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L1 cache holds cache lines retrieved from the L2 cache.</a:t>
            </a:r>
          </a:p>
        </p:txBody>
      </p:sp>
      <p:sp>
        <p:nvSpPr>
          <p:cNvPr id="20" name="Text Box 233"/>
          <p:cNvSpPr txBox="1">
            <a:spLocks noChangeAspect="1" noChangeArrowheads="1"/>
          </p:cNvSpPr>
          <p:nvPr/>
        </p:nvSpPr>
        <p:spPr bwMode="auto">
          <a:xfrm>
            <a:off x="5080052" y="1666625"/>
            <a:ext cx="29194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CPU registers hold words retrieved from </a:t>
            </a:r>
            <a:r>
              <a:rPr kumimoji="0" lang="en-US" sz="1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th</a:t>
            </a:r>
            <a:r>
              <a:rPr lang="en-US" sz="1200" kern="0" dirty="0">
                <a:solidFill>
                  <a:srgbClr val="FF0000"/>
                </a:solidFill>
                <a:latin typeface="Arial"/>
                <a:cs typeface="Arial"/>
              </a:rPr>
              <a:t>e L1 cache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</a:p>
        </p:txBody>
      </p:sp>
      <p:sp>
        <p:nvSpPr>
          <p:cNvPr id="21" name="Text Box 231"/>
          <p:cNvSpPr txBox="1">
            <a:spLocks noChangeAspect="1" noChangeArrowheads="1"/>
          </p:cNvSpPr>
          <p:nvPr/>
        </p:nvSpPr>
        <p:spPr bwMode="auto">
          <a:xfrm>
            <a:off x="5886714" y="2948610"/>
            <a:ext cx="2628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L2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L3 cache</a:t>
            </a:r>
          </a:p>
        </p:txBody>
      </p:sp>
      <p:sp>
        <p:nvSpPr>
          <p:cNvPr id="22" name="Text Box 247"/>
          <p:cNvSpPr txBox="1">
            <a:spLocks noChangeAspect="1" noChangeArrowheads="1"/>
          </p:cNvSpPr>
          <p:nvPr/>
        </p:nvSpPr>
        <p:spPr bwMode="auto">
          <a:xfrm>
            <a:off x="3721100" y="17188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L0:</a:t>
            </a:r>
          </a:p>
        </p:txBody>
      </p:sp>
      <p:sp>
        <p:nvSpPr>
          <p:cNvPr id="23" name="Text Box 248"/>
          <p:cNvSpPr txBox="1">
            <a:spLocks noChangeAspect="1" noChangeArrowheads="1"/>
          </p:cNvSpPr>
          <p:nvPr/>
        </p:nvSpPr>
        <p:spPr bwMode="auto">
          <a:xfrm>
            <a:off x="3276600" y="23284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L1:</a:t>
            </a:r>
          </a:p>
        </p:txBody>
      </p:sp>
      <p:sp>
        <p:nvSpPr>
          <p:cNvPr id="24" name="Text Box 249"/>
          <p:cNvSpPr txBox="1">
            <a:spLocks noChangeAspect="1" noChangeArrowheads="1"/>
          </p:cNvSpPr>
          <p:nvPr/>
        </p:nvSpPr>
        <p:spPr bwMode="auto">
          <a:xfrm>
            <a:off x="2895600" y="294439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L2:</a:t>
            </a:r>
          </a:p>
        </p:txBody>
      </p:sp>
      <p:sp>
        <p:nvSpPr>
          <p:cNvPr id="25" name="Text Box 250"/>
          <p:cNvSpPr txBox="1">
            <a:spLocks noChangeAspect="1" noChangeArrowheads="1"/>
          </p:cNvSpPr>
          <p:nvPr/>
        </p:nvSpPr>
        <p:spPr bwMode="auto">
          <a:xfrm>
            <a:off x="2430462" y="37000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L3:</a:t>
            </a:r>
          </a:p>
        </p:txBody>
      </p:sp>
      <p:sp>
        <p:nvSpPr>
          <p:cNvPr id="26" name="Text Box 251"/>
          <p:cNvSpPr txBox="1">
            <a:spLocks noChangeAspect="1" noChangeArrowheads="1"/>
          </p:cNvSpPr>
          <p:nvPr/>
        </p:nvSpPr>
        <p:spPr bwMode="auto">
          <a:xfrm>
            <a:off x="1905000" y="45382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L4:</a:t>
            </a:r>
          </a:p>
        </p:txBody>
      </p:sp>
      <p:sp>
        <p:nvSpPr>
          <p:cNvPr id="27" name="Text Box 252"/>
          <p:cNvSpPr txBox="1">
            <a:spLocks noChangeAspect="1" noChangeArrowheads="1"/>
          </p:cNvSpPr>
          <p:nvPr/>
        </p:nvSpPr>
        <p:spPr bwMode="auto">
          <a:xfrm>
            <a:off x="1371600" y="53002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L5:</a:t>
            </a:r>
          </a:p>
        </p:txBody>
      </p:sp>
      <p:sp>
        <p:nvSpPr>
          <p:cNvPr id="28" name="Text Box 289"/>
          <p:cNvSpPr txBox="1">
            <a:spLocks noChangeAspect="1" noChangeArrowheads="1"/>
          </p:cNvSpPr>
          <p:nvPr/>
        </p:nvSpPr>
        <p:spPr bwMode="auto">
          <a:xfrm>
            <a:off x="228600" y="2353319"/>
            <a:ext cx="95295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Smaller,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faster,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costlier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29" name="Line 291"/>
          <p:cNvSpPr>
            <a:spLocks noChangeShapeType="1"/>
          </p:cNvSpPr>
          <p:nvPr/>
        </p:nvSpPr>
        <p:spPr bwMode="auto">
          <a:xfrm flipV="1">
            <a:off x="228600" y="2205244"/>
            <a:ext cx="15876" cy="201844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0" name="Line 292"/>
          <p:cNvSpPr>
            <a:spLocks noChangeAspect="1" noChangeShapeType="1"/>
          </p:cNvSpPr>
          <p:nvPr/>
        </p:nvSpPr>
        <p:spPr bwMode="auto">
          <a:xfrm>
            <a:off x="6509544" y="4369852"/>
            <a:ext cx="264451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1" name="Text Box 293"/>
          <p:cNvSpPr txBox="1">
            <a:spLocks noChangeAspect="1" noChangeArrowheads="1"/>
          </p:cNvSpPr>
          <p:nvPr/>
        </p:nvSpPr>
        <p:spPr bwMode="auto">
          <a:xfrm>
            <a:off x="4009312" y="3658278"/>
            <a:ext cx="101742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L3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32" name="Text Box 295"/>
          <p:cNvSpPr txBox="1">
            <a:spLocks noChangeAspect="1" noChangeArrowheads="1"/>
          </p:cNvSpPr>
          <p:nvPr/>
        </p:nvSpPr>
        <p:spPr bwMode="auto">
          <a:xfrm>
            <a:off x="6277505" y="3675751"/>
            <a:ext cx="2876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L3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main memory.</a:t>
            </a:r>
          </a:p>
        </p:txBody>
      </p:sp>
      <p:sp>
        <p:nvSpPr>
          <p:cNvPr id="33" name="Text Box 297"/>
          <p:cNvSpPr txBox="1">
            <a:spLocks noChangeAspect="1" noChangeArrowheads="1"/>
          </p:cNvSpPr>
          <p:nvPr/>
        </p:nvSpPr>
        <p:spPr bwMode="auto">
          <a:xfrm>
            <a:off x="838200" y="60622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L6:</a:t>
            </a:r>
          </a:p>
        </p:txBody>
      </p:sp>
      <p:sp>
        <p:nvSpPr>
          <p:cNvPr id="34" name="Text Box 229"/>
          <p:cNvSpPr txBox="1">
            <a:spLocks noChangeAspect="1" noChangeArrowheads="1"/>
          </p:cNvSpPr>
          <p:nvPr/>
        </p:nvSpPr>
        <p:spPr bwMode="auto">
          <a:xfrm>
            <a:off x="6807419" y="4419600"/>
            <a:ext cx="21841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Main memory holds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disk blocks retrieved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from local disks.</a:t>
            </a:r>
          </a:p>
        </p:txBody>
      </p:sp>
      <p:sp>
        <p:nvSpPr>
          <p:cNvPr id="35" name="Line 292">
            <a:extLst>
              <a:ext uri="{FF2B5EF4-FFF2-40B4-BE49-F238E27FC236}">
                <a16:creationId xmlns:a16="http://schemas.microsoft.com/office/drawing/2014/main" id="{FBE8AA64-64E2-C240-A74E-0D996DADA75F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1553030" y="6781798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6" name="Line 292">
            <a:extLst>
              <a:ext uri="{FF2B5EF4-FFF2-40B4-BE49-F238E27FC236}">
                <a16:creationId xmlns:a16="http://schemas.microsoft.com/office/drawing/2014/main" id="{E63C5BBD-3F04-D54D-B7A0-6901ABBCA2A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265363" y="5121963"/>
            <a:ext cx="449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7" name="Line 292">
            <a:extLst>
              <a:ext uri="{FF2B5EF4-FFF2-40B4-BE49-F238E27FC236}">
                <a16:creationId xmlns:a16="http://schemas.microsoft.com/office/drawing/2014/main" id="{30DFD0B2-3ACD-4C41-886A-F8B9694D7DF8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5116564" y="2241002"/>
            <a:ext cx="403749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8" name="Line 292">
            <a:extLst>
              <a:ext uri="{FF2B5EF4-FFF2-40B4-BE49-F238E27FC236}">
                <a16:creationId xmlns:a16="http://schemas.microsoft.com/office/drawing/2014/main" id="{78A44D5E-395F-F447-8B08-D7977AD9F7A1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1689100" y="5962362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9" name="Line 203">
            <a:extLst>
              <a:ext uri="{FF2B5EF4-FFF2-40B4-BE49-F238E27FC236}">
                <a16:creationId xmlns:a16="http://schemas.microsoft.com/office/drawing/2014/main" id="{17D1816C-0C44-6B4C-8C3A-187DA9426FB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023696" y="2234486"/>
            <a:ext cx="981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27B38481-0D12-7F4D-8C34-6FA672D1CE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79" y="5749042"/>
            <a:ext cx="661586" cy="49935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D365759-A43D-2440-9819-011BFA51B6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4409896"/>
            <a:ext cx="684413" cy="60281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FD1B702-F3F0-234F-AEDA-6A832B8EAF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375" y="2814565"/>
            <a:ext cx="778288" cy="76339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D2FDD7F-9CD4-BF42-BF49-ABE9FBF86A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248" y="1600200"/>
            <a:ext cx="768111" cy="555941"/>
          </a:xfrm>
          <a:prstGeom prst="rect">
            <a:avLst/>
          </a:prstGeom>
        </p:spPr>
      </p:pic>
      <p:sp>
        <p:nvSpPr>
          <p:cNvPr id="49" name="Line 292">
            <a:extLst>
              <a:ext uri="{FF2B5EF4-FFF2-40B4-BE49-F238E27FC236}">
                <a16:creationId xmlns:a16="http://schemas.microsoft.com/office/drawing/2014/main" id="{B7DE7034-6C1B-FA4D-A06C-F667CB3A505F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6934200" y="5142563"/>
            <a:ext cx="2209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0039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665570"/>
            <a:ext cx="7592093" cy="762000"/>
          </a:xfrm>
        </p:spPr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4876800" y="1650727"/>
            <a:ext cx="4339264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memory accesses (</a:t>
            </a:r>
            <a:r>
              <a:rPr lang="en-US" sz="2000" b="0" dirty="0">
                <a:latin typeface="Calibri"/>
                <a:cs typeface="Calibri"/>
              </a:rPr>
              <a:t>2 reads, 0 write)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(5/4) * n3 total cache misses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4876800" y="3592240"/>
            <a:ext cx="4339264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3 memory accesses (</a:t>
            </a:r>
            <a:r>
              <a:rPr lang="en-US" sz="2000" b="0" dirty="0">
                <a:latin typeface="Calibri"/>
                <a:cs typeface="Calibri"/>
              </a:rPr>
              <a:t>2 reads, 1 write)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0.5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n3/2 total cache misses</a:t>
            </a: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4876800" y="5463902"/>
            <a:ext cx="4339264" cy="16286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3 memory accesses (</a:t>
            </a:r>
            <a:r>
              <a:rPr lang="en-US" sz="2000" b="0" dirty="0">
                <a:latin typeface="Calibri"/>
                <a:cs typeface="Calibri"/>
              </a:rPr>
              <a:t>2 reads, 1 </a:t>
            </a:r>
            <a:r>
              <a:rPr lang="en-US" sz="2000" dirty="0">
                <a:latin typeface="Calibri"/>
                <a:cs typeface="Calibri"/>
              </a:rPr>
              <a:t>write)</a:t>
            </a:r>
            <a:endParaRPr lang="en-US" sz="2000" b="0" dirty="0">
              <a:latin typeface="Calibri"/>
              <a:cs typeface="Calibri"/>
            </a:endParaRP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2.0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* n3 total cache misses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270000"/>
            <a:ext cx="3481388" cy="2082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for 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=0;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n</a:t>
            </a:r>
            <a:r>
              <a:rPr lang="en-US" sz="1400" b="1" dirty="0">
                <a:latin typeface="Courier New" charset="0"/>
              </a:rPr>
              <a:t>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for (</a:t>
            </a:r>
            <a:r>
              <a:rPr lang="en-US" sz="1400" b="1" dirty="0" err="1">
                <a:latin typeface="Courier New" charset="0"/>
              </a:rPr>
              <a:t>j</a:t>
            </a:r>
            <a:r>
              <a:rPr lang="en-US" sz="1400" b="1" dirty="0">
                <a:latin typeface="Courier New" charset="0"/>
              </a:rPr>
              <a:t>=0; </a:t>
            </a:r>
            <a:r>
              <a:rPr lang="en-US" sz="1400" b="1" dirty="0" err="1">
                <a:latin typeface="Courier New" charset="0"/>
              </a:rPr>
              <a:t>j</a:t>
            </a:r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n</a:t>
            </a:r>
            <a:r>
              <a:rPr lang="en-US" sz="1400" b="1" dirty="0">
                <a:latin typeface="Courier New" charset="0"/>
              </a:rPr>
              <a:t>; </a:t>
            </a:r>
            <a:r>
              <a:rPr lang="en-US" sz="1400" b="1" dirty="0" err="1">
                <a:latin typeface="Courier New" charset="0"/>
              </a:rPr>
              <a:t>j</a:t>
            </a:r>
            <a:r>
              <a:rPr lang="en-US" sz="1400" b="1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for (</a:t>
            </a:r>
            <a:r>
              <a:rPr lang="en-US" sz="1400" b="1" dirty="0" err="1">
                <a:latin typeface="Courier New" charset="0"/>
              </a:rPr>
              <a:t>k</a:t>
            </a:r>
            <a:r>
              <a:rPr lang="en-US" sz="1400" b="1" dirty="0">
                <a:latin typeface="Courier New" charset="0"/>
              </a:rPr>
              <a:t>=0; </a:t>
            </a:r>
            <a:r>
              <a:rPr lang="en-US" sz="1400" b="1" dirty="0" err="1">
                <a:latin typeface="Courier New" charset="0"/>
              </a:rPr>
              <a:t>k</a:t>
            </a:r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n</a:t>
            </a:r>
            <a:r>
              <a:rPr lang="en-US" sz="1400" b="1" dirty="0">
                <a:latin typeface="Courier New" charset="0"/>
              </a:rPr>
              <a:t>; </a:t>
            </a:r>
            <a:r>
              <a:rPr lang="en-US" sz="1400" b="1" dirty="0" err="1">
                <a:latin typeface="Courier New" charset="0"/>
              </a:rPr>
              <a:t>k</a:t>
            </a:r>
            <a:r>
              <a:rPr lang="en-US" sz="1400" b="1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  sum += </a:t>
            </a:r>
            <a:r>
              <a:rPr lang="en-US" sz="1400" b="1" dirty="0" err="1">
                <a:latin typeface="Courier New" charset="0"/>
              </a:rPr>
              <a:t>a[i][k</a:t>
            </a:r>
            <a:r>
              <a:rPr lang="en-US" sz="1400" b="1" dirty="0">
                <a:latin typeface="Courier New" charset="0"/>
              </a:rPr>
              <a:t>] * </a:t>
            </a:r>
            <a:r>
              <a:rPr lang="en-US" sz="1400" b="1" dirty="0" err="1">
                <a:latin typeface="Courier New" charset="0"/>
              </a:rPr>
              <a:t>b[k][j</a:t>
            </a:r>
            <a:r>
              <a:rPr lang="en-US" sz="1400" b="1" dirty="0"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</a:t>
            </a:r>
            <a:r>
              <a:rPr lang="en-US" sz="1400" b="1" dirty="0" err="1">
                <a:latin typeface="Courier New" charset="0"/>
              </a:rPr>
              <a:t>c[i][j</a:t>
            </a:r>
            <a:r>
              <a:rPr lang="en-US" sz="1400" b="1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321050"/>
            <a:ext cx="3481388" cy="18079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for 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=0;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&lt;n;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r = a[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c[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8079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for 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=0;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&lt;n;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   c[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][j] += a[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1636DA-7D8F-839A-CF02-9D2D6E4F00F4}"/>
              </a:ext>
            </a:extLst>
          </p:cNvPr>
          <p:cNvSpPr/>
          <p:nvPr/>
        </p:nvSpPr>
        <p:spPr>
          <a:xfrm>
            <a:off x="4876800" y="1427570"/>
            <a:ext cx="4267200" cy="543043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596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7CA54-BACD-4941-AFFF-A7532E435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Multiply Performance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EEE27-E160-1346-A4ED-E9366C0E85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Core i7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BD0564-1D5D-6E41-8230-DCC708849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Pentium III Xeon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9F4E8B-550D-444A-8D0C-6F884DF90834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36425908"/>
              </p:ext>
            </p:extLst>
          </p:nvPr>
        </p:nvGraphicFramePr>
        <p:xfrm>
          <a:off x="-1" y="2438400"/>
          <a:ext cx="4499429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EA924F9-BC9E-744D-BD26-3B93F532724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97"/>
          <a:stretch/>
        </p:blipFill>
        <p:spPr>
          <a:xfrm>
            <a:off x="4644574" y="2468563"/>
            <a:ext cx="3931919" cy="37036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15F457-3BE9-644D-845A-EB3ED1A066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61" t="17326" r="15248" b="41758"/>
          <a:stretch/>
        </p:blipFill>
        <p:spPr>
          <a:xfrm>
            <a:off x="8534400" y="3733800"/>
            <a:ext cx="569686" cy="13171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F789486-12D2-0D4D-AFCC-FDD3DEEA3156}"/>
              </a:ext>
            </a:extLst>
          </p:cNvPr>
          <p:cNvSpPr/>
          <p:nvPr/>
        </p:nvSpPr>
        <p:spPr>
          <a:xfrm>
            <a:off x="6400799" y="5029200"/>
            <a:ext cx="2081213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77893B-F9EC-144E-9DA4-6BBEF11EB06A}"/>
              </a:ext>
            </a:extLst>
          </p:cNvPr>
          <p:cNvSpPr/>
          <p:nvPr/>
        </p:nvSpPr>
        <p:spPr>
          <a:xfrm>
            <a:off x="6172200" y="5084309"/>
            <a:ext cx="228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FAE27C-2758-4345-9426-73DEBA78B5EF}"/>
              </a:ext>
            </a:extLst>
          </p:cNvPr>
          <p:cNvSpPr/>
          <p:nvPr/>
        </p:nvSpPr>
        <p:spPr>
          <a:xfrm>
            <a:off x="6003238" y="5191125"/>
            <a:ext cx="228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2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E0D51-AF28-E766-A3BE-9650F1D24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83102-EF9B-A24B-45A5-D31DD49B2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AB391AC-9D58-9723-66AC-6DC12D1881F4}"/>
              </a:ext>
            </a:extLst>
          </p:cNvPr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87E8E432-268B-E997-8A69-7D0C85B7A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9975" y="-837"/>
            <a:ext cx="4264025" cy="25158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/*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kij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=0;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&lt;n;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  r = a[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    </a:t>
            </a:r>
            <a:r>
              <a:rPr lang="en-US" sz="1800" b="1" dirty="0">
                <a:solidFill>
                  <a:schemeClr val="accent1"/>
                </a:solidFill>
                <a:latin typeface="Courier New" charset="0"/>
              </a:rPr>
              <a:t>c[</a:t>
            </a:r>
            <a:r>
              <a:rPr lang="en-US" sz="1800" b="1" dirty="0" err="1">
                <a:solidFill>
                  <a:schemeClr val="accent1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accent1"/>
                </a:solidFill>
                <a:latin typeface="Courier New" charset="0"/>
              </a:rPr>
              <a:t>][j] += r * b[k][j];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</a:rPr>
              <a:t>}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9B219C2-92A0-7085-765B-DF0CAB0A6D0C}"/>
              </a:ext>
            </a:extLst>
          </p:cNvPr>
          <p:cNvGrpSpPr/>
          <p:nvPr/>
        </p:nvGrpSpPr>
        <p:grpSpPr>
          <a:xfrm>
            <a:off x="-67702" y="2571690"/>
            <a:ext cx="4487302" cy="1466910"/>
            <a:chOff x="-67702" y="2571690"/>
            <a:chExt cx="4487302" cy="1466910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C1A68D37-5C92-B8ED-5DF7-F22E967355DE}"/>
                </a:ext>
              </a:extLst>
            </p:cNvPr>
            <p:cNvGrpSpPr/>
            <p:nvPr/>
          </p:nvGrpSpPr>
          <p:grpSpPr>
            <a:xfrm>
              <a:off x="-67702" y="2571690"/>
              <a:ext cx="4487302" cy="1466910"/>
              <a:chOff x="-67702" y="2571690"/>
              <a:chExt cx="4487302" cy="146691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4F22348-208F-B867-C4AE-DB82C1717A6B}"/>
                  </a:ext>
                </a:extLst>
              </p:cNvPr>
              <p:cNvSpPr/>
              <p:nvPr/>
            </p:nvSpPr>
            <p:spPr bwMode="auto">
              <a:xfrm>
                <a:off x="1905000" y="2895600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a</a:t>
                </a: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E4C469E-E6C0-90F6-522E-03006F079BB8}"/>
                  </a:ext>
                </a:extLst>
              </p:cNvPr>
              <p:cNvSpPr/>
              <p:nvPr/>
            </p:nvSpPr>
            <p:spPr bwMode="auto">
              <a:xfrm>
                <a:off x="3276600" y="2895600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b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F7D7706-BA75-0B38-0A8F-C0A146AEFAED}"/>
                  </a:ext>
                </a:extLst>
              </p:cNvPr>
              <p:cNvSpPr txBox="1"/>
              <p:nvPr/>
            </p:nvSpPr>
            <p:spPr>
              <a:xfrm>
                <a:off x="2971800" y="3309892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*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B196DF6-3A60-F3F3-777E-21EBBCCD1D22}"/>
                  </a:ext>
                </a:extLst>
              </p:cNvPr>
              <p:cNvSpPr/>
              <p:nvPr/>
            </p:nvSpPr>
            <p:spPr bwMode="auto">
              <a:xfrm>
                <a:off x="306545" y="2895600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c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259DCC3-10F0-4F5A-AA79-C3CA71073A01}"/>
                  </a:ext>
                </a:extLst>
              </p:cNvPr>
              <p:cNvSpPr txBox="1"/>
              <p:nvPr/>
            </p:nvSpPr>
            <p:spPr>
              <a:xfrm>
                <a:off x="1371600" y="3179187"/>
                <a:ext cx="593432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+=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F0C614F-7E0D-4763-A620-9B4663EF8E87}"/>
                  </a:ext>
                </a:extLst>
              </p:cNvPr>
              <p:cNvSpPr/>
              <p:nvPr/>
            </p:nvSpPr>
            <p:spPr bwMode="auto">
              <a:xfrm>
                <a:off x="1905000" y="2895891"/>
                <a:ext cx="76200" cy="762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dirty="0">
                  <a:latin typeface="Calibri" pitchFamily="34" charset="0"/>
                </a:endParaRPr>
              </a:p>
            </p:txBody>
          </p: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497C95B6-6123-1361-A445-5DD3D871AFF8}"/>
                  </a:ext>
                </a:extLst>
              </p:cNvPr>
              <p:cNvCxnSpPr/>
              <p:nvPr/>
            </p:nvCxnSpPr>
            <p:spPr bwMode="auto">
              <a:xfrm>
                <a:off x="304800" y="2920163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23C2EDF-272D-47B9-CA3D-2F50367E5855}"/>
                  </a:ext>
                </a:extLst>
              </p:cNvPr>
              <p:cNvCxnSpPr/>
              <p:nvPr/>
            </p:nvCxnSpPr>
            <p:spPr bwMode="auto">
              <a:xfrm>
                <a:off x="3276600" y="2920163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4DC7957-F33D-5BB4-86D5-F57B5B87BF3C}"/>
                  </a:ext>
                </a:extLst>
              </p:cNvPr>
              <p:cNvSpPr txBox="1"/>
              <p:nvPr/>
            </p:nvSpPr>
            <p:spPr>
              <a:xfrm>
                <a:off x="2161986" y="2571690"/>
                <a:ext cx="55976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itchFamily="34" charset="0"/>
                  </a:rPr>
                  <a:t>k=0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81CE76C-4C65-E1B2-30AD-5DA025A4B94D}"/>
                  </a:ext>
                </a:extLst>
              </p:cNvPr>
              <p:cNvSpPr txBox="1"/>
              <p:nvPr/>
            </p:nvSpPr>
            <p:spPr>
              <a:xfrm>
                <a:off x="-67702" y="323082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latin typeface="Calibri" pitchFamily="34" charset="0"/>
                  </a:rPr>
                  <a:t>i</a:t>
                </a:r>
                <a:r>
                  <a:rPr lang="en-US" dirty="0">
                    <a:latin typeface="Calibri" pitchFamily="34" charset="0"/>
                  </a:rPr>
                  <a:t>=</a:t>
                </a:r>
                <a:r>
                  <a:rPr lang="en-US" sz="1800" dirty="0">
                    <a:latin typeface="Calibri" pitchFamily="34" charset="0"/>
                  </a:rPr>
                  <a:t>0</a:t>
                </a:r>
              </a:p>
            </p:txBody>
          </p: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802EDED-04E9-CD38-3F81-6F7678F4A68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43000" y="2922574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2868C8C-0A11-98FF-2509-2771C87BE07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12006" y="2920163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E7E49F0-DEFD-A92A-A8F2-E5E828D09749}"/>
              </a:ext>
            </a:extLst>
          </p:cNvPr>
          <p:cNvGrpSpPr/>
          <p:nvPr/>
        </p:nvGrpSpPr>
        <p:grpSpPr>
          <a:xfrm>
            <a:off x="-67702" y="4045683"/>
            <a:ext cx="4487302" cy="1143000"/>
            <a:chOff x="-67702" y="4045683"/>
            <a:chExt cx="4487302" cy="1143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19F7696-DE8D-3FAC-1764-5E7A132F59ED}"/>
                </a:ext>
              </a:extLst>
            </p:cNvPr>
            <p:cNvSpPr/>
            <p:nvPr/>
          </p:nvSpPr>
          <p:spPr bwMode="auto">
            <a:xfrm>
              <a:off x="1905000" y="4045683"/>
              <a:ext cx="1143000" cy="114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a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BA8B81C-8E91-F5AB-1926-E0C314105D2F}"/>
                </a:ext>
              </a:extLst>
            </p:cNvPr>
            <p:cNvSpPr/>
            <p:nvPr/>
          </p:nvSpPr>
          <p:spPr bwMode="auto">
            <a:xfrm>
              <a:off x="3276600" y="4045683"/>
              <a:ext cx="1143000" cy="114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b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5108F1D-701D-601F-5A8B-94C19DB35CFD}"/>
                </a:ext>
              </a:extLst>
            </p:cNvPr>
            <p:cNvSpPr txBox="1"/>
            <p:nvPr/>
          </p:nvSpPr>
          <p:spPr>
            <a:xfrm>
              <a:off x="2971800" y="4459975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Calibri" pitchFamily="34" charset="0"/>
                </a:rPr>
                <a:t>*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ED80FEB-CAA5-B64E-F6B5-2DE0F684B5EB}"/>
                </a:ext>
              </a:extLst>
            </p:cNvPr>
            <p:cNvSpPr/>
            <p:nvPr/>
          </p:nvSpPr>
          <p:spPr bwMode="auto">
            <a:xfrm>
              <a:off x="306545" y="4045683"/>
              <a:ext cx="1143000" cy="114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c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5360E54-5380-C43F-B46F-C43A2E220714}"/>
                </a:ext>
              </a:extLst>
            </p:cNvPr>
            <p:cNvSpPr txBox="1"/>
            <p:nvPr/>
          </p:nvSpPr>
          <p:spPr>
            <a:xfrm>
              <a:off x="1371600" y="4329270"/>
              <a:ext cx="59343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Calibri" pitchFamily="34" charset="0"/>
                </a:rPr>
                <a:t>+=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0758606-5E34-2DA8-4730-D80EAF506FDA}"/>
                </a:ext>
              </a:extLst>
            </p:cNvPr>
            <p:cNvSpPr/>
            <p:nvPr/>
          </p:nvSpPr>
          <p:spPr bwMode="auto">
            <a:xfrm>
              <a:off x="1905000" y="4099987"/>
              <a:ext cx="76200" cy="762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D6496BE-E338-F520-C205-7A4763C34881}"/>
                </a:ext>
              </a:extLst>
            </p:cNvPr>
            <p:cNvCxnSpPr/>
            <p:nvPr/>
          </p:nvCxnSpPr>
          <p:spPr bwMode="auto">
            <a:xfrm>
              <a:off x="304800" y="4122174"/>
              <a:ext cx="1143000" cy="1588"/>
            </a:xfrm>
            <a:prstGeom prst="line">
              <a:avLst/>
            </a:prstGeom>
            <a:noFill/>
            <a:ln w="571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609E9FE-9C35-F191-F9BD-8F5E8FC65A7A}"/>
                </a:ext>
              </a:extLst>
            </p:cNvPr>
            <p:cNvCxnSpPr/>
            <p:nvPr/>
          </p:nvCxnSpPr>
          <p:spPr bwMode="auto">
            <a:xfrm>
              <a:off x="3273806" y="4072420"/>
              <a:ext cx="1143000" cy="1588"/>
            </a:xfrm>
            <a:prstGeom prst="line">
              <a:avLst/>
            </a:prstGeom>
            <a:noFill/>
            <a:ln w="571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317F033-98DE-94A2-8A49-DFF4E4D0B3F9}"/>
                </a:ext>
              </a:extLst>
            </p:cNvPr>
            <p:cNvSpPr txBox="1"/>
            <p:nvPr/>
          </p:nvSpPr>
          <p:spPr>
            <a:xfrm>
              <a:off x="-67702" y="4464738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Calibri" pitchFamily="34" charset="0"/>
                </a:rPr>
                <a:t>i</a:t>
              </a:r>
              <a:r>
                <a:rPr lang="en-US" dirty="0">
                  <a:latin typeface="Calibri" pitchFamily="34" charset="0"/>
                </a:rPr>
                <a:t>=1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2FDA4CB-960E-EF7D-1E99-BD51E55E98C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12006" y="4072420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D065D85-9FA6-BEE0-200D-F56AD3BCCB4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43000" y="4122174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AC14D93-EEC9-64C4-4281-173FCB96DFCE}"/>
              </a:ext>
            </a:extLst>
          </p:cNvPr>
          <p:cNvGrpSpPr/>
          <p:nvPr/>
        </p:nvGrpSpPr>
        <p:grpSpPr>
          <a:xfrm>
            <a:off x="-43859" y="5105400"/>
            <a:ext cx="4463459" cy="1752600"/>
            <a:chOff x="-43859" y="5105400"/>
            <a:chExt cx="4463459" cy="1752600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1E536567-2FCD-33DB-3E40-543867DBE446}"/>
                </a:ext>
              </a:extLst>
            </p:cNvPr>
            <p:cNvGrpSpPr/>
            <p:nvPr/>
          </p:nvGrpSpPr>
          <p:grpSpPr>
            <a:xfrm>
              <a:off x="-43859" y="5105400"/>
              <a:ext cx="4463459" cy="1752600"/>
              <a:chOff x="-43859" y="5105400"/>
              <a:chExt cx="4463459" cy="1752600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7CEAF12-4CB2-0D1A-E7C7-2272234E5FD5}"/>
                  </a:ext>
                </a:extLst>
              </p:cNvPr>
              <p:cNvSpPr/>
              <p:nvPr/>
            </p:nvSpPr>
            <p:spPr bwMode="auto">
              <a:xfrm>
                <a:off x="1905000" y="5715000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a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B3A465B8-54BA-F013-33A5-0BF36A5032DA}"/>
                  </a:ext>
                </a:extLst>
              </p:cNvPr>
              <p:cNvSpPr/>
              <p:nvPr/>
            </p:nvSpPr>
            <p:spPr bwMode="auto">
              <a:xfrm>
                <a:off x="3276600" y="5715000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b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19EDE7B-153A-5DA6-2BC1-B8719953BBF2}"/>
                  </a:ext>
                </a:extLst>
              </p:cNvPr>
              <p:cNvSpPr txBox="1"/>
              <p:nvPr/>
            </p:nvSpPr>
            <p:spPr>
              <a:xfrm>
                <a:off x="2971800" y="6129292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*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CF07AF8-CF7A-136A-E1E7-23572C807A2D}"/>
                  </a:ext>
                </a:extLst>
              </p:cNvPr>
              <p:cNvSpPr/>
              <p:nvPr/>
            </p:nvSpPr>
            <p:spPr bwMode="auto">
              <a:xfrm>
                <a:off x="306545" y="5715000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c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8154EC3-FD98-FF45-419A-91D522494306}"/>
                  </a:ext>
                </a:extLst>
              </p:cNvPr>
              <p:cNvSpPr txBox="1"/>
              <p:nvPr/>
            </p:nvSpPr>
            <p:spPr>
              <a:xfrm>
                <a:off x="1371600" y="5998587"/>
                <a:ext cx="593432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+=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F5B1A79-E774-A763-6E5C-41BC8BB67C8C}"/>
                  </a:ext>
                </a:extLst>
              </p:cNvPr>
              <p:cNvSpPr/>
              <p:nvPr/>
            </p:nvSpPr>
            <p:spPr bwMode="auto">
              <a:xfrm>
                <a:off x="1905000" y="6781800"/>
                <a:ext cx="76200" cy="762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dirty="0">
                  <a:latin typeface="Calibri" pitchFamily="34" charset="0"/>
                </a:endParaRP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E770D8C-D58A-D8B1-EBA4-9EA5747102FF}"/>
                  </a:ext>
                </a:extLst>
              </p:cNvPr>
              <p:cNvCxnSpPr/>
              <p:nvPr/>
            </p:nvCxnSpPr>
            <p:spPr bwMode="auto">
              <a:xfrm>
                <a:off x="304800" y="6829888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E4BE221-FA2B-650C-11CB-813475ACA73E}"/>
                  </a:ext>
                </a:extLst>
              </p:cNvPr>
              <p:cNvCxnSpPr/>
              <p:nvPr/>
            </p:nvCxnSpPr>
            <p:spPr bwMode="auto">
              <a:xfrm>
                <a:off x="3276600" y="5739703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AA466D8-2DF9-9BD1-D184-115AF0FC816D}"/>
                  </a:ext>
                </a:extLst>
              </p:cNvPr>
              <p:cNvSpPr txBox="1"/>
              <p:nvPr/>
            </p:nvSpPr>
            <p:spPr>
              <a:xfrm>
                <a:off x="-43859" y="6214031"/>
                <a:ext cx="6623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latin typeface="Calibri" pitchFamily="34" charset="0"/>
                  </a:rPr>
                  <a:t>i</a:t>
                </a:r>
                <a:r>
                  <a:rPr lang="en-US" dirty="0">
                    <a:latin typeface="Calibri" pitchFamily="34" charset="0"/>
                  </a:rPr>
                  <a:t>=n-1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576D130A-A0A5-BBAD-3F9F-6D8C443746ED}"/>
                  </a:ext>
                </a:extLst>
              </p:cNvPr>
              <p:cNvSpPr txBox="1"/>
              <p:nvPr/>
            </p:nvSpPr>
            <p:spPr>
              <a:xfrm rot="16200000">
                <a:off x="1981201" y="5105400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/>
                  <a:t>…</a:t>
                </a:r>
              </a:p>
            </p:txBody>
          </p:sp>
        </p:grp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2953DFA-3B9E-5AB0-1405-FD95EC0C18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12006" y="5734220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9884ABDF-A917-1859-DD19-50D04E5C50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43000" y="6829888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5CB2C50-A2CC-E83D-16DF-A0BBA8F734E4}"/>
              </a:ext>
            </a:extLst>
          </p:cNvPr>
          <p:cNvGrpSpPr/>
          <p:nvPr/>
        </p:nvGrpSpPr>
        <p:grpSpPr>
          <a:xfrm>
            <a:off x="4479878" y="2546283"/>
            <a:ext cx="4664122" cy="4266724"/>
            <a:chOff x="4479878" y="2546283"/>
            <a:chExt cx="4664122" cy="4266724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04905D54-4D24-218F-0AB4-98FC1B572FD9}"/>
                </a:ext>
              </a:extLst>
            </p:cNvPr>
            <p:cNvGrpSpPr/>
            <p:nvPr/>
          </p:nvGrpSpPr>
          <p:grpSpPr>
            <a:xfrm>
              <a:off x="4479878" y="2546283"/>
              <a:ext cx="4661328" cy="4266724"/>
              <a:chOff x="4479878" y="2546283"/>
              <a:chExt cx="4661328" cy="4266724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F92E1AE4-E495-1C91-D0FF-2BD2E3C74CDC}"/>
                  </a:ext>
                </a:extLst>
              </p:cNvPr>
              <p:cNvSpPr/>
              <p:nvPr/>
            </p:nvSpPr>
            <p:spPr bwMode="auto">
              <a:xfrm>
                <a:off x="6629400" y="2850607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a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2EC2CED0-1FF5-32E2-E830-23A78CCE30B4}"/>
                  </a:ext>
                </a:extLst>
              </p:cNvPr>
              <p:cNvSpPr/>
              <p:nvPr/>
            </p:nvSpPr>
            <p:spPr bwMode="auto">
              <a:xfrm>
                <a:off x="7998206" y="2850607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b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4BCB01F-84B0-177E-9147-39014254EDB1}"/>
                  </a:ext>
                </a:extLst>
              </p:cNvPr>
              <p:cNvSpPr txBox="1"/>
              <p:nvPr/>
            </p:nvSpPr>
            <p:spPr>
              <a:xfrm>
                <a:off x="7687350" y="3264899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*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12AAD7A-5CFE-1C59-414F-9DCCBE104DBB}"/>
                  </a:ext>
                </a:extLst>
              </p:cNvPr>
              <p:cNvSpPr/>
              <p:nvPr/>
            </p:nvSpPr>
            <p:spPr bwMode="auto">
              <a:xfrm>
                <a:off x="5029200" y="2850607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c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C73F9C8-874D-13D3-6F64-CB46B88C1A8B}"/>
                  </a:ext>
                </a:extLst>
              </p:cNvPr>
              <p:cNvSpPr txBox="1"/>
              <p:nvPr/>
            </p:nvSpPr>
            <p:spPr>
              <a:xfrm>
                <a:off x="6112168" y="3134194"/>
                <a:ext cx="593432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+=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AA47D193-5B81-B06C-DA78-AA325F4B6078}"/>
                  </a:ext>
                </a:extLst>
              </p:cNvPr>
              <p:cNvSpPr/>
              <p:nvPr/>
            </p:nvSpPr>
            <p:spPr bwMode="auto">
              <a:xfrm>
                <a:off x="6705600" y="2850898"/>
                <a:ext cx="76200" cy="762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dirty="0">
                  <a:latin typeface="Calibri" pitchFamily="34" charset="0"/>
                </a:endParaRPr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B997CECB-ECD2-4246-C9DB-51576F4344A7}"/>
                  </a:ext>
                </a:extLst>
              </p:cNvPr>
              <p:cNvCxnSpPr/>
              <p:nvPr/>
            </p:nvCxnSpPr>
            <p:spPr bwMode="auto">
              <a:xfrm>
                <a:off x="5027455" y="2875170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3D83CC5B-4E18-2D20-B9DC-7E36DA45BDA2}"/>
                  </a:ext>
                </a:extLst>
              </p:cNvPr>
              <p:cNvCxnSpPr/>
              <p:nvPr/>
            </p:nvCxnSpPr>
            <p:spPr bwMode="auto">
              <a:xfrm>
                <a:off x="7998206" y="2946393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4B8290C-377C-245A-001B-920DFF97D2F5}"/>
                  </a:ext>
                </a:extLst>
              </p:cNvPr>
              <p:cNvSpPr/>
              <p:nvPr/>
            </p:nvSpPr>
            <p:spPr bwMode="auto">
              <a:xfrm>
                <a:off x="6629400" y="4000690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a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E5EEEBAB-548D-CC9E-25E9-D8EF77FAFCFA}"/>
                  </a:ext>
                </a:extLst>
              </p:cNvPr>
              <p:cNvSpPr/>
              <p:nvPr/>
            </p:nvSpPr>
            <p:spPr bwMode="auto">
              <a:xfrm>
                <a:off x="7998206" y="4000690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b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7F7D466-3584-C82E-D591-F8FAC929DC69}"/>
                  </a:ext>
                </a:extLst>
              </p:cNvPr>
              <p:cNvSpPr txBox="1"/>
              <p:nvPr/>
            </p:nvSpPr>
            <p:spPr>
              <a:xfrm>
                <a:off x="7687350" y="4414982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*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1C0C464E-CAD8-A7A7-CE2D-B86EBAE547AB}"/>
                  </a:ext>
                </a:extLst>
              </p:cNvPr>
              <p:cNvSpPr/>
              <p:nvPr/>
            </p:nvSpPr>
            <p:spPr bwMode="auto">
              <a:xfrm>
                <a:off x="5029200" y="4000690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c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D081EB4C-12C2-1A90-7086-CDBA8B27528A}"/>
                  </a:ext>
                </a:extLst>
              </p:cNvPr>
              <p:cNvSpPr txBox="1"/>
              <p:nvPr/>
            </p:nvSpPr>
            <p:spPr>
              <a:xfrm>
                <a:off x="6112168" y="4284277"/>
                <a:ext cx="593432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+=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746EC129-E77D-58F8-B4D1-E7CB52A20B5C}"/>
                  </a:ext>
                </a:extLst>
              </p:cNvPr>
              <p:cNvSpPr/>
              <p:nvPr/>
            </p:nvSpPr>
            <p:spPr bwMode="auto">
              <a:xfrm>
                <a:off x="6629400" y="4054994"/>
                <a:ext cx="76200" cy="762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dirty="0">
                  <a:latin typeface="Calibri" pitchFamily="34" charset="0"/>
                </a:endParaRPr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102D0EB-F3BC-5B65-FC08-8FA6209B859C}"/>
                  </a:ext>
                </a:extLst>
              </p:cNvPr>
              <p:cNvCxnSpPr/>
              <p:nvPr/>
            </p:nvCxnSpPr>
            <p:spPr bwMode="auto">
              <a:xfrm>
                <a:off x="5027455" y="4077181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7FA9147D-76E0-9359-7F3B-E15E72216409}"/>
                  </a:ext>
                </a:extLst>
              </p:cNvPr>
              <p:cNvCxnSpPr/>
              <p:nvPr/>
            </p:nvCxnSpPr>
            <p:spPr bwMode="auto">
              <a:xfrm>
                <a:off x="7998206" y="4091506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A9A5D3DD-EEB2-4CA4-9A92-3F3BB3E396D9}"/>
                  </a:ext>
                </a:extLst>
              </p:cNvPr>
              <p:cNvSpPr/>
              <p:nvPr/>
            </p:nvSpPr>
            <p:spPr bwMode="auto">
              <a:xfrm>
                <a:off x="6629400" y="5670007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a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D7C228E-B631-BB94-9BEF-86E7B0B4AC97}"/>
                  </a:ext>
                </a:extLst>
              </p:cNvPr>
              <p:cNvSpPr/>
              <p:nvPr/>
            </p:nvSpPr>
            <p:spPr bwMode="auto">
              <a:xfrm>
                <a:off x="7998206" y="5670007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b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3C816DF-F1BD-B9B5-3073-1EAB0E2662E4}"/>
                  </a:ext>
                </a:extLst>
              </p:cNvPr>
              <p:cNvSpPr txBox="1"/>
              <p:nvPr/>
            </p:nvSpPr>
            <p:spPr>
              <a:xfrm>
                <a:off x="7687350" y="6084299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*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967C5005-D365-761F-BDBE-94E1FD808A5B}"/>
                  </a:ext>
                </a:extLst>
              </p:cNvPr>
              <p:cNvSpPr/>
              <p:nvPr/>
            </p:nvSpPr>
            <p:spPr bwMode="auto">
              <a:xfrm>
                <a:off x="5029200" y="5670007"/>
                <a:ext cx="1143000" cy="1143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c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D7F9826-A9E2-20ED-FA30-407F92559BD6}"/>
                  </a:ext>
                </a:extLst>
              </p:cNvPr>
              <p:cNvSpPr txBox="1"/>
              <p:nvPr/>
            </p:nvSpPr>
            <p:spPr>
              <a:xfrm>
                <a:off x="6112168" y="5953594"/>
                <a:ext cx="593432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alibri" pitchFamily="34" charset="0"/>
                  </a:rPr>
                  <a:t>+=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717315F5-9186-E0F1-D05A-B03BDB58C0DC}"/>
                  </a:ext>
                </a:extLst>
              </p:cNvPr>
              <p:cNvSpPr/>
              <p:nvPr/>
            </p:nvSpPr>
            <p:spPr bwMode="auto">
              <a:xfrm>
                <a:off x="6629400" y="6736807"/>
                <a:ext cx="76200" cy="762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dirty="0">
                  <a:latin typeface="Calibri" pitchFamily="34" charset="0"/>
                </a:endParaRP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3EE595D3-D9ED-605C-7FE4-5955BCC02FDE}"/>
                  </a:ext>
                </a:extLst>
              </p:cNvPr>
              <p:cNvCxnSpPr/>
              <p:nvPr/>
            </p:nvCxnSpPr>
            <p:spPr bwMode="auto">
              <a:xfrm>
                <a:off x="5012159" y="6774907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B1380778-A200-BB9D-6E32-D4FC1D64BB57}"/>
                  </a:ext>
                </a:extLst>
              </p:cNvPr>
              <p:cNvCxnSpPr/>
              <p:nvPr/>
            </p:nvCxnSpPr>
            <p:spPr bwMode="auto">
              <a:xfrm>
                <a:off x="7998206" y="6784668"/>
                <a:ext cx="1143000" cy="1588"/>
              </a:xfrm>
              <a:prstGeom prst="line">
                <a:avLst/>
              </a:prstGeom>
              <a:noFill/>
              <a:ln w="5715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43EF13F-4450-EFDC-8172-74E253FD370B}"/>
                  </a:ext>
                </a:extLst>
              </p:cNvPr>
              <p:cNvSpPr txBox="1"/>
              <p:nvPr/>
            </p:nvSpPr>
            <p:spPr>
              <a:xfrm>
                <a:off x="6921015" y="2546283"/>
                <a:ext cx="55976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itchFamily="34" charset="0"/>
                  </a:rPr>
                  <a:t>k=1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8EBF78D-882F-6509-086C-56EEABE776D0}"/>
                  </a:ext>
                </a:extLst>
              </p:cNvPr>
              <p:cNvSpPr txBox="1"/>
              <p:nvPr/>
            </p:nvSpPr>
            <p:spPr>
              <a:xfrm>
                <a:off x="4654953" y="3185827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latin typeface="Calibri" pitchFamily="34" charset="0"/>
                  </a:rPr>
                  <a:t>i</a:t>
                </a:r>
                <a:r>
                  <a:rPr lang="en-US" dirty="0">
                    <a:latin typeface="Calibri" pitchFamily="34" charset="0"/>
                  </a:rPr>
                  <a:t>=</a:t>
                </a:r>
                <a:r>
                  <a:rPr lang="en-US" sz="18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2BD7AF86-3D0E-3BB4-0B1A-D27BD6FC9225}"/>
                  </a:ext>
                </a:extLst>
              </p:cNvPr>
              <p:cNvSpPr txBox="1"/>
              <p:nvPr/>
            </p:nvSpPr>
            <p:spPr>
              <a:xfrm>
                <a:off x="4654953" y="4419745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latin typeface="Calibri" pitchFamily="34" charset="0"/>
                  </a:rPr>
                  <a:t>i</a:t>
                </a:r>
                <a:r>
                  <a:rPr lang="en-US" dirty="0">
                    <a:latin typeface="Calibri" pitchFamily="34" charset="0"/>
                  </a:rPr>
                  <a:t>=1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868DCC8F-590B-5E8B-FA3E-30E7A91F28EF}"/>
                  </a:ext>
                </a:extLst>
              </p:cNvPr>
              <p:cNvSpPr txBox="1"/>
              <p:nvPr/>
            </p:nvSpPr>
            <p:spPr>
              <a:xfrm>
                <a:off x="4479878" y="6129292"/>
                <a:ext cx="6623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latin typeface="Calibri" pitchFamily="34" charset="0"/>
                  </a:rPr>
                  <a:t>i</a:t>
                </a:r>
                <a:r>
                  <a:rPr lang="en-US" dirty="0">
                    <a:latin typeface="Calibri" pitchFamily="34" charset="0"/>
                  </a:rPr>
                  <a:t>=n-1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25F30D95-7A43-4955-AD1A-FFAF0B6E06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70194" y="2874486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4957C8C9-5B9E-66AD-9DAB-C4AE5910C0F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836406" y="2946393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68EA675-191B-D873-53D7-EFFB69CEE7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839200" y="4091506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EED246F7-1BEE-F005-D687-D21847F4722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70194" y="4074086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20333A33-8889-9D6D-5BF3-B836E9DAFF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836406" y="6784101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85D0D417-ADC6-EEE7-03AD-81BB34D5F96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70194" y="6781800"/>
              <a:ext cx="304800" cy="0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0" name="Content Placeholder 2">
            <a:extLst>
              <a:ext uri="{FF2B5EF4-FFF2-40B4-BE49-F238E27FC236}">
                <a16:creationId xmlns:a16="http://schemas.microsoft.com/office/drawing/2014/main" id="{67A9D30A-E19C-65AB-829C-154D304A1AA1}"/>
              </a:ext>
            </a:extLst>
          </p:cNvPr>
          <p:cNvSpPr txBox="1">
            <a:spLocks/>
          </p:cNvSpPr>
          <p:nvPr/>
        </p:nvSpPr>
        <p:spPr>
          <a:xfrm>
            <a:off x="457200" y="1334579"/>
            <a:ext cx="8229600" cy="166050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Assume: </a:t>
            </a:r>
          </a:p>
          <a:p>
            <a:pPr lvl="1"/>
            <a:r>
              <a:rPr lang="en-US" sz="1800" dirty="0"/>
              <a:t>Matrix elements are doubles</a:t>
            </a:r>
          </a:p>
          <a:p>
            <a:pPr lvl="1"/>
            <a:r>
              <a:rPr lang="en-US" sz="1800" dirty="0"/>
              <a:t>Cache data block = 4 doubles</a:t>
            </a:r>
          </a:p>
          <a:p>
            <a:pPr lvl="1"/>
            <a:r>
              <a:rPr lang="en-US" sz="1800" dirty="0"/>
              <a:t>Cache size C &lt;&lt; n</a:t>
            </a:r>
          </a:p>
        </p:txBody>
      </p:sp>
    </p:spTree>
    <p:extLst>
      <p:ext uri="{BB962C8B-B14F-4D97-AF65-F5344CB8AC3E}">
        <p14:creationId xmlns:p14="http://schemas.microsoft.com/office/powerpoint/2010/main" val="74894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1258" y="1339935"/>
            <a:ext cx="8839200" cy="35368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 = (double *) </a:t>
            </a:r>
            <a:r>
              <a:rPr lang="en-US" sz="1600" b="1" dirty="0" err="1">
                <a:latin typeface="Courier New" pitchFamily="49" charset="0"/>
              </a:rPr>
              <a:t>calloc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sizeof</a:t>
            </a:r>
            <a:r>
              <a:rPr lang="en-US" sz="1600" b="1" dirty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mmm(double* a, double* b, double* c, int n)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, j, k;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for (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&lt; n;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+=B)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for (j = 0; j &lt; n; j+=B)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         for (k = 0; k &lt; n; k+=B)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	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              for (i1 =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; i1 &lt; </a:t>
            </a:r>
            <a:r>
              <a:rPr lang="en-US" sz="1600" b="1" dirty="0" err="1">
                <a:latin typeface="Courier New" pitchFamily="49" charset="0"/>
              </a:rPr>
              <a:t>i+B</a:t>
            </a:r>
            <a:r>
              <a:rPr lang="en-US" sz="1600" b="1" dirty="0">
                <a:latin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++)</a:t>
            </a:r>
          </a:p>
          <a:p>
            <a:r>
              <a:rPr lang="en-US" sz="1600" b="1" dirty="0">
                <a:latin typeface="Courier New" pitchFamily="49" charset="0"/>
              </a:rPr>
              <a:t>                      for (j1 = j; j1 &lt; </a:t>
            </a:r>
            <a:r>
              <a:rPr lang="en-US" sz="1600" b="1" dirty="0" err="1">
                <a:latin typeface="Courier New" pitchFamily="49" charset="0"/>
              </a:rPr>
              <a:t>j+B</a:t>
            </a:r>
            <a:r>
              <a:rPr lang="en-US" sz="1600" b="1" dirty="0">
                <a:latin typeface="Courier New" pitchFamily="49" charset="0"/>
              </a:rPr>
              <a:t>; j++)</a:t>
            </a:r>
          </a:p>
          <a:p>
            <a:r>
              <a:rPr lang="en-US" sz="1600" b="1" dirty="0">
                <a:latin typeface="Courier New" pitchFamily="49" charset="0"/>
              </a:rPr>
              <a:t>                          for (k1 = k; k1 &lt; </a:t>
            </a:r>
            <a:r>
              <a:rPr lang="en-US" sz="1600" b="1" dirty="0" err="1">
                <a:latin typeface="Courier New" pitchFamily="49" charset="0"/>
              </a:rPr>
              <a:t>k+B</a:t>
            </a:r>
            <a:r>
              <a:rPr lang="en-US" sz="1600" b="1" dirty="0">
                <a:latin typeface="Courier New" pitchFamily="49" charset="0"/>
              </a:rPr>
              <a:t>; k++)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                      c[i1*n+j1] += a[i1*n + k1]*b[k1*n + j1];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852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8884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595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76400" y="54864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488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4567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27786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data block = 4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endParaRPr lang="en-US" dirty="0"/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 </a:t>
            </a:r>
            <a:r>
              <a:rPr lang="en-US" dirty="0"/>
              <a:t>elements in each block, so 				     B</a:t>
            </a:r>
            <a:r>
              <a:rPr lang="en-US" baseline="30000" dirty="0"/>
              <a:t>2</a:t>
            </a:r>
            <a:r>
              <a:rPr lang="en-US" dirty="0"/>
              <a:t>/4 misses for each block</a:t>
            </a:r>
          </a:p>
          <a:p>
            <a:pPr lvl="1"/>
            <a:r>
              <a:rPr lang="en-US" dirty="0"/>
              <a:t>n/B blocks in each row/col, so 				          2 * n/B * B</a:t>
            </a:r>
            <a:r>
              <a:rPr lang="en-US" baseline="30000" dirty="0"/>
              <a:t>2</a:t>
            </a:r>
            <a:r>
              <a:rPr lang="en-US" dirty="0"/>
              <a:t>/4 = </a:t>
            </a:r>
            <a:r>
              <a:rPr lang="en-US" dirty="0" err="1"/>
              <a:t>nB</a:t>
            </a:r>
            <a:r>
              <a:rPr lang="en-US" dirty="0"/>
              <a:t>/2 misses        				         in first iteration(omitting matrix c)</a:t>
            </a:r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 err="1"/>
              <a:t>nB</a:t>
            </a:r>
            <a:r>
              <a:rPr lang="en-US" dirty="0"/>
              <a:t>/2 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/(2B)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62047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804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900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4196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6858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4196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2047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3152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7683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70053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63042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5328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5354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3637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76596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6705600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06065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n/B blocks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D913DC1-D3EF-7C43-AD31-13CA965C74E3}"/>
              </a:ext>
            </a:extLst>
          </p:cNvPr>
          <p:cNvSpPr/>
          <p:nvPr/>
        </p:nvSpPr>
        <p:spPr bwMode="auto">
          <a:xfrm>
            <a:off x="2590800" y="2861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4E274A-0CE1-7E06-60F9-4B3E618DA4CF}"/>
              </a:ext>
            </a:extLst>
          </p:cNvPr>
          <p:cNvSpPr/>
          <p:nvPr/>
        </p:nvSpPr>
        <p:spPr bwMode="auto">
          <a:xfrm>
            <a:off x="7773069" y="3744990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90885B-F7E1-3770-0A9E-BA25F3C74F77}"/>
              </a:ext>
            </a:extLst>
          </p:cNvPr>
          <p:cNvSpPr/>
          <p:nvPr/>
        </p:nvSpPr>
        <p:spPr bwMode="auto">
          <a:xfrm>
            <a:off x="6196016" y="3731934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914373-3C9E-1C9C-2C08-A8D6D76FDC8A}"/>
              </a:ext>
            </a:extLst>
          </p:cNvPr>
          <p:cNvSpPr/>
          <p:nvPr/>
        </p:nvSpPr>
        <p:spPr bwMode="auto">
          <a:xfrm>
            <a:off x="4399103" y="3733641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2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 blocking: n</a:t>
            </a:r>
            <a:r>
              <a:rPr lang="en-US" baseline="30000" dirty="0"/>
              <a:t>3</a:t>
            </a:r>
            <a:r>
              <a:rPr lang="en-US" dirty="0"/>
              <a:t> / 2</a:t>
            </a:r>
            <a:endParaRPr lang="en-US" baseline="30000" dirty="0"/>
          </a:p>
          <a:p>
            <a:r>
              <a:rPr lang="en-US" dirty="0"/>
              <a:t>Blocking: n</a:t>
            </a:r>
            <a:r>
              <a:rPr lang="en-US" baseline="30000" dirty="0"/>
              <a:t>3</a:t>
            </a:r>
            <a:r>
              <a:rPr lang="en-US" dirty="0"/>
              <a:t> / (2B)</a:t>
            </a:r>
          </a:p>
          <a:p>
            <a:endParaRPr lang="en-US" dirty="0"/>
          </a:p>
          <a:p>
            <a:r>
              <a:rPr lang="en-US" dirty="0"/>
              <a:t>Suggest largest possible block size B, but limit 3B</a:t>
            </a:r>
            <a:r>
              <a:rPr lang="en-US" baseline="30000" dirty="0"/>
              <a:t>2</a:t>
            </a:r>
            <a:r>
              <a:rPr lang="en-US" dirty="0"/>
              <a:t> &lt; C!</a:t>
            </a:r>
            <a:endParaRPr lang="en-US" sz="2000" b="0" dirty="0"/>
          </a:p>
          <a:p>
            <a:endParaRPr lang="en-US" dirty="0"/>
          </a:p>
          <a:p>
            <a:r>
              <a:rPr lang="en-US" dirty="0"/>
              <a:t>Reason for dramatic difference:</a:t>
            </a:r>
          </a:p>
          <a:p>
            <a:pPr lvl="1"/>
            <a:r>
              <a:rPr lang="en-US" dirty="0"/>
              <a:t>Matrix multiplication has inherent temporal locality:</a:t>
            </a:r>
          </a:p>
          <a:p>
            <a:pPr lvl="2"/>
            <a:r>
              <a:rPr lang="en-US" dirty="0"/>
              <a:t>Input data: 3n</a:t>
            </a:r>
            <a:r>
              <a:rPr lang="en-US" baseline="30000" dirty="0"/>
              <a:t>2</a:t>
            </a:r>
            <a:r>
              <a:rPr lang="en-US" dirty="0"/>
              <a:t>, computation 2n</a:t>
            </a:r>
            <a:r>
              <a:rPr lang="en-US" baseline="30000" dirty="0"/>
              <a:t>3</a:t>
            </a:r>
          </a:p>
          <a:p>
            <a:pPr lvl="2"/>
            <a:r>
              <a:rPr lang="en-US" dirty="0"/>
              <a:t>Every array elements used O(n) times!</a:t>
            </a:r>
          </a:p>
          <a:p>
            <a:pPr lvl="1"/>
            <a:r>
              <a:rPr lang="en-US" dirty="0"/>
              <a:t>But program has to be written properly</a:t>
            </a:r>
          </a:p>
        </p:txBody>
      </p:sp>
    </p:spTree>
    <p:extLst>
      <p:ext uri="{BB962C8B-B14F-4D97-AF65-F5344CB8AC3E}">
        <p14:creationId xmlns:p14="http://schemas.microsoft.com/office/powerpoint/2010/main" val="179801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CFD6B-CDDC-E846-BAEC-AA324A7A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reality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89FD4-4FB3-864F-99F4-B057DBDA2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/>
          <a:lstStyle/>
          <a:p>
            <a:r>
              <a:rPr lang="en-US" dirty="0"/>
              <a:t>This analysis only holds on some machines!</a:t>
            </a:r>
          </a:p>
          <a:p>
            <a:endParaRPr lang="en-US" dirty="0"/>
          </a:p>
          <a:p>
            <a:r>
              <a:rPr lang="en-US" dirty="0"/>
              <a:t>Intel Core i7 does aggressive pre-fetching for one-stride programs, so blocking doesn't actually improve performance</a:t>
            </a:r>
          </a:p>
          <a:p>
            <a:endParaRPr lang="en-US" dirty="0"/>
          </a:p>
          <a:p>
            <a:r>
              <a:rPr lang="en-US" dirty="0"/>
              <a:t>But on a Pentium III Xeon: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DA90E9-EB8C-C843-932D-F9C71540AF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97"/>
          <a:stretch/>
        </p:blipFill>
        <p:spPr>
          <a:xfrm>
            <a:off x="4343400" y="3581400"/>
            <a:ext cx="4343400" cy="32534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FDC313-80FC-FF49-B928-948AA66D73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90" t="14787" b="28404"/>
          <a:stretch/>
        </p:blipFill>
        <p:spPr>
          <a:xfrm>
            <a:off x="2650671" y="4114800"/>
            <a:ext cx="1469572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59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DBC6278-39AD-C945-AFE0-A09F210C0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that's the end of Part 1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0392934-4C02-BD49-BB14-BB72B1D176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65" r="3471" b="10565"/>
          <a:stretch/>
        </p:blipFill>
        <p:spPr>
          <a:xfrm>
            <a:off x="0" y="1524000"/>
            <a:ext cx="9144000" cy="2438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709E11B-6022-764C-943E-114715A08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042" y="4403241"/>
            <a:ext cx="2645915" cy="2089150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5AD6B6C-3F31-0045-89B7-F8E52691F64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93585133"/>
              </p:ext>
            </p:extLst>
          </p:nvPr>
        </p:nvGraphicFramePr>
        <p:xfrm>
          <a:off x="5933507" y="4044352"/>
          <a:ext cx="3210493" cy="2813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4057B62E-120D-F04C-B6DA-40A07C999D41}"/>
              </a:ext>
            </a:extLst>
          </p:cNvPr>
          <p:cNvGrpSpPr/>
          <p:nvPr/>
        </p:nvGrpSpPr>
        <p:grpSpPr>
          <a:xfrm>
            <a:off x="590210" y="4077018"/>
            <a:ext cx="2031635" cy="2741595"/>
            <a:chOff x="406765" y="4191000"/>
            <a:chExt cx="2031635" cy="2741595"/>
          </a:xfrm>
        </p:grpSpPr>
        <p:pic>
          <p:nvPicPr>
            <p:cNvPr id="13" name="Content Placeholder 7">
              <a:extLst>
                <a:ext uri="{FF2B5EF4-FFF2-40B4-BE49-F238E27FC236}">
                  <a16:creationId xmlns:a16="http://schemas.microsoft.com/office/drawing/2014/main" id="{202D69AE-7DB5-554B-9E14-BFAAC00AAF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>
            <a:xfrm>
              <a:off x="406765" y="4191000"/>
              <a:ext cx="2031635" cy="1338129"/>
            </a:xfrm>
            <a:prstGeom prst="rect">
              <a:avLst/>
            </a:prstGeom>
          </p:spPr>
        </p:pic>
        <p:pic>
          <p:nvPicPr>
            <p:cNvPr id="14" name="Content Placeholder 7">
              <a:extLst>
                <a:ext uri="{FF2B5EF4-FFF2-40B4-BE49-F238E27FC236}">
                  <a16:creationId xmlns:a16="http://schemas.microsoft.com/office/drawing/2014/main" id="{09D3E112-180A-724C-BBA2-F5EA50454A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45"/>
            <a:stretch/>
          </p:blipFill>
          <p:spPr>
            <a:xfrm>
              <a:off x="406765" y="5594465"/>
              <a:ext cx="1993200" cy="1338130"/>
            </a:xfrm>
            <a:prstGeom prst="rect">
              <a:avLst/>
            </a:prstGeom>
          </p:spPr>
        </p:pic>
      </p:grp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7BB148E-8F21-FC48-82FF-7136F9E765A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0" r="18750"/>
          <a:stretch/>
        </p:blipFill>
        <p:spPr>
          <a:xfrm>
            <a:off x="6460034" y="4419599"/>
            <a:ext cx="2157438" cy="2157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E54411-B2C3-D840-A476-669F24AE1A7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280" y="4419600"/>
            <a:ext cx="2157437" cy="2157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AB6ADC-9EAB-3548-A117-9EFA65A1B1AD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528" y="4419599"/>
            <a:ext cx="2159000" cy="215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851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Principle of Locality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47800"/>
            <a:ext cx="8229600" cy="493776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Programs tend to use data and instructions with addresses near or equal to those they have used recently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>
                <a:solidFill>
                  <a:schemeClr val="accent1"/>
                </a:solidFill>
              </a:rPr>
              <a:t>Temporal locality: 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Recently referenced items are likely </a:t>
            </a:r>
            <a:br>
              <a:rPr lang="en-GB" dirty="0"/>
            </a:br>
            <a:r>
              <a:rPr lang="en-GB" dirty="0"/>
              <a:t>to be referenced again in the near future</a:t>
            </a:r>
          </a:p>
          <a:p>
            <a:pPr>
              <a:buFont typeface="Arial" panose="020B0604020202020204" pitchFamily="34" charset="0"/>
              <a:buChar char="•"/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dirty="0">
                <a:solidFill>
                  <a:schemeClr val="accent1"/>
                </a:solidFill>
              </a:rPr>
              <a:t>Spatial locality: 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Items with nearby addresses tend </a:t>
            </a:r>
            <a:br>
              <a:rPr lang="en-GB" dirty="0"/>
            </a:br>
            <a:r>
              <a:rPr lang="en-GB" dirty="0"/>
              <a:t>to be referenced close together in time</a:t>
            </a:r>
          </a:p>
          <a:p>
            <a:pPr>
              <a:buFont typeface="Wingdings 3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096000" y="312420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489700" y="31242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319056" y="2614411"/>
            <a:ext cx="627844" cy="433589"/>
          </a:xfrm>
          <a:custGeom>
            <a:avLst/>
            <a:gdLst>
              <a:gd name="connsiteX0" fmla="*/ 290847 w 627844"/>
              <a:gd name="connsiteY0" fmla="*/ 433589 h 433589"/>
              <a:gd name="connsiteX1" fmla="*/ 46149 w 627844"/>
              <a:gd name="connsiteY1" fmla="*/ 72980 h 433589"/>
              <a:gd name="connsiteX2" fmla="*/ 567743 w 627844"/>
              <a:gd name="connsiteY2" fmla="*/ 60101 h 433589"/>
              <a:gd name="connsiteX3" fmla="*/ 406757 w 627844"/>
              <a:gd name="connsiteY3" fmla="*/ 433589 h 43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6102261" y="461694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95961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70700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416720" y="4186571"/>
            <a:ext cx="841420" cy="359535"/>
          </a:xfrm>
          <a:custGeom>
            <a:avLst/>
            <a:gdLst>
              <a:gd name="connsiteX0" fmla="*/ 200695 w 841420"/>
              <a:gd name="connsiteY0" fmla="*/ 353095 h 359535"/>
              <a:gd name="connsiteX1" fmla="*/ 91225 w 841420"/>
              <a:gd name="connsiteY1" fmla="*/ 56881 h 359535"/>
              <a:gd name="connsiteX2" fmla="*/ 748048 w 841420"/>
              <a:gd name="connsiteY2" fmla="*/ 50442 h 359535"/>
              <a:gd name="connsiteX3" fmla="*/ 651456 w 841420"/>
              <a:gd name="connsiteY3" fmla="*/ 359535 h 35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3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An Example Cache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62000" y="5017532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81000" y="1371600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2: Two lines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57200" y="2731532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06607" y="2807735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899924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135242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360367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87907" y="29064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20788" y="290640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15928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96309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336537" y="29064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084544" y="29064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832550" y="29064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080935" y="2810978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374252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609570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34695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7062235" y="29096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595116" y="2909644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90256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70637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6810865" y="29096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558872" y="29096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306878" y="29096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57200" y="3417332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06607" y="3493535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899924" y="3592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135242" y="3592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60367" y="3592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587907" y="35922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1120788" y="359220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715928" y="3592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6309" y="3592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336537" y="35922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3084544" y="35922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832550" y="35922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080935" y="3496778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374252" y="35954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609570" y="35954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834695" y="35954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062235" y="35954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4595116" y="3595444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4190256" y="35954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070637" y="35954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10865" y="35954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558872" y="35954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6306878" y="35954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457200" y="4103132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06607" y="4179335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899924" y="42780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135242" y="42780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2360367" y="42780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3587907" y="42780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120788" y="427800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715928" y="42780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2596309" y="42780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3336537" y="42780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084544" y="42780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2832550" y="42780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080935" y="4182578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374252" y="42812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609570" y="42812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5834695" y="42812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062235" y="42812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95116" y="4281244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4190256" y="42812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6070637" y="42812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6810865" y="42812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6558872" y="42812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6306878" y="42812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57200" y="5319089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06607" y="5395292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899924" y="549395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135242" y="549395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2360367" y="549395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587907" y="549395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1120788" y="5493958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15928" y="549395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2596309" y="549395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3336537" y="549395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3084544" y="549395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2832550" y="549395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080935" y="5398535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374252" y="5497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609570" y="5497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5834695" y="5497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062235" y="54972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4595116" y="549720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4190256" y="5497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6070637" y="54972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6810865" y="54972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6558872" y="54972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6306878" y="54972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06" name="Shape 182">
            <a:extLst>
              <a:ext uri="{FF2B5EF4-FFF2-40B4-BE49-F238E27FC236}">
                <a16:creationId xmlns:a16="http://schemas.microsoft.com/office/drawing/2014/main" id="{75DE0DA8-4979-1449-A746-025F826B67B4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rot="16200000" flipH="1">
            <a:off x="7104475" y="2598629"/>
            <a:ext cx="650824" cy="227825"/>
          </a:xfrm>
          <a:prstGeom prst="bentConnector4">
            <a:avLst>
              <a:gd name="adj1" fmla="val 26459"/>
              <a:gd name="adj2" fmla="val 2003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hape 182">
            <a:extLst>
              <a:ext uri="{FF2B5EF4-FFF2-40B4-BE49-F238E27FC236}">
                <a16:creationId xmlns:a16="http://schemas.microsoft.com/office/drawing/2014/main" id="{DC7A36DF-8DCD-3544-BA57-0365747425AF}"/>
              </a:ext>
            </a:extLst>
          </p:cNvPr>
          <p:cNvCxnSpPr>
            <a:cxnSpLocks/>
            <a:endCxn id="32" idx="2"/>
          </p:cNvCxnSpPr>
          <p:nvPr/>
        </p:nvCxnSpPr>
        <p:spPr bwMode="auto">
          <a:xfrm rot="10800000" flipV="1">
            <a:off x="6433188" y="2364686"/>
            <a:ext cx="1593765" cy="808068"/>
          </a:xfrm>
          <a:prstGeom prst="bentConnector4">
            <a:avLst>
              <a:gd name="adj1" fmla="val -1091"/>
              <a:gd name="adj2" fmla="val 1282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191E467D-9DD6-4F4D-9AC1-DF4EB5E53B14}"/>
              </a:ext>
            </a:extLst>
          </p:cNvPr>
          <p:cNvSpPr txBox="1"/>
          <p:nvPr/>
        </p:nvSpPr>
        <p:spPr>
          <a:xfrm>
            <a:off x="4646464" y="2060796"/>
            <a:ext cx="170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data: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0469A57A-34DC-C945-9924-C5A5D85F3041}"/>
              </a:ext>
            </a:extLst>
          </p:cNvPr>
          <p:cNvGrpSpPr/>
          <p:nvPr/>
        </p:nvGrpSpPr>
        <p:grpSpPr>
          <a:xfrm>
            <a:off x="6398736" y="2097521"/>
            <a:ext cx="1923359" cy="286006"/>
            <a:chOff x="5943272" y="2319242"/>
            <a:chExt cx="1923359" cy="286006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AF50B59A-DF0C-6F49-ACEE-1393CDCC047B}"/>
                </a:ext>
              </a:extLst>
            </p:cNvPr>
            <p:cNvSpPr/>
            <p:nvPr/>
          </p:nvSpPr>
          <p:spPr bwMode="auto">
            <a:xfrm>
              <a:off x="5943272" y="2319242"/>
              <a:ext cx="460173" cy="286006"/>
            </a:xfrm>
            <a:prstGeom prst="rect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ysClr val="windowText" lastClr="00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DC7C541E-041F-8843-8991-AFBAF1F34674}"/>
                </a:ext>
              </a:extLst>
            </p:cNvPr>
            <p:cNvSpPr/>
            <p:nvPr/>
          </p:nvSpPr>
          <p:spPr bwMode="auto">
            <a:xfrm>
              <a:off x="7119815" y="2320245"/>
              <a:ext cx="746816" cy="28500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B96A95C3-DD78-B141-9449-1A867C4FF67A}"/>
                </a:ext>
              </a:extLst>
            </p:cNvPr>
            <p:cNvSpPr/>
            <p:nvPr/>
          </p:nvSpPr>
          <p:spPr bwMode="auto">
            <a:xfrm>
              <a:off x="6380589" y="2319242"/>
              <a:ext cx="746817" cy="2860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index</a:t>
              </a:r>
            </a:p>
          </p:txBody>
        </p:sp>
      </p:grp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CD9F332-1693-724A-8CAC-ABFB016D01EC}"/>
              </a:ext>
            </a:extLst>
          </p:cNvPr>
          <p:cNvSpPr/>
          <p:nvPr/>
        </p:nvSpPr>
        <p:spPr>
          <a:xfrm>
            <a:off x="6398736" y="2097520"/>
            <a:ext cx="1923359" cy="286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19C863B-B745-B94D-AE6C-E3673DABC65F}"/>
              </a:ext>
            </a:extLst>
          </p:cNvPr>
          <p:cNvGrpSpPr/>
          <p:nvPr/>
        </p:nvGrpSpPr>
        <p:grpSpPr>
          <a:xfrm>
            <a:off x="6628822" y="161221"/>
            <a:ext cx="772939" cy="2018501"/>
            <a:chOff x="6173358" y="382942"/>
            <a:chExt cx="772939" cy="2018501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150EE7D7-9E4A-B247-82ED-04650A099791}"/>
                </a:ext>
              </a:extLst>
            </p:cNvPr>
            <p:cNvSpPr txBox="1"/>
            <p:nvPr/>
          </p:nvSpPr>
          <p:spPr>
            <a:xfrm rot="18812500">
              <a:off x="5752380" y="1207527"/>
              <a:ext cx="2018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rest of the bits</a:t>
              </a:r>
            </a:p>
          </p:txBody>
        </p: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7DB99F5D-B22E-7C43-A65C-DEBCE374C49A}"/>
                </a:ext>
              </a:extLst>
            </p:cNvPr>
            <p:cNvCxnSpPr>
              <a:cxnSpLocks/>
            </p:cNvCxnSpPr>
            <p:nvPr/>
          </p:nvCxnSpPr>
          <p:spPr>
            <a:xfrm>
              <a:off x="6173358" y="2153253"/>
              <a:ext cx="0" cy="1659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2DF4993-44F3-8945-8E8F-CE0A18A997C2}"/>
              </a:ext>
            </a:extLst>
          </p:cNvPr>
          <p:cNvGrpSpPr/>
          <p:nvPr/>
        </p:nvGrpSpPr>
        <p:grpSpPr>
          <a:xfrm>
            <a:off x="7209461" y="116755"/>
            <a:ext cx="740768" cy="2064609"/>
            <a:chOff x="7209462" y="120837"/>
            <a:chExt cx="740768" cy="2064609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6F483357-C1F7-4E41-8C19-10D3757295FD}"/>
                </a:ext>
              </a:extLst>
            </p:cNvPr>
            <p:cNvSpPr txBox="1"/>
            <p:nvPr/>
          </p:nvSpPr>
          <p:spPr>
            <a:xfrm rot="18812500">
              <a:off x="6733259" y="968476"/>
              <a:ext cx="2064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log(# sets) bits</a:t>
              </a:r>
            </a:p>
          </p:txBody>
        </p: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CDCC798B-C87C-3A4D-91AB-50610A7A2A37}"/>
                </a:ext>
              </a:extLst>
            </p:cNvPr>
            <p:cNvCxnSpPr>
              <a:cxnSpLocks/>
              <a:endCxn id="111" idx="0"/>
            </p:cNvCxnSpPr>
            <p:nvPr/>
          </p:nvCxnSpPr>
          <p:spPr>
            <a:xfrm>
              <a:off x="7209462" y="1931532"/>
              <a:ext cx="0" cy="16598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4D61577-0E7A-AB47-88B4-AE167BB10048}"/>
              </a:ext>
            </a:extLst>
          </p:cNvPr>
          <p:cNvGrpSpPr/>
          <p:nvPr/>
        </p:nvGrpSpPr>
        <p:grpSpPr>
          <a:xfrm>
            <a:off x="7915706" y="69321"/>
            <a:ext cx="714161" cy="2082621"/>
            <a:chOff x="7948686" y="81302"/>
            <a:chExt cx="714161" cy="2082621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79576CA6-288B-F340-9497-7B951C2931A4}"/>
                </a:ext>
              </a:extLst>
            </p:cNvPr>
            <p:cNvSpPr txBox="1"/>
            <p:nvPr/>
          </p:nvSpPr>
          <p:spPr>
            <a:xfrm rot="18812500">
              <a:off x="7436870" y="937947"/>
              <a:ext cx="2082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log(block size) bits</a:t>
              </a:r>
            </a:p>
          </p:txBody>
        </p: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CEBC6D41-7EB6-4C45-B381-E27ED75E97BE}"/>
                </a:ext>
              </a:extLst>
            </p:cNvPr>
            <p:cNvCxnSpPr>
              <a:cxnSpLocks/>
              <a:endCxn id="110" idx="0"/>
            </p:cNvCxnSpPr>
            <p:nvPr/>
          </p:nvCxnSpPr>
          <p:spPr>
            <a:xfrm>
              <a:off x="7948686" y="1918533"/>
              <a:ext cx="1" cy="17999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6248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Intel Core i7 Hierarchy</a:t>
            </a:r>
          </a:p>
        </p:txBody>
      </p:sp>
      <p:sp>
        <p:nvSpPr>
          <p:cNvPr id="4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5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7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8" name="Rectangle 397"/>
          <p:cNvSpPr>
            <a:spLocks noChangeArrowheads="1"/>
          </p:cNvSpPr>
          <p:nvPr/>
        </p:nvSpPr>
        <p:spPr bwMode="auto">
          <a:xfrm>
            <a:off x="533401" y="2781300"/>
            <a:ext cx="91440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/>
              <a:t>d-cache</a:t>
            </a:r>
          </a:p>
        </p:txBody>
      </p:sp>
      <p:sp>
        <p:nvSpPr>
          <p:cNvPr id="9" name="Rectangle 399"/>
          <p:cNvSpPr>
            <a:spLocks noChangeArrowheads="1"/>
          </p:cNvSpPr>
          <p:nvPr/>
        </p:nvSpPr>
        <p:spPr bwMode="auto">
          <a:xfrm>
            <a:off x="1509161" y="2781300"/>
            <a:ext cx="929239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10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1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3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4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5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6" name="Rectangle 407"/>
          <p:cNvSpPr>
            <a:spLocks noChangeArrowheads="1"/>
          </p:cNvSpPr>
          <p:nvPr/>
        </p:nvSpPr>
        <p:spPr bwMode="auto">
          <a:xfrm>
            <a:off x="4267201" y="2781300"/>
            <a:ext cx="91440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7" name="Rectangle 408"/>
          <p:cNvSpPr>
            <a:spLocks noChangeArrowheads="1"/>
          </p:cNvSpPr>
          <p:nvPr/>
        </p:nvSpPr>
        <p:spPr bwMode="auto">
          <a:xfrm>
            <a:off x="5242961" y="2781300"/>
            <a:ext cx="929239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8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9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2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3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4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6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7" name="Rectangle 420"/>
          <p:cNvSpPr>
            <a:spLocks noChangeArrowheads="1"/>
          </p:cNvSpPr>
          <p:nvPr/>
        </p:nvSpPr>
        <p:spPr bwMode="auto">
          <a:xfrm>
            <a:off x="285750" y="5803900"/>
            <a:ext cx="6172200" cy="571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8" name="Line 421"/>
          <p:cNvSpPr>
            <a:spLocks noChangeShapeType="1"/>
          </p:cNvSpPr>
          <p:nvPr/>
        </p:nvSpPr>
        <p:spPr bwMode="auto">
          <a:xfrm>
            <a:off x="3371850" y="53721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L1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-cache and </a:t>
            </a:r>
            <a:r>
              <a:rPr lang="en-US" sz="1800" dirty="0" err="1">
                <a:latin typeface="Calibri" pitchFamily="34" charset="0"/>
              </a:rPr>
              <a:t>d</a:t>
            </a:r>
            <a:r>
              <a:rPr lang="en-US" sz="1800" dirty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32 KB,  8-way, 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4 cycles</a:t>
            </a:r>
          </a:p>
          <a:p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10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40-75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Block size</a:t>
            </a:r>
            <a:r>
              <a:rPr lang="en-US" sz="1800" b="0" dirty="0">
                <a:latin typeface="Calibri" pitchFamily="34" charset="0"/>
              </a:rPr>
              <a:t>: 64 bytes for all caches. </a:t>
            </a:r>
          </a:p>
        </p:txBody>
      </p:sp>
    </p:spTree>
    <p:extLst>
      <p:ext uri="{BB962C8B-B14F-4D97-AF65-F5344CB8AC3E}">
        <p14:creationId xmlns:p14="http://schemas.microsoft.com/office/powerpoint/2010/main" val="241080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Performance Metrics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</a:t>
            </a:r>
          </a:p>
          <a:p>
            <a:pPr lvl="1"/>
            <a:r>
              <a:rPr lang="en-GB" dirty="0"/>
              <a:t>Typically 3-10% for L1</a:t>
            </a:r>
          </a:p>
          <a:p>
            <a:pPr lvl="1"/>
            <a:r>
              <a:rPr lang="en-GB" dirty="0"/>
              <a:t>can be quite small (e.g., &lt; 1%) for L2, depending on size, etc.</a:t>
            </a:r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the line is in the cache</a:t>
            </a:r>
          </a:p>
          <a:p>
            <a:pPr lvl="1"/>
            <a:r>
              <a:rPr lang="en-GB" dirty="0"/>
              <a:t>Typically 4 clock cycles for L1, 10 clock cycles for L2</a:t>
            </a:r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2"/>
            <a:r>
              <a:rPr lang="en-GB" dirty="0"/>
              <a:t>typically 50-200 cycles for main memory (Trend: increasing!)</a:t>
            </a:r>
          </a:p>
        </p:txBody>
      </p:sp>
    </p:spTree>
    <p:extLst>
      <p:ext uri="{BB962C8B-B14F-4D97-AF65-F5344CB8AC3E}">
        <p14:creationId xmlns:p14="http://schemas.microsoft.com/office/powerpoint/2010/main" val="1846863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Performance with Caching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Read throughput (aka read bandwidth): </a:t>
            </a:r>
            <a:r>
              <a:rPr lang="en-US" dirty="0"/>
              <a:t>Number of bytes read from memory per second (MB/s)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Memory mountain: </a:t>
            </a:r>
            <a:r>
              <a:rPr lang="en-US" dirty="0"/>
              <a:t>Measured 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34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05100" y="1379578"/>
            <a:ext cx="6318391" cy="54784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[MAXELEMS];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Global array to traverse */</a:t>
            </a:r>
          </a:p>
          <a:p>
            <a:endParaRPr lang="en-US" sz="1400" dirty="0">
              <a:solidFill>
                <a:srgbClr val="9D0003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9D0003"/>
                </a:solidFill>
                <a:latin typeface="Menlo-Regular"/>
              </a:rPr>
              <a:t>/* test - Iterate over first "</a:t>
            </a:r>
            <a:r>
              <a:rPr lang="en-US" sz="1400" dirty="0" err="1">
                <a:solidFill>
                  <a:srgbClr val="9D0003"/>
                </a:solidFill>
                <a:latin typeface="Menlo-Regular"/>
              </a:rPr>
              <a:t>elems</a:t>
            </a:r>
            <a:r>
              <a:rPr lang="en-US" sz="1400" dirty="0">
                <a:solidFill>
                  <a:srgbClr val="9D0003"/>
                </a:solidFill>
                <a:latin typeface="Menlo-Regular"/>
              </a:rPr>
              <a:t>" elements of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9D0003"/>
                </a:solidFill>
                <a:latin typeface="Menlo-Regular"/>
              </a:rPr>
              <a:t> *        array “data” with stride of "stride", using </a:t>
            </a:r>
          </a:p>
          <a:p>
            <a:r>
              <a:rPr lang="en-US" sz="1400" dirty="0">
                <a:solidFill>
                  <a:srgbClr val="9D0003"/>
                </a:solidFill>
                <a:latin typeface="Menlo-Regular"/>
              </a:rPr>
              <a:t> *        using 4x4 loop unrolling.                                                            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test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elems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stride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sx2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=stride*2,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sx3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=stride*3,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sx4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=stride*4;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acc0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acc1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acc2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acc3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elems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limit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length - sx4;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Combine 4 elements at a time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&lt; limit;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+= sx4) {</a:t>
            </a:r>
          </a:p>
          <a:p>
            <a:r>
              <a:rPr lang="it-IT" sz="14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r>
              <a:rPr lang="sv-SE" sz="1400" dirty="0">
                <a:solidFill>
                  <a:srgbClr val="000000"/>
                </a:solidFill>
                <a:latin typeface="Menlo-Regular"/>
              </a:rPr>
              <a:t>        acc1 = acc1 + data[</a:t>
            </a:r>
            <a:r>
              <a:rPr lang="sv-SE" sz="1400" dirty="0" err="1">
                <a:solidFill>
                  <a:srgbClr val="000000"/>
                </a:solidFill>
                <a:latin typeface="Menlo-Regular"/>
              </a:rPr>
              <a:t>i+stride</a:t>
            </a:r>
            <a:r>
              <a:rPr lang="sv-SE" sz="14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it-IT" sz="1400" dirty="0">
                <a:solidFill>
                  <a:srgbClr val="000000"/>
                </a:solidFill>
                <a:latin typeface="Menlo-Regular"/>
              </a:rPr>
              <a:t>        acc2 = acc2 + data[i+sx2];</a:t>
            </a:r>
          </a:p>
          <a:p>
            <a:r>
              <a:rPr lang="it-IT" sz="1400" dirty="0">
                <a:solidFill>
                  <a:srgbClr val="000000"/>
                </a:solidFill>
                <a:latin typeface="Menlo-Regular"/>
              </a:rPr>
              <a:t>        acc3 = acc3 + data[i+sx3];</a:t>
            </a:r>
          </a:p>
          <a:p>
            <a:r>
              <a:rPr lang="it-IT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it-IT" sz="1400" dirty="0">
              <a:solidFill>
                <a:srgbClr val="000000"/>
              </a:solidFill>
              <a:latin typeface="Menlo-Regular"/>
            </a:endParaRPr>
          </a:p>
          <a:p>
            <a:r>
              <a:rPr lang="it-IT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it-IT" sz="1400" dirty="0" err="1">
                <a:solidFill>
                  <a:srgbClr val="CB2418"/>
                </a:solidFill>
                <a:latin typeface="Menlo-Regular"/>
              </a:rPr>
              <a:t>Finish</a:t>
            </a:r>
            <a:r>
              <a:rPr lang="it-IT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400" dirty="0" err="1">
                <a:solidFill>
                  <a:srgbClr val="CB2418"/>
                </a:solidFill>
                <a:latin typeface="Menlo-Regular"/>
              </a:rPr>
              <a:t>any</a:t>
            </a:r>
            <a:r>
              <a:rPr lang="it-IT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400" dirty="0" err="1">
                <a:solidFill>
                  <a:srgbClr val="CB2418"/>
                </a:solidFill>
                <a:latin typeface="Menlo-Regular"/>
              </a:rPr>
              <a:t>remaining</a:t>
            </a:r>
            <a:r>
              <a:rPr lang="it-IT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400" dirty="0" err="1">
                <a:solidFill>
                  <a:srgbClr val="CB2418"/>
                </a:solidFill>
                <a:latin typeface="Menlo-Regular"/>
              </a:rPr>
              <a:t>elements</a:t>
            </a:r>
            <a:r>
              <a:rPr lang="it-IT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(;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&lt; length;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++) {</a:t>
            </a:r>
          </a:p>
          <a:p>
            <a:r>
              <a:rPr lang="it-IT" sz="14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r>
              <a:rPr lang="it-IT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((acc0 + acc1) + (acc2 + acc3));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" y="17526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en-US" sz="1800" dirty="0">
                <a:latin typeface="Calibri" pitchFamily="34" charset="0"/>
              </a:rPr>
              <a:t>Call </a:t>
            </a:r>
            <a:r>
              <a:rPr lang="en-US" sz="1800" dirty="0">
                <a:latin typeface="Courier New"/>
                <a:cs typeface="Courier New"/>
              </a:rPr>
              <a:t>test()</a:t>
            </a:r>
            <a:r>
              <a:rPr lang="en-US" sz="1800" dirty="0">
                <a:latin typeface="Calibri" pitchFamily="34" charset="0"/>
              </a:rPr>
              <a:t> with many combinations of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alibri" pitchFamily="34" charset="0"/>
              </a:rPr>
              <a:t> </a:t>
            </a:r>
          </a:p>
          <a:p>
            <a:r>
              <a:rPr lang="en-US" sz="1800" dirty="0">
                <a:latin typeface="Calibri" pitchFamily="34" charset="0"/>
              </a:rPr>
              <a:t>and </a:t>
            </a:r>
            <a:r>
              <a:rPr lang="en-US" sz="1800" dirty="0">
                <a:latin typeface="Courier New"/>
                <a:cs typeface="Courier New"/>
              </a:rPr>
              <a:t>stride.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For each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ourier New"/>
                <a:cs typeface="Courier New"/>
              </a:rPr>
              <a:t> and stride: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1. Call test() once to warm up the caches.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2. Call test() again and measure the read throughput(MB/s)</a:t>
            </a:r>
          </a:p>
        </p:txBody>
      </p:sp>
    </p:spTree>
    <p:extLst>
      <p:ext uri="{BB962C8B-B14F-4D97-AF65-F5344CB8AC3E}">
        <p14:creationId xmlns:p14="http://schemas.microsoft.com/office/powerpoint/2010/main" val="3596800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Mountain</a:t>
            </a:r>
          </a:p>
        </p:txBody>
      </p:sp>
      <p:graphicFrame>
        <p:nvGraphicFramePr>
          <p:cNvPr id="5" name="Chart 4"/>
          <p:cNvGraphicFramePr>
            <a:graphicFrameLocks noGrp="1" noChangeAspect="1"/>
          </p:cNvGraphicFramePr>
          <p:nvPr/>
        </p:nvGraphicFramePr>
        <p:xfrm>
          <a:off x="285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86600" y="531673"/>
            <a:ext cx="176262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/>
              <a:t>Core i7 </a:t>
            </a:r>
            <a:r>
              <a:rPr lang="en-US" sz="1800" dirty="0" err="1"/>
              <a:t>Haswell</a:t>
            </a:r>
            <a:endParaRPr lang="en-US" sz="1800" dirty="0"/>
          </a:p>
          <a:p>
            <a:pPr algn="l"/>
            <a:r>
              <a:rPr lang="en-US" sz="1800" dirty="0"/>
              <a:t>2.1 GHz</a:t>
            </a:r>
          </a:p>
          <a:p>
            <a:pPr algn="l"/>
            <a:r>
              <a:rPr lang="en-US" sz="1800" dirty="0"/>
              <a:t>32 KB L1 d-cache</a:t>
            </a:r>
          </a:p>
          <a:p>
            <a:pPr algn="l"/>
            <a:r>
              <a:rPr lang="en-US" sz="1800" dirty="0"/>
              <a:t>256 KB L2 cache</a:t>
            </a:r>
          </a:p>
          <a:p>
            <a:pPr algn="l"/>
            <a:r>
              <a:rPr lang="en-US" sz="1800" dirty="0"/>
              <a:t>8 MB L3 cache</a:t>
            </a:r>
          </a:p>
          <a:p>
            <a:pPr algn="l"/>
            <a:r>
              <a:rPr lang="en-US" sz="1800" dirty="0"/>
              <a:t>64 B block size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52400" y="2876551"/>
            <a:ext cx="4495800" cy="2691560"/>
            <a:chOff x="152400" y="2876551"/>
            <a:chExt cx="4495800" cy="2691560"/>
          </a:xfrm>
        </p:grpSpPr>
        <p:sp>
          <p:nvSpPr>
            <p:cNvPr id="8" name="TextBox 7"/>
            <p:cNvSpPr txBox="1"/>
            <p:nvPr/>
          </p:nvSpPr>
          <p:spPr>
            <a:xfrm>
              <a:off x="152400" y="4737114"/>
              <a:ext cx="990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Slopes </a:t>
              </a:r>
            </a:p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of spatial locality</a:t>
              </a:r>
            </a:p>
          </p:txBody>
        </p:sp>
        <p:cxnSp>
          <p:nvCxnSpPr>
            <p:cNvPr id="9" name="Straight Arrow Connector 8"/>
            <p:cNvCxnSpPr>
              <a:stCxn id="8" idx="3"/>
            </p:cNvCxnSpPr>
            <p:nvPr/>
          </p:nvCxnSpPr>
          <p:spPr bwMode="auto">
            <a:xfrm flipV="1">
              <a:off x="1143000" y="2876551"/>
              <a:ext cx="3505200" cy="227606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Arrow Connector 9"/>
            <p:cNvCxnSpPr>
              <a:stCxn id="8" idx="3"/>
            </p:cNvCxnSpPr>
            <p:nvPr/>
          </p:nvCxnSpPr>
          <p:spPr bwMode="auto">
            <a:xfrm flipV="1">
              <a:off x="1143000" y="4523783"/>
              <a:ext cx="1390650" cy="62883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>
              <a:stCxn id="8" idx="3"/>
            </p:cNvCxnSpPr>
            <p:nvPr/>
          </p:nvCxnSpPr>
          <p:spPr bwMode="auto">
            <a:xfrm flipV="1">
              <a:off x="1143000" y="3591017"/>
              <a:ext cx="2590800" cy="1561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3873193" y="2241606"/>
            <a:ext cx="4661207" cy="3471458"/>
            <a:chOff x="3873193" y="2241606"/>
            <a:chExt cx="4661207" cy="3471458"/>
          </a:xfrm>
        </p:grpSpPr>
        <p:sp>
          <p:nvSpPr>
            <p:cNvPr id="13" name="TextBox 12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Ridges </a:t>
              </a:r>
            </a:p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of temporal locality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957287" y="2241606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73193" y="5374510"/>
              <a:ext cx="640620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451902" y="3714750"/>
              <a:ext cx="415498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648200" y="4522295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L3</a:t>
              </a:r>
            </a:p>
          </p:txBody>
        </p:sp>
        <p:cxnSp>
          <p:nvCxnSpPr>
            <p:cNvPr id="18" name="Straight Arrow Connector 17"/>
            <p:cNvCxnSpPr>
              <a:stCxn id="13" idx="1"/>
              <a:endCxn id="14" idx="3"/>
            </p:cNvCxnSpPr>
            <p:nvPr/>
          </p:nvCxnSpPr>
          <p:spPr bwMode="auto">
            <a:xfrm flipH="1" flipV="1">
              <a:off x="6370180" y="2410883"/>
              <a:ext cx="793388" cy="141158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Arrow Connector 18"/>
            <p:cNvCxnSpPr>
              <a:stCxn id="13" idx="1"/>
              <a:endCxn id="16" idx="3"/>
            </p:cNvCxnSpPr>
            <p:nvPr/>
          </p:nvCxnSpPr>
          <p:spPr bwMode="auto">
            <a:xfrm flipH="1">
              <a:off x="5867400" y="3822472"/>
              <a:ext cx="1296168" cy="615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>
              <a:stCxn id="13" idx="1"/>
              <a:endCxn id="17" idx="3"/>
            </p:cNvCxnSpPr>
            <p:nvPr/>
          </p:nvCxnSpPr>
          <p:spPr bwMode="auto">
            <a:xfrm flipH="1">
              <a:off x="5061093" y="3822472"/>
              <a:ext cx="2102475" cy="8691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Arrow Connector 20"/>
            <p:cNvCxnSpPr>
              <a:stCxn id="13" idx="1"/>
              <a:endCxn id="15" idx="3"/>
            </p:cNvCxnSpPr>
            <p:nvPr/>
          </p:nvCxnSpPr>
          <p:spPr bwMode="auto">
            <a:xfrm flipH="1">
              <a:off x="4513813" y="3822472"/>
              <a:ext cx="2649755" cy="172131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2" name="Group 21"/>
          <p:cNvGrpSpPr/>
          <p:nvPr/>
        </p:nvGrpSpPr>
        <p:grpSpPr>
          <a:xfrm>
            <a:off x="57498" y="1371600"/>
            <a:ext cx="3447702" cy="932541"/>
            <a:chOff x="57498" y="1371600"/>
            <a:chExt cx="3447702" cy="932541"/>
          </a:xfrm>
        </p:grpSpPr>
        <p:sp>
          <p:nvSpPr>
            <p:cNvPr id="23" name="TextBox 22"/>
            <p:cNvSpPr txBox="1"/>
            <p:nvPr/>
          </p:nvSpPr>
          <p:spPr>
            <a:xfrm>
              <a:off x="57498" y="1371600"/>
              <a:ext cx="123790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Aggressive prefetching</a:t>
              </a:r>
            </a:p>
          </p:txBody>
        </p:sp>
        <p:cxnSp>
          <p:nvCxnSpPr>
            <p:cNvPr id="24" name="Straight Arrow Connector 23"/>
            <p:cNvCxnSpPr>
              <a:stCxn id="23" idx="3"/>
            </p:cNvCxnSpPr>
            <p:nvPr/>
          </p:nvCxnSpPr>
          <p:spPr bwMode="auto">
            <a:xfrm>
              <a:off x="1295400" y="1663988"/>
              <a:ext cx="220980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22417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19611</TotalTime>
  <Words>3122</Words>
  <Application>Microsoft Macintosh PowerPoint</Application>
  <PresentationFormat>On-screen Show (4:3)</PresentationFormat>
  <Paragraphs>643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Calibri</vt:lpstr>
      <vt:lpstr>Cambria Math</vt:lpstr>
      <vt:lpstr>Courier</vt:lpstr>
      <vt:lpstr>Courier New</vt:lpstr>
      <vt:lpstr>Helvetica</vt:lpstr>
      <vt:lpstr>Menlo-Regular</vt:lpstr>
      <vt:lpstr>Wingdings 2</vt:lpstr>
      <vt:lpstr>Wingdings 3</vt:lpstr>
      <vt:lpstr>Clarity</vt:lpstr>
      <vt:lpstr>Lecture 13: Optimization with Caches</vt:lpstr>
      <vt:lpstr>Review: Memory Hierarchy</vt:lpstr>
      <vt:lpstr>Review: Principle of Locality</vt:lpstr>
      <vt:lpstr>Review: An Example Cache</vt:lpstr>
      <vt:lpstr>Typical Intel Core i7 Hierarchy</vt:lpstr>
      <vt:lpstr>Cache Performance Metrics</vt:lpstr>
      <vt:lpstr>Memory Performance with Caching</vt:lpstr>
      <vt:lpstr>Memory Mountain Test Function</vt:lpstr>
      <vt:lpstr>The Memory Mountain</vt:lpstr>
      <vt:lpstr>Exercise 1: Locality</vt:lpstr>
      <vt:lpstr>Writing Cache-Friendly Code</vt:lpstr>
      <vt:lpstr>Exercise: Miss Rate Analysis</vt:lpstr>
      <vt:lpstr>Review: Matrix Multiplication</vt:lpstr>
      <vt:lpstr>Example: Matrix Multiplication</vt:lpstr>
      <vt:lpstr>Miss Rate Analysis for Matrix Multiply</vt:lpstr>
      <vt:lpstr>Review: Layout of C Arrays in Memory</vt:lpstr>
      <vt:lpstr>Matrix Multiplication (ijk)     (jik is similar)</vt:lpstr>
      <vt:lpstr>Exercise: Alternative Matrix Multiplication Algs</vt:lpstr>
      <vt:lpstr>Exercise: Matrix Multiplication</vt:lpstr>
      <vt:lpstr>Summary of Matrix Multiplication</vt:lpstr>
      <vt:lpstr>Matrix Multiply Performance</vt:lpstr>
      <vt:lpstr>Can we do better?</vt:lpstr>
      <vt:lpstr>Blocked Matrix Multiplication</vt:lpstr>
      <vt:lpstr>Cache Miss Analysis</vt:lpstr>
      <vt:lpstr>Blocking Summary</vt:lpstr>
      <vt:lpstr>A reality check</vt:lpstr>
      <vt:lpstr>And that's the end of Part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12: Caches</dc:title>
  <dc:creator>Eleanor  Birrell</dc:creator>
  <cp:lastModifiedBy>Eleanor Birrell</cp:lastModifiedBy>
  <cp:revision>131</cp:revision>
  <cp:lastPrinted>2023-10-23T04:50:43Z</cp:lastPrinted>
  <dcterms:created xsi:type="dcterms:W3CDTF">2019-03-03T22:05:37Z</dcterms:created>
  <dcterms:modified xsi:type="dcterms:W3CDTF">2024-10-16T18:11:41Z</dcterms:modified>
</cp:coreProperties>
</file>