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1299" r:id="rId3"/>
    <p:sldId id="1306" r:id="rId4"/>
    <p:sldId id="1308" r:id="rId5"/>
    <p:sldId id="547" r:id="rId6"/>
    <p:sldId id="1309" r:id="rId7"/>
    <p:sldId id="1303" r:id="rId8"/>
    <p:sldId id="554" r:id="rId9"/>
    <p:sldId id="1310" r:id="rId10"/>
    <p:sldId id="555" r:id="rId11"/>
    <p:sldId id="561" r:id="rId12"/>
    <p:sldId id="1311" r:id="rId13"/>
    <p:sldId id="550" r:id="rId14"/>
    <p:sldId id="490" r:id="rId15"/>
    <p:sldId id="552" r:id="rId16"/>
    <p:sldId id="495" r:id="rId17"/>
    <p:sldId id="5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0" autoAdjust="0"/>
    <p:restoredTop sz="88904" autoAdjust="0"/>
  </p:normalViewPr>
  <p:slideViewPr>
    <p:cSldViewPr>
      <p:cViewPr>
        <p:scale>
          <a:sx n="135" d="100"/>
          <a:sy n="135" d="100"/>
        </p:scale>
        <p:origin x="144" y="-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low-order bits are always zero if we assume 4-byte words (since we'll always be looking up the address of a word), but we'll just think about those bits as part of the offset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35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use </a:t>
            </a:r>
            <a:r>
              <a:rPr lang="en-US" dirty="0" err="1"/>
              <a:t>varients</a:t>
            </a:r>
            <a:r>
              <a:rPr lang="en-US" dirty="0"/>
              <a:t>/approximations of LRU for eviction</a:t>
            </a:r>
          </a:p>
          <a:p>
            <a:r>
              <a:rPr lang="en-US" dirty="0"/>
              <a:t>All three levels of cache are write back. L1 is write no-allocate, L2 and L3 are write allocate.</a:t>
            </a:r>
          </a:p>
          <a:p>
            <a:r>
              <a:rPr lang="en-US" dirty="0"/>
              <a:t>https://</a:t>
            </a:r>
            <a:r>
              <a:rPr lang="en-US" dirty="0" err="1"/>
              <a:t>www.edn.com</a:t>
            </a:r>
            <a:r>
              <a:rPr lang="en-US" dirty="0"/>
              <a:t>/memory-hierarchy-design-part-6-the-intel-core-i7-fallacies-and-pitfalls/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00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Larger block size will reduce  compulsory misses</a:t>
            </a:r>
          </a:p>
          <a:p>
            <a:r>
              <a:rPr lang="en-US" dirty="0"/>
              <a:t>Larger associativity will reduce conflict misses</a:t>
            </a:r>
          </a:p>
          <a:p>
            <a:r>
              <a:rPr lang="en-US" dirty="0"/>
              <a:t>Larger cache will reduce capacity misses</a:t>
            </a:r>
          </a:p>
          <a:p>
            <a:r>
              <a:rPr lang="en-US" dirty="0"/>
              <a:t>But: larger block size yields larger miss penalty (more data to copy from memory) </a:t>
            </a:r>
          </a:p>
          <a:p>
            <a:r>
              <a:rPr lang="en-US" dirty="0"/>
              <a:t>       larger cache (and larger associativity): increased hit time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Classifying misses with a particular cache configuration: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Would this miss occur in a cache with infinite capacity? If the answer is yes, then this is a compulsory miss and we are done. If the answer is no, then consider question 2.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Would this miss occur in a </a:t>
            </a:r>
            <a:r>
              <a:rPr lang="en-US" i="1" dirty="0">
                <a:solidFill>
                  <a:schemeClr val="bg1"/>
                </a:solidFill>
              </a:rPr>
              <a:t>fully associative </a:t>
            </a:r>
            <a:r>
              <a:rPr lang="en-US" dirty="0">
                <a:solidFill>
                  <a:schemeClr val="bg1"/>
                </a:solidFill>
              </a:rPr>
              <a:t>cache with the desired capacity? If the answer is yes, then this is a capacity miss and we are done. If the answer is no, then consider question 3.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Would this miss occur in a cache with the desired capacity and associativity? If the answer is yes, then this is a conflict miss and we are done. If the answer is no, then this is not a miss – it is a hit!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01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73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5823A-0BF4-9B4B-AC15-20C7E09A4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29DCB6-4DD5-EBE5-02C6-33E5705795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5E84AA-4FE0-B6E0-094A-112B423287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setup, except now assume 8 byte data blocks, 2 cache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13B9C-0DB4-6D98-02F5-AB46DA8227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07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D4806-B37B-EA03-9EAB-6C84219D4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F63248-EEC5-EA75-504B-249E3123EF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2C0304-26B9-F2D5-32D7-62D750E4E8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setup, except now assume 8 byte data blocks, 2 cache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4F31C-EC43-83CA-F25D-CBA26665FC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35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setup, except now assume 8 byte data blocks, 2 cache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89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7B3C1-19C4-1331-1E85-F07F8BCBB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C0A626-1E67-C7E4-00EC-FE527B48C4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706E7A-5E00-4E24-2165-F4B0BFE947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setup, except now assume 8 byte data blocks, 2 cache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C498C-09D1-0263-8429-1F26762EB4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88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66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59368-69E1-9897-A087-24C9A2DC9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5E911E-D7A9-F8D9-4EE8-6AA1FEDA0B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7FA2B2-6442-E218-CBA9-6570EAFBD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64204-9486-F615-7506-0C8941AB7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10/2/24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	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11: Caches (cont'd)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and Writes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Write-through: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write immediately to memory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Write-back: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defer write to memory until replacement of line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Write-allocate: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load into cache, update line in cache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>
                <a:solidFill>
                  <a:schemeClr val="accent1"/>
                </a:solidFill>
              </a:rPr>
              <a:t>No-write-allocate: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writes straight to memory, does not load into cache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Write-back + Write-allocate</a:t>
            </a:r>
          </a:p>
        </p:txBody>
      </p:sp>
    </p:spTree>
    <p:extLst>
      <p:ext uri="{BB962C8B-B14F-4D97-AF65-F5344CB8AC3E}">
        <p14:creationId xmlns:p14="http://schemas.microsoft.com/office/powerpoint/2010/main" val="348823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F7F96-4B58-6B49-85DD-B6BEFA33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Exercise: Write-through + No-write-allocate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A15CC4-E31D-4546-AC82-2C4949ABBCB8}"/>
              </a:ext>
            </a:extLst>
          </p:cNvPr>
          <p:cNvSpPr txBox="1"/>
          <p:nvPr/>
        </p:nvSpPr>
        <p:spPr>
          <a:xfrm>
            <a:off x="6177231" y="1316423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ECAF541-1667-304F-B665-860FA840E5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492"/>
          <a:stretch/>
        </p:blipFill>
        <p:spPr>
          <a:xfrm>
            <a:off x="5448790" y="1661455"/>
            <a:ext cx="2308399" cy="7989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37EFECD-FA0E-A745-BD87-030089194657}"/>
              </a:ext>
            </a:extLst>
          </p:cNvPr>
          <p:cNvGrpSpPr/>
          <p:nvPr/>
        </p:nvGrpSpPr>
        <p:grpSpPr>
          <a:xfrm>
            <a:off x="457200" y="1253689"/>
            <a:ext cx="2492425" cy="2207143"/>
            <a:chOff x="2957903" y="1254711"/>
            <a:chExt cx="2492425" cy="220714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84FC5BA-A3FB-1F44-8191-D58102A7741A}"/>
                </a:ext>
              </a:extLst>
            </p:cNvPr>
            <p:cNvGrpSpPr/>
            <p:nvPr/>
          </p:nvGrpSpPr>
          <p:grpSpPr>
            <a:xfrm>
              <a:off x="2957903" y="1254711"/>
              <a:ext cx="2492425" cy="2207143"/>
              <a:chOff x="2957903" y="1254711"/>
              <a:chExt cx="2492425" cy="2207143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C5B386F-66D0-4C4F-81F6-17EE9D5D8B8F}"/>
                  </a:ext>
                </a:extLst>
              </p:cNvPr>
              <p:cNvSpPr txBox="1"/>
              <p:nvPr/>
            </p:nvSpPr>
            <p:spPr>
              <a:xfrm>
                <a:off x="2957903" y="1254711"/>
                <a:ext cx="2492425" cy="220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Memory 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0x24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0x20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0x1c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0x18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0x14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0x10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77D951BD-841B-9D4B-8911-952EC6430506}"/>
                  </a:ext>
                </a:extLst>
              </p:cNvPr>
              <p:cNvGrpSpPr/>
              <p:nvPr/>
            </p:nvGrpSpPr>
            <p:grpSpPr>
              <a:xfrm>
                <a:off x="4154614" y="1904461"/>
                <a:ext cx="1228810" cy="1511060"/>
                <a:chOff x="4190015" y="2001876"/>
                <a:chExt cx="1228810" cy="1511060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438B4AF6-6DF6-1A4F-A82C-43C388B56566}"/>
                    </a:ext>
                  </a:extLst>
                </p:cNvPr>
                <p:cNvSpPr/>
                <p:nvPr/>
              </p:nvSpPr>
              <p:spPr>
                <a:xfrm>
                  <a:off x="4190015" y="2001876"/>
                  <a:ext cx="1228140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21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14755648-64CE-C345-AF53-492825094B5D}"/>
                    </a:ext>
                  </a:extLst>
                </p:cNvPr>
                <p:cNvSpPr/>
                <p:nvPr/>
              </p:nvSpPr>
              <p:spPr>
                <a:xfrm>
                  <a:off x="4190015" y="3208136"/>
                  <a:ext cx="1228140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17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C7EF4A4-726E-AD4E-9410-A2D3A0AE26FE}"/>
                    </a:ext>
                  </a:extLst>
                </p:cNvPr>
                <p:cNvSpPr/>
                <p:nvPr/>
              </p:nvSpPr>
              <p:spPr>
                <a:xfrm>
                  <a:off x="4190015" y="2300206"/>
                  <a:ext cx="1228140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20</a:t>
                  </a: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48C11CFF-4281-514B-8366-D8D79CACFCDF}"/>
                    </a:ext>
                  </a:extLst>
                </p:cNvPr>
                <p:cNvSpPr/>
                <p:nvPr/>
              </p:nvSpPr>
              <p:spPr>
                <a:xfrm>
                  <a:off x="4190015" y="2598536"/>
                  <a:ext cx="1228140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19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89CC4B4-4BBA-4B4A-A733-2909FBE08746}"/>
                    </a:ext>
                  </a:extLst>
                </p:cNvPr>
                <p:cNvSpPr/>
                <p:nvPr/>
              </p:nvSpPr>
              <p:spPr>
                <a:xfrm>
                  <a:off x="4190685" y="2905267"/>
                  <a:ext cx="1228140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18</a:t>
                  </a:r>
                </a:p>
              </p:txBody>
            </p:sp>
          </p:grp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71E0159-C3DC-D043-9FD2-BAD3B5F6BC5A}"/>
                </a:ext>
              </a:extLst>
            </p:cNvPr>
            <p:cNvSpPr/>
            <p:nvPr/>
          </p:nvSpPr>
          <p:spPr>
            <a:xfrm>
              <a:off x="4154614" y="1610439"/>
              <a:ext cx="122814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22</a:t>
              </a: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E81959AB-0888-6D4E-B591-D712D50225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60" b="1"/>
          <a:stretch/>
        </p:blipFill>
        <p:spPr>
          <a:xfrm>
            <a:off x="5448790" y="2443886"/>
            <a:ext cx="2308399" cy="66012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B531D9-7719-504F-A273-8372C49D144B}"/>
              </a:ext>
            </a:extLst>
          </p:cNvPr>
          <p:cNvSpPr/>
          <p:nvPr/>
        </p:nvSpPr>
        <p:spPr>
          <a:xfrm>
            <a:off x="5317073" y="3154234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4 byte data blocks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FB6774B-D5A9-BC42-A115-C333B36A2ECE}"/>
              </a:ext>
            </a:extLst>
          </p:cNvPr>
          <p:cNvGraphicFramePr>
            <a:graphicFrameLocks noGrp="1"/>
          </p:cNvGraphicFramePr>
          <p:nvPr/>
        </p:nvGraphicFramePr>
        <p:xfrm>
          <a:off x="4582362" y="3810000"/>
          <a:ext cx="46169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314758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87600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322000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61879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347721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76912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332688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477994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  <a:gridCol w="415548">
                  <a:extLst>
                    <a:ext uri="{9D8B030D-6E8A-4147-A177-3AD203B41FA5}">
                      <a16:colId xmlns:a16="http://schemas.microsoft.com/office/drawing/2014/main" val="226663077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94E93E-C998-4A4B-B16C-51E51CECD4DD}"/>
              </a:ext>
            </a:extLst>
          </p:cNvPr>
          <p:cNvGraphicFramePr>
            <a:graphicFrameLocks noGrp="1"/>
          </p:cNvGraphicFramePr>
          <p:nvPr/>
        </p:nvGraphicFramePr>
        <p:xfrm>
          <a:off x="109527" y="4070429"/>
          <a:ext cx="350519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5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615958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42922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8,0x10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9,0x24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03B92E47-EC99-7F41-A23A-94FE3CB03184}"/>
              </a:ext>
            </a:extLst>
          </p:cNvPr>
          <p:cNvSpPr/>
          <p:nvPr/>
        </p:nvSpPr>
        <p:spPr>
          <a:xfrm>
            <a:off x="1211351" y="4423620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0001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D43C70-91DE-AC49-90B5-E62040E7E16C}"/>
              </a:ext>
            </a:extLst>
          </p:cNvPr>
          <p:cNvSpPr/>
          <p:nvPr/>
        </p:nvSpPr>
        <p:spPr>
          <a:xfrm>
            <a:off x="1970696" y="4419600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31EFD9-182F-1246-9552-019254D916DD}"/>
              </a:ext>
            </a:extLst>
          </p:cNvPr>
          <p:cNvSpPr/>
          <p:nvPr/>
        </p:nvSpPr>
        <p:spPr>
          <a:xfrm>
            <a:off x="2424288" y="4419600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899260-5734-9F44-9CC5-7E58E64DA582}"/>
              </a:ext>
            </a:extLst>
          </p:cNvPr>
          <p:cNvSpPr/>
          <p:nvPr/>
        </p:nvSpPr>
        <p:spPr>
          <a:xfrm>
            <a:off x="3020713" y="442116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746209-C106-BF4B-9775-A7EF61308646}"/>
              </a:ext>
            </a:extLst>
          </p:cNvPr>
          <p:cNvSpPr/>
          <p:nvPr/>
        </p:nvSpPr>
        <p:spPr>
          <a:xfrm>
            <a:off x="4785931" y="456938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  <a:endParaRPr lang="en-US" sz="17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180D26-3364-4647-8F41-2F26A8F26DD8}"/>
              </a:ext>
            </a:extLst>
          </p:cNvPr>
          <p:cNvSpPr/>
          <p:nvPr/>
        </p:nvSpPr>
        <p:spPr>
          <a:xfrm>
            <a:off x="4535753" y="458201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212C3B-1EE1-9C41-81A0-DAA011494056}"/>
              </a:ext>
            </a:extLst>
          </p:cNvPr>
          <p:cNvSpPr/>
          <p:nvPr/>
        </p:nvSpPr>
        <p:spPr>
          <a:xfrm>
            <a:off x="5109896" y="4569383"/>
            <a:ext cx="42832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17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BFB3409-A400-054C-81F4-252384473AA9}"/>
              </a:ext>
            </a:extLst>
          </p:cNvPr>
          <p:cNvSpPr/>
          <p:nvPr/>
        </p:nvSpPr>
        <p:spPr>
          <a:xfrm>
            <a:off x="1207564" y="480663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0001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738CC-ED79-A045-B928-B6D178082712}"/>
              </a:ext>
            </a:extLst>
          </p:cNvPr>
          <p:cNvSpPr/>
          <p:nvPr/>
        </p:nvSpPr>
        <p:spPr>
          <a:xfrm>
            <a:off x="1966909" y="4802617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598796C-53B2-9C47-8504-C36DF13F5E76}"/>
              </a:ext>
            </a:extLst>
          </p:cNvPr>
          <p:cNvSpPr/>
          <p:nvPr/>
        </p:nvSpPr>
        <p:spPr>
          <a:xfrm>
            <a:off x="2420501" y="4802617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090CE62-F387-424A-9303-06640C7C1136}"/>
              </a:ext>
            </a:extLst>
          </p:cNvPr>
          <p:cNvSpPr/>
          <p:nvPr/>
        </p:nvSpPr>
        <p:spPr>
          <a:xfrm>
            <a:off x="3016926" y="47895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5625AAD-69B5-C345-A58E-2C4EEE87C623}"/>
              </a:ext>
            </a:extLst>
          </p:cNvPr>
          <p:cNvSpPr/>
          <p:nvPr/>
        </p:nvSpPr>
        <p:spPr>
          <a:xfrm>
            <a:off x="4800733" y="4923324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  <a:endParaRPr lang="en-US" sz="17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7D6DB1D-E0FF-DE47-840D-BDB7AD7344F4}"/>
              </a:ext>
            </a:extLst>
          </p:cNvPr>
          <p:cNvSpPr/>
          <p:nvPr/>
        </p:nvSpPr>
        <p:spPr>
          <a:xfrm>
            <a:off x="4535395" y="4935955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4E684E4-4820-AC48-A496-C29511D6B3F9}"/>
              </a:ext>
            </a:extLst>
          </p:cNvPr>
          <p:cNvSpPr/>
          <p:nvPr/>
        </p:nvSpPr>
        <p:spPr>
          <a:xfrm>
            <a:off x="5162814" y="4930968"/>
            <a:ext cx="30649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B97817F-935D-4E45-AA8E-77C8A7D10CF6}"/>
              </a:ext>
            </a:extLst>
          </p:cNvPr>
          <p:cNvSpPr/>
          <p:nvPr/>
        </p:nvSpPr>
        <p:spPr>
          <a:xfrm>
            <a:off x="1207564" y="5192125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0010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F086FFB-F886-1141-8ADB-5030372C71A7}"/>
              </a:ext>
            </a:extLst>
          </p:cNvPr>
          <p:cNvSpPr/>
          <p:nvPr/>
        </p:nvSpPr>
        <p:spPr>
          <a:xfrm>
            <a:off x="1966909" y="5188105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01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5BA1C4-C875-2D45-9380-5926E77C3C08}"/>
              </a:ext>
            </a:extLst>
          </p:cNvPr>
          <p:cNvSpPr/>
          <p:nvPr/>
        </p:nvSpPr>
        <p:spPr>
          <a:xfrm>
            <a:off x="2420501" y="5188105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343A5BB-74B8-CE40-BBDF-C883B2F0BBB9}"/>
              </a:ext>
            </a:extLst>
          </p:cNvPr>
          <p:cNvSpPr/>
          <p:nvPr/>
        </p:nvSpPr>
        <p:spPr>
          <a:xfrm>
            <a:off x="3016926" y="517504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5AD103E-E4E7-1D42-B3F0-8B223DB476FF}"/>
              </a:ext>
            </a:extLst>
          </p:cNvPr>
          <p:cNvSpPr/>
          <p:nvPr/>
        </p:nvSpPr>
        <p:spPr>
          <a:xfrm>
            <a:off x="5889512" y="5672746"/>
            <a:ext cx="30649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2EC4760-7343-5A4D-BE65-CA122174E41A}"/>
              </a:ext>
            </a:extLst>
          </p:cNvPr>
          <p:cNvSpPr/>
          <p:nvPr/>
        </p:nvSpPr>
        <p:spPr>
          <a:xfrm>
            <a:off x="5573400" y="568117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00359D-A30F-2F4E-B1AC-543FF27EC4D0}"/>
              </a:ext>
            </a:extLst>
          </p:cNvPr>
          <p:cNvSpPr/>
          <p:nvPr/>
        </p:nvSpPr>
        <p:spPr>
          <a:xfrm>
            <a:off x="6174972" y="5664319"/>
            <a:ext cx="30649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9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F9E685-51B0-BA4D-B4BD-CA9D35F1A865}"/>
              </a:ext>
            </a:extLst>
          </p:cNvPr>
          <p:cNvSpPr/>
          <p:nvPr/>
        </p:nvSpPr>
        <p:spPr>
          <a:xfrm>
            <a:off x="1213764" y="5561327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0010</a:t>
            </a:r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426D328-EE97-8944-BC48-23BE866CAEA7}"/>
              </a:ext>
            </a:extLst>
          </p:cNvPr>
          <p:cNvSpPr/>
          <p:nvPr/>
        </p:nvSpPr>
        <p:spPr>
          <a:xfrm>
            <a:off x="1973109" y="5557307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01</a:t>
            </a:r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C1E95A-CE56-CE46-9641-DF9CCE544C7C}"/>
              </a:ext>
            </a:extLst>
          </p:cNvPr>
          <p:cNvSpPr/>
          <p:nvPr/>
        </p:nvSpPr>
        <p:spPr>
          <a:xfrm>
            <a:off x="2426701" y="5557307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9A84633-3CD9-414B-92FE-F65B31BB39A0}"/>
              </a:ext>
            </a:extLst>
          </p:cNvPr>
          <p:cNvSpPr/>
          <p:nvPr/>
        </p:nvSpPr>
        <p:spPr>
          <a:xfrm>
            <a:off x="3023126" y="554424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64AE86-7C28-4C4B-9899-3A30568D5916}"/>
              </a:ext>
            </a:extLst>
          </p:cNvPr>
          <p:cNvSpPr/>
          <p:nvPr/>
        </p:nvSpPr>
        <p:spPr>
          <a:xfrm>
            <a:off x="1218673" y="5910642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0010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E5BB67-0F91-D54A-B37B-A5730AE910B7}"/>
              </a:ext>
            </a:extLst>
          </p:cNvPr>
          <p:cNvSpPr/>
          <p:nvPr/>
        </p:nvSpPr>
        <p:spPr>
          <a:xfrm>
            <a:off x="1978018" y="590662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315F7DD-D44F-0E4A-84C2-0CD2AE3D951F}"/>
              </a:ext>
            </a:extLst>
          </p:cNvPr>
          <p:cNvSpPr/>
          <p:nvPr/>
        </p:nvSpPr>
        <p:spPr>
          <a:xfrm>
            <a:off x="2431610" y="590662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00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73E9CD4-7FF9-3E45-92A0-FC8D5C2D5D5E}"/>
              </a:ext>
            </a:extLst>
          </p:cNvPr>
          <p:cNvSpPr/>
          <p:nvPr/>
        </p:nvSpPr>
        <p:spPr>
          <a:xfrm>
            <a:off x="3028035" y="589355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521CB40-0E8D-0F43-B1E7-74B2FB1CBA72}"/>
              </a:ext>
            </a:extLst>
          </p:cNvPr>
          <p:cNvSpPr/>
          <p:nvPr/>
        </p:nvSpPr>
        <p:spPr>
          <a:xfrm>
            <a:off x="4808898" y="604429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2</a:t>
            </a:r>
            <a:endParaRPr lang="en-US" sz="17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4C1AC2B-166E-DC4F-B729-E079FAC70934}"/>
              </a:ext>
            </a:extLst>
          </p:cNvPr>
          <p:cNvSpPr/>
          <p:nvPr/>
        </p:nvSpPr>
        <p:spPr>
          <a:xfrm>
            <a:off x="4543248" y="6057390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AE13D6A-CBE2-B546-AC91-E914E5F22A43}"/>
              </a:ext>
            </a:extLst>
          </p:cNvPr>
          <p:cNvSpPr/>
          <p:nvPr/>
        </p:nvSpPr>
        <p:spPr>
          <a:xfrm>
            <a:off x="5109896" y="6051936"/>
            <a:ext cx="42832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21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F4D7BA5-0B0A-054F-BBFF-6E57EA2333B1}"/>
              </a:ext>
            </a:extLst>
          </p:cNvPr>
          <p:cNvSpPr/>
          <p:nvPr/>
        </p:nvSpPr>
        <p:spPr>
          <a:xfrm>
            <a:off x="8802240" y="4569381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E518B5-B1C4-D34C-B736-967D2E1A015B}"/>
              </a:ext>
            </a:extLst>
          </p:cNvPr>
          <p:cNvSpPr/>
          <p:nvPr/>
        </p:nvSpPr>
        <p:spPr>
          <a:xfrm>
            <a:off x="8802240" y="4930968"/>
            <a:ext cx="33054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F0325DD-3A3C-9A4D-9E22-DF16F3D564A6}"/>
              </a:ext>
            </a:extLst>
          </p:cNvPr>
          <p:cNvSpPr/>
          <p:nvPr/>
        </p:nvSpPr>
        <p:spPr>
          <a:xfrm>
            <a:off x="8802240" y="5292555"/>
            <a:ext cx="33054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Y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60C9B16-4FCF-1C43-AA65-B1E0FE546329}"/>
              </a:ext>
            </a:extLst>
          </p:cNvPr>
          <p:cNvSpPr/>
          <p:nvPr/>
        </p:nvSpPr>
        <p:spPr>
          <a:xfrm>
            <a:off x="8791020" y="5688794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2A6968C-1804-564A-90CE-D0D39E769CC6}"/>
              </a:ext>
            </a:extLst>
          </p:cNvPr>
          <p:cNvSpPr/>
          <p:nvPr/>
        </p:nvSpPr>
        <p:spPr>
          <a:xfrm>
            <a:off x="8791020" y="6050381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4180C1C-61B6-1941-88CE-1DD670EEC61A}"/>
              </a:ext>
            </a:extLst>
          </p:cNvPr>
          <p:cNvSpPr/>
          <p:nvPr/>
        </p:nvSpPr>
        <p:spPr>
          <a:xfrm>
            <a:off x="1653911" y="3126421"/>
            <a:ext cx="122814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C51E585-9541-EA41-B314-8AE3AA6CD512}"/>
              </a:ext>
            </a:extLst>
          </p:cNvPr>
          <p:cNvSpPr/>
          <p:nvPr/>
        </p:nvSpPr>
        <p:spPr>
          <a:xfrm>
            <a:off x="1652743" y="1611579"/>
            <a:ext cx="122814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9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6E087D4-0B56-B2CA-28D1-030FFE0DB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208672"/>
              </p:ext>
            </p:extLst>
          </p:nvPr>
        </p:nvGraphicFramePr>
        <p:xfrm>
          <a:off x="4582362" y="3810000"/>
          <a:ext cx="46169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314758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87600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322000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61879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347721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76912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332688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477994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  <a:gridCol w="415548">
                  <a:extLst>
                    <a:ext uri="{9D8B030D-6E8A-4147-A177-3AD203B41FA5}">
                      <a16:colId xmlns:a16="http://schemas.microsoft.com/office/drawing/2014/main" val="226663077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57C21B-5EEA-CA31-F204-260F668A6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710367"/>
              </p:ext>
            </p:extLst>
          </p:nvPr>
        </p:nvGraphicFramePr>
        <p:xfrm>
          <a:off x="109527" y="4070429"/>
          <a:ext cx="350519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5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615958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42922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8,0x10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9,0x24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8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2" grpId="0"/>
      <p:bldP spid="63" grpId="0"/>
      <p:bldP spid="64" grpId="0"/>
      <p:bldP spid="65" grpId="0"/>
      <p:bldP spid="66" grpId="0"/>
      <p:bldP spid="56" grpId="0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8686D-0545-BD8B-4C1C-79F9E826A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Table 181">
            <a:extLst>
              <a:ext uri="{FF2B5EF4-FFF2-40B4-BE49-F238E27FC236}">
                <a16:creationId xmlns:a16="http://schemas.microsoft.com/office/drawing/2014/main" id="{71AE8530-5492-834D-EA0D-A524EFA6D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312169"/>
              </p:ext>
            </p:extLst>
          </p:nvPr>
        </p:nvGraphicFramePr>
        <p:xfrm>
          <a:off x="3956429" y="3875464"/>
          <a:ext cx="517635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41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29195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692476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2341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414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  <a:gridCol w="337775">
                  <a:extLst>
                    <a:ext uri="{9D8B030D-6E8A-4147-A177-3AD203B41FA5}">
                      <a16:colId xmlns:a16="http://schemas.microsoft.com/office/drawing/2014/main" val="264455293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53 54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3A478CC-2DD4-3098-0441-EFAFE502B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/>
              <a:t>Exercise: Write-back + Write-allocate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7888F3B-71F3-3298-A68C-E5D547B4E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40040"/>
              </p:ext>
            </p:extLst>
          </p:nvPr>
        </p:nvGraphicFramePr>
        <p:xfrm>
          <a:off x="0" y="4079250"/>
          <a:ext cx="39275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0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544323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44323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487011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1635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27203">
                  <a:extLst>
                    <a:ext uri="{9D8B030D-6E8A-4147-A177-3AD203B41FA5}">
                      <a16:colId xmlns:a16="http://schemas.microsoft.com/office/drawing/2014/main" val="1309232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8,0x70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9,0x64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35D8A951-2229-8960-F4EB-E18903DF5F4B}"/>
              </a:ext>
            </a:extLst>
          </p:cNvPr>
          <p:cNvGrpSpPr/>
          <p:nvPr/>
        </p:nvGrpSpPr>
        <p:grpSpPr>
          <a:xfrm>
            <a:off x="1190034" y="4419600"/>
            <a:ext cx="1715770" cy="373352"/>
            <a:chOff x="1306759" y="4419600"/>
            <a:chExt cx="1715770" cy="37335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7294BDE-8285-C8AB-B5D0-67F3B24A6F31}"/>
                </a:ext>
              </a:extLst>
            </p:cNvPr>
            <p:cNvSpPr/>
            <p:nvPr/>
          </p:nvSpPr>
          <p:spPr>
            <a:xfrm>
              <a:off x="1306759" y="4423620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011</a:t>
              </a:r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6A96D4-EA2E-B959-A8E6-8B733B956319}"/>
                </a:ext>
              </a:extLst>
            </p:cNvPr>
            <p:cNvSpPr/>
            <p:nvPr/>
          </p:nvSpPr>
          <p:spPr>
            <a:xfrm>
              <a:off x="1970696" y="4419600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</a:t>
              </a:r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FA59236-7282-8CE4-7873-9C074BA76BDF}"/>
                </a:ext>
              </a:extLst>
            </p:cNvPr>
            <p:cNvSpPr/>
            <p:nvPr/>
          </p:nvSpPr>
          <p:spPr>
            <a:xfrm>
              <a:off x="2424288" y="4419600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100</a:t>
              </a:r>
              <a:endParaRPr lang="en-US" dirty="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35669F89-FD2D-26B5-697C-8813DE4810E6}"/>
              </a:ext>
            </a:extLst>
          </p:cNvPr>
          <p:cNvSpPr/>
          <p:nvPr/>
        </p:nvSpPr>
        <p:spPr>
          <a:xfrm>
            <a:off x="2903988" y="442116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759EC2-AD92-0A53-8375-10ACDCA8CF54}"/>
              </a:ext>
            </a:extLst>
          </p:cNvPr>
          <p:cNvGrpSpPr/>
          <p:nvPr/>
        </p:nvGrpSpPr>
        <p:grpSpPr>
          <a:xfrm>
            <a:off x="1190034" y="4802617"/>
            <a:ext cx="1711983" cy="373352"/>
            <a:chOff x="1306759" y="4802617"/>
            <a:chExt cx="1711983" cy="37335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E93CB91-2063-A173-9618-4AE7CD6E5A3C}"/>
                </a:ext>
              </a:extLst>
            </p:cNvPr>
            <p:cNvSpPr/>
            <p:nvPr/>
          </p:nvSpPr>
          <p:spPr>
            <a:xfrm>
              <a:off x="1306759" y="4806637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011</a:t>
              </a:r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F478685-C7C1-95E8-B0D7-72FCABB76D40}"/>
                </a:ext>
              </a:extLst>
            </p:cNvPr>
            <p:cNvSpPr/>
            <p:nvPr/>
          </p:nvSpPr>
          <p:spPr>
            <a:xfrm>
              <a:off x="1966909" y="4802617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</a:t>
              </a:r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1A327C4-454D-9BAC-38AC-4FBAB04B221E}"/>
                </a:ext>
              </a:extLst>
            </p:cNvPr>
            <p:cNvSpPr/>
            <p:nvPr/>
          </p:nvSpPr>
          <p:spPr>
            <a:xfrm>
              <a:off x="2420501" y="4802617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000</a:t>
              </a:r>
              <a:endParaRPr lang="en-US" dirty="0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BE086F5-394B-53A3-18C6-D57AF38B646B}"/>
              </a:ext>
            </a:extLst>
          </p:cNvPr>
          <p:cNvSpPr/>
          <p:nvPr/>
        </p:nvSpPr>
        <p:spPr>
          <a:xfrm>
            <a:off x="2900201" y="47895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D9741D8-04CA-B7BC-C9AF-89C206278DA2}"/>
              </a:ext>
            </a:extLst>
          </p:cNvPr>
          <p:cNvGrpSpPr/>
          <p:nvPr/>
        </p:nvGrpSpPr>
        <p:grpSpPr>
          <a:xfrm>
            <a:off x="1190034" y="5188105"/>
            <a:ext cx="1711983" cy="373352"/>
            <a:chOff x="1306759" y="5188105"/>
            <a:chExt cx="1711983" cy="37335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4A6C054-CA91-5EE8-CEAB-FDC12759485A}"/>
                </a:ext>
              </a:extLst>
            </p:cNvPr>
            <p:cNvSpPr/>
            <p:nvPr/>
          </p:nvSpPr>
          <p:spPr>
            <a:xfrm>
              <a:off x="1306759" y="5192125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011</a:t>
              </a:r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DDFAA39-ED08-0796-9459-DC2C0DC177D4}"/>
                </a:ext>
              </a:extLst>
            </p:cNvPr>
            <p:cNvSpPr/>
            <p:nvPr/>
          </p:nvSpPr>
          <p:spPr>
            <a:xfrm>
              <a:off x="1966909" y="5188105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00</a:t>
              </a:r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55CF9AB-B2C4-28FE-B6D2-7AE930AA6DA2}"/>
                </a:ext>
              </a:extLst>
            </p:cNvPr>
            <p:cNvSpPr/>
            <p:nvPr/>
          </p:nvSpPr>
          <p:spPr>
            <a:xfrm>
              <a:off x="2420501" y="5188105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100</a:t>
              </a:r>
              <a:endParaRPr lang="en-US" dirty="0"/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4B6AD037-169B-570D-7381-320990C2053F}"/>
              </a:ext>
            </a:extLst>
          </p:cNvPr>
          <p:cNvSpPr/>
          <p:nvPr/>
        </p:nvSpPr>
        <p:spPr>
          <a:xfrm>
            <a:off x="2900201" y="517504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C60C12F-DC83-DA27-2951-58E7D5C813F8}"/>
              </a:ext>
            </a:extLst>
          </p:cNvPr>
          <p:cNvGrpSpPr/>
          <p:nvPr/>
        </p:nvGrpSpPr>
        <p:grpSpPr>
          <a:xfrm>
            <a:off x="1190034" y="5557307"/>
            <a:ext cx="1718183" cy="373352"/>
            <a:chOff x="1306759" y="5557307"/>
            <a:chExt cx="1718183" cy="37335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23262A9-1EFD-A92D-CB61-704E397CDC1F}"/>
                </a:ext>
              </a:extLst>
            </p:cNvPr>
            <p:cNvSpPr/>
            <p:nvPr/>
          </p:nvSpPr>
          <p:spPr>
            <a:xfrm>
              <a:off x="1306759" y="5561327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011</a:t>
              </a:r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7AB5FDF-CAD5-8D82-A2C0-DA86D3641DCE}"/>
                </a:ext>
              </a:extLst>
            </p:cNvPr>
            <p:cNvSpPr/>
            <p:nvPr/>
          </p:nvSpPr>
          <p:spPr>
            <a:xfrm>
              <a:off x="1973109" y="5557307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00</a:t>
              </a:r>
              <a:endParaRPr lang="en-US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08C629E-B4D2-0D38-6661-AB0B56123A70}"/>
                </a:ext>
              </a:extLst>
            </p:cNvPr>
            <p:cNvSpPr/>
            <p:nvPr/>
          </p:nvSpPr>
          <p:spPr>
            <a:xfrm>
              <a:off x="2426701" y="5557307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100</a:t>
              </a:r>
              <a:endParaRPr lang="en-US" dirty="0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0022B135-ABCD-C4E9-1767-6C202D7C54AE}"/>
              </a:ext>
            </a:extLst>
          </p:cNvPr>
          <p:cNvSpPr/>
          <p:nvPr/>
        </p:nvSpPr>
        <p:spPr>
          <a:xfrm>
            <a:off x="2906401" y="554424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245A0FA-7D8C-57D6-7A2F-05EAA67F20EF}"/>
              </a:ext>
            </a:extLst>
          </p:cNvPr>
          <p:cNvGrpSpPr/>
          <p:nvPr/>
        </p:nvGrpSpPr>
        <p:grpSpPr>
          <a:xfrm>
            <a:off x="1190034" y="5906622"/>
            <a:ext cx="1723092" cy="373352"/>
            <a:chOff x="1306759" y="5906622"/>
            <a:chExt cx="1723092" cy="373352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8AD2799-C835-F456-1B03-08B6A995FB3C}"/>
                </a:ext>
              </a:extLst>
            </p:cNvPr>
            <p:cNvSpPr/>
            <p:nvPr/>
          </p:nvSpPr>
          <p:spPr>
            <a:xfrm>
              <a:off x="1306759" y="5910642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100</a:t>
              </a:r>
              <a:endParaRPr lang="en-US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0020367-A2AF-A427-55A6-93053E6EFA06}"/>
                </a:ext>
              </a:extLst>
            </p:cNvPr>
            <p:cNvSpPr/>
            <p:nvPr/>
          </p:nvSpPr>
          <p:spPr>
            <a:xfrm>
              <a:off x="1978018" y="590662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00</a:t>
              </a:r>
              <a:endParaRPr lang="en-US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66A160B-24E2-9FE7-C487-7453A008BD16}"/>
                </a:ext>
              </a:extLst>
            </p:cNvPr>
            <p:cNvSpPr/>
            <p:nvPr/>
          </p:nvSpPr>
          <p:spPr>
            <a:xfrm>
              <a:off x="2431610" y="5906622"/>
              <a:ext cx="5982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000</a:t>
              </a:r>
              <a:endParaRPr lang="en-US" dirty="0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5368944E-CF3B-C12C-DE39-D5BA9CE496B0}"/>
              </a:ext>
            </a:extLst>
          </p:cNvPr>
          <p:cNvSpPr/>
          <p:nvPr/>
        </p:nvSpPr>
        <p:spPr>
          <a:xfrm>
            <a:off x="2911310" y="589355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D2A3E24-6374-62AB-2C65-A3ED1B8432A8}"/>
              </a:ext>
            </a:extLst>
          </p:cNvPr>
          <p:cNvSpPr/>
          <p:nvPr/>
        </p:nvSpPr>
        <p:spPr>
          <a:xfrm>
            <a:off x="8802240" y="4642057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9142F4F-4167-441E-7C6B-09197C460FDE}"/>
              </a:ext>
            </a:extLst>
          </p:cNvPr>
          <p:cNvSpPr/>
          <p:nvPr/>
        </p:nvSpPr>
        <p:spPr>
          <a:xfrm>
            <a:off x="8802240" y="5003644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1CF9AFE-29E8-D2E3-8A09-70C6E4319314}"/>
              </a:ext>
            </a:extLst>
          </p:cNvPr>
          <p:cNvSpPr/>
          <p:nvPr/>
        </p:nvSpPr>
        <p:spPr>
          <a:xfrm>
            <a:off x="8802240" y="5365231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26C6AE3-B3F1-E6CB-7F8C-7B161EA70E7F}"/>
              </a:ext>
            </a:extLst>
          </p:cNvPr>
          <p:cNvSpPr/>
          <p:nvPr/>
        </p:nvSpPr>
        <p:spPr>
          <a:xfrm>
            <a:off x="8791020" y="5761470"/>
            <a:ext cx="341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8EC0626-A9B6-2B5D-9182-B225B9295D70}"/>
              </a:ext>
            </a:extLst>
          </p:cNvPr>
          <p:cNvSpPr/>
          <p:nvPr/>
        </p:nvSpPr>
        <p:spPr>
          <a:xfrm>
            <a:off x="8791020" y="6123057"/>
            <a:ext cx="33054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/>
              <a:t>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FFC639-47A4-24E5-05EB-77921DFA11F0}"/>
              </a:ext>
            </a:extLst>
          </p:cNvPr>
          <p:cNvSpPr txBox="1"/>
          <p:nvPr/>
        </p:nvSpPr>
        <p:spPr>
          <a:xfrm>
            <a:off x="7315240" y="1219200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34B484-1F5B-213F-CE91-BA5026B8FAE3}"/>
              </a:ext>
            </a:extLst>
          </p:cNvPr>
          <p:cNvGrpSpPr/>
          <p:nvPr/>
        </p:nvGrpSpPr>
        <p:grpSpPr>
          <a:xfrm>
            <a:off x="292133" y="1605955"/>
            <a:ext cx="5020156" cy="705106"/>
            <a:chOff x="838200" y="1371600"/>
            <a:chExt cx="5020156" cy="70510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DC15619-4230-23C6-522F-8A833E639C62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A552BB6-AC53-819D-30FE-7A95AA94C422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A8A42ECB-1E8D-7B50-CCA1-9A4FDDEFF5F3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C4787D01-D333-1388-A848-6C691BBE7590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562EF289-80B3-E3CE-9A8D-9020E758F906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5FB57C8D-4A06-EC6A-A101-D64442347CB3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574B404E-DAE8-DCC6-E48F-23C07A549FE6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8E97392-7A7D-3773-E5CF-8C5BC170F612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0C8F29D4-9447-F7A8-30CC-57F6F7AFB9FD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D8477E9F-BFD6-7AD5-B8CB-6AAB92C48690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EEEA32E8-136B-CDFC-BA07-2CC97207F8CF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E617AC6-F219-FCB6-F461-63409143F80D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71E652-3E1F-6367-CA18-6768BF997B0E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CAD8361-9749-E30A-9499-FA0D8FA9619C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F193FED-3193-C085-748A-BA5EC075CF12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73E9D9E-FA82-9C56-4CFE-169CCF951848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683D559-A4B1-1B6B-9BC2-F99248AA27B9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830B79F-C7D7-92E8-43CB-750BA9B80946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E6E5B44-172A-25BC-3156-650777B848DE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063FF42-2B14-41A9-1857-C1E3C09D31C5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9A46F5E-9E08-24AD-D9C1-8048D87E8F12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74AD7D9-CDC2-3352-28C9-BC92AF4F75FC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ACD60036-151C-FCD3-B568-8E103C3F5AD4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8D9BB177-0079-DC74-2881-E0206CFAD8BD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216D966-8347-F2D1-8755-3C3002D31678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699A6D9C-355D-086D-5414-5F7540A0DF5A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DFAD9F8C-6BC1-F4EC-22F6-A7F3C764F518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F30DC8C1-29C4-3404-6702-390994D1A7B4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EC893934-1226-9481-002E-E6221D1ADBA8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94F11A7-018F-F2CE-3328-C76025101922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8D3165B-A5BF-0EB0-C6A4-E2F59216F9E1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F95101F9-ED5C-8B0C-0732-6C58900847CA}"/>
              </a:ext>
            </a:extLst>
          </p:cNvPr>
          <p:cNvSpPr txBox="1"/>
          <p:nvPr/>
        </p:nvSpPr>
        <p:spPr>
          <a:xfrm>
            <a:off x="2333767" y="1223156"/>
            <a:ext cx="12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Memory</a:t>
            </a:r>
          </a:p>
        </p:txBody>
      </p:sp>
      <p:pic>
        <p:nvPicPr>
          <p:cNvPr id="98" name="Picture 97" descr="A purple boxes with text&#10;&#10;Description automatically generated with medium confidence">
            <a:extLst>
              <a:ext uri="{FF2B5EF4-FFF2-40B4-BE49-F238E27FC236}">
                <a16:creationId xmlns:a16="http://schemas.microsoft.com/office/drawing/2014/main" id="{CE5D674F-67E7-D659-49F2-557C4A4C0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558" y="1505009"/>
            <a:ext cx="1906463" cy="122267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BED0D09-B9A7-D9F2-BAE8-11DB44994ECF}"/>
              </a:ext>
            </a:extLst>
          </p:cNvPr>
          <p:cNvGrpSpPr/>
          <p:nvPr/>
        </p:nvGrpSpPr>
        <p:grpSpPr>
          <a:xfrm>
            <a:off x="3891850" y="4634282"/>
            <a:ext cx="4871150" cy="366404"/>
            <a:chOff x="4343400" y="772364"/>
            <a:chExt cx="4871150" cy="36640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D467902-DC04-246E-BF56-627A7125AE00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F9567800-3774-E755-9DE7-F136DB34CE6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FC32C9B-E73A-5433-9173-89364FC62B9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2F276CD3-62DC-D580-DC6A-0CB07FBFEA61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E547AC7-FFCB-CB6E-F013-AD7ABE1CAF0A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E2CA1A7A-EFB6-C4DC-8639-ADED9311EB11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2AA5E3C9-8B3E-49A9-982D-1C095A5CD070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2D8EC6BB-8465-B399-C1DA-86F5AD9237D0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75C048A-03E5-B783-7600-CABEF3D57D51}"/>
                </a:ext>
              </a:extLst>
            </p:cNvPr>
            <p:cNvGrpSpPr/>
            <p:nvPr/>
          </p:nvGrpSpPr>
          <p:grpSpPr>
            <a:xfrm>
              <a:off x="6753948" y="778767"/>
              <a:ext cx="1253483" cy="356120"/>
              <a:chOff x="4427109" y="772364"/>
              <a:chExt cx="1253483" cy="356120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8BD7E803-E7BE-1296-C0E5-A9BF95091E26}"/>
                  </a:ext>
                </a:extLst>
              </p:cNvPr>
              <p:cNvSpPr/>
              <p:nvPr/>
            </p:nvSpPr>
            <p:spPr>
              <a:xfrm>
                <a:off x="4427109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0C0ABB66-20C7-0E9E-5435-2424D74006C8}"/>
                  </a:ext>
                </a:extLst>
              </p:cNvPr>
              <p:cNvSpPr/>
              <p:nvPr/>
            </p:nvSpPr>
            <p:spPr>
              <a:xfrm>
                <a:off x="4642450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6F8BE0BB-8B8B-9F8B-F454-0874ED2422E3}"/>
                  </a:ext>
                </a:extLst>
              </p:cNvPr>
              <p:cNvSpPr txBox="1"/>
              <p:nvPr/>
            </p:nvSpPr>
            <p:spPr>
              <a:xfrm>
                <a:off x="4884309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17 18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D6372164-94E1-61C2-08EE-680DD9DAA127}"/>
                </a:ext>
              </a:extLst>
            </p:cNvPr>
            <p:cNvGrpSpPr/>
            <p:nvPr/>
          </p:nvGrpSpPr>
          <p:grpSpPr>
            <a:xfrm>
              <a:off x="7961067" y="782648"/>
              <a:ext cx="1253483" cy="356120"/>
              <a:chOff x="4427109" y="772364"/>
              <a:chExt cx="1253483" cy="356120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AD42BF25-8018-3130-BCD8-27D61E446466}"/>
                  </a:ext>
                </a:extLst>
              </p:cNvPr>
              <p:cNvSpPr/>
              <p:nvPr/>
            </p:nvSpPr>
            <p:spPr>
              <a:xfrm>
                <a:off x="4427109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CE799DA6-5BD3-0AA8-404B-7933D83F60CA}"/>
                  </a:ext>
                </a:extLst>
              </p:cNvPr>
              <p:cNvSpPr/>
              <p:nvPr/>
            </p:nvSpPr>
            <p:spPr>
              <a:xfrm>
                <a:off x="4642450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C7AE4FF-070A-3CF9-2AC9-AE44B32AF7A6}"/>
                  </a:ext>
                </a:extLst>
              </p:cNvPr>
              <p:cNvSpPr txBox="1"/>
              <p:nvPr/>
            </p:nvSpPr>
            <p:spPr>
              <a:xfrm>
                <a:off x="4884309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58AA1A0F-AE20-D2B8-550F-2EA1C8ECDC85}"/>
              </a:ext>
            </a:extLst>
          </p:cNvPr>
          <p:cNvGrpSpPr/>
          <p:nvPr/>
        </p:nvGrpSpPr>
        <p:grpSpPr>
          <a:xfrm>
            <a:off x="3905009" y="5390289"/>
            <a:ext cx="4857991" cy="366404"/>
            <a:chOff x="4343400" y="772364"/>
            <a:chExt cx="4857991" cy="366404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08ABA7AE-0F3A-C67D-6D8D-2A88AF851E55}"/>
                </a:ext>
              </a:extLst>
            </p:cNvPr>
            <p:cNvGrpSpPr/>
            <p:nvPr/>
          </p:nvGrpSpPr>
          <p:grpSpPr>
            <a:xfrm>
              <a:off x="4343400" y="772364"/>
              <a:ext cx="1200391" cy="356120"/>
              <a:chOff x="4343400" y="772364"/>
              <a:chExt cx="1200391" cy="356120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B8866AF9-F95F-F6C7-C712-DE1E66EA16F3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890AF50B-15EA-8C6A-40AB-DC580CB4D4E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F6677942-8D0B-A33E-62D6-0E73FCFA4087}"/>
                  </a:ext>
                </a:extLst>
              </p:cNvPr>
              <p:cNvSpPr txBox="1"/>
              <p:nvPr/>
            </p:nvSpPr>
            <p:spPr>
              <a:xfrm>
                <a:off x="4747508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13  9</a:t>
                </a: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C6B3FE07-5D29-1921-0D3D-D8BE6BF64D31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2C6D8832-09E3-F89D-35EE-286C9AED4856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6CC7E55B-F9A9-2D51-34C3-266BF9787846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4E65AFD2-4310-43F4-F45B-BD429EB0615E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C8E36B16-DB07-4005-9CA1-53C3E9C19085}"/>
                </a:ext>
              </a:extLst>
            </p:cNvPr>
            <p:cNvGrpSpPr/>
            <p:nvPr/>
          </p:nvGrpSpPr>
          <p:grpSpPr>
            <a:xfrm>
              <a:off x="6740789" y="778767"/>
              <a:ext cx="1253483" cy="356120"/>
              <a:chOff x="4413950" y="772364"/>
              <a:chExt cx="1253483" cy="356120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0FC2D503-2483-86A3-23C2-17D92135236E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CB9B3C00-5200-58AB-CEDA-83ADE5398BF0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3EF939A-6301-F69C-AA20-E3EA39BC6F16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8  18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DE73497-2854-A6B7-7174-6D8146801D39}"/>
                </a:ext>
              </a:extLst>
            </p:cNvPr>
            <p:cNvGrpSpPr/>
            <p:nvPr/>
          </p:nvGrpSpPr>
          <p:grpSpPr>
            <a:xfrm>
              <a:off x="7947908" y="782648"/>
              <a:ext cx="1253483" cy="356120"/>
              <a:chOff x="4413950" y="772364"/>
              <a:chExt cx="1253483" cy="356120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D604BBCE-2148-983C-38DC-3946B830908C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263E0AC6-D47C-398A-DBA9-4C229A11AB77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5947F43F-B627-508F-A5A8-5B0AA618D7DF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42626D8E-FCB2-AC80-538C-3E486D12091D}"/>
              </a:ext>
            </a:extLst>
          </p:cNvPr>
          <p:cNvGrpSpPr/>
          <p:nvPr/>
        </p:nvGrpSpPr>
        <p:grpSpPr>
          <a:xfrm>
            <a:off x="3905009" y="5758337"/>
            <a:ext cx="4857991" cy="366404"/>
            <a:chOff x="4343400" y="772364"/>
            <a:chExt cx="4857991" cy="366404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0C53D0BE-0E29-2094-5BC6-962DE39B1EB8}"/>
                </a:ext>
              </a:extLst>
            </p:cNvPr>
            <p:cNvGrpSpPr/>
            <p:nvPr/>
          </p:nvGrpSpPr>
          <p:grpSpPr>
            <a:xfrm>
              <a:off x="4343400" y="772364"/>
              <a:ext cx="1200391" cy="356120"/>
              <a:chOff x="4343400" y="772364"/>
              <a:chExt cx="1200391" cy="35612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817CEAE0-1EDD-88EB-F5E4-C0EADE5E44CE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C3F1A202-EBDD-500B-1CCD-49BEE1D818E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CF5C3453-E377-ADB5-0B60-A6C37BF31481}"/>
                  </a:ext>
                </a:extLst>
              </p:cNvPr>
              <p:cNvSpPr txBox="1"/>
              <p:nvPr/>
            </p:nvSpPr>
            <p:spPr>
              <a:xfrm>
                <a:off x="4747508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13  9</a:t>
                </a:r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D8C77336-1BD7-11C8-7E77-E5CAD75F108A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762CA395-1D08-054D-DB09-08E918F65D7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F38F4DE4-E1D0-E9CF-2034-129C5F1784F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BA4C0F14-0E02-9545-BFF8-EEF438493C3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37D9D4A-E1D0-A055-A955-EDDCCBBD9DE1}"/>
                </a:ext>
              </a:extLst>
            </p:cNvPr>
            <p:cNvGrpSpPr/>
            <p:nvPr/>
          </p:nvGrpSpPr>
          <p:grpSpPr>
            <a:xfrm>
              <a:off x="6740789" y="778767"/>
              <a:ext cx="1253483" cy="356120"/>
              <a:chOff x="4413950" y="772364"/>
              <a:chExt cx="1253483" cy="356120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079BD7D9-748D-8620-E069-53040BF9632E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6FE5701E-A969-7A05-B010-50F9FE92CCE3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194838C4-A074-458F-97C0-9AB7B90C49A8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8  18</a:t>
                </a:r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4D505806-FBA8-5D2E-6BC8-D3B1703B7113}"/>
                </a:ext>
              </a:extLst>
            </p:cNvPr>
            <p:cNvGrpSpPr/>
            <p:nvPr/>
          </p:nvGrpSpPr>
          <p:grpSpPr>
            <a:xfrm>
              <a:off x="7947908" y="782648"/>
              <a:ext cx="1253483" cy="356120"/>
              <a:chOff x="4413950" y="772364"/>
              <a:chExt cx="1253483" cy="356120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BEB80857-8383-55FF-7A16-A1C72737C36B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973F4DA8-2A4E-57C4-D8D6-8273A19A54FE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9A8FA5E5-0535-E8F8-CA26-7A44CC7D8356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9EA4DB20-9438-7738-BB3D-C1D6D73E2DD8}"/>
              </a:ext>
            </a:extLst>
          </p:cNvPr>
          <p:cNvGrpSpPr/>
          <p:nvPr/>
        </p:nvGrpSpPr>
        <p:grpSpPr>
          <a:xfrm>
            <a:off x="3905009" y="6128610"/>
            <a:ext cx="4857991" cy="366404"/>
            <a:chOff x="4343400" y="772364"/>
            <a:chExt cx="4857991" cy="366404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17E9AE3A-0CFB-79DB-46EF-AC2E7A0E65C6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2BF753AA-94BE-EA7D-EA14-EA578774C306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00C46BED-2F2D-AA8D-B816-EDFA17A6BCA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4</a:t>
                </a:r>
                <a:endParaRPr lang="en-US" sz="1700" dirty="0"/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5CF5D76-F2AB-18F3-D277-37D0E8183E0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21 22</a:t>
                </a:r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FD880A5A-8B10-7496-DCD2-3D6991ACA3B0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44A65107-6B73-515B-0D1C-790D3FE50B1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4AD6C181-970A-6899-3AFF-2BDF2FB2DC9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6E0EC410-DC94-57DD-E62E-803207376F7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5D34754D-FD7C-082B-982C-43A02782D503}"/>
                </a:ext>
              </a:extLst>
            </p:cNvPr>
            <p:cNvGrpSpPr/>
            <p:nvPr/>
          </p:nvGrpSpPr>
          <p:grpSpPr>
            <a:xfrm>
              <a:off x="6740789" y="778767"/>
              <a:ext cx="1253483" cy="356120"/>
              <a:chOff x="4413950" y="772364"/>
              <a:chExt cx="1253483" cy="356120"/>
            </a:xfrm>
          </p:grpSpPr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F0715EA2-B397-582B-F4A1-81952F1F86D8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AA57309E-0884-4B23-D02C-B84D8745547E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74CD8793-5F89-834D-F1A7-23F02F4C0F38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8  18</a:t>
                </a:r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2378BCDB-70C0-69B6-305B-D8074905337F}"/>
                </a:ext>
              </a:extLst>
            </p:cNvPr>
            <p:cNvGrpSpPr/>
            <p:nvPr/>
          </p:nvGrpSpPr>
          <p:grpSpPr>
            <a:xfrm>
              <a:off x="7947908" y="782648"/>
              <a:ext cx="1253483" cy="356120"/>
              <a:chOff x="4413950" y="772364"/>
              <a:chExt cx="1253483" cy="356120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095392C0-44F0-3B09-726E-AEC8A18ED08C}"/>
                  </a:ext>
                </a:extLst>
              </p:cNvPr>
              <p:cNvSpPr/>
              <p:nvPr/>
            </p:nvSpPr>
            <p:spPr>
              <a:xfrm>
                <a:off x="441395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39E878D9-DF8E-1B11-A78A-E7BE8DFE523B}"/>
                  </a:ext>
                </a:extLst>
              </p:cNvPr>
              <p:cNvSpPr/>
              <p:nvPr/>
            </p:nvSpPr>
            <p:spPr>
              <a:xfrm>
                <a:off x="462929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B97B52C0-480F-73DD-56B8-95EE9FE5C279}"/>
                  </a:ext>
                </a:extLst>
              </p:cNvPr>
              <p:cNvSpPr txBox="1"/>
              <p:nvPr/>
            </p:nvSpPr>
            <p:spPr>
              <a:xfrm>
                <a:off x="487115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2814BF0B-9F9C-71D4-DCE6-00E702AC5CBA}"/>
              </a:ext>
            </a:extLst>
          </p:cNvPr>
          <p:cNvGrpSpPr/>
          <p:nvPr/>
        </p:nvGrpSpPr>
        <p:grpSpPr>
          <a:xfrm>
            <a:off x="3886200" y="4991893"/>
            <a:ext cx="4876800" cy="366404"/>
            <a:chOff x="4343400" y="772364"/>
            <a:chExt cx="4876800" cy="366404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9D9471F7-D538-02B1-320A-FE659F0492AE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233F3AA9-B585-558D-C16D-F0E95021FA5F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9D062A6B-4A9F-729B-A57B-0E64F6CBB215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1D91D001-DE3E-F83A-E412-45B92D49D2CC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0ADB16DD-3753-23D6-A63D-4DCC76C35A16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54FAF1FD-6435-DAB4-BF67-4C391CDBBDA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9BE19354-8189-DDC9-B460-0BE855C90EF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F454BE15-F99F-BB9D-F81C-CA5BF6E37CB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C6C89F91-E51D-C484-9154-6D8037375BCD}"/>
                </a:ext>
              </a:extLst>
            </p:cNvPr>
            <p:cNvGrpSpPr/>
            <p:nvPr/>
          </p:nvGrpSpPr>
          <p:grpSpPr>
            <a:xfrm>
              <a:off x="6759598" y="778767"/>
              <a:ext cx="1253483" cy="356120"/>
              <a:chOff x="4432759" y="772364"/>
              <a:chExt cx="1253483" cy="356120"/>
            </a:xfrm>
          </p:grpSpPr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AAAB569B-75D7-ED54-91E2-2F719EAE0628}"/>
                  </a:ext>
                </a:extLst>
              </p:cNvPr>
              <p:cNvSpPr/>
              <p:nvPr/>
            </p:nvSpPr>
            <p:spPr>
              <a:xfrm>
                <a:off x="4432759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43FDCC49-8CE2-C832-E024-9EDC028A43BF}"/>
                  </a:ext>
                </a:extLst>
              </p:cNvPr>
              <p:cNvSpPr/>
              <p:nvPr/>
            </p:nvSpPr>
            <p:spPr>
              <a:xfrm>
                <a:off x="4648100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FCD4EA5D-3617-76C3-7A50-CC48301D3E9F}"/>
                  </a:ext>
                </a:extLst>
              </p:cNvPr>
              <p:cNvSpPr txBox="1"/>
              <p:nvPr/>
            </p:nvSpPr>
            <p:spPr>
              <a:xfrm>
                <a:off x="4889959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8  </a:t>
                </a:r>
                <a:r>
                  <a:rPr lang="en-US" sz="1600" dirty="0">
                    <a:solidFill>
                      <a:schemeClr val="bg2"/>
                    </a:solidFill>
                  </a:rPr>
                  <a:t>18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F27425C1-CA34-6583-1020-C2A1436EE31C}"/>
                </a:ext>
              </a:extLst>
            </p:cNvPr>
            <p:cNvGrpSpPr/>
            <p:nvPr/>
          </p:nvGrpSpPr>
          <p:grpSpPr>
            <a:xfrm>
              <a:off x="7966717" y="782648"/>
              <a:ext cx="1253483" cy="356120"/>
              <a:chOff x="4432759" y="772364"/>
              <a:chExt cx="1253483" cy="356120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FFBFA3E-76A5-D06C-9B00-5D1696BD6948}"/>
                  </a:ext>
                </a:extLst>
              </p:cNvPr>
              <p:cNvSpPr/>
              <p:nvPr/>
            </p:nvSpPr>
            <p:spPr>
              <a:xfrm>
                <a:off x="4432759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AE06E43-737C-C055-72A6-F7D8E432B5C5}"/>
                  </a:ext>
                </a:extLst>
              </p:cNvPr>
              <p:cNvSpPr/>
              <p:nvPr/>
            </p:nvSpPr>
            <p:spPr>
              <a:xfrm>
                <a:off x="4648100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75E9884F-7837-B2D5-96F1-9FB0CECCAEF7}"/>
                  </a:ext>
                </a:extLst>
              </p:cNvPr>
              <p:cNvSpPr txBox="1"/>
              <p:nvPr/>
            </p:nvSpPr>
            <p:spPr>
              <a:xfrm>
                <a:off x="4889959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C0EB1A72-478F-C13D-2A6F-D12E60E83672}"/>
              </a:ext>
            </a:extLst>
          </p:cNvPr>
          <p:cNvGrpSpPr/>
          <p:nvPr/>
        </p:nvGrpSpPr>
        <p:grpSpPr>
          <a:xfrm>
            <a:off x="586395" y="2006261"/>
            <a:ext cx="946124" cy="307671"/>
            <a:chOff x="737544" y="2155790"/>
            <a:chExt cx="946124" cy="307671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C05BEEB5-5ADB-1105-14B7-425A8FBA9E46}"/>
                </a:ext>
              </a:extLst>
            </p:cNvPr>
            <p:cNvSpPr/>
            <p:nvPr/>
          </p:nvSpPr>
          <p:spPr>
            <a:xfrm>
              <a:off x="1210606" y="2155790"/>
              <a:ext cx="473062" cy="3048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9</a:t>
              </a: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891C2C74-E870-13DF-064E-8BC900243004}"/>
                </a:ext>
              </a:extLst>
            </p:cNvPr>
            <p:cNvSpPr/>
            <p:nvPr/>
          </p:nvSpPr>
          <p:spPr>
            <a:xfrm>
              <a:off x="737544" y="2158661"/>
              <a:ext cx="473062" cy="3048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13</a:t>
              </a:r>
            </a:p>
          </p:txBody>
        </p:sp>
      </p:grpSp>
      <p:sp>
        <p:nvSpPr>
          <p:cNvPr id="186" name="Rectangle 185">
            <a:extLst>
              <a:ext uri="{FF2B5EF4-FFF2-40B4-BE49-F238E27FC236}">
                <a16:creationId xmlns:a16="http://schemas.microsoft.com/office/drawing/2014/main" id="{79D44148-0D04-212E-2743-5603E9810373}"/>
              </a:ext>
            </a:extLst>
          </p:cNvPr>
          <p:cNvSpPr/>
          <p:nvPr/>
        </p:nvSpPr>
        <p:spPr>
          <a:xfrm flipH="1">
            <a:off x="7323732" y="4930968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D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1B506CD0-2AC3-1FDE-B7D3-8A8AE9C36B05}"/>
              </a:ext>
            </a:extLst>
          </p:cNvPr>
          <p:cNvSpPr/>
          <p:nvPr/>
        </p:nvSpPr>
        <p:spPr>
          <a:xfrm flipH="1">
            <a:off x="4867457" y="5301508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D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A43841FD-A746-B61E-2AC5-5EC92F5A45F2}"/>
              </a:ext>
            </a:extLst>
          </p:cNvPr>
          <p:cNvSpPr/>
          <p:nvPr/>
        </p:nvSpPr>
        <p:spPr>
          <a:xfrm flipH="1">
            <a:off x="4858623" y="5673163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082E60A-854A-E31B-8DE8-51C688462A4E}"/>
              </a:ext>
            </a:extLst>
          </p:cNvPr>
          <p:cNvSpPr/>
          <p:nvPr/>
        </p:nvSpPr>
        <p:spPr>
          <a:xfrm flipH="1">
            <a:off x="7330091" y="5297470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60F3BAD6-65E4-CBF0-5F70-98D8FC853134}"/>
              </a:ext>
            </a:extLst>
          </p:cNvPr>
          <p:cNvSpPr/>
          <p:nvPr/>
        </p:nvSpPr>
        <p:spPr>
          <a:xfrm flipH="1">
            <a:off x="7330091" y="5674913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BF339B9-CC52-D18E-B58C-F0BC0916060B}"/>
              </a:ext>
            </a:extLst>
          </p:cNvPr>
          <p:cNvSpPr/>
          <p:nvPr/>
        </p:nvSpPr>
        <p:spPr>
          <a:xfrm flipH="1">
            <a:off x="7330091" y="6033348"/>
            <a:ext cx="4474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4B645D7-DB8E-FB70-5D38-D4A4612A684D}"/>
              </a:ext>
            </a:extLst>
          </p:cNvPr>
          <p:cNvSpPr/>
          <p:nvPr/>
        </p:nvSpPr>
        <p:spPr>
          <a:xfrm>
            <a:off x="3469829" y="4419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18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97E009A-C527-4462-470B-FFA358EFFE52}"/>
              </a:ext>
            </a:extLst>
          </p:cNvPr>
          <p:cNvSpPr/>
          <p:nvPr/>
        </p:nvSpPr>
        <p:spPr>
          <a:xfrm>
            <a:off x="3472242" y="554267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0B8AD8D-24AE-756F-235D-E72BFD27F563}"/>
              </a:ext>
            </a:extLst>
          </p:cNvPr>
          <p:cNvSpPr/>
          <p:nvPr/>
        </p:nvSpPr>
        <p:spPr>
          <a:xfrm>
            <a:off x="3477151" y="589199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21</a:t>
            </a:r>
          </a:p>
        </p:txBody>
      </p: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53248617-4F25-A4B4-46A1-B2C4F6FB5251}"/>
              </a:ext>
            </a:extLst>
          </p:cNvPr>
          <p:cNvGrpSpPr/>
          <p:nvPr/>
        </p:nvGrpSpPr>
        <p:grpSpPr>
          <a:xfrm>
            <a:off x="294791" y="1608117"/>
            <a:ext cx="5020156" cy="705106"/>
            <a:chOff x="838200" y="1371600"/>
            <a:chExt cx="5020156" cy="705106"/>
          </a:xfrm>
        </p:grpSpPr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EEBDD14E-3260-C233-FC71-8DADE37B1539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40C63693-D72C-8B34-7D0F-5E6B4C9CFFC5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BFC32080-B280-1ACF-FA63-36238EC8ABB2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D8B4C579-0B7D-49CA-CCC0-0FD385EF98D0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87DC4D51-1353-D503-D3E9-E5677C07CAF6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6B1E0014-D970-B3FC-0E74-F233251EF6F7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445ED52E-FF0A-F0C3-BC4B-FA4B000D8EAB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F95204F5-9D9C-00D2-A3AB-8DEBEEB1F3FE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E5BF0C40-1E6E-8263-7082-85AA368EC303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F82229B0-E7EA-E5AE-3A79-7FF7F4F2D183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86704E04-14FF-D4ED-EF38-15DAD01DF077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026B4FFD-EF5E-2B34-E26E-6068305C7539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0583C291-1D95-2FEA-1F26-AE63EDF37507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BA990D4B-41ED-A0BE-07DC-C698D0AFAA5A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613C5DC6-092D-4D71-2705-DBA735B8F829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2CACEBEA-AF09-3EEB-D45F-CF3E2DA38D08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BC3CF2F3-854B-52D0-F2E0-3AA485698C98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11CA5D92-F066-C224-AAAE-4B47783E5E6A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E5DE70C4-88A1-5FA0-43E1-025854B1FFCA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1A329057-203B-EBDA-A28B-5C77D5CA9A32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1F180C5E-F77D-BA57-7AE9-29BC28B3B3CB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209" name="Straight Arrow Connector 208">
              <a:extLst>
                <a:ext uri="{FF2B5EF4-FFF2-40B4-BE49-F238E27FC236}">
                  <a16:creationId xmlns:a16="http://schemas.microsoft.com/office/drawing/2014/main" id="{38D9530A-1594-E8B5-B35F-FE94B09C89FD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id="{D239FAAB-BD97-B829-D695-91D6662DC925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>
              <a:extLst>
                <a:ext uri="{FF2B5EF4-FFF2-40B4-BE49-F238E27FC236}">
                  <a16:creationId xmlns:a16="http://schemas.microsoft.com/office/drawing/2014/main" id="{ED2F736A-7577-298E-AB8D-40D8A7119028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>
              <a:extLst>
                <a:ext uri="{FF2B5EF4-FFF2-40B4-BE49-F238E27FC236}">
                  <a16:creationId xmlns:a16="http://schemas.microsoft.com/office/drawing/2014/main" id="{E9B2D451-1945-419A-8000-DF370AC0CCBB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>
              <a:extLst>
                <a:ext uri="{FF2B5EF4-FFF2-40B4-BE49-F238E27FC236}">
                  <a16:creationId xmlns:a16="http://schemas.microsoft.com/office/drawing/2014/main" id="{60920344-C89F-61CB-7FA1-281D10422F77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>
              <a:extLst>
                <a:ext uri="{FF2B5EF4-FFF2-40B4-BE49-F238E27FC236}">
                  <a16:creationId xmlns:a16="http://schemas.microsoft.com/office/drawing/2014/main" id="{E2FC24FA-DA02-6EE9-716D-5B4B57B13131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>
              <a:extLst>
                <a:ext uri="{FF2B5EF4-FFF2-40B4-BE49-F238E27FC236}">
                  <a16:creationId xmlns:a16="http://schemas.microsoft.com/office/drawing/2014/main" id="{742BA858-4B18-A323-9286-1459657AC9A9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>
              <a:extLst>
                <a:ext uri="{FF2B5EF4-FFF2-40B4-BE49-F238E27FC236}">
                  <a16:creationId xmlns:a16="http://schemas.microsoft.com/office/drawing/2014/main" id="{CB93F95C-96AF-1D8F-8CC6-765655B18921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>
              <a:extLst>
                <a:ext uri="{FF2B5EF4-FFF2-40B4-BE49-F238E27FC236}">
                  <a16:creationId xmlns:a16="http://schemas.microsoft.com/office/drawing/2014/main" id="{676DB7AE-ECAC-7318-EE5A-08AED9E767AB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5367496A-B9DE-E82A-8290-C8DE9C301615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29" name="Table 228">
            <a:extLst>
              <a:ext uri="{FF2B5EF4-FFF2-40B4-BE49-F238E27FC236}">
                <a16:creationId xmlns:a16="http://schemas.microsoft.com/office/drawing/2014/main" id="{D1694F8D-F4DE-7C18-504B-E527EDECB3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64033"/>
              </p:ext>
            </p:extLst>
          </p:nvPr>
        </p:nvGraphicFramePr>
        <p:xfrm>
          <a:off x="3957537" y="3876576"/>
          <a:ext cx="517635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41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29195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692476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2341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414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33058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776859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  <a:gridCol w="337775">
                  <a:extLst>
                    <a:ext uri="{9D8B030D-6E8A-4147-A177-3AD203B41FA5}">
                      <a16:colId xmlns:a16="http://schemas.microsoft.com/office/drawing/2014/main" val="264455293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53 54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</a:tbl>
          </a:graphicData>
        </a:graphic>
      </p:graphicFrame>
      <p:graphicFrame>
        <p:nvGraphicFramePr>
          <p:cNvPr id="230" name="Table 229">
            <a:extLst>
              <a:ext uri="{FF2B5EF4-FFF2-40B4-BE49-F238E27FC236}">
                <a16:creationId xmlns:a16="http://schemas.microsoft.com/office/drawing/2014/main" id="{7F5A7628-EEA6-2A36-C68E-74A51801D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57925"/>
              </p:ext>
            </p:extLst>
          </p:nvPr>
        </p:nvGraphicFramePr>
        <p:xfrm>
          <a:off x="2561" y="4089120"/>
          <a:ext cx="39275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0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544323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44323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487011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1635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27203">
                  <a:extLst>
                    <a:ext uri="{9D8B030D-6E8A-4147-A177-3AD203B41FA5}">
                      <a16:colId xmlns:a16="http://schemas.microsoft.com/office/drawing/2014/main" val="1309232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8,0x70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wr</a:t>
                      </a:r>
                      <a:r>
                        <a:rPr lang="en-US" dirty="0"/>
                        <a:t> 9,0x64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rd</a:t>
                      </a:r>
                      <a:r>
                        <a:rPr lang="en-US" dirty="0"/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</a:tbl>
          </a:graphicData>
        </a:graphic>
      </p:graphicFrame>
      <p:sp>
        <p:nvSpPr>
          <p:cNvPr id="231" name="Rectangle 230">
            <a:extLst>
              <a:ext uri="{FF2B5EF4-FFF2-40B4-BE49-F238E27FC236}">
                <a16:creationId xmlns:a16="http://schemas.microsoft.com/office/drawing/2014/main" id="{72418F8E-11AF-5462-869F-FF1D0D11022F}"/>
              </a:ext>
            </a:extLst>
          </p:cNvPr>
          <p:cNvSpPr/>
          <p:nvPr/>
        </p:nvSpPr>
        <p:spPr>
          <a:xfrm>
            <a:off x="5199523" y="2678668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 (fit 2 </a:t>
            </a:r>
            <a:r>
              <a:rPr lang="en-US" dirty="0" err="1"/>
              <a:t>ints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983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2" grpId="0"/>
      <p:bldP spid="49" grpId="0"/>
      <p:bldP spid="56" grpId="0"/>
      <p:bldP spid="60" grpId="0"/>
      <p:bldP spid="64" grpId="0"/>
      <p:bldP spid="65" grpId="0"/>
      <p:bldP spid="66" grpId="0"/>
      <p:bldP spid="67" grpId="0"/>
      <p:bldP spid="68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5" grpId="0"/>
      <p:bldP spid="1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Caching Organization Summarized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cache consists of lines</a:t>
            </a:r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line</a:t>
            </a:r>
            <a:r>
              <a:rPr lang="en-US" dirty="0"/>
              <a:t> contains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block</a:t>
            </a:r>
            <a:r>
              <a:rPr lang="en-US" dirty="0"/>
              <a:t> of bytes, the data values from memory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tag</a:t>
            </a:r>
            <a:r>
              <a:rPr lang="en-US" dirty="0"/>
              <a:t>, indicating where in memory the values are from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valid bit</a:t>
            </a:r>
            <a:r>
              <a:rPr lang="en-US" dirty="0"/>
              <a:t>, indicating if the data are valid</a:t>
            </a:r>
          </a:p>
          <a:p>
            <a:pPr lvl="1"/>
            <a:endParaRPr lang="en-US" dirty="0"/>
          </a:p>
          <a:p>
            <a:r>
              <a:rPr lang="en-US" dirty="0"/>
              <a:t>Lines are organized into sets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Direct-mapped cache: </a:t>
            </a:r>
            <a:r>
              <a:rPr lang="en-US" dirty="0"/>
              <a:t>one line per set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k-way associative cache: </a:t>
            </a:r>
            <a:r>
              <a:rPr lang="en-US" dirty="0"/>
              <a:t>k lines per set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Fully associative cache: </a:t>
            </a:r>
            <a:r>
              <a:rPr lang="en-US" dirty="0"/>
              <a:t>all lines in one set</a:t>
            </a:r>
          </a:p>
          <a:p>
            <a:endParaRPr lang="en-US" dirty="0"/>
          </a:p>
          <a:p>
            <a:r>
              <a:rPr lang="en-US" dirty="0"/>
              <a:t>Caches handle both reads and writes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write-through: </a:t>
            </a:r>
            <a:r>
              <a:rPr lang="en-US" dirty="0"/>
              <a:t>write to both cache and memory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write-back:  </a:t>
            </a:r>
            <a:r>
              <a:rPr lang="en-US" dirty="0"/>
              <a:t>write only to cache, write to memory on evict,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write-allocate: </a:t>
            </a:r>
            <a:r>
              <a:rPr lang="en-US" dirty="0" err="1"/>
              <a:t>alloc</a:t>
            </a:r>
            <a:r>
              <a:rPr lang="en-US" dirty="0"/>
              <a:t> on any miss</a:t>
            </a:r>
            <a:endParaRPr lang="en-US" b="1" dirty="0">
              <a:solidFill>
                <a:schemeClr val="accent1"/>
              </a:solidFill>
            </a:endParaRP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no-write allocate: </a:t>
            </a:r>
            <a:r>
              <a:rPr lang="en-US" dirty="0" err="1"/>
              <a:t>alloc</a:t>
            </a:r>
            <a:r>
              <a:rPr lang="en-US" dirty="0"/>
              <a:t> only on read miss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64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</a:t>
            </a:r>
          </a:p>
        </p:txBody>
      </p:sp>
      <p:sp>
        <p:nvSpPr>
          <p:cNvPr id="4" name="AutoShape 195"/>
          <p:cNvSpPr>
            <a:spLocks noChangeAspect="1" noChangeArrowheads="1"/>
          </p:cNvSpPr>
          <p:nvPr/>
        </p:nvSpPr>
        <p:spPr bwMode="auto">
          <a:xfrm>
            <a:off x="1066800" y="1432044"/>
            <a:ext cx="6902450" cy="5349754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Text Box 196"/>
          <p:cNvSpPr txBox="1">
            <a:spLocks noChangeAspect="1" noChangeArrowheads="1"/>
          </p:cNvSpPr>
          <p:nvPr/>
        </p:nvSpPr>
        <p:spPr bwMode="auto">
          <a:xfrm>
            <a:off x="4200577" y="1763514"/>
            <a:ext cx="6636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6" name="Text Box 198"/>
          <p:cNvSpPr txBox="1">
            <a:spLocks noChangeAspect="1" noChangeArrowheads="1"/>
          </p:cNvSpPr>
          <p:nvPr/>
        </p:nvSpPr>
        <p:spPr bwMode="auto">
          <a:xfrm>
            <a:off x="4053910" y="2214840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7" name="Text Box 199"/>
          <p:cNvSpPr txBox="1">
            <a:spLocks noChangeAspect="1" noChangeArrowheads="1"/>
          </p:cNvSpPr>
          <p:nvPr/>
        </p:nvSpPr>
        <p:spPr bwMode="auto">
          <a:xfrm>
            <a:off x="3818712" y="4460935"/>
            <a:ext cx="142739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8" name="Text Box 200"/>
          <p:cNvSpPr txBox="1">
            <a:spLocks noChangeAspect="1" noChangeArrowheads="1"/>
          </p:cNvSpPr>
          <p:nvPr/>
        </p:nvSpPr>
        <p:spPr bwMode="auto">
          <a:xfrm>
            <a:off x="3353446" y="5249775"/>
            <a:ext cx="242025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9" name="Line 203"/>
          <p:cNvSpPr>
            <a:spLocks noChangeAspect="1" noChangeShapeType="1"/>
          </p:cNvSpPr>
          <p:nvPr/>
        </p:nvSpPr>
        <p:spPr bwMode="auto">
          <a:xfrm>
            <a:off x="3578225" y="2818353"/>
            <a:ext cx="18784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1" name="Line 205"/>
          <p:cNvSpPr>
            <a:spLocks noChangeAspect="1" noChangeShapeType="1"/>
          </p:cNvSpPr>
          <p:nvPr/>
        </p:nvSpPr>
        <p:spPr bwMode="auto">
          <a:xfrm>
            <a:off x="3325775" y="3559800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2" name="Line 222"/>
          <p:cNvSpPr>
            <a:spLocks noChangeAspect="1" noChangeShapeType="1"/>
          </p:cNvSpPr>
          <p:nvPr/>
        </p:nvSpPr>
        <p:spPr bwMode="auto">
          <a:xfrm>
            <a:off x="228600" y="4360862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3" name="Text Box 223"/>
          <p:cNvSpPr txBox="1">
            <a:spLocks noChangeAspect="1" noChangeArrowheads="1"/>
          </p:cNvSpPr>
          <p:nvPr/>
        </p:nvSpPr>
        <p:spPr bwMode="auto">
          <a:xfrm>
            <a:off x="276225" y="4620300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4" name="Line 224"/>
          <p:cNvSpPr>
            <a:spLocks noChangeAspect="1" noChangeShapeType="1"/>
          </p:cNvSpPr>
          <p:nvPr/>
        </p:nvSpPr>
        <p:spPr bwMode="auto">
          <a:xfrm>
            <a:off x="2786063" y="4369852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" name="Text Box 225"/>
          <p:cNvSpPr txBox="1">
            <a:spLocks noChangeAspect="1" noChangeArrowheads="1"/>
          </p:cNvSpPr>
          <p:nvPr/>
        </p:nvSpPr>
        <p:spPr bwMode="auto">
          <a:xfrm>
            <a:off x="3208319" y="6092703"/>
            <a:ext cx="264818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cloud,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w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eb servers)</a:t>
            </a:r>
          </a:p>
        </p:txBody>
      </p:sp>
      <p:sp>
        <p:nvSpPr>
          <p:cNvPr id="16" name="Text Box 227"/>
          <p:cNvSpPr txBox="1">
            <a:spLocks noChangeAspect="1" noChangeArrowheads="1"/>
          </p:cNvSpPr>
          <p:nvPr/>
        </p:nvSpPr>
        <p:spPr bwMode="auto">
          <a:xfrm>
            <a:off x="7396667" y="5142563"/>
            <a:ext cx="20627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2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Text Box 236"/>
          <p:cNvSpPr txBox="1">
            <a:spLocks noChangeAspect="1" noChangeArrowheads="1"/>
          </p:cNvSpPr>
          <p:nvPr/>
        </p:nvSpPr>
        <p:spPr bwMode="auto">
          <a:xfrm>
            <a:off x="3987843" y="2903874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9" name="Text Box 243"/>
          <p:cNvSpPr txBox="1">
            <a:spLocks noChangeAspect="1" noChangeArrowheads="1"/>
          </p:cNvSpPr>
          <p:nvPr/>
        </p:nvSpPr>
        <p:spPr bwMode="auto">
          <a:xfrm>
            <a:off x="5486929" y="2287923"/>
            <a:ext cx="28384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20" name="Text Box 233"/>
          <p:cNvSpPr txBox="1">
            <a:spLocks noChangeAspect="1" noChangeArrowheads="1"/>
          </p:cNvSpPr>
          <p:nvPr/>
        </p:nvSpPr>
        <p:spPr bwMode="auto">
          <a:xfrm>
            <a:off x="5080052" y="1666625"/>
            <a:ext cx="2919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2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200" kern="0" dirty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21" name="Text Box 231"/>
          <p:cNvSpPr txBox="1">
            <a:spLocks noChangeAspect="1" noChangeArrowheads="1"/>
          </p:cNvSpPr>
          <p:nvPr/>
        </p:nvSpPr>
        <p:spPr bwMode="auto">
          <a:xfrm>
            <a:off x="5886714" y="2948610"/>
            <a:ext cx="2628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22" name="Text Box 247"/>
          <p:cNvSpPr txBox="1">
            <a:spLocks noChangeAspect="1" noChangeArrowheads="1"/>
          </p:cNvSpPr>
          <p:nvPr/>
        </p:nvSpPr>
        <p:spPr bwMode="auto">
          <a:xfrm>
            <a:off x="3721100" y="17188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23" name="Text Box 248"/>
          <p:cNvSpPr txBox="1">
            <a:spLocks noChangeAspect="1" noChangeArrowheads="1"/>
          </p:cNvSpPr>
          <p:nvPr/>
        </p:nvSpPr>
        <p:spPr bwMode="auto">
          <a:xfrm>
            <a:off x="3276600" y="23284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24" name="Text Box 249"/>
          <p:cNvSpPr txBox="1">
            <a:spLocks noChangeAspect="1" noChangeArrowheads="1"/>
          </p:cNvSpPr>
          <p:nvPr/>
        </p:nvSpPr>
        <p:spPr bwMode="auto">
          <a:xfrm>
            <a:off x="2895600" y="294439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25" name="Text Box 250"/>
          <p:cNvSpPr txBox="1">
            <a:spLocks noChangeAspect="1" noChangeArrowheads="1"/>
          </p:cNvSpPr>
          <p:nvPr/>
        </p:nvSpPr>
        <p:spPr bwMode="auto">
          <a:xfrm>
            <a:off x="2430462" y="37000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26" name="Text Box 251"/>
          <p:cNvSpPr txBox="1">
            <a:spLocks noChangeAspect="1" noChangeArrowheads="1"/>
          </p:cNvSpPr>
          <p:nvPr/>
        </p:nvSpPr>
        <p:spPr bwMode="auto">
          <a:xfrm>
            <a:off x="1905000" y="4538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27" name="Text Box 252"/>
          <p:cNvSpPr txBox="1">
            <a:spLocks noChangeAspect="1" noChangeArrowheads="1"/>
          </p:cNvSpPr>
          <p:nvPr/>
        </p:nvSpPr>
        <p:spPr bwMode="auto">
          <a:xfrm>
            <a:off x="1371600" y="5300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28" name="Text Box 289"/>
          <p:cNvSpPr txBox="1">
            <a:spLocks noChangeAspect="1" noChangeArrowheads="1"/>
          </p:cNvSpPr>
          <p:nvPr/>
        </p:nvSpPr>
        <p:spPr bwMode="auto">
          <a:xfrm>
            <a:off x="228600" y="2353319"/>
            <a:ext cx="9529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29" name="Line 291"/>
          <p:cNvSpPr>
            <a:spLocks noChangeShapeType="1"/>
          </p:cNvSpPr>
          <p:nvPr/>
        </p:nvSpPr>
        <p:spPr bwMode="auto">
          <a:xfrm flipV="1">
            <a:off x="228600" y="2205244"/>
            <a:ext cx="15876" cy="201844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0" name="Line 292"/>
          <p:cNvSpPr>
            <a:spLocks noChangeAspect="1" noChangeShapeType="1"/>
          </p:cNvSpPr>
          <p:nvPr/>
        </p:nvSpPr>
        <p:spPr bwMode="auto">
          <a:xfrm>
            <a:off x="6509544" y="436985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Text Box 293"/>
          <p:cNvSpPr txBox="1">
            <a:spLocks noChangeAspect="1" noChangeArrowheads="1"/>
          </p:cNvSpPr>
          <p:nvPr/>
        </p:nvSpPr>
        <p:spPr bwMode="auto">
          <a:xfrm>
            <a:off x="4009312" y="3658278"/>
            <a:ext cx="101742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32" name="Text Box 295"/>
          <p:cNvSpPr txBox="1">
            <a:spLocks noChangeAspect="1" noChangeArrowheads="1"/>
          </p:cNvSpPr>
          <p:nvPr/>
        </p:nvSpPr>
        <p:spPr bwMode="auto">
          <a:xfrm>
            <a:off x="6277505" y="3675751"/>
            <a:ext cx="28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main memory.</a:t>
            </a:r>
          </a:p>
        </p:txBody>
      </p:sp>
      <p:sp>
        <p:nvSpPr>
          <p:cNvPr id="33" name="Text Box 297"/>
          <p:cNvSpPr txBox="1">
            <a:spLocks noChangeAspect="1" noChangeArrowheads="1"/>
          </p:cNvSpPr>
          <p:nvPr/>
        </p:nvSpPr>
        <p:spPr bwMode="auto">
          <a:xfrm>
            <a:off x="838200" y="6062246"/>
            <a:ext cx="4699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34" name="Text Box 229"/>
          <p:cNvSpPr txBox="1">
            <a:spLocks noChangeAspect="1" noChangeArrowheads="1"/>
          </p:cNvSpPr>
          <p:nvPr/>
        </p:nvSpPr>
        <p:spPr bwMode="auto">
          <a:xfrm>
            <a:off x="6807419" y="4419600"/>
            <a:ext cx="21841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disk blocks retrieved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from local disks.</a:t>
            </a:r>
          </a:p>
        </p:txBody>
      </p:sp>
      <p:sp>
        <p:nvSpPr>
          <p:cNvPr id="35" name="Line 292">
            <a:extLst>
              <a:ext uri="{FF2B5EF4-FFF2-40B4-BE49-F238E27FC236}">
                <a16:creationId xmlns:a16="http://schemas.microsoft.com/office/drawing/2014/main" id="{FBE8AA64-64E2-C240-A74E-0D996DADA7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553030" y="6781798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6" name="Line 292">
            <a:extLst>
              <a:ext uri="{FF2B5EF4-FFF2-40B4-BE49-F238E27FC236}">
                <a16:creationId xmlns:a16="http://schemas.microsoft.com/office/drawing/2014/main" id="{E63C5BBD-3F04-D54D-B7A0-6901ABBCA2A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265363" y="5121963"/>
            <a:ext cx="449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7" name="Line 292">
            <a:extLst>
              <a:ext uri="{FF2B5EF4-FFF2-40B4-BE49-F238E27FC236}">
                <a16:creationId xmlns:a16="http://schemas.microsoft.com/office/drawing/2014/main" id="{30DFD0B2-3ACD-4C41-886A-F8B9694D7DF8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5116564" y="224100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8" name="Line 292">
            <a:extLst>
              <a:ext uri="{FF2B5EF4-FFF2-40B4-BE49-F238E27FC236}">
                <a16:creationId xmlns:a16="http://schemas.microsoft.com/office/drawing/2014/main" id="{78A44D5E-395F-F447-8B08-D7977AD9F7A1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689100" y="5962362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9" name="Line 203">
            <a:extLst>
              <a:ext uri="{FF2B5EF4-FFF2-40B4-BE49-F238E27FC236}">
                <a16:creationId xmlns:a16="http://schemas.microsoft.com/office/drawing/2014/main" id="{17D1816C-0C44-6B4C-8C3A-187DA9426FB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023696" y="2234486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27B38481-0D12-7F4D-8C34-6FA672D1C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79" y="5749042"/>
            <a:ext cx="661586" cy="49935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D365759-A43D-2440-9819-011BFA51B6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4409896"/>
            <a:ext cx="684413" cy="60281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FD1B702-F3F0-234F-AEDA-6A832B8EAF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75" y="2814565"/>
            <a:ext cx="778288" cy="76339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D2FDD7F-9CD4-BF42-BF49-ABE9FBF86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248" y="1600200"/>
            <a:ext cx="768111" cy="555941"/>
          </a:xfrm>
          <a:prstGeom prst="rect">
            <a:avLst/>
          </a:prstGeom>
        </p:spPr>
      </p:pic>
      <p:sp>
        <p:nvSpPr>
          <p:cNvPr id="49" name="Line 292">
            <a:extLst>
              <a:ext uri="{FF2B5EF4-FFF2-40B4-BE49-F238E27FC236}">
                <a16:creationId xmlns:a16="http://schemas.microsoft.com/office/drawing/2014/main" id="{B7DE7034-6C1B-FA4D-A06C-F667CB3A505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934200" y="5142563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7226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Intel Core i7 Hierarchy</a:t>
            </a:r>
          </a:p>
        </p:txBody>
      </p:sp>
      <p:sp>
        <p:nvSpPr>
          <p:cNvPr id="4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8" name="Rectangle 397"/>
          <p:cNvSpPr>
            <a:spLocks noChangeArrowheads="1"/>
          </p:cNvSpPr>
          <p:nvPr/>
        </p:nvSpPr>
        <p:spPr bwMode="auto">
          <a:xfrm>
            <a:off x="533401" y="2781300"/>
            <a:ext cx="91440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/>
              <a:t>d-cache</a:t>
            </a:r>
          </a:p>
        </p:txBody>
      </p:sp>
      <p:sp>
        <p:nvSpPr>
          <p:cNvPr id="9" name="Rectangle 399"/>
          <p:cNvSpPr>
            <a:spLocks noChangeArrowheads="1"/>
          </p:cNvSpPr>
          <p:nvPr/>
        </p:nvSpPr>
        <p:spPr bwMode="auto">
          <a:xfrm>
            <a:off x="1509161" y="2781300"/>
            <a:ext cx="929239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10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1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5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6" name="Rectangle 407"/>
          <p:cNvSpPr>
            <a:spLocks noChangeArrowheads="1"/>
          </p:cNvSpPr>
          <p:nvPr/>
        </p:nvSpPr>
        <p:spPr bwMode="auto">
          <a:xfrm>
            <a:off x="4267201" y="2781300"/>
            <a:ext cx="91440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7" name="Rectangle 408"/>
          <p:cNvSpPr>
            <a:spLocks noChangeArrowheads="1"/>
          </p:cNvSpPr>
          <p:nvPr/>
        </p:nvSpPr>
        <p:spPr bwMode="auto">
          <a:xfrm>
            <a:off x="5242961" y="2781300"/>
            <a:ext cx="929239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8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9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2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3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4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6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7" name="Rectangle 420"/>
          <p:cNvSpPr>
            <a:spLocks noChangeArrowheads="1"/>
          </p:cNvSpPr>
          <p:nvPr/>
        </p:nvSpPr>
        <p:spPr bwMode="auto">
          <a:xfrm>
            <a:off x="285750" y="5803900"/>
            <a:ext cx="6172200" cy="571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8" name="Line 421"/>
          <p:cNvSpPr>
            <a:spLocks noChangeShapeType="1"/>
          </p:cNvSpPr>
          <p:nvPr/>
        </p:nvSpPr>
        <p:spPr bwMode="auto">
          <a:xfrm>
            <a:off x="3371850" y="53721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24789" y="1676400"/>
            <a:ext cx="30413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L1 </a:t>
            </a:r>
            <a:r>
              <a:rPr lang="en-US" dirty="0">
                <a:latin typeface="Calibri" pitchFamily="34" charset="0"/>
              </a:rPr>
              <a:t>d</a:t>
            </a:r>
            <a:r>
              <a:rPr lang="en-US" sz="1800" dirty="0">
                <a:latin typeface="Calibri" pitchFamily="34" charset="0"/>
              </a:rPr>
              <a:t>-cache and </a:t>
            </a:r>
            <a:r>
              <a:rPr lang="en-US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32 KB,  8-way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 cycles</a:t>
            </a:r>
          </a:p>
          <a:p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 256 KB, 8-way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8 MB, 16-way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Block size</a:t>
            </a:r>
            <a:r>
              <a:rPr lang="en-US" sz="1800" b="0" dirty="0">
                <a:latin typeface="Calibri" pitchFamily="34" charset="0"/>
              </a:rPr>
              <a:t>: 64 bytes for all caches.</a:t>
            </a:r>
          </a:p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809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Size:</a:t>
            </a:r>
            <a:r>
              <a:rPr lang="en-US" dirty="0"/>
              <a:t> the total number of bytes that can be stored in the cache</a:t>
            </a:r>
          </a:p>
          <a:p>
            <a:endParaRPr lang="en-US" dirty="0"/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</a:rPr>
              <a:t>Cache Hit: </a:t>
            </a:r>
            <a:r>
              <a:rPr lang="en-US" dirty="0"/>
              <a:t>the desired value is in the cache and returned quickly</a:t>
            </a:r>
          </a:p>
          <a:p>
            <a:r>
              <a:rPr lang="en-US" b="1" dirty="0">
                <a:solidFill>
                  <a:schemeClr val="accent1"/>
                </a:solidFill>
              </a:rPr>
              <a:t>Cache Miss: </a:t>
            </a:r>
            <a:r>
              <a:rPr lang="en-US" dirty="0"/>
              <a:t>the desired value is not in the cache and must be fetched from a more distant cache (or ultimately from main memory)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Miss rate: </a:t>
            </a:r>
            <a:r>
              <a:rPr lang="en-US" dirty="0"/>
              <a:t>the fraction of accesses that are misses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Hit time: </a:t>
            </a:r>
            <a:r>
              <a:rPr lang="en-US" dirty="0"/>
              <a:t>the time to process a hit</a:t>
            </a:r>
          </a:p>
          <a:p>
            <a:r>
              <a:rPr lang="en-US" b="1" dirty="0">
                <a:solidFill>
                  <a:schemeClr val="accent1"/>
                </a:solidFill>
              </a:rPr>
              <a:t>Miss penalty: </a:t>
            </a:r>
            <a:r>
              <a:rPr lang="en-US" dirty="0"/>
              <a:t>the </a:t>
            </a:r>
            <a:r>
              <a:rPr lang="en-US" i="1" dirty="0"/>
              <a:t>additional</a:t>
            </a:r>
            <a:r>
              <a:rPr lang="en-US" dirty="0"/>
              <a:t> time to process a miss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Average access time: </a:t>
            </a:r>
            <a:r>
              <a:rPr lang="en-US" dirty="0"/>
              <a:t>hit-time + miss-rate * miss-penalty</a:t>
            </a:r>
          </a:p>
        </p:txBody>
      </p:sp>
    </p:spTree>
    <p:extLst>
      <p:ext uri="{BB962C8B-B14F-4D97-AF65-F5344CB8AC3E}">
        <p14:creationId xmlns:p14="http://schemas.microsoft.com/office/powerpoint/2010/main" val="206951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6667-A989-A142-AA7B-ABAB821D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Misses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81554-DE5B-7B4F-92BB-15D2C8804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Compulsory:</a:t>
            </a:r>
            <a:r>
              <a:rPr lang="en-US" dirty="0"/>
              <a:t> first-reference to a block</a:t>
            </a:r>
          </a:p>
          <a:p>
            <a:r>
              <a:rPr lang="en-US" b="1" dirty="0">
                <a:solidFill>
                  <a:schemeClr val="accent1"/>
                </a:solidFill>
              </a:rPr>
              <a:t>Capacity: </a:t>
            </a:r>
            <a:r>
              <a:rPr lang="en-US" dirty="0"/>
              <a:t>cache is too small to hold all of the data</a:t>
            </a:r>
          </a:p>
          <a:p>
            <a:r>
              <a:rPr lang="en-US" b="1" dirty="0">
                <a:solidFill>
                  <a:schemeClr val="accent1"/>
                </a:solidFill>
              </a:rPr>
              <a:t>Conflict: </a:t>
            </a:r>
            <a:r>
              <a:rPr lang="en-US" dirty="0"/>
              <a:t>collisions in a specific set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53F945-FD89-AB4E-BF95-7B1FB26EB5D7}"/>
              </a:ext>
            </a:extLst>
          </p:cNvPr>
          <p:cNvSpPr/>
          <p:nvPr/>
        </p:nvSpPr>
        <p:spPr>
          <a:xfrm>
            <a:off x="571500" y="43434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Average access time: </a:t>
            </a:r>
            <a:r>
              <a:rPr lang="en-US" sz="2400" dirty="0"/>
              <a:t>hit-time + miss-rate * miss-penalty</a:t>
            </a:r>
          </a:p>
        </p:txBody>
      </p:sp>
    </p:spTree>
    <p:extLst>
      <p:ext uri="{BB962C8B-B14F-4D97-AF65-F5344CB8AC3E}">
        <p14:creationId xmlns:p14="http://schemas.microsoft.com/office/powerpoint/2010/main" val="131032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Direct-mapped Cache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371601" y="50972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990600" y="4267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888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61448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022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4442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586253" y="4381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117243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95571" y="4381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53088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61166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569244" y="4381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90600" y="3581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88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761448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22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4442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586253" y="3695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117243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295571" y="3695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53088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861166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569244" y="3695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990600" y="2895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888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61448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3022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442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586253" y="3009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117243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95571" y="3009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153088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61166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569244" y="3009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90600" y="5334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4888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761448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022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4442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586253" y="5448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1117243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295571" y="5448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153088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861166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569244" y="5448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8267E39-5DC0-404B-B958-778A6096445E}"/>
              </a:ext>
            </a:extLst>
          </p:cNvPr>
          <p:cNvGrpSpPr/>
          <p:nvPr/>
        </p:nvGrpSpPr>
        <p:grpSpPr>
          <a:xfrm>
            <a:off x="4867141" y="2605247"/>
            <a:ext cx="1886858" cy="655388"/>
            <a:chOff x="4867141" y="2605247"/>
            <a:chExt cx="1886858" cy="655388"/>
          </a:xfrm>
        </p:grpSpPr>
        <p:cxnSp>
          <p:nvCxnSpPr>
            <p:cNvPr id="53" name="Shape 182"/>
            <p:cNvCxnSpPr>
              <a:cxnSpLocks/>
              <a:stCxn id="62" idx="2"/>
            </p:cNvCxnSpPr>
            <p:nvPr/>
          </p:nvCxnSpPr>
          <p:spPr bwMode="auto">
            <a:xfrm rot="5400000">
              <a:off x="5521425" y="1950963"/>
              <a:ext cx="578289" cy="1886858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5274662" y="2860525"/>
              <a:ext cx="1088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find line 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6B0C452-C1FE-9444-8387-C8DE2D8236B2}"/>
              </a:ext>
            </a:extLst>
          </p:cNvPr>
          <p:cNvGrpSpPr/>
          <p:nvPr/>
        </p:nvGrpSpPr>
        <p:grpSpPr>
          <a:xfrm>
            <a:off x="3715566" y="2605249"/>
            <a:ext cx="4151065" cy="1287741"/>
            <a:chOff x="3715566" y="2605249"/>
            <a:chExt cx="4151065" cy="1287741"/>
          </a:xfrm>
        </p:grpSpPr>
        <p:sp>
          <p:nvSpPr>
            <p:cNvPr id="56" name="TextBox 55"/>
            <p:cNvSpPr txBox="1"/>
            <p:nvPr/>
          </p:nvSpPr>
          <p:spPr>
            <a:xfrm>
              <a:off x="5279017" y="3492880"/>
              <a:ext cx="25876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libri" pitchFamily="34" charset="0"/>
                </a:rPr>
                <a:t>identifies byte in line</a:t>
              </a:r>
            </a:p>
          </p:txBody>
        </p:sp>
        <p:cxnSp>
          <p:nvCxnSpPr>
            <p:cNvPr id="57" name="Shape 182"/>
            <p:cNvCxnSpPr>
              <a:cxnSpLocks/>
              <a:stCxn id="59" idx="2"/>
              <a:endCxn id="41" idx="2"/>
            </p:cNvCxnSpPr>
            <p:nvPr/>
          </p:nvCxnSpPr>
          <p:spPr bwMode="auto">
            <a:xfrm rot="5400000">
              <a:off x="5249669" y="1071146"/>
              <a:ext cx="709452" cy="3777657"/>
            </a:xfrm>
            <a:prstGeom prst="bentConnector3">
              <a:avLst>
                <a:gd name="adj1" fmla="val 132222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B71C26D-0BFD-8F42-878C-54148C21F76D}"/>
              </a:ext>
            </a:extLst>
          </p:cNvPr>
          <p:cNvSpPr txBox="1"/>
          <p:nvPr/>
        </p:nvSpPr>
        <p:spPr>
          <a:xfrm>
            <a:off x="4191000" y="2282517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B5D24A2-084C-424D-9ED8-44A1312ADCA9}"/>
              </a:ext>
            </a:extLst>
          </p:cNvPr>
          <p:cNvGrpSpPr/>
          <p:nvPr/>
        </p:nvGrpSpPr>
        <p:grpSpPr>
          <a:xfrm>
            <a:off x="5943272" y="2319242"/>
            <a:ext cx="1923359" cy="286006"/>
            <a:chOff x="5943272" y="2319242"/>
            <a:chExt cx="1923359" cy="286006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7C1542C-F8CE-974D-B32A-5798934D8308}"/>
                </a:ext>
              </a:extLst>
            </p:cNvPr>
            <p:cNvSpPr/>
            <p:nvPr/>
          </p:nvSpPr>
          <p:spPr bwMode="auto">
            <a:xfrm>
              <a:off x="5943272" y="2319242"/>
              <a:ext cx="460173" cy="286006"/>
            </a:xfrm>
            <a:prstGeom prst="rect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ysClr val="windowText" lastClr="00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ED6F0B4-55EC-0B42-8476-F6E86CF0FA21}"/>
                </a:ext>
              </a:extLst>
            </p:cNvPr>
            <p:cNvSpPr/>
            <p:nvPr/>
          </p:nvSpPr>
          <p:spPr bwMode="auto">
            <a:xfrm>
              <a:off x="7119815" y="2320245"/>
              <a:ext cx="746816" cy="2850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ED784-C8E1-4943-B05C-F4F9F06FBE58}"/>
                </a:ext>
              </a:extLst>
            </p:cNvPr>
            <p:cNvSpPr/>
            <p:nvPr/>
          </p:nvSpPr>
          <p:spPr bwMode="auto">
            <a:xfrm>
              <a:off x="6380589" y="2319242"/>
              <a:ext cx="746817" cy="2860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index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3DDCBEF-FA74-EE4B-B91A-C8C9AC1758BA}"/>
              </a:ext>
            </a:extLst>
          </p:cNvPr>
          <p:cNvSpPr/>
          <p:nvPr/>
        </p:nvSpPr>
        <p:spPr>
          <a:xfrm>
            <a:off x="5943272" y="2319241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CF47A31-AC07-EB4B-BD2A-81B85EBA13ED}"/>
              </a:ext>
            </a:extLst>
          </p:cNvPr>
          <p:cNvGrpSpPr/>
          <p:nvPr/>
        </p:nvGrpSpPr>
        <p:grpSpPr>
          <a:xfrm>
            <a:off x="6173358" y="442311"/>
            <a:ext cx="850433" cy="2018501"/>
            <a:chOff x="6173358" y="442311"/>
            <a:chExt cx="850433" cy="201850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D4A1CAE-3DEB-E843-A461-21C4BFF09A56}"/>
                </a:ext>
              </a:extLst>
            </p:cNvPr>
            <p:cNvSpPr txBox="1"/>
            <p:nvPr/>
          </p:nvSpPr>
          <p:spPr>
            <a:xfrm rot="18812500">
              <a:off x="5829874" y="1266896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rest of the bits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B627B1FC-0111-3C45-8EC6-7CF69CDD8421}"/>
                </a:ext>
              </a:extLst>
            </p:cNvPr>
            <p:cNvCxnSpPr>
              <a:cxnSpLocks/>
            </p:cNvCxnSpPr>
            <p:nvPr/>
          </p:nvCxnSpPr>
          <p:spPr>
            <a:xfrm>
              <a:off x="6173358" y="2153253"/>
              <a:ext cx="0" cy="1659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F33AB35-67FA-0C4D-9FD1-94AB552D5336}"/>
              </a:ext>
            </a:extLst>
          </p:cNvPr>
          <p:cNvGrpSpPr/>
          <p:nvPr/>
        </p:nvGrpSpPr>
        <p:grpSpPr>
          <a:xfrm>
            <a:off x="6753998" y="338378"/>
            <a:ext cx="884704" cy="2064609"/>
            <a:chOff x="6753998" y="338378"/>
            <a:chExt cx="884704" cy="206460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D5983B-9A19-AD48-9076-89C7D26D38CA}"/>
                </a:ext>
              </a:extLst>
            </p:cNvPr>
            <p:cNvSpPr txBox="1"/>
            <p:nvPr/>
          </p:nvSpPr>
          <p:spPr>
            <a:xfrm rot="18812500">
              <a:off x="6421731" y="1186017"/>
              <a:ext cx="2064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log(# lines) bits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464364E0-12C0-2A47-9E8D-00B25FA5BAAA}"/>
                </a:ext>
              </a:extLst>
            </p:cNvPr>
            <p:cNvCxnSpPr>
              <a:cxnSpLocks/>
              <a:endCxn id="62" idx="0"/>
            </p:cNvCxnSpPr>
            <p:nvPr/>
          </p:nvCxnSpPr>
          <p:spPr>
            <a:xfrm>
              <a:off x="6753998" y="2153253"/>
              <a:ext cx="0" cy="1659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C4C3B72-563F-F143-8D6D-4C3CACDED954}"/>
              </a:ext>
            </a:extLst>
          </p:cNvPr>
          <p:cNvGrpSpPr/>
          <p:nvPr/>
        </p:nvGrpSpPr>
        <p:grpSpPr>
          <a:xfrm>
            <a:off x="7493222" y="297921"/>
            <a:ext cx="908045" cy="2082621"/>
            <a:chOff x="7493222" y="297921"/>
            <a:chExt cx="908045" cy="208262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1B726A4-F2F7-1242-9510-76BA1C3BA235}"/>
                </a:ext>
              </a:extLst>
            </p:cNvPr>
            <p:cNvSpPr txBox="1"/>
            <p:nvPr/>
          </p:nvSpPr>
          <p:spPr>
            <a:xfrm rot="18812500">
              <a:off x="7175290" y="1154566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log(block size) bits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835EF5C-41AF-1F4C-A397-695987BF1621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>
              <a:off x="7493222" y="2140254"/>
              <a:ext cx="1" cy="1799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C05D7F2-C8CF-20CF-882C-9FF0ED69AE05}"/>
              </a:ext>
            </a:extLst>
          </p:cNvPr>
          <p:cNvGrpSpPr/>
          <p:nvPr/>
        </p:nvGrpSpPr>
        <p:grpSpPr>
          <a:xfrm>
            <a:off x="381852" y="2998871"/>
            <a:ext cx="494046" cy="2786495"/>
            <a:chOff x="381852" y="2998871"/>
            <a:chExt cx="494046" cy="278649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DF2C3C2-EE41-F800-427B-548DF765191F}"/>
                </a:ext>
              </a:extLst>
            </p:cNvPr>
            <p:cNvSpPr txBox="1"/>
            <p:nvPr/>
          </p:nvSpPr>
          <p:spPr>
            <a:xfrm>
              <a:off x="492509" y="29988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989647-571B-251B-D7B4-16B8BC358BB7}"/>
                </a:ext>
              </a:extLst>
            </p:cNvPr>
            <p:cNvSpPr txBox="1"/>
            <p:nvPr/>
          </p:nvSpPr>
          <p:spPr>
            <a:xfrm>
              <a:off x="478032" y="36583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6503DD1-0C89-CF1F-ECA0-B039116BC7F0}"/>
                </a:ext>
              </a:extLst>
            </p:cNvPr>
            <p:cNvSpPr txBox="1"/>
            <p:nvPr/>
          </p:nvSpPr>
          <p:spPr>
            <a:xfrm>
              <a:off x="490504" y="43492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2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E3FB20C-E73D-E553-C293-0338E281E2E6}"/>
                </a:ext>
              </a:extLst>
            </p:cNvPr>
            <p:cNvSpPr txBox="1"/>
            <p:nvPr/>
          </p:nvSpPr>
          <p:spPr>
            <a:xfrm>
              <a:off x="381852" y="5416034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n-1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289AE30-42C4-1730-D855-ADB46A706A1A}"/>
              </a:ext>
            </a:extLst>
          </p:cNvPr>
          <p:cNvSpPr txBox="1"/>
          <p:nvPr/>
        </p:nvSpPr>
        <p:spPr>
          <a:xfrm>
            <a:off x="5074399" y="4026068"/>
            <a:ext cx="408316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Checking the cache (i.e., "bookshelf"):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index tells you which line to check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Is that line valid?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cache miss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Does the tag match?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cache miss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If valid and tag matches, cache hit!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Read from </a:t>
            </a:r>
            <a:r>
              <a:rPr lang="en-US" dirty="0" err="1"/>
              <a:t>datablock</a:t>
            </a:r>
            <a:r>
              <a:rPr lang="en-US" dirty="0"/>
              <a:t> at offset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53647BF-2497-B403-8E2D-E81C846DFE76}"/>
              </a:ext>
            </a:extLst>
          </p:cNvPr>
          <p:cNvGrpSpPr/>
          <p:nvPr/>
        </p:nvGrpSpPr>
        <p:grpSpPr>
          <a:xfrm>
            <a:off x="228600" y="2107123"/>
            <a:ext cx="1005078" cy="851394"/>
            <a:chOff x="781868" y="1701306"/>
            <a:chExt cx="1005078" cy="85139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8AC59D6-17D0-A7B7-0E03-967CF0EE545D}"/>
                </a:ext>
              </a:extLst>
            </p:cNvPr>
            <p:cNvSpPr txBox="1"/>
            <p:nvPr/>
          </p:nvSpPr>
          <p:spPr>
            <a:xfrm>
              <a:off x="781868" y="1701306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valid bit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6F02BB41-CB7F-2450-89BF-306168FEC142}"/>
                </a:ext>
              </a:extLst>
            </p:cNvPr>
            <p:cNvCxnSpPr>
              <a:stCxn id="70" idx="2"/>
            </p:cNvCxnSpPr>
            <p:nvPr/>
          </p:nvCxnSpPr>
          <p:spPr>
            <a:xfrm>
              <a:off x="1265334" y="2070638"/>
              <a:ext cx="521612" cy="4820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2114896-8D77-547A-1A6A-08C9AD82FC62}"/>
              </a:ext>
            </a:extLst>
          </p:cNvPr>
          <p:cNvGrpSpPr/>
          <p:nvPr/>
        </p:nvGrpSpPr>
        <p:grpSpPr>
          <a:xfrm>
            <a:off x="1720305" y="2107123"/>
            <a:ext cx="966931" cy="864677"/>
            <a:chOff x="2273573" y="1701306"/>
            <a:chExt cx="966931" cy="864677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F111CF0-3520-FE95-1129-14A8AB9A0724}"/>
                </a:ext>
              </a:extLst>
            </p:cNvPr>
            <p:cNvSpPr txBox="1"/>
            <p:nvPr/>
          </p:nvSpPr>
          <p:spPr>
            <a:xfrm>
              <a:off x="2273573" y="1701306"/>
              <a:ext cx="966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tag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E8429269-1C07-CA81-6F5C-B6EB9F93B28C}"/>
                </a:ext>
              </a:extLst>
            </p:cNvPr>
            <p:cNvCxnSpPr>
              <a:cxnSpLocks/>
            </p:cNvCxnSpPr>
            <p:nvPr/>
          </p:nvCxnSpPr>
          <p:spPr>
            <a:xfrm>
              <a:off x="2503158" y="2070638"/>
              <a:ext cx="0" cy="4953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AA75B0C-D354-B3B8-9A80-007AA2BCE2B6}"/>
              </a:ext>
            </a:extLst>
          </p:cNvPr>
          <p:cNvGrpSpPr/>
          <p:nvPr/>
        </p:nvGrpSpPr>
        <p:grpSpPr>
          <a:xfrm>
            <a:off x="2592361" y="2107123"/>
            <a:ext cx="1959767" cy="851396"/>
            <a:chOff x="3145629" y="1701306"/>
            <a:chExt cx="1959767" cy="851396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F1268FA-B394-5312-A769-4982E417616D}"/>
                </a:ext>
              </a:extLst>
            </p:cNvPr>
            <p:cNvSpPr txBox="1"/>
            <p:nvPr/>
          </p:nvSpPr>
          <p:spPr>
            <a:xfrm>
              <a:off x="3507395" y="1701306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block</a:t>
              </a:r>
            </a:p>
          </p:txBody>
        </p:sp>
        <p:sp>
          <p:nvSpPr>
            <p:cNvPr id="77" name="Left Brace 76">
              <a:extLst>
                <a:ext uri="{FF2B5EF4-FFF2-40B4-BE49-F238E27FC236}">
                  <a16:creationId xmlns:a16="http://schemas.microsoft.com/office/drawing/2014/main" id="{84E669F0-01DB-8514-AED8-446301BFC6DF}"/>
                </a:ext>
              </a:extLst>
            </p:cNvPr>
            <p:cNvSpPr/>
            <p:nvPr/>
          </p:nvSpPr>
          <p:spPr>
            <a:xfrm rot="5400000">
              <a:off x="3883697" y="1331002"/>
              <a:ext cx="483632" cy="1959767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1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820C-A9E7-AB1C-2520-B3793C2B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Handling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A4C33-719C-A63A-250E-A0E53C8B5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93237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a cache miss occurs update cache line at that index: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Replace data block with bytes from memory</a:t>
            </a:r>
          </a:p>
          <a:p>
            <a:pPr lvl="2"/>
            <a:r>
              <a:rPr lang="en-US" dirty="0"/>
              <a:t>Copies all bytes with same tag + index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Update tag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Set valid bit to 1 (if not already)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80D20F7-EF15-EF4A-3EBB-B2D8A8EE35B9}"/>
              </a:ext>
            </a:extLst>
          </p:cNvPr>
          <p:cNvGrpSpPr/>
          <p:nvPr/>
        </p:nvGrpSpPr>
        <p:grpSpPr>
          <a:xfrm>
            <a:off x="17813" y="4191000"/>
            <a:ext cx="4862774" cy="2590800"/>
            <a:chOff x="17813" y="4191000"/>
            <a:chExt cx="4862774" cy="25908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14BE9F7F-AFCE-EC60-9FDC-2CED893468E7}"/>
                </a:ext>
              </a:extLst>
            </p:cNvPr>
            <p:cNvGrpSpPr/>
            <p:nvPr/>
          </p:nvGrpSpPr>
          <p:grpSpPr>
            <a:xfrm>
              <a:off x="1032299" y="5562600"/>
              <a:ext cx="3848288" cy="533400"/>
              <a:chOff x="1032299" y="5562600"/>
              <a:chExt cx="3848288" cy="5334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2640E25-4B3D-0031-19ED-D99E92BB3EEF}"/>
                  </a:ext>
                </a:extLst>
              </p:cNvPr>
              <p:cNvSpPr/>
              <p:nvPr/>
            </p:nvSpPr>
            <p:spPr bwMode="auto">
              <a:xfrm>
                <a:off x="1032299" y="5562600"/>
                <a:ext cx="3848288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3F5BBB2-001B-B8F4-E8C1-B1301B3E4F47}"/>
                  </a:ext>
                </a:extLst>
              </p:cNvPr>
              <p:cNvSpPr/>
              <p:nvPr/>
            </p:nvSpPr>
            <p:spPr bwMode="auto">
              <a:xfrm>
                <a:off x="25305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0D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4E7E5E2-90BB-E791-F8B1-862DE32A1031}"/>
                  </a:ext>
                </a:extLst>
              </p:cNvPr>
              <p:cNvSpPr/>
              <p:nvPr/>
            </p:nvSpPr>
            <p:spPr bwMode="auto">
              <a:xfrm>
                <a:off x="2803147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2ECFD63-D3A6-6202-F0F1-249B1D87724A}"/>
                  </a:ext>
                </a:extLst>
              </p:cNvPr>
              <p:cNvSpPr/>
              <p:nvPr/>
            </p:nvSpPr>
            <p:spPr bwMode="auto">
              <a:xfrm>
                <a:off x="30639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267ED30-E08A-6FD5-2D99-F1EE0D576AFD}"/>
                  </a:ext>
                </a:extLst>
              </p:cNvPr>
              <p:cNvSpPr/>
              <p:nvPr/>
            </p:nvSpPr>
            <p:spPr bwMode="auto">
              <a:xfrm>
                <a:off x="4485987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4EC7688-E7F6-A2D5-D573-66C45CEA5663}"/>
                  </a:ext>
                </a:extLst>
              </p:cNvPr>
              <p:cNvSpPr/>
              <p:nvPr/>
            </p:nvSpPr>
            <p:spPr bwMode="auto">
              <a:xfrm>
                <a:off x="1627952" y="5676900"/>
                <a:ext cx="717995" cy="30480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831491E-B477-AE19-5DAA-84C43CC0D3B3}"/>
                  </a:ext>
                </a:extLst>
              </p:cNvPr>
              <p:cNvSpPr/>
              <p:nvPr/>
            </p:nvSpPr>
            <p:spPr bwMode="auto">
              <a:xfrm>
                <a:off x="1158942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91889C5-902A-4212-DA61-D73A652AB58C}"/>
                  </a:ext>
                </a:extLst>
              </p:cNvPr>
              <p:cNvSpPr/>
              <p:nvPr/>
            </p:nvSpPr>
            <p:spPr bwMode="auto">
              <a:xfrm>
                <a:off x="333727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CEF873-D9A5-67F3-429D-130B013B026A}"/>
                  </a:ext>
                </a:extLst>
              </p:cNvPr>
              <p:cNvSpPr/>
              <p:nvPr/>
            </p:nvSpPr>
            <p:spPr bwMode="auto">
              <a:xfrm>
                <a:off x="4194787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CD6BB32-4B6E-7DB3-7BF2-0B10A0B0D6C3}"/>
                  </a:ext>
                </a:extLst>
              </p:cNvPr>
              <p:cNvSpPr/>
              <p:nvPr/>
            </p:nvSpPr>
            <p:spPr bwMode="auto">
              <a:xfrm>
                <a:off x="3902865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00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F86E1E-57AB-A11C-1F56-F9672475C04B}"/>
                  </a:ext>
                </a:extLst>
              </p:cNvPr>
              <p:cNvSpPr/>
              <p:nvPr/>
            </p:nvSpPr>
            <p:spPr bwMode="auto">
              <a:xfrm>
                <a:off x="3610943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2F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711B9A-E202-9F07-B8E9-17134D1C2C76}"/>
                </a:ext>
              </a:extLst>
            </p:cNvPr>
            <p:cNvSpPr/>
            <p:nvPr/>
          </p:nvSpPr>
          <p:spPr bwMode="auto">
            <a:xfrm>
              <a:off x="1032299" y="48768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673F1B6-59D3-162B-116F-30A13A1ADDFA}"/>
                </a:ext>
              </a:extLst>
            </p:cNvPr>
            <p:cNvSpPr/>
            <p:nvPr/>
          </p:nvSpPr>
          <p:spPr bwMode="auto">
            <a:xfrm>
              <a:off x="25305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05CF86-6076-EB70-30FA-936B6E5DE662}"/>
                </a:ext>
              </a:extLst>
            </p:cNvPr>
            <p:cNvSpPr/>
            <p:nvPr/>
          </p:nvSpPr>
          <p:spPr bwMode="auto">
            <a:xfrm>
              <a:off x="2803147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86E9EF4-EB6F-AD1B-A77E-03A28DF075DC}"/>
                </a:ext>
              </a:extLst>
            </p:cNvPr>
            <p:cNvSpPr/>
            <p:nvPr/>
          </p:nvSpPr>
          <p:spPr bwMode="auto">
            <a:xfrm>
              <a:off x="30639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04B054-3B2C-841D-CE1B-48642A0BB237}"/>
                </a:ext>
              </a:extLst>
            </p:cNvPr>
            <p:cNvSpPr/>
            <p:nvPr/>
          </p:nvSpPr>
          <p:spPr bwMode="auto">
            <a:xfrm>
              <a:off x="4485987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36F9FCA-C297-EA67-8915-DB8612F37F8F}"/>
                </a:ext>
              </a:extLst>
            </p:cNvPr>
            <p:cNvSpPr/>
            <p:nvPr/>
          </p:nvSpPr>
          <p:spPr bwMode="auto">
            <a:xfrm>
              <a:off x="1627952" y="49911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7FC9872-ABD6-D088-2DAA-2E99708923F5}"/>
                </a:ext>
              </a:extLst>
            </p:cNvPr>
            <p:cNvSpPr/>
            <p:nvPr/>
          </p:nvSpPr>
          <p:spPr bwMode="auto">
            <a:xfrm>
              <a:off x="1158942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CBB8C9A-889B-8D64-B946-0F9A3023B146}"/>
                </a:ext>
              </a:extLst>
            </p:cNvPr>
            <p:cNvSpPr/>
            <p:nvPr/>
          </p:nvSpPr>
          <p:spPr bwMode="auto">
            <a:xfrm>
              <a:off x="3337270" y="4991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D4F6E07-8B3A-DFB4-6524-AB372F7AD73D}"/>
                </a:ext>
              </a:extLst>
            </p:cNvPr>
            <p:cNvSpPr/>
            <p:nvPr/>
          </p:nvSpPr>
          <p:spPr bwMode="auto">
            <a:xfrm>
              <a:off x="4194787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4A6E880-E4D1-46EF-CA37-DF71AC7A5E09}"/>
                </a:ext>
              </a:extLst>
            </p:cNvPr>
            <p:cNvSpPr/>
            <p:nvPr/>
          </p:nvSpPr>
          <p:spPr bwMode="auto">
            <a:xfrm>
              <a:off x="3902865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C87E43B-278D-8F8F-240C-51FC1C068FB9}"/>
                </a:ext>
              </a:extLst>
            </p:cNvPr>
            <p:cNvSpPr/>
            <p:nvPr/>
          </p:nvSpPr>
          <p:spPr bwMode="auto">
            <a:xfrm>
              <a:off x="3610943" y="49911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48616C4-5ECB-ED7B-4ECE-3DB7AC4448BE}"/>
                </a:ext>
              </a:extLst>
            </p:cNvPr>
            <p:cNvSpPr/>
            <p:nvPr/>
          </p:nvSpPr>
          <p:spPr bwMode="auto">
            <a:xfrm>
              <a:off x="1032299" y="41910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4557A20-EB39-2D8A-9021-37CD2AE7F240}"/>
                </a:ext>
              </a:extLst>
            </p:cNvPr>
            <p:cNvSpPr/>
            <p:nvPr/>
          </p:nvSpPr>
          <p:spPr bwMode="auto">
            <a:xfrm>
              <a:off x="25305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E03FF1D-31D5-3972-747C-DD8E229F9A64}"/>
                </a:ext>
              </a:extLst>
            </p:cNvPr>
            <p:cNvSpPr/>
            <p:nvPr/>
          </p:nvSpPr>
          <p:spPr bwMode="auto">
            <a:xfrm>
              <a:off x="2803147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C2FCE1-E18C-767C-BC89-55DCD8AA5E42}"/>
                </a:ext>
              </a:extLst>
            </p:cNvPr>
            <p:cNvSpPr/>
            <p:nvPr/>
          </p:nvSpPr>
          <p:spPr bwMode="auto">
            <a:xfrm>
              <a:off x="30639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AB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5B33571-CB7F-0515-2E06-5872E764511F}"/>
                </a:ext>
              </a:extLst>
            </p:cNvPr>
            <p:cNvSpPr/>
            <p:nvPr/>
          </p:nvSpPr>
          <p:spPr bwMode="auto">
            <a:xfrm>
              <a:off x="4485987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68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596A7CA-4276-2FEA-E5B0-FE1AF451AAD4}"/>
                </a:ext>
              </a:extLst>
            </p:cNvPr>
            <p:cNvSpPr/>
            <p:nvPr/>
          </p:nvSpPr>
          <p:spPr bwMode="auto">
            <a:xfrm>
              <a:off x="1627952" y="43053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110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80B0D59-41B8-2933-092F-85101E2C3BD6}"/>
                </a:ext>
              </a:extLst>
            </p:cNvPr>
            <p:cNvSpPr/>
            <p:nvPr/>
          </p:nvSpPr>
          <p:spPr bwMode="auto">
            <a:xfrm>
              <a:off x="1158942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1E34E5F-5BA3-77E4-E391-FF4646092CCD}"/>
                </a:ext>
              </a:extLst>
            </p:cNvPr>
            <p:cNvSpPr/>
            <p:nvPr/>
          </p:nvSpPr>
          <p:spPr bwMode="auto">
            <a:xfrm>
              <a:off x="3337270" y="4305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5F14063-119C-B123-5693-DB2096E02ED9}"/>
                </a:ext>
              </a:extLst>
            </p:cNvPr>
            <p:cNvSpPr/>
            <p:nvPr/>
          </p:nvSpPr>
          <p:spPr bwMode="auto">
            <a:xfrm>
              <a:off x="4194787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EA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29FD6D6-A00E-4649-E212-C3A64DB67605}"/>
                </a:ext>
              </a:extLst>
            </p:cNvPr>
            <p:cNvSpPr/>
            <p:nvPr/>
          </p:nvSpPr>
          <p:spPr bwMode="auto">
            <a:xfrm>
              <a:off x="3902865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FF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785F38-B7E7-DC74-8203-7A921C003C5C}"/>
                </a:ext>
              </a:extLst>
            </p:cNvPr>
            <p:cNvSpPr/>
            <p:nvPr/>
          </p:nvSpPr>
          <p:spPr bwMode="auto">
            <a:xfrm>
              <a:off x="3610943" y="43053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FF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E304997-2281-1225-57F1-FF97BF0D47F1}"/>
                </a:ext>
              </a:extLst>
            </p:cNvPr>
            <p:cNvSpPr/>
            <p:nvPr/>
          </p:nvSpPr>
          <p:spPr bwMode="auto">
            <a:xfrm>
              <a:off x="1032299" y="62484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3398062-EB12-4763-A6FA-C54AF67A62E3}"/>
                </a:ext>
              </a:extLst>
            </p:cNvPr>
            <p:cNvSpPr/>
            <p:nvPr/>
          </p:nvSpPr>
          <p:spPr bwMode="auto">
            <a:xfrm>
              <a:off x="25305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18CF39D-5408-4602-87AD-AB63FF9600A8}"/>
                </a:ext>
              </a:extLst>
            </p:cNvPr>
            <p:cNvSpPr/>
            <p:nvPr/>
          </p:nvSpPr>
          <p:spPr bwMode="auto">
            <a:xfrm>
              <a:off x="2803147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9188ADD-F546-A0E9-27AE-ECF69A061001}"/>
                </a:ext>
              </a:extLst>
            </p:cNvPr>
            <p:cNvSpPr/>
            <p:nvPr/>
          </p:nvSpPr>
          <p:spPr bwMode="auto">
            <a:xfrm>
              <a:off x="30639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7C1874-D46A-4761-22C5-FEF7A4E23A82}"/>
                </a:ext>
              </a:extLst>
            </p:cNvPr>
            <p:cNvSpPr/>
            <p:nvPr/>
          </p:nvSpPr>
          <p:spPr bwMode="auto">
            <a:xfrm>
              <a:off x="4485987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958BE31-2947-BFDA-C2E8-2094E2CE1586}"/>
                </a:ext>
              </a:extLst>
            </p:cNvPr>
            <p:cNvSpPr/>
            <p:nvPr/>
          </p:nvSpPr>
          <p:spPr bwMode="auto">
            <a:xfrm>
              <a:off x="1627952" y="63627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001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62B915F-B04D-198B-62E4-6843CC30C7B6}"/>
                </a:ext>
              </a:extLst>
            </p:cNvPr>
            <p:cNvSpPr/>
            <p:nvPr/>
          </p:nvSpPr>
          <p:spPr bwMode="auto">
            <a:xfrm>
              <a:off x="1158942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7E10566-F721-23FD-5F8B-0F490A209CF8}"/>
                </a:ext>
              </a:extLst>
            </p:cNvPr>
            <p:cNvSpPr/>
            <p:nvPr/>
          </p:nvSpPr>
          <p:spPr bwMode="auto">
            <a:xfrm>
              <a:off x="3337270" y="6362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5491B83-B38B-0695-04D9-D1A8DA129F0D}"/>
                </a:ext>
              </a:extLst>
            </p:cNvPr>
            <p:cNvSpPr/>
            <p:nvPr/>
          </p:nvSpPr>
          <p:spPr bwMode="auto">
            <a:xfrm>
              <a:off x="4194787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66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DA16A27-68E6-94CA-F79F-F2C846FF66ED}"/>
                </a:ext>
              </a:extLst>
            </p:cNvPr>
            <p:cNvSpPr/>
            <p:nvPr/>
          </p:nvSpPr>
          <p:spPr bwMode="auto">
            <a:xfrm>
              <a:off x="3902865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55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95AA7B8-CAF2-3302-4861-C9DED762EC26}"/>
                </a:ext>
              </a:extLst>
            </p:cNvPr>
            <p:cNvSpPr/>
            <p:nvPr/>
          </p:nvSpPr>
          <p:spPr bwMode="auto">
            <a:xfrm>
              <a:off x="3610943" y="63627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44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154AA3A-65D0-E7A2-E8DB-2B208940F8EB}"/>
                </a:ext>
              </a:extLst>
            </p:cNvPr>
            <p:cNvSpPr txBox="1"/>
            <p:nvPr/>
          </p:nvSpPr>
          <p:spPr>
            <a:xfrm>
              <a:off x="19457" y="422686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0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B6DDC3-AB61-5D83-737F-DD36675A8BD5}"/>
                </a:ext>
              </a:extLst>
            </p:cNvPr>
            <p:cNvSpPr txBox="1"/>
            <p:nvPr/>
          </p:nvSpPr>
          <p:spPr>
            <a:xfrm>
              <a:off x="32211" y="494972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1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51DE157-29B3-95C5-B152-4E0C8895BBF6}"/>
                </a:ext>
              </a:extLst>
            </p:cNvPr>
            <p:cNvSpPr txBox="1"/>
            <p:nvPr/>
          </p:nvSpPr>
          <p:spPr>
            <a:xfrm>
              <a:off x="17813" y="559846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79CB126-3C6C-6F4A-FA35-9528198E6E91}"/>
                </a:ext>
              </a:extLst>
            </p:cNvPr>
            <p:cNvSpPr txBox="1"/>
            <p:nvPr/>
          </p:nvSpPr>
          <p:spPr>
            <a:xfrm>
              <a:off x="32211" y="6304637"/>
              <a:ext cx="925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Line 3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A7000701-1607-2F4D-4C58-11FD0011CE80}"/>
              </a:ext>
            </a:extLst>
          </p:cNvPr>
          <p:cNvSpPr txBox="1"/>
          <p:nvPr/>
        </p:nvSpPr>
        <p:spPr>
          <a:xfrm>
            <a:off x="5334328" y="572876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A26B2FD-920C-66AC-5776-5890250D1429}"/>
              </a:ext>
            </a:extLst>
          </p:cNvPr>
          <p:cNvSpPr/>
          <p:nvPr/>
        </p:nvSpPr>
        <p:spPr>
          <a:xfrm>
            <a:off x="7086600" y="609600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D95CCBB-836B-F900-3881-38DFBAFBC7E4}"/>
              </a:ext>
            </a:extLst>
          </p:cNvPr>
          <p:cNvSpPr txBox="1"/>
          <p:nvPr/>
        </p:nvSpPr>
        <p:spPr>
          <a:xfrm>
            <a:off x="7693053" y="56716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0x74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77BA9AC-B1DE-BBBA-BAD4-1C94B1DEF1A5}"/>
              </a:ext>
            </a:extLst>
          </p:cNvPr>
          <p:cNvGrpSpPr/>
          <p:nvPr/>
        </p:nvGrpSpPr>
        <p:grpSpPr>
          <a:xfrm>
            <a:off x="7086598" y="976518"/>
            <a:ext cx="1923359" cy="369332"/>
            <a:chOff x="5943272" y="3040963"/>
            <a:chExt cx="1923359" cy="36933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9A36097-A777-BC05-5F92-EA788E34D9BF}"/>
                </a:ext>
              </a:extLst>
            </p:cNvPr>
            <p:cNvSpPr/>
            <p:nvPr/>
          </p:nvSpPr>
          <p:spPr>
            <a:xfrm>
              <a:off x="5943272" y="3084229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FEB3D14-9152-4EE2-7CFA-BC97308CFF88}"/>
                </a:ext>
              </a:extLst>
            </p:cNvPr>
            <p:cNvSpPr txBox="1"/>
            <p:nvPr/>
          </p:nvSpPr>
          <p:spPr>
            <a:xfrm>
              <a:off x="6300478" y="3040963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0111 0100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46DCDB1-5E36-C49F-6FBD-EC0BECF50F91}"/>
              </a:ext>
            </a:extLst>
          </p:cNvPr>
          <p:cNvGrpSpPr/>
          <p:nvPr/>
        </p:nvGrpSpPr>
        <p:grpSpPr>
          <a:xfrm>
            <a:off x="6934527" y="1422050"/>
            <a:ext cx="2075430" cy="1622328"/>
            <a:chOff x="5791200" y="3845007"/>
            <a:chExt cx="2075430" cy="1622328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23E881D-1BB5-2E95-8EC5-F74AB9507678}"/>
                </a:ext>
              </a:extLst>
            </p:cNvPr>
            <p:cNvGrpSpPr/>
            <p:nvPr/>
          </p:nvGrpSpPr>
          <p:grpSpPr>
            <a:xfrm>
              <a:off x="5791200" y="4114800"/>
              <a:ext cx="464651" cy="1144132"/>
              <a:chOff x="7033837" y="231262"/>
              <a:chExt cx="464651" cy="1144132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F5D7ECBC-ECA4-BF90-E3C1-B5DFD531F397}"/>
                  </a:ext>
                </a:extLst>
              </p:cNvPr>
              <p:cNvSpPr txBox="1"/>
              <p:nvPr/>
            </p:nvSpPr>
            <p:spPr>
              <a:xfrm rot="18812500">
                <a:off x="6715801" y="688027"/>
                <a:ext cx="10054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tag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15F40644-CD7E-F522-763D-787EB7537C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8488" y="231262"/>
                <a:ext cx="0" cy="2672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E39E544A-89B3-6915-7A8B-DFE2E0A54A49}"/>
                </a:ext>
              </a:extLst>
            </p:cNvPr>
            <p:cNvGrpSpPr/>
            <p:nvPr/>
          </p:nvGrpSpPr>
          <p:grpSpPr>
            <a:xfrm>
              <a:off x="6291544" y="4131013"/>
              <a:ext cx="616071" cy="1308778"/>
              <a:chOff x="7359016" y="338378"/>
              <a:chExt cx="616071" cy="1308778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89B2F59-9E04-7031-6E99-D51143A4F308}"/>
                  </a:ext>
                </a:extLst>
              </p:cNvPr>
              <p:cNvSpPr txBox="1"/>
              <p:nvPr/>
            </p:nvSpPr>
            <p:spPr>
              <a:xfrm rot="18812500">
                <a:off x="6918819" y="837628"/>
                <a:ext cx="12497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 bit index</a:t>
                </a:r>
              </a:p>
            </p:txBody>
          </p: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29B8E980-FF59-8D7A-80E2-72DF8A1AD7A8}"/>
                  </a:ext>
                </a:extLst>
              </p:cNvPr>
              <p:cNvCxnSpPr>
                <a:cxnSpLocks/>
                <a:stCxn id="69" idx="3"/>
                <a:endCxn id="66" idx="2"/>
              </p:cNvCxnSpPr>
              <p:nvPr/>
            </p:nvCxnSpPr>
            <p:spPr>
              <a:xfrm flipV="1">
                <a:off x="7974138" y="338378"/>
                <a:ext cx="949" cy="23097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28FB46A-A3FC-DC72-AA18-3319D0C847A2}"/>
                </a:ext>
              </a:extLst>
            </p:cNvPr>
            <p:cNvGrpSpPr/>
            <p:nvPr/>
          </p:nvGrpSpPr>
          <p:grpSpPr>
            <a:xfrm>
              <a:off x="6934200" y="4114800"/>
              <a:ext cx="593246" cy="1352535"/>
              <a:chOff x="8127977" y="420814"/>
              <a:chExt cx="593246" cy="1352535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D258F01-9926-6399-FE65-5DE7829194B5}"/>
                  </a:ext>
                </a:extLst>
              </p:cNvPr>
              <p:cNvSpPr txBox="1"/>
              <p:nvPr/>
            </p:nvSpPr>
            <p:spPr>
              <a:xfrm rot="18812500">
                <a:off x="7690196" y="966237"/>
                <a:ext cx="12448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 bit offset</a:t>
                </a: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0E3E9F38-80BB-D514-5050-F3DE5BE229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21223" y="420814"/>
                <a:ext cx="0" cy="266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58C3337-9215-7465-17CA-2EC53606AEC8}"/>
                </a:ext>
              </a:extLst>
            </p:cNvPr>
            <p:cNvGrpSpPr/>
            <p:nvPr/>
          </p:nvGrpSpPr>
          <p:grpSpPr>
            <a:xfrm>
              <a:off x="5943273" y="3846010"/>
              <a:ext cx="1923357" cy="286007"/>
              <a:chOff x="5943273" y="2319241"/>
              <a:chExt cx="1923357" cy="286007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8F9B505-1D1D-0341-BD7E-C2A6AA3F05F3}"/>
                  </a:ext>
                </a:extLst>
              </p:cNvPr>
              <p:cNvSpPr/>
              <p:nvPr/>
            </p:nvSpPr>
            <p:spPr bwMode="auto">
              <a:xfrm>
                <a:off x="5943273" y="2319241"/>
                <a:ext cx="665768" cy="286007"/>
              </a:xfrm>
              <a:prstGeom prst="rect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ysClr val="windowText" lastClr="000000"/>
                    </a:solidFill>
                    <a:latin typeface="Calibri" pitchFamily="34" charset="0"/>
                  </a:rPr>
                  <a:t>011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36499B3A-0DF8-9861-44D6-FF08E6AB5663}"/>
                  </a:ext>
                </a:extLst>
              </p:cNvPr>
              <p:cNvSpPr/>
              <p:nvPr/>
            </p:nvSpPr>
            <p:spPr bwMode="auto">
              <a:xfrm>
                <a:off x="7206191" y="2320246"/>
                <a:ext cx="660439" cy="2839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100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D7EF043-6188-8438-2CB5-A909632CBCDE}"/>
                  </a:ext>
                </a:extLst>
              </p:cNvPr>
              <p:cNvSpPr/>
              <p:nvPr/>
            </p:nvSpPr>
            <p:spPr bwMode="auto">
              <a:xfrm>
                <a:off x="6609040" y="2319242"/>
                <a:ext cx="597149" cy="28500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10</a:t>
                </a:r>
              </a:p>
            </p:txBody>
          </p:sp>
        </p:grp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DC69FD1-9F56-89B2-195A-2DAC4895CEB3}"/>
                </a:ext>
              </a:extLst>
            </p:cNvPr>
            <p:cNvSpPr/>
            <p:nvPr/>
          </p:nvSpPr>
          <p:spPr>
            <a:xfrm>
              <a:off x="5943270" y="3845007"/>
              <a:ext cx="1923359" cy="286006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98B024D-61E7-1DEC-BC93-8070994C93E0}"/>
              </a:ext>
            </a:extLst>
          </p:cNvPr>
          <p:cNvGrpSpPr/>
          <p:nvPr/>
        </p:nvGrpSpPr>
        <p:grpSpPr>
          <a:xfrm>
            <a:off x="6543641" y="2743448"/>
            <a:ext cx="2111425" cy="4038352"/>
            <a:chOff x="6543641" y="2743448"/>
            <a:chExt cx="2111425" cy="4038352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78211D3-0C1D-0CDA-4D5E-83D553296CCF}"/>
                </a:ext>
              </a:extLst>
            </p:cNvPr>
            <p:cNvGrpSpPr/>
            <p:nvPr/>
          </p:nvGrpSpPr>
          <p:grpSpPr>
            <a:xfrm>
              <a:off x="6543641" y="4574657"/>
              <a:ext cx="2111425" cy="2207143"/>
              <a:chOff x="3338903" y="1254711"/>
              <a:chExt cx="2111425" cy="2207143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19E8AF3-0467-E543-8A09-0E1B19482476}"/>
                  </a:ext>
                </a:extLst>
              </p:cNvPr>
              <p:cNvSpPr txBox="1"/>
              <p:nvPr/>
            </p:nvSpPr>
            <p:spPr>
              <a:xfrm>
                <a:off x="3338903" y="1254711"/>
                <a:ext cx="2111425" cy="220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0x73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0x72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0x71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0x70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0x6F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0x6E</a:t>
                </a: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C10FB231-9BEF-2C3A-4A4E-8E9406871756}"/>
                  </a:ext>
                </a:extLst>
              </p:cNvPr>
              <p:cNvGrpSpPr/>
              <p:nvPr/>
            </p:nvGrpSpPr>
            <p:grpSpPr>
              <a:xfrm>
                <a:off x="4202659" y="1856258"/>
                <a:ext cx="518073" cy="1511060"/>
                <a:chOff x="4238060" y="1953673"/>
                <a:chExt cx="518073" cy="1511060"/>
              </a:xfrm>
            </p:grpSpPr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196B37F6-6D73-5164-A59C-D98631807228}"/>
                    </a:ext>
                  </a:extLst>
                </p:cNvPr>
                <p:cNvSpPr/>
                <p:nvPr/>
              </p:nvSpPr>
              <p:spPr>
                <a:xfrm>
                  <a:off x="4238060" y="195367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47</a:t>
                  </a: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0835BE4A-A686-87FC-D4FF-71E52686A4EF}"/>
                    </a:ext>
                  </a:extLst>
                </p:cNvPr>
                <p:cNvSpPr/>
                <p:nvPr/>
              </p:nvSpPr>
              <p:spPr>
                <a:xfrm>
                  <a:off x="4238060" y="31599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00</a:t>
                  </a:r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58D5EEC8-51E5-154D-FE24-2BF5C303223B}"/>
                    </a:ext>
                  </a:extLst>
                </p:cNvPr>
                <p:cNvSpPr/>
                <p:nvPr/>
              </p:nvSpPr>
              <p:spPr>
                <a:xfrm>
                  <a:off x="4238060" y="225200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33</a:t>
                  </a: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F813096D-854F-4E50-5938-B0BD822C5595}"/>
                    </a:ext>
                  </a:extLst>
                </p:cNvPr>
                <p:cNvSpPr/>
                <p:nvPr/>
              </p:nvSpPr>
              <p:spPr>
                <a:xfrm>
                  <a:off x="4238060" y="25503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2F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CC92CA79-47CD-28B5-60BA-D22433944F32}"/>
                    </a:ext>
                  </a:extLst>
                </p:cNvPr>
                <p:cNvSpPr/>
                <p:nvPr/>
              </p:nvSpPr>
              <p:spPr>
                <a:xfrm>
                  <a:off x="4238730" y="2857064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0A</a:t>
                  </a:r>
                </a:p>
              </p:txBody>
            </p:sp>
          </p:grp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C1083A5-6774-A18F-9197-2DE7C52DF79C}"/>
                </a:ext>
              </a:extLst>
            </p:cNvPr>
            <p:cNvSpPr/>
            <p:nvPr/>
          </p:nvSpPr>
          <p:spPr>
            <a:xfrm>
              <a:off x="7407397" y="4864934"/>
              <a:ext cx="517403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1A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23C92CB7-9677-C961-3598-05255BDC7B7F}"/>
                </a:ext>
              </a:extLst>
            </p:cNvPr>
            <p:cNvGrpSpPr/>
            <p:nvPr/>
          </p:nvGrpSpPr>
          <p:grpSpPr>
            <a:xfrm>
              <a:off x="6543641" y="2743448"/>
              <a:ext cx="2111425" cy="2207143"/>
              <a:chOff x="3338903" y="1254711"/>
              <a:chExt cx="2111425" cy="2207143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B1D1897-96C7-21BD-E9EB-91C8F3E84109}"/>
                  </a:ext>
                </a:extLst>
              </p:cNvPr>
              <p:cNvSpPr txBox="1"/>
              <p:nvPr/>
            </p:nvSpPr>
            <p:spPr>
              <a:xfrm>
                <a:off x="3338903" y="1254711"/>
                <a:ext cx="2111425" cy="220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 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0x79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0x78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0x77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0x76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0x75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dirty="0">
                    <a:latin typeface="Courier" pitchFamily="2" charset="0"/>
                  </a:rPr>
                  <a:t> 0x74</a:t>
                </a:r>
              </a:p>
            </p:txBody>
          </p: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2E506C3C-C81F-675B-A948-8276E35E09EE}"/>
                  </a:ext>
                </a:extLst>
              </p:cNvPr>
              <p:cNvGrpSpPr/>
              <p:nvPr/>
            </p:nvGrpSpPr>
            <p:grpSpPr>
              <a:xfrm>
                <a:off x="4202659" y="1856258"/>
                <a:ext cx="518073" cy="1511060"/>
                <a:chOff x="4238060" y="1953673"/>
                <a:chExt cx="518073" cy="1511060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C75D8478-298C-50E7-92AB-CE9F7C6521BC}"/>
                    </a:ext>
                  </a:extLst>
                </p:cNvPr>
                <p:cNvSpPr/>
                <p:nvPr/>
              </p:nvSpPr>
              <p:spPr>
                <a:xfrm>
                  <a:off x="4238060" y="195367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B7</a:t>
                  </a: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6389BCC8-2B98-393E-C07A-3070276B617A}"/>
                    </a:ext>
                  </a:extLst>
                </p:cNvPr>
                <p:cNvSpPr/>
                <p:nvPr/>
              </p:nvSpPr>
              <p:spPr>
                <a:xfrm>
                  <a:off x="4238060" y="31599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AB</a:t>
                  </a: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DB0974C3-0DA9-6DF7-DD89-707294DCA9D7}"/>
                    </a:ext>
                  </a:extLst>
                </p:cNvPr>
                <p:cNvSpPr/>
                <p:nvPr/>
              </p:nvSpPr>
              <p:spPr>
                <a:xfrm>
                  <a:off x="4238060" y="225200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64</a:t>
                  </a:r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5F5CF2C1-A276-00FB-253F-C649056C966B}"/>
                    </a:ext>
                  </a:extLst>
                </p:cNvPr>
                <p:cNvSpPr/>
                <p:nvPr/>
              </p:nvSpPr>
              <p:spPr>
                <a:xfrm>
                  <a:off x="4238060" y="2550333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15</a:t>
                  </a:r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45826FF8-600B-1B74-88C1-FBCCB5610FFF}"/>
                    </a:ext>
                  </a:extLst>
                </p:cNvPr>
                <p:cNvSpPr/>
                <p:nvPr/>
              </p:nvSpPr>
              <p:spPr>
                <a:xfrm>
                  <a:off x="4238730" y="2857064"/>
                  <a:ext cx="517403" cy="3048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ysClr val="windowText" lastClr="000000"/>
                      </a:solidFill>
                    </a:rPr>
                    <a:t>E0</a:t>
                  </a:r>
                </a:p>
              </p:txBody>
            </p:sp>
          </p:grpSp>
        </p:grp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2C1F012C-2784-AF59-D1A5-8CD2A77FCE69}"/>
                </a:ext>
              </a:extLst>
            </p:cNvPr>
            <p:cNvSpPr/>
            <p:nvPr/>
          </p:nvSpPr>
          <p:spPr>
            <a:xfrm>
              <a:off x="7407397" y="3023896"/>
              <a:ext cx="517403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23</a:t>
              </a:r>
            </a:p>
          </p:txBody>
        </p: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5093BFC-9C25-B080-13F1-1FBE55A7F8FA}"/>
              </a:ext>
            </a:extLst>
          </p:cNvPr>
          <p:cNvSpPr/>
          <p:nvPr/>
        </p:nvSpPr>
        <p:spPr bwMode="auto">
          <a:xfrm>
            <a:off x="1627952" y="5677395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011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2701B43-531A-6A44-25CB-38543D43D4CC}"/>
              </a:ext>
            </a:extLst>
          </p:cNvPr>
          <p:cNvSpPr/>
          <p:nvPr/>
        </p:nvSpPr>
        <p:spPr bwMode="auto">
          <a:xfrm>
            <a:off x="1158942" y="5677395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E982551-3705-D80A-34D0-1E509AC44D9B}"/>
              </a:ext>
            </a:extLst>
          </p:cNvPr>
          <p:cNvGrpSpPr/>
          <p:nvPr/>
        </p:nvGrpSpPr>
        <p:grpSpPr>
          <a:xfrm>
            <a:off x="2530542" y="5677395"/>
            <a:ext cx="2248089" cy="304800"/>
            <a:chOff x="2530542" y="5677395"/>
            <a:chExt cx="2248089" cy="30480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6FA94BA3-C067-7EE7-A817-3318973DE5A9}"/>
                </a:ext>
              </a:extLst>
            </p:cNvPr>
            <p:cNvSpPr/>
            <p:nvPr/>
          </p:nvSpPr>
          <p:spPr bwMode="auto">
            <a:xfrm>
              <a:off x="2530542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2F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CD32E4D-32CF-6AEA-854C-CDBA3BF210E4}"/>
                </a:ext>
              </a:extLst>
            </p:cNvPr>
            <p:cNvSpPr/>
            <p:nvPr/>
          </p:nvSpPr>
          <p:spPr bwMode="auto">
            <a:xfrm>
              <a:off x="2803147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CD647BC-CB39-60D7-F2B8-018D8496102C}"/>
                </a:ext>
              </a:extLst>
            </p:cNvPr>
            <p:cNvSpPr/>
            <p:nvPr/>
          </p:nvSpPr>
          <p:spPr bwMode="auto">
            <a:xfrm>
              <a:off x="3063942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47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B81E49D-60E8-D714-88F7-0D6E1BCF4B12}"/>
                </a:ext>
              </a:extLst>
            </p:cNvPr>
            <p:cNvSpPr/>
            <p:nvPr/>
          </p:nvSpPr>
          <p:spPr bwMode="auto">
            <a:xfrm>
              <a:off x="4485987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64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EC21F8A-C14B-4071-30BB-E2E939DF32E8}"/>
                </a:ext>
              </a:extLst>
            </p:cNvPr>
            <p:cNvSpPr/>
            <p:nvPr/>
          </p:nvSpPr>
          <p:spPr bwMode="auto">
            <a:xfrm>
              <a:off x="3337270" y="5677395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1A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B14BDFC-585B-F718-0418-045D8B856F8C}"/>
                </a:ext>
              </a:extLst>
            </p:cNvPr>
            <p:cNvSpPr/>
            <p:nvPr/>
          </p:nvSpPr>
          <p:spPr bwMode="auto">
            <a:xfrm>
              <a:off x="4194787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FAA2918-109D-6990-556E-7C4F12C57DC0}"/>
                </a:ext>
              </a:extLst>
            </p:cNvPr>
            <p:cNvSpPr/>
            <p:nvPr/>
          </p:nvSpPr>
          <p:spPr bwMode="auto">
            <a:xfrm>
              <a:off x="3902865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E0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5C58C82-2BF0-380B-DAA4-A43B643E3828}"/>
                </a:ext>
              </a:extLst>
            </p:cNvPr>
            <p:cNvSpPr/>
            <p:nvPr/>
          </p:nvSpPr>
          <p:spPr bwMode="auto">
            <a:xfrm>
              <a:off x="3610943" y="5677395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56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/>
      <p:bldP spid="102" grpId="0" animBg="1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9D2DD-247C-1DD1-0350-3D989188F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77DC6E03-2339-237B-2125-CC7BB8F56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25989"/>
              </p:ext>
            </p:extLst>
          </p:nvPr>
        </p:nvGraphicFramePr>
        <p:xfrm>
          <a:off x="4518299" y="2997014"/>
          <a:ext cx="463783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53 54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EEC5DCB-8CA3-D07F-115C-47538A3BF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Direct-mapped Cache Example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178EEB-A91A-FA80-481F-ED9D60AFF670}"/>
              </a:ext>
            </a:extLst>
          </p:cNvPr>
          <p:cNvSpPr txBox="1"/>
          <p:nvPr/>
        </p:nvSpPr>
        <p:spPr>
          <a:xfrm>
            <a:off x="7315240" y="1219200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983683-B623-CB75-4403-CBA7E0E70B44}"/>
              </a:ext>
            </a:extLst>
          </p:cNvPr>
          <p:cNvSpPr/>
          <p:nvPr/>
        </p:nvSpPr>
        <p:spPr>
          <a:xfrm>
            <a:off x="5199523" y="2678668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 (fit 2 </a:t>
            </a:r>
            <a:r>
              <a:rPr lang="en-US" dirty="0" err="1"/>
              <a:t>ints</a:t>
            </a:r>
            <a:r>
              <a:rPr lang="en-US" dirty="0"/>
              <a:t>)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9924CAE-70DC-AD4E-9EB5-C24266A3D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8552"/>
              </p:ext>
            </p:extLst>
          </p:nvPr>
        </p:nvGraphicFramePr>
        <p:xfrm>
          <a:off x="0" y="3182793"/>
          <a:ext cx="43081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74360">
                  <a:extLst>
                    <a:ext uri="{9D8B030D-6E8A-4147-A177-3AD203B41FA5}">
                      <a16:colId xmlns:a16="http://schemas.microsoft.com/office/drawing/2014/main" val="232704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0576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273FFAD-EF02-BA9F-7229-08B0A56C3EE6}"/>
              </a:ext>
            </a:extLst>
          </p:cNvPr>
          <p:cNvSpPr txBox="1"/>
          <p:nvPr/>
        </p:nvSpPr>
        <p:spPr>
          <a:xfrm>
            <a:off x="1645557" y="6248400"/>
            <a:ext cx="585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 well does this take advantage of </a:t>
            </a:r>
            <a:r>
              <a:rPr lang="en-US" dirty="0" err="1"/>
              <a:t>spacial</a:t>
            </a:r>
            <a:r>
              <a:rPr lang="en-US" dirty="0"/>
              <a:t> locality?</a:t>
            </a:r>
          </a:p>
          <a:p>
            <a:pPr algn="ctr"/>
            <a:r>
              <a:rPr lang="en-US" dirty="0"/>
              <a:t>How well does this take advantage of temporal locality?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4AE9B4-8969-250A-BB7E-0A17B15C9F14}"/>
              </a:ext>
            </a:extLst>
          </p:cNvPr>
          <p:cNvSpPr/>
          <p:nvPr/>
        </p:nvSpPr>
        <p:spPr>
          <a:xfrm>
            <a:off x="2557205" y="355187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21B0F-3482-BDDE-4304-1F0D17010F7C}"/>
              </a:ext>
            </a:extLst>
          </p:cNvPr>
          <p:cNvSpPr/>
          <p:nvPr/>
        </p:nvSpPr>
        <p:spPr>
          <a:xfrm>
            <a:off x="2132449" y="3551875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931B26-022E-4AF7-BE8E-0E12BD0D3C72}"/>
              </a:ext>
            </a:extLst>
          </p:cNvPr>
          <p:cNvSpPr/>
          <p:nvPr/>
        </p:nvSpPr>
        <p:spPr>
          <a:xfrm>
            <a:off x="1066963" y="3586130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3B05F7-4841-23FB-463B-CAB181464DBD}"/>
              </a:ext>
            </a:extLst>
          </p:cNvPr>
          <p:cNvSpPr txBox="1"/>
          <p:nvPr/>
        </p:nvSpPr>
        <p:spPr>
          <a:xfrm>
            <a:off x="3077405" y="353648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C02E22-A21D-F1F1-7DCC-54A46E35312E}"/>
              </a:ext>
            </a:extLst>
          </p:cNvPr>
          <p:cNvSpPr/>
          <p:nvPr/>
        </p:nvSpPr>
        <p:spPr>
          <a:xfrm>
            <a:off x="2562855" y="3945142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E128C5-0E29-C555-23F2-00ABE85A179F}"/>
              </a:ext>
            </a:extLst>
          </p:cNvPr>
          <p:cNvSpPr/>
          <p:nvPr/>
        </p:nvSpPr>
        <p:spPr>
          <a:xfrm>
            <a:off x="2138099" y="3945141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0A564E-72D5-F57F-070E-ECF3E8B56AB9}"/>
              </a:ext>
            </a:extLst>
          </p:cNvPr>
          <p:cNvSpPr/>
          <p:nvPr/>
        </p:nvSpPr>
        <p:spPr>
          <a:xfrm>
            <a:off x="1072450" y="3946673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8E1647-AC0E-7934-1FDB-EC8B5D571ECB}"/>
              </a:ext>
            </a:extLst>
          </p:cNvPr>
          <p:cNvSpPr txBox="1"/>
          <p:nvPr/>
        </p:nvSpPr>
        <p:spPr>
          <a:xfrm>
            <a:off x="3083055" y="392975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984BC5E-91A4-79AC-A37D-749DB116AA22}"/>
              </a:ext>
            </a:extLst>
          </p:cNvPr>
          <p:cNvSpPr/>
          <p:nvPr/>
        </p:nvSpPr>
        <p:spPr>
          <a:xfrm>
            <a:off x="2557205" y="432148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23DA3D7-7A48-DF81-7E7C-0BC72672E552}"/>
              </a:ext>
            </a:extLst>
          </p:cNvPr>
          <p:cNvSpPr/>
          <p:nvPr/>
        </p:nvSpPr>
        <p:spPr>
          <a:xfrm>
            <a:off x="2132449" y="4321485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F8BA472-A3D7-80B7-03B3-E91F37F78F33}"/>
              </a:ext>
            </a:extLst>
          </p:cNvPr>
          <p:cNvSpPr/>
          <p:nvPr/>
        </p:nvSpPr>
        <p:spPr>
          <a:xfrm>
            <a:off x="1066800" y="4323017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100=0x4</a:t>
            </a:r>
            <a:endParaRPr lang="en-US" sz="17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A52BC5-03F5-7603-427B-7739F76636A5}"/>
              </a:ext>
            </a:extLst>
          </p:cNvPr>
          <p:cNvSpPr txBox="1"/>
          <p:nvPr/>
        </p:nvSpPr>
        <p:spPr>
          <a:xfrm>
            <a:off x="3077405" y="430609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52A35CF-BFD3-E834-8CF8-25B2B250F7F3}"/>
              </a:ext>
            </a:extLst>
          </p:cNvPr>
          <p:cNvSpPr/>
          <p:nvPr/>
        </p:nvSpPr>
        <p:spPr>
          <a:xfrm>
            <a:off x="2557205" y="4691565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F761E22-92BC-1198-5DDF-594622937F47}"/>
              </a:ext>
            </a:extLst>
          </p:cNvPr>
          <p:cNvSpPr/>
          <p:nvPr/>
        </p:nvSpPr>
        <p:spPr>
          <a:xfrm>
            <a:off x="2132449" y="4691564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CB21F79-913D-AE98-DEA5-85CA9CA5D648}"/>
              </a:ext>
            </a:extLst>
          </p:cNvPr>
          <p:cNvSpPr/>
          <p:nvPr/>
        </p:nvSpPr>
        <p:spPr>
          <a:xfrm>
            <a:off x="1066800" y="4693096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BC1305-5B75-F2B3-40A9-C98BE17108F3}"/>
              </a:ext>
            </a:extLst>
          </p:cNvPr>
          <p:cNvSpPr txBox="1"/>
          <p:nvPr/>
        </p:nvSpPr>
        <p:spPr>
          <a:xfrm>
            <a:off x="3077405" y="467617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F37F5E1-76CE-5F41-5509-512503D56BDC}"/>
              </a:ext>
            </a:extLst>
          </p:cNvPr>
          <p:cNvSpPr/>
          <p:nvPr/>
        </p:nvSpPr>
        <p:spPr>
          <a:xfrm>
            <a:off x="2557205" y="504738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80A5CD-07ED-E7D6-E7F8-AF2D9B15C896}"/>
              </a:ext>
            </a:extLst>
          </p:cNvPr>
          <p:cNvSpPr/>
          <p:nvPr/>
        </p:nvSpPr>
        <p:spPr>
          <a:xfrm>
            <a:off x="2132449" y="5047388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FB3606F-138B-1074-4BED-FEF7E9713E7D}"/>
              </a:ext>
            </a:extLst>
          </p:cNvPr>
          <p:cNvSpPr/>
          <p:nvPr/>
        </p:nvSpPr>
        <p:spPr>
          <a:xfrm>
            <a:off x="1066800" y="5048920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D02885-A725-7219-4F88-203F12CF1057}"/>
              </a:ext>
            </a:extLst>
          </p:cNvPr>
          <p:cNvSpPr txBox="1"/>
          <p:nvPr/>
        </p:nvSpPr>
        <p:spPr>
          <a:xfrm>
            <a:off x="3077405" y="503199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A38DD16-7C04-EAB3-673D-18500B36BAFC}"/>
              </a:ext>
            </a:extLst>
          </p:cNvPr>
          <p:cNvSpPr/>
          <p:nvPr/>
        </p:nvSpPr>
        <p:spPr>
          <a:xfrm>
            <a:off x="2557205" y="5428267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F9213BE-AA0D-4530-6CCB-687EE9CA9D88}"/>
              </a:ext>
            </a:extLst>
          </p:cNvPr>
          <p:cNvSpPr/>
          <p:nvPr/>
        </p:nvSpPr>
        <p:spPr>
          <a:xfrm>
            <a:off x="2132449" y="5428266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4397410-5A04-06D2-4B39-12FD3E5713EE}"/>
              </a:ext>
            </a:extLst>
          </p:cNvPr>
          <p:cNvSpPr/>
          <p:nvPr/>
        </p:nvSpPr>
        <p:spPr>
          <a:xfrm>
            <a:off x="1066800" y="5429798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FF0A9F-7FA6-06C2-5691-809AEF0E0A54}"/>
              </a:ext>
            </a:extLst>
          </p:cNvPr>
          <p:cNvSpPr txBox="1"/>
          <p:nvPr/>
        </p:nvSpPr>
        <p:spPr>
          <a:xfrm>
            <a:off x="3077405" y="541287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F00A47-089F-BB2E-8156-A8D6C7A1DE69}"/>
              </a:ext>
            </a:extLst>
          </p:cNvPr>
          <p:cNvSpPr txBox="1"/>
          <p:nvPr/>
        </p:nvSpPr>
        <p:spPr>
          <a:xfrm>
            <a:off x="3651952" y="354115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7204265-5D64-D054-3F66-94D856D95B68}"/>
              </a:ext>
            </a:extLst>
          </p:cNvPr>
          <p:cNvSpPr txBox="1"/>
          <p:nvPr/>
        </p:nvSpPr>
        <p:spPr>
          <a:xfrm>
            <a:off x="3657602" y="393442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F202A7D-C531-8FF8-6654-3AA77D53BEBE}"/>
              </a:ext>
            </a:extLst>
          </p:cNvPr>
          <p:cNvSpPr txBox="1"/>
          <p:nvPr/>
        </p:nvSpPr>
        <p:spPr>
          <a:xfrm>
            <a:off x="3651952" y="431076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CA12C93-ADB0-BDAE-4C6A-41BDD81A4F69}"/>
              </a:ext>
            </a:extLst>
          </p:cNvPr>
          <p:cNvSpPr txBox="1"/>
          <p:nvPr/>
        </p:nvSpPr>
        <p:spPr>
          <a:xfrm>
            <a:off x="3651952" y="468084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9BC2E7-7CE1-0A42-FA6B-B875F69DD408}"/>
              </a:ext>
            </a:extLst>
          </p:cNvPr>
          <p:cNvSpPr txBox="1"/>
          <p:nvPr/>
        </p:nvSpPr>
        <p:spPr>
          <a:xfrm>
            <a:off x="3651952" y="503666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BB5E95-E5D3-FA55-BC91-54C8FD2CFE1F}"/>
              </a:ext>
            </a:extLst>
          </p:cNvPr>
          <p:cNvSpPr txBox="1"/>
          <p:nvPr/>
        </p:nvSpPr>
        <p:spPr>
          <a:xfrm>
            <a:off x="3651952" y="541754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703E4DC-F241-BE5B-9DB9-75ED24F1827A}"/>
              </a:ext>
            </a:extLst>
          </p:cNvPr>
          <p:cNvGrpSpPr/>
          <p:nvPr/>
        </p:nvGrpSpPr>
        <p:grpSpPr>
          <a:xfrm>
            <a:off x="4202668" y="3571240"/>
            <a:ext cx="369332" cy="2448560"/>
            <a:chOff x="3968232" y="3571240"/>
            <a:chExt cx="369332" cy="244856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8C12F1EA-913F-A929-D0EC-3F273798FA27}"/>
                </a:ext>
              </a:extLst>
            </p:cNvPr>
            <p:cNvCxnSpPr/>
            <p:nvPr/>
          </p:nvCxnSpPr>
          <p:spPr>
            <a:xfrm>
              <a:off x="4267200" y="3571240"/>
              <a:ext cx="0" cy="244856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76C2AF9-4D90-4185-8E7F-9260C2FF777B}"/>
                </a:ext>
              </a:extLst>
            </p:cNvPr>
            <p:cNvSpPr txBox="1"/>
            <p:nvPr/>
          </p:nvSpPr>
          <p:spPr>
            <a:xfrm rot="16200000">
              <a:off x="3808380" y="4684513"/>
              <a:ext cx="68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1BE8D8D1-6C52-54C3-609B-AAC7915FE999}"/>
              </a:ext>
            </a:extLst>
          </p:cNvPr>
          <p:cNvGrpSpPr/>
          <p:nvPr/>
        </p:nvGrpSpPr>
        <p:grpSpPr>
          <a:xfrm>
            <a:off x="4462598" y="3755832"/>
            <a:ext cx="4787441" cy="366404"/>
            <a:chOff x="4343400" y="772364"/>
            <a:chExt cx="4787441" cy="366404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6C4D8DAB-11AD-59AB-D47C-D3C6E4F8CA44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01F4DBC-1DE8-CDED-8540-00ACDA689D09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4B57545-258F-46E9-590F-6A60F28BF33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651DA696-0C5E-F719-7213-2ED3CC2F1CD1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13 14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00E79672-C15C-7EA3-4129-A328BEBC37DB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4A2B4E41-71CA-668A-222D-F535BCD827D3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1089CD4-005C-9E1A-BAF8-7ACE182D2B9A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A207CD8-C05E-CD09-1B53-42ECFCCC189C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9F174B3A-E069-2F0D-9DCC-C4A9D3A210D6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3E56F-7952-ACE3-14EC-89350A512EB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FA5B2295-F280-E35A-DFE1-77C5A70CC812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AF63AA85-67E4-EDDB-3687-423EA70CB0F6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E005273C-B86A-A40A-6A05-49B9B2E406D3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C04CA393-F7B5-F0A9-CDFC-58D71EC6D046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B2B880DC-FC2C-D58B-7137-236F0684F4D3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3041970-179F-CD3F-FDFA-037398323201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30583F8-2456-2CDE-C2A5-73305D573157}"/>
              </a:ext>
            </a:extLst>
          </p:cNvPr>
          <p:cNvGrpSpPr/>
          <p:nvPr/>
        </p:nvGrpSpPr>
        <p:grpSpPr>
          <a:xfrm>
            <a:off x="4475757" y="4511839"/>
            <a:ext cx="4787441" cy="366404"/>
            <a:chOff x="4343400" y="772364"/>
            <a:chExt cx="4787441" cy="366404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EA6D5E21-4E4B-5CD4-2D75-09D9314D52EF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2C802484-D4EC-85A5-6FD5-A503DB6E67DF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1208A6D-CFBB-C37A-E62F-38F480B277C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4</a:t>
                </a:r>
                <a:endParaRPr lang="en-US" sz="1700" dirty="0"/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BD8BCE1B-DD75-AF1E-25B5-05E9F6C34271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21 22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0EC30B65-8CB8-5FF5-7C90-625B0F1FAB70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70B5E46D-088D-9D14-DD91-E168BF93B04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C2DC26E0-D8CA-13D9-FEE3-4E0B9ECF1A7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F8F73662-DF17-E458-E01F-E8F9AFED21F8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A19B0FCA-879A-34D5-9C99-5BA1E1583E06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215137A9-7549-0DA5-5F28-B0024E4AD1D1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917E281A-37B6-3175-E6EF-100E56F49185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6D743384-4D03-68AC-02C3-357F960F8665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70696A1-BBE2-3443-F3F4-349F464B7997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A591374E-9F8E-DA5E-98C1-41819403EF3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D84ABB85-C05F-1768-458B-7FF44C9A07E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E1B914E-EAEF-9F50-0EA8-B0CBAAAE340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C75FFE7-00D1-4B99-CC5F-61367BCDB7C4}"/>
              </a:ext>
            </a:extLst>
          </p:cNvPr>
          <p:cNvGrpSpPr/>
          <p:nvPr/>
        </p:nvGrpSpPr>
        <p:grpSpPr>
          <a:xfrm>
            <a:off x="4475757" y="4879887"/>
            <a:ext cx="4787441" cy="366404"/>
            <a:chOff x="4343400" y="772364"/>
            <a:chExt cx="4787441" cy="36640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D6AF0758-63AB-5AE8-2BA9-17CCDD90792C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3B087D79-6006-174A-BFD9-AFCF9BE5BE2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CDC0BBAE-EDE5-0A90-F333-E2D65EF38FB2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21AAAC66-B2F1-7561-0781-5DD60DA2F396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13 14</a:t>
                </a:r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D0EFF24D-07C8-6CE7-803E-391FAF2451EE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DEB6156E-8CB5-60C9-C093-F13337A2322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AE2E0956-949C-4019-A1E5-68E9B80579E0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7974420-9196-FFE4-B5C6-8456AA83267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220CC541-6925-EDCF-585F-7C3B7E491BC4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BE362C6F-52BC-467A-1270-50D2BF26DFE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7C0C7946-6D2F-E736-9203-459902C304A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53B59A3B-A195-FE54-D17F-3F79490DFF34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AA5B8225-061E-830C-8051-90017977EEFD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9B024301-D8DB-C83D-FA45-180111427A1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9D1495B1-D994-5048-A767-9F35E5F4C0E5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88B23E7C-3CD2-CDE9-4FAE-335BB7D1E13E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E64A9B4D-A09C-22AF-4884-976EC125C967}"/>
              </a:ext>
            </a:extLst>
          </p:cNvPr>
          <p:cNvGrpSpPr/>
          <p:nvPr/>
        </p:nvGrpSpPr>
        <p:grpSpPr>
          <a:xfrm>
            <a:off x="4475757" y="5250160"/>
            <a:ext cx="4787441" cy="366404"/>
            <a:chOff x="4343400" y="772364"/>
            <a:chExt cx="4787441" cy="366404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5C27E674-EA37-06FD-879F-B8AC1691A07F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E6E2C232-C718-8339-B3ED-6CCE8FA098A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ED27BA69-E7A8-D355-462A-80B7DC43A095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F3054CB8-A791-546B-FD2E-5C5149FA10DC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F8687E08-01E3-5AE1-6EF9-B3D5E9B5B025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B14E97C7-2536-D6FD-44CF-B2C61EC9CBDB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90B500A3-786D-F239-3407-2AF65C0701C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127DD457-A444-08DD-DCCE-416BA2D7B99E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C4894F06-FED6-80E4-B426-1C8581A80C0D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B282F553-6DB7-6CD9-1984-FBF7548B9B6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D7E8A0C2-F07B-5C19-1220-527999CF08A9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87669453-B7BE-677D-0258-EFB83EAA703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D1BFB346-AE44-EA2F-B087-BC0F346E2F76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C2D73C6A-A59E-0B3A-E70C-4CC84C74FD2F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C82FFFFA-35D8-0ACB-3204-9B056DB842BA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024B4E6E-F503-1290-7949-C537CEB7FF7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119C3F8-3D3C-7A1E-5E0D-102DDA94B056}"/>
              </a:ext>
            </a:extLst>
          </p:cNvPr>
          <p:cNvGrpSpPr/>
          <p:nvPr/>
        </p:nvGrpSpPr>
        <p:grpSpPr>
          <a:xfrm>
            <a:off x="4475757" y="5618386"/>
            <a:ext cx="4787441" cy="366404"/>
            <a:chOff x="4343400" y="772364"/>
            <a:chExt cx="4787441" cy="366404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07917F6A-50BA-712D-2F3C-308896856666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A0D983D4-E755-1CFF-52C2-68D91106860A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E10F901F-4FBB-74EB-275C-B59BBCA9761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C6866D49-3C27-2C86-BB63-71F2298E9B4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BACE6794-0918-E6D2-D7AA-7B34305D8B70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702EE736-D9D5-B3F0-5F45-9D86AFEEA77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67259C63-ABA8-5A89-1C3B-985EA26A7FF3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07B25300-C328-B72C-40B3-675C35ED7EE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B49AE533-53F4-0E8E-0DBD-00AAB7B56AEC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2F98BF53-3576-1579-55B9-319E37DE8303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F9E74110-2E58-5E0C-18CA-95C69DEF5601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CB0B8632-2922-1E01-985C-25D158CCC7EC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BF20E425-D3D1-FE53-04C9-6BEC9BDAEB1C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8D929C9A-D753-14BE-0A61-DE747EEB9BE4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AF008E40-56B7-5D8D-4EB1-696BB16660F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FCE98C6A-961F-1391-86E0-594B433551A5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F0E65208-1FAB-14F9-3CC1-67F787CBC6E9}"/>
              </a:ext>
            </a:extLst>
          </p:cNvPr>
          <p:cNvGrpSpPr/>
          <p:nvPr/>
        </p:nvGrpSpPr>
        <p:grpSpPr>
          <a:xfrm>
            <a:off x="4456948" y="4113443"/>
            <a:ext cx="4787441" cy="366404"/>
            <a:chOff x="4343400" y="772364"/>
            <a:chExt cx="4787441" cy="366404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CEA63559-601F-04E2-0449-797E3637CAA5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7E04122A-7054-D600-2ADF-D0F9F6D1BF0A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5357EBB2-CF28-ED49-F272-07DAB408125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8414FA4E-2D09-4A6B-3C21-DF0746A93A80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666DD56F-9422-0225-B72C-4F4D03987332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AB02AF83-E0CA-4E76-A698-89927DCF6ED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0D4F8725-89F6-7EDF-1D95-2E3BAD676B3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193DE1F5-5047-0BB7-764E-69CCBA158A44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BBEC8DBC-ADC7-46B1-7EA1-C8928305EF24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47898B46-9395-D91D-23D5-10B44D97CE61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0CDBC7AB-AFF0-28FD-2B61-466E7402DC53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ED46309E-7B81-0A69-6324-F25EAAB31E13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0DD16892-45A9-85ED-8DF8-B1A4062B1C58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66108EBB-F94C-7CE3-ACB2-6CDE90A8384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1BD502C5-5A15-CBAA-5591-C8F9649C308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1B500D3C-47AF-9E67-9BA2-95CA65D55E3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2440CDA5-E2F6-EF70-2628-6A5437DD3BFE}"/>
              </a:ext>
            </a:extLst>
          </p:cNvPr>
          <p:cNvSpPr/>
          <p:nvPr/>
        </p:nvSpPr>
        <p:spPr>
          <a:xfrm>
            <a:off x="2558482" y="5800355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B33152AF-0E42-B9C0-807F-AEAD62DF1034}"/>
              </a:ext>
            </a:extLst>
          </p:cNvPr>
          <p:cNvSpPr/>
          <p:nvPr/>
        </p:nvSpPr>
        <p:spPr>
          <a:xfrm>
            <a:off x="2133726" y="5800354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60B9446D-7374-A9EF-1069-7860954E76FD}"/>
              </a:ext>
            </a:extLst>
          </p:cNvPr>
          <p:cNvSpPr/>
          <p:nvPr/>
        </p:nvSpPr>
        <p:spPr>
          <a:xfrm>
            <a:off x="1068077" y="5801886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100=0x4</a:t>
            </a:r>
            <a:endParaRPr lang="en-US" sz="17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B9CAFEA-763D-E8EE-84BE-A2BB04131EDE}"/>
              </a:ext>
            </a:extLst>
          </p:cNvPr>
          <p:cNvSpPr txBox="1"/>
          <p:nvPr/>
        </p:nvSpPr>
        <p:spPr>
          <a:xfrm>
            <a:off x="3078682" y="578496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8DEA06C-F425-DE1A-F342-18A7F24177AE}"/>
              </a:ext>
            </a:extLst>
          </p:cNvPr>
          <p:cNvSpPr txBox="1"/>
          <p:nvPr/>
        </p:nvSpPr>
        <p:spPr>
          <a:xfrm>
            <a:off x="3653229" y="578963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21</a:t>
            </a:r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14803904-5492-0D6B-6A5F-0B35E029EF3C}"/>
              </a:ext>
            </a:extLst>
          </p:cNvPr>
          <p:cNvGrpSpPr/>
          <p:nvPr/>
        </p:nvGrpSpPr>
        <p:grpSpPr>
          <a:xfrm>
            <a:off x="4475757" y="6002565"/>
            <a:ext cx="4787441" cy="366404"/>
            <a:chOff x="4343400" y="772364"/>
            <a:chExt cx="4787441" cy="366404"/>
          </a:xfrm>
        </p:grpSpPr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375FFE3-CE0F-88ED-6B01-C43CA0D5419C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0474BE35-973D-6B91-CF35-6BCB668655A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B0DDD55F-3EA3-E433-11BA-D545EABC6491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4</a:t>
                </a:r>
                <a:endParaRPr lang="en-US" sz="1700" dirty="0"/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1204B79A-6377-41C0-7E7B-35B19A0F643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21 22</a:t>
                </a:r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5833F6B8-665D-A180-89CA-CBC6C778131B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8EDA99C5-62AF-402B-7ED5-285A228C6D45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D3E7A1E4-599D-7E0C-CBEF-A9F7D6D94B0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E9D6BE4C-AEC2-A3BF-9F12-B264876925B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DE17E45A-4729-11EE-42B2-A878F28EDF0E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E5A63842-FE98-30CB-92B0-E55356F52C7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3F769366-2AE4-29FC-D302-6335D6FBABEA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AB43C1D2-C62E-78BD-83BD-B5DE9DF248F7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81B60354-9144-1E71-19CD-8387EB3B0D0F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861F7611-3CCC-CBCE-4D1F-9E3C2F339D16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2612BFC-30E7-5FB8-60F1-7489C3A9B2B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B31CE7E5-1664-CE08-8FD7-7D859ED31B77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3D17B008-E625-448C-735A-1DABF8ED25DC}"/>
              </a:ext>
            </a:extLst>
          </p:cNvPr>
          <p:cNvGrpSpPr/>
          <p:nvPr/>
        </p:nvGrpSpPr>
        <p:grpSpPr>
          <a:xfrm>
            <a:off x="292133" y="1605955"/>
            <a:ext cx="5020156" cy="705106"/>
            <a:chOff x="838200" y="1371600"/>
            <a:chExt cx="5020156" cy="705106"/>
          </a:xfrm>
        </p:grpSpPr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6B0FCE38-CE36-83A5-250F-276B4CF52919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id="{B085E1D0-6985-A6F5-BD9F-63D90C77BF37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265" name="Rectangle 264">
                <a:extLst>
                  <a:ext uri="{FF2B5EF4-FFF2-40B4-BE49-F238E27FC236}">
                    <a16:creationId xmlns:a16="http://schemas.microsoft.com/office/drawing/2014/main" id="{E9CAF8A9-FB6B-FD4F-F11B-3E3A2D9B80F5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A3409A82-DFF9-954C-425B-BF337158B9F7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D28319F0-3F64-E58D-23B5-FE5833100417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id="{2CBA26B2-1142-E3AA-B905-0861CC905F8F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58296271-3D42-5F4D-9B36-492CCF46FF6E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id="{F8EFB397-796E-1D6F-7D57-4F07CE6A1B54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AB18B6FA-486D-1CDF-4B26-D9CF9095575C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E03646B5-51E4-19E0-4999-76CB8DE2EC53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229AD9BE-17F1-477E-DA9E-1C9DE07AB843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289FF642-6F53-9C51-3462-B3E011F84264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F4322384-BA7C-81D5-7DCD-724994AB110A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65BC39E1-C824-9268-32EC-5EA10D997D5B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2C5A2D56-0113-9B6C-EED6-6DABBF2112B7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11AC60B3-C68F-7190-CC76-29341970FDBE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42BC9DBC-241A-9C92-8003-58FA9D33FDED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A3358F1B-9E75-692E-E985-7AC489294838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8C1091F7-B049-AFAA-D89C-9D2FB264FB17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E62F1E78-F7D0-DA4C-50E4-648534FB680E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CB0DBBF6-63E1-29C7-C6CA-AE3DF6483848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F0F406DB-BDF1-6E94-C545-B2DA73C6B617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Arrow Connector 291">
              <a:extLst>
                <a:ext uri="{FF2B5EF4-FFF2-40B4-BE49-F238E27FC236}">
                  <a16:creationId xmlns:a16="http://schemas.microsoft.com/office/drawing/2014/main" id="{2BBDC669-8AE8-82CC-E316-57144D72ED39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Arrow Connector 292">
              <a:extLst>
                <a:ext uri="{FF2B5EF4-FFF2-40B4-BE49-F238E27FC236}">
                  <a16:creationId xmlns:a16="http://schemas.microsoft.com/office/drawing/2014/main" id="{E6288FAA-B4F3-7BE8-CFD8-C47777F4E0EE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Arrow Connector 293">
              <a:extLst>
                <a:ext uri="{FF2B5EF4-FFF2-40B4-BE49-F238E27FC236}">
                  <a16:creationId xmlns:a16="http://schemas.microsoft.com/office/drawing/2014/main" id="{E1EF3492-41CA-2EE9-2DC0-FBDF2676B7DA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Arrow Connector 294">
              <a:extLst>
                <a:ext uri="{FF2B5EF4-FFF2-40B4-BE49-F238E27FC236}">
                  <a16:creationId xmlns:a16="http://schemas.microsoft.com/office/drawing/2014/main" id="{98401E28-F37C-9D52-07DA-B7F52EF74938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>
              <a:extLst>
                <a:ext uri="{FF2B5EF4-FFF2-40B4-BE49-F238E27FC236}">
                  <a16:creationId xmlns:a16="http://schemas.microsoft.com/office/drawing/2014/main" id="{BDAED36D-80E3-8C4B-8A7D-53E04A4A4124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>
              <a:extLst>
                <a:ext uri="{FF2B5EF4-FFF2-40B4-BE49-F238E27FC236}">
                  <a16:creationId xmlns:a16="http://schemas.microsoft.com/office/drawing/2014/main" id="{1C481E44-3A4E-DDAF-6EA7-C364B4CAA461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Arrow Connector 297">
              <a:extLst>
                <a:ext uri="{FF2B5EF4-FFF2-40B4-BE49-F238E27FC236}">
                  <a16:creationId xmlns:a16="http://schemas.microsoft.com/office/drawing/2014/main" id="{067F6165-9734-14BD-6947-DC4D0F6343E8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Arrow Connector 298">
              <a:extLst>
                <a:ext uri="{FF2B5EF4-FFF2-40B4-BE49-F238E27FC236}">
                  <a16:creationId xmlns:a16="http://schemas.microsoft.com/office/drawing/2014/main" id="{6E54D34D-F155-60FD-574F-4376773C94B8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Arrow Connector 299">
              <a:extLst>
                <a:ext uri="{FF2B5EF4-FFF2-40B4-BE49-F238E27FC236}">
                  <a16:creationId xmlns:a16="http://schemas.microsoft.com/office/drawing/2014/main" id="{4BFEEE2E-20D6-E8A8-B8D4-28876C17D7B8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TextBox 300">
            <a:extLst>
              <a:ext uri="{FF2B5EF4-FFF2-40B4-BE49-F238E27FC236}">
                <a16:creationId xmlns:a16="http://schemas.microsoft.com/office/drawing/2014/main" id="{F6D19B4F-0E53-C5E2-7F18-F9F539760486}"/>
              </a:ext>
            </a:extLst>
          </p:cNvPr>
          <p:cNvSpPr txBox="1"/>
          <p:nvPr/>
        </p:nvSpPr>
        <p:spPr>
          <a:xfrm>
            <a:off x="2333767" y="1223156"/>
            <a:ext cx="12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Memory</a:t>
            </a:r>
          </a:p>
        </p:txBody>
      </p:sp>
      <p:pic>
        <p:nvPicPr>
          <p:cNvPr id="304" name="Picture 303" descr="A purple boxes with text&#10;&#10;Description automatically generated with medium confidence">
            <a:extLst>
              <a:ext uri="{FF2B5EF4-FFF2-40B4-BE49-F238E27FC236}">
                <a16:creationId xmlns:a16="http://schemas.microsoft.com/office/drawing/2014/main" id="{A65B4E3A-1743-F3DF-3895-31AEB9489D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558" y="1505009"/>
            <a:ext cx="1906463" cy="122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4" grpId="0"/>
      <p:bldP spid="10" grpId="0"/>
      <p:bldP spid="14" grpId="0"/>
      <p:bldP spid="24" grpId="0"/>
      <p:bldP spid="28" grpId="0"/>
      <p:bldP spid="29" grpId="0"/>
      <p:bldP spid="30" grpId="0"/>
      <p:bldP spid="31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218" grpId="0"/>
      <p:bldP spid="219" grpId="0"/>
      <p:bldP spid="220" grpId="0"/>
      <p:bldP spid="221" grpId="0"/>
      <p:bldP spid="2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 Associative Cache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62000" y="5294679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81000" y="1371600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7200" y="2731532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6607" y="280773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99924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135242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360367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7907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20788" y="290640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15928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96309" y="290640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36537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84544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832550" y="290640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080935" y="2810978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374252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609570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34695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7062235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595116" y="2909644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90256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70637" y="2909644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810865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558872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306878" y="2909644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57200" y="3542079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6607" y="3618282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899924" y="37169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135242" y="37169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60367" y="37169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587907" y="37169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1120788" y="3716948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15928" y="37169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6309" y="37169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36537" y="37169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084544" y="37169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32550" y="37169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080935" y="362152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374252" y="37201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609570" y="37201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834695" y="37201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062235" y="37201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595116" y="372019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190256" y="37201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070637" y="37201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10865" y="37201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558872" y="37201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306878" y="37201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57200" y="4380279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06607" y="4456482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899924" y="45551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135242" y="45551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2360367" y="45551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587907" y="45551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120788" y="4555148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15928" y="45551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596309" y="45551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336537" y="45551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084544" y="45551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2832550" y="45551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080935" y="4459725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374252" y="45583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09570" y="45583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834695" y="45583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062235" y="45583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95116" y="455839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190256" y="45583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6070637" y="455839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6810865" y="45583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6558872" y="45583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6306878" y="4558391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57200" y="5596236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06607" y="5672439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899924" y="5771105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135242" y="5771105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2360367" y="5771105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587907" y="5771105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120788" y="5771105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15928" y="5771105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2596309" y="5771105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3336537" y="5771105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084544" y="5771105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2832550" y="5771105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80935" y="5675682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374252" y="57743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609570" y="57743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834695" y="57743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062235" y="57743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4595116" y="5774348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4190256" y="57743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070637" y="5774348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6810865" y="57743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558872" y="57743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6306878" y="5774348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06" name="Shape 182">
            <a:extLst>
              <a:ext uri="{FF2B5EF4-FFF2-40B4-BE49-F238E27FC236}">
                <a16:creationId xmlns:a16="http://schemas.microsoft.com/office/drawing/2014/main" id="{75DE0DA8-4979-1449-A746-025F826B67B4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rot="16200000" flipH="1">
            <a:off x="7104475" y="2598629"/>
            <a:ext cx="650824" cy="227825"/>
          </a:xfrm>
          <a:prstGeom prst="bentConnector4">
            <a:avLst>
              <a:gd name="adj1" fmla="val 26459"/>
              <a:gd name="adj2" fmla="val 2003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hape 182">
            <a:extLst>
              <a:ext uri="{FF2B5EF4-FFF2-40B4-BE49-F238E27FC236}">
                <a16:creationId xmlns:a16="http://schemas.microsoft.com/office/drawing/2014/main" id="{DC7A36DF-8DCD-3544-BA57-0365747425AF}"/>
              </a:ext>
            </a:extLst>
          </p:cNvPr>
          <p:cNvCxnSpPr>
            <a:cxnSpLocks/>
            <a:endCxn id="32" idx="2"/>
          </p:cNvCxnSpPr>
          <p:nvPr/>
        </p:nvCxnSpPr>
        <p:spPr bwMode="auto">
          <a:xfrm rot="10800000" flipV="1">
            <a:off x="6433188" y="2364686"/>
            <a:ext cx="1593765" cy="808068"/>
          </a:xfrm>
          <a:prstGeom prst="bentConnector4">
            <a:avLst>
              <a:gd name="adj1" fmla="val -1091"/>
              <a:gd name="adj2" fmla="val 1282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191E467D-9DD6-4F4D-9AC1-DF4EB5E53B14}"/>
              </a:ext>
            </a:extLst>
          </p:cNvPr>
          <p:cNvSpPr txBox="1"/>
          <p:nvPr/>
        </p:nvSpPr>
        <p:spPr>
          <a:xfrm>
            <a:off x="4646464" y="2060796"/>
            <a:ext cx="170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data: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469A57A-34DC-C945-9924-C5A5D85F3041}"/>
              </a:ext>
            </a:extLst>
          </p:cNvPr>
          <p:cNvGrpSpPr/>
          <p:nvPr/>
        </p:nvGrpSpPr>
        <p:grpSpPr>
          <a:xfrm>
            <a:off x="6398736" y="2097521"/>
            <a:ext cx="1923359" cy="286006"/>
            <a:chOff x="5943272" y="2319242"/>
            <a:chExt cx="1923359" cy="286006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AF50B59A-DF0C-6F49-ACEE-1393CDCC047B}"/>
                </a:ext>
              </a:extLst>
            </p:cNvPr>
            <p:cNvSpPr/>
            <p:nvPr/>
          </p:nvSpPr>
          <p:spPr bwMode="auto">
            <a:xfrm>
              <a:off x="5943272" y="2319242"/>
              <a:ext cx="460173" cy="286006"/>
            </a:xfrm>
            <a:prstGeom prst="rect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ysClr val="windowText" lastClr="00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C7C541E-041F-8843-8991-AFBAF1F34674}"/>
                </a:ext>
              </a:extLst>
            </p:cNvPr>
            <p:cNvSpPr/>
            <p:nvPr/>
          </p:nvSpPr>
          <p:spPr bwMode="auto">
            <a:xfrm>
              <a:off x="7119815" y="2320245"/>
              <a:ext cx="746816" cy="2850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96A95C3-DD78-B141-9449-1A867C4FF67A}"/>
                </a:ext>
              </a:extLst>
            </p:cNvPr>
            <p:cNvSpPr/>
            <p:nvPr/>
          </p:nvSpPr>
          <p:spPr bwMode="auto">
            <a:xfrm>
              <a:off x="6380589" y="2319242"/>
              <a:ext cx="746817" cy="2860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index</a:t>
              </a:r>
            </a:p>
          </p:txBody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CD9F332-1693-724A-8CAC-ABFB016D01EC}"/>
              </a:ext>
            </a:extLst>
          </p:cNvPr>
          <p:cNvSpPr/>
          <p:nvPr/>
        </p:nvSpPr>
        <p:spPr>
          <a:xfrm>
            <a:off x="6398736" y="2097520"/>
            <a:ext cx="1923359" cy="286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19C863B-B745-B94D-AE6C-E3673DABC65F}"/>
              </a:ext>
            </a:extLst>
          </p:cNvPr>
          <p:cNvGrpSpPr/>
          <p:nvPr/>
        </p:nvGrpSpPr>
        <p:grpSpPr>
          <a:xfrm>
            <a:off x="6628822" y="161221"/>
            <a:ext cx="772939" cy="2018501"/>
            <a:chOff x="6173358" y="382942"/>
            <a:chExt cx="772939" cy="2018501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50EE7D7-9E4A-B247-82ED-04650A099791}"/>
                </a:ext>
              </a:extLst>
            </p:cNvPr>
            <p:cNvSpPr txBox="1"/>
            <p:nvPr/>
          </p:nvSpPr>
          <p:spPr>
            <a:xfrm rot="18812500">
              <a:off x="5752380" y="1207527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rest of the bits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7DB99F5D-B22E-7C43-A65C-DEBCE374C49A}"/>
                </a:ext>
              </a:extLst>
            </p:cNvPr>
            <p:cNvCxnSpPr>
              <a:cxnSpLocks/>
            </p:cNvCxnSpPr>
            <p:nvPr/>
          </p:nvCxnSpPr>
          <p:spPr>
            <a:xfrm>
              <a:off x="6173358" y="2153253"/>
              <a:ext cx="0" cy="1659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2DF4993-44F3-8945-8E8F-CE0A18A997C2}"/>
              </a:ext>
            </a:extLst>
          </p:cNvPr>
          <p:cNvGrpSpPr/>
          <p:nvPr/>
        </p:nvGrpSpPr>
        <p:grpSpPr>
          <a:xfrm>
            <a:off x="7209461" y="116755"/>
            <a:ext cx="740768" cy="2064609"/>
            <a:chOff x="7209462" y="120837"/>
            <a:chExt cx="740768" cy="2064609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6F483357-C1F7-4E41-8C19-10D3757295FD}"/>
                </a:ext>
              </a:extLst>
            </p:cNvPr>
            <p:cNvSpPr txBox="1"/>
            <p:nvPr/>
          </p:nvSpPr>
          <p:spPr>
            <a:xfrm rot="18812500">
              <a:off x="6733259" y="968476"/>
              <a:ext cx="2064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log(</a:t>
              </a:r>
              <a:r>
                <a:rPr lang="en-US" b="1" dirty="0">
                  <a:solidFill>
                    <a:schemeClr val="accent1"/>
                  </a:solidFill>
                </a:rPr>
                <a:t># sets</a:t>
              </a:r>
              <a:r>
                <a:rPr lang="en-US" dirty="0"/>
                <a:t>) bits</a:t>
              </a:r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CDCC798B-C87C-3A4D-91AB-50610A7A2A37}"/>
                </a:ext>
              </a:extLst>
            </p:cNvPr>
            <p:cNvCxnSpPr>
              <a:cxnSpLocks/>
              <a:endCxn id="111" idx="0"/>
            </p:cNvCxnSpPr>
            <p:nvPr/>
          </p:nvCxnSpPr>
          <p:spPr>
            <a:xfrm>
              <a:off x="7209462" y="1931532"/>
              <a:ext cx="0" cy="1659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4D61577-0E7A-AB47-88B4-AE167BB10048}"/>
              </a:ext>
            </a:extLst>
          </p:cNvPr>
          <p:cNvGrpSpPr/>
          <p:nvPr/>
        </p:nvGrpSpPr>
        <p:grpSpPr>
          <a:xfrm>
            <a:off x="7915706" y="69321"/>
            <a:ext cx="714161" cy="2082621"/>
            <a:chOff x="7948686" y="81302"/>
            <a:chExt cx="714161" cy="2082621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79576CA6-288B-F340-9497-7B951C2931A4}"/>
                </a:ext>
              </a:extLst>
            </p:cNvPr>
            <p:cNvSpPr txBox="1"/>
            <p:nvPr/>
          </p:nvSpPr>
          <p:spPr>
            <a:xfrm rot="18812500">
              <a:off x="7436870" y="937947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log(block size) bits</a:t>
              </a:r>
            </a:p>
          </p:txBody>
        </p: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CEBC6D41-7EB6-4C45-B381-E27ED75E97BE}"/>
                </a:ext>
              </a:extLst>
            </p:cNvPr>
            <p:cNvCxnSpPr>
              <a:cxnSpLocks/>
              <a:endCxn id="110" idx="0"/>
            </p:cNvCxnSpPr>
            <p:nvPr/>
          </p:nvCxnSpPr>
          <p:spPr>
            <a:xfrm>
              <a:off x="7948686" y="1918533"/>
              <a:ext cx="1" cy="17999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595BA78-D0A1-137F-92A5-E6FABC884BC6}"/>
              </a:ext>
            </a:extLst>
          </p:cNvPr>
          <p:cNvSpPr txBox="1"/>
          <p:nvPr/>
        </p:nvSpPr>
        <p:spPr>
          <a:xfrm rot="16200000">
            <a:off x="12905" y="2830184"/>
            <a:ext cx="65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6B7642-3E66-6107-96D0-AE3BF6F090D5}"/>
              </a:ext>
            </a:extLst>
          </p:cNvPr>
          <p:cNvSpPr txBox="1"/>
          <p:nvPr/>
        </p:nvSpPr>
        <p:spPr>
          <a:xfrm rot="16200000">
            <a:off x="22972" y="3682807"/>
            <a:ext cx="65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A0DECB-2C67-E918-D4FC-AC4B6FCCB644}"/>
              </a:ext>
            </a:extLst>
          </p:cNvPr>
          <p:cNvSpPr txBox="1"/>
          <p:nvPr/>
        </p:nvSpPr>
        <p:spPr>
          <a:xfrm rot="16200000">
            <a:off x="22971" y="4506733"/>
            <a:ext cx="65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B090B2-745D-4362-9631-C50BBAEC0881}"/>
              </a:ext>
            </a:extLst>
          </p:cNvPr>
          <p:cNvSpPr txBox="1"/>
          <p:nvPr/>
        </p:nvSpPr>
        <p:spPr>
          <a:xfrm rot="16200000">
            <a:off x="-73211" y="5717991"/>
            <a:ext cx="843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 n-1</a:t>
            </a:r>
          </a:p>
        </p:txBody>
      </p:sp>
    </p:spTree>
    <p:extLst>
      <p:ext uri="{BB962C8B-B14F-4D97-AF65-F5344CB8AC3E}">
        <p14:creationId xmlns:p14="http://schemas.microsoft.com/office/powerpoint/2010/main" val="344654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01492-DE6C-A328-955F-323481D54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1B24AF99-3D8F-4A0E-8D20-844976727B38}"/>
              </a:ext>
            </a:extLst>
          </p:cNvPr>
          <p:cNvGraphicFramePr>
            <a:graphicFrameLocks noGrp="1"/>
          </p:cNvGraphicFramePr>
          <p:nvPr/>
        </p:nvGraphicFramePr>
        <p:xfrm>
          <a:off x="4518299" y="2997014"/>
          <a:ext cx="463783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49 50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53 54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B09E787-D222-EBDB-1BA3-7D90DDD48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Direct-mapped Cache Example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BC73FD-8960-246F-34A8-C2A4AD6868A1}"/>
              </a:ext>
            </a:extLst>
          </p:cNvPr>
          <p:cNvSpPr txBox="1"/>
          <p:nvPr/>
        </p:nvSpPr>
        <p:spPr>
          <a:xfrm>
            <a:off x="7315240" y="1219200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B119F8-F5E0-9F10-0AF8-8FC056163B15}"/>
              </a:ext>
            </a:extLst>
          </p:cNvPr>
          <p:cNvSpPr/>
          <p:nvPr/>
        </p:nvSpPr>
        <p:spPr>
          <a:xfrm>
            <a:off x="5199523" y="2678668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 (fit 2 </a:t>
            </a:r>
            <a:r>
              <a:rPr lang="en-US" dirty="0" err="1"/>
              <a:t>ints</a:t>
            </a:r>
            <a:r>
              <a:rPr lang="en-US" dirty="0"/>
              <a:t>)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13A81DE-16AE-89AD-89C6-F5E5EBDE9588}"/>
              </a:ext>
            </a:extLst>
          </p:cNvPr>
          <p:cNvGraphicFramePr>
            <a:graphicFrameLocks noGrp="1"/>
          </p:cNvGraphicFramePr>
          <p:nvPr/>
        </p:nvGraphicFramePr>
        <p:xfrm>
          <a:off x="0" y="3182793"/>
          <a:ext cx="43081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74360">
                  <a:extLst>
                    <a:ext uri="{9D8B030D-6E8A-4147-A177-3AD203B41FA5}">
                      <a16:colId xmlns:a16="http://schemas.microsoft.com/office/drawing/2014/main" val="232704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0576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47D279-43D9-1384-C5A2-0B28E2816405}"/>
              </a:ext>
            </a:extLst>
          </p:cNvPr>
          <p:cNvSpPr txBox="1"/>
          <p:nvPr/>
        </p:nvSpPr>
        <p:spPr>
          <a:xfrm>
            <a:off x="1645557" y="6248400"/>
            <a:ext cx="585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 well does this take advantage of </a:t>
            </a:r>
            <a:r>
              <a:rPr lang="en-US" dirty="0" err="1"/>
              <a:t>spacial</a:t>
            </a:r>
            <a:r>
              <a:rPr lang="en-US" dirty="0"/>
              <a:t> locality?</a:t>
            </a:r>
          </a:p>
          <a:p>
            <a:pPr algn="ctr"/>
            <a:r>
              <a:rPr lang="en-US" dirty="0"/>
              <a:t>How well does this take advantage of temporal locality?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214132-698C-43ED-9C70-59928F91ABCD}"/>
              </a:ext>
            </a:extLst>
          </p:cNvPr>
          <p:cNvSpPr/>
          <p:nvPr/>
        </p:nvSpPr>
        <p:spPr>
          <a:xfrm>
            <a:off x="2557205" y="355187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45E8CB-F1E4-C660-29BE-9435E64FB302}"/>
              </a:ext>
            </a:extLst>
          </p:cNvPr>
          <p:cNvSpPr/>
          <p:nvPr/>
        </p:nvSpPr>
        <p:spPr>
          <a:xfrm>
            <a:off x="2132449" y="3551875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96C55C-13D4-F1A4-1B07-4742CC133CBD}"/>
              </a:ext>
            </a:extLst>
          </p:cNvPr>
          <p:cNvSpPr/>
          <p:nvPr/>
        </p:nvSpPr>
        <p:spPr>
          <a:xfrm>
            <a:off x="1066963" y="3586130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9D6CF6-BD68-8BD4-BB6C-5F459E594BA6}"/>
              </a:ext>
            </a:extLst>
          </p:cNvPr>
          <p:cNvSpPr txBox="1"/>
          <p:nvPr/>
        </p:nvSpPr>
        <p:spPr>
          <a:xfrm>
            <a:off x="3077405" y="353648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FE245D-87F1-BFAA-22B5-F8FAAA8070D3}"/>
              </a:ext>
            </a:extLst>
          </p:cNvPr>
          <p:cNvSpPr/>
          <p:nvPr/>
        </p:nvSpPr>
        <p:spPr>
          <a:xfrm>
            <a:off x="2562855" y="3945142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6119E2-BBAE-DBAB-C10F-573D8E33FDD3}"/>
              </a:ext>
            </a:extLst>
          </p:cNvPr>
          <p:cNvSpPr/>
          <p:nvPr/>
        </p:nvSpPr>
        <p:spPr>
          <a:xfrm>
            <a:off x="2138099" y="3945141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C274A2-86B8-2880-9D14-9E3CB3D1D497}"/>
              </a:ext>
            </a:extLst>
          </p:cNvPr>
          <p:cNvSpPr/>
          <p:nvPr/>
        </p:nvSpPr>
        <p:spPr>
          <a:xfrm>
            <a:off x="1072450" y="3946673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48CDF6-118E-771C-C841-5EE1C0A5CE0E}"/>
              </a:ext>
            </a:extLst>
          </p:cNvPr>
          <p:cNvSpPr txBox="1"/>
          <p:nvPr/>
        </p:nvSpPr>
        <p:spPr>
          <a:xfrm>
            <a:off x="3083055" y="392975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D69DE3-301D-1238-E859-1548BC26DDE4}"/>
              </a:ext>
            </a:extLst>
          </p:cNvPr>
          <p:cNvSpPr/>
          <p:nvPr/>
        </p:nvSpPr>
        <p:spPr>
          <a:xfrm>
            <a:off x="2557205" y="432148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CA75E5-0712-0730-9981-94855A7DBBFD}"/>
              </a:ext>
            </a:extLst>
          </p:cNvPr>
          <p:cNvSpPr/>
          <p:nvPr/>
        </p:nvSpPr>
        <p:spPr>
          <a:xfrm>
            <a:off x="2132449" y="4321485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AC9314-5CFA-DC23-1310-D4AB054C62ED}"/>
              </a:ext>
            </a:extLst>
          </p:cNvPr>
          <p:cNvSpPr/>
          <p:nvPr/>
        </p:nvSpPr>
        <p:spPr>
          <a:xfrm>
            <a:off x="1066800" y="4323017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100=0x4</a:t>
            </a:r>
            <a:endParaRPr lang="en-US" sz="17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CE4A19-41E1-616A-932A-6E89C45E53D9}"/>
              </a:ext>
            </a:extLst>
          </p:cNvPr>
          <p:cNvSpPr txBox="1"/>
          <p:nvPr/>
        </p:nvSpPr>
        <p:spPr>
          <a:xfrm>
            <a:off x="3077405" y="430609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5CA6BF-FD56-076D-2597-B5B7B3924526}"/>
              </a:ext>
            </a:extLst>
          </p:cNvPr>
          <p:cNvSpPr/>
          <p:nvPr/>
        </p:nvSpPr>
        <p:spPr>
          <a:xfrm>
            <a:off x="2557205" y="4691565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D6769D2-0A45-68BC-DCD1-22B0712B61C9}"/>
              </a:ext>
            </a:extLst>
          </p:cNvPr>
          <p:cNvSpPr/>
          <p:nvPr/>
        </p:nvSpPr>
        <p:spPr>
          <a:xfrm>
            <a:off x="2132449" y="4691564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BDAFF4F-17C9-1496-C68D-F22E62C2F1C8}"/>
              </a:ext>
            </a:extLst>
          </p:cNvPr>
          <p:cNvSpPr/>
          <p:nvPr/>
        </p:nvSpPr>
        <p:spPr>
          <a:xfrm>
            <a:off x="1066800" y="4693096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7CB79F0-B7E7-868D-137A-F0FCB3ED9759}"/>
              </a:ext>
            </a:extLst>
          </p:cNvPr>
          <p:cNvSpPr txBox="1"/>
          <p:nvPr/>
        </p:nvSpPr>
        <p:spPr>
          <a:xfrm>
            <a:off x="3077405" y="467617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209195-7BFC-5751-5BB2-5D44F73A5F11}"/>
              </a:ext>
            </a:extLst>
          </p:cNvPr>
          <p:cNvSpPr/>
          <p:nvPr/>
        </p:nvSpPr>
        <p:spPr>
          <a:xfrm>
            <a:off x="2557205" y="504738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6432ED8-1188-6A15-404C-9F531AF24747}"/>
              </a:ext>
            </a:extLst>
          </p:cNvPr>
          <p:cNvSpPr/>
          <p:nvPr/>
        </p:nvSpPr>
        <p:spPr>
          <a:xfrm>
            <a:off x="2132449" y="5047388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ACFBEE5-74F1-C476-2DD1-CA94CD83DAFF}"/>
              </a:ext>
            </a:extLst>
          </p:cNvPr>
          <p:cNvSpPr/>
          <p:nvPr/>
        </p:nvSpPr>
        <p:spPr>
          <a:xfrm>
            <a:off x="1066800" y="5048920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7D9491D-86F1-E363-3ECD-ECA48B59360A}"/>
              </a:ext>
            </a:extLst>
          </p:cNvPr>
          <p:cNvSpPr txBox="1"/>
          <p:nvPr/>
        </p:nvSpPr>
        <p:spPr>
          <a:xfrm>
            <a:off x="3077405" y="503199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7A0AF5-AE2F-2973-F893-FF1B386A7BA6}"/>
              </a:ext>
            </a:extLst>
          </p:cNvPr>
          <p:cNvSpPr/>
          <p:nvPr/>
        </p:nvSpPr>
        <p:spPr>
          <a:xfrm>
            <a:off x="2557205" y="5428267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4308D65-72F7-35C7-40C3-100F92E477FA}"/>
              </a:ext>
            </a:extLst>
          </p:cNvPr>
          <p:cNvSpPr/>
          <p:nvPr/>
        </p:nvSpPr>
        <p:spPr>
          <a:xfrm>
            <a:off x="2132449" y="5428266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B0DF69-A96C-0756-703A-A81C7AD7BFBE}"/>
              </a:ext>
            </a:extLst>
          </p:cNvPr>
          <p:cNvSpPr/>
          <p:nvPr/>
        </p:nvSpPr>
        <p:spPr>
          <a:xfrm>
            <a:off x="1066800" y="5429798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011=0x3</a:t>
            </a:r>
            <a:endParaRPr lang="en-US" sz="17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54906A-9142-5819-F8B9-8AC891DEE196}"/>
              </a:ext>
            </a:extLst>
          </p:cNvPr>
          <p:cNvSpPr txBox="1"/>
          <p:nvPr/>
        </p:nvSpPr>
        <p:spPr>
          <a:xfrm>
            <a:off x="3077405" y="541287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5D922AB-A40A-F042-14F7-54FB87091C35}"/>
              </a:ext>
            </a:extLst>
          </p:cNvPr>
          <p:cNvSpPr txBox="1"/>
          <p:nvPr/>
        </p:nvSpPr>
        <p:spPr>
          <a:xfrm>
            <a:off x="3651952" y="354115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C2B942-E348-1ED6-524F-6A9B72353D18}"/>
              </a:ext>
            </a:extLst>
          </p:cNvPr>
          <p:cNvSpPr txBox="1"/>
          <p:nvPr/>
        </p:nvSpPr>
        <p:spPr>
          <a:xfrm>
            <a:off x="3657602" y="393442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0F55CAF-4E5C-751E-CEF6-27530C8EECBC}"/>
              </a:ext>
            </a:extLst>
          </p:cNvPr>
          <p:cNvSpPr txBox="1"/>
          <p:nvPr/>
        </p:nvSpPr>
        <p:spPr>
          <a:xfrm>
            <a:off x="3651952" y="431076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CD92F5F-1C73-803A-04D3-025012EAF4DB}"/>
              </a:ext>
            </a:extLst>
          </p:cNvPr>
          <p:cNvSpPr txBox="1"/>
          <p:nvPr/>
        </p:nvSpPr>
        <p:spPr>
          <a:xfrm>
            <a:off x="3651952" y="468084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9A8DC0-2F64-5B3E-D74F-AE06D3C6E745}"/>
              </a:ext>
            </a:extLst>
          </p:cNvPr>
          <p:cNvSpPr txBox="1"/>
          <p:nvPr/>
        </p:nvSpPr>
        <p:spPr>
          <a:xfrm>
            <a:off x="3651952" y="503666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065361C-9638-1494-75E4-5962997BC085}"/>
              </a:ext>
            </a:extLst>
          </p:cNvPr>
          <p:cNvSpPr txBox="1"/>
          <p:nvPr/>
        </p:nvSpPr>
        <p:spPr>
          <a:xfrm>
            <a:off x="3651952" y="541754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51E9F42-3905-109B-23E8-414BC2BE54A2}"/>
              </a:ext>
            </a:extLst>
          </p:cNvPr>
          <p:cNvGrpSpPr/>
          <p:nvPr/>
        </p:nvGrpSpPr>
        <p:grpSpPr>
          <a:xfrm>
            <a:off x="4202668" y="3571240"/>
            <a:ext cx="369332" cy="2448560"/>
            <a:chOff x="3968232" y="3571240"/>
            <a:chExt cx="369332" cy="244856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49A352C5-57FD-CFBA-7455-C2317EE19B96}"/>
                </a:ext>
              </a:extLst>
            </p:cNvPr>
            <p:cNvCxnSpPr/>
            <p:nvPr/>
          </p:nvCxnSpPr>
          <p:spPr>
            <a:xfrm>
              <a:off x="4267200" y="3571240"/>
              <a:ext cx="0" cy="244856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CBD1368-185F-A284-C066-5E0DFC780FE2}"/>
                </a:ext>
              </a:extLst>
            </p:cNvPr>
            <p:cNvSpPr txBox="1"/>
            <p:nvPr/>
          </p:nvSpPr>
          <p:spPr>
            <a:xfrm rot="16200000">
              <a:off x="3808380" y="4684513"/>
              <a:ext cx="68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EA181E6-5B2C-2994-3DEC-483CFAEB9329}"/>
              </a:ext>
            </a:extLst>
          </p:cNvPr>
          <p:cNvGrpSpPr/>
          <p:nvPr/>
        </p:nvGrpSpPr>
        <p:grpSpPr>
          <a:xfrm>
            <a:off x="4462598" y="3755832"/>
            <a:ext cx="4787441" cy="366404"/>
            <a:chOff x="4343400" y="772364"/>
            <a:chExt cx="4787441" cy="366404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9F24A11D-BDBF-52F2-F9B4-0BB56196A18A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B9A8A34-5D7C-315E-9DA8-9150C6F62E4C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5CEAA17-B5C9-713B-4A36-32F06662CCED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70730A6-CAD2-C381-2996-7CAF90E4C09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13 14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A0795190-B59C-67A6-4A5A-F9C9775C3261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425A93D-9644-6BE0-5C2E-7D261319E5F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FF77E895-5BAC-DFF3-5BAD-D4638846CD2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06A3A46D-B287-DC75-3E71-A5C62BAFDB4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3B31C7D2-BDC3-6226-D3C1-D1943F2700D1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0037494B-094A-D7F8-0B8C-C5B57E01056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0827F5F-5B6A-9FF9-D484-A6974D88A53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8151F83E-7D41-507C-6B55-3E4E0ABCD9EE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E6267171-8895-C69B-1685-73DDA76FCCAD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7ABA4479-156C-EF22-CF20-2DF46BDAF44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7C8DA697-58D8-ECE3-CFEF-FBC44992B70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2791471-D009-1AD6-953C-4423980C1C47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3AB589A-A9DA-CDD2-73E9-56D8930FC342}"/>
              </a:ext>
            </a:extLst>
          </p:cNvPr>
          <p:cNvGrpSpPr/>
          <p:nvPr/>
        </p:nvGrpSpPr>
        <p:grpSpPr>
          <a:xfrm>
            <a:off x="4475757" y="4511839"/>
            <a:ext cx="4787441" cy="366404"/>
            <a:chOff x="4343400" y="772364"/>
            <a:chExt cx="4787441" cy="366404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A28BF166-175D-4340-3C77-003666A1377F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4A72E2BE-0EAD-0CF5-FEA8-4EB3EB15F84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5962E465-BE44-2496-BB38-C7552EF5C499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4</a:t>
                </a:r>
                <a:endParaRPr lang="en-US" sz="1700" dirty="0"/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CADB3256-2524-A6FB-76A1-44F61966DB6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21 22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3E88CC8-D6E5-A61A-661C-3A300298EBEE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05F1264F-6178-5692-22AB-4E64A4524AC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1783F6C3-E7C3-381A-F036-A35D2EB2B95D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FAA1A24-488C-723B-FD8F-9C46F3A89496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D4251C46-A269-074D-6E83-346A5951D4D1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E5187A2D-7C45-CC52-1807-ACBE5AB7C98E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1D6960D0-9745-8F62-77D9-174B3569251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116D345A-B702-C2C5-16AC-46114188FCF9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8F1E9CDA-BB81-B53C-26ED-E2BC03E01250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91531426-903D-55B1-FD91-D7C03023A66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994994BD-C24A-0159-AF7A-4657FA1DCDF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C5431730-12FD-1119-8FE5-1F6FD8F17494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8EAFFF8A-7A3D-1DD8-1992-F7ECA4935C7C}"/>
              </a:ext>
            </a:extLst>
          </p:cNvPr>
          <p:cNvGrpSpPr/>
          <p:nvPr/>
        </p:nvGrpSpPr>
        <p:grpSpPr>
          <a:xfrm>
            <a:off x="4475757" y="4879887"/>
            <a:ext cx="4787441" cy="366404"/>
            <a:chOff x="4343400" y="772364"/>
            <a:chExt cx="4787441" cy="36640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8D718187-0EC5-9A1F-A56D-00FCDBCCA114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C3DA11AB-ABBE-841E-505B-B34A90DF14B9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EF22B9B6-F449-ADD3-DD27-50E5E433E7E8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3</a:t>
                </a:r>
                <a:endParaRPr lang="en-US" sz="1700" dirty="0"/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43168FD5-780B-2614-5C42-4FE17797DA5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13 14</a:t>
                </a:r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6E5888ED-EECA-0723-D68A-8A4036456D7D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ECE9EC4B-F3BB-D35D-D985-A6E0F3ECF91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41039496-4395-43D1-2071-2B486EA71842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072D85BC-072D-B377-76F5-425F37875FE4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AFD5786F-41F7-47DE-C5DC-F3A4218C0905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112FE943-90BB-866A-7E23-C263CFED207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8996B7D9-B8E5-5BE5-FA32-6FD2B7046FB9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817D3AF7-4040-B702-8320-BD775C8BC3D3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D5D66A27-120B-97DC-B159-42DF96B6C0D8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D408A6CD-3BE6-5C4C-6D0B-060CC603A312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E0C5F84A-E932-FF0E-E461-4C7F531A883E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74EE6E1D-F79D-D49D-6699-2DF37F70DEA7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2B40A468-19AA-A2FE-46C6-8E70580BF059}"/>
              </a:ext>
            </a:extLst>
          </p:cNvPr>
          <p:cNvGrpSpPr/>
          <p:nvPr/>
        </p:nvGrpSpPr>
        <p:grpSpPr>
          <a:xfrm>
            <a:off x="4475757" y="5250160"/>
            <a:ext cx="4787441" cy="366404"/>
            <a:chOff x="4343400" y="772364"/>
            <a:chExt cx="4787441" cy="366404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EF66C017-FF5D-5139-19C4-EAC23356E240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AD75E0EA-29CC-F427-C20A-4278C1E5756A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D07150A6-2F50-7AAD-D7B7-ED57AEA0E11D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B25D7EE0-30DE-DB0D-6204-FFFA0102AA8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C520DEB1-6522-E943-2A10-E25DBF7CA7DD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EDE19DA9-CD81-52F4-8B92-96C4A2945BD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E8C0A9B9-AAF8-C08B-02BD-BAFB062CCB2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6459787A-C201-F99F-8F6B-65DD1F448F83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D3DCE284-887A-EF11-F84E-289A2DC79357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6D42909F-1ECD-418C-2F84-83DA2CAD4DC4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FFF49C63-1022-387A-12CA-89F8995A92AC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E4274F45-52F7-2086-9A71-DDBC4CE5E65B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17FD160B-FEDE-B25C-AE4E-17BEAA2F4F06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A58787BC-511B-4A85-28F4-6815733BC820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3A58032E-504F-F27F-9520-D9FD2C8E413F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5D2A74C5-6BC5-8797-2A07-E8D4E04AF620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1EDDD7CC-44E3-6A00-89C8-E7AD9616CE81}"/>
              </a:ext>
            </a:extLst>
          </p:cNvPr>
          <p:cNvGrpSpPr/>
          <p:nvPr/>
        </p:nvGrpSpPr>
        <p:grpSpPr>
          <a:xfrm>
            <a:off x="4475757" y="5618386"/>
            <a:ext cx="4787441" cy="366404"/>
            <a:chOff x="4343400" y="772364"/>
            <a:chExt cx="4787441" cy="366404"/>
          </a:xfrm>
        </p:grpSpPr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CAA68523-9F0A-4136-4B69-3616E315E4E8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4EBECE90-F64D-E9EF-EB27-4A71FCD4DEB8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1A7E997A-350C-6B06-3311-B330D8AD61E2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365671AA-4B96-ADF6-6031-00E9534A9C5B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88A8F796-6074-147E-6717-AE5267378AE3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B362783B-CB08-9D19-6E31-36D748D93D83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9398FB0C-53EF-5D13-15A0-AE00CD2DBAF3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1BA3F0FB-AA7B-21BE-2C97-228C944DB28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F1EE9CF6-CDC3-598D-0CA1-186FD439F6AE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045327E4-DEAE-D696-277D-7152FE5BDD14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5A4FE752-6717-DC74-6A24-32FEA8035AA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D7A394B1-3EE6-548E-850F-CCDE9D52DB6F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F9E06F51-93BC-0910-C25D-78D8C1A568EE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7532D0BA-EF0A-076F-2F73-41153989F69F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672A2D57-D8EF-360B-9FB3-487D159724CE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EAC64012-8562-9DBC-90CD-A0CC0CC4942C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2220A18-5469-D384-B3DC-D9FE70D39953}"/>
              </a:ext>
            </a:extLst>
          </p:cNvPr>
          <p:cNvGrpSpPr/>
          <p:nvPr/>
        </p:nvGrpSpPr>
        <p:grpSpPr>
          <a:xfrm>
            <a:off x="4456948" y="4113443"/>
            <a:ext cx="4787441" cy="366404"/>
            <a:chOff x="4343400" y="772364"/>
            <a:chExt cx="4787441" cy="366404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76E3DDE7-9621-E23C-2C6C-48EB7131CD5F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BA318360-3769-D031-6B30-44BA2864F565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03CCD13D-6252-7F08-89D6-2FCBE373F6F3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3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6E0D6F29-AE8C-1DC9-B6FB-C0D05DE86EFA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7651664B-6478-355F-DFF2-CAE3A5686742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A2BD4ED6-B579-6DE6-7966-45C02B444119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985E43A9-935F-94C2-FF85-06F9968C5A97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id="{C0423851-6D63-091B-B934-96067546F34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33478908-B4DD-217A-6A00-5ED5CABA1384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046361D5-D73C-2BDE-9F0B-47FE523A2FAC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6140CDE2-A40E-FA45-4AF3-B04C43F0B0F0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B42161BF-39D2-F9A9-743C-61526D69A238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8D88817A-FF96-6D58-53FD-2590FCA81486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2249A261-6493-159B-4545-777959A0F849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B5106937-8F2C-70B7-4263-C0A07EC45CDB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9B7F8A0A-7B0A-7C59-900D-667DDDBC14D7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9C80C815-2E18-996F-784B-0BD3F49558FE}"/>
              </a:ext>
            </a:extLst>
          </p:cNvPr>
          <p:cNvSpPr/>
          <p:nvPr/>
        </p:nvSpPr>
        <p:spPr>
          <a:xfrm>
            <a:off x="2558482" y="5800355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FC53A5C1-1BC9-818A-F3A8-27E36043DCA7}"/>
              </a:ext>
            </a:extLst>
          </p:cNvPr>
          <p:cNvSpPr/>
          <p:nvPr/>
        </p:nvSpPr>
        <p:spPr>
          <a:xfrm>
            <a:off x="2133726" y="5800354"/>
            <a:ext cx="447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</a:t>
            </a:r>
            <a:endParaRPr lang="en-US" sz="1700" dirty="0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94B317-3D88-6CC2-1D4A-1FBEAF2FDF00}"/>
              </a:ext>
            </a:extLst>
          </p:cNvPr>
          <p:cNvSpPr/>
          <p:nvPr/>
        </p:nvSpPr>
        <p:spPr>
          <a:xfrm>
            <a:off x="1068077" y="5801886"/>
            <a:ext cx="110479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100=0x4</a:t>
            </a:r>
            <a:endParaRPr lang="en-US" sz="1700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4B6D85F3-BCAF-43F9-D98C-7FB81006BF28}"/>
              </a:ext>
            </a:extLst>
          </p:cNvPr>
          <p:cNvSpPr txBox="1"/>
          <p:nvPr/>
        </p:nvSpPr>
        <p:spPr>
          <a:xfrm>
            <a:off x="3078682" y="578496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D91C3A6A-A9DF-EF5E-2D65-430C60684FFE}"/>
              </a:ext>
            </a:extLst>
          </p:cNvPr>
          <p:cNvSpPr txBox="1"/>
          <p:nvPr/>
        </p:nvSpPr>
        <p:spPr>
          <a:xfrm>
            <a:off x="3653229" y="578963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21</a:t>
            </a:r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E115D2DD-16ED-9DF4-CE50-F853E6C21A41}"/>
              </a:ext>
            </a:extLst>
          </p:cNvPr>
          <p:cNvGrpSpPr/>
          <p:nvPr/>
        </p:nvGrpSpPr>
        <p:grpSpPr>
          <a:xfrm>
            <a:off x="4475757" y="6002565"/>
            <a:ext cx="4787441" cy="366404"/>
            <a:chOff x="4343400" y="772364"/>
            <a:chExt cx="4787441" cy="366404"/>
          </a:xfrm>
        </p:grpSpPr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7EFCD3B-2C8E-17DD-7168-8B1F4926A320}"/>
                </a:ext>
              </a:extLst>
            </p:cNvPr>
            <p:cNvGrpSpPr/>
            <p:nvPr/>
          </p:nvGrpSpPr>
          <p:grpSpPr>
            <a:xfrm>
              <a:off x="4343400" y="772364"/>
              <a:ext cx="1253483" cy="356120"/>
              <a:chOff x="4343400" y="772364"/>
              <a:chExt cx="1253483" cy="356120"/>
            </a:xfrm>
          </p:grpSpPr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A64FAE5C-4CCA-2BD4-84E9-A2ED9ACFFAB7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  <a:endParaRPr lang="en-US" sz="1700" dirty="0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25B85793-EAE4-3031-F366-054A2EC6AA52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4</a:t>
                </a:r>
                <a:endParaRPr lang="en-US" sz="1700" dirty="0"/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4FB99581-2411-486A-0A46-8F8446E0716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/>
                  <a:t>21 22</a:t>
                </a:r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C62476FF-6F1E-4C6A-96CE-474F91B9D432}"/>
                </a:ext>
              </a:extLst>
            </p:cNvPr>
            <p:cNvGrpSpPr/>
            <p:nvPr/>
          </p:nvGrpSpPr>
          <p:grpSpPr>
            <a:xfrm>
              <a:off x="5512001" y="775025"/>
              <a:ext cx="1253483" cy="356120"/>
              <a:chOff x="4343400" y="772364"/>
              <a:chExt cx="1253483" cy="356120"/>
            </a:xfrm>
          </p:grpSpPr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B0B78DD4-FFFC-CFDC-39B8-AA0AEC3D68B1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5DE174BB-562B-6E60-A9BD-452748455328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2B275402-03C6-6CF1-787B-15ACF8C49ADD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49 50</a:t>
                </a:r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E2E9FA34-0B09-C8FB-EE1F-B78170386F90}"/>
                </a:ext>
              </a:extLst>
            </p:cNvPr>
            <p:cNvGrpSpPr/>
            <p:nvPr/>
          </p:nvGrpSpPr>
          <p:grpSpPr>
            <a:xfrm>
              <a:off x="6670239" y="778767"/>
              <a:ext cx="1253483" cy="356120"/>
              <a:chOff x="4343400" y="772364"/>
              <a:chExt cx="1253483" cy="356120"/>
            </a:xfrm>
          </p:grpSpPr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484EF020-9BE3-EDC1-8994-971808E7D1E6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7E32F852-0DC2-81BA-7C80-FBE2B03DD7E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a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727374C8-52AF-FAAC-C777-5B532F14F9F2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51 52</a:t>
                </a:r>
              </a:p>
            </p:txBody>
          </p:sp>
        </p:grpSp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85018586-5B12-8204-DCF1-42FB8CD5F44E}"/>
                </a:ext>
              </a:extLst>
            </p:cNvPr>
            <p:cNvGrpSpPr/>
            <p:nvPr/>
          </p:nvGrpSpPr>
          <p:grpSpPr>
            <a:xfrm>
              <a:off x="7877358" y="782648"/>
              <a:ext cx="1253483" cy="356120"/>
              <a:chOff x="4343400" y="772364"/>
              <a:chExt cx="1253483" cy="35612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023494F1-3040-C248-CE91-93560B34467A}"/>
                  </a:ext>
                </a:extLst>
              </p:cNvPr>
              <p:cNvSpPr/>
              <p:nvPr/>
            </p:nvSpPr>
            <p:spPr>
              <a:xfrm>
                <a:off x="4343400" y="774540"/>
                <a:ext cx="255153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B2B41A25-B300-DDC8-AB88-DF5AD7DC1FA4}"/>
                  </a:ext>
                </a:extLst>
              </p:cNvPr>
              <p:cNvSpPr/>
              <p:nvPr/>
            </p:nvSpPr>
            <p:spPr>
              <a:xfrm>
                <a:off x="4558741" y="774541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A48EA3B8-2997-CA91-1C9F-A855EA0C5938}"/>
                  </a:ext>
                </a:extLst>
              </p:cNvPr>
              <p:cNvSpPr txBox="1"/>
              <p:nvPr/>
            </p:nvSpPr>
            <p:spPr>
              <a:xfrm>
                <a:off x="4800600" y="772364"/>
                <a:ext cx="79628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2"/>
                    </a:solidFill>
                  </a:rPr>
                  <a:t>53 54</a:t>
                </a:r>
              </a:p>
            </p:txBody>
          </p:sp>
        </p:grp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BF590237-A3F7-8A29-FA61-324CC9DC9E20}"/>
              </a:ext>
            </a:extLst>
          </p:cNvPr>
          <p:cNvGrpSpPr/>
          <p:nvPr/>
        </p:nvGrpSpPr>
        <p:grpSpPr>
          <a:xfrm>
            <a:off x="292133" y="1605955"/>
            <a:ext cx="5020156" cy="705106"/>
            <a:chOff x="838200" y="1371600"/>
            <a:chExt cx="5020156" cy="705106"/>
          </a:xfrm>
        </p:grpSpPr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3F4482A8-8061-5015-4738-A8269EBE62F1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id="{90DEBB0B-67E3-F719-C8A2-262951C7BD17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265" name="Rectangle 264">
                <a:extLst>
                  <a:ext uri="{FF2B5EF4-FFF2-40B4-BE49-F238E27FC236}">
                    <a16:creationId xmlns:a16="http://schemas.microsoft.com/office/drawing/2014/main" id="{108E13BF-9793-3CB8-86D4-03FB3BC51A47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4F71F8F6-AF44-CFD1-7771-B320647BB02E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0C978778-BF83-CD1F-85FA-F54BC0B99AAB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id="{47CF96FB-F95A-1DDF-4E52-6CFFCE5CC48A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754D0D5C-72C9-AA15-13BE-AF0752F3FE2B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id="{DDF29DE6-29A7-83F5-8DDD-4587560277EB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050525B8-6ACD-6CB3-0453-745A2541BBF9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4E9C339E-B9A2-7E8B-937E-3E4CEA9B03A4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41D4F831-4C4E-8FF7-1858-31FE940744FA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ED7B5A41-53FD-23BB-26D1-E6B4583A4AD0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A0F60EC8-1FBB-CE1B-E8BA-DC42724BEAB4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275F08AD-6777-1F23-7D54-1BAB9CFB984C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DEE333DC-AD04-FF35-6B1F-C5E55E5FB25D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87280C35-C4E1-22FE-B5A4-F9EDF8C0A60E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4F70A2B1-0648-7D72-149A-5339A9B9DAEA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33A81673-AD54-E676-591D-1605FB22CFFC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B5E06A66-1C94-711B-8305-5EFD237E12FB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AB928F42-7C99-0271-78DC-72A8353C0D1F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FBF3BAAF-8A24-7EF1-706D-6A4865522861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94C7A4AD-23ED-E14F-7CE7-D3C5A0EF8D3A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Arrow Connector 291">
              <a:extLst>
                <a:ext uri="{FF2B5EF4-FFF2-40B4-BE49-F238E27FC236}">
                  <a16:creationId xmlns:a16="http://schemas.microsoft.com/office/drawing/2014/main" id="{27DBA0BC-303D-522A-7FA4-6A031E867387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Arrow Connector 292">
              <a:extLst>
                <a:ext uri="{FF2B5EF4-FFF2-40B4-BE49-F238E27FC236}">
                  <a16:creationId xmlns:a16="http://schemas.microsoft.com/office/drawing/2014/main" id="{8AE7EF46-7D50-B35F-92E9-4F45B8B836A9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Arrow Connector 293">
              <a:extLst>
                <a:ext uri="{FF2B5EF4-FFF2-40B4-BE49-F238E27FC236}">
                  <a16:creationId xmlns:a16="http://schemas.microsoft.com/office/drawing/2014/main" id="{504B9409-3AA1-607A-4FA3-01D115B9660F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Arrow Connector 294">
              <a:extLst>
                <a:ext uri="{FF2B5EF4-FFF2-40B4-BE49-F238E27FC236}">
                  <a16:creationId xmlns:a16="http://schemas.microsoft.com/office/drawing/2014/main" id="{1ADA75F7-70EA-3F01-908C-F6D4231CA458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>
              <a:extLst>
                <a:ext uri="{FF2B5EF4-FFF2-40B4-BE49-F238E27FC236}">
                  <a16:creationId xmlns:a16="http://schemas.microsoft.com/office/drawing/2014/main" id="{49CCB9AC-9A6F-48C5-6BBD-97D7D45CDA0A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>
              <a:extLst>
                <a:ext uri="{FF2B5EF4-FFF2-40B4-BE49-F238E27FC236}">
                  <a16:creationId xmlns:a16="http://schemas.microsoft.com/office/drawing/2014/main" id="{DB44FA77-F246-FDE8-2100-221DB6B69664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Arrow Connector 297">
              <a:extLst>
                <a:ext uri="{FF2B5EF4-FFF2-40B4-BE49-F238E27FC236}">
                  <a16:creationId xmlns:a16="http://schemas.microsoft.com/office/drawing/2014/main" id="{3ACB47DD-CD5E-F300-1B45-92678982A5E9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Arrow Connector 298">
              <a:extLst>
                <a:ext uri="{FF2B5EF4-FFF2-40B4-BE49-F238E27FC236}">
                  <a16:creationId xmlns:a16="http://schemas.microsoft.com/office/drawing/2014/main" id="{6872A07C-B587-4BA4-058D-65218217CC24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Arrow Connector 299">
              <a:extLst>
                <a:ext uri="{FF2B5EF4-FFF2-40B4-BE49-F238E27FC236}">
                  <a16:creationId xmlns:a16="http://schemas.microsoft.com/office/drawing/2014/main" id="{61EC6A16-1C64-0EBB-5C3A-BC42C313E2C4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TextBox 300">
            <a:extLst>
              <a:ext uri="{FF2B5EF4-FFF2-40B4-BE49-F238E27FC236}">
                <a16:creationId xmlns:a16="http://schemas.microsoft.com/office/drawing/2014/main" id="{275D5014-D047-C736-1706-42C927322E3D}"/>
              </a:ext>
            </a:extLst>
          </p:cNvPr>
          <p:cNvSpPr txBox="1"/>
          <p:nvPr/>
        </p:nvSpPr>
        <p:spPr>
          <a:xfrm>
            <a:off x="2333767" y="1223156"/>
            <a:ext cx="12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Memory</a:t>
            </a:r>
          </a:p>
        </p:txBody>
      </p:sp>
      <p:pic>
        <p:nvPicPr>
          <p:cNvPr id="304" name="Picture 303" descr="A purple boxes with text&#10;&#10;Description automatically generated with medium confidence">
            <a:extLst>
              <a:ext uri="{FF2B5EF4-FFF2-40B4-BE49-F238E27FC236}">
                <a16:creationId xmlns:a16="http://schemas.microsoft.com/office/drawing/2014/main" id="{1343C51F-7263-F5E0-D2CC-9E065536EF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558" y="1505009"/>
            <a:ext cx="1906463" cy="122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8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1" grpId="0"/>
      <p:bldP spid="4" grpId="0"/>
      <p:bldP spid="10" grpId="0"/>
      <p:bldP spid="14" grpId="0"/>
      <p:bldP spid="24" grpId="0"/>
      <p:bldP spid="28" grpId="0"/>
      <p:bldP spid="29" grpId="0"/>
      <p:bldP spid="30" grpId="0"/>
      <p:bldP spid="31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218" grpId="0"/>
      <p:bldP spid="219" grpId="0"/>
      <p:bldP spid="220" grpId="0"/>
      <p:bldP spid="221" grpId="0"/>
      <p:bldP spid="2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4B81A16C-9899-C267-83B8-D98A3B9C4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53068"/>
              </p:ext>
            </p:extLst>
          </p:nvPr>
        </p:nvGraphicFramePr>
        <p:xfrm>
          <a:off x="1" y="5813490"/>
          <a:ext cx="4270435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19168">
                  <a:extLst>
                    <a:ext uri="{9D8B030D-6E8A-4147-A177-3AD203B41FA5}">
                      <a16:colId xmlns:a16="http://schemas.microsoft.com/office/drawing/2014/main" val="4126491826"/>
                    </a:ext>
                  </a:extLst>
                </a:gridCol>
                <a:gridCol w="938231">
                  <a:extLst>
                    <a:ext uri="{9D8B030D-6E8A-4147-A177-3AD203B41FA5}">
                      <a16:colId xmlns:a16="http://schemas.microsoft.com/office/drawing/2014/main" val="69184352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579523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539352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3350992"/>
                    </a:ext>
                  </a:extLst>
                </a:gridCol>
                <a:gridCol w="536636">
                  <a:extLst>
                    <a:ext uri="{9D8B030D-6E8A-4147-A177-3AD203B41FA5}">
                      <a16:colId xmlns:a16="http://schemas.microsoft.com/office/drawing/2014/main" val="3207467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77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7975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9DF7F96-4B58-6B49-85DD-B6BEFA33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2-way Set Associative Cache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A15CC4-E31D-4546-AC82-2C4949ABBCB8}"/>
              </a:ext>
            </a:extLst>
          </p:cNvPr>
          <p:cNvSpPr txBox="1"/>
          <p:nvPr/>
        </p:nvSpPr>
        <p:spPr>
          <a:xfrm>
            <a:off x="6887683" y="1254711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5DA2ED4-66EE-1946-B7CD-EB23B7A28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917909"/>
              </p:ext>
            </p:extLst>
          </p:nvPr>
        </p:nvGraphicFramePr>
        <p:xfrm>
          <a:off x="-2" y="3212786"/>
          <a:ext cx="427854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39171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44745">
                  <a:extLst>
                    <a:ext uri="{9D8B030D-6E8A-4147-A177-3AD203B41FA5}">
                      <a16:colId xmlns:a16="http://schemas.microsoft.com/office/drawing/2014/main" val="3824585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112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A79CBC7-F505-5A35-D0E2-F02D5ADE1CB3}"/>
              </a:ext>
            </a:extLst>
          </p:cNvPr>
          <p:cNvSpPr/>
          <p:nvPr/>
        </p:nvSpPr>
        <p:spPr>
          <a:xfrm>
            <a:off x="2586607" y="358186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9D8D1F-8FC8-B699-47C9-3BDB0E277A0B}"/>
              </a:ext>
            </a:extLst>
          </p:cNvPr>
          <p:cNvSpPr/>
          <p:nvPr/>
        </p:nvSpPr>
        <p:spPr>
          <a:xfrm>
            <a:off x="2161851" y="3581868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230DF-4191-5625-C320-59A91A8B9C17}"/>
              </a:ext>
            </a:extLst>
          </p:cNvPr>
          <p:cNvSpPr/>
          <p:nvPr/>
        </p:nvSpPr>
        <p:spPr>
          <a:xfrm>
            <a:off x="1048918" y="3596284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FDB4FC-3072-6F11-87B1-2BA93BFD7C0B}"/>
              </a:ext>
            </a:extLst>
          </p:cNvPr>
          <p:cNvSpPr txBox="1"/>
          <p:nvPr/>
        </p:nvSpPr>
        <p:spPr>
          <a:xfrm>
            <a:off x="3106807" y="356647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D0B03C74-FE74-F536-F8FC-6D4065AFA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34022"/>
              </p:ext>
            </p:extLst>
          </p:nvPr>
        </p:nvGraphicFramePr>
        <p:xfrm>
          <a:off x="4506164" y="3051572"/>
          <a:ext cx="463783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1588B302-F8FD-2293-4A85-2052E7A1F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165548"/>
              </p:ext>
            </p:extLst>
          </p:nvPr>
        </p:nvGraphicFramePr>
        <p:xfrm>
          <a:off x="4506164" y="2680732"/>
          <a:ext cx="46378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918">
                  <a:extLst>
                    <a:ext uri="{9D8B030D-6E8A-4147-A177-3AD203B41FA5}">
                      <a16:colId xmlns:a16="http://schemas.microsoft.com/office/drawing/2014/main" val="1426165226"/>
                    </a:ext>
                  </a:extLst>
                </a:gridCol>
                <a:gridCol w="2318918">
                  <a:extLst>
                    <a:ext uri="{9D8B030D-6E8A-4147-A177-3AD203B41FA5}">
                      <a16:colId xmlns:a16="http://schemas.microsoft.com/office/drawing/2014/main" val="3713711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</a:tbl>
          </a:graphicData>
        </a:graphic>
      </p:graphicFrame>
      <p:grpSp>
        <p:nvGrpSpPr>
          <p:cNvPr id="48" name="Group 47">
            <a:extLst>
              <a:ext uri="{FF2B5EF4-FFF2-40B4-BE49-F238E27FC236}">
                <a16:creationId xmlns:a16="http://schemas.microsoft.com/office/drawing/2014/main" id="{733879C0-AAA3-B51A-D081-FBC09B588AEC}"/>
              </a:ext>
            </a:extLst>
          </p:cNvPr>
          <p:cNvGrpSpPr/>
          <p:nvPr/>
        </p:nvGrpSpPr>
        <p:grpSpPr>
          <a:xfrm>
            <a:off x="5257800" y="1631857"/>
            <a:ext cx="3790638" cy="340068"/>
            <a:chOff x="1543362" y="6408486"/>
            <a:chExt cx="4476438" cy="42667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EC6B4D8-50F3-04F4-0BA4-A8532EA1370B}"/>
                </a:ext>
              </a:extLst>
            </p:cNvPr>
            <p:cNvSpPr/>
            <p:nvPr/>
          </p:nvSpPr>
          <p:spPr bwMode="auto">
            <a:xfrm>
              <a:off x="1543362" y="6408486"/>
              <a:ext cx="4476438" cy="370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CB1271AF-9789-EA5D-9BFF-131F47B6B0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2247609" y="6453150"/>
              <a:ext cx="1832290" cy="261757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A1E78F06-69A9-F543-B935-5D07505D34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4147958" y="6455109"/>
              <a:ext cx="1832290" cy="261757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72127EF-5824-7B19-1B1C-26ABC391FD06}"/>
                </a:ext>
              </a:extLst>
            </p:cNvPr>
            <p:cNvSpPr txBox="1"/>
            <p:nvPr/>
          </p:nvSpPr>
          <p:spPr>
            <a:xfrm>
              <a:off x="1543362" y="6410386"/>
              <a:ext cx="784088" cy="424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Set 0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CDB3445-F68B-83A9-DEFA-D4580EA2A54E}"/>
              </a:ext>
            </a:extLst>
          </p:cNvPr>
          <p:cNvGrpSpPr/>
          <p:nvPr/>
        </p:nvGrpSpPr>
        <p:grpSpPr>
          <a:xfrm>
            <a:off x="5257800" y="2090161"/>
            <a:ext cx="3790638" cy="340068"/>
            <a:chOff x="1543362" y="6408486"/>
            <a:chExt cx="4476438" cy="426672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44B412F-78D6-3B0C-9C8C-AFA17F5B3414}"/>
                </a:ext>
              </a:extLst>
            </p:cNvPr>
            <p:cNvSpPr/>
            <p:nvPr/>
          </p:nvSpPr>
          <p:spPr bwMode="auto">
            <a:xfrm>
              <a:off x="1543362" y="6408486"/>
              <a:ext cx="4476438" cy="370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F0219058-0B68-116E-3B0F-90185CF15F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2247609" y="6453150"/>
              <a:ext cx="1832290" cy="261757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0E941660-B069-46FB-938F-09A2DB732C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4147958" y="6455109"/>
              <a:ext cx="1832290" cy="261757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46CD33D-B8D0-7238-0AB7-7B08E83D5D94}"/>
                </a:ext>
              </a:extLst>
            </p:cNvPr>
            <p:cNvSpPr txBox="1"/>
            <p:nvPr/>
          </p:nvSpPr>
          <p:spPr>
            <a:xfrm>
              <a:off x="1543362" y="6410386"/>
              <a:ext cx="784088" cy="424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Set 1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CD3FF2B-67EE-8B2A-5E10-5F7F4DF576B1}"/>
              </a:ext>
            </a:extLst>
          </p:cNvPr>
          <p:cNvSpPr/>
          <p:nvPr/>
        </p:nvSpPr>
        <p:spPr>
          <a:xfrm>
            <a:off x="2564309" y="3958848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162212-05D4-924C-41DC-0391850AF375}"/>
              </a:ext>
            </a:extLst>
          </p:cNvPr>
          <p:cNvSpPr/>
          <p:nvPr/>
        </p:nvSpPr>
        <p:spPr>
          <a:xfrm>
            <a:off x="2139553" y="3958847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D75A7A-B34A-3F79-FDE6-3BC6DE3A618D}"/>
              </a:ext>
            </a:extLst>
          </p:cNvPr>
          <p:cNvSpPr/>
          <p:nvPr/>
        </p:nvSpPr>
        <p:spPr>
          <a:xfrm>
            <a:off x="1049764" y="3960379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58FCE7-AEA3-BA7F-55FE-F2F17457FB96}"/>
              </a:ext>
            </a:extLst>
          </p:cNvPr>
          <p:cNvSpPr txBox="1"/>
          <p:nvPr/>
        </p:nvSpPr>
        <p:spPr>
          <a:xfrm>
            <a:off x="3084509" y="3943458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18F31B-FA02-C167-ADA0-7EBFDC79AAF0}"/>
              </a:ext>
            </a:extLst>
          </p:cNvPr>
          <p:cNvSpPr/>
          <p:nvPr/>
        </p:nvSpPr>
        <p:spPr>
          <a:xfrm>
            <a:off x="2545827" y="4320114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39F567-6385-B3B9-A132-92C239C68B58}"/>
              </a:ext>
            </a:extLst>
          </p:cNvPr>
          <p:cNvSpPr/>
          <p:nvPr/>
        </p:nvSpPr>
        <p:spPr>
          <a:xfrm>
            <a:off x="2121071" y="432011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8A73FC6-1E4F-3217-5D96-7C5FE7B0CDC3}"/>
              </a:ext>
            </a:extLst>
          </p:cNvPr>
          <p:cNvSpPr/>
          <p:nvPr/>
        </p:nvSpPr>
        <p:spPr>
          <a:xfrm>
            <a:off x="1031282" y="4321645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1000=0x8</a:t>
            </a:r>
            <a:endParaRPr lang="en-US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3F9359-678D-095C-0071-7428D9311FDE}"/>
              </a:ext>
            </a:extLst>
          </p:cNvPr>
          <p:cNvSpPr txBox="1"/>
          <p:nvPr/>
        </p:nvSpPr>
        <p:spPr>
          <a:xfrm>
            <a:off x="3066027" y="430472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F4ECC7-923E-20AE-1150-45CC2FF1C69E}"/>
              </a:ext>
            </a:extLst>
          </p:cNvPr>
          <p:cNvSpPr/>
          <p:nvPr/>
        </p:nvSpPr>
        <p:spPr>
          <a:xfrm>
            <a:off x="2549875" y="469843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80B418-4A21-BFC6-4D88-FE84968EC13C}"/>
              </a:ext>
            </a:extLst>
          </p:cNvPr>
          <p:cNvSpPr/>
          <p:nvPr/>
        </p:nvSpPr>
        <p:spPr>
          <a:xfrm>
            <a:off x="2125119" y="4698438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A3791A-A246-CF94-8E35-D7A6A7F9A5C0}"/>
              </a:ext>
            </a:extLst>
          </p:cNvPr>
          <p:cNvSpPr/>
          <p:nvPr/>
        </p:nvSpPr>
        <p:spPr>
          <a:xfrm>
            <a:off x="1035330" y="4699970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CB6B10-5681-1FA9-42EC-C671B770929F}"/>
              </a:ext>
            </a:extLst>
          </p:cNvPr>
          <p:cNvSpPr txBox="1"/>
          <p:nvPr/>
        </p:nvSpPr>
        <p:spPr>
          <a:xfrm>
            <a:off x="3070075" y="468304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1263C90-187B-A17E-785F-5967FBA6333C}"/>
              </a:ext>
            </a:extLst>
          </p:cNvPr>
          <p:cNvSpPr/>
          <p:nvPr/>
        </p:nvSpPr>
        <p:spPr>
          <a:xfrm>
            <a:off x="2564309" y="5062310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3D50CB9-7091-9746-85E7-028EBCE770F9}"/>
              </a:ext>
            </a:extLst>
          </p:cNvPr>
          <p:cNvSpPr/>
          <p:nvPr/>
        </p:nvSpPr>
        <p:spPr>
          <a:xfrm>
            <a:off x="2139553" y="5062309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A920624-5258-E3F0-E188-B31578C4F29F}"/>
              </a:ext>
            </a:extLst>
          </p:cNvPr>
          <p:cNvSpPr/>
          <p:nvPr/>
        </p:nvSpPr>
        <p:spPr>
          <a:xfrm>
            <a:off x="1049764" y="5063841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1D9157-5D95-82A0-B00B-113936C08BC4}"/>
              </a:ext>
            </a:extLst>
          </p:cNvPr>
          <p:cNvSpPr txBox="1"/>
          <p:nvPr/>
        </p:nvSpPr>
        <p:spPr>
          <a:xfrm>
            <a:off x="3084509" y="5046920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65271EA-7704-76D4-CAB2-90F8F9F7426F}"/>
              </a:ext>
            </a:extLst>
          </p:cNvPr>
          <p:cNvSpPr/>
          <p:nvPr/>
        </p:nvSpPr>
        <p:spPr>
          <a:xfrm>
            <a:off x="2564309" y="5451947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01AD72-CF6E-BF3E-56D4-39507C835ACD}"/>
              </a:ext>
            </a:extLst>
          </p:cNvPr>
          <p:cNvSpPr/>
          <p:nvPr/>
        </p:nvSpPr>
        <p:spPr>
          <a:xfrm>
            <a:off x="2139553" y="5451946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3659602-E480-DA27-8514-65266068C93F}"/>
              </a:ext>
            </a:extLst>
          </p:cNvPr>
          <p:cNvSpPr/>
          <p:nvPr/>
        </p:nvSpPr>
        <p:spPr>
          <a:xfrm>
            <a:off x="1049764" y="5453478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6B8FD67-85F0-BB47-B3FF-DE015CA5D1B7}"/>
              </a:ext>
            </a:extLst>
          </p:cNvPr>
          <p:cNvSpPr txBox="1"/>
          <p:nvPr/>
        </p:nvSpPr>
        <p:spPr>
          <a:xfrm>
            <a:off x="3084509" y="543655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7072C47-48FB-A30C-15D3-5A3AF8A4F95F}"/>
              </a:ext>
            </a:extLst>
          </p:cNvPr>
          <p:cNvSpPr/>
          <p:nvPr/>
        </p:nvSpPr>
        <p:spPr>
          <a:xfrm>
            <a:off x="2586607" y="5775883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D2E45D6-48B6-5583-0AA8-F1687932267A}"/>
              </a:ext>
            </a:extLst>
          </p:cNvPr>
          <p:cNvSpPr/>
          <p:nvPr/>
        </p:nvSpPr>
        <p:spPr>
          <a:xfrm>
            <a:off x="2161851" y="577588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6BEFE20-E37D-5E80-D802-ACA67193FAC6}"/>
              </a:ext>
            </a:extLst>
          </p:cNvPr>
          <p:cNvSpPr/>
          <p:nvPr/>
        </p:nvSpPr>
        <p:spPr>
          <a:xfrm>
            <a:off x="1049764" y="5777414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1000=0x8</a:t>
            </a:r>
            <a:endParaRPr lang="en-US" sz="16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8F9A4ED-0919-2C4D-B0D1-999E91ABC8BB}"/>
              </a:ext>
            </a:extLst>
          </p:cNvPr>
          <p:cNvSpPr txBox="1"/>
          <p:nvPr/>
        </p:nvSpPr>
        <p:spPr>
          <a:xfrm>
            <a:off x="3106807" y="576049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188C82C-37C4-40E3-A9FA-2052D81011B7}"/>
              </a:ext>
            </a:extLst>
          </p:cNvPr>
          <p:cNvSpPr/>
          <p:nvPr/>
        </p:nvSpPr>
        <p:spPr>
          <a:xfrm>
            <a:off x="2589521" y="620414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CCE5AB7-5902-7D52-9F05-5D9953A279EC}"/>
              </a:ext>
            </a:extLst>
          </p:cNvPr>
          <p:cNvSpPr/>
          <p:nvPr/>
        </p:nvSpPr>
        <p:spPr>
          <a:xfrm>
            <a:off x="2174314" y="619010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52C1320-FF5D-07E1-FD78-A2942C527163}"/>
              </a:ext>
            </a:extLst>
          </p:cNvPr>
          <p:cNvSpPr/>
          <p:nvPr/>
        </p:nvSpPr>
        <p:spPr>
          <a:xfrm>
            <a:off x="1032342" y="6182822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0111=0x7</a:t>
            </a:r>
            <a:endParaRPr lang="en-US" sz="16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0249F5D-70C9-D6F1-70A8-3347F3682E33}"/>
              </a:ext>
            </a:extLst>
          </p:cNvPr>
          <p:cNvSpPr txBox="1"/>
          <p:nvPr/>
        </p:nvSpPr>
        <p:spPr>
          <a:xfrm>
            <a:off x="3128880" y="620446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44EADB1-0E81-CB50-EB95-5114DEF6098D}"/>
              </a:ext>
            </a:extLst>
          </p:cNvPr>
          <p:cNvSpPr/>
          <p:nvPr/>
        </p:nvSpPr>
        <p:spPr>
          <a:xfrm>
            <a:off x="-12880" y="6176038"/>
            <a:ext cx="4315238" cy="487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332EC28-0E9F-0BAF-9D07-179BDBE26FB3}"/>
              </a:ext>
            </a:extLst>
          </p:cNvPr>
          <p:cNvGrpSpPr/>
          <p:nvPr/>
        </p:nvGrpSpPr>
        <p:grpSpPr>
          <a:xfrm>
            <a:off x="-72895" y="1701577"/>
            <a:ext cx="5020156" cy="705106"/>
            <a:chOff x="838200" y="1371600"/>
            <a:chExt cx="5020156" cy="705106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20881C2-69FC-D9E5-7BD0-DD5FBF016928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5C7CF3D-279E-59E4-D125-4FDCDB7F3E4B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73058325-95F3-E9EA-FC20-F6980A21300E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26C0DAF0-129A-D1A7-3406-0C7F0BA11E01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A881C141-740C-9F95-B76C-9E7EBAEBE630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4A44AAE9-580E-33E1-6F9B-4A8CB12FB1F2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4E9DD201-ACD1-47C1-319E-174D017A2B64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473D801D-E49F-E1CF-EBF2-B893D11C8719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FB4A210-AC48-3F85-7646-2BCE47232C2F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7EB31FE7-C56A-6A0B-C2C5-77E089826CB3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0B5E206-024F-65ED-780F-B9723E561536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DF95449-6057-860E-47BF-FE3E8C1AFFCF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F1E2471-3698-5C39-E8C4-74E7E2114320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CFB18A2-F742-630F-D2A2-2B52459594C0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8017491-8C61-9D15-9154-DB26105CDAC4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8CED0CC-0999-0B1E-4357-A56B4A4DF79F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FE62377-3C45-3751-3BEE-8CCF3AD061C9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A4DA6C7-A026-7113-5D9B-FD0F217CF557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2066EE-42B3-1C21-7ACE-75A045AD42D4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A410E4D-7DAA-2FC6-26EA-12607A32B9DC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5039647-B4B9-1241-5D7E-5D561E62C482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EFAF43DE-0C8B-06DA-5B6A-4E9D26EFD29E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B687C80-84A7-B5F8-971B-555584CA0069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638DF77E-DA21-6DB2-2F71-F464CB8B3FD9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61BE36D0-D3B8-7F4B-0708-B94F9B504FBA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CF519A34-6693-4DD4-91D2-EEF8DB0E336A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7000DCD9-DE31-F3BB-433D-3A258247893E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42155465-0B24-0CD6-6A57-43FB4E12AB0F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CF4C1289-3555-58D5-63E8-6A5D56E94AF9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D4A32AB-5A7D-AD61-976E-28A5C1FCEA0C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180FE943-CB6F-15C8-E93A-4BA21319F369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02026DA5-26A8-4A8B-0343-D817686D59CA}"/>
              </a:ext>
            </a:extLst>
          </p:cNvPr>
          <p:cNvSpPr txBox="1"/>
          <p:nvPr/>
        </p:nvSpPr>
        <p:spPr>
          <a:xfrm>
            <a:off x="1960175" y="1295557"/>
            <a:ext cx="12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Memory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FF5A7ED4-2824-B09C-8C37-2534BCB638DA}"/>
              </a:ext>
            </a:extLst>
          </p:cNvPr>
          <p:cNvGrpSpPr/>
          <p:nvPr/>
        </p:nvGrpSpPr>
        <p:grpSpPr>
          <a:xfrm>
            <a:off x="4468050" y="3797997"/>
            <a:ext cx="4713142" cy="396053"/>
            <a:chOff x="4468050" y="3797997"/>
            <a:chExt cx="4713142" cy="396053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B0CD04A9-5EA5-4050-CEFF-35B3195002C7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0A34FFB7-E702-D140-C4B5-825F2AD2F78E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6</a:t>
                </a:r>
                <a:endParaRPr lang="en-US" sz="1700" dirty="0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0EB3674-8C35-5D90-8566-BF5E445460EB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710EE0A-0027-EA53-12E2-E690AEBEAE41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/>
                  <a:t>13 14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CBAA32C5-941F-9716-CABB-52132ED6BF1A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F34C37E1-D153-4E2F-6C71-72751D64E9D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E6D9C2AA-394C-25C8-D788-DB66714161AA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CD3ABCD1-78A3-ECB4-8ACC-E29A91644154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ED4F384-110F-F2F7-5BF4-B7667E63DDB1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4E6387E3-E7CA-F64B-0908-2064A094AB96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2791D5B-1CDB-C589-D9D2-D8067FA6A0FC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D9845F9-D192-0C56-CAFF-7D9CDBB32BEB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36DC73D-936D-058E-8BF3-F9FE8062ED8A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537DAFE6-34F1-5B52-290A-BFD62EF9E240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9806BCA-7E45-361D-71B9-E5FD9A51BDBB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980D4C52-6177-E68F-273B-5E2AE99D1217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A1FAA94-1617-CD15-A762-FF231509F926}"/>
              </a:ext>
            </a:extLst>
          </p:cNvPr>
          <p:cNvGrpSpPr/>
          <p:nvPr/>
        </p:nvGrpSpPr>
        <p:grpSpPr>
          <a:xfrm>
            <a:off x="4458140" y="4158887"/>
            <a:ext cx="4713142" cy="396053"/>
            <a:chOff x="4468050" y="3797997"/>
            <a:chExt cx="4713142" cy="396053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55F17714-CE1B-A481-B19E-D6747A1BC26F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C331ECDF-2031-7B5B-D56D-F23422153F91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62C062DF-0B1E-1157-421B-5E43D93BE652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B722C9F1-1FF5-B858-21A9-E4272D0096EC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EAB9BAAD-ED48-4F5F-4061-E30AE8699E9A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F7AB6230-1621-B49F-8FEC-1C02EB99F0D9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C2EA180A-C71A-A0F1-E20E-6E207820FF3F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5EE10E47-1B60-571B-421F-2FB3AFF27056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03C38BC7-CBAA-0292-2194-07E7FCA67C01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AF7ECFA8-0CE4-4BFE-437B-A95C2185B76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572D16BC-2A9E-F28F-7DD3-8071711C54BD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FC24F4B7-3830-DBF1-2A42-DFDEAE04A682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446450F9-4AC1-4C88-1EAF-10876BC60B38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64C8F182-04E2-891A-5C7F-1D66C0D1B10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39B9CEE8-C7AF-15BB-2249-5344BE38C8CE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9A19E8DC-0BBD-5E06-FFBA-466E6D5221B8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94BE790-9104-3390-4E30-243140150A01}"/>
              </a:ext>
            </a:extLst>
          </p:cNvPr>
          <p:cNvGrpSpPr/>
          <p:nvPr/>
        </p:nvGrpSpPr>
        <p:grpSpPr>
          <a:xfrm>
            <a:off x="4470884" y="4531582"/>
            <a:ext cx="4713142" cy="396053"/>
            <a:chOff x="4468050" y="3797997"/>
            <a:chExt cx="4713142" cy="396053"/>
          </a:xfrm>
        </p:grpSpPr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B285318C-1B1E-F605-0F1F-982CE74EFC44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0D78DA5-E421-122C-27B9-A0AB268B991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18E78542-7FB6-AF15-9CC7-CCFE25CB142D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4056326E-29D7-78B9-092E-792CEF64BC43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D8381744-6E48-078A-8875-D851F4938B23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5AFA8B6C-6DDF-BEBE-2F22-6D02A65AC8A6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8</a:t>
                </a:r>
                <a:endParaRPr lang="en-US" sz="1700" dirty="0"/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3FBAC022-D5F4-C140-CA6A-3198089AE6A7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9DAE1E43-3590-428C-9D45-5DEC66E241A4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/>
                  <a:t>21 22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D0700B34-D008-D237-A1B5-110061711690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FB4DCB75-638B-5A08-A5C0-B162FF4D9192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342C866B-6264-E452-0272-7D14368FAFA9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5B66BF31-BA47-D309-CE64-BE35BF10C45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685F27D2-A940-3BA6-C681-1A724BC3B2B7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F0C38685-2DC6-8D0F-615E-C54F488F4C3E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839AFF02-6B66-FF23-1FE9-83F95F339C07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F7849C67-DBD2-87C9-1052-098BCB4CD65F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D6F4CDD-D788-C01B-E1C1-B6334CDB1C48}"/>
              </a:ext>
            </a:extLst>
          </p:cNvPr>
          <p:cNvGrpSpPr/>
          <p:nvPr/>
        </p:nvGrpSpPr>
        <p:grpSpPr>
          <a:xfrm>
            <a:off x="4461187" y="4911728"/>
            <a:ext cx="4713142" cy="396053"/>
            <a:chOff x="4468050" y="3797997"/>
            <a:chExt cx="4713142" cy="396053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BE9A6C79-8DBC-AC62-A4BC-BB51A3890472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53B669B6-8CDD-2C14-9B27-0B37B180803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AF6BC4AE-7150-3591-C776-08C8C4E1A31E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071923C2-4549-6A80-AD12-5E44E867FE09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D2F87384-1910-0E19-08C0-7CE6D13D3B65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CCA3CBC-20E9-3AF3-65B9-D06853CCC9B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ECE67B91-DA54-267A-33D9-D101CA71BDAD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9A4794E9-D81A-A8B8-3669-FE19DF9C72BA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0F5B5E2A-E083-BE59-D65F-477B75D6BA7D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BE640E83-9F6D-495E-7890-9A11C3F9BBC0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10983EC2-A61A-A524-11BD-6654CCAF3293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D52E1A2B-4CA1-2311-4687-92D8C75FDE63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07D2AA9-AE12-6B18-D901-DD7DA70DF71F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B7FEB9B4-439B-4DBD-FC2B-B8E5B90235A0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F766E263-1ADD-5ECE-043E-584582B5A879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B3822ACD-733A-257E-5CE5-67B50C727B7E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066E7C69-2038-196B-AF48-0C21BA39B592}"/>
              </a:ext>
            </a:extLst>
          </p:cNvPr>
          <p:cNvGrpSpPr/>
          <p:nvPr/>
        </p:nvGrpSpPr>
        <p:grpSpPr>
          <a:xfrm>
            <a:off x="4461187" y="5293013"/>
            <a:ext cx="4713142" cy="396053"/>
            <a:chOff x="4468050" y="3797997"/>
            <a:chExt cx="4713142" cy="396053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DBCB4AEB-B308-AFA9-C6F0-057D59348437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5A78E73C-EF08-06B1-822D-C02F19647CA0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3321BA79-FF95-33F9-F778-520FA8D3D459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5AF70A1A-EB00-E1A3-FCAA-9E2C2C09DB2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A814E6CD-0FBE-76D0-BCC7-280CBACC492D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ACD7A1F8-66AD-2D75-E210-3E9971EFB43D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69AC187D-851C-D654-AA7F-189D0CBF8FBD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2A6ED8EE-D1A5-6C95-1330-305DBF2ECE9E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374B8F50-0EEA-F082-23E0-87EB738888CE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61CB709C-F6B6-E317-883F-34EA6179E99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8CEB41AF-3B0B-806B-930B-21631FD8C1DF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59ACFE72-815D-4ECB-5C82-97D30CF2D5FF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C6353DD3-DB56-8CD6-3906-303CB90D4CAE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B628558C-4CAA-E4D1-8EDD-E5442F433C55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E86B257C-8FBC-490D-3701-303D87C04239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CD534744-39D2-A62C-5A57-FDFE29E1CF1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0789F629-D5C9-E8F5-640E-B5F214F59375}"/>
              </a:ext>
            </a:extLst>
          </p:cNvPr>
          <p:cNvGrpSpPr/>
          <p:nvPr/>
        </p:nvGrpSpPr>
        <p:grpSpPr>
          <a:xfrm>
            <a:off x="4463953" y="5664950"/>
            <a:ext cx="4713142" cy="396053"/>
            <a:chOff x="4468050" y="3797997"/>
            <a:chExt cx="4713142" cy="396053"/>
          </a:xfrm>
        </p:grpSpPr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2687D69D-323B-4FD3-441A-7B54AEE4A874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0EC578B5-0BB9-0DDE-56BC-3D00D2873F36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647304F8-BBD1-9FE4-8E5E-DC14402FCDC2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226C5EB6-2F37-EB4A-A578-8C1C903CF40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D229C12A-8506-3002-2CF9-ADF8A0AE4F22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02973317-7D85-2695-32BB-2ECF74B4801D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0BD98598-DC86-C19F-C0C2-5A39E7649AD9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454500B9-783F-CCA2-FB80-B7A0001AC511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E21BB76B-5F83-8587-B615-15600E718CFD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CC22C69F-EA87-4BB6-6C44-7015F276F3D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417F7549-4572-4D1E-7B70-74958D5C3D37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699D666A-0A42-52DD-C42E-F7DC19C536C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2B8EAA8E-C353-EFA2-953B-380852CC6FF5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F946EA6D-020B-7E04-938A-7296C35A5C5E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1C559640-E437-8D5D-14B8-5636F1539818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2F9757E1-34FB-132E-E40F-14A90B94EB25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BBEF214A-1030-C611-8899-DB7F34F3BB60}"/>
              </a:ext>
            </a:extLst>
          </p:cNvPr>
          <p:cNvGrpSpPr/>
          <p:nvPr/>
        </p:nvGrpSpPr>
        <p:grpSpPr>
          <a:xfrm>
            <a:off x="4474199" y="6036310"/>
            <a:ext cx="4713142" cy="396053"/>
            <a:chOff x="4468050" y="3797997"/>
            <a:chExt cx="4713142" cy="396053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1169E03C-B112-9756-0F0A-813F1758DBAC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CBE4DE82-AFD5-4ABF-8604-4D71C562E601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08B9C397-3051-1D58-2F67-F087A58796C1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B1443C2D-2AE0-EA3E-9DC3-600528B458B2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287A848A-4EE0-2F37-2CB8-CA53CA235755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4038441E-F564-774D-6FEF-24E652E52103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B9F0B60B-B5BF-CBFD-B263-37865FE70676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ED2BCDED-D908-D7CC-A228-8D438C1D448A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852EE706-CE75-34FA-DE9D-DFEB01205DC4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0EB77C59-C499-DD29-B793-FDE7600E918D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2D9B700A-3265-9D3B-80CF-D93947D3239A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BDE55AC6-1FCD-EC35-4B5E-B10432B84D7A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0CD70158-921F-C8F7-8687-E5C4004F354C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01C35A7B-D0B2-C5BF-1FF7-F05B0511A84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0885E78F-3DC8-B21C-2B83-27480D377735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BF1FF841-3B86-A2ED-E8A8-B208A5356F47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sp>
        <p:nvSpPr>
          <p:cNvPr id="227" name="TextBox 226">
            <a:extLst>
              <a:ext uri="{FF2B5EF4-FFF2-40B4-BE49-F238E27FC236}">
                <a16:creationId xmlns:a16="http://schemas.microsoft.com/office/drawing/2014/main" id="{ADA2BA15-207F-5FA1-50F6-57F8BEC8A7AB}"/>
              </a:ext>
            </a:extLst>
          </p:cNvPr>
          <p:cNvSpPr txBox="1"/>
          <p:nvPr/>
        </p:nvSpPr>
        <p:spPr>
          <a:xfrm>
            <a:off x="3745778" y="356959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2652ECC0-2D3D-CBF0-019B-5AED26B1F5B5}"/>
              </a:ext>
            </a:extLst>
          </p:cNvPr>
          <p:cNvSpPr txBox="1"/>
          <p:nvPr/>
        </p:nvSpPr>
        <p:spPr>
          <a:xfrm>
            <a:off x="3723480" y="394657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24D07BB8-537F-086E-1FB5-F48077D84844}"/>
              </a:ext>
            </a:extLst>
          </p:cNvPr>
          <p:cNvSpPr txBox="1"/>
          <p:nvPr/>
        </p:nvSpPr>
        <p:spPr>
          <a:xfrm>
            <a:off x="3704998" y="430784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21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2CFEAB4B-B096-7B58-0F88-2DF3C956529E}"/>
              </a:ext>
            </a:extLst>
          </p:cNvPr>
          <p:cNvSpPr txBox="1"/>
          <p:nvPr/>
        </p:nvSpPr>
        <p:spPr>
          <a:xfrm>
            <a:off x="3709046" y="468616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C85BA314-88D1-FCA5-2F99-1EA8D577D821}"/>
              </a:ext>
            </a:extLst>
          </p:cNvPr>
          <p:cNvSpPr txBox="1"/>
          <p:nvPr/>
        </p:nvSpPr>
        <p:spPr>
          <a:xfrm>
            <a:off x="3723480" y="5050038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4CE4A482-F529-1A46-FAF6-A7EEFB83914F}"/>
              </a:ext>
            </a:extLst>
          </p:cNvPr>
          <p:cNvSpPr txBox="1"/>
          <p:nvPr/>
        </p:nvSpPr>
        <p:spPr>
          <a:xfrm>
            <a:off x="3723480" y="543967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13</a:t>
            </a:r>
          </a:p>
        </p:txBody>
      </p: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1B2AACDA-F886-4747-8F78-2C2D91223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054262"/>
              </p:ext>
            </p:extLst>
          </p:nvPr>
        </p:nvGraphicFramePr>
        <p:xfrm>
          <a:off x="4502024" y="3068989"/>
          <a:ext cx="463783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</a:tbl>
          </a:graphicData>
        </a:graphic>
      </p:graphicFrame>
      <p:sp>
        <p:nvSpPr>
          <p:cNvPr id="233" name="TextBox 232">
            <a:extLst>
              <a:ext uri="{FF2B5EF4-FFF2-40B4-BE49-F238E27FC236}">
                <a16:creationId xmlns:a16="http://schemas.microsoft.com/office/drawing/2014/main" id="{E8C70FC1-5925-E143-391B-04FB56FDE512}"/>
              </a:ext>
            </a:extLst>
          </p:cNvPr>
          <p:cNvSpPr txBox="1"/>
          <p:nvPr/>
        </p:nvSpPr>
        <p:spPr>
          <a:xfrm>
            <a:off x="3742558" y="581017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21</a:t>
            </a:r>
          </a:p>
        </p:txBody>
      </p:sp>
      <p:graphicFrame>
        <p:nvGraphicFramePr>
          <p:cNvPr id="234" name="Table 233">
            <a:extLst>
              <a:ext uri="{FF2B5EF4-FFF2-40B4-BE49-F238E27FC236}">
                <a16:creationId xmlns:a16="http://schemas.microsoft.com/office/drawing/2014/main" id="{76489770-C2D6-39FE-E5B6-A2F378ACA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24905"/>
              </p:ext>
            </p:extLst>
          </p:nvPr>
        </p:nvGraphicFramePr>
        <p:xfrm>
          <a:off x="1018" y="3218798"/>
          <a:ext cx="427854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39171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44745">
                  <a:extLst>
                    <a:ext uri="{9D8B030D-6E8A-4147-A177-3AD203B41FA5}">
                      <a16:colId xmlns:a16="http://schemas.microsoft.com/office/drawing/2014/main" val="3824585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1122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306CD5F3-11E8-81EA-5C1F-118D603D1184}"/>
              </a:ext>
            </a:extLst>
          </p:cNvPr>
          <p:cNvGrpSpPr/>
          <p:nvPr/>
        </p:nvGrpSpPr>
        <p:grpSpPr>
          <a:xfrm>
            <a:off x="4176567" y="3546322"/>
            <a:ext cx="369332" cy="2448560"/>
            <a:chOff x="3968232" y="3571240"/>
            <a:chExt cx="369332" cy="244856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E7C2472-2F46-2A67-360B-22F1FA8CEC6B}"/>
                </a:ext>
              </a:extLst>
            </p:cNvPr>
            <p:cNvCxnSpPr/>
            <p:nvPr/>
          </p:nvCxnSpPr>
          <p:spPr>
            <a:xfrm>
              <a:off x="4267200" y="3571240"/>
              <a:ext cx="0" cy="244856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DFFF5A1-BE7B-0D56-18C4-1A4677B7D17F}"/>
                </a:ext>
              </a:extLst>
            </p:cNvPr>
            <p:cNvSpPr txBox="1"/>
            <p:nvPr/>
          </p:nvSpPr>
          <p:spPr>
            <a:xfrm rot="16200000">
              <a:off x="3808380" y="4684513"/>
              <a:ext cx="68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  <p:sp>
        <p:nvSpPr>
          <p:cNvPr id="235" name="Rectangle 234">
            <a:extLst>
              <a:ext uri="{FF2B5EF4-FFF2-40B4-BE49-F238E27FC236}">
                <a16:creationId xmlns:a16="http://schemas.microsoft.com/office/drawing/2014/main" id="{91044197-ECB4-0C52-4A6C-1CFD9B765468}"/>
              </a:ext>
            </a:extLst>
          </p:cNvPr>
          <p:cNvSpPr/>
          <p:nvPr/>
        </p:nvSpPr>
        <p:spPr>
          <a:xfrm>
            <a:off x="5264086" y="2338721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 (fit 2 </a:t>
            </a:r>
            <a:r>
              <a:rPr lang="en-US" dirty="0" err="1"/>
              <a:t>ints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273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3" grpId="0"/>
      <p:bldP spid="4" grpId="0"/>
      <p:bldP spid="12" grpId="0"/>
      <p:bldP spid="13" grpId="0"/>
      <p:bldP spid="15" grpId="0"/>
      <p:bldP spid="18" grpId="0"/>
      <p:bldP spid="20" grpId="0"/>
      <p:bldP spid="21" grpId="0"/>
      <p:bldP spid="28" grpId="0"/>
      <p:bldP spid="29" grpId="0"/>
      <p:bldP spid="30" grpId="0"/>
      <p:bldP spid="31" grpId="0"/>
      <p:bldP spid="32" grpId="0"/>
      <p:bldP spid="39" grpId="0"/>
      <p:bldP spid="40" grpId="0"/>
      <p:bldP spid="41" grpId="0"/>
      <p:bldP spid="42" grpId="0"/>
      <p:bldP spid="43" grpId="0"/>
      <p:bldP spid="44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72" grpId="0"/>
      <p:bldP spid="73" grpId="0"/>
      <p:bldP spid="62" grpId="0" animBg="1"/>
      <p:bldP spid="227" grpId="0"/>
      <p:bldP spid="228" grpId="0"/>
      <p:bldP spid="229" grpId="0"/>
      <p:bldP spid="230" grpId="0"/>
      <p:bldP spid="231" grpId="0"/>
      <p:bldP spid="232" grpId="0"/>
      <p:bldP spid="2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Eviction from the Cache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 a cache miss, a new block is loaded into the cache</a:t>
            </a:r>
          </a:p>
          <a:p>
            <a:endParaRPr lang="en-US" dirty="0"/>
          </a:p>
          <a:p>
            <a:r>
              <a:rPr lang="en-US" dirty="0"/>
              <a:t>Direct-mapped cache: A valid block at the same location must be evicted—no choice</a:t>
            </a:r>
          </a:p>
          <a:p>
            <a:pPr lvl="1"/>
            <a:endParaRPr lang="en-US" dirty="0"/>
          </a:p>
          <a:p>
            <a:r>
              <a:rPr lang="en-US" dirty="0"/>
              <a:t>Associative cache: If all blocks in the set are valid, one must be evicted</a:t>
            </a:r>
          </a:p>
          <a:p>
            <a:pPr lvl="1"/>
            <a:r>
              <a:rPr lang="en-US" dirty="0"/>
              <a:t>Random policy</a:t>
            </a:r>
          </a:p>
          <a:p>
            <a:pPr lvl="1"/>
            <a:r>
              <a:rPr lang="en-US" dirty="0"/>
              <a:t>FIFO</a:t>
            </a:r>
          </a:p>
          <a:p>
            <a:pPr lvl="1"/>
            <a:r>
              <a:rPr lang="en-US" dirty="0"/>
              <a:t>LIFO</a:t>
            </a:r>
          </a:p>
          <a:p>
            <a:pPr lvl="1"/>
            <a:r>
              <a:rPr lang="en-US" dirty="0"/>
              <a:t>Least-recently used; requires extra data in each set</a:t>
            </a:r>
          </a:p>
          <a:p>
            <a:pPr lvl="1"/>
            <a:r>
              <a:rPr lang="en-US" dirty="0"/>
              <a:t>Most-recently used; requires extra data in each set</a:t>
            </a:r>
          </a:p>
          <a:p>
            <a:pPr lvl="1"/>
            <a:r>
              <a:rPr lang="en-US" dirty="0"/>
              <a:t>Most-frequently used; requires extra data in each 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EDE98-924F-4F0A-9DE3-A6D2AB2A6FF6}"/>
              </a:ext>
            </a:extLst>
          </p:cNvPr>
          <p:cNvSpPr txBox="1"/>
          <p:nvPr/>
        </p:nvSpPr>
        <p:spPr>
          <a:xfrm>
            <a:off x="457200" y="5543490"/>
            <a:ext cx="701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solidFill>
                  <a:schemeClr val="accent1"/>
                </a:solidFill>
              </a:rPr>
              <a:t>Least-recently used; requires extra data in each set</a:t>
            </a:r>
          </a:p>
        </p:txBody>
      </p:sp>
    </p:spTree>
    <p:extLst>
      <p:ext uri="{BB962C8B-B14F-4D97-AF65-F5344CB8AC3E}">
        <p14:creationId xmlns:p14="http://schemas.microsoft.com/office/powerpoint/2010/main" val="348085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5B48C-91F0-30C1-7F67-7831B397B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5D60EECF-3392-DD00-7106-F04FF924FF10}"/>
              </a:ext>
            </a:extLst>
          </p:cNvPr>
          <p:cNvGraphicFramePr>
            <a:graphicFrameLocks noGrp="1"/>
          </p:cNvGraphicFramePr>
          <p:nvPr/>
        </p:nvGraphicFramePr>
        <p:xfrm>
          <a:off x="1" y="5813490"/>
          <a:ext cx="4270435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19168">
                  <a:extLst>
                    <a:ext uri="{9D8B030D-6E8A-4147-A177-3AD203B41FA5}">
                      <a16:colId xmlns:a16="http://schemas.microsoft.com/office/drawing/2014/main" val="4126491826"/>
                    </a:ext>
                  </a:extLst>
                </a:gridCol>
                <a:gridCol w="938231">
                  <a:extLst>
                    <a:ext uri="{9D8B030D-6E8A-4147-A177-3AD203B41FA5}">
                      <a16:colId xmlns:a16="http://schemas.microsoft.com/office/drawing/2014/main" val="69184352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579523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539352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3350992"/>
                    </a:ext>
                  </a:extLst>
                </a:gridCol>
                <a:gridCol w="536636">
                  <a:extLst>
                    <a:ext uri="{9D8B030D-6E8A-4147-A177-3AD203B41FA5}">
                      <a16:colId xmlns:a16="http://schemas.microsoft.com/office/drawing/2014/main" val="3207467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77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7975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392B302-5705-037F-1704-2426F55E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2-way Set Associative Cache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C18A4-64E0-8671-EBBE-D3749E991099}"/>
              </a:ext>
            </a:extLst>
          </p:cNvPr>
          <p:cNvSpPr txBox="1"/>
          <p:nvPr/>
        </p:nvSpPr>
        <p:spPr>
          <a:xfrm>
            <a:off x="6887683" y="1254711"/>
            <a:ext cx="85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Cache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87C0021-B346-9445-E55F-C2541CBBE7E9}"/>
              </a:ext>
            </a:extLst>
          </p:cNvPr>
          <p:cNvGraphicFramePr>
            <a:graphicFrameLocks noGrp="1"/>
          </p:cNvGraphicFramePr>
          <p:nvPr/>
        </p:nvGraphicFramePr>
        <p:xfrm>
          <a:off x="-2" y="3212786"/>
          <a:ext cx="427854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39171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44745">
                  <a:extLst>
                    <a:ext uri="{9D8B030D-6E8A-4147-A177-3AD203B41FA5}">
                      <a16:colId xmlns:a16="http://schemas.microsoft.com/office/drawing/2014/main" val="3824585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112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D25C432-7261-2867-F530-2D5F3EE1A222}"/>
              </a:ext>
            </a:extLst>
          </p:cNvPr>
          <p:cNvSpPr/>
          <p:nvPr/>
        </p:nvSpPr>
        <p:spPr>
          <a:xfrm>
            <a:off x="2586607" y="358186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70F1BF-E1F8-7220-23CA-86653B17E939}"/>
              </a:ext>
            </a:extLst>
          </p:cNvPr>
          <p:cNvSpPr/>
          <p:nvPr/>
        </p:nvSpPr>
        <p:spPr>
          <a:xfrm>
            <a:off x="2161851" y="3581868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D28346-FAAA-6D90-9C22-FD722406C8E3}"/>
              </a:ext>
            </a:extLst>
          </p:cNvPr>
          <p:cNvSpPr/>
          <p:nvPr/>
        </p:nvSpPr>
        <p:spPr>
          <a:xfrm>
            <a:off x="1048918" y="3596284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FA460E-A911-F71B-FE09-81701F0EA586}"/>
              </a:ext>
            </a:extLst>
          </p:cNvPr>
          <p:cNvSpPr txBox="1"/>
          <p:nvPr/>
        </p:nvSpPr>
        <p:spPr>
          <a:xfrm>
            <a:off x="3106807" y="356647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01A1517E-6BE1-8E9F-2B90-8928F4D92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143167"/>
              </p:ext>
            </p:extLst>
          </p:nvPr>
        </p:nvGraphicFramePr>
        <p:xfrm>
          <a:off x="4506164" y="3051572"/>
          <a:ext cx="463783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445287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369A5676-BB1C-40E0-FAFE-7D70293F43B5}"/>
              </a:ext>
            </a:extLst>
          </p:cNvPr>
          <p:cNvGraphicFramePr>
            <a:graphicFrameLocks noGrp="1"/>
          </p:cNvGraphicFramePr>
          <p:nvPr/>
        </p:nvGraphicFramePr>
        <p:xfrm>
          <a:off x="4506164" y="2680732"/>
          <a:ext cx="46378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918">
                  <a:extLst>
                    <a:ext uri="{9D8B030D-6E8A-4147-A177-3AD203B41FA5}">
                      <a16:colId xmlns:a16="http://schemas.microsoft.com/office/drawing/2014/main" val="1426165226"/>
                    </a:ext>
                  </a:extLst>
                </a:gridCol>
                <a:gridCol w="2318918">
                  <a:extLst>
                    <a:ext uri="{9D8B030D-6E8A-4147-A177-3AD203B41FA5}">
                      <a16:colId xmlns:a16="http://schemas.microsoft.com/office/drawing/2014/main" val="3713711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</a:tbl>
          </a:graphicData>
        </a:graphic>
      </p:graphicFrame>
      <p:grpSp>
        <p:nvGrpSpPr>
          <p:cNvPr id="48" name="Group 47">
            <a:extLst>
              <a:ext uri="{FF2B5EF4-FFF2-40B4-BE49-F238E27FC236}">
                <a16:creationId xmlns:a16="http://schemas.microsoft.com/office/drawing/2014/main" id="{B31D0C09-9C24-1AE2-9D76-FE316F3F7A99}"/>
              </a:ext>
            </a:extLst>
          </p:cNvPr>
          <p:cNvGrpSpPr/>
          <p:nvPr/>
        </p:nvGrpSpPr>
        <p:grpSpPr>
          <a:xfrm>
            <a:off x="5257800" y="1631857"/>
            <a:ext cx="3790638" cy="340068"/>
            <a:chOff x="1543362" y="6408486"/>
            <a:chExt cx="4476438" cy="42667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32800F1-3211-AB8E-94EC-B5E30D6E3750}"/>
                </a:ext>
              </a:extLst>
            </p:cNvPr>
            <p:cNvSpPr/>
            <p:nvPr/>
          </p:nvSpPr>
          <p:spPr bwMode="auto">
            <a:xfrm>
              <a:off x="1543362" y="6408486"/>
              <a:ext cx="4476438" cy="370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018B4EEB-97A6-605C-EA75-9CB2045F4E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2247609" y="6453150"/>
              <a:ext cx="1832290" cy="261757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491B6B56-7C3A-5003-F458-478EE654F7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4147958" y="6455109"/>
              <a:ext cx="1832290" cy="261757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434CB3B-33A5-D15C-1A83-4A6832A9FB0A}"/>
                </a:ext>
              </a:extLst>
            </p:cNvPr>
            <p:cNvSpPr txBox="1"/>
            <p:nvPr/>
          </p:nvSpPr>
          <p:spPr>
            <a:xfrm>
              <a:off x="1543362" y="6410386"/>
              <a:ext cx="784088" cy="424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Set 0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DB5DF4F-55B9-F92C-D06B-6B88FA080852}"/>
              </a:ext>
            </a:extLst>
          </p:cNvPr>
          <p:cNvGrpSpPr/>
          <p:nvPr/>
        </p:nvGrpSpPr>
        <p:grpSpPr>
          <a:xfrm>
            <a:off x="5257800" y="2090161"/>
            <a:ext cx="3790638" cy="340068"/>
            <a:chOff x="1543362" y="6408486"/>
            <a:chExt cx="4476438" cy="426672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6A3A15A-24AD-904C-F68E-3BD1BB21B652}"/>
                </a:ext>
              </a:extLst>
            </p:cNvPr>
            <p:cNvSpPr/>
            <p:nvPr/>
          </p:nvSpPr>
          <p:spPr bwMode="auto">
            <a:xfrm>
              <a:off x="1543362" y="6408486"/>
              <a:ext cx="4476438" cy="3708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E7320886-3C96-7335-8705-8D85C5858E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2247609" y="6453150"/>
              <a:ext cx="1832290" cy="261757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883A674A-C5B7-1E1E-472D-BDBEA0F89D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4" t="13604" r="1511" b="68537"/>
            <a:stretch/>
          </p:blipFill>
          <p:spPr>
            <a:xfrm>
              <a:off x="4147958" y="6455109"/>
              <a:ext cx="1832290" cy="261757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D24C25-4529-5921-CEFE-F25DF5A792DA}"/>
                </a:ext>
              </a:extLst>
            </p:cNvPr>
            <p:cNvSpPr txBox="1"/>
            <p:nvPr/>
          </p:nvSpPr>
          <p:spPr>
            <a:xfrm>
              <a:off x="1543362" y="6410386"/>
              <a:ext cx="784088" cy="424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Set 1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C79D1BC3-85C9-0686-F778-E89249935803}"/>
              </a:ext>
            </a:extLst>
          </p:cNvPr>
          <p:cNvSpPr/>
          <p:nvPr/>
        </p:nvSpPr>
        <p:spPr>
          <a:xfrm>
            <a:off x="2564309" y="3958848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C98055-F256-023B-65CE-887404CA580B}"/>
              </a:ext>
            </a:extLst>
          </p:cNvPr>
          <p:cNvSpPr/>
          <p:nvPr/>
        </p:nvSpPr>
        <p:spPr>
          <a:xfrm>
            <a:off x="2139553" y="3958847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AE9730-1AE4-7B22-F027-1249AE46D42D}"/>
              </a:ext>
            </a:extLst>
          </p:cNvPr>
          <p:cNvSpPr/>
          <p:nvPr/>
        </p:nvSpPr>
        <p:spPr>
          <a:xfrm>
            <a:off x="1049764" y="3960379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EC7094-FF82-DDD0-5FEC-0942A0D4B12E}"/>
              </a:ext>
            </a:extLst>
          </p:cNvPr>
          <p:cNvSpPr txBox="1"/>
          <p:nvPr/>
        </p:nvSpPr>
        <p:spPr>
          <a:xfrm>
            <a:off x="3084509" y="3943458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35B0C4-03C3-6338-5E73-2BC4EB29FF0A}"/>
              </a:ext>
            </a:extLst>
          </p:cNvPr>
          <p:cNvSpPr/>
          <p:nvPr/>
        </p:nvSpPr>
        <p:spPr>
          <a:xfrm>
            <a:off x="2545827" y="4320114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160D0D-A381-1DAA-5139-B6D9DC0CA757}"/>
              </a:ext>
            </a:extLst>
          </p:cNvPr>
          <p:cNvSpPr/>
          <p:nvPr/>
        </p:nvSpPr>
        <p:spPr>
          <a:xfrm>
            <a:off x="2121071" y="432011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EA0635-A009-3C7A-35C9-628CFA7DFF43}"/>
              </a:ext>
            </a:extLst>
          </p:cNvPr>
          <p:cNvSpPr/>
          <p:nvPr/>
        </p:nvSpPr>
        <p:spPr>
          <a:xfrm>
            <a:off x="1031282" y="4321645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1000=0x8</a:t>
            </a:r>
            <a:endParaRPr lang="en-US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34712D-1939-0F96-108E-89C5EEFBAE96}"/>
              </a:ext>
            </a:extLst>
          </p:cNvPr>
          <p:cNvSpPr txBox="1"/>
          <p:nvPr/>
        </p:nvSpPr>
        <p:spPr>
          <a:xfrm>
            <a:off x="3066027" y="430472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80ABA4-9930-63FA-E6CC-C7B135B0BA13}"/>
              </a:ext>
            </a:extLst>
          </p:cNvPr>
          <p:cNvSpPr/>
          <p:nvPr/>
        </p:nvSpPr>
        <p:spPr>
          <a:xfrm>
            <a:off x="2549875" y="4698439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91AAEF-A77B-95BF-D231-9C5AFA56B835}"/>
              </a:ext>
            </a:extLst>
          </p:cNvPr>
          <p:cNvSpPr/>
          <p:nvPr/>
        </p:nvSpPr>
        <p:spPr>
          <a:xfrm>
            <a:off x="2125119" y="4698438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EC5001-9940-E86F-A21E-41E3ABA90131}"/>
              </a:ext>
            </a:extLst>
          </p:cNvPr>
          <p:cNvSpPr/>
          <p:nvPr/>
        </p:nvSpPr>
        <p:spPr>
          <a:xfrm>
            <a:off x="1035330" y="4699970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4DC099-4A77-3DB8-D5BB-A592C5BC0CA7}"/>
              </a:ext>
            </a:extLst>
          </p:cNvPr>
          <p:cNvSpPr txBox="1"/>
          <p:nvPr/>
        </p:nvSpPr>
        <p:spPr>
          <a:xfrm>
            <a:off x="3070075" y="4683049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2C87C3-D63B-1C28-13CF-D860E7F97E68}"/>
              </a:ext>
            </a:extLst>
          </p:cNvPr>
          <p:cNvSpPr/>
          <p:nvPr/>
        </p:nvSpPr>
        <p:spPr>
          <a:xfrm>
            <a:off x="2564309" y="5062310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100</a:t>
            </a:r>
            <a:endParaRPr lang="en-US" sz="17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977A6-5306-207B-7A3A-B5D352EEEC2A}"/>
              </a:ext>
            </a:extLst>
          </p:cNvPr>
          <p:cNvSpPr/>
          <p:nvPr/>
        </p:nvSpPr>
        <p:spPr>
          <a:xfrm>
            <a:off x="2139553" y="5062309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3D29EC-48E4-D8A8-E015-59349C2BC38F}"/>
              </a:ext>
            </a:extLst>
          </p:cNvPr>
          <p:cNvSpPr/>
          <p:nvPr/>
        </p:nvSpPr>
        <p:spPr>
          <a:xfrm>
            <a:off x="1049764" y="5063841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ABAF926-05F3-1BBF-837C-6D4FC5FA8C81}"/>
              </a:ext>
            </a:extLst>
          </p:cNvPr>
          <p:cNvSpPr txBox="1"/>
          <p:nvPr/>
        </p:nvSpPr>
        <p:spPr>
          <a:xfrm>
            <a:off x="3084509" y="5046920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E2CD00-48E7-C9D0-BBCD-6D48A71B104A}"/>
              </a:ext>
            </a:extLst>
          </p:cNvPr>
          <p:cNvSpPr/>
          <p:nvPr/>
        </p:nvSpPr>
        <p:spPr>
          <a:xfrm>
            <a:off x="2564309" y="5451947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28C426C-4F10-EEA8-31EC-700588B2D75F}"/>
              </a:ext>
            </a:extLst>
          </p:cNvPr>
          <p:cNvSpPr/>
          <p:nvPr/>
        </p:nvSpPr>
        <p:spPr>
          <a:xfrm>
            <a:off x="2139553" y="5451946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F9087D-7D72-10E8-E679-49BBF9AD3411}"/>
              </a:ext>
            </a:extLst>
          </p:cNvPr>
          <p:cNvSpPr/>
          <p:nvPr/>
        </p:nvSpPr>
        <p:spPr>
          <a:xfrm>
            <a:off x="1049764" y="5453478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0110=0x6</a:t>
            </a:r>
            <a:endParaRPr lang="en-US" sz="16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2BF8F33-382D-2028-DE2A-D9EA1936057D}"/>
              </a:ext>
            </a:extLst>
          </p:cNvPr>
          <p:cNvSpPr txBox="1"/>
          <p:nvPr/>
        </p:nvSpPr>
        <p:spPr>
          <a:xfrm>
            <a:off x="3084509" y="543655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078D929-08FF-1D02-D5DF-7EB8DD0C2FA5}"/>
              </a:ext>
            </a:extLst>
          </p:cNvPr>
          <p:cNvSpPr/>
          <p:nvPr/>
        </p:nvSpPr>
        <p:spPr>
          <a:xfrm>
            <a:off x="2586607" y="5775883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F8AC99A-D744-F102-9057-EDFBDF98C867}"/>
              </a:ext>
            </a:extLst>
          </p:cNvPr>
          <p:cNvSpPr/>
          <p:nvPr/>
        </p:nvSpPr>
        <p:spPr>
          <a:xfrm>
            <a:off x="2161851" y="5775882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D0FE183-7694-0EDC-E9D8-96CA707C9EE2}"/>
              </a:ext>
            </a:extLst>
          </p:cNvPr>
          <p:cNvSpPr/>
          <p:nvPr/>
        </p:nvSpPr>
        <p:spPr>
          <a:xfrm>
            <a:off x="1049764" y="5777414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1000=0x8</a:t>
            </a:r>
            <a:endParaRPr lang="en-US" sz="16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E45875D-5A10-E97F-74DF-1217E7D1D419}"/>
              </a:ext>
            </a:extLst>
          </p:cNvPr>
          <p:cNvSpPr txBox="1"/>
          <p:nvPr/>
        </p:nvSpPr>
        <p:spPr>
          <a:xfrm>
            <a:off x="3106807" y="5760493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D7D0205-DC05-4071-05DE-9CCA0BF024C8}"/>
              </a:ext>
            </a:extLst>
          </p:cNvPr>
          <p:cNvSpPr/>
          <p:nvPr/>
        </p:nvSpPr>
        <p:spPr>
          <a:xfrm>
            <a:off x="2589521" y="6204146"/>
            <a:ext cx="5790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000</a:t>
            </a:r>
            <a:endParaRPr lang="en-US" sz="17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E091EF8-835F-2A71-C173-C12B86880B2F}"/>
              </a:ext>
            </a:extLst>
          </p:cNvPr>
          <p:cNvSpPr/>
          <p:nvPr/>
        </p:nvSpPr>
        <p:spPr>
          <a:xfrm>
            <a:off x="2174314" y="6190103"/>
            <a:ext cx="31611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>
                <a:latin typeface="Courier" pitchFamily="2" charset="0"/>
              </a:rPr>
              <a:t>0</a:t>
            </a:r>
            <a:endParaRPr lang="en-US" sz="17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30498C6-D6D8-D660-A88F-342A75785D6D}"/>
              </a:ext>
            </a:extLst>
          </p:cNvPr>
          <p:cNvSpPr/>
          <p:nvPr/>
        </p:nvSpPr>
        <p:spPr>
          <a:xfrm>
            <a:off x="1032342" y="6182822"/>
            <a:ext cx="1172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0111=0x7</a:t>
            </a:r>
            <a:endParaRPr lang="en-US" sz="16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B624C8E-0FD6-5C73-2D65-440F3FB31778}"/>
              </a:ext>
            </a:extLst>
          </p:cNvPr>
          <p:cNvSpPr txBox="1"/>
          <p:nvPr/>
        </p:nvSpPr>
        <p:spPr>
          <a:xfrm>
            <a:off x="3128880" y="620446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Miss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0702819-0BB8-3842-AEC5-6C642CA94C14}"/>
              </a:ext>
            </a:extLst>
          </p:cNvPr>
          <p:cNvGrpSpPr/>
          <p:nvPr/>
        </p:nvGrpSpPr>
        <p:grpSpPr>
          <a:xfrm>
            <a:off x="-72895" y="1701577"/>
            <a:ext cx="5020156" cy="705106"/>
            <a:chOff x="838200" y="1371600"/>
            <a:chExt cx="5020156" cy="705106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9D56A511-BF14-5D65-B601-EEB84D139B6F}"/>
                </a:ext>
              </a:extLst>
            </p:cNvPr>
            <p:cNvGrpSpPr/>
            <p:nvPr/>
          </p:nvGrpSpPr>
          <p:grpSpPr>
            <a:xfrm>
              <a:off x="1131211" y="1761242"/>
              <a:ext cx="4727145" cy="315464"/>
              <a:chOff x="1124691" y="1734978"/>
              <a:chExt cx="4727145" cy="315464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E0C59EC1-CE4D-C559-377A-CEC73FA55FCB}"/>
                  </a:ext>
                </a:extLst>
              </p:cNvPr>
              <p:cNvSpPr/>
              <p:nvPr/>
            </p:nvSpPr>
            <p:spPr>
              <a:xfrm>
                <a:off x="3489338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CA4713C9-25A0-D931-88E0-343151DBC7A7}"/>
                  </a:ext>
                </a:extLst>
              </p:cNvPr>
              <p:cNvSpPr/>
              <p:nvPr/>
            </p:nvSpPr>
            <p:spPr>
              <a:xfrm>
                <a:off x="3016276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17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A5E676E6-A251-4C57-51BF-6F7D82108E76}"/>
                  </a:ext>
                </a:extLst>
              </p:cNvPr>
              <p:cNvSpPr/>
              <p:nvPr/>
            </p:nvSpPr>
            <p:spPr>
              <a:xfrm>
                <a:off x="4434056" y="1737718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20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9DA558BD-7042-6670-0178-2939920B8E42}"/>
                  </a:ext>
                </a:extLst>
              </p:cNvPr>
              <p:cNvSpPr/>
              <p:nvPr/>
            </p:nvSpPr>
            <p:spPr>
              <a:xfrm>
                <a:off x="3960994" y="1740589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19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83A5FCD0-8781-6CEA-3625-76D9DF72B677}"/>
                  </a:ext>
                </a:extLst>
              </p:cNvPr>
              <p:cNvSpPr/>
              <p:nvPr/>
            </p:nvSpPr>
            <p:spPr>
              <a:xfrm>
                <a:off x="1597753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14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67D47C8A-7FC3-8DF9-3910-73472115E7AE}"/>
                  </a:ext>
                </a:extLst>
              </p:cNvPr>
              <p:cNvSpPr/>
              <p:nvPr/>
            </p:nvSpPr>
            <p:spPr>
              <a:xfrm>
                <a:off x="1124691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13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2959AEE-1E23-D713-7964-82D03F16B296}"/>
                  </a:ext>
                </a:extLst>
              </p:cNvPr>
              <p:cNvSpPr/>
              <p:nvPr/>
            </p:nvSpPr>
            <p:spPr>
              <a:xfrm>
                <a:off x="2542471" y="1742771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16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D132964C-B55E-B525-3D0C-832CEA7C544C}"/>
                  </a:ext>
                </a:extLst>
              </p:cNvPr>
              <p:cNvSpPr/>
              <p:nvPr/>
            </p:nvSpPr>
            <p:spPr>
              <a:xfrm>
                <a:off x="2069409" y="174564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15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7161E10D-F1AC-4A40-6B8E-811E92EB6ED0}"/>
                  </a:ext>
                </a:extLst>
              </p:cNvPr>
              <p:cNvSpPr/>
              <p:nvPr/>
            </p:nvSpPr>
            <p:spPr>
              <a:xfrm>
                <a:off x="5378774" y="1734978"/>
                <a:ext cx="473062" cy="304800"/>
              </a:xfrm>
              <a:prstGeom prst="rect">
                <a:avLst/>
              </a:prstGeom>
              <a:ln w="26424"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0498E9BA-BF4F-6B3B-8660-F2CEBA8A56E5}"/>
                  </a:ext>
                </a:extLst>
              </p:cNvPr>
              <p:cNvSpPr/>
              <p:nvPr/>
            </p:nvSpPr>
            <p:spPr>
              <a:xfrm>
                <a:off x="4905712" y="1737862"/>
                <a:ext cx="473062" cy="3048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21</a:t>
                </a:r>
              </a:p>
            </p:txBody>
          </p: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A33802D-A1A3-57C6-D30B-44848C6B1156}"/>
                </a:ext>
              </a:extLst>
            </p:cNvPr>
            <p:cNvSpPr txBox="1"/>
            <p:nvPr/>
          </p:nvSpPr>
          <p:spPr>
            <a:xfrm>
              <a:off x="83820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0x60</a:t>
              </a:r>
              <a:endParaRPr lang="en-US" sz="1400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D4B0770-87C2-F5E0-73F4-82A142CC1E65}"/>
                </a:ext>
              </a:extLst>
            </p:cNvPr>
            <p:cNvSpPr txBox="1"/>
            <p:nvPr/>
          </p:nvSpPr>
          <p:spPr>
            <a:xfrm>
              <a:off x="130985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0x64</a:t>
              </a:r>
              <a:endParaRPr lang="en-US" sz="1400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1A2A8CA-1188-CB22-E541-B3BE058CF1F8}"/>
                </a:ext>
              </a:extLst>
            </p:cNvPr>
            <p:cNvSpPr txBox="1"/>
            <p:nvPr/>
          </p:nvSpPr>
          <p:spPr>
            <a:xfrm>
              <a:off x="1779060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0x68</a:t>
              </a:r>
              <a:endParaRPr lang="en-US" sz="1400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0BBEBDA-CD80-B003-F487-4B4BA610A21B}"/>
                </a:ext>
              </a:extLst>
            </p:cNvPr>
            <p:cNvSpPr txBox="1"/>
            <p:nvPr/>
          </p:nvSpPr>
          <p:spPr>
            <a:xfrm>
              <a:off x="2250716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0x6c</a:t>
              </a:r>
              <a:endParaRPr lang="en-US" sz="1400" dirty="0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BAFD9BF-F935-3797-0C84-885259CA86F9}"/>
                </a:ext>
              </a:extLst>
            </p:cNvPr>
            <p:cNvSpPr txBox="1"/>
            <p:nvPr/>
          </p:nvSpPr>
          <p:spPr>
            <a:xfrm>
              <a:off x="274250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0x70</a:t>
              </a:r>
              <a:endParaRPr lang="en-US" sz="1400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5CAE45E-7696-2861-E88E-B7CAC89A0D71}"/>
                </a:ext>
              </a:extLst>
            </p:cNvPr>
            <p:cNvSpPr txBox="1"/>
            <p:nvPr/>
          </p:nvSpPr>
          <p:spPr>
            <a:xfrm>
              <a:off x="321416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0x74</a:t>
              </a:r>
              <a:endParaRPr lang="en-US" sz="1400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515DEE6-40A7-97B2-3FAB-B1881D0BDD62}"/>
                </a:ext>
              </a:extLst>
            </p:cNvPr>
            <p:cNvSpPr txBox="1"/>
            <p:nvPr/>
          </p:nvSpPr>
          <p:spPr>
            <a:xfrm>
              <a:off x="368336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0x78</a:t>
              </a:r>
              <a:endParaRPr lang="en-US" sz="140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8BE2494-CF6A-CB4B-E1D9-16CD74C17ADC}"/>
                </a:ext>
              </a:extLst>
            </p:cNvPr>
            <p:cNvSpPr txBox="1"/>
            <p:nvPr/>
          </p:nvSpPr>
          <p:spPr>
            <a:xfrm>
              <a:off x="415502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0x7c</a:t>
              </a:r>
              <a:endParaRPr lang="en-US" sz="14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D15BB7E-71A2-65FC-7F98-42EBB5DB5118}"/>
                </a:ext>
              </a:extLst>
            </p:cNvPr>
            <p:cNvSpPr txBox="1"/>
            <p:nvPr/>
          </p:nvSpPr>
          <p:spPr>
            <a:xfrm>
              <a:off x="4624229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0x80</a:t>
              </a:r>
              <a:endParaRPr lang="en-US" sz="14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38EC403-B78B-F32A-0F30-29B408B1CBBB}"/>
                </a:ext>
              </a:extLst>
            </p:cNvPr>
            <p:cNvSpPr txBox="1"/>
            <p:nvPr/>
          </p:nvSpPr>
          <p:spPr>
            <a:xfrm>
              <a:off x="5095885" y="1371600"/>
              <a:ext cx="6858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ourier" pitchFamily="2" charset="0"/>
                </a:rPr>
                <a:t>0x84</a:t>
              </a:r>
              <a:endParaRPr lang="en-US" sz="1400" dirty="0"/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1C54C605-E7F5-3437-54D8-0186A8EE6E99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11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F3A249D-BC43-B795-E0A2-3B7CEEE93C1A}"/>
                </a:ext>
              </a:extLst>
            </p:cNvPr>
            <p:cNvCxnSpPr>
              <a:cxnSpLocks/>
            </p:cNvCxnSpPr>
            <p:nvPr/>
          </p:nvCxnSpPr>
          <p:spPr>
            <a:xfrm>
              <a:off x="1604273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65B1CD2E-C8B3-FCEE-5294-A9E3BAD06CE3}"/>
                </a:ext>
              </a:extLst>
            </p:cNvPr>
            <p:cNvCxnSpPr>
              <a:cxnSpLocks/>
            </p:cNvCxnSpPr>
            <p:nvPr/>
          </p:nvCxnSpPr>
          <p:spPr>
            <a:xfrm>
              <a:off x="2075929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9F6ACDA-8106-2BAB-895D-18340A182614}"/>
                </a:ext>
              </a:extLst>
            </p:cNvPr>
            <p:cNvCxnSpPr>
              <a:cxnSpLocks/>
            </p:cNvCxnSpPr>
            <p:nvPr/>
          </p:nvCxnSpPr>
          <p:spPr>
            <a:xfrm>
              <a:off x="2548991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83A28FE4-8F69-E042-D9FD-75BE9982D417}"/>
                </a:ext>
              </a:extLst>
            </p:cNvPr>
            <p:cNvCxnSpPr>
              <a:cxnSpLocks/>
            </p:cNvCxnSpPr>
            <p:nvPr/>
          </p:nvCxnSpPr>
          <p:spPr>
            <a:xfrm>
              <a:off x="3022053" y="1616529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0D1B4744-E369-907E-FD60-FF6E9C8791B5}"/>
                </a:ext>
              </a:extLst>
            </p:cNvPr>
            <p:cNvCxnSpPr>
              <a:cxnSpLocks/>
            </p:cNvCxnSpPr>
            <p:nvPr/>
          </p:nvCxnSpPr>
          <p:spPr>
            <a:xfrm>
              <a:off x="3486825" y="161345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936A8F7A-19C6-470E-E747-117EFCCA0933}"/>
                </a:ext>
              </a:extLst>
            </p:cNvPr>
            <p:cNvCxnSpPr>
              <a:cxnSpLocks/>
            </p:cNvCxnSpPr>
            <p:nvPr/>
          </p:nvCxnSpPr>
          <p:spPr>
            <a:xfrm>
              <a:off x="3967514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A4D51F6F-245D-BC94-D2A1-3D2772064BC5}"/>
                </a:ext>
              </a:extLst>
            </p:cNvPr>
            <p:cNvCxnSpPr>
              <a:cxnSpLocks/>
            </p:cNvCxnSpPr>
            <p:nvPr/>
          </p:nvCxnSpPr>
          <p:spPr>
            <a:xfrm>
              <a:off x="4439325" y="1608736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36B65F33-6851-99BA-3050-37730D7E3EF3}"/>
                </a:ext>
              </a:extLst>
            </p:cNvPr>
            <p:cNvCxnSpPr>
              <a:cxnSpLocks/>
            </p:cNvCxnSpPr>
            <p:nvPr/>
          </p:nvCxnSpPr>
          <p:spPr>
            <a:xfrm>
              <a:off x="4912232" y="1603124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5D6C947-10F3-AA07-4D6B-3CF5E1FDB0EA}"/>
                </a:ext>
              </a:extLst>
            </p:cNvPr>
            <p:cNvCxnSpPr>
              <a:cxnSpLocks/>
            </p:cNvCxnSpPr>
            <p:nvPr/>
          </p:nvCxnSpPr>
          <p:spPr>
            <a:xfrm>
              <a:off x="5381673" y="1595991"/>
              <a:ext cx="0" cy="1525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97B1284D-9459-093A-96CC-A4A57960C8D5}"/>
              </a:ext>
            </a:extLst>
          </p:cNvPr>
          <p:cNvSpPr txBox="1"/>
          <p:nvPr/>
        </p:nvSpPr>
        <p:spPr>
          <a:xfrm>
            <a:off x="1960175" y="1295557"/>
            <a:ext cx="12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Memory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CA41509-61CF-7A44-E604-7EB64059B78A}"/>
              </a:ext>
            </a:extLst>
          </p:cNvPr>
          <p:cNvGrpSpPr/>
          <p:nvPr/>
        </p:nvGrpSpPr>
        <p:grpSpPr>
          <a:xfrm>
            <a:off x="4468050" y="3797997"/>
            <a:ext cx="4713142" cy="396053"/>
            <a:chOff x="4468050" y="3797997"/>
            <a:chExt cx="4713142" cy="396053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526C6C0-7B79-FF75-C54C-0A26DCFD113A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AB98686-0342-57B7-404E-4082D1719113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6</a:t>
                </a:r>
                <a:endParaRPr lang="en-US" sz="1700" dirty="0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162022E-1AE7-562A-CF3E-DB8CAEB20E38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E3669CD-2626-D84C-99E2-36469EDE803A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/>
                  <a:t>13 14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97586FD-A53C-FE6B-ECF2-082A0D0C683C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A9A8B8DD-E34C-7768-5A2F-A603F983E0B5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D3CD4F83-3FEF-1B75-022B-FC6AB83968ED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9C8B4742-6AB9-C93A-7BFF-F2C54DA44075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56278C74-6DC0-0EA7-D5D3-7D7C99A9E0A0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FDDCB351-0C65-6D4E-DBC0-D9E5D40749DB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AF442B9B-686C-282D-44AF-B2D39ED03AD3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4E0AF6FC-C706-662E-5CC9-07BA91BEC39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D1B4453-E7BA-7262-BBD2-5A87850950FD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C7C24ACE-ADAB-FE9D-E14A-468B4E8C7CC9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52F2088-435E-B8E9-3DEA-DA74745A253B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3B9D8FF3-9AA9-1D25-0789-1A2C7EA5E43D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CE5CBE1-BC92-76A8-0A50-800A4AD4B6E4}"/>
              </a:ext>
            </a:extLst>
          </p:cNvPr>
          <p:cNvGrpSpPr/>
          <p:nvPr/>
        </p:nvGrpSpPr>
        <p:grpSpPr>
          <a:xfrm>
            <a:off x="4458140" y="4158887"/>
            <a:ext cx="4713142" cy="396053"/>
            <a:chOff x="4468050" y="3797997"/>
            <a:chExt cx="4713142" cy="396053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03D9575A-E908-3AF8-92EC-02927BE0734E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5A916C8D-0185-B99C-BF75-9C8A029F3540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5A0C5C38-7F17-ACAC-5741-4CBDF4B58842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4CA5ECFD-B4AB-3103-1F78-3D7DA5BFED62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9689B69E-94EB-E0A3-FE59-84B15D1530ED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D9A26EC-E8E1-F162-DA29-F4E5D59EF3A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EBB44B79-D6BB-2994-0985-4CAE019D3192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B68EB0A1-0803-B127-324B-37E1B57403C7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54D4902-E899-F0FA-9498-B058B80A750C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05EBDEBF-C957-49F2-BCDD-682A9E326C5B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5B20E515-8F03-BC66-EEDD-BD6BAC40CD35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73878A27-94A9-5A7B-0EF0-3454D6190BB6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D945676-2983-310D-7B3D-979B35950A0B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65696B67-99A1-5C3C-456D-56B6AADA14F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55FA3845-6104-CD26-ED19-FF27731798FB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541C560C-01A2-3C17-CF32-FD213A85F6E2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FB0D62E5-9A1B-6F1E-C41D-0BE09005A973}"/>
              </a:ext>
            </a:extLst>
          </p:cNvPr>
          <p:cNvGrpSpPr/>
          <p:nvPr/>
        </p:nvGrpSpPr>
        <p:grpSpPr>
          <a:xfrm>
            <a:off x="4470884" y="4531582"/>
            <a:ext cx="4713142" cy="396053"/>
            <a:chOff x="4468050" y="3797997"/>
            <a:chExt cx="4713142" cy="396053"/>
          </a:xfrm>
        </p:grpSpPr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22902C28-ABF6-9950-9D1E-E20851304491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7ECE09A3-1FCB-434F-1E11-BD9D60728D75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8ECF664F-B235-0BA7-F492-213900453FBC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17DA1FD6-6DF4-80E0-3192-A426D81C9705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BBC7C882-1826-BA2A-FFD7-686FCA90C9CC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4D6DEA14-2B3C-25C0-4605-D9657B05F4C1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8</a:t>
                </a:r>
                <a:endParaRPr lang="en-US" sz="1700" dirty="0"/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8B38A54A-1C84-A3F6-0EB1-AD75A0D26001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3BB6A311-3238-B1D3-863B-FC17318BCE4B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/>
                  <a:t>21 22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ED89F968-51B2-A1C8-496B-86E09B44F8B3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7B41DC95-BA2B-DCA4-2092-2A67892FD6BE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6463E729-68B2-91E8-9FAF-D2B6B006E763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E3D5FE35-3DCD-8FF7-67A8-A286C4A8185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20DE6DA1-C500-89B7-1977-29E97F51296D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ED5F2476-3B00-F1EF-8F78-1BF0420D650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28FA3C24-F270-176B-05FC-E6C90536EF09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DB1BF388-A5D5-71CC-8842-0D0C67EB6CAE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41B19C78-F6E9-B0B2-E4AB-D89AEED04F29}"/>
              </a:ext>
            </a:extLst>
          </p:cNvPr>
          <p:cNvGrpSpPr/>
          <p:nvPr/>
        </p:nvGrpSpPr>
        <p:grpSpPr>
          <a:xfrm>
            <a:off x="4461187" y="4911728"/>
            <a:ext cx="4713142" cy="396053"/>
            <a:chOff x="4468050" y="3797997"/>
            <a:chExt cx="4713142" cy="396053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C3C6A43C-7AB7-8750-3C5F-C125A192A5D3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7B89322D-2B78-C2EE-0AEF-72A37B8F4DB2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4C98E831-711A-DD0F-EA2A-B629182476EB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315CD473-D9E3-BF47-3437-230C4380DA0E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AEEDB87F-FB3F-2FB0-261C-CA053AD02C32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26BD4D15-705F-6DC4-ACD3-3B30DE3FF05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4B02456F-0332-98AF-2564-23FF07D66734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479CCC5B-1233-3634-36B2-6EE82284F4AD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4A1FF264-FF04-90FA-282C-FBE743708EE9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C5C3DDA6-0C02-CE53-C3CA-D090490B8105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A29FBC13-B097-DBA8-6657-AAB12CCD70D2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8487BE7-27BE-7B9E-0EFF-2C12CAF7E8BE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818284FD-876F-FFA9-860D-FE65E38C6E46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E938F4FD-DC01-927E-1CD1-B59E7E3E910C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82431087-18B0-15E8-96AD-CC9B27E10FF7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94B11541-09E6-58C4-AA99-1C81909005D4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5853DA7-B7CC-BF43-61A3-F982CF1AD7AA}"/>
              </a:ext>
            </a:extLst>
          </p:cNvPr>
          <p:cNvGrpSpPr/>
          <p:nvPr/>
        </p:nvGrpSpPr>
        <p:grpSpPr>
          <a:xfrm>
            <a:off x="4461187" y="5293013"/>
            <a:ext cx="4713142" cy="396053"/>
            <a:chOff x="4468050" y="3797997"/>
            <a:chExt cx="4713142" cy="396053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868078D3-63DB-6F57-49FC-7839000E1134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FD3C02A6-31AD-6EF1-777A-98153A59EB6D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B5F1670-3229-A542-E27A-207D506494B2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715998C0-1C33-01E8-06D9-2E3A427DAA4F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5532FE90-1412-AE78-03B6-A59EB9C28BA2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B9966CC-2EE0-D71A-D845-BB6B9302B49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0F85C8AF-2259-99A8-2055-B402F13D6CEE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4AEBE435-2ADD-D601-453F-299ED6D69C75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3E9B63EA-CC3B-709C-D97E-5529660EBFFC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5BAD230E-2B38-7172-64A4-B488F9B5A40D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FE617A85-E516-4D9A-439A-4FDA8BCBCB84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86DC7BAE-DC80-DBE8-CD24-6F8E6AB36E78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4EA0E772-EFF6-7BCF-4C03-3769291515E7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8FF6E814-4E43-3278-1E79-2B8E5C712F1B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85444B79-2C25-BCC3-08EF-1E37D4BCC2E0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5724E043-F9E3-16F0-E06A-C977F7F2BC82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7BC1BBB0-C365-F988-8584-63C7557BEC1C}"/>
              </a:ext>
            </a:extLst>
          </p:cNvPr>
          <p:cNvGrpSpPr/>
          <p:nvPr/>
        </p:nvGrpSpPr>
        <p:grpSpPr>
          <a:xfrm>
            <a:off x="4463953" y="5664950"/>
            <a:ext cx="4713142" cy="396053"/>
            <a:chOff x="4468050" y="3797997"/>
            <a:chExt cx="4713142" cy="396053"/>
          </a:xfrm>
        </p:grpSpPr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E4D9FC69-B9E8-7B0C-99B4-B0D28281637E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677E8ACA-B5CC-C675-48DB-8D49E40DAE04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5FBC5B24-8F74-C560-E3F7-09B6BA3E35B5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2A402E88-A52E-A5DB-5C88-55B6CA1AE3AA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54F8C261-CB14-E58B-C501-6C2AB84F99A9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BC205328-4469-CC63-56CD-5028CF91E8BB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A65F8C64-1F68-CAC2-5DAE-83928488F1F8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F15668F3-07A7-F584-089E-F5D083C3099D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237B4A22-D96C-BA7D-5506-3AE8C45EF268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D9B6871A-55BC-3737-640E-B0252B132A01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882B93A0-3F39-8578-A338-F589B80FC4D3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AB1183DD-2EBF-C34D-F6A3-FBCA989B86E8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C5A1494B-DCB0-AA6F-5B1D-EE301911B34A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E5C30619-71C0-8AAC-AC4F-89DB9F10167E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37156A1A-BD4E-1F59-137C-0C5353898968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99069104-1309-CF9E-B3D8-665456A66313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0C0137CB-F63B-1CD8-6DFF-078FDB568D7D}"/>
              </a:ext>
            </a:extLst>
          </p:cNvPr>
          <p:cNvGrpSpPr/>
          <p:nvPr/>
        </p:nvGrpSpPr>
        <p:grpSpPr>
          <a:xfrm>
            <a:off x="4461187" y="6051022"/>
            <a:ext cx="4713142" cy="396053"/>
            <a:chOff x="4468050" y="3797997"/>
            <a:chExt cx="4713142" cy="396053"/>
          </a:xfrm>
        </p:grpSpPr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2EC5B01E-9BA5-894B-ACB6-32F04E8F2469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38BEB77F-AA14-9B8F-D4D3-DF108FD27578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6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6CB28485-EDAB-FE52-9528-93B633EB5E50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BF03770B-0422-967A-ED06-2537FD55A8AB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13 14</a:t>
                </a:r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095A0C4F-1358-92FF-F652-19E104F21A28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B212583F-51BB-89E6-4906-5628D798A754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03CC0AA6-073A-049B-F2EC-6BA30E8CE910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8B81F823-5298-0006-5641-F6C62118F027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746AE080-28D2-3380-3965-1E957E6CE6DD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80708527-1F94-3B0F-9A5D-1CD743B0B943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64A1A7D9-ABF3-179A-4BF9-966CEFF1D1BB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5ABC31EF-EABA-F168-CCE5-E3A07C66E9F0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A20F2F74-CDD9-7A11-6E07-61B55CAA51A2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C1C14BC3-C1BC-C285-D398-9243ABA2B357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2113A391-3BE1-DB03-5A57-4BA40DB8694D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C3E3B068-1118-76F3-E6FD-68B4A4BF028C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sp>
        <p:nvSpPr>
          <p:cNvPr id="227" name="TextBox 226">
            <a:extLst>
              <a:ext uri="{FF2B5EF4-FFF2-40B4-BE49-F238E27FC236}">
                <a16:creationId xmlns:a16="http://schemas.microsoft.com/office/drawing/2014/main" id="{00597739-7329-8F38-4251-60E67874F461}"/>
              </a:ext>
            </a:extLst>
          </p:cNvPr>
          <p:cNvSpPr txBox="1"/>
          <p:nvPr/>
        </p:nvSpPr>
        <p:spPr>
          <a:xfrm>
            <a:off x="3745778" y="356959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8E32641-A81B-060B-7B39-A4207E1A652E}"/>
              </a:ext>
            </a:extLst>
          </p:cNvPr>
          <p:cNvSpPr txBox="1"/>
          <p:nvPr/>
        </p:nvSpPr>
        <p:spPr>
          <a:xfrm>
            <a:off x="3723480" y="3946576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D31A043B-ADCA-409E-7DE8-7235AA4A135A}"/>
              </a:ext>
            </a:extLst>
          </p:cNvPr>
          <p:cNvSpPr txBox="1"/>
          <p:nvPr/>
        </p:nvSpPr>
        <p:spPr>
          <a:xfrm>
            <a:off x="3704998" y="4307842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21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4023AFF7-46FF-1635-A577-C8A9F864ACB5}"/>
              </a:ext>
            </a:extLst>
          </p:cNvPr>
          <p:cNvSpPr txBox="1"/>
          <p:nvPr/>
        </p:nvSpPr>
        <p:spPr>
          <a:xfrm>
            <a:off x="3709046" y="4686167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3EADF11-DFBA-37C0-05BC-E02A06BE0F3E}"/>
              </a:ext>
            </a:extLst>
          </p:cNvPr>
          <p:cNvSpPr txBox="1"/>
          <p:nvPr/>
        </p:nvSpPr>
        <p:spPr>
          <a:xfrm>
            <a:off x="3723480" y="5050038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010028E-8A4E-4A72-4362-D93C263FBAC5}"/>
              </a:ext>
            </a:extLst>
          </p:cNvPr>
          <p:cNvSpPr txBox="1"/>
          <p:nvPr/>
        </p:nvSpPr>
        <p:spPr>
          <a:xfrm>
            <a:off x="3723480" y="5439675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A2409EFA-3055-5719-D51C-A60C1DAD6814}"/>
              </a:ext>
            </a:extLst>
          </p:cNvPr>
          <p:cNvSpPr txBox="1"/>
          <p:nvPr/>
        </p:nvSpPr>
        <p:spPr>
          <a:xfrm>
            <a:off x="3742558" y="5810174"/>
            <a:ext cx="6857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21</a:t>
            </a:r>
          </a:p>
        </p:txBody>
      </p:sp>
      <p:graphicFrame>
        <p:nvGraphicFramePr>
          <p:cNvPr id="234" name="Table 233">
            <a:extLst>
              <a:ext uri="{FF2B5EF4-FFF2-40B4-BE49-F238E27FC236}">
                <a16:creationId xmlns:a16="http://schemas.microsoft.com/office/drawing/2014/main" id="{B6E4D7D1-DF20-9754-BE6E-D7DD51679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866425"/>
              </p:ext>
            </p:extLst>
          </p:nvPr>
        </p:nvGraphicFramePr>
        <p:xfrm>
          <a:off x="1018" y="3218798"/>
          <a:ext cx="427854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31">
                  <a:extLst>
                    <a:ext uri="{9D8B030D-6E8A-4147-A177-3AD203B41FA5}">
                      <a16:colId xmlns:a16="http://schemas.microsoft.com/office/drawing/2014/main" val="535324862"/>
                    </a:ext>
                  </a:extLst>
                </a:gridCol>
                <a:gridCol w="939171">
                  <a:extLst>
                    <a:ext uri="{9D8B030D-6E8A-4147-A177-3AD203B41FA5}">
                      <a16:colId xmlns:a16="http://schemas.microsoft.com/office/drawing/2014/main" val="11938845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996218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30049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8156725"/>
                    </a:ext>
                  </a:extLst>
                </a:gridCol>
                <a:gridCol w="544745">
                  <a:extLst>
                    <a:ext uri="{9D8B030D-6E8A-4147-A177-3AD203B41FA5}">
                      <a16:colId xmlns:a16="http://schemas.microsoft.com/office/drawing/2014/main" val="3824585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3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2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80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2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6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err="1">
                          <a:latin typeface="Courier" pitchFamily="2" charset="0"/>
                        </a:rPr>
                        <a:t>rd</a:t>
                      </a:r>
                      <a:r>
                        <a:rPr lang="en-US" sz="1700" dirty="0">
                          <a:latin typeface="Courier" pitchFamily="2" charset="0"/>
                        </a:rPr>
                        <a:t> 0x70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9468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C5865519-90BE-DAC1-ACC6-0C0712DD6D79}"/>
              </a:ext>
            </a:extLst>
          </p:cNvPr>
          <p:cNvGrpSpPr/>
          <p:nvPr/>
        </p:nvGrpSpPr>
        <p:grpSpPr>
          <a:xfrm>
            <a:off x="4464737" y="6401682"/>
            <a:ext cx="4713142" cy="396053"/>
            <a:chOff x="4468050" y="3797997"/>
            <a:chExt cx="4713142" cy="39605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D3FDAC-6329-B5FA-9EFD-D4A572E04703}"/>
                </a:ext>
              </a:extLst>
            </p:cNvPr>
            <p:cNvGrpSpPr/>
            <p:nvPr/>
          </p:nvGrpSpPr>
          <p:grpSpPr>
            <a:xfrm>
              <a:off x="4468050" y="3797997"/>
              <a:ext cx="1188716" cy="359926"/>
              <a:chOff x="4468050" y="3797997"/>
              <a:chExt cx="1188716" cy="359926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4460EE97-E149-2B6A-10D4-B1B0E065231F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7</a:t>
                </a:r>
                <a:endParaRPr lang="en-US" sz="1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7B3B909-709F-67FB-98D2-7D175DC2C18D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EC0E4AC-F356-8100-DDDD-F1C389E1DE69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/>
                  <a:t>17 18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BC564E5-E9E9-F8BB-DE63-B8763D0D4F21}"/>
                </a:ext>
              </a:extLst>
            </p:cNvPr>
            <p:cNvGrpSpPr/>
            <p:nvPr/>
          </p:nvGrpSpPr>
          <p:grpSpPr>
            <a:xfrm>
              <a:off x="5638952" y="3812632"/>
              <a:ext cx="1188716" cy="359926"/>
              <a:chOff x="4468050" y="3797997"/>
              <a:chExt cx="1188716" cy="359926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DC26DE1-557F-DBF1-E215-2251793BED2F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1AE29ED-03B2-B245-DE3E-782C110F0CDF}"/>
                  </a:ext>
                </a:extLst>
              </p:cNvPr>
              <p:cNvSpPr/>
              <p:nvPr/>
            </p:nvSpPr>
            <p:spPr>
              <a:xfrm>
                <a:off x="4468050" y="3803979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4EDC145-0B17-B56D-ACF3-874A90E13B98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21 22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3B89785-9DE7-1978-FB47-340CCFC9B9F8}"/>
                </a:ext>
              </a:extLst>
            </p:cNvPr>
            <p:cNvGrpSpPr/>
            <p:nvPr/>
          </p:nvGrpSpPr>
          <p:grpSpPr>
            <a:xfrm>
              <a:off x="6781800" y="3813580"/>
              <a:ext cx="1218292" cy="377420"/>
              <a:chOff x="4438474" y="3797997"/>
              <a:chExt cx="1218292" cy="377420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053D91D-2FC5-A765-C8F4-61BECBB59105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24BB795-3560-B8D0-1319-D2CEB448E1CF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59CE5FD-2168-ACF1-8082-306A198CEB03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>
                    <a:solidFill>
                      <a:schemeClr val="bg2"/>
                    </a:solidFill>
                  </a:rPr>
                  <a:t>47 48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EE61EC9-E470-5525-5D7F-17BA780D991C}"/>
                </a:ext>
              </a:extLst>
            </p:cNvPr>
            <p:cNvGrpSpPr/>
            <p:nvPr/>
          </p:nvGrpSpPr>
          <p:grpSpPr>
            <a:xfrm>
              <a:off x="7962900" y="3816630"/>
              <a:ext cx="1218292" cy="377420"/>
              <a:chOff x="4438474" y="3797997"/>
              <a:chExt cx="1218292" cy="37742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9F4F4D7-47FC-27F2-3DEF-763F04387402}"/>
                  </a:ext>
                </a:extLst>
              </p:cNvPr>
              <p:cNvSpPr/>
              <p:nvPr/>
            </p:nvSpPr>
            <p:spPr>
              <a:xfrm>
                <a:off x="4679472" y="3803980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1</a:t>
                </a:r>
                <a:endParaRPr lang="en-US" sz="17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B81C19F-A305-795D-17D6-EA5736DA954C}"/>
                  </a:ext>
                </a:extLst>
              </p:cNvPr>
              <p:cNvSpPr/>
              <p:nvPr/>
            </p:nvSpPr>
            <p:spPr>
              <a:xfrm>
                <a:off x="4438474" y="3821474"/>
                <a:ext cx="31611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  <a:latin typeface="Courier" pitchFamily="2" charset="0"/>
                  </a:rPr>
                  <a:t>0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1160851-DC98-7682-C6EA-8F953F43AFD5}"/>
                  </a:ext>
                </a:extLst>
              </p:cNvPr>
              <p:cNvSpPr/>
              <p:nvPr/>
            </p:nvSpPr>
            <p:spPr>
              <a:xfrm>
                <a:off x="4923873" y="3797997"/>
                <a:ext cx="73289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700" dirty="0">
                    <a:solidFill>
                      <a:schemeClr val="bg2"/>
                    </a:solidFill>
                  </a:rPr>
                  <a:t>47 48</a:t>
                </a:r>
              </a:p>
            </p:txBody>
          </p:sp>
        </p:grpSp>
      </p:grp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D5221F10-0F28-80C6-9587-83D0B2E30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61370"/>
              </p:ext>
            </p:extLst>
          </p:nvPr>
        </p:nvGraphicFramePr>
        <p:xfrm>
          <a:off x="4504172" y="3057555"/>
          <a:ext cx="463783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5">
                  <a:extLst>
                    <a:ext uri="{9D8B030D-6E8A-4147-A177-3AD203B41FA5}">
                      <a16:colId xmlns:a16="http://schemas.microsoft.com/office/drawing/2014/main" val="818049336"/>
                    </a:ext>
                  </a:extLst>
                </a:gridCol>
                <a:gridCol w="236797">
                  <a:extLst>
                    <a:ext uri="{9D8B030D-6E8A-4147-A177-3AD203B41FA5}">
                      <a16:colId xmlns:a16="http://schemas.microsoft.com/office/drawing/2014/main" val="2296868591"/>
                    </a:ext>
                  </a:extLst>
                </a:gridCol>
                <a:gridCol w="715447">
                  <a:extLst>
                    <a:ext uri="{9D8B030D-6E8A-4147-A177-3AD203B41FA5}">
                      <a16:colId xmlns:a16="http://schemas.microsoft.com/office/drawing/2014/main" val="1382582871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539443148"/>
                    </a:ext>
                  </a:extLst>
                </a:gridCol>
                <a:gridCol w="229141">
                  <a:extLst>
                    <a:ext uri="{9D8B030D-6E8A-4147-A177-3AD203B41FA5}">
                      <a16:colId xmlns:a16="http://schemas.microsoft.com/office/drawing/2014/main" val="1812113578"/>
                    </a:ext>
                  </a:extLst>
                </a:gridCol>
                <a:gridCol w="702434">
                  <a:extLst>
                    <a:ext uri="{9D8B030D-6E8A-4147-A177-3AD203B41FA5}">
                      <a16:colId xmlns:a16="http://schemas.microsoft.com/office/drawing/2014/main" val="1569146298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931518540"/>
                    </a:ext>
                  </a:extLst>
                </a:gridCol>
                <a:gridCol w="242154">
                  <a:extLst>
                    <a:ext uri="{9D8B030D-6E8A-4147-A177-3AD203B41FA5}">
                      <a16:colId xmlns:a16="http://schemas.microsoft.com/office/drawing/2014/main" val="3868155571"/>
                    </a:ext>
                  </a:extLst>
                </a:gridCol>
                <a:gridCol w="735008">
                  <a:extLst>
                    <a:ext uri="{9D8B030D-6E8A-4147-A177-3AD203B41FA5}">
                      <a16:colId xmlns:a16="http://schemas.microsoft.com/office/drawing/2014/main" val="1377080205"/>
                    </a:ext>
                  </a:extLst>
                </a:gridCol>
                <a:gridCol w="217505">
                  <a:extLst>
                    <a:ext uri="{9D8B030D-6E8A-4147-A177-3AD203B41FA5}">
                      <a16:colId xmlns:a16="http://schemas.microsoft.com/office/drawing/2014/main" val="2195985192"/>
                    </a:ext>
                  </a:extLst>
                </a:gridCol>
                <a:gridCol w="211760">
                  <a:extLst>
                    <a:ext uri="{9D8B030D-6E8A-4147-A177-3AD203B41FA5}">
                      <a16:colId xmlns:a16="http://schemas.microsoft.com/office/drawing/2014/main" val="4015658726"/>
                    </a:ext>
                  </a:extLst>
                </a:gridCol>
                <a:gridCol w="695075">
                  <a:extLst>
                    <a:ext uri="{9D8B030D-6E8A-4147-A177-3AD203B41FA5}">
                      <a16:colId xmlns:a16="http://schemas.microsoft.com/office/drawing/2014/main" val="235447867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6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47 48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34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0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6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3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44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75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694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367610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6BE90475-65A2-35DB-6708-A968AA5880B5}"/>
              </a:ext>
            </a:extLst>
          </p:cNvPr>
          <p:cNvGrpSpPr/>
          <p:nvPr/>
        </p:nvGrpSpPr>
        <p:grpSpPr>
          <a:xfrm>
            <a:off x="4176567" y="3546322"/>
            <a:ext cx="369332" cy="2448560"/>
            <a:chOff x="3968232" y="3571240"/>
            <a:chExt cx="369332" cy="244856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7409709-6E96-9172-9FC2-C2540CE34C19}"/>
                </a:ext>
              </a:extLst>
            </p:cNvPr>
            <p:cNvCxnSpPr/>
            <p:nvPr/>
          </p:nvCxnSpPr>
          <p:spPr>
            <a:xfrm>
              <a:off x="4267200" y="3571240"/>
              <a:ext cx="0" cy="244856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4F388EC-7EA0-E493-0298-62EC656BD5A2}"/>
                </a:ext>
              </a:extLst>
            </p:cNvPr>
            <p:cNvSpPr txBox="1"/>
            <p:nvPr/>
          </p:nvSpPr>
          <p:spPr>
            <a:xfrm rot="16200000">
              <a:off x="3808380" y="4684513"/>
              <a:ext cx="689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</p:grp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872DBB0-2717-BDF5-889D-8766C876B991}"/>
              </a:ext>
            </a:extLst>
          </p:cNvPr>
          <p:cNvSpPr/>
          <p:nvPr/>
        </p:nvSpPr>
        <p:spPr>
          <a:xfrm>
            <a:off x="5254176" y="2347843"/>
            <a:ext cx="400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8 byte data blocks (fit 2 </a:t>
            </a:r>
            <a:r>
              <a:rPr lang="en-US" dirty="0" err="1"/>
              <a:t>ints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95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15179</TotalTime>
  <Words>2914</Words>
  <Application>Microsoft Macintosh PowerPoint</Application>
  <PresentationFormat>On-screen Show (4:3)</PresentationFormat>
  <Paragraphs>1515</Paragraphs>
  <Slides>17</Slides>
  <Notes>11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Courier</vt:lpstr>
      <vt:lpstr>Clarity</vt:lpstr>
      <vt:lpstr>Lecture 11: Caches (cont'd)</vt:lpstr>
      <vt:lpstr>Review: Direct-mapped Cache</vt:lpstr>
      <vt:lpstr>Review: Handling Cache Miss</vt:lpstr>
      <vt:lpstr>Review: Direct-mapped Cache Example</vt:lpstr>
      <vt:lpstr>2-way Set Associative Cache</vt:lpstr>
      <vt:lpstr>Review: Direct-mapped Cache Example</vt:lpstr>
      <vt:lpstr>Exercise: 2-way Set Associative Cache</vt:lpstr>
      <vt:lpstr>Eviction from the Cache</vt:lpstr>
      <vt:lpstr>Exercise: 2-way Set Associative Cache</vt:lpstr>
      <vt:lpstr>Caching and Writes</vt:lpstr>
      <vt:lpstr>Exercise: Write-through + No-write-allocate</vt:lpstr>
      <vt:lpstr>Exercise: Write-back + Write-allocate</vt:lpstr>
      <vt:lpstr>Caching Organization Summarized</vt:lpstr>
      <vt:lpstr>Memory Hierarchy</vt:lpstr>
      <vt:lpstr>Typical Intel Core i7 Hierarchy</vt:lpstr>
      <vt:lpstr>Caching Vocabulary</vt:lpstr>
      <vt:lpstr>Categorizing Misses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12: Caches</dc:title>
  <dc:creator>Eleanor  Birrell</dc:creator>
  <cp:lastModifiedBy>Eleanor Birrell</cp:lastModifiedBy>
  <cp:revision>200</cp:revision>
  <cp:lastPrinted>2023-10-11T19:26:57Z</cp:lastPrinted>
  <dcterms:created xsi:type="dcterms:W3CDTF">2019-03-03T22:05:37Z</dcterms:created>
  <dcterms:modified xsi:type="dcterms:W3CDTF">2024-10-02T23:05:24Z</dcterms:modified>
</cp:coreProperties>
</file>