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496" r:id="rId3"/>
    <p:sldId id="880" r:id="rId4"/>
    <p:sldId id="882" r:id="rId5"/>
    <p:sldId id="883" r:id="rId6"/>
    <p:sldId id="452" r:id="rId7"/>
    <p:sldId id="542" r:id="rId8"/>
    <p:sldId id="488" r:id="rId9"/>
    <p:sldId id="464" r:id="rId10"/>
    <p:sldId id="484" r:id="rId11"/>
    <p:sldId id="466" r:id="rId12"/>
    <p:sldId id="467" r:id="rId13"/>
    <p:sldId id="485" r:id="rId14"/>
    <p:sldId id="497" r:id="rId15"/>
    <p:sldId id="545" r:id="rId16"/>
    <p:sldId id="454" r:id="rId17"/>
    <p:sldId id="486" r:id="rId18"/>
    <p:sldId id="881" r:id="rId19"/>
    <p:sldId id="492" r:id="rId20"/>
    <p:sldId id="4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87671" autoAdjust="0"/>
  </p:normalViewPr>
  <p:slideViewPr>
    <p:cSldViewPr>
      <p:cViewPr varScale="1">
        <p:scale>
          <a:sx n="111" d="100"/>
          <a:sy n="111" d="100"/>
        </p:scale>
        <p:origin x="16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works on </a:t>
            </a:r>
            <a:r>
              <a:rPr lang="en-US" dirty="0" err="1"/>
              <a:t>linux</a:t>
            </a:r>
            <a:endParaRPr lang="en-US" dirty="0"/>
          </a:p>
          <a:p>
            <a:r>
              <a:rPr lang="en-US" dirty="0"/>
              <a:t>Demo: crash, jump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5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8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29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defuse.ca</a:t>
            </a:r>
            <a:r>
              <a:rPr lang="en-US" dirty="0"/>
              <a:t>/online-x86-assembler.htm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6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Image By:</a:t>
            </a:r>
            <a:r>
              <a:rPr lang="en-US" altLang="en-US" dirty="0">
                <a:solidFill>
                  <a:schemeClr val="accent2"/>
                </a:solidFill>
              </a:rPr>
              <a:t> Dino Dai </a:t>
            </a:r>
            <a:r>
              <a:rPr lang="en-US" altLang="en-US" dirty="0" err="1">
                <a:solidFill>
                  <a:schemeClr val="accent2"/>
                </a:solidFill>
              </a:rPr>
              <a:t>Zovi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syscall</a:t>
            </a:r>
            <a:r>
              <a:rPr lang="en-US" dirty="0"/>
              <a:t>: number of </a:t>
            </a:r>
            <a:r>
              <a:rPr lang="en-US" dirty="0" err="1"/>
              <a:t>syscall</a:t>
            </a:r>
            <a:r>
              <a:rPr lang="en-US" dirty="0"/>
              <a:t> actually passed in register %</a:t>
            </a:r>
            <a:r>
              <a:rPr lang="en-US" dirty="0" err="1"/>
              <a:t>rax</a:t>
            </a:r>
            <a:r>
              <a:rPr lang="en-US" dirty="0"/>
              <a:t>.</a:t>
            </a:r>
          </a:p>
          <a:p>
            <a:r>
              <a:rPr lang="en-US" dirty="0"/>
              <a:t>System call index: http://</a:t>
            </a:r>
            <a:r>
              <a:rPr lang="en-US" dirty="0" err="1"/>
              <a:t>blog.rchapman.org</a:t>
            </a:r>
            <a:r>
              <a:rPr lang="en-US" dirty="0"/>
              <a:t>/posts/Linux_System_Call_Table_for_x86_64/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89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49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91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www.cvedetails.com</a:t>
            </a:r>
            <a:r>
              <a:rPr lang="en-US" dirty="0"/>
              <a:t>/vulnerabilities-by-</a:t>
            </a:r>
            <a:r>
              <a:rPr lang="en-US" dirty="0" err="1"/>
              <a:t>types.php</a:t>
            </a:r>
            <a:br>
              <a:rPr lang="en-US" dirty="0"/>
            </a:b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thehackernews.com</a:t>
            </a:r>
            <a:r>
              <a:rPr lang="en-US" dirty="0"/>
              <a:t>/2023/12/urgent-new-chrome-zero-</a:t>
            </a:r>
            <a:r>
              <a:rPr lang="en-US" dirty="0" err="1"/>
              <a:t>day.html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www.darkreading.com</a:t>
            </a:r>
            <a:r>
              <a:rPr lang="en-US" dirty="0"/>
              <a:t>/vulnerabilities-threats/</a:t>
            </a:r>
            <a:r>
              <a:rPr lang="en-US" dirty="0" err="1"/>
              <a:t>rce</a:t>
            </a:r>
            <a:r>
              <a:rPr lang="en-US" dirty="0"/>
              <a:t>-vulnerability-in-shim-bootloader-impacts-all-</a:t>
            </a:r>
            <a:r>
              <a:rPr lang="en-US" dirty="0" err="1"/>
              <a:t>linux</a:t>
            </a:r>
            <a:r>
              <a:rPr lang="en-US" dirty="0"/>
              <a:t>-distros</a:t>
            </a:r>
          </a:p>
          <a:p>
            <a:r>
              <a:rPr lang="en-US" dirty="0"/>
              <a:t>https://</a:t>
            </a:r>
            <a:r>
              <a:rPr lang="en-US" dirty="0" err="1"/>
              <a:t>www.darkreading.com</a:t>
            </a:r>
            <a:r>
              <a:rPr lang="en-US" dirty="0"/>
              <a:t>/endpoint-security/critical-bugs-canon-small-office-printers-code-execution-</a:t>
            </a:r>
            <a:r>
              <a:rPr lang="en-US" dirty="0" err="1"/>
              <a:t>ddos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2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9/25/24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9/25/24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        	           Fall 2024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80772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9: Buffer Overflows (cont'd)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1670035"/>
            <a:ext cx="3810000" cy="9207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void </a:t>
            </a:r>
            <a:r>
              <a:rPr lang="en-US" b="1" dirty="0" err="1">
                <a:latin typeface="Courier New"/>
                <a:cs typeface="Courier New"/>
              </a:rPr>
              <a:t>setval</a:t>
            </a:r>
            <a:r>
              <a:rPr lang="en-US" b="1" dirty="0">
                <a:latin typeface="Courier New"/>
                <a:cs typeface="Courier New"/>
              </a:rPr>
              <a:t>(unsigned* p) {    </a:t>
            </a:r>
          </a:p>
          <a:p>
            <a:r>
              <a:rPr lang="en-US" b="1" dirty="0">
                <a:latin typeface="Courier New"/>
                <a:cs typeface="Courier New"/>
              </a:rPr>
              <a:t>  *p = 3347663060u; </a:t>
            </a:r>
            <a:endParaRPr lang="en-US" b="1" dirty="0">
              <a:effectLst/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} </a:t>
            </a:r>
            <a:endParaRPr lang="en-US" b="1" dirty="0">
              <a:effectLst/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3200400"/>
            <a:ext cx="8458200" cy="9207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r>
              <a:rPr lang="da-DK" b="1" dirty="0">
                <a:latin typeface="Courier New"/>
                <a:cs typeface="Courier New"/>
              </a:rPr>
              <a:t>&lt;</a:t>
            </a:r>
            <a:r>
              <a:rPr lang="da-DK" b="1" dirty="0" err="1">
                <a:latin typeface="Courier New"/>
                <a:cs typeface="Courier New"/>
              </a:rPr>
              <a:t>setval</a:t>
            </a:r>
            <a:r>
              <a:rPr lang="da-DK" b="1" dirty="0">
                <a:latin typeface="Courier New"/>
                <a:cs typeface="Courier New"/>
              </a:rPr>
              <a:t>&gt;:</a:t>
            </a:r>
            <a:br>
              <a:rPr lang="da-DK" b="1" dirty="0">
                <a:latin typeface="Courier New"/>
                <a:cs typeface="Courier New"/>
              </a:rPr>
            </a:br>
            <a:r>
              <a:rPr lang="da-DK" b="1" dirty="0">
                <a:latin typeface="Courier New"/>
                <a:cs typeface="Courier New"/>
              </a:rPr>
              <a:t>4004d9: c7 07 d4 48 89 c7	</a:t>
            </a:r>
            <a:r>
              <a:rPr lang="da-DK" b="1" dirty="0" err="1">
                <a:latin typeface="Courier New"/>
                <a:cs typeface="Courier New"/>
              </a:rPr>
              <a:t>movl</a:t>
            </a:r>
            <a:r>
              <a:rPr lang="da-DK" b="1" dirty="0">
                <a:latin typeface="Courier New"/>
                <a:cs typeface="Courier New"/>
              </a:rPr>
              <a:t> $0xc78948d4,(%</a:t>
            </a:r>
            <a:r>
              <a:rPr lang="da-DK" b="1" dirty="0" err="1">
                <a:latin typeface="Courier New"/>
                <a:cs typeface="Courier New"/>
              </a:rPr>
              <a:t>rdi</a:t>
            </a:r>
            <a:r>
              <a:rPr lang="da-DK" b="1" dirty="0">
                <a:latin typeface="Courier New"/>
                <a:cs typeface="Courier New"/>
              </a:rPr>
              <a:t>) </a:t>
            </a:r>
          </a:p>
          <a:p>
            <a:r>
              <a:rPr lang="da-DK" b="1" dirty="0">
                <a:latin typeface="Courier New"/>
                <a:cs typeface="Courier New"/>
              </a:rPr>
              <a:t>4004df: c3			ret </a:t>
            </a:r>
            <a:endParaRPr lang="da-DK" b="1" dirty="0">
              <a:effectLst/>
              <a:latin typeface="Courier New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3533001"/>
            <a:ext cx="1219200" cy="2769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4810875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gadget address: 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0x4004dc</a:t>
            </a:r>
          </a:p>
          <a:p>
            <a:r>
              <a:rPr lang="en-US" dirty="0"/>
              <a:t>encodes: 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ret</a:t>
            </a:r>
          </a:p>
          <a:p>
            <a:r>
              <a:rPr lang="en-US" dirty="0"/>
              <a:t>executes: 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7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069CD2F-17B5-2544-BA84-AFB6772E0A47}"/>
              </a:ext>
            </a:extLst>
          </p:cNvPr>
          <p:cNvSpPr/>
          <p:nvPr/>
        </p:nvSpPr>
        <p:spPr>
          <a:xfrm>
            <a:off x="5009559" y="3546044"/>
            <a:ext cx="2286000" cy="3013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</a:t>
            </a:r>
            <a:r>
              <a:rPr lang="en-US" dirty="0" err="1"/>
              <a:t>addr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5A4FC6-0C63-6541-B900-90CA9E58881F}"/>
              </a:ext>
            </a:extLst>
          </p:cNvPr>
          <p:cNvSpPr/>
          <p:nvPr/>
        </p:nvSpPr>
        <p:spPr>
          <a:xfrm>
            <a:off x="481500" y="3541096"/>
            <a:ext cx="2286000" cy="3013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</a:t>
            </a:r>
            <a:r>
              <a:rPr lang="en-US" dirty="0" err="1"/>
              <a:t>addr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Gadgets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DE42320-350A-3542-AA01-A47BBA091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Constant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36A3137-8D11-034C-8C9D-718DA5FCB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Load from memory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E22E2D-FF49-1144-9B16-B53D83CF088B}"/>
              </a:ext>
            </a:extLst>
          </p:cNvPr>
          <p:cNvSpPr/>
          <p:nvPr/>
        </p:nvSpPr>
        <p:spPr>
          <a:xfrm>
            <a:off x="5012329" y="5386329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0xbad00002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46B0EF-426F-2B4F-AD0A-337C6E0F09DD}"/>
              </a:ext>
            </a:extLst>
          </p:cNvPr>
          <p:cNvSpPr/>
          <p:nvPr/>
        </p:nvSpPr>
        <p:spPr>
          <a:xfrm>
            <a:off x="5007141" y="3555832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BF2174-35F0-FA49-8455-2AF0D1ADA557}"/>
              </a:ext>
            </a:extLst>
          </p:cNvPr>
          <p:cNvSpPr/>
          <p:nvPr/>
        </p:nvSpPr>
        <p:spPr>
          <a:xfrm>
            <a:off x="5002659" y="3253181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91FA6F-15A7-604A-BD52-748894DD5408}"/>
              </a:ext>
            </a:extLst>
          </p:cNvPr>
          <p:cNvSpPr/>
          <p:nvPr/>
        </p:nvSpPr>
        <p:spPr>
          <a:xfrm>
            <a:off x="5002659" y="2943234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538CBB-2F24-4E44-A627-412C556C76BA}"/>
              </a:ext>
            </a:extLst>
          </p:cNvPr>
          <p:cNvSpPr/>
          <p:nvPr/>
        </p:nvSpPr>
        <p:spPr>
          <a:xfrm>
            <a:off x="488576" y="2392362"/>
            <a:ext cx="2286000" cy="438943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842EEF-0374-D345-913B-AE9FC810598C}"/>
              </a:ext>
            </a:extLst>
          </p:cNvPr>
          <p:cNvGrpSpPr/>
          <p:nvPr/>
        </p:nvGrpSpPr>
        <p:grpSpPr>
          <a:xfrm>
            <a:off x="471288" y="3236299"/>
            <a:ext cx="3796894" cy="1099138"/>
            <a:chOff x="471288" y="3236299"/>
            <a:chExt cx="3796894" cy="10991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0F2833-9BE0-2641-B1B9-531653BA9E40}"/>
                </a:ext>
              </a:extLst>
            </p:cNvPr>
            <p:cNvSpPr txBox="1"/>
            <p:nvPr/>
          </p:nvSpPr>
          <p:spPr>
            <a:xfrm>
              <a:off x="3341947" y="3520753"/>
              <a:ext cx="925253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5a c3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6105E4-2105-7843-8C54-0BD3AAA210AF}"/>
                </a:ext>
              </a:extLst>
            </p:cNvPr>
            <p:cNvSpPr/>
            <p:nvPr/>
          </p:nvSpPr>
          <p:spPr>
            <a:xfrm>
              <a:off x="486335" y="3541096"/>
              <a:ext cx="2286000" cy="30133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FB591F-358B-2648-BF0B-EF70E97632A5}"/>
                </a:ext>
              </a:extLst>
            </p:cNvPr>
            <p:cNvSpPr/>
            <p:nvPr/>
          </p:nvSpPr>
          <p:spPr>
            <a:xfrm>
              <a:off x="471288" y="3236299"/>
              <a:ext cx="2286000" cy="30133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0xbad01010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F593F0-46D4-E946-8B25-EFD2F29F2875}"/>
                </a:ext>
              </a:extLst>
            </p:cNvPr>
            <p:cNvSpPr txBox="1"/>
            <p:nvPr/>
          </p:nvSpPr>
          <p:spPr>
            <a:xfrm>
              <a:off x="3246749" y="3873772"/>
              <a:ext cx="10214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popq</a:t>
              </a: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sz="12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12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B2F9F5B-59F1-1C4D-8914-DE67594A303C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1600200" y="3690030"/>
              <a:ext cx="17417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EB6B8-ACAE-6646-B940-E76453236718}"/>
              </a:ext>
            </a:extLst>
          </p:cNvPr>
          <p:cNvSpPr/>
          <p:nvPr/>
        </p:nvSpPr>
        <p:spPr>
          <a:xfrm>
            <a:off x="5007494" y="2386948"/>
            <a:ext cx="2286000" cy="438943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682ED3-BF85-824F-9428-BD57A1B17F0B}"/>
              </a:ext>
            </a:extLst>
          </p:cNvPr>
          <p:cNvSpPr txBox="1"/>
          <p:nvPr/>
        </p:nvSpPr>
        <p:spPr>
          <a:xfrm>
            <a:off x="7389921" y="3864379"/>
            <a:ext cx="92525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58 c3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501DE3-A761-A74F-B8CB-37B408B4B9BD}"/>
              </a:ext>
            </a:extLst>
          </p:cNvPr>
          <p:cNvSpPr txBox="1"/>
          <p:nvPr/>
        </p:nvSpPr>
        <p:spPr>
          <a:xfrm>
            <a:off x="7298329" y="4240797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AA4ED9-FAE9-2A4A-80BD-5A99ECB4D790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158753" y="3723376"/>
            <a:ext cx="1231168" cy="3102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D848163-2DCC-DD49-9EDC-881A0C629CC2}"/>
              </a:ext>
            </a:extLst>
          </p:cNvPr>
          <p:cNvSpPr txBox="1"/>
          <p:nvPr/>
        </p:nvSpPr>
        <p:spPr>
          <a:xfrm>
            <a:off x="7369410" y="2438400"/>
            <a:ext cx="17652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C0 C3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EB9D9E-9F41-0E48-A535-AF6696BAE091}"/>
              </a:ext>
            </a:extLst>
          </p:cNvPr>
          <p:cNvSpPr txBox="1"/>
          <p:nvPr/>
        </p:nvSpPr>
        <p:spPr>
          <a:xfrm>
            <a:off x="7288659" y="2823737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20DFED1-8EC3-5E40-AE93-5E0C586208B5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6158753" y="2623066"/>
            <a:ext cx="1210657" cy="453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2D70FB6D-5E4F-434D-9F29-3416F3A2D322}"/>
              </a:ext>
            </a:extLst>
          </p:cNvPr>
          <p:cNvCxnSpPr>
            <a:cxnSpLocks/>
            <a:endCxn id="9" idx="1"/>
          </p:cNvCxnSpPr>
          <p:nvPr/>
        </p:nvCxnSpPr>
        <p:spPr>
          <a:xfrm rot="5400000">
            <a:off x="4517029" y="3898695"/>
            <a:ext cx="2133602" cy="1143001"/>
          </a:xfrm>
          <a:prstGeom prst="bentConnector4">
            <a:avLst>
              <a:gd name="adj1" fmla="val -170"/>
              <a:gd name="adj2" fmla="val 12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F54B8A-6234-F942-B40F-E47873D4FDF3}"/>
              </a:ext>
            </a:extLst>
          </p:cNvPr>
          <p:cNvCxnSpPr>
            <a:cxnSpLocks/>
          </p:cNvCxnSpPr>
          <p:nvPr/>
        </p:nvCxnSpPr>
        <p:spPr>
          <a:xfrm>
            <a:off x="228600" y="5410200"/>
            <a:ext cx="2513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31ED70B-77F6-4D4F-A2A3-0CF2E0BB385E}"/>
              </a:ext>
            </a:extLst>
          </p:cNvPr>
          <p:cNvCxnSpPr>
            <a:cxnSpLocks/>
          </p:cNvCxnSpPr>
          <p:nvPr/>
        </p:nvCxnSpPr>
        <p:spPr>
          <a:xfrm>
            <a:off x="4701668" y="5105400"/>
            <a:ext cx="2513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8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1.11111E-6 L 0.00347 -0.22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22616 L 0.00347 -0.26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26921 L 0.00225 -0.312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4.44444E-6 L 0.00538 -0.1821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18217 L 0.00347 -0.226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22615 L 0.00347 -0.2692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26921 L 0.00226 -0.3120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2" grpId="0" build="p"/>
      <p:bldP spid="9" grpId="0" animBg="1"/>
      <p:bldP spid="10" grpId="0" animBg="1"/>
      <p:bldP spid="11" grpId="0" animBg="1"/>
      <p:bldP spid="12" grpId="0" animBg="1"/>
      <p:bldP spid="24" grpId="0" animBg="1"/>
      <p:bldP spid="25" grpId="0" animBg="1"/>
      <p:bldP spid="26" grpId="0"/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Programming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7" y="1371600"/>
            <a:ext cx="6537325" cy="51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39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Programming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08266" y="5496580"/>
            <a:ext cx="67409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cs typeface="Courier New"/>
              </a:rPr>
              <a:t>Final ret in each gadget sets pc (%rip) to </a:t>
            </a:r>
          </a:p>
          <a:p>
            <a:pPr algn="ctr"/>
            <a:r>
              <a:rPr lang="en-US" sz="2800" dirty="0">
                <a:cs typeface="Courier New"/>
              </a:rPr>
              <a:t>beginning of next gadget 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C9868C-993E-8F47-AF33-6C5237FD1768}"/>
              </a:ext>
            </a:extLst>
          </p:cNvPr>
          <p:cNvSpPr txBox="1"/>
          <p:nvPr/>
        </p:nvSpPr>
        <p:spPr>
          <a:xfrm>
            <a:off x="4989212" y="1905000"/>
            <a:ext cx="228299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gadget_N_code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c3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529057-0A03-BC48-B974-DE2A803175A1}"/>
              </a:ext>
            </a:extLst>
          </p:cNvPr>
          <p:cNvSpPr/>
          <p:nvPr/>
        </p:nvSpPr>
        <p:spPr>
          <a:xfrm>
            <a:off x="2133600" y="1925343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F2C44B-355B-5046-9005-4416BADE22E0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247465" y="2074278"/>
            <a:ext cx="17417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D158713-A3B0-E042-9DD9-936E22017375}"/>
              </a:ext>
            </a:extLst>
          </p:cNvPr>
          <p:cNvSpPr txBox="1"/>
          <p:nvPr/>
        </p:nvSpPr>
        <p:spPr>
          <a:xfrm>
            <a:off x="4989212" y="4274225"/>
            <a:ext cx="228299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gadget_1_code c3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F8C58B-882C-A646-A13D-100163894066}"/>
              </a:ext>
            </a:extLst>
          </p:cNvPr>
          <p:cNvSpPr/>
          <p:nvPr/>
        </p:nvSpPr>
        <p:spPr>
          <a:xfrm>
            <a:off x="2133600" y="4267263"/>
            <a:ext cx="2286000" cy="360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7906192-6A56-9E42-B7C4-0AF74FCA29D8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247465" y="4443503"/>
            <a:ext cx="17417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1D2AEC4-5FD9-7741-B886-C455BE60B13A}"/>
              </a:ext>
            </a:extLst>
          </p:cNvPr>
          <p:cNvSpPr txBox="1"/>
          <p:nvPr/>
        </p:nvSpPr>
        <p:spPr>
          <a:xfrm>
            <a:off x="4989212" y="3886200"/>
            <a:ext cx="228299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gadget_2_code c3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1BE6AC-3046-8D42-96D7-6792DEC72BA6}"/>
              </a:ext>
            </a:extLst>
          </p:cNvPr>
          <p:cNvSpPr/>
          <p:nvPr/>
        </p:nvSpPr>
        <p:spPr>
          <a:xfrm>
            <a:off x="2133600" y="3906543"/>
            <a:ext cx="2286000" cy="360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A66F9D8-1515-1645-80E1-74D3A2B8A46D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247465" y="4055478"/>
            <a:ext cx="17417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1A2C2FA-2F02-FC44-AE93-91BD0F24BFE2}"/>
              </a:ext>
            </a:extLst>
          </p:cNvPr>
          <p:cNvSpPr txBox="1"/>
          <p:nvPr/>
        </p:nvSpPr>
        <p:spPr>
          <a:xfrm rot="16200000">
            <a:off x="2829011" y="276773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817032-B2B2-2C47-AE4A-8A7A8624F73B}"/>
              </a:ext>
            </a:extLst>
          </p:cNvPr>
          <p:cNvSpPr/>
          <p:nvPr/>
        </p:nvSpPr>
        <p:spPr>
          <a:xfrm>
            <a:off x="2135841" y="1925343"/>
            <a:ext cx="2286000" cy="26842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BFD609-26D9-2B42-B2B1-0CE973522E53}"/>
              </a:ext>
            </a:extLst>
          </p:cNvPr>
          <p:cNvCxnSpPr>
            <a:cxnSpLocks/>
          </p:cNvCxnSpPr>
          <p:nvPr/>
        </p:nvCxnSpPr>
        <p:spPr>
          <a:xfrm>
            <a:off x="1882268" y="4609628"/>
            <a:ext cx="2513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2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2.22222E-6 L 0.00538 -0.0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4907 L 0.00538 -0.102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10255 L 0.00538 -0.14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1456 L 0.00538 -0.189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18958 L 0.00538 -0.23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23889 L 0.00538 -0.29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29444 L 0.00538 -0.34745 " pathEditMode="relative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34745 L 0.00538 -0.39143 " pathEditMode="relative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10">
            <a:extLst>
              <a:ext uri="{FF2B5EF4-FFF2-40B4-BE49-F238E27FC236}">
                <a16:creationId xmlns:a16="http://schemas.microsoft.com/office/drawing/2014/main" id="{DFC69194-28A4-B04B-9729-8496DD30A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46493"/>
              </p:ext>
            </p:extLst>
          </p:nvPr>
        </p:nvGraphicFramePr>
        <p:xfrm>
          <a:off x="4058425" y="1751278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Shellcode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C8235-5B19-9646-8631-BEE7C4758855}"/>
              </a:ext>
            </a:extLst>
          </p:cNvPr>
          <p:cNvSpPr txBox="1"/>
          <p:nvPr/>
        </p:nvSpPr>
        <p:spPr>
          <a:xfrm>
            <a:off x="4550294" y="5431890"/>
            <a:ext cx="17634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48 31 C0 C3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CD00D6-527F-5543-AD64-9F1E0A7F46B4}"/>
              </a:ext>
            </a:extLst>
          </p:cNvPr>
          <p:cNvSpPr/>
          <p:nvPr/>
        </p:nvSpPr>
        <p:spPr>
          <a:xfrm>
            <a:off x="1692441" y="5468921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0x40090b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206C6-F0D1-6A47-AFB7-C1A62358306A}"/>
              </a:ext>
            </a:extLst>
          </p:cNvPr>
          <p:cNvSpPr/>
          <p:nvPr/>
        </p:nvSpPr>
        <p:spPr>
          <a:xfrm>
            <a:off x="1696923" y="5167588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0x400420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51695-73E1-7440-9397-25835F37046C}"/>
              </a:ext>
            </a:extLst>
          </p:cNvPr>
          <p:cNvSpPr txBox="1"/>
          <p:nvPr/>
        </p:nvSpPr>
        <p:spPr>
          <a:xfrm>
            <a:off x="4455096" y="5784909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B1B805-0AB7-8D4C-9FF3-7BD7E1908613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810000" y="5616556"/>
            <a:ext cx="740294" cy="3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2119F31-07BC-5646-8AAF-4A0F00A5BFE1}"/>
              </a:ext>
            </a:extLst>
          </p:cNvPr>
          <p:cNvSpPr txBox="1"/>
          <p:nvPr/>
        </p:nvSpPr>
        <p:spPr>
          <a:xfrm>
            <a:off x="7228147" y="5161731"/>
            <a:ext cx="17634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5F 5E C3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563404-94BC-E64C-844D-06469F4E4067}"/>
              </a:ext>
            </a:extLst>
          </p:cNvPr>
          <p:cNvSpPr txBox="1"/>
          <p:nvPr/>
        </p:nvSpPr>
        <p:spPr>
          <a:xfrm>
            <a:off x="7137826" y="5511769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D6BB60-9C8E-1149-83F4-FB3236E33B30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810000" y="5346397"/>
            <a:ext cx="3418147" cy="9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9B21291-CD17-0046-AA4B-062D67D8C29B}"/>
              </a:ext>
            </a:extLst>
          </p:cNvPr>
          <p:cNvSpPr/>
          <p:nvPr/>
        </p:nvSpPr>
        <p:spPr>
          <a:xfrm>
            <a:off x="1692441" y="4879911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0x3b3b3b3b3b3b3b3b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2E85B-F294-D34B-A625-49077273CA0B}"/>
              </a:ext>
            </a:extLst>
          </p:cNvPr>
          <p:cNvSpPr/>
          <p:nvPr/>
        </p:nvSpPr>
        <p:spPr>
          <a:xfrm>
            <a:off x="1691644" y="4572395"/>
            <a:ext cx="2286000" cy="312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0x7fffffffea78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523754-923C-2E44-BFA8-22BCDBD85E09}"/>
              </a:ext>
            </a:extLst>
          </p:cNvPr>
          <p:cNvSpPr/>
          <p:nvPr/>
        </p:nvSpPr>
        <p:spPr>
          <a:xfrm>
            <a:off x="1687426" y="4268884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0x400660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FBA2AA-5A50-324B-9539-A0E817CA5414}"/>
              </a:ext>
            </a:extLst>
          </p:cNvPr>
          <p:cNvSpPr/>
          <p:nvPr/>
        </p:nvSpPr>
        <p:spPr>
          <a:xfrm>
            <a:off x="1696924" y="3967551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0x4002a3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A38EFA-0A35-C141-B8E5-7F8B9872FBFF}"/>
              </a:ext>
            </a:extLst>
          </p:cNvPr>
          <p:cNvSpPr/>
          <p:nvPr/>
        </p:nvSpPr>
        <p:spPr>
          <a:xfrm>
            <a:off x="1692440" y="3644355"/>
            <a:ext cx="2286000" cy="320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0x4004b8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406A41-9DC0-FA49-B55D-CA2843751477}"/>
              </a:ext>
            </a:extLst>
          </p:cNvPr>
          <p:cNvSpPr/>
          <p:nvPr/>
        </p:nvSpPr>
        <p:spPr>
          <a:xfrm>
            <a:off x="1696922" y="3343022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0x7fffffffea70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E8EB89-BDEA-2D4F-9B3F-1D060BCA6058}"/>
              </a:ext>
            </a:extLst>
          </p:cNvPr>
          <p:cNvSpPr/>
          <p:nvPr/>
        </p:nvSpPr>
        <p:spPr>
          <a:xfrm>
            <a:off x="1692440" y="3055345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0x7fffffffea80</a:t>
            </a:r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AE1172-EDEE-A04C-A031-3247795C7306}"/>
              </a:ext>
            </a:extLst>
          </p:cNvPr>
          <p:cNvSpPr txBox="1"/>
          <p:nvPr/>
        </p:nvSpPr>
        <p:spPr>
          <a:xfrm>
            <a:off x="4495800" y="4278868"/>
            <a:ext cx="29745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06 48 89 c2 C3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9953D1-A4B1-6746-BA49-C0DF59C3A658}"/>
              </a:ext>
            </a:extLst>
          </p:cNvPr>
          <p:cNvSpPr txBox="1"/>
          <p:nvPr/>
        </p:nvSpPr>
        <p:spPr>
          <a:xfrm>
            <a:off x="4474045" y="4612516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E8E6C35-495F-1149-B2B8-9F46D2763C88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3736557" y="4463534"/>
            <a:ext cx="7592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E9DC64D-9297-B149-AB86-99C27B17FB5C}"/>
              </a:ext>
            </a:extLst>
          </p:cNvPr>
          <p:cNvSpPr txBox="1"/>
          <p:nvPr/>
        </p:nvSpPr>
        <p:spPr>
          <a:xfrm>
            <a:off x="7380547" y="3897868"/>
            <a:ext cx="17634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40 00 F8 C3</a:t>
            </a:r>
            <a:r>
              <a:rPr lang="en-US" dirty="0"/>
              <a:t> 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B7DBD7-6C7E-B94B-92F9-8EFA24C5FC36}"/>
              </a:ext>
            </a:extLst>
          </p:cNvPr>
          <p:cNvSpPr txBox="1"/>
          <p:nvPr/>
        </p:nvSpPr>
        <p:spPr>
          <a:xfrm>
            <a:off x="7624147" y="4254843"/>
            <a:ext cx="167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%al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BA07F38-43F9-D740-8577-AA009B3098D8}"/>
              </a:ext>
            </a:extLst>
          </p:cNvPr>
          <p:cNvCxnSpPr>
            <a:cxnSpLocks/>
          </p:cNvCxnSpPr>
          <p:nvPr/>
        </p:nvCxnSpPr>
        <p:spPr>
          <a:xfrm>
            <a:off x="3809999" y="4114800"/>
            <a:ext cx="35705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CE17259-5847-4C4E-BDCF-5D9A6E52E159}"/>
              </a:ext>
            </a:extLst>
          </p:cNvPr>
          <p:cNvSpPr txBox="1"/>
          <p:nvPr/>
        </p:nvSpPr>
        <p:spPr>
          <a:xfrm>
            <a:off x="4550294" y="3190877"/>
            <a:ext cx="17634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5E 5F C3</a:t>
            </a:r>
            <a:r>
              <a:rPr lang="en-US" dirty="0"/>
              <a:t> 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5A76D8-8E2D-464E-A320-F4AC6DE8E912}"/>
              </a:ext>
            </a:extLst>
          </p:cNvPr>
          <p:cNvSpPr txBox="1"/>
          <p:nvPr/>
        </p:nvSpPr>
        <p:spPr>
          <a:xfrm>
            <a:off x="4455096" y="3543896"/>
            <a:ext cx="1672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687D95D-1D69-904E-927C-AD361C343ABB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3810000" y="3375543"/>
            <a:ext cx="740294" cy="429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E28A458-2205-594D-B05B-55FB15762645}"/>
              </a:ext>
            </a:extLst>
          </p:cNvPr>
          <p:cNvSpPr/>
          <p:nvPr/>
        </p:nvSpPr>
        <p:spPr>
          <a:xfrm>
            <a:off x="1691908" y="2751834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0x40042a</a:t>
            </a:r>
            <a:endParaRPr lang="en-US" sz="1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A0E843-B3EE-8040-9553-CC9C0FC3F8EC}"/>
              </a:ext>
            </a:extLst>
          </p:cNvPr>
          <p:cNvSpPr/>
          <p:nvPr/>
        </p:nvSpPr>
        <p:spPr>
          <a:xfrm>
            <a:off x="1687426" y="2464157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0x7fffffffea80</a:t>
            </a:r>
            <a:endParaRPr lang="en-US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6BE615-F339-F24A-A290-231755C3CB3B}"/>
              </a:ext>
            </a:extLst>
          </p:cNvPr>
          <p:cNvSpPr txBox="1"/>
          <p:nvPr/>
        </p:nvSpPr>
        <p:spPr>
          <a:xfrm>
            <a:off x="7228147" y="2717571"/>
            <a:ext cx="17634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0F 05 C3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54E94B-2158-774D-ABD4-ABD1A016BCF5}"/>
              </a:ext>
            </a:extLst>
          </p:cNvPr>
          <p:cNvSpPr txBox="1"/>
          <p:nvPr/>
        </p:nvSpPr>
        <p:spPr>
          <a:xfrm>
            <a:off x="7132949" y="3070590"/>
            <a:ext cx="167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A463797-8BDB-B74E-926C-D63141B2636F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3810000" y="2902237"/>
            <a:ext cx="34181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D55C534F-5DAC-F240-9057-B4A537CFFA88}"/>
              </a:ext>
            </a:extLst>
          </p:cNvPr>
          <p:cNvSpPr/>
          <p:nvPr/>
        </p:nvSpPr>
        <p:spPr>
          <a:xfrm>
            <a:off x="1692979" y="2160646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0x1122334455667788</a:t>
            </a:r>
            <a:endParaRPr lang="en-US" sz="1400" dirty="0"/>
          </a:p>
        </p:txBody>
      </p: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BCBA81D8-E1AA-BE4E-AE5E-D309D9FDFE74}"/>
              </a:ext>
            </a:extLst>
          </p:cNvPr>
          <p:cNvCxnSpPr>
            <a:cxnSpLocks/>
            <a:endCxn id="46" idx="1"/>
          </p:cNvCxnSpPr>
          <p:nvPr/>
        </p:nvCxnSpPr>
        <p:spPr>
          <a:xfrm rot="16200000" flipV="1">
            <a:off x="607643" y="3396650"/>
            <a:ext cx="2403445" cy="232772"/>
          </a:xfrm>
          <a:prstGeom prst="bentConnector4">
            <a:avLst>
              <a:gd name="adj1" fmla="val 366"/>
              <a:gd name="adj2" fmla="val 16001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3FB19289-A3DC-6845-956D-69ACB80D5859}"/>
              </a:ext>
            </a:extLst>
          </p:cNvPr>
          <p:cNvCxnSpPr>
            <a:cxnSpLocks/>
            <a:endCxn id="58" idx="3"/>
          </p:cNvCxnSpPr>
          <p:nvPr/>
        </p:nvCxnSpPr>
        <p:spPr>
          <a:xfrm rot="5400000" flipH="1" flipV="1">
            <a:off x="3302759" y="2506768"/>
            <a:ext cx="1191351" cy="176870"/>
          </a:xfrm>
          <a:prstGeom prst="bentConnector4">
            <a:avLst>
              <a:gd name="adj1" fmla="val -1096"/>
              <a:gd name="adj2" fmla="val 229247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Elbow Connector 95">
            <a:extLst>
              <a:ext uri="{FF2B5EF4-FFF2-40B4-BE49-F238E27FC236}">
                <a16:creationId xmlns:a16="http://schemas.microsoft.com/office/drawing/2014/main" id="{900BC036-C663-3943-88BD-E1CEA9E2F7FB}"/>
              </a:ext>
            </a:extLst>
          </p:cNvPr>
          <p:cNvCxnSpPr>
            <a:cxnSpLocks/>
            <a:endCxn id="40" idx="3"/>
          </p:cNvCxnSpPr>
          <p:nvPr/>
        </p:nvCxnSpPr>
        <p:spPr>
          <a:xfrm rot="5400000" flipH="1" flipV="1">
            <a:off x="3432996" y="2991829"/>
            <a:ext cx="917434" cy="163425"/>
          </a:xfrm>
          <a:prstGeom prst="bentConnector4">
            <a:avLst>
              <a:gd name="adj1" fmla="val -1124"/>
              <a:gd name="adj2" fmla="val 19325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F11F223B-F528-344F-8662-A1EB90E6260C}"/>
              </a:ext>
            </a:extLst>
          </p:cNvPr>
          <p:cNvCxnSpPr>
            <a:cxnSpLocks/>
            <a:endCxn id="58" idx="1"/>
          </p:cNvCxnSpPr>
          <p:nvPr/>
        </p:nvCxnSpPr>
        <p:spPr>
          <a:xfrm rot="16200000" flipV="1">
            <a:off x="1502220" y="2198176"/>
            <a:ext cx="622586" cy="225287"/>
          </a:xfrm>
          <a:prstGeom prst="bentConnector4">
            <a:avLst>
              <a:gd name="adj1" fmla="val -2898"/>
              <a:gd name="adj2" fmla="val 20147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AE90F48-15E8-6F48-B69E-1949EED7CE02}"/>
              </a:ext>
            </a:extLst>
          </p:cNvPr>
          <p:cNvSpPr/>
          <p:nvPr/>
        </p:nvSpPr>
        <p:spPr>
          <a:xfrm>
            <a:off x="1696655" y="1858962"/>
            <a:ext cx="2286000" cy="438943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B8CCE7-6568-0C4D-8B4D-3F1FBBD94F86}"/>
              </a:ext>
            </a:extLst>
          </p:cNvPr>
          <p:cNvSpPr txBox="1"/>
          <p:nvPr/>
        </p:nvSpPr>
        <p:spPr>
          <a:xfrm>
            <a:off x="0" y="198120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7fffffffea80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4D1B21-64F8-784B-8FF1-84D72F0771C4}"/>
              </a:ext>
            </a:extLst>
          </p:cNvPr>
          <p:cNvSpPr txBox="1"/>
          <p:nvPr/>
        </p:nvSpPr>
        <p:spPr>
          <a:xfrm>
            <a:off x="-269" y="2264112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7fffffffea78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66C79C-7425-224C-9268-EC95DDF2C29E}"/>
              </a:ext>
            </a:extLst>
          </p:cNvPr>
          <p:cNvSpPr txBox="1"/>
          <p:nvPr/>
        </p:nvSpPr>
        <p:spPr>
          <a:xfrm>
            <a:off x="10246" y="2547932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7fffffffea70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A118F1-6F62-1443-92B5-38809A14AA4C}"/>
              </a:ext>
            </a:extLst>
          </p:cNvPr>
          <p:cNvSpPr txBox="1"/>
          <p:nvPr/>
        </p:nvSpPr>
        <p:spPr>
          <a:xfrm>
            <a:off x="9977" y="2853496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7fffffffea68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75A211-707D-3D41-ABB4-E199FD24BDA9}"/>
              </a:ext>
            </a:extLst>
          </p:cNvPr>
          <p:cNvSpPr txBox="1"/>
          <p:nvPr/>
        </p:nvSpPr>
        <p:spPr>
          <a:xfrm>
            <a:off x="1066" y="3174324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7fffffffea60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26E55CD-4F91-CC47-8DA5-A070BA38F690}"/>
              </a:ext>
            </a:extLst>
          </p:cNvPr>
          <p:cNvSpPr txBox="1"/>
          <p:nvPr/>
        </p:nvSpPr>
        <p:spPr>
          <a:xfrm>
            <a:off x="797" y="3457236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7fffffffea58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F28720-2984-2640-9F4D-7D3C9785FD94}"/>
              </a:ext>
            </a:extLst>
          </p:cNvPr>
          <p:cNvSpPr txBox="1"/>
          <p:nvPr/>
        </p:nvSpPr>
        <p:spPr>
          <a:xfrm>
            <a:off x="11312" y="3741056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7fffffffea50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2C16303-D326-7C46-AABC-F6CE11BDC801}"/>
              </a:ext>
            </a:extLst>
          </p:cNvPr>
          <p:cNvSpPr txBox="1"/>
          <p:nvPr/>
        </p:nvSpPr>
        <p:spPr>
          <a:xfrm>
            <a:off x="11043" y="4072696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7fffffffea48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C7E1C85-9CB3-BC47-A187-7398B868F514}"/>
              </a:ext>
            </a:extLst>
          </p:cNvPr>
          <p:cNvSpPr txBox="1"/>
          <p:nvPr/>
        </p:nvSpPr>
        <p:spPr>
          <a:xfrm>
            <a:off x="-1335" y="4382626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7fffffffea40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C95808-F5A7-3645-A7F7-5F145BA58A02}"/>
              </a:ext>
            </a:extLst>
          </p:cNvPr>
          <p:cNvSpPr txBox="1"/>
          <p:nvPr/>
        </p:nvSpPr>
        <p:spPr>
          <a:xfrm>
            <a:off x="-1604" y="4665538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7fffffffea38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C574D11-1998-0C46-B4CD-9928B3251206}"/>
              </a:ext>
            </a:extLst>
          </p:cNvPr>
          <p:cNvSpPr txBox="1"/>
          <p:nvPr/>
        </p:nvSpPr>
        <p:spPr>
          <a:xfrm>
            <a:off x="8911" y="4949358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7fffffffea30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E75651D-B11B-5A49-8364-CF5C602C6540}"/>
              </a:ext>
            </a:extLst>
          </p:cNvPr>
          <p:cNvSpPr txBox="1"/>
          <p:nvPr/>
        </p:nvSpPr>
        <p:spPr>
          <a:xfrm>
            <a:off x="8642" y="523227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7fffffffea28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717C960-8D89-C940-89DA-BB56332F535B}"/>
              </a:ext>
            </a:extLst>
          </p:cNvPr>
          <p:cNvSpPr txBox="1"/>
          <p:nvPr/>
        </p:nvSpPr>
        <p:spPr>
          <a:xfrm>
            <a:off x="-269" y="557575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7fffffffea20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EFDE377-C9FE-7D49-B543-E8F73420B595}"/>
              </a:ext>
            </a:extLst>
          </p:cNvPr>
          <p:cNvSpPr/>
          <p:nvPr/>
        </p:nvSpPr>
        <p:spPr>
          <a:xfrm>
            <a:off x="1700869" y="1848860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"\bin\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\0"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3B592EA-6F80-6848-828F-98EC9E4A40B1}"/>
              </a:ext>
            </a:extLst>
          </p:cNvPr>
          <p:cNvSpPr/>
          <p:nvPr/>
        </p:nvSpPr>
        <p:spPr>
          <a:xfrm>
            <a:off x="1687426" y="2160027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dirty="0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3F0C08D4-6CAE-6940-A55E-5DBF45E0C792}"/>
              </a:ext>
            </a:extLst>
          </p:cNvPr>
          <p:cNvGraphicFramePr>
            <a:graphicFrameLocks noGrp="1"/>
          </p:cNvGraphicFramePr>
          <p:nvPr/>
        </p:nvGraphicFramePr>
        <p:xfrm>
          <a:off x="4076161" y="1753280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40090b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68" name="Table 10">
            <a:extLst>
              <a:ext uri="{FF2B5EF4-FFF2-40B4-BE49-F238E27FC236}">
                <a16:creationId xmlns:a16="http://schemas.microsoft.com/office/drawing/2014/main" id="{307CA0FB-6801-A846-92A5-9C6B1351E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18696"/>
              </p:ext>
            </p:extLst>
          </p:nvPr>
        </p:nvGraphicFramePr>
        <p:xfrm>
          <a:off x="4076160" y="1755075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40090e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60" name="Table 10">
            <a:extLst>
              <a:ext uri="{FF2B5EF4-FFF2-40B4-BE49-F238E27FC236}">
                <a16:creationId xmlns:a16="http://schemas.microsoft.com/office/drawing/2014/main" id="{09AB87FD-E3F5-4C47-80DE-0234F82AD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80339"/>
              </p:ext>
            </p:extLst>
          </p:nvPr>
        </p:nvGraphicFramePr>
        <p:xfrm>
          <a:off x="4059322" y="1755075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76" name="Table 10">
            <a:extLst>
              <a:ext uri="{FF2B5EF4-FFF2-40B4-BE49-F238E27FC236}">
                <a16:creationId xmlns:a16="http://schemas.microsoft.com/office/drawing/2014/main" id="{C4B51702-75F7-F546-93E4-A24B8AFC7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82853"/>
              </p:ext>
            </p:extLst>
          </p:nvPr>
        </p:nvGraphicFramePr>
        <p:xfrm>
          <a:off x="4055703" y="1756870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3b3b3b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79" name="Table 10">
            <a:extLst>
              <a:ext uri="{FF2B5EF4-FFF2-40B4-BE49-F238E27FC236}">
                <a16:creationId xmlns:a16="http://schemas.microsoft.com/office/drawing/2014/main" id="{7B121324-4C32-AA48-933F-EE96525CA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1350"/>
              </p:ext>
            </p:extLst>
          </p:nvPr>
        </p:nvGraphicFramePr>
        <p:xfrm>
          <a:off x="4064000" y="1756870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3b3b3b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61" name="Table 10">
            <a:extLst>
              <a:ext uri="{FF2B5EF4-FFF2-40B4-BE49-F238E27FC236}">
                <a16:creationId xmlns:a16="http://schemas.microsoft.com/office/drawing/2014/main" id="{EE491396-43FE-0F45-8C4A-84E390E6B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328077"/>
              </p:ext>
            </p:extLst>
          </p:nvPr>
        </p:nvGraphicFramePr>
        <p:xfrm>
          <a:off x="4052850" y="1752176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3b3b3b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99" name="Table 10">
            <a:extLst>
              <a:ext uri="{FF2B5EF4-FFF2-40B4-BE49-F238E27FC236}">
                <a16:creationId xmlns:a16="http://schemas.microsoft.com/office/drawing/2014/main" id="{C7704D54-B105-494F-80C3-125E62C6D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790037"/>
              </p:ext>
            </p:extLst>
          </p:nvPr>
        </p:nvGraphicFramePr>
        <p:xfrm>
          <a:off x="4052850" y="1751898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400663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3b3b3b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100" name="Table 10">
            <a:extLst>
              <a:ext uri="{FF2B5EF4-FFF2-40B4-BE49-F238E27FC236}">
                <a16:creationId xmlns:a16="http://schemas.microsoft.com/office/drawing/2014/main" id="{376DF424-C8B6-6D4E-BAF0-C2306F521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729137"/>
              </p:ext>
            </p:extLst>
          </p:nvPr>
        </p:nvGraphicFramePr>
        <p:xfrm>
          <a:off x="4063999" y="1751417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3b3b3b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62" name="Table 10">
            <a:extLst>
              <a:ext uri="{FF2B5EF4-FFF2-40B4-BE49-F238E27FC236}">
                <a16:creationId xmlns:a16="http://schemas.microsoft.com/office/drawing/2014/main" id="{BD0A09AA-74C4-0845-A367-F2BEFB025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18057"/>
              </p:ext>
            </p:extLst>
          </p:nvPr>
        </p:nvGraphicFramePr>
        <p:xfrm>
          <a:off x="4068583" y="1756592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4002a3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3b3b3b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102" name="Table 10">
            <a:extLst>
              <a:ext uri="{FF2B5EF4-FFF2-40B4-BE49-F238E27FC236}">
                <a16:creationId xmlns:a16="http://schemas.microsoft.com/office/drawing/2014/main" id="{AC8D671C-AFB5-4D40-BA28-83DA17BE9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807260"/>
              </p:ext>
            </p:extLst>
          </p:nvPr>
        </p:nvGraphicFramePr>
        <p:xfrm>
          <a:off x="4059322" y="1756592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4002a6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3b3b3b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64" name="Table 10">
            <a:extLst>
              <a:ext uri="{FF2B5EF4-FFF2-40B4-BE49-F238E27FC236}">
                <a16:creationId xmlns:a16="http://schemas.microsoft.com/office/drawing/2014/main" id="{503B0E49-430C-7447-BC83-3E2DF5965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823343"/>
              </p:ext>
            </p:extLst>
          </p:nvPr>
        </p:nvGraphicFramePr>
        <p:xfrm>
          <a:off x="4063998" y="1754102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4004b8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3b3b3b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106" name="Table 10">
            <a:extLst>
              <a:ext uri="{FF2B5EF4-FFF2-40B4-BE49-F238E27FC236}">
                <a16:creationId xmlns:a16="http://schemas.microsoft.com/office/drawing/2014/main" id="{4C2BAEFC-6673-C046-BF87-FFC7A1B40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555609"/>
              </p:ext>
            </p:extLst>
          </p:nvPr>
        </p:nvGraphicFramePr>
        <p:xfrm>
          <a:off x="4055701" y="1751348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4004b9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3b3b3b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107" name="Table 10">
            <a:extLst>
              <a:ext uri="{FF2B5EF4-FFF2-40B4-BE49-F238E27FC236}">
                <a16:creationId xmlns:a16="http://schemas.microsoft.com/office/drawing/2014/main" id="{D07C29AA-351E-CD4D-B5AD-C0D9559B6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647383"/>
              </p:ext>
            </p:extLst>
          </p:nvPr>
        </p:nvGraphicFramePr>
        <p:xfrm>
          <a:off x="4055699" y="1764186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4004b9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65" name="Table 10">
            <a:extLst>
              <a:ext uri="{FF2B5EF4-FFF2-40B4-BE49-F238E27FC236}">
                <a16:creationId xmlns:a16="http://schemas.microsoft.com/office/drawing/2014/main" id="{A007D3B2-B433-1C4D-8A18-A82FB2BE0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91100"/>
              </p:ext>
            </p:extLst>
          </p:nvPr>
        </p:nvGraphicFramePr>
        <p:xfrm>
          <a:off x="4052846" y="1776288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40042a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ea70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86E66D9-2635-2442-9FB7-B10EE43C6040}"/>
              </a:ext>
            </a:extLst>
          </p:cNvPr>
          <p:cNvCxnSpPr>
            <a:cxnSpLocks/>
          </p:cNvCxnSpPr>
          <p:nvPr/>
        </p:nvCxnSpPr>
        <p:spPr>
          <a:xfrm>
            <a:off x="1445323" y="5762538"/>
            <a:ext cx="2513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D1347D9-91A3-D44D-B4E4-7C7526199B48}"/>
              </a:ext>
            </a:extLst>
          </p:cNvPr>
          <p:cNvCxnSpPr>
            <a:cxnSpLocks/>
          </p:cNvCxnSpPr>
          <p:nvPr/>
        </p:nvCxnSpPr>
        <p:spPr>
          <a:xfrm>
            <a:off x="4802520" y="5161731"/>
            <a:ext cx="4215" cy="270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0E78AD-31B6-C64C-8098-F3E3781E7F9F}"/>
              </a:ext>
            </a:extLst>
          </p:cNvPr>
          <p:cNvCxnSpPr>
            <a:cxnSpLocks/>
          </p:cNvCxnSpPr>
          <p:nvPr/>
        </p:nvCxnSpPr>
        <p:spPr>
          <a:xfrm>
            <a:off x="7376332" y="4874252"/>
            <a:ext cx="4215" cy="270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34E81EB-DF8A-5740-A09A-7AE4162D0BC3}"/>
              </a:ext>
            </a:extLst>
          </p:cNvPr>
          <p:cNvCxnSpPr>
            <a:cxnSpLocks/>
          </p:cNvCxnSpPr>
          <p:nvPr/>
        </p:nvCxnSpPr>
        <p:spPr>
          <a:xfrm>
            <a:off x="4724400" y="3962400"/>
            <a:ext cx="4215" cy="270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9AEB435-3F70-464D-9B34-E01A94AEAED3}"/>
              </a:ext>
            </a:extLst>
          </p:cNvPr>
          <p:cNvCxnSpPr>
            <a:cxnSpLocks/>
          </p:cNvCxnSpPr>
          <p:nvPr/>
        </p:nvCxnSpPr>
        <p:spPr>
          <a:xfrm>
            <a:off x="7615785" y="3657600"/>
            <a:ext cx="4215" cy="270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77E421A-B6C3-924A-A5C4-DBC0E90C73DA}"/>
              </a:ext>
            </a:extLst>
          </p:cNvPr>
          <p:cNvCxnSpPr>
            <a:cxnSpLocks/>
          </p:cNvCxnSpPr>
          <p:nvPr/>
        </p:nvCxnSpPr>
        <p:spPr>
          <a:xfrm>
            <a:off x="4720185" y="2895600"/>
            <a:ext cx="4215" cy="270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D3FAE6F-FE4C-064B-B733-5C5CBBE22FCC}"/>
              </a:ext>
            </a:extLst>
          </p:cNvPr>
          <p:cNvCxnSpPr>
            <a:cxnSpLocks/>
          </p:cNvCxnSpPr>
          <p:nvPr/>
        </p:nvCxnSpPr>
        <p:spPr>
          <a:xfrm>
            <a:off x="7467600" y="2438400"/>
            <a:ext cx="4215" cy="270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9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2.22222E-6 L 0.00538 -0.04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55 L 0.12899 -0.00555 " pathEditMode="relative" ptsTypes="AA"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4908 L 0.0033 -0.08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71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831 L 0.0033 -0.128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0555 L 0.05365 -0.001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18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12801 L 0.0033 -0.172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9 -0.00162 L 0.09671 -0.00162 " pathEditMode="relative" ptsTypes="AA">
                                      <p:cBhvr>
                                        <p:cTn id="4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17292 L 0.0033 -0.218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556E-17 L 0.13299 0.002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99 0.00255 L 0.27361 0.0025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53" y="-6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21806 L 0.0033 -0.2618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56 L 0.12899 -0.0055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26181 L 0.0033 -0.308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3088 L 0.0033 -0.3490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56 L 0.05365 -0.0016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18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34908 L 0.0033 -0.39468 " pathEditMode="relative" ptsTypes="AA">
                                      <p:cBhvr>
                                        <p:cTn id="10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4 -0.00162 L 0.0967 -0.0016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-6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39584 L 0.0033 -0.43704 " pathEditMode="relative" ptsTypes="AA">
                                      <p:cBhvr>
                                        <p:cTn id="1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10">
            <a:extLst>
              <a:ext uri="{FF2B5EF4-FFF2-40B4-BE49-F238E27FC236}">
                <a16:creationId xmlns:a16="http://schemas.microsoft.com/office/drawing/2014/main" id="{889B951C-54C0-0A42-8300-68CDE0B0F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47573"/>
              </p:ext>
            </p:extLst>
          </p:nvPr>
        </p:nvGraphicFramePr>
        <p:xfrm>
          <a:off x="4019420" y="2613748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3D7EDDC-61AF-FB45-B595-42637F7D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D9FE2-D7E2-2747-A93E-49D60E30D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values in the registers when the function at address 0x401a82 starts executing?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FA34EA-7510-4D4C-8B6E-050B9AAFB688}"/>
              </a:ext>
            </a:extLst>
          </p:cNvPr>
          <p:cNvSpPr txBox="1"/>
          <p:nvPr/>
        </p:nvSpPr>
        <p:spPr>
          <a:xfrm>
            <a:off x="4550294" y="4903461"/>
            <a:ext cx="83326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5A C3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C578DD-D0C5-FE48-B5B6-E5AF11F2B65E}"/>
              </a:ext>
            </a:extLst>
          </p:cNvPr>
          <p:cNvSpPr/>
          <p:nvPr/>
        </p:nvSpPr>
        <p:spPr>
          <a:xfrm>
            <a:off x="1692441" y="5464456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0x4019e5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9E7A78-618D-3A4B-A6F9-0E510B1816B9}"/>
              </a:ext>
            </a:extLst>
          </p:cNvPr>
          <p:cNvSpPr/>
          <p:nvPr/>
        </p:nvSpPr>
        <p:spPr>
          <a:xfrm>
            <a:off x="1696923" y="5163123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0x59b997ff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3D6BE9-7FB4-DA4E-AA52-70C792135274}"/>
              </a:ext>
            </a:extLst>
          </p:cNvPr>
          <p:cNvSpPr txBox="1"/>
          <p:nvPr/>
        </p:nvSpPr>
        <p:spPr>
          <a:xfrm>
            <a:off x="4455096" y="5177135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85BAB1-50A3-3C4C-8F24-287F1AF26E1B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3810000" y="5058731"/>
            <a:ext cx="740294" cy="15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6F9750C-F2BB-C542-98D4-F43C2A14A19E}"/>
              </a:ext>
            </a:extLst>
          </p:cNvPr>
          <p:cNvSpPr txBox="1"/>
          <p:nvPr/>
        </p:nvSpPr>
        <p:spPr>
          <a:xfrm>
            <a:off x="7228147" y="4262735"/>
            <a:ext cx="176345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2B 02 C3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A6CFC-AF38-8947-ACD5-97D89D6ACC0B}"/>
              </a:ext>
            </a:extLst>
          </p:cNvPr>
          <p:cNvSpPr txBox="1"/>
          <p:nvPr/>
        </p:nvSpPr>
        <p:spPr>
          <a:xfrm>
            <a:off x="7137826" y="4643735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 (%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EB4C66-CA23-B441-933A-45378D424141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810000" y="4432012"/>
            <a:ext cx="3418147" cy="251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B554668-9224-7A40-B4B7-FF18B6348FAD}"/>
              </a:ext>
            </a:extLst>
          </p:cNvPr>
          <p:cNvSpPr/>
          <p:nvPr/>
        </p:nvSpPr>
        <p:spPr>
          <a:xfrm>
            <a:off x="1692441" y="4875446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0x401a5b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3D2995-528C-2E42-8EFC-2150F58B5DF4}"/>
              </a:ext>
            </a:extLst>
          </p:cNvPr>
          <p:cNvSpPr/>
          <p:nvPr/>
        </p:nvSpPr>
        <p:spPr>
          <a:xfrm>
            <a:off x="1691644" y="4567930"/>
            <a:ext cx="2286000" cy="312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0x7fffffffea58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A0DB3BE-A28B-8344-B4F7-B2D4082C3854}"/>
              </a:ext>
            </a:extLst>
          </p:cNvPr>
          <p:cNvSpPr/>
          <p:nvPr/>
        </p:nvSpPr>
        <p:spPr>
          <a:xfrm>
            <a:off x="1696655" y="3339497"/>
            <a:ext cx="2286000" cy="290443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87C1CA-52F8-1B48-BEEB-4CF490687520}"/>
              </a:ext>
            </a:extLst>
          </p:cNvPr>
          <p:cNvSpPr txBox="1"/>
          <p:nvPr/>
        </p:nvSpPr>
        <p:spPr>
          <a:xfrm>
            <a:off x="-1604" y="454780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7fffffffea38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AC97D4-E303-8744-AFEB-6D70056105BC}"/>
              </a:ext>
            </a:extLst>
          </p:cNvPr>
          <p:cNvSpPr txBox="1"/>
          <p:nvPr/>
        </p:nvSpPr>
        <p:spPr>
          <a:xfrm>
            <a:off x="8911" y="483162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7fffffffea30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4C2B4E-F0F1-374A-AAC5-224064C972F5}"/>
              </a:ext>
            </a:extLst>
          </p:cNvPr>
          <p:cNvSpPr txBox="1"/>
          <p:nvPr/>
        </p:nvSpPr>
        <p:spPr>
          <a:xfrm>
            <a:off x="8642" y="5114532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7fffffffea28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E01BB9-6113-0848-81DA-B1D2C5EE1832}"/>
              </a:ext>
            </a:extLst>
          </p:cNvPr>
          <p:cNvSpPr txBox="1"/>
          <p:nvPr/>
        </p:nvSpPr>
        <p:spPr>
          <a:xfrm>
            <a:off x="-269" y="5458012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7fffffffea20</a:t>
            </a:r>
          </a:p>
        </p:txBody>
      </p:sp>
      <p:graphicFrame>
        <p:nvGraphicFramePr>
          <p:cNvPr id="54" name="Table 10">
            <a:extLst>
              <a:ext uri="{FF2B5EF4-FFF2-40B4-BE49-F238E27FC236}">
                <a16:creationId xmlns:a16="http://schemas.microsoft.com/office/drawing/2014/main" id="{BE1767E6-97D3-4D46-8C79-885DACA228AD}"/>
              </a:ext>
            </a:extLst>
          </p:cNvPr>
          <p:cNvGraphicFramePr>
            <a:graphicFrameLocks noGrp="1"/>
          </p:cNvGraphicFramePr>
          <p:nvPr/>
        </p:nvGraphicFramePr>
        <p:xfrm>
          <a:off x="4030948" y="2586750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4019e5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55" name="Table 10">
            <a:extLst>
              <a:ext uri="{FF2B5EF4-FFF2-40B4-BE49-F238E27FC236}">
                <a16:creationId xmlns:a16="http://schemas.microsoft.com/office/drawing/2014/main" id="{3013B56E-2F1E-B14A-938D-C97FFE5C7A2E}"/>
              </a:ext>
            </a:extLst>
          </p:cNvPr>
          <p:cNvGraphicFramePr>
            <a:graphicFrameLocks noGrp="1"/>
          </p:cNvGraphicFramePr>
          <p:nvPr/>
        </p:nvGraphicFramePr>
        <p:xfrm>
          <a:off x="4026466" y="2586750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4019e6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..97ff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56" name="Table 10">
            <a:extLst>
              <a:ext uri="{FF2B5EF4-FFF2-40B4-BE49-F238E27FC236}">
                <a16:creationId xmlns:a16="http://schemas.microsoft.com/office/drawing/2014/main" id="{F2B4A15F-7D81-A447-8FC5-E5C489A154A0}"/>
              </a:ext>
            </a:extLst>
          </p:cNvPr>
          <p:cNvGraphicFramePr>
            <a:graphicFrameLocks noGrp="1"/>
          </p:cNvGraphicFramePr>
          <p:nvPr/>
        </p:nvGraphicFramePr>
        <p:xfrm>
          <a:off x="4020221" y="2585050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401a5b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..97ff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57" name="Table 10">
            <a:extLst>
              <a:ext uri="{FF2B5EF4-FFF2-40B4-BE49-F238E27FC236}">
                <a16:creationId xmlns:a16="http://schemas.microsoft.com/office/drawing/2014/main" id="{3ABC5313-4F83-654C-9702-68D76905D555}"/>
              </a:ext>
            </a:extLst>
          </p:cNvPr>
          <p:cNvGraphicFramePr>
            <a:graphicFrameLocks noGrp="1"/>
          </p:cNvGraphicFramePr>
          <p:nvPr/>
        </p:nvGraphicFramePr>
        <p:xfrm>
          <a:off x="4028707" y="2580272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401a5c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..97ff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..ea58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58" name="Table 10">
            <a:extLst>
              <a:ext uri="{FF2B5EF4-FFF2-40B4-BE49-F238E27FC236}">
                <a16:creationId xmlns:a16="http://schemas.microsoft.com/office/drawing/2014/main" id="{C00F81D3-1969-9147-B79A-EAD4902C7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842200"/>
              </p:ext>
            </p:extLst>
          </p:nvPr>
        </p:nvGraphicFramePr>
        <p:xfrm>
          <a:off x="4035430" y="2583511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401bb0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..97ff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..ea58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59" name="Table 10">
            <a:extLst>
              <a:ext uri="{FF2B5EF4-FFF2-40B4-BE49-F238E27FC236}">
                <a16:creationId xmlns:a16="http://schemas.microsoft.com/office/drawing/2014/main" id="{33BFE080-1FB6-D949-ABE8-06B13CA3D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858049"/>
              </p:ext>
            </p:extLst>
          </p:nvPr>
        </p:nvGraphicFramePr>
        <p:xfrm>
          <a:off x="4052688" y="2589062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401bb3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2f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..ea58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sp>
        <p:nvSpPr>
          <p:cNvPr id="61" name="Rectangle 60">
            <a:extLst>
              <a:ext uri="{FF2B5EF4-FFF2-40B4-BE49-F238E27FC236}">
                <a16:creationId xmlns:a16="http://schemas.microsoft.com/office/drawing/2014/main" id="{5AC63905-7A27-B94E-A5E9-9932539868BA}"/>
              </a:ext>
            </a:extLst>
          </p:cNvPr>
          <p:cNvSpPr/>
          <p:nvPr/>
        </p:nvSpPr>
        <p:spPr>
          <a:xfrm>
            <a:off x="1696560" y="4277696"/>
            <a:ext cx="2286000" cy="3013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0x401bb0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5CE2167-B493-824E-9DB4-11DB3A0A5612}"/>
              </a:ext>
            </a:extLst>
          </p:cNvPr>
          <p:cNvSpPr/>
          <p:nvPr/>
        </p:nvSpPr>
        <p:spPr>
          <a:xfrm>
            <a:off x="1695763" y="3970180"/>
            <a:ext cx="2286000" cy="312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0x4002a3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AC6215C-A6E9-7748-BD78-F00451792D1C}"/>
              </a:ext>
            </a:extLst>
          </p:cNvPr>
          <p:cNvSpPr txBox="1"/>
          <p:nvPr/>
        </p:nvSpPr>
        <p:spPr>
          <a:xfrm>
            <a:off x="7380548" y="5405735"/>
            <a:ext cx="83813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58 C3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013077-EFFC-0B46-88AB-EFAA02112041}"/>
              </a:ext>
            </a:extLst>
          </p:cNvPr>
          <p:cNvSpPr txBox="1"/>
          <p:nvPr/>
        </p:nvSpPr>
        <p:spPr>
          <a:xfrm>
            <a:off x="7290226" y="5786735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3FA4344-67C3-B94A-997B-E4F507209537}"/>
              </a:ext>
            </a:extLst>
          </p:cNvPr>
          <p:cNvCxnSpPr>
            <a:cxnSpLocks/>
            <a:endCxn id="63" idx="1"/>
          </p:cNvCxnSpPr>
          <p:nvPr/>
        </p:nvCxnSpPr>
        <p:spPr>
          <a:xfrm flipV="1">
            <a:off x="3962400" y="5575012"/>
            <a:ext cx="3418148" cy="25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14143E8F-ACA2-D74C-A36F-FDC9597CFE8D}"/>
              </a:ext>
            </a:extLst>
          </p:cNvPr>
          <p:cNvCxnSpPr>
            <a:cxnSpLocks/>
            <a:endCxn id="72" idx="3"/>
          </p:cNvCxnSpPr>
          <p:nvPr/>
        </p:nvCxnSpPr>
        <p:spPr>
          <a:xfrm rot="5400000" flipH="1" flipV="1">
            <a:off x="3276314" y="4035084"/>
            <a:ext cx="1235015" cy="167646"/>
          </a:xfrm>
          <a:prstGeom prst="bentConnector4">
            <a:avLst>
              <a:gd name="adj1" fmla="val -505"/>
              <a:gd name="adj2" fmla="val 23635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E3C4A21D-74D7-2141-A794-0FCB2A0EDCB0}"/>
              </a:ext>
            </a:extLst>
          </p:cNvPr>
          <p:cNvSpPr/>
          <p:nvPr/>
        </p:nvSpPr>
        <p:spPr>
          <a:xfrm>
            <a:off x="1703137" y="3664158"/>
            <a:ext cx="2286000" cy="312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0x401a82</a:t>
            </a:r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077F3CC-25FA-3242-B7DD-589A45ECD1B0}"/>
              </a:ext>
            </a:extLst>
          </p:cNvPr>
          <p:cNvSpPr txBox="1"/>
          <p:nvPr/>
        </p:nvSpPr>
        <p:spPr>
          <a:xfrm>
            <a:off x="797" y="3339498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7fffffffea58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1D20FD-6DBA-6842-AF2A-3A3C483446DD}"/>
              </a:ext>
            </a:extLst>
          </p:cNvPr>
          <p:cNvSpPr txBox="1"/>
          <p:nvPr/>
        </p:nvSpPr>
        <p:spPr>
          <a:xfrm>
            <a:off x="11312" y="3623318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7fffffffea50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F720EBC-3AEA-5148-BE8F-A1F36AB3BBF5}"/>
              </a:ext>
            </a:extLst>
          </p:cNvPr>
          <p:cNvSpPr txBox="1"/>
          <p:nvPr/>
        </p:nvSpPr>
        <p:spPr>
          <a:xfrm>
            <a:off x="11043" y="3954958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7fffffffea48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9ADDC6F-912C-CC4F-A0A1-376FE42EE494}"/>
              </a:ext>
            </a:extLst>
          </p:cNvPr>
          <p:cNvSpPr txBox="1"/>
          <p:nvPr/>
        </p:nvSpPr>
        <p:spPr>
          <a:xfrm>
            <a:off x="-1335" y="4264888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7fffffffea40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2FFD3D7-DDB8-F44C-9803-475CF9D1A2A5}"/>
              </a:ext>
            </a:extLst>
          </p:cNvPr>
          <p:cNvSpPr/>
          <p:nvPr/>
        </p:nvSpPr>
        <p:spPr>
          <a:xfrm>
            <a:off x="1691644" y="3345296"/>
            <a:ext cx="2286000" cy="312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0x59b997d0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5B6B05D-3C87-7240-B2EF-B8139A064968}"/>
              </a:ext>
            </a:extLst>
          </p:cNvPr>
          <p:cNvSpPr txBox="1"/>
          <p:nvPr/>
        </p:nvSpPr>
        <p:spPr>
          <a:xfrm>
            <a:off x="4621457" y="3667384"/>
            <a:ext cx="176345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C7 C3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299E864-915C-1B4A-BE10-037A72F8263A}"/>
              </a:ext>
            </a:extLst>
          </p:cNvPr>
          <p:cNvSpPr txBox="1"/>
          <p:nvPr/>
        </p:nvSpPr>
        <p:spPr>
          <a:xfrm>
            <a:off x="4526259" y="3972184"/>
            <a:ext cx="167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198EC96-C36A-6D45-B9C8-5E77895E838C}"/>
              </a:ext>
            </a:extLst>
          </p:cNvPr>
          <p:cNvCxnSpPr>
            <a:cxnSpLocks/>
            <a:endCxn id="75" idx="1"/>
          </p:cNvCxnSpPr>
          <p:nvPr/>
        </p:nvCxnSpPr>
        <p:spPr>
          <a:xfrm flipV="1">
            <a:off x="3804988" y="3836661"/>
            <a:ext cx="816469" cy="319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0" name="Table 10">
            <a:extLst>
              <a:ext uri="{FF2B5EF4-FFF2-40B4-BE49-F238E27FC236}">
                <a16:creationId xmlns:a16="http://schemas.microsoft.com/office/drawing/2014/main" id="{9A33F80F-A306-AF4C-90EA-D0250EC62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129052"/>
              </p:ext>
            </p:extLst>
          </p:nvPr>
        </p:nvGraphicFramePr>
        <p:xfrm>
          <a:off x="4045830" y="2586318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4002a3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2f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..ea58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41" name="Table 10">
            <a:extLst>
              <a:ext uri="{FF2B5EF4-FFF2-40B4-BE49-F238E27FC236}">
                <a16:creationId xmlns:a16="http://schemas.microsoft.com/office/drawing/2014/main" id="{51481594-8BB1-AA43-AEFD-557321056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373450"/>
              </p:ext>
            </p:extLst>
          </p:nvPr>
        </p:nvGraphicFramePr>
        <p:xfrm>
          <a:off x="4061196" y="2592728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4002a3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2f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2f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..ea58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graphicFrame>
        <p:nvGraphicFramePr>
          <p:cNvPr id="42" name="Table 10">
            <a:extLst>
              <a:ext uri="{FF2B5EF4-FFF2-40B4-BE49-F238E27FC236}">
                <a16:creationId xmlns:a16="http://schemas.microsoft.com/office/drawing/2014/main" id="{9B62173B-920A-1A45-9678-7A2F79D1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534801"/>
              </p:ext>
            </p:extLst>
          </p:nvPr>
        </p:nvGraphicFramePr>
        <p:xfrm>
          <a:off x="4061196" y="2587950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401a82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2f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2f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..ea58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15C979B-C199-AE4C-95AA-58B61B4BE5D0}"/>
              </a:ext>
            </a:extLst>
          </p:cNvPr>
          <p:cNvCxnSpPr>
            <a:cxnSpLocks/>
          </p:cNvCxnSpPr>
          <p:nvPr/>
        </p:nvCxnSpPr>
        <p:spPr>
          <a:xfrm>
            <a:off x="1445323" y="5762538"/>
            <a:ext cx="2513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E0F61A1-421B-3C4D-8C7E-782E60FC48B8}"/>
              </a:ext>
            </a:extLst>
          </p:cNvPr>
          <p:cNvCxnSpPr>
            <a:cxnSpLocks/>
          </p:cNvCxnSpPr>
          <p:nvPr/>
        </p:nvCxnSpPr>
        <p:spPr>
          <a:xfrm>
            <a:off x="7543800" y="5161731"/>
            <a:ext cx="4215" cy="270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D8E57E0-9F38-2C4B-A35F-AAC5F1E42E8F}"/>
              </a:ext>
            </a:extLst>
          </p:cNvPr>
          <p:cNvCxnSpPr>
            <a:cxnSpLocks/>
          </p:cNvCxnSpPr>
          <p:nvPr/>
        </p:nvCxnSpPr>
        <p:spPr>
          <a:xfrm>
            <a:off x="4724400" y="4633302"/>
            <a:ext cx="4215" cy="270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858992A-79F6-C840-9F56-308DBA581D4F}"/>
              </a:ext>
            </a:extLst>
          </p:cNvPr>
          <p:cNvCxnSpPr>
            <a:cxnSpLocks/>
          </p:cNvCxnSpPr>
          <p:nvPr/>
        </p:nvCxnSpPr>
        <p:spPr>
          <a:xfrm>
            <a:off x="7391400" y="3991464"/>
            <a:ext cx="4215" cy="270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407B3E7-6AB1-D542-8C8D-BF3F07CF61B4}"/>
              </a:ext>
            </a:extLst>
          </p:cNvPr>
          <p:cNvCxnSpPr>
            <a:cxnSpLocks/>
          </p:cNvCxnSpPr>
          <p:nvPr/>
        </p:nvCxnSpPr>
        <p:spPr>
          <a:xfrm>
            <a:off x="4800600" y="3393124"/>
            <a:ext cx="4215" cy="270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C9B5F040-7826-882B-C32A-DAA203027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898448"/>
              </p:ext>
            </p:extLst>
          </p:nvPr>
        </p:nvGraphicFramePr>
        <p:xfrm>
          <a:off x="4045830" y="2586750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38833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09401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2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20043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9129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rsi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rax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%</a:t>
                      </a:r>
                      <a:r>
                        <a:rPr lang="en-US" dirty="0" err="1">
                          <a:latin typeface="Courier" pitchFamily="2" charset="0"/>
                        </a:rPr>
                        <a:t>rdx</a:t>
                      </a:r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33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6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2.22222E-6 L 0.00538 -0.049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1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4908 L 0.0033 -0.08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71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0555 L 0.0415 -0.0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831 L 0.0033 -0.128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12801 L 0.0033 -0.172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56 L 0.04149 -0.00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17292 L 0.0033 -0.218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56 L 0.12899 -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21806 L 0.0033 -0.2618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0555 L 0.129 -0.0055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26181 L 0.0033 -0.308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Defense #3: Compiler checks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410200" cy="4876800"/>
          </a:xfrm>
        </p:spPr>
        <p:txBody>
          <a:bodyPr/>
          <a:lstStyle/>
          <a:p>
            <a:pPr eaLnBrk="1" hangingPunct="1"/>
            <a:r>
              <a:rPr lang="en-US" dirty="0"/>
              <a:t>Idea</a:t>
            </a:r>
          </a:p>
          <a:p>
            <a:pPr lvl="1" eaLnBrk="1" hangingPunct="1"/>
            <a:r>
              <a:rPr lang="en-US" dirty="0"/>
              <a:t>Place special value (“canary”) on stack just beyond buffer</a:t>
            </a:r>
          </a:p>
          <a:p>
            <a:pPr lvl="1" eaLnBrk="1" hangingPunct="1"/>
            <a:r>
              <a:rPr lang="en-US" dirty="0"/>
              <a:t>Check for corruption before exiting function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GCC Implementation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-protector</a:t>
            </a:r>
          </a:p>
          <a:p>
            <a:pPr lvl="1" eaLnBrk="1" hangingPunct="1"/>
            <a:r>
              <a:rPr lang="en-US" dirty="0"/>
              <a:t>Now the default (disabled in prior demos)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49ECB5-9811-6048-AAB3-F58571D02579}"/>
              </a:ext>
            </a:extLst>
          </p:cNvPr>
          <p:cNvSpPr/>
          <p:nvPr/>
        </p:nvSpPr>
        <p:spPr>
          <a:xfrm>
            <a:off x="6178644" y="3484457"/>
            <a:ext cx="2286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address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4A38C6-FAB9-8B42-AE6A-A9F6F7CB8D3B}"/>
              </a:ext>
            </a:extLst>
          </p:cNvPr>
          <p:cNvSpPr txBox="1"/>
          <p:nvPr/>
        </p:nvSpPr>
        <p:spPr>
          <a:xfrm>
            <a:off x="4648200" y="154733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0x7FFFFFFF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93A29-3C7F-E446-9665-C9307D24580B}"/>
              </a:ext>
            </a:extLst>
          </p:cNvPr>
          <p:cNvSpPr/>
          <p:nvPr/>
        </p:nvSpPr>
        <p:spPr>
          <a:xfrm>
            <a:off x="6178644" y="1655657"/>
            <a:ext cx="22860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B482D-FEDD-B14C-B506-4AA81AA539D3}"/>
              </a:ext>
            </a:extLst>
          </p:cNvPr>
          <p:cNvSpPr txBox="1"/>
          <p:nvPr/>
        </p:nvSpPr>
        <p:spPr>
          <a:xfrm>
            <a:off x="4751696" y="64886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0x00000000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5C10D98E-107D-7B47-9C7B-009C2223B207}"/>
              </a:ext>
            </a:extLst>
          </p:cNvPr>
          <p:cNvSpPr/>
          <p:nvPr/>
        </p:nvSpPr>
        <p:spPr>
          <a:xfrm>
            <a:off x="8540844" y="1647769"/>
            <a:ext cx="609600" cy="126525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0080A7-1696-5549-A576-E666C9DCBDD6}"/>
              </a:ext>
            </a:extLst>
          </p:cNvPr>
          <p:cNvSpPr/>
          <p:nvPr/>
        </p:nvSpPr>
        <p:spPr>
          <a:xfrm>
            <a:off x="6178644" y="2112857"/>
            <a:ext cx="22860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Stack Frame 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D1E771-76E4-2A4E-808E-6ADDA20F7819}"/>
              </a:ext>
            </a:extLst>
          </p:cNvPr>
          <p:cNvSpPr/>
          <p:nvPr/>
        </p:nvSpPr>
        <p:spPr>
          <a:xfrm>
            <a:off x="6173201" y="4474065"/>
            <a:ext cx="2286000" cy="13715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Stack Frame Q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C8EE6C-D643-7C46-A4F7-E0497F111BB5}"/>
              </a:ext>
            </a:extLst>
          </p:cNvPr>
          <p:cNvSpPr/>
          <p:nvPr/>
        </p:nvSpPr>
        <p:spPr>
          <a:xfrm>
            <a:off x="6178644" y="1655657"/>
            <a:ext cx="2286000" cy="506161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8C3A57E-0962-524B-B939-A04007D4F1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1676" r="4778" b="6440"/>
          <a:stretch/>
        </p:blipFill>
        <p:spPr>
          <a:xfrm>
            <a:off x="7010400" y="397068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98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Stack Canaries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3051174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418824" y="6093548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2831574" y="5920510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908175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883798" y="4988386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21761" y="4265999"/>
            <a:ext cx="1797050" cy="18275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dirty="0">
              <a:latin typeface="Calibri" pitchFamily="34" charset="0"/>
            </a:endParaRPr>
          </a:p>
          <a:p>
            <a:pPr algn="ctr">
              <a:defRPr/>
            </a:pPr>
            <a:endParaRPr lang="en-US" dirty="0">
              <a:latin typeface="Calibri" pitchFamily="34" charset="0"/>
            </a:endParaRPr>
          </a:p>
          <a:p>
            <a:pPr algn="ctr">
              <a:defRPr/>
            </a:pPr>
            <a:endParaRPr lang="en-US" sz="1800" dirty="0">
              <a:latin typeface="Calibri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Calibri" pitchFamily="34" charset="0"/>
              </a:rPr>
              <a:t>Stack </a:t>
            </a:r>
            <a:r>
              <a:rPr lang="en-US" dirty="0">
                <a:latin typeface="Calibri" pitchFamily="34" charset="0"/>
              </a:rPr>
              <a:t>Frame 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for</a:t>
            </a:r>
            <a:r>
              <a:rPr lang="en-US" dirty="0">
                <a:latin typeface="Courier New" pitchFamily="49" charset="0"/>
              </a:rPr>
              <a:t> echo</a:t>
            </a:r>
            <a:r>
              <a:rPr lang="en-US" dirty="0">
                <a:latin typeface="Calibri" pitchFamily="34" charset="0"/>
              </a:rPr>
              <a:t> 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858316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858316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858316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858316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8209727F-EF25-7B49-9774-2CA69B683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4997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E7CCBF-9CB5-AB41-A6C3-76A4AEA3BDFA}"/>
              </a:ext>
            </a:extLst>
          </p:cNvPr>
          <p:cNvGrpSpPr/>
          <p:nvPr/>
        </p:nvGrpSpPr>
        <p:grpSpPr>
          <a:xfrm>
            <a:off x="533400" y="3324225"/>
            <a:ext cx="1797050" cy="304800"/>
            <a:chOff x="2377022" y="2811289"/>
            <a:chExt cx="1797050" cy="304800"/>
          </a:xfrm>
        </p:grpSpPr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F14B1498-DEB5-474E-B1F0-27A5F627D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899B1B8A-3701-1D48-9944-E16693F70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67167737-740B-0042-93AF-231B40B18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289545ED-D57D-3641-8723-DD0374818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f6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8120A8-8B9B-3B4D-8639-40A9C5ED36FA}"/>
              </a:ext>
            </a:extLst>
          </p:cNvPr>
          <p:cNvGrpSpPr/>
          <p:nvPr/>
        </p:nvGrpSpPr>
        <p:grpSpPr>
          <a:xfrm>
            <a:off x="528592" y="3023006"/>
            <a:ext cx="1806666" cy="308707"/>
            <a:chOff x="2367406" y="2811288"/>
            <a:chExt cx="1806666" cy="30870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E2A9F4-C8DA-BA45-BB87-945674319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406" y="2811288"/>
              <a:ext cx="458879" cy="308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26DF3F-CB11-3C4E-AD0D-97E3538B9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723D47-196C-6A4F-B32E-6CF128255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AE6AB9B-A4C7-F64C-AFDC-FEFE1863D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E5CAFA5-993D-6D4C-A2EE-17BAAECFA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821" y="3050401"/>
            <a:ext cx="10118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saved </a:t>
            </a:r>
          </a:p>
          <a:p>
            <a:r>
              <a:rPr lang="en-US" sz="1800" dirty="0">
                <a:latin typeface="Courier New" pitchFamily="49" charset="0"/>
              </a:rPr>
              <a:t>%rip</a:t>
            </a:r>
          </a:p>
        </p:txBody>
      </p:sp>
      <p:sp>
        <p:nvSpPr>
          <p:cNvPr id="63" name="Rectangle 23">
            <a:extLst>
              <a:ext uri="{FF2B5EF4-FFF2-40B4-BE49-F238E27FC236}">
                <a16:creationId xmlns:a16="http://schemas.microsoft.com/office/drawing/2014/main" id="{B74E3410-A8CE-7945-A982-B4FAA619D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592" y="3642086"/>
            <a:ext cx="1797050" cy="6075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Stack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Frame 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for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</a:rPr>
              <a:t> echo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1800" dirty="0">
              <a:solidFill>
                <a:schemeClr val="bg1"/>
              </a:solidFill>
              <a:latin typeface="Courier New" pitchFamily="49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7ABB1C-49E1-9641-808A-A0F6E85E8AB0}"/>
              </a:ext>
            </a:extLst>
          </p:cNvPr>
          <p:cNvGrpSpPr/>
          <p:nvPr/>
        </p:nvGrpSpPr>
        <p:grpSpPr>
          <a:xfrm>
            <a:off x="533400" y="3918095"/>
            <a:ext cx="1797050" cy="1245694"/>
            <a:chOff x="533400" y="3307040"/>
            <a:chExt cx="1797050" cy="12456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4B2DC33-118E-7241-9A6E-B1663669D500}"/>
                </a:ext>
              </a:extLst>
            </p:cNvPr>
            <p:cNvGrpSpPr/>
            <p:nvPr/>
          </p:nvGrpSpPr>
          <p:grpSpPr>
            <a:xfrm>
              <a:off x="533400" y="3625490"/>
              <a:ext cx="1797050" cy="927244"/>
              <a:chOff x="533400" y="3625490"/>
              <a:chExt cx="1797050" cy="927244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9D058BD6-40A4-7741-A493-D67F036F8BA9}"/>
                  </a:ext>
                </a:extLst>
              </p:cNvPr>
              <p:cNvGrpSpPr/>
              <p:nvPr/>
            </p:nvGrpSpPr>
            <p:grpSpPr>
              <a:xfrm>
                <a:off x="533400" y="4247934"/>
                <a:ext cx="1797050" cy="304800"/>
                <a:chOff x="533400" y="4648200"/>
                <a:chExt cx="1797050" cy="304800"/>
              </a:xfrm>
            </p:grpSpPr>
            <p:sp>
              <p:nvSpPr>
                <p:cNvPr id="47" name="Rectangle 24">
                  <a:extLst>
                    <a:ext uri="{FF2B5EF4-FFF2-40B4-BE49-F238E27FC236}">
                      <a16:creationId xmlns:a16="http://schemas.microsoft.com/office/drawing/2014/main" id="{86D953BE-9246-B145-99C5-F238DACE9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35</a:t>
                  </a:r>
                </a:p>
              </p:txBody>
            </p:sp>
            <p:sp>
              <p:nvSpPr>
                <p:cNvPr id="48" name="Rectangle 25">
                  <a:extLst>
                    <a:ext uri="{FF2B5EF4-FFF2-40B4-BE49-F238E27FC236}">
                      <a16:creationId xmlns:a16="http://schemas.microsoft.com/office/drawing/2014/main" id="{FAE644C0-3569-6A4F-A0E1-EE65241415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34</a:t>
                  </a:r>
                </a:p>
              </p:txBody>
            </p:sp>
            <p:sp>
              <p:nvSpPr>
                <p:cNvPr id="49" name="Rectangle 26">
                  <a:extLst>
                    <a:ext uri="{FF2B5EF4-FFF2-40B4-BE49-F238E27FC236}">
                      <a16:creationId xmlns:a16="http://schemas.microsoft.com/office/drawing/2014/main" id="{99E64384-0C23-6841-B18B-E052E2DF84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33</a:t>
                  </a:r>
                </a:p>
              </p:txBody>
            </p:sp>
            <p:sp>
              <p:nvSpPr>
                <p:cNvPr id="50" name="Rectangle 27">
                  <a:extLst>
                    <a:ext uri="{FF2B5EF4-FFF2-40B4-BE49-F238E27FC236}">
                      <a16:creationId xmlns:a16="http://schemas.microsoft.com/office/drawing/2014/main" id="{75983E2E-B3F3-204D-B00C-C80B7A57A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32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06C1156-CD75-1E4D-8FCA-746BAE3F905A}"/>
                  </a:ext>
                </a:extLst>
              </p:cNvPr>
              <p:cNvGrpSpPr/>
              <p:nvPr/>
            </p:nvGrpSpPr>
            <p:grpSpPr>
              <a:xfrm>
                <a:off x="533400" y="3936712"/>
                <a:ext cx="1797050" cy="304800"/>
                <a:chOff x="533400" y="4648200"/>
                <a:chExt cx="1797050" cy="304800"/>
              </a:xfrm>
            </p:grpSpPr>
            <p:sp>
              <p:nvSpPr>
                <p:cNvPr id="52" name="Rectangle 24">
                  <a:extLst>
                    <a:ext uri="{FF2B5EF4-FFF2-40B4-BE49-F238E27FC236}">
                      <a16:creationId xmlns:a16="http://schemas.microsoft.com/office/drawing/2014/main" id="{D2BF1EAD-C061-8543-8743-30E3625B7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39</a:t>
                  </a:r>
                </a:p>
              </p:txBody>
            </p:sp>
            <p:sp>
              <p:nvSpPr>
                <p:cNvPr id="53" name="Rectangle 25">
                  <a:extLst>
                    <a:ext uri="{FF2B5EF4-FFF2-40B4-BE49-F238E27FC236}">
                      <a16:creationId xmlns:a16="http://schemas.microsoft.com/office/drawing/2014/main" id="{69871AE3-A5B7-6243-B404-25051CCA61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38</a:t>
                  </a:r>
                </a:p>
              </p:txBody>
            </p:sp>
            <p:sp>
              <p:nvSpPr>
                <p:cNvPr id="54" name="Rectangle 26">
                  <a:extLst>
                    <a:ext uri="{FF2B5EF4-FFF2-40B4-BE49-F238E27FC236}">
                      <a16:creationId xmlns:a16="http://schemas.microsoft.com/office/drawing/2014/main" id="{DE53B324-210D-EE4B-A982-15A544BDE1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37</a:t>
                  </a:r>
                </a:p>
              </p:txBody>
            </p:sp>
            <p:sp>
              <p:nvSpPr>
                <p:cNvPr id="55" name="Rectangle 27">
                  <a:extLst>
                    <a:ext uri="{FF2B5EF4-FFF2-40B4-BE49-F238E27FC236}">
                      <a16:creationId xmlns:a16="http://schemas.microsoft.com/office/drawing/2014/main" id="{33778603-E70B-F549-9BC0-6A7C224C8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36</a:t>
                  </a: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115C136-EEF9-5149-B1B1-4EFB02E9B12B}"/>
                  </a:ext>
                </a:extLst>
              </p:cNvPr>
              <p:cNvGrpSpPr/>
              <p:nvPr/>
            </p:nvGrpSpPr>
            <p:grpSpPr>
              <a:xfrm>
                <a:off x="533400" y="3625490"/>
                <a:ext cx="1797050" cy="304800"/>
                <a:chOff x="533400" y="4648200"/>
                <a:chExt cx="1797050" cy="304800"/>
              </a:xfrm>
            </p:grpSpPr>
            <p:sp>
              <p:nvSpPr>
                <p:cNvPr id="57" name="Rectangle 24">
                  <a:extLst>
                    <a:ext uri="{FF2B5EF4-FFF2-40B4-BE49-F238E27FC236}">
                      <a16:creationId xmlns:a16="http://schemas.microsoft.com/office/drawing/2014/main" id="{B185DF00-7772-5443-8EC0-7229F9960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</a:rPr>
                    <a:t>33</a:t>
                  </a:r>
                  <a:endParaRPr lang="en-US" sz="1800" dirty="0">
                    <a:solidFill>
                      <a:srgbClr val="FF0000"/>
                    </a:solidFill>
                    <a:latin typeface="Courier New" pitchFamily="49" charset="0"/>
                    <a:cs typeface="+mn-cs"/>
                  </a:endParaRPr>
                </a:p>
              </p:txBody>
            </p:sp>
            <p:sp>
              <p:nvSpPr>
                <p:cNvPr id="58" name="Rectangle 25">
                  <a:extLst>
                    <a:ext uri="{FF2B5EF4-FFF2-40B4-BE49-F238E27FC236}">
                      <a16:creationId xmlns:a16="http://schemas.microsoft.com/office/drawing/2014/main" id="{B54A26EE-CB4E-0D4E-806D-9C14B8BA15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32</a:t>
                  </a:r>
                </a:p>
              </p:txBody>
            </p:sp>
            <p:sp>
              <p:nvSpPr>
                <p:cNvPr id="59" name="Rectangle 26">
                  <a:extLst>
                    <a:ext uri="{FF2B5EF4-FFF2-40B4-BE49-F238E27FC236}">
                      <a16:creationId xmlns:a16="http://schemas.microsoft.com/office/drawing/2014/main" id="{5C82788C-B8A9-5148-B902-96EEDF1D9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31</a:t>
                  </a:r>
                </a:p>
              </p:txBody>
            </p:sp>
            <p:sp>
              <p:nvSpPr>
                <p:cNvPr id="60" name="Rectangle 27">
                  <a:extLst>
                    <a:ext uri="{FF2B5EF4-FFF2-40B4-BE49-F238E27FC236}">
                      <a16:creationId xmlns:a16="http://schemas.microsoft.com/office/drawing/2014/main" id="{2BE5A378-B30A-3A41-86A4-E191418111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30</a:t>
                  </a:r>
                </a:p>
              </p:txBody>
            </p:sp>
          </p:grpSp>
        </p:grpSp>
        <p:sp>
          <p:nvSpPr>
            <p:cNvPr id="62" name="Rectangle 27">
              <a:extLst>
                <a:ext uri="{FF2B5EF4-FFF2-40B4-BE49-F238E27FC236}">
                  <a16:creationId xmlns:a16="http://schemas.microsoft.com/office/drawing/2014/main" id="{F020E2EE-5C16-424C-B894-9B28D7B77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996" y="3307040"/>
              <a:ext cx="439646" cy="31097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3C83979F-2086-C04F-B754-7120B1A24B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1676" r="4778" b="6440"/>
          <a:stretch/>
        </p:blipFill>
        <p:spPr>
          <a:xfrm>
            <a:off x="1142205" y="3669839"/>
            <a:ext cx="514351" cy="537209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552BDD8-95A2-7F4F-82E7-72DEEC606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248" y="3747778"/>
            <a:ext cx="1011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canary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EB8CFA6-52E4-A436-A11F-BA272FB0C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347145"/>
            <a:ext cx="4789781" cy="50141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echo: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sub    $0x28,%rsp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mov    %fs:0x28,%rax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mov    %rax,0x18(%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6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lea    0xc(%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mov    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6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mov    $0x0,%eax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0x400590 &lt;gets&gt;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lea    0xc(%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mov    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6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0x400560 &lt;puts&gt;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6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mov    0x18(%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%fs:0x28,%rax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je     0x4006cf &lt;echo+73&gt;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0x400570 &lt;__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stack_chk_fail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add    $0x28,%rsp</a:t>
            </a: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 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endParaRPr lang="en-US" sz="1600" b="1" dirty="0"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79148B-43C2-F8AC-B0E1-1E6149D1DEE2}"/>
              </a:ext>
            </a:extLst>
          </p:cNvPr>
          <p:cNvSpPr/>
          <p:nvPr/>
        </p:nvSpPr>
        <p:spPr>
          <a:xfrm>
            <a:off x="4506951" y="1845304"/>
            <a:ext cx="4398632" cy="5471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AF8741-6F94-1C1A-C3F0-A84787049BEC}"/>
              </a:ext>
            </a:extLst>
          </p:cNvPr>
          <p:cNvSpPr/>
          <p:nvPr/>
        </p:nvSpPr>
        <p:spPr>
          <a:xfrm>
            <a:off x="4506950" y="4580385"/>
            <a:ext cx="4398633" cy="9906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29">
            <a:extLst>
              <a:ext uri="{FF2B5EF4-FFF2-40B4-BE49-F238E27FC236}">
                <a16:creationId xmlns:a16="http://schemas.microsoft.com/office/drawing/2014/main" id="{3D508EAC-D9E3-AE84-DEFA-570425B70C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7788" y="5197230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82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4252-C477-0074-3A8C-2E9E0708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Defenses</a:t>
            </a:r>
          </a:p>
        </p:txBody>
      </p:sp>
      <p:pic>
        <p:nvPicPr>
          <p:cNvPr id="9" name="Content Placeholder 8" descr="A cartoon zebra holding a sign&#10;&#10;Description automatically generated">
            <a:extLst>
              <a:ext uri="{FF2B5EF4-FFF2-40B4-BE49-F238E27FC236}">
                <a16:creationId xmlns:a16="http://schemas.microsoft.com/office/drawing/2014/main" id="{5845630C-B3D0-C259-11B7-C5127FCB5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06" y="2752846"/>
            <a:ext cx="2755403" cy="28067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B5FF7B-1B37-F01E-8423-1CE8EF2C044E}"/>
              </a:ext>
            </a:extLst>
          </p:cNvPr>
          <p:cNvSpPr txBox="1">
            <a:spLocks/>
          </p:cNvSpPr>
          <p:nvPr/>
        </p:nvSpPr>
        <p:spPr>
          <a:xfrm>
            <a:off x="2606040" y="1740198"/>
            <a:ext cx="393192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Gadget Elimination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2A22E0-B1A1-B251-F5FE-A593EB02F192}"/>
              </a:ext>
            </a:extLst>
          </p:cNvPr>
          <p:cNvGrpSpPr/>
          <p:nvPr/>
        </p:nvGrpSpPr>
        <p:grpSpPr>
          <a:xfrm>
            <a:off x="3371850" y="2819400"/>
            <a:ext cx="2400300" cy="2425861"/>
            <a:chOff x="3009519" y="2969871"/>
            <a:chExt cx="3429000" cy="3429000"/>
          </a:xfrm>
        </p:grpSpPr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4F13FD34-E167-BFB8-04BF-D033329D2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3570178" y="3473085"/>
              <a:ext cx="2430363" cy="242257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4B1E90F-9082-BC26-4378-3D361D3E9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519" y="2969871"/>
              <a:ext cx="3429000" cy="3429000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4ACE458-4C67-3960-2E85-9F1D572BA4A0}"/>
              </a:ext>
            </a:extLst>
          </p:cNvPr>
          <p:cNvSpPr txBox="1">
            <a:spLocks/>
          </p:cNvSpPr>
          <p:nvPr/>
        </p:nvSpPr>
        <p:spPr>
          <a:xfrm>
            <a:off x="5600700" y="1740198"/>
            <a:ext cx="393192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Control Flow Integrity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481107-89EC-3B2F-B6EE-48E1ADA0BC7F}"/>
              </a:ext>
            </a:extLst>
          </p:cNvPr>
          <p:cNvSpPr txBox="1">
            <a:spLocks/>
          </p:cNvSpPr>
          <p:nvPr/>
        </p:nvSpPr>
        <p:spPr>
          <a:xfrm>
            <a:off x="-329010" y="1755768"/>
            <a:ext cx="3931920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Address Space Layout Randomization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F2C2BCA6-C314-A299-5264-00C5FB84BD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8601" y="3155707"/>
            <a:ext cx="2743200" cy="17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1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893D-00C8-2842-B417-78E9BAB6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of the world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476F4-3835-344B-8AAE-8CA1293EA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14" y="3276600"/>
            <a:ext cx="4599286" cy="34544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103065-C680-4C43-9E47-29FA3EDC4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Defenses:</a:t>
            </a:r>
          </a:p>
          <a:p>
            <a:pPr lvl="1"/>
            <a:r>
              <a:rPr lang="en-US" dirty="0"/>
              <a:t>high-level languages</a:t>
            </a:r>
          </a:p>
          <a:p>
            <a:pPr lvl="1"/>
            <a:r>
              <a:rPr lang="en-US" dirty="0"/>
              <a:t>Stack Canaries</a:t>
            </a:r>
          </a:p>
          <a:p>
            <a:pPr lvl="1"/>
            <a:r>
              <a:rPr lang="en-US" dirty="0"/>
              <a:t>Memory tagging</a:t>
            </a:r>
          </a:p>
          <a:p>
            <a:pPr lvl="1"/>
            <a:r>
              <a:rPr lang="en-US" dirty="0"/>
              <a:t>ASLR</a:t>
            </a:r>
          </a:p>
          <a:p>
            <a:pPr lvl="1"/>
            <a:r>
              <a:rPr lang="en-US" dirty="0"/>
              <a:t>continuing research and development…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But all they aren't perfect!</a:t>
            </a:r>
          </a:p>
        </p:txBody>
      </p:sp>
    </p:spTree>
    <p:extLst>
      <p:ext uri="{BB962C8B-B14F-4D97-AF65-F5344CB8AC3E}">
        <p14:creationId xmlns:p14="http://schemas.microsoft.com/office/powerpoint/2010/main" val="337235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1F913F-B732-CD40-BD96-75B4B95E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Review: Buffer Overflow Attack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122479-2F5C-A84E-BBB7-2BD00F2A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3488"/>
            <a:ext cx="8229600" cy="5003512"/>
          </a:xfrm>
        </p:spPr>
        <p:txBody>
          <a:bodyPr/>
          <a:lstStyle/>
          <a:p>
            <a:r>
              <a:rPr lang="en-US" dirty="0"/>
              <a:t>Idea: overwrite return address with address of instruction you want to execute next</a:t>
            </a:r>
          </a:p>
          <a:p>
            <a:pPr lvl="1"/>
            <a:r>
              <a:rPr lang="en-US" dirty="0"/>
              <a:t>If a string: use padding to fill up space between array and saved rip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FBB91D9-D4B3-F342-8484-0AD9868AB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761" y="4953000"/>
            <a:ext cx="3364437" cy="18133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$0x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18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b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b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call puts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addq</a:t>
            </a:r>
            <a:r>
              <a:rPr lang="en-US" sz="1600" b="1">
                <a:latin typeface="Courier New" pitchFamily="49" charset="0"/>
                <a:ea typeface="MS Mincho" pitchFamily="49" charset="-128"/>
                <a:cs typeface="+mn-cs"/>
              </a:rPr>
              <a:t>  $0x18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b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 ret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E5BAA189-2275-CC4C-BC9B-B96664516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4194174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70734E-0549-CE45-8199-A5874893D503}"/>
              </a:ext>
            </a:extLst>
          </p:cNvPr>
          <p:cNvGrpSpPr/>
          <p:nvPr/>
        </p:nvGrpSpPr>
        <p:grpSpPr>
          <a:xfrm>
            <a:off x="-87327" y="6439932"/>
            <a:ext cx="901141" cy="369332"/>
            <a:chOff x="-87327" y="6439932"/>
            <a:chExt cx="901141" cy="369332"/>
          </a:xfrm>
        </p:grpSpPr>
        <p:sp>
          <p:nvSpPr>
            <p:cNvPr id="11" name="Line 29">
              <a:extLst>
                <a:ext uri="{FF2B5EF4-FFF2-40B4-BE49-F238E27FC236}">
                  <a16:creationId xmlns:a16="http://schemas.microsoft.com/office/drawing/2014/main" id="{754A1057-4380-314C-9C92-BF2568809A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0021" y="6629401"/>
              <a:ext cx="2237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30">
              <a:extLst>
                <a:ext uri="{FF2B5EF4-FFF2-40B4-BE49-F238E27FC236}">
                  <a16:creationId xmlns:a16="http://schemas.microsoft.com/office/drawing/2014/main" id="{8C6472EE-6D11-9C4A-BF78-EC5B27636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7327" y="6439932"/>
              <a:ext cx="7387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13" name="Rectangle 31">
            <a:extLst>
              <a:ext uri="{FF2B5EF4-FFF2-40B4-BE49-F238E27FC236}">
                <a16:creationId xmlns:a16="http://schemas.microsoft.com/office/drawing/2014/main" id="{40F11CC8-0938-2A46-867C-0043F901C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3051175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B1BBCC14-9AAD-5248-B089-9FDF2E24A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6338888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400F0C79-DFC0-2541-B518-25469CDAE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887" y="6338888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16" name="Rectangle 26">
            <a:extLst>
              <a:ext uri="{FF2B5EF4-FFF2-40B4-BE49-F238E27FC236}">
                <a16:creationId xmlns:a16="http://schemas.microsoft.com/office/drawing/2014/main" id="{3A949A09-D922-754D-AD74-4062E1B53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149" y="6338888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17" name="Rectangle 27">
            <a:extLst>
              <a:ext uri="{FF2B5EF4-FFF2-40B4-BE49-F238E27FC236}">
                <a16:creationId xmlns:a16="http://schemas.microsoft.com/office/drawing/2014/main" id="{D2624451-BAC4-E747-8FA1-6F2FCBEA9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412" y="6338888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B292AF58-5564-384F-9150-A3400D242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4803775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alibri" pitchFamily="34" charset="0"/>
              </a:rPr>
              <a:t>Stack </a:t>
            </a:r>
            <a:r>
              <a:rPr lang="en-US" dirty="0">
                <a:latin typeface="Calibri" pitchFamily="34" charset="0"/>
              </a:rPr>
              <a:t>Frame 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for</a:t>
            </a:r>
            <a:r>
              <a:rPr lang="en-US" dirty="0">
                <a:latin typeface="Courier New" pitchFamily="49" charset="0"/>
              </a:rPr>
              <a:t> echo</a:t>
            </a:r>
            <a:r>
              <a:rPr lang="en-US" dirty="0">
                <a:latin typeface="Calibri" pitchFamily="34" charset="0"/>
              </a:rPr>
              <a:t> 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ECAC7693-FDC7-9145-8F9D-191390655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4187997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7FD334-86B2-E440-A3E5-EA12E37581B2}"/>
              </a:ext>
            </a:extLst>
          </p:cNvPr>
          <p:cNvGrpSpPr/>
          <p:nvPr/>
        </p:nvGrpSpPr>
        <p:grpSpPr>
          <a:xfrm>
            <a:off x="818624" y="4467225"/>
            <a:ext cx="1797050" cy="304800"/>
            <a:chOff x="2377022" y="2811289"/>
            <a:chExt cx="1797050" cy="304800"/>
          </a:xfrm>
        </p:grpSpPr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24111610-9DDD-D04E-B78A-EA71B0401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59321D3E-A77F-2243-88BF-1C33A6F13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21E43268-6B24-7342-83BA-F255F17EC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1BA73359-15E6-4447-9B10-2B6F0DF5B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f6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05F977-E6D4-574D-AF4D-B99AFD427981}"/>
              </a:ext>
            </a:extLst>
          </p:cNvPr>
          <p:cNvGrpSpPr/>
          <p:nvPr/>
        </p:nvGrpSpPr>
        <p:grpSpPr>
          <a:xfrm>
            <a:off x="813816" y="4166006"/>
            <a:ext cx="1797050" cy="321921"/>
            <a:chOff x="2367406" y="2811288"/>
            <a:chExt cx="1797050" cy="32192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98FA985-9C11-7949-BD1D-1D3B9802A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406" y="2811288"/>
              <a:ext cx="458879" cy="308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317105-869C-8B49-9234-5F44E02FB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093" y="2811288"/>
              <a:ext cx="444454" cy="3076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7A630C-B2F4-174B-AB6E-88ACAD4EC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355" y="2811289"/>
              <a:ext cx="444455" cy="3076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7BF0B1-1282-3143-8270-F03C1ABDF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193" y="2811288"/>
              <a:ext cx="449263" cy="3219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4E148AD-DD19-3040-91EA-9CC4E50FA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094" y="4175157"/>
            <a:ext cx="10118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saved </a:t>
            </a:r>
          </a:p>
          <a:p>
            <a:r>
              <a:rPr lang="en-US" sz="1800" dirty="0">
                <a:latin typeface="Courier New" pitchFamily="49" charset="0"/>
              </a:rPr>
              <a:t>%rip</a:t>
            </a:r>
          </a:p>
        </p:txBody>
      </p:sp>
      <p:sp>
        <p:nvSpPr>
          <p:cNvPr id="66" name="Rectangle 4">
            <a:extLst>
              <a:ext uri="{FF2B5EF4-FFF2-40B4-BE49-F238E27FC236}">
                <a16:creationId xmlns:a16="http://schemas.microsoft.com/office/drawing/2014/main" id="{099ED2D0-C077-7146-93EB-0B9E709C5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762" y="3079358"/>
            <a:ext cx="3364438" cy="1812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[4];  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5CC3F3-7E4F-F346-8255-A1F98E40CBB3}"/>
              </a:ext>
            </a:extLst>
          </p:cNvPr>
          <p:cNvGrpSpPr/>
          <p:nvPr/>
        </p:nvGrpSpPr>
        <p:grpSpPr>
          <a:xfrm>
            <a:off x="818624" y="4467006"/>
            <a:ext cx="1797050" cy="2162394"/>
            <a:chOff x="818624" y="4467006"/>
            <a:chExt cx="1797050" cy="216239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6B0FD4F-3989-B94B-BF57-7C34A1208AE3}"/>
                </a:ext>
              </a:extLst>
            </p:cNvPr>
            <p:cNvGrpSpPr/>
            <p:nvPr/>
          </p:nvGrpSpPr>
          <p:grpSpPr>
            <a:xfrm>
              <a:off x="818624" y="4768490"/>
              <a:ext cx="1797050" cy="1860910"/>
              <a:chOff x="533400" y="3625490"/>
              <a:chExt cx="1797050" cy="186091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5F511E2-A55E-5A4C-8013-8DFADC0579AC}"/>
                  </a:ext>
                </a:extLst>
              </p:cNvPr>
              <p:cNvGrpSpPr/>
              <p:nvPr/>
            </p:nvGrpSpPr>
            <p:grpSpPr>
              <a:xfrm>
                <a:off x="533400" y="5181600"/>
                <a:ext cx="1797050" cy="304800"/>
                <a:chOff x="533400" y="4648200"/>
                <a:chExt cx="1797050" cy="304800"/>
              </a:xfrm>
            </p:grpSpPr>
            <p:sp>
              <p:nvSpPr>
                <p:cNvPr id="62" name="Rectangle 24">
                  <a:extLst>
                    <a:ext uri="{FF2B5EF4-FFF2-40B4-BE49-F238E27FC236}">
                      <a16:creationId xmlns:a16="http://schemas.microsoft.com/office/drawing/2014/main" id="{4A8A49D9-49C4-3F49-BBDD-DC4D4BBB2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04</a:t>
                  </a:r>
                </a:p>
              </p:txBody>
            </p:sp>
            <p:sp>
              <p:nvSpPr>
                <p:cNvPr id="63" name="Rectangle 25">
                  <a:extLst>
                    <a:ext uri="{FF2B5EF4-FFF2-40B4-BE49-F238E27FC236}">
                      <a16:creationId xmlns:a16="http://schemas.microsoft.com/office/drawing/2014/main" id="{D85CFE76-8C42-FC4F-8452-1AA21D7DD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03</a:t>
                  </a:r>
                </a:p>
              </p:txBody>
            </p:sp>
            <p:sp>
              <p:nvSpPr>
                <p:cNvPr id="64" name="Rectangle 26">
                  <a:extLst>
                    <a:ext uri="{FF2B5EF4-FFF2-40B4-BE49-F238E27FC236}">
                      <a16:creationId xmlns:a16="http://schemas.microsoft.com/office/drawing/2014/main" id="{6C804C47-D896-144E-AC1E-AE883A40A0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02</a:t>
                  </a:r>
                </a:p>
              </p:txBody>
            </p:sp>
            <p:sp>
              <p:nvSpPr>
                <p:cNvPr id="65" name="Rectangle 27">
                  <a:extLst>
                    <a:ext uri="{FF2B5EF4-FFF2-40B4-BE49-F238E27FC236}">
                      <a16:creationId xmlns:a16="http://schemas.microsoft.com/office/drawing/2014/main" id="{142C0225-88BB-874F-8934-101226C11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</a:rPr>
                    <a:t>01</a:t>
                  </a:r>
                  <a:endParaRPr lang="en-US" sz="1800" dirty="0">
                    <a:latin typeface="Courier New" pitchFamily="49" charset="0"/>
                    <a:cs typeface="+mn-cs"/>
                  </a:endParaRPr>
                </a:p>
              </p:txBody>
            </p:sp>
          </p:grpSp>
          <p:sp>
            <p:nvSpPr>
              <p:cNvPr id="36" name="Rectangle 23">
                <a:extLst>
                  <a:ext uri="{FF2B5EF4-FFF2-40B4-BE49-F238E27FC236}">
                    <a16:creationId xmlns:a16="http://schemas.microsoft.com/office/drawing/2014/main" id="{6A3736D0-8037-4A47-A07E-1CE144AA1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3646487"/>
                <a:ext cx="1797050" cy="15312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b="0" dirty="0">
                    <a:latin typeface="Calibri" pitchFamily="34" charset="0"/>
                  </a:rPr>
                  <a:t>20 bytes unused</a:t>
                </a:r>
                <a:endParaRPr lang="en-US" sz="1800" dirty="0">
                  <a:latin typeface="Courier New" pitchFamily="49" charset="0"/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C19F7C2-0DCD-B744-B2A5-C356D7BC8264}"/>
                  </a:ext>
                </a:extLst>
              </p:cNvPr>
              <p:cNvGrpSpPr/>
              <p:nvPr/>
            </p:nvGrpSpPr>
            <p:grpSpPr>
              <a:xfrm>
                <a:off x="533400" y="4870378"/>
                <a:ext cx="1797050" cy="304800"/>
                <a:chOff x="533400" y="4648200"/>
                <a:chExt cx="1797050" cy="304800"/>
              </a:xfrm>
            </p:grpSpPr>
            <p:sp>
              <p:nvSpPr>
                <p:cNvPr id="58" name="Rectangle 24">
                  <a:extLst>
                    <a:ext uri="{FF2B5EF4-FFF2-40B4-BE49-F238E27FC236}">
                      <a16:creationId xmlns:a16="http://schemas.microsoft.com/office/drawing/2014/main" id="{A1DBE394-4659-5240-9885-3DA90798D3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08</a:t>
                  </a:r>
                </a:p>
              </p:txBody>
            </p:sp>
            <p:sp>
              <p:nvSpPr>
                <p:cNvPr id="59" name="Rectangle 25">
                  <a:extLst>
                    <a:ext uri="{FF2B5EF4-FFF2-40B4-BE49-F238E27FC236}">
                      <a16:creationId xmlns:a16="http://schemas.microsoft.com/office/drawing/2014/main" id="{410F747E-90D8-6F45-A92A-898428AA57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07</a:t>
                  </a:r>
                </a:p>
              </p:txBody>
            </p:sp>
            <p:sp>
              <p:nvSpPr>
                <p:cNvPr id="60" name="Rectangle 26">
                  <a:extLst>
                    <a:ext uri="{FF2B5EF4-FFF2-40B4-BE49-F238E27FC236}">
                      <a16:creationId xmlns:a16="http://schemas.microsoft.com/office/drawing/2014/main" id="{68AD04D9-0D7F-9847-93F5-AE4C891D0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06</a:t>
                  </a:r>
                </a:p>
              </p:txBody>
            </p:sp>
            <p:sp>
              <p:nvSpPr>
                <p:cNvPr id="61" name="Rectangle 27">
                  <a:extLst>
                    <a:ext uri="{FF2B5EF4-FFF2-40B4-BE49-F238E27FC236}">
                      <a16:creationId xmlns:a16="http://schemas.microsoft.com/office/drawing/2014/main" id="{E695ECC6-D497-1942-B95D-89AD129B8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05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6843EFA-0DFF-064A-982E-7D05AEC0E1F9}"/>
                  </a:ext>
                </a:extLst>
              </p:cNvPr>
              <p:cNvGrpSpPr/>
              <p:nvPr/>
            </p:nvGrpSpPr>
            <p:grpSpPr>
              <a:xfrm>
                <a:off x="533400" y="4559156"/>
                <a:ext cx="1797050" cy="304800"/>
                <a:chOff x="533400" y="4648200"/>
                <a:chExt cx="1797050" cy="304800"/>
              </a:xfrm>
            </p:grpSpPr>
            <p:sp>
              <p:nvSpPr>
                <p:cNvPr id="54" name="Rectangle 24">
                  <a:extLst>
                    <a:ext uri="{FF2B5EF4-FFF2-40B4-BE49-F238E27FC236}">
                      <a16:creationId xmlns:a16="http://schemas.microsoft.com/office/drawing/2014/main" id="{48EA6EB6-220B-6A49-B801-397BAD70C5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0c</a:t>
                  </a:r>
                </a:p>
              </p:txBody>
            </p:sp>
            <p:sp>
              <p:nvSpPr>
                <p:cNvPr id="55" name="Rectangle 25">
                  <a:extLst>
                    <a:ext uri="{FF2B5EF4-FFF2-40B4-BE49-F238E27FC236}">
                      <a16:creationId xmlns:a16="http://schemas.microsoft.com/office/drawing/2014/main" id="{3F96F1A5-A168-604F-9BB1-09DC56AD27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0b</a:t>
                  </a:r>
                </a:p>
              </p:txBody>
            </p:sp>
            <p:sp>
              <p:nvSpPr>
                <p:cNvPr id="56" name="Rectangle 26">
                  <a:extLst>
                    <a:ext uri="{FF2B5EF4-FFF2-40B4-BE49-F238E27FC236}">
                      <a16:creationId xmlns:a16="http://schemas.microsoft.com/office/drawing/2014/main" id="{2465F675-10F9-AF41-98FE-7AA60F191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0a</a:t>
                  </a:r>
                </a:p>
              </p:txBody>
            </p:sp>
            <p:sp>
              <p:nvSpPr>
                <p:cNvPr id="57" name="Rectangle 27">
                  <a:extLst>
                    <a:ext uri="{FF2B5EF4-FFF2-40B4-BE49-F238E27FC236}">
                      <a16:creationId xmlns:a16="http://schemas.microsoft.com/office/drawing/2014/main" id="{CA1C001E-A0E9-5449-A899-4331C2695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09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E66C32A-9F03-1E4E-B0F7-0BBA04E4D800}"/>
                  </a:ext>
                </a:extLst>
              </p:cNvPr>
              <p:cNvGrpSpPr/>
              <p:nvPr/>
            </p:nvGrpSpPr>
            <p:grpSpPr>
              <a:xfrm>
                <a:off x="533400" y="4247934"/>
                <a:ext cx="1797050" cy="304800"/>
                <a:chOff x="533400" y="4648200"/>
                <a:chExt cx="1797050" cy="304800"/>
              </a:xfrm>
            </p:grpSpPr>
            <p:sp>
              <p:nvSpPr>
                <p:cNvPr id="50" name="Rectangle 24">
                  <a:extLst>
                    <a:ext uri="{FF2B5EF4-FFF2-40B4-BE49-F238E27FC236}">
                      <a16:creationId xmlns:a16="http://schemas.microsoft.com/office/drawing/2014/main" id="{6F367491-3674-444B-BB41-2E1AC5DB5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51" name="Rectangle 25">
                  <a:extLst>
                    <a:ext uri="{FF2B5EF4-FFF2-40B4-BE49-F238E27FC236}">
                      <a16:creationId xmlns:a16="http://schemas.microsoft.com/office/drawing/2014/main" id="{33CF27C5-C05F-A149-8050-901D64866F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0f</a:t>
                  </a:r>
                </a:p>
              </p:txBody>
            </p:sp>
            <p:sp>
              <p:nvSpPr>
                <p:cNvPr id="52" name="Rectangle 26">
                  <a:extLst>
                    <a:ext uri="{FF2B5EF4-FFF2-40B4-BE49-F238E27FC236}">
                      <a16:creationId xmlns:a16="http://schemas.microsoft.com/office/drawing/2014/main" id="{0177743C-A0B9-904C-B153-36D6CE650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0e</a:t>
                  </a:r>
                </a:p>
              </p:txBody>
            </p:sp>
            <p:sp>
              <p:nvSpPr>
                <p:cNvPr id="53" name="Rectangle 27">
                  <a:extLst>
                    <a:ext uri="{FF2B5EF4-FFF2-40B4-BE49-F238E27FC236}">
                      <a16:creationId xmlns:a16="http://schemas.microsoft.com/office/drawing/2014/main" id="{41B01C81-2137-2E40-A1DC-C68AFC24F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0d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012AEEF-D45E-A84A-B539-E936EA069556}"/>
                  </a:ext>
                </a:extLst>
              </p:cNvPr>
              <p:cNvGrpSpPr/>
              <p:nvPr/>
            </p:nvGrpSpPr>
            <p:grpSpPr>
              <a:xfrm>
                <a:off x="533400" y="3936712"/>
                <a:ext cx="1797050" cy="304800"/>
                <a:chOff x="533400" y="4648200"/>
                <a:chExt cx="1797050" cy="304800"/>
              </a:xfrm>
            </p:grpSpPr>
            <p:sp>
              <p:nvSpPr>
                <p:cNvPr id="46" name="Rectangle 24">
                  <a:extLst>
                    <a:ext uri="{FF2B5EF4-FFF2-40B4-BE49-F238E27FC236}">
                      <a16:creationId xmlns:a16="http://schemas.microsoft.com/office/drawing/2014/main" id="{8BC09FA4-CDCC-1A48-9131-E4323A633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15</a:t>
                  </a:r>
                </a:p>
              </p:txBody>
            </p:sp>
            <p:sp>
              <p:nvSpPr>
                <p:cNvPr id="47" name="Rectangle 25">
                  <a:extLst>
                    <a:ext uri="{FF2B5EF4-FFF2-40B4-BE49-F238E27FC236}">
                      <a16:creationId xmlns:a16="http://schemas.microsoft.com/office/drawing/2014/main" id="{33150721-0E84-6B49-A43D-D2C2EAA079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14</a:t>
                  </a:r>
                </a:p>
              </p:txBody>
            </p:sp>
            <p:sp>
              <p:nvSpPr>
                <p:cNvPr id="48" name="Rectangle 26">
                  <a:extLst>
                    <a:ext uri="{FF2B5EF4-FFF2-40B4-BE49-F238E27FC236}">
                      <a16:creationId xmlns:a16="http://schemas.microsoft.com/office/drawing/2014/main" id="{19539616-FA50-9C4B-B478-35091E6626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13</a:t>
                  </a:r>
                </a:p>
              </p:txBody>
            </p:sp>
            <p:sp>
              <p:nvSpPr>
                <p:cNvPr id="49" name="Rectangle 27">
                  <a:extLst>
                    <a:ext uri="{FF2B5EF4-FFF2-40B4-BE49-F238E27FC236}">
                      <a16:creationId xmlns:a16="http://schemas.microsoft.com/office/drawing/2014/main" id="{65999422-1CC2-8542-AF10-A10AC65DCB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12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5148083-1F22-0441-B678-228A50DBF9F7}"/>
                  </a:ext>
                </a:extLst>
              </p:cNvPr>
              <p:cNvGrpSpPr/>
              <p:nvPr/>
            </p:nvGrpSpPr>
            <p:grpSpPr>
              <a:xfrm>
                <a:off x="533400" y="3625490"/>
                <a:ext cx="1797050" cy="304800"/>
                <a:chOff x="533400" y="4648200"/>
                <a:chExt cx="1797050" cy="304800"/>
              </a:xfrm>
            </p:grpSpPr>
            <p:sp>
              <p:nvSpPr>
                <p:cNvPr id="42" name="Rectangle 24">
                  <a:extLst>
                    <a:ext uri="{FF2B5EF4-FFF2-40B4-BE49-F238E27FC236}">
                      <a16:creationId xmlns:a16="http://schemas.microsoft.com/office/drawing/2014/main" id="{15BC7F16-FE4B-6342-B3CA-D0F0CB053A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19</a:t>
                  </a:r>
                </a:p>
              </p:txBody>
            </p:sp>
            <p:sp>
              <p:nvSpPr>
                <p:cNvPr id="43" name="Rectangle 25">
                  <a:extLst>
                    <a:ext uri="{FF2B5EF4-FFF2-40B4-BE49-F238E27FC236}">
                      <a16:creationId xmlns:a16="http://schemas.microsoft.com/office/drawing/2014/main" id="{7376F4E7-8B1D-8F43-A855-540C30FE35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663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18</a:t>
                  </a:r>
                </a:p>
              </p:txBody>
            </p:sp>
            <p:sp>
              <p:nvSpPr>
                <p:cNvPr id="44" name="Rectangle 26">
                  <a:extLst>
                    <a:ext uri="{FF2B5EF4-FFF2-40B4-BE49-F238E27FC236}">
                      <a16:creationId xmlns:a16="http://schemas.microsoft.com/office/drawing/2014/main" id="{D67062A9-D4DA-A84A-9CC2-45DC2833E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925" y="4648200"/>
                  <a:ext cx="449263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17</a:t>
                  </a:r>
                </a:p>
              </p:txBody>
            </p:sp>
            <p:sp>
              <p:nvSpPr>
                <p:cNvPr id="45" name="Rectangle 27">
                  <a:extLst>
                    <a:ext uri="{FF2B5EF4-FFF2-40B4-BE49-F238E27FC236}">
                      <a16:creationId xmlns:a16="http://schemas.microsoft.com/office/drawing/2014/main" id="{F319AC80-D706-794E-9C86-CCC3DBF022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188" y="4648200"/>
                  <a:ext cx="449262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800" dirty="0">
                      <a:latin typeface="Courier New" pitchFamily="49" charset="0"/>
                      <a:cs typeface="+mn-cs"/>
                    </a:rPr>
                    <a:t>16</a:t>
                  </a:r>
                </a:p>
              </p:txBody>
            </p:sp>
          </p:grpSp>
        </p:grpSp>
        <p:sp>
          <p:nvSpPr>
            <p:cNvPr id="68" name="Rectangle 24">
              <a:extLst>
                <a:ext uri="{FF2B5EF4-FFF2-40B4-BE49-F238E27FC236}">
                  <a16:creationId xmlns:a16="http://schemas.microsoft.com/office/drawing/2014/main" id="{249D84AB-2BC8-A145-93EB-05013D584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624" y="4467006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69" name="Rectangle 25">
              <a:extLst>
                <a:ext uri="{FF2B5EF4-FFF2-40B4-BE49-F238E27FC236}">
                  <a16:creationId xmlns:a16="http://schemas.microsoft.com/office/drawing/2014/main" id="{6C6C75E2-3538-F449-B3A6-F36ECBEC6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887" y="4467006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0" name="Rectangle 26">
              <a:extLst>
                <a:ext uri="{FF2B5EF4-FFF2-40B4-BE49-F238E27FC236}">
                  <a16:creationId xmlns:a16="http://schemas.microsoft.com/office/drawing/2014/main" id="{1FDDC165-7729-564E-8DEA-A38277F6D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149" y="4467006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71" name="Rectangle 27">
              <a:extLst>
                <a:ext uri="{FF2B5EF4-FFF2-40B4-BE49-F238E27FC236}">
                  <a16:creationId xmlns:a16="http://schemas.microsoft.com/office/drawing/2014/main" id="{DB2493B1-9AC4-4448-9AD1-D08190829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412" y="4467006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09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B325D1-ED53-094D-815D-BD4ECFEBC6D0}"/>
              </a:ext>
            </a:extLst>
          </p:cNvPr>
          <p:cNvGrpSpPr/>
          <p:nvPr/>
        </p:nvGrpSpPr>
        <p:grpSpPr>
          <a:xfrm>
            <a:off x="2610866" y="6438303"/>
            <a:ext cx="829261" cy="366712"/>
            <a:chOff x="2610866" y="6438303"/>
            <a:chExt cx="829261" cy="366712"/>
          </a:xfrm>
        </p:grpSpPr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CA783F10-198A-9548-8A4E-8FA2F8421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402" y="6438303"/>
              <a:ext cx="5937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latin typeface="Courier New" pitchFamily="49" charset="0"/>
                </a:rPr>
                <a:t>buf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76" name="Line 29">
              <a:extLst>
                <a:ext uri="{FF2B5EF4-FFF2-40B4-BE49-F238E27FC236}">
                  <a16:creationId xmlns:a16="http://schemas.microsoft.com/office/drawing/2014/main" id="{1B103AE6-8D87-8B4A-B399-1685EBE8D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10866" y="6629400"/>
              <a:ext cx="2847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ight Brace 3">
            <a:extLst>
              <a:ext uri="{FF2B5EF4-FFF2-40B4-BE49-F238E27FC236}">
                <a16:creationId xmlns:a16="http://schemas.microsoft.com/office/drawing/2014/main" id="{6554E2AD-9732-8D4F-93D1-493A44E93253}"/>
              </a:ext>
            </a:extLst>
          </p:cNvPr>
          <p:cNvSpPr/>
          <p:nvPr/>
        </p:nvSpPr>
        <p:spPr>
          <a:xfrm>
            <a:off x="2610866" y="4166006"/>
            <a:ext cx="284734" cy="60248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00052 -0.27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aph with a line going up&#10;&#10;Description automatically generated">
            <a:extLst>
              <a:ext uri="{FF2B5EF4-FFF2-40B4-BE49-F238E27FC236}">
                <a16:creationId xmlns:a16="http://schemas.microsoft.com/office/drawing/2014/main" id="{343BBE37-3A77-B276-8EEC-9725FE90F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7" r="6481"/>
          <a:stretch/>
        </p:blipFill>
        <p:spPr>
          <a:xfrm>
            <a:off x="0" y="2160418"/>
            <a:ext cx="9144000" cy="325520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8795D-A140-9149-B04B-E5A942B3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of the world</a:t>
            </a:r>
          </a:p>
        </p:txBody>
      </p:sp>
      <p:pic>
        <p:nvPicPr>
          <p:cNvPr id="9" name="Picture 8" descr="A penguin with yellow beak and black text&#10;&#10;Description automatically generated">
            <a:extLst>
              <a:ext uri="{FF2B5EF4-FFF2-40B4-BE49-F238E27FC236}">
                <a16:creationId xmlns:a16="http://schemas.microsoft.com/office/drawing/2014/main" id="{8B2F090B-B909-6FA7-6039-5FA84EA4A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33" y="4028111"/>
            <a:ext cx="3919267" cy="2163762"/>
          </a:xfrm>
          <a:prstGeom prst="rect">
            <a:avLst/>
          </a:prstGeom>
        </p:spPr>
      </p:pic>
      <p:pic>
        <p:nvPicPr>
          <p:cNvPr id="13" name="Picture 12" descr="A red and black logo&#10;&#10;Description automatically generated">
            <a:extLst>
              <a:ext uri="{FF2B5EF4-FFF2-40B4-BE49-F238E27FC236}">
                <a16:creationId xmlns:a16="http://schemas.microsoft.com/office/drawing/2014/main" id="{FF30E6EB-48CE-904D-F177-FA2A0727B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526810"/>
            <a:ext cx="3702845" cy="772390"/>
          </a:xfrm>
          <a:prstGeom prst="rect">
            <a:avLst/>
          </a:prstGeom>
        </p:spPr>
      </p:pic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70FB4D22-3A4D-6341-A5D1-3FEA8F54D8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251975"/>
            <a:ext cx="1606025" cy="160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1F913F-B732-CD40-BD96-75B4B95E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Code Injection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122479-2F5C-A84E-BBB7-2BD00F2A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3488"/>
            <a:ext cx="8229600" cy="15723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Idea: fill the buffer with bytes that will be interpreted as code</a:t>
            </a:r>
          </a:p>
          <a:p>
            <a:r>
              <a:rPr lang="en-US" dirty="0"/>
              <a:t>Overwrite the return address with address of the beginning of the buffer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FBB91D9-D4B3-F342-8484-0AD9868AB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761" y="4953000"/>
            <a:ext cx="3364437" cy="18133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$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18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b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b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call puts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addq</a:t>
            </a:r>
            <a:r>
              <a:rPr lang="en-US" sz="1600" b="1" dirty="0">
                <a:latin typeface="Courier New" pitchFamily="49" charset="0"/>
                <a:ea typeface="MS Mincho" pitchFamily="49" charset="-128"/>
                <a:cs typeface="+mn-cs"/>
              </a:rPr>
              <a:t>  $18, %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b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 ret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E5BAA189-2275-CC4C-BC9B-B96664516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4194174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40F11CC8-0938-2A46-867C-0043F901C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3051175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B1BBCC14-9AAD-5248-B089-9FDF2E24A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6338888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400F0C79-DFC0-2541-B518-25469CDAE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887" y="6338888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16" name="Rectangle 26">
            <a:extLst>
              <a:ext uri="{FF2B5EF4-FFF2-40B4-BE49-F238E27FC236}">
                <a16:creationId xmlns:a16="http://schemas.microsoft.com/office/drawing/2014/main" id="{3A949A09-D922-754D-AD74-4062E1B53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149" y="6338888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17" name="Rectangle 27">
            <a:extLst>
              <a:ext uri="{FF2B5EF4-FFF2-40B4-BE49-F238E27FC236}">
                <a16:creationId xmlns:a16="http://schemas.microsoft.com/office/drawing/2014/main" id="{D2624451-BAC4-E747-8FA1-6F2FCBEA9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412" y="6338888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B292AF58-5564-384F-9150-A3400D242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4803775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alibri" pitchFamily="34" charset="0"/>
              </a:rPr>
              <a:t>Stack </a:t>
            </a:r>
            <a:r>
              <a:rPr lang="en-US" dirty="0">
                <a:latin typeface="Calibri" pitchFamily="34" charset="0"/>
              </a:rPr>
              <a:t>Frame 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for</a:t>
            </a:r>
            <a:r>
              <a:rPr lang="en-US" dirty="0">
                <a:latin typeface="Courier New" pitchFamily="49" charset="0"/>
              </a:rPr>
              <a:t> echo</a:t>
            </a:r>
            <a:r>
              <a:rPr lang="en-US" dirty="0">
                <a:latin typeface="Calibri" pitchFamily="34" charset="0"/>
              </a:rPr>
              <a:t> 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ECAC7693-FDC7-9145-8F9D-191390655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24" y="4187997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7FD334-86B2-E440-A3E5-EA12E37581B2}"/>
              </a:ext>
            </a:extLst>
          </p:cNvPr>
          <p:cNvGrpSpPr/>
          <p:nvPr/>
        </p:nvGrpSpPr>
        <p:grpSpPr>
          <a:xfrm>
            <a:off x="818624" y="4467225"/>
            <a:ext cx="1797050" cy="304800"/>
            <a:chOff x="2377022" y="2811289"/>
            <a:chExt cx="1797050" cy="304800"/>
          </a:xfrm>
        </p:grpSpPr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24111610-9DDD-D04E-B78A-EA71B0401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59321D3E-A77F-2243-88BF-1C33A6F13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21E43268-6B24-7342-83BA-F255F17EC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1BA73359-15E6-4447-9B10-2B6F0DF5B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f6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05F977-E6D4-574D-AF4D-B99AFD427981}"/>
              </a:ext>
            </a:extLst>
          </p:cNvPr>
          <p:cNvGrpSpPr/>
          <p:nvPr/>
        </p:nvGrpSpPr>
        <p:grpSpPr>
          <a:xfrm>
            <a:off x="813816" y="4166006"/>
            <a:ext cx="1797050" cy="321921"/>
            <a:chOff x="2367406" y="2811288"/>
            <a:chExt cx="1797050" cy="32192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98FA985-9C11-7949-BD1D-1D3B9802A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406" y="2811288"/>
              <a:ext cx="458879" cy="308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317105-869C-8B49-9234-5F44E02FB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093" y="2811288"/>
              <a:ext cx="444454" cy="3076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7A630C-B2F4-174B-AB6E-88ACAD4EC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355" y="2811289"/>
              <a:ext cx="444455" cy="3076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7BF0B1-1282-3143-8270-F03C1ABDF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193" y="2811288"/>
              <a:ext cx="449263" cy="3219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4E148AD-DD19-3040-91EA-9CC4E50FA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185" y="4193401"/>
            <a:ext cx="10118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saved </a:t>
            </a:r>
          </a:p>
          <a:p>
            <a:r>
              <a:rPr lang="en-US" sz="1800" dirty="0">
                <a:latin typeface="Courier New" pitchFamily="49" charset="0"/>
              </a:rPr>
              <a:t>%rip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6B0FD4F-3989-B94B-BF57-7C34A1208AE3}"/>
              </a:ext>
            </a:extLst>
          </p:cNvPr>
          <p:cNvGrpSpPr/>
          <p:nvPr/>
        </p:nvGrpSpPr>
        <p:grpSpPr>
          <a:xfrm>
            <a:off x="818624" y="4768490"/>
            <a:ext cx="1797050" cy="1860910"/>
            <a:chOff x="533400" y="3625490"/>
            <a:chExt cx="1797050" cy="186091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5F511E2-A55E-5A4C-8013-8DFADC0579AC}"/>
                </a:ext>
              </a:extLst>
            </p:cNvPr>
            <p:cNvGrpSpPr/>
            <p:nvPr/>
          </p:nvGrpSpPr>
          <p:grpSpPr>
            <a:xfrm>
              <a:off x="533400" y="5181600"/>
              <a:ext cx="1797050" cy="304800"/>
              <a:chOff x="533400" y="4648200"/>
              <a:chExt cx="1797050" cy="304800"/>
            </a:xfrm>
          </p:grpSpPr>
          <p:sp>
            <p:nvSpPr>
              <p:cNvPr id="62" name="Rectangle 24">
                <a:extLst>
                  <a:ext uri="{FF2B5EF4-FFF2-40B4-BE49-F238E27FC236}">
                    <a16:creationId xmlns:a16="http://schemas.microsoft.com/office/drawing/2014/main" id="{4A8A49D9-49C4-3F49-BBDD-DC4D4BBB2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63" name="Rectangle 25">
                <a:extLst>
                  <a:ext uri="{FF2B5EF4-FFF2-40B4-BE49-F238E27FC236}">
                    <a16:creationId xmlns:a16="http://schemas.microsoft.com/office/drawing/2014/main" id="{D85CFE76-8C42-FC4F-8452-1AA21D7DD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64" name="Rectangle 26">
                <a:extLst>
                  <a:ext uri="{FF2B5EF4-FFF2-40B4-BE49-F238E27FC236}">
                    <a16:creationId xmlns:a16="http://schemas.microsoft.com/office/drawing/2014/main" id="{6C804C47-D896-144E-AC1E-AE883A40A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65" name="Rectangle 27">
                <a:extLst>
                  <a:ext uri="{FF2B5EF4-FFF2-40B4-BE49-F238E27FC236}">
                    <a16:creationId xmlns:a16="http://schemas.microsoft.com/office/drawing/2014/main" id="{142C0225-88BB-874F-8934-101226C11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6A3736D0-8037-4A47-A07E-1CE144AA1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3646487"/>
              <a:ext cx="1797050" cy="15312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</a:rPr>
                <a:t>20 bytes unused</a:t>
              </a:r>
              <a:endParaRPr lang="en-US" sz="1800" dirty="0">
                <a:latin typeface="Courier New" pitchFamily="49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C19F7C2-0DCD-B744-B2A5-C356D7BC8264}"/>
                </a:ext>
              </a:extLst>
            </p:cNvPr>
            <p:cNvGrpSpPr/>
            <p:nvPr/>
          </p:nvGrpSpPr>
          <p:grpSpPr>
            <a:xfrm>
              <a:off x="533400" y="4870378"/>
              <a:ext cx="1797050" cy="304800"/>
              <a:chOff x="533400" y="4648200"/>
              <a:chExt cx="1797050" cy="304800"/>
            </a:xfrm>
          </p:grpSpPr>
          <p:sp>
            <p:nvSpPr>
              <p:cNvPr id="58" name="Rectangle 24">
                <a:extLst>
                  <a:ext uri="{FF2B5EF4-FFF2-40B4-BE49-F238E27FC236}">
                    <a16:creationId xmlns:a16="http://schemas.microsoft.com/office/drawing/2014/main" id="{A1DBE394-4659-5240-9885-3DA90798D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59" name="Rectangle 25">
                <a:extLst>
                  <a:ext uri="{FF2B5EF4-FFF2-40B4-BE49-F238E27FC236}">
                    <a16:creationId xmlns:a16="http://schemas.microsoft.com/office/drawing/2014/main" id="{410F747E-90D8-6F45-A92A-898428AA5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  <p:sp>
            <p:nvSpPr>
              <p:cNvPr id="60" name="Rectangle 26">
                <a:extLst>
                  <a:ext uri="{FF2B5EF4-FFF2-40B4-BE49-F238E27FC236}">
                    <a16:creationId xmlns:a16="http://schemas.microsoft.com/office/drawing/2014/main" id="{68AD04D9-0D7F-9847-93F5-AE4C891D0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61" name="Rectangle 27">
                <a:extLst>
                  <a:ext uri="{FF2B5EF4-FFF2-40B4-BE49-F238E27FC236}">
                    <a16:creationId xmlns:a16="http://schemas.microsoft.com/office/drawing/2014/main" id="{E695ECC6-D497-1942-B95D-89AD129B8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6843EFA-0DFF-064A-982E-7D05AEC0E1F9}"/>
                </a:ext>
              </a:extLst>
            </p:cNvPr>
            <p:cNvGrpSpPr/>
            <p:nvPr/>
          </p:nvGrpSpPr>
          <p:grpSpPr>
            <a:xfrm>
              <a:off x="533400" y="4559156"/>
              <a:ext cx="1797050" cy="304800"/>
              <a:chOff x="533400" y="4648200"/>
              <a:chExt cx="1797050" cy="304800"/>
            </a:xfrm>
          </p:grpSpPr>
          <p:sp>
            <p:nvSpPr>
              <p:cNvPr id="54" name="Rectangle 24">
                <a:extLst>
                  <a:ext uri="{FF2B5EF4-FFF2-40B4-BE49-F238E27FC236}">
                    <a16:creationId xmlns:a16="http://schemas.microsoft.com/office/drawing/2014/main" id="{48EA6EB6-220B-6A49-B801-397BAD70C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55" name="Rectangle 25">
                <a:extLst>
                  <a:ext uri="{FF2B5EF4-FFF2-40B4-BE49-F238E27FC236}">
                    <a16:creationId xmlns:a16="http://schemas.microsoft.com/office/drawing/2014/main" id="{3F96F1A5-A168-604F-9BB1-09DC56AD2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  <p:sp>
            <p:nvSpPr>
              <p:cNvPr id="56" name="Rectangle 26">
                <a:extLst>
                  <a:ext uri="{FF2B5EF4-FFF2-40B4-BE49-F238E27FC236}">
                    <a16:creationId xmlns:a16="http://schemas.microsoft.com/office/drawing/2014/main" id="{2465F675-10F9-AF41-98FE-7AA60F191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57" name="Rectangle 27">
                <a:extLst>
                  <a:ext uri="{FF2B5EF4-FFF2-40B4-BE49-F238E27FC236}">
                    <a16:creationId xmlns:a16="http://schemas.microsoft.com/office/drawing/2014/main" id="{CA1C001E-A0E9-5449-A899-4331C2695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E66C32A-9F03-1E4E-B0F7-0BBA04E4D800}"/>
                </a:ext>
              </a:extLst>
            </p:cNvPr>
            <p:cNvGrpSpPr/>
            <p:nvPr/>
          </p:nvGrpSpPr>
          <p:grpSpPr>
            <a:xfrm>
              <a:off x="533400" y="4247934"/>
              <a:ext cx="1797050" cy="304800"/>
              <a:chOff x="533400" y="4648200"/>
              <a:chExt cx="1797050" cy="304800"/>
            </a:xfrm>
          </p:grpSpPr>
          <p:sp>
            <p:nvSpPr>
              <p:cNvPr id="50" name="Rectangle 24">
                <a:extLst>
                  <a:ext uri="{FF2B5EF4-FFF2-40B4-BE49-F238E27FC236}">
                    <a16:creationId xmlns:a16="http://schemas.microsoft.com/office/drawing/2014/main" id="{6F367491-3674-444B-BB41-2E1AC5DB5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51" name="Rectangle 25">
                <a:extLst>
                  <a:ext uri="{FF2B5EF4-FFF2-40B4-BE49-F238E27FC236}">
                    <a16:creationId xmlns:a16="http://schemas.microsoft.com/office/drawing/2014/main" id="{33CF27C5-C05F-A149-8050-901D64866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  <p:sp>
            <p:nvSpPr>
              <p:cNvPr id="52" name="Rectangle 26">
                <a:extLst>
                  <a:ext uri="{FF2B5EF4-FFF2-40B4-BE49-F238E27FC236}">
                    <a16:creationId xmlns:a16="http://schemas.microsoft.com/office/drawing/2014/main" id="{0177743C-A0B9-904C-B153-36D6CE650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53" name="Rectangle 27">
                <a:extLst>
                  <a:ext uri="{FF2B5EF4-FFF2-40B4-BE49-F238E27FC236}">
                    <a16:creationId xmlns:a16="http://schemas.microsoft.com/office/drawing/2014/main" id="{41B01C81-2137-2E40-A1DC-C68AFC24F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012AEEF-D45E-A84A-B539-E936EA069556}"/>
                </a:ext>
              </a:extLst>
            </p:cNvPr>
            <p:cNvGrpSpPr/>
            <p:nvPr/>
          </p:nvGrpSpPr>
          <p:grpSpPr>
            <a:xfrm>
              <a:off x="533400" y="3936712"/>
              <a:ext cx="1797050" cy="304800"/>
              <a:chOff x="533400" y="4648200"/>
              <a:chExt cx="1797050" cy="304800"/>
            </a:xfrm>
          </p:grpSpPr>
          <p:sp>
            <p:nvSpPr>
              <p:cNvPr id="46" name="Rectangle 24">
                <a:extLst>
                  <a:ext uri="{FF2B5EF4-FFF2-40B4-BE49-F238E27FC236}">
                    <a16:creationId xmlns:a16="http://schemas.microsoft.com/office/drawing/2014/main" id="{8BC09FA4-CDCC-1A48-9131-E4323A633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47" name="Rectangle 25">
                <a:extLst>
                  <a:ext uri="{FF2B5EF4-FFF2-40B4-BE49-F238E27FC236}">
                    <a16:creationId xmlns:a16="http://schemas.microsoft.com/office/drawing/2014/main" id="{33150721-0E84-6B49-A43D-D2C2EAA07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  <p:sp>
            <p:nvSpPr>
              <p:cNvPr id="48" name="Rectangle 26">
                <a:extLst>
                  <a:ext uri="{FF2B5EF4-FFF2-40B4-BE49-F238E27FC236}">
                    <a16:creationId xmlns:a16="http://schemas.microsoft.com/office/drawing/2014/main" id="{19539616-FA50-9C4B-B478-35091E662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49" name="Rectangle 27">
                <a:extLst>
                  <a:ext uri="{FF2B5EF4-FFF2-40B4-BE49-F238E27FC236}">
                    <a16:creationId xmlns:a16="http://schemas.microsoft.com/office/drawing/2014/main" id="{65999422-1CC2-8542-AF10-A10AC65DC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5148083-1F22-0441-B678-228A50DBF9F7}"/>
                </a:ext>
              </a:extLst>
            </p:cNvPr>
            <p:cNvGrpSpPr/>
            <p:nvPr/>
          </p:nvGrpSpPr>
          <p:grpSpPr>
            <a:xfrm>
              <a:off x="533400" y="3625490"/>
              <a:ext cx="1797050" cy="304800"/>
              <a:chOff x="533400" y="4648200"/>
              <a:chExt cx="1797050" cy="304800"/>
            </a:xfrm>
          </p:grpSpPr>
          <p:sp>
            <p:nvSpPr>
              <p:cNvPr id="42" name="Rectangle 24">
                <a:extLst>
                  <a:ext uri="{FF2B5EF4-FFF2-40B4-BE49-F238E27FC236}">
                    <a16:creationId xmlns:a16="http://schemas.microsoft.com/office/drawing/2014/main" id="{15BC7F16-FE4B-6342-B3CA-D0F0CB053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43" name="Rectangle 25">
                <a:extLst>
                  <a:ext uri="{FF2B5EF4-FFF2-40B4-BE49-F238E27FC236}">
                    <a16:creationId xmlns:a16="http://schemas.microsoft.com/office/drawing/2014/main" id="{7376F4E7-8B1D-8F43-A855-540C30FE3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44" name="Rectangle 26">
                <a:extLst>
                  <a:ext uri="{FF2B5EF4-FFF2-40B4-BE49-F238E27FC236}">
                    <a16:creationId xmlns:a16="http://schemas.microsoft.com/office/drawing/2014/main" id="{D67062A9-D4DA-A84A-9CC2-45DC2833E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45" name="Rectangle 27">
                <a:extLst>
                  <a:ext uri="{FF2B5EF4-FFF2-40B4-BE49-F238E27FC236}">
                    <a16:creationId xmlns:a16="http://schemas.microsoft.com/office/drawing/2014/main" id="{F319AC80-D706-794E-9C86-CCC3DBF02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</p:grpSp>
      <p:sp>
        <p:nvSpPr>
          <p:cNvPr id="66" name="Rectangle 4">
            <a:extLst>
              <a:ext uri="{FF2B5EF4-FFF2-40B4-BE49-F238E27FC236}">
                <a16:creationId xmlns:a16="http://schemas.microsoft.com/office/drawing/2014/main" id="{099ED2D0-C077-7146-93EB-0B9E709C5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762" y="3079358"/>
            <a:ext cx="3364438" cy="1812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[4];  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b="1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b="1" dirty="0">
                <a:latin typeface="Courier New" pitchFamily="49" charset="0"/>
                <a:ea typeface="MS Mincho" pitchFamily="49" charset="-128"/>
              </a:rPr>
            </a:br>
            <a:r>
              <a:rPr lang="en-US" sz="1600" b="1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9AF920-9B90-854E-8CB3-64BD66ED2E40}"/>
              </a:ext>
            </a:extLst>
          </p:cNvPr>
          <p:cNvGrpSpPr/>
          <p:nvPr/>
        </p:nvGrpSpPr>
        <p:grpSpPr>
          <a:xfrm>
            <a:off x="813816" y="4152467"/>
            <a:ext cx="1797050" cy="616022"/>
            <a:chOff x="971024" y="4920890"/>
            <a:chExt cx="1797050" cy="616022"/>
          </a:xfrm>
        </p:grpSpPr>
        <p:sp>
          <p:nvSpPr>
            <p:cNvPr id="75" name="Rectangle 24">
              <a:extLst>
                <a:ext uri="{FF2B5EF4-FFF2-40B4-BE49-F238E27FC236}">
                  <a16:creationId xmlns:a16="http://schemas.microsoft.com/office/drawing/2014/main" id="{28C5016F-0CF9-4947-B0F5-45A8E0AF7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024" y="5232112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50700145-FB8B-9240-BE59-B53A15A52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287" y="5232112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7" name="Rectangle 26">
              <a:extLst>
                <a:ext uri="{FF2B5EF4-FFF2-40B4-BE49-F238E27FC236}">
                  <a16:creationId xmlns:a16="http://schemas.microsoft.com/office/drawing/2014/main" id="{98D65F98-CD8E-3A48-AF46-9758E4CA7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49" y="5232112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err="1">
                  <a:latin typeface="Courier New" pitchFamily="49" charset="0"/>
                  <a:cs typeface="+mn-cs"/>
                </a:rPr>
                <a:t>ea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767348DA-5FA9-1E4A-BD1A-23B2AB6CD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812" y="5232112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9" name="Rectangle 24">
              <a:extLst>
                <a:ext uri="{FF2B5EF4-FFF2-40B4-BE49-F238E27FC236}">
                  <a16:creationId xmlns:a16="http://schemas.microsoft.com/office/drawing/2014/main" id="{31D453D5-6F20-8044-B2F3-CC593D12B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024" y="492089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7f</a:t>
              </a:r>
            </a:p>
          </p:txBody>
        </p:sp>
        <p:sp>
          <p:nvSpPr>
            <p:cNvPr id="80" name="Rectangle 25">
              <a:extLst>
                <a:ext uri="{FF2B5EF4-FFF2-40B4-BE49-F238E27FC236}">
                  <a16:creationId xmlns:a16="http://schemas.microsoft.com/office/drawing/2014/main" id="{6444198F-153E-5A4F-850F-643763CF2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287" y="492089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 err="1">
                  <a:latin typeface="Courier New" pitchFamily="49" charset="0"/>
                </a:rPr>
                <a:t>ff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81" name="Rectangle 26">
              <a:extLst>
                <a:ext uri="{FF2B5EF4-FFF2-40B4-BE49-F238E27FC236}">
                  <a16:creationId xmlns:a16="http://schemas.microsoft.com/office/drawing/2014/main" id="{B04CD333-FBF6-BB48-8ADD-81DEF9D9C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49" y="492089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err="1">
                  <a:latin typeface="Courier New" pitchFamily="49" charset="0"/>
                  <a:cs typeface="+mn-cs"/>
                </a:rPr>
                <a:t>ff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9DD3C56B-237F-444A-AC63-D5ECAB9C4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812" y="492089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err="1">
                  <a:latin typeface="Courier New" pitchFamily="49" charset="0"/>
                  <a:cs typeface="+mn-cs"/>
                </a:rPr>
                <a:t>ff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</p:grp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83946B47-0FF7-BA4B-B4B1-5E88F6E59B44}"/>
              </a:ext>
            </a:extLst>
          </p:cNvPr>
          <p:cNvCxnSpPr>
            <a:cxnSpLocks/>
          </p:cNvCxnSpPr>
          <p:nvPr/>
        </p:nvCxnSpPr>
        <p:spPr>
          <a:xfrm>
            <a:off x="2610866" y="4572000"/>
            <a:ext cx="12700" cy="2013312"/>
          </a:xfrm>
          <a:prstGeom prst="bentConnector4">
            <a:avLst>
              <a:gd name="adj1" fmla="val 1700000"/>
              <a:gd name="adj2" fmla="val 10046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9134DCC-6D45-9445-AA51-439849361043}"/>
              </a:ext>
            </a:extLst>
          </p:cNvPr>
          <p:cNvGrpSpPr/>
          <p:nvPr/>
        </p:nvGrpSpPr>
        <p:grpSpPr>
          <a:xfrm>
            <a:off x="-87327" y="6439932"/>
            <a:ext cx="901141" cy="369332"/>
            <a:chOff x="-87327" y="6439932"/>
            <a:chExt cx="901141" cy="369332"/>
          </a:xfrm>
        </p:grpSpPr>
        <p:sp>
          <p:nvSpPr>
            <p:cNvPr id="74" name="Line 29">
              <a:extLst>
                <a:ext uri="{FF2B5EF4-FFF2-40B4-BE49-F238E27FC236}">
                  <a16:creationId xmlns:a16="http://schemas.microsoft.com/office/drawing/2014/main" id="{7F2DB5B2-3BF0-1D4D-9AFC-4D1F5C4EEE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0021" y="6629401"/>
              <a:ext cx="2237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30">
              <a:extLst>
                <a:ext uri="{FF2B5EF4-FFF2-40B4-BE49-F238E27FC236}">
                  <a16:creationId xmlns:a16="http://schemas.microsoft.com/office/drawing/2014/main" id="{448D3FB5-211D-D74D-97FD-07A352F3F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7327" y="6439932"/>
              <a:ext cx="7387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3842682-D793-3447-A59E-851BCF795ACD}"/>
              </a:ext>
            </a:extLst>
          </p:cNvPr>
          <p:cNvGrpSpPr/>
          <p:nvPr/>
        </p:nvGrpSpPr>
        <p:grpSpPr>
          <a:xfrm>
            <a:off x="2610866" y="6438303"/>
            <a:ext cx="829261" cy="366712"/>
            <a:chOff x="2610866" y="6438303"/>
            <a:chExt cx="829261" cy="366712"/>
          </a:xfrm>
        </p:grpSpPr>
        <p:sp>
          <p:nvSpPr>
            <p:cNvPr id="85" name="Rectangle 28">
              <a:extLst>
                <a:ext uri="{FF2B5EF4-FFF2-40B4-BE49-F238E27FC236}">
                  <a16:creationId xmlns:a16="http://schemas.microsoft.com/office/drawing/2014/main" id="{D34402B8-70B5-B046-917B-9C313385C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402" y="6438303"/>
              <a:ext cx="5937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latin typeface="Courier New" pitchFamily="49" charset="0"/>
                </a:rPr>
                <a:t>buf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86" name="Line 29">
              <a:extLst>
                <a:ext uri="{FF2B5EF4-FFF2-40B4-BE49-F238E27FC236}">
                  <a16:creationId xmlns:a16="http://schemas.microsoft.com/office/drawing/2014/main" id="{059EF39A-D1BC-EF42-A79D-ACF2EAF27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10866" y="6629400"/>
              <a:ext cx="2847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ectangle 25">
            <a:extLst>
              <a:ext uri="{FF2B5EF4-FFF2-40B4-BE49-F238E27FC236}">
                <a16:creationId xmlns:a16="http://schemas.microsoft.com/office/drawing/2014/main" id="{A619FEE5-C9DF-5B60-9BE7-AEFCC94AA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682" y="6013378"/>
            <a:ext cx="449262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latin typeface="Courier New" pitchFamily="49" charset="0"/>
                <a:cs typeface="+mn-cs"/>
              </a:rPr>
              <a:t>c3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71A902-FEF3-4BF7-4B6B-C70B7A0E1F1E}"/>
              </a:ext>
            </a:extLst>
          </p:cNvPr>
          <p:cNvGrpSpPr/>
          <p:nvPr/>
        </p:nvGrpSpPr>
        <p:grpSpPr>
          <a:xfrm>
            <a:off x="813814" y="3541239"/>
            <a:ext cx="1797050" cy="616022"/>
            <a:chOff x="971024" y="4920890"/>
            <a:chExt cx="1797050" cy="616022"/>
          </a:xfrm>
        </p:grpSpPr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id="{75B644F0-544A-13CE-CAA5-0B79338EC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024" y="5232112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956A0865-98C3-6861-1888-945A04A00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287" y="5232112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EE97448C-FADA-7CB1-0BB3-608DB0DBA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49" y="5232112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43B2AFB8-EF63-6404-AFB6-39E6B8B66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812" y="5232112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67</a:t>
              </a:r>
            </a:p>
          </p:txBody>
        </p:sp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F17F6E99-2529-D435-0C9C-4E751E2E3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024" y="492089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D80217A7-72C7-6B83-3B02-3D7C92482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287" y="492089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</a:rPr>
                <a:t>00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67" name="Rectangle 26">
              <a:extLst>
                <a:ext uri="{FF2B5EF4-FFF2-40B4-BE49-F238E27FC236}">
                  <a16:creationId xmlns:a16="http://schemas.microsoft.com/office/drawing/2014/main" id="{D76B0D91-5BA6-F86F-15F0-5ECF74622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549" y="492089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id="{9C56661A-13F9-D48C-2C4B-23F02ED49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812" y="492089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490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00052 -0.27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2706 L 0.00069 -0.35856 " pathEditMode="relative" ptsTypes="AA">
                                      <p:cBhvr>
                                        <p:cTn id="2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35532 L 0.00121 -0.44537 " pathEditMode="relative" ptsTypes="AA">
                                      <p:cBhvr>
                                        <p:cTn id="3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34A9-B016-06FD-88ED-024FA5FC5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Code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2A44F-75C6-F7F4-E483-54B48D4BE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an input string that will cause this program to print 47.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B7DCBAD-55F5-E2A5-9E8E-F4DADEEDD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22" y="2438400"/>
            <a:ext cx="3691359" cy="31059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1651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13;  </a:t>
            </a:r>
          </a:p>
          <a:p>
            <a:b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4A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1651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[12];  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gets(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puts(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4A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1651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** </a:t>
            </a:r>
            <a:r>
              <a:rPr lang="en-US" sz="1400" b="1" dirty="0" err="1">
                <a:solidFill>
                  <a:srgbClr val="C1651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9D206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"Enter a string: "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400" b="1" dirty="0">
              <a:solidFill>
                <a:srgbClr val="9D206F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echo();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9D206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"%d\n"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x);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400" b="1" dirty="0">
                <a:solidFill>
                  <a:srgbClr val="C2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  <a:endParaRPr lang="en-US" sz="1400" b="1" dirty="0">
              <a:solidFill>
                <a:srgbClr val="C200FF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4954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4811F-370C-613D-422C-499DFD2F2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B760-CE86-9E72-755C-170F7ADB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Code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127B9-5701-7898-8AF0-31A0D25CB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an input string that will cause this program to print 47.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11C0D06-B030-F7B2-90EF-5475EAED8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22" y="2438400"/>
            <a:ext cx="3691359" cy="31059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1651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13;  </a:t>
            </a:r>
          </a:p>
          <a:p>
            <a:b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4A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1651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[12];  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gets(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puts(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4A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1651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** </a:t>
            </a:r>
            <a:r>
              <a:rPr lang="en-US" sz="1400" b="1" dirty="0" err="1">
                <a:solidFill>
                  <a:srgbClr val="C1651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9D206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"Enter a string: "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400" b="1" dirty="0">
              <a:solidFill>
                <a:srgbClr val="9D206F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echo();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9D206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"%d\n"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x);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400" b="1" dirty="0">
                <a:solidFill>
                  <a:srgbClr val="C2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  <a:endParaRPr lang="en-US" sz="1400" b="1" dirty="0">
              <a:solidFill>
                <a:srgbClr val="C200FF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0F5399E-6D42-1993-EBC6-8388E5F92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681" y="124"/>
            <a:ext cx="4758159" cy="65530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echo: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0x400616 &lt;+0&gt;:  sub    $0x18,%rsp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0x40061a &lt;+4&gt;:  lea    0x4(%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0x40061f &lt;+9&gt;:  mov    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0x400622 &lt;+12&gt;: mov    $0x0,%eax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0x400627 &lt;+17&gt;: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0x400520 &lt;gets&gt;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0x40062c &lt;+22&gt;: lea    0x4(%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0x400631 &lt;+27&gt;: mov    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0x400634 &lt;+30&gt;: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0x400500 &lt;puts@&gt;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0x400639 &lt;+35&gt;: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0x40063a &lt;+36&gt;: add    $0x18,%rsp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0x40063e &lt;+40&gt;: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 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main: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0x40063f &lt;+0&gt;:  sub    $0x18,%rsp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0x400643 &lt;+4&gt;:  mov    %edi,0xc(%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0x400647 &lt;+8&gt;:  mov    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0x40064b &lt;+12&gt;: mov    $0x400728,%edi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0x400650 &lt;+17&gt;: mov    $0x0,%eax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0x400655 &lt;+22&gt;: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0x400510 &lt;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0x40065a &lt;+27&gt;: mov    $0x0,%eax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0x40065f &lt;+32&gt;: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0x400616 &lt;echo&gt;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0x400664 &lt;+37&gt;: mov    0x601034,%eax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0x40066a &lt;+43&gt;: mov    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sz="14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0x40066c &lt;+45&gt;: mov    $0x400739,%edi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0x400671 &lt;+50&gt;: mov    $0x0,%eax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0x400676 &lt;+55&gt;: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0x400510 &lt;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0x40067b &lt;+60&gt;: mov    $0x0,%eax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0x400680 &lt;+65&gt;: add    $0x18,%rsp</a:t>
            </a:r>
          </a:p>
          <a:p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0x400684 &lt;+69&gt;: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4F5B8F-8064-DEA7-A576-1BF912521633}"/>
              </a:ext>
            </a:extLst>
          </p:cNvPr>
          <p:cNvSpPr/>
          <p:nvPr/>
        </p:nvSpPr>
        <p:spPr>
          <a:xfrm>
            <a:off x="4667943" y="4515133"/>
            <a:ext cx="4267199" cy="43786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F9D8DBC-6C49-763B-210E-5D3AB6D03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98101"/>
            <a:ext cx="7772400" cy="7360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0000000000000000 &lt;.text&gt;: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0:   48 c7 04 25 34 10 60 00 2f 00 00 00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$0x2f,0x601034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c:   c3                       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4240B15-4756-F2EE-758F-4FBD9DF4A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22" y="5614988"/>
            <a:ext cx="3276599" cy="52065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r>
              <a:rPr lang="en-US" sz="1400" dirty="0">
                <a:cs typeface="Courier New" panose="02070309020205020404" pitchFamily="49" charset="0"/>
              </a:rPr>
              <a:t>Assume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0x7fffffffe168 </a:t>
            </a:r>
            <a:r>
              <a:rPr lang="en-US" sz="1400" dirty="0">
                <a:cs typeface="Courier New" panose="02070309020205020404" pitchFamily="49" charset="0"/>
              </a:rPr>
              <a:t>at the beginning of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echo</a:t>
            </a:r>
          </a:p>
        </p:txBody>
      </p:sp>
    </p:spTree>
    <p:extLst>
      <p:ext uri="{BB962C8B-B14F-4D97-AF65-F5344CB8AC3E}">
        <p14:creationId xmlns:p14="http://schemas.microsoft.com/office/powerpoint/2010/main" val="239673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1350"/>
            <a:ext cx="8686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Defense #1:  Bounds Checks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994150"/>
            <a:ext cx="8091488" cy="248285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/>
              <a:t>For example, use library routines that limit string lengths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instead of </a:t>
            </a:r>
            <a:r>
              <a:rPr lang="en-US" b="1" dirty="0">
                <a:latin typeface="Courier New" pitchFamily="49" charset="0"/>
              </a:rPr>
              <a:t>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US" dirty="0"/>
              <a:t> instead of </a:t>
            </a:r>
            <a:r>
              <a:rPr lang="en-US" b="1" dirty="0" err="1">
                <a:latin typeface="Courier New" pitchFamily="49" charset="0"/>
              </a:rPr>
              <a:t>strcpy</a:t>
            </a:r>
            <a:endParaRPr lang="en-US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Don’t use </a:t>
            </a:r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dirty="0"/>
              <a:t> with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 (use 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to read the string or use </a:t>
            </a:r>
            <a:r>
              <a:rPr lang="en-US" b="1" dirty="0">
                <a:latin typeface="Courier New" pitchFamily="49" charset="0"/>
              </a:rPr>
              <a:t>%ns</a:t>
            </a:r>
            <a:r>
              <a:rPr lang="en-US" b="1" dirty="0"/>
              <a:t>  </a:t>
            </a:r>
            <a:r>
              <a:rPr lang="en-US" dirty="0"/>
              <a:t>where </a:t>
            </a:r>
            <a:r>
              <a:rPr lang="en-US" b="1" dirty="0">
                <a:latin typeface="Courier New" pitchFamily="49" charset="0"/>
              </a:rPr>
              <a:t>n</a:t>
            </a:r>
            <a:r>
              <a:rPr lang="en-US" dirty="0"/>
              <a:t> is a suitable integer)</a:t>
            </a:r>
          </a:p>
          <a:p>
            <a:pPr>
              <a:lnSpc>
                <a:spcPct val="90000"/>
              </a:lnSpc>
            </a:pPr>
            <a:r>
              <a:rPr lang="en-US" dirty="0"/>
              <a:t>Or use a high-level language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454944" y="1937169"/>
            <a:ext cx="5943600" cy="1751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800" b="1" dirty="0">
                <a:latin typeface="Courier New" pitchFamily="49" charset="0"/>
                <a:ea typeface="MS Mincho" pitchFamily="49" charset="-128"/>
              </a:rPr>
            </a:br>
            <a:r>
              <a:rPr lang="en-US" sz="18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4A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800" b="1" dirty="0">
                <a:solidFill>
                  <a:srgbClr val="2D961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C1651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[12];  </a:t>
            </a: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12, stdin);</a:t>
            </a: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puts(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1" dirty="0">
              <a:latin typeface="Courier New" pitchFamily="49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305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915400" cy="1219200"/>
          </a:xfrm>
        </p:spPr>
        <p:txBody>
          <a:bodyPr>
            <a:normAutofit/>
          </a:bodyPr>
          <a:lstStyle/>
          <a:p>
            <a:r>
              <a:rPr lang="en-US" dirty="0"/>
              <a:t>Defense #2: Memory Tagging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5" y="1774999"/>
            <a:ext cx="4800600" cy="344043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20986558">
                <a:off x="1957873" y="3108491"/>
                <a:ext cx="203104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0" dirty="0">
                    <a:latin typeface="HanziPen SC" charset="-122"/>
                    <a:ea typeface="HanziPen SC" charset="-122"/>
                    <a:cs typeface="HanziPen SC" charset="-122"/>
                  </a:rPr>
                  <a:t>W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charset="0"/>
                        <a:ea typeface="HanziPen SC" charset="-122"/>
                        <a:cs typeface="HanziPen SC" charset="-122"/>
                      </a:rPr>
                      <m:t>⊕</m:t>
                    </m:r>
                  </m:oMath>
                </a14:m>
                <a:r>
                  <a:rPr lang="en-US" sz="4400" dirty="0">
                    <a:latin typeface="HanziPen SC" charset="-122"/>
                    <a:ea typeface="HanziPen SC" charset="-122"/>
                    <a:cs typeface="HanziPen SC" charset="-122"/>
                  </a:rPr>
                  <a:t> X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86558">
                <a:off x="1957873" y="3108491"/>
                <a:ext cx="2031040" cy="677108"/>
              </a:xfrm>
              <a:prstGeom prst="rect">
                <a:avLst/>
              </a:prstGeom>
              <a:blipFill>
                <a:blip r:embed="rId3"/>
                <a:stretch>
                  <a:fillRect l="-16667" t="-13415" r="-5357" b="-4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BAFABD4-D565-4245-A428-32F68E6ECA6E}"/>
              </a:ext>
            </a:extLst>
          </p:cNvPr>
          <p:cNvGrpSpPr/>
          <p:nvPr/>
        </p:nvGrpSpPr>
        <p:grpSpPr>
          <a:xfrm>
            <a:off x="5715000" y="2835401"/>
            <a:ext cx="1752601" cy="2487168"/>
            <a:chOff x="6057900" y="2525269"/>
            <a:chExt cx="1752601" cy="24871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A0DDE8-31E5-D740-9853-35381973C261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928F80-74A6-3546-A2F7-C467486B835A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3989BD-5CA1-2842-B4BD-05E7807105B4}"/>
                </a:ext>
              </a:extLst>
            </p:cNvPr>
            <p:cNvSpPr/>
            <p:nvPr/>
          </p:nvSpPr>
          <p:spPr>
            <a:xfrm>
              <a:off x="6057901" y="2525269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7A2A01D-680C-6E4C-98FF-9C2B4ACDBBDA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152683-9743-604F-BE4A-C98ED7CEE841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4A7A760-67F3-D44D-8BD4-37A7AA161348}"/>
              </a:ext>
            </a:extLst>
          </p:cNvPr>
          <p:cNvSpPr txBox="1"/>
          <p:nvPr/>
        </p:nvSpPr>
        <p:spPr>
          <a:xfrm>
            <a:off x="6082186" y="25146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DEC0EB-085D-0946-9367-637414AA16B9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6591299" y="3891569"/>
            <a:ext cx="1" cy="2921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F5C0C7-C38F-094F-9CA6-3EAA6FB19A61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6591300" y="3343401"/>
            <a:ext cx="0" cy="2921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F6020E-DC74-C546-91A6-EB85448EAD9B}"/>
              </a:ext>
            </a:extLst>
          </p:cNvPr>
          <p:cNvSpPr txBox="1"/>
          <p:nvPr/>
        </p:nvSpPr>
        <p:spPr>
          <a:xfrm>
            <a:off x="7542130" y="268136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0x7FFF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81CF3-635D-F549-8AED-F9A9E4C3657F}"/>
              </a:ext>
            </a:extLst>
          </p:cNvPr>
          <p:cNvSpPr txBox="1"/>
          <p:nvPr/>
        </p:nvSpPr>
        <p:spPr>
          <a:xfrm>
            <a:off x="7542130" y="520926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FF2300-1D97-5741-B854-7F509D0D2D61}"/>
              </a:ext>
            </a:extLst>
          </p:cNvPr>
          <p:cNvSpPr txBox="1"/>
          <p:nvPr/>
        </p:nvSpPr>
        <p:spPr>
          <a:xfrm>
            <a:off x="6999598" y="29318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7AB03-F978-D74F-B69F-38155D12AC63}"/>
              </a:ext>
            </a:extLst>
          </p:cNvPr>
          <p:cNvSpPr txBox="1"/>
          <p:nvPr/>
        </p:nvSpPr>
        <p:spPr>
          <a:xfrm>
            <a:off x="6999598" y="425687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508CEF-D933-FC41-B306-D3052AC28DFF}"/>
              </a:ext>
            </a:extLst>
          </p:cNvPr>
          <p:cNvSpPr txBox="1"/>
          <p:nvPr/>
        </p:nvSpPr>
        <p:spPr>
          <a:xfrm>
            <a:off x="6990554" y="464672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CEA680-E536-4648-978C-ABC7B9467F07}"/>
              </a:ext>
            </a:extLst>
          </p:cNvPr>
          <p:cNvSpPr txBox="1"/>
          <p:nvPr/>
        </p:nvSpPr>
        <p:spPr>
          <a:xfrm>
            <a:off x="7005302" y="498753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9F66E1-9311-565F-48A0-25EA29376E68}"/>
              </a:ext>
            </a:extLst>
          </p:cNvPr>
          <p:cNvSpPr txBox="1"/>
          <p:nvPr/>
        </p:nvSpPr>
        <p:spPr>
          <a:xfrm>
            <a:off x="589525" y="5307892"/>
            <a:ext cx="4690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GCC Implementation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dirty="0"/>
              <a:t>Now the default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disable with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-z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execstack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3" grpId="0"/>
      <p:bldP spid="17" grpId="0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EFDF-302C-F44E-BF2C-A10E6C07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Reuse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202C3-AD64-F64E-B989-D5D3048C2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idea: execute instructions that already exist</a:t>
            </a:r>
          </a:p>
          <a:p>
            <a:endParaRPr lang="en-US" dirty="0"/>
          </a:p>
          <a:p>
            <a:r>
              <a:rPr lang="en-US" dirty="0"/>
              <a:t>Defeats memory tagging defenses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return to a function or line in the current program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return to a library function (e.g., return-into-</a:t>
            </a:r>
            <a:r>
              <a:rPr lang="en-US" dirty="0" err="1">
                <a:latin typeface="American Typewriter" charset="0"/>
                <a:ea typeface="American Typewriter" charset="0"/>
                <a:cs typeface="American Typewriter" charset="0"/>
              </a:rPr>
              <a:t>libc</a:t>
            </a:r>
            <a:r>
              <a:rPr lang="en-US" dirty="0"/>
              <a:t>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return to some other instruction (return-oriented programming)</a:t>
            </a:r>
          </a:p>
        </p:txBody>
      </p:sp>
    </p:spTree>
    <p:extLst>
      <p:ext uri="{BB962C8B-B14F-4D97-AF65-F5344CB8AC3E}">
        <p14:creationId xmlns:p14="http://schemas.microsoft.com/office/powerpoint/2010/main" val="8653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x86 Assembly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instructions</a:t>
            </a:r>
          </a:p>
          <a:p>
            <a:r>
              <a:rPr lang="en-US" dirty="0"/>
              <a:t>variable length instructions</a:t>
            </a:r>
          </a:p>
          <a:p>
            <a:r>
              <a:rPr lang="en-US" dirty="0"/>
              <a:t>not word aligned</a:t>
            </a:r>
          </a:p>
          <a:p>
            <a:r>
              <a:rPr lang="en-US" dirty="0"/>
              <a:t>dense instruction 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GEoAvjVPqRiXvySsAiw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19289</TotalTime>
  <Words>2075</Words>
  <Application>Microsoft Macintosh PowerPoint</Application>
  <PresentationFormat>On-screen Show (4:3)</PresentationFormat>
  <Paragraphs>681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HanziPen SC</vt:lpstr>
      <vt:lpstr>American Typewriter</vt:lpstr>
      <vt:lpstr>Arial</vt:lpstr>
      <vt:lpstr>Calibri</vt:lpstr>
      <vt:lpstr>Cambria Math</vt:lpstr>
      <vt:lpstr>Consolas</vt:lpstr>
      <vt:lpstr>Courier</vt:lpstr>
      <vt:lpstr>Courier New</vt:lpstr>
      <vt:lpstr>Clarity</vt:lpstr>
      <vt:lpstr>Lecture 9: Buffer Overflows (cont'd)</vt:lpstr>
      <vt:lpstr>Review: Buffer Overflow Attack</vt:lpstr>
      <vt:lpstr>Code Injection</vt:lpstr>
      <vt:lpstr>Exercise: Code Injection</vt:lpstr>
      <vt:lpstr>Exercise: Code Injection</vt:lpstr>
      <vt:lpstr>Defense #1:  Bounds Checks</vt:lpstr>
      <vt:lpstr>Defense #2: Memory Tagging</vt:lpstr>
      <vt:lpstr>Code Reuse Attacks</vt:lpstr>
      <vt:lpstr>Properties of x86 Assembly</vt:lpstr>
      <vt:lpstr>Gadgets</vt:lpstr>
      <vt:lpstr>Example Gadgets</vt:lpstr>
      <vt:lpstr>Return-oriented Programming</vt:lpstr>
      <vt:lpstr>Return-oriented Programming</vt:lpstr>
      <vt:lpstr>Return-Oriented Shellcode</vt:lpstr>
      <vt:lpstr>Exercise: ROP</vt:lpstr>
      <vt:lpstr>Defense #3: Compiler checks</vt:lpstr>
      <vt:lpstr>Stack Canaries</vt:lpstr>
      <vt:lpstr>Other Defenses</vt:lpstr>
      <vt:lpstr>The state of the world</vt:lpstr>
      <vt:lpstr>The state of the world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9: Use and Abuse of the Stack (cont'd)</dc:title>
  <dc:creator>Eleanor  Birrell</dc:creator>
  <cp:lastModifiedBy>Eleanor Birrell</cp:lastModifiedBy>
  <cp:revision>156</cp:revision>
  <cp:lastPrinted>2019-02-21T00:05:45Z</cp:lastPrinted>
  <dcterms:created xsi:type="dcterms:W3CDTF">2019-02-19T01:47:51Z</dcterms:created>
  <dcterms:modified xsi:type="dcterms:W3CDTF">2024-09-26T00:13:55Z</dcterms:modified>
</cp:coreProperties>
</file>