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473" r:id="rId3"/>
    <p:sldId id="881" r:id="rId4"/>
    <p:sldId id="878" r:id="rId5"/>
    <p:sldId id="472" r:id="rId6"/>
    <p:sldId id="496" r:id="rId7"/>
    <p:sldId id="474" r:id="rId8"/>
    <p:sldId id="882" r:id="rId9"/>
    <p:sldId id="883" r:id="rId10"/>
    <p:sldId id="88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68" autoAdjust="0"/>
    <p:restoredTop sz="88163" autoAdjust="0"/>
  </p:normalViewPr>
  <p:slideViewPr>
    <p:cSldViewPr>
      <p:cViewPr varScale="1">
        <p:scale>
          <a:sx n="104" d="100"/>
          <a:sy n="104" d="100"/>
        </p:scale>
        <p:origin x="216" y="3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9/23/24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9/23/24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Morris Worm (November 2, 1988), $100,000-$10mil, bugs in finger and </a:t>
            </a:r>
            <a:r>
              <a:rPr lang="en-US" dirty="0" err="1"/>
              <a:t>sendmail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Stuxnet (discovered 2010): bug in functions that process files to display icons when USB connected to PC</a:t>
            </a:r>
          </a:p>
          <a:p>
            <a:endParaRPr lang="en-US" dirty="0"/>
          </a:p>
          <a:p>
            <a:r>
              <a:rPr lang="en-US" dirty="0"/>
              <a:t>Heartbleed (2014): bug in </a:t>
            </a:r>
            <a:r>
              <a:rPr lang="en-US" dirty="0" err="1"/>
              <a:t>openssl</a:t>
            </a:r>
            <a:r>
              <a:rPr lang="en-US" dirty="0"/>
              <a:t> library heartbeat </a:t>
            </a:r>
          </a:p>
          <a:p>
            <a:endParaRPr lang="en-US" dirty="0"/>
          </a:p>
          <a:p>
            <a:r>
              <a:rPr lang="en-US" dirty="0"/>
              <a:t>WhatsApp (2019)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787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88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demo: read elements a1[4], a1[5]</a:t>
            </a:r>
          </a:p>
          <a:p>
            <a:r>
              <a:rPr lang="en-US" dirty="0"/>
              <a:t>demo: write to those elements and then read from a2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works on </a:t>
            </a:r>
            <a:r>
              <a:rPr lang="en-US" dirty="0" err="1"/>
              <a:t>linux</a:t>
            </a:r>
            <a:endParaRPr lang="en-US" dirty="0"/>
          </a:p>
          <a:p>
            <a:r>
              <a:rPr lang="en-US" dirty="0"/>
              <a:t>Demo: crash, jump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78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68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works on </a:t>
            </a:r>
            <a:r>
              <a:rPr lang="en-US" dirty="0" err="1"/>
              <a:t>linux</a:t>
            </a:r>
            <a:endParaRPr lang="en-US" dirty="0"/>
          </a:p>
          <a:p>
            <a:r>
              <a:rPr lang="en-US" dirty="0"/>
              <a:t>Demo: crash, jump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6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9/23/24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F7437D-9C28-4485-8136-DE3C7521A7D8}" type="datetimeFigureOut">
              <a:rPr lang="en-US" smtClean="0"/>
              <a:t>9/23/24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       		                      Fall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848600" cy="631825"/>
          </a:xfrm>
        </p:spPr>
        <p:txBody>
          <a:bodyPr>
            <a:noAutofit/>
          </a:bodyPr>
          <a:lstStyle/>
          <a:p>
            <a:r>
              <a:rPr lang="en-US" sz="3200" dirty="0"/>
              <a:t>Lecture 8: Buffer Overflows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0DA60-2A65-F04F-9247-296A1A4EC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2: Buffer Overflow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F19FBAF-EBEE-894D-9B5A-C62AAA9F29F2}"/>
              </a:ext>
            </a:extLst>
          </p:cNvPr>
          <p:cNvSpPr/>
          <p:nvPr/>
        </p:nvSpPr>
        <p:spPr>
          <a:xfrm>
            <a:off x="1785307" y="2213857"/>
            <a:ext cx="1287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0x4006ed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536CD28-34E3-BA4F-92D2-FE84B221A67D}"/>
              </a:ext>
            </a:extLst>
          </p:cNvPr>
          <p:cNvGrpSpPr/>
          <p:nvPr/>
        </p:nvGrpSpPr>
        <p:grpSpPr>
          <a:xfrm>
            <a:off x="106680" y="2472664"/>
            <a:ext cx="1147558" cy="369332"/>
            <a:chOff x="5405642" y="2781372"/>
            <a:chExt cx="1147558" cy="369332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84E6A702-CF48-5E49-88AF-4D050139527F}"/>
                </a:ext>
              </a:extLst>
            </p:cNvPr>
            <p:cNvCxnSpPr/>
            <p:nvPr/>
          </p:nvCxnSpPr>
          <p:spPr>
            <a:xfrm>
              <a:off x="6096000" y="2973147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0406D24-8A15-694E-A409-88EF055A67ED}"/>
                </a:ext>
              </a:extLst>
            </p:cNvPr>
            <p:cNvSpPr txBox="1"/>
            <p:nvPr/>
          </p:nvSpPr>
          <p:spPr>
            <a:xfrm>
              <a:off x="5405642" y="2781372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%</a:t>
              </a:r>
              <a:r>
                <a:rPr lang="en-US" dirty="0" err="1"/>
                <a:t>rsp</a:t>
              </a:r>
              <a:endParaRPr lang="en-US" dirty="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ED4D397-1FC9-5145-B1D1-EE8ADFE6684B}"/>
              </a:ext>
            </a:extLst>
          </p:cNvPr>
          <p:cNvGrpSpPr/>
          <p:nvPr/>
        </p:nvGrpSpPr>
        <p:grpSpPr>
          <a:xfrm>
            <a:off x="1291110" y="2115240"/>
            <a:ext cx="2307021" cy="3709908"/>
            <a:chOff x="1291110" y="2115240"/>
            <a:chExt cx="2307021" cy="370990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8F84118-C79F-5B4A-8694-230B284C7520}"/>
                </a:ext>
              </a:extLst>
            </p:cNvPr>
            <p:cNvSpPr/>
            <p:nvPr/>
          </p:nvSpPr>
          <p:spPr>
            <a:xfrm>
              <a:off x="1291110" y="2115240"/>
              <a:ext cx="2286000" cy="3709907"/>
            </a:xfrm>
            <a:prstGeom prst="rect">
              <a:avLst/>
            </a:prstGeom>
            <a:noFill/>
            <a:ln w="26424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A8254C0-AE78-AC4B-B7D8-D69057348337}"/>
                </a:ext>
              </a:extLst>
            </p:cNvPr>
            <p:cNvSpPr/>
            <p:nvPr/>
          </p:nvSpPr>
          <p:spPr>
            <a:xfrm>
              <a:off x="1312131" y="2133600"/>
              <a:ext cx="2286000" cy="523730"/>
            </a:xfrm>
            <a:prstGeom prst="rect">
              <a:avLst/>
            </a:prstGeom>
            <a:noFill/>
            <a:ln w="26424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0E2838F-AE94-F841-AF27-52D58AA4D288}"/>
                </a:ext>
              </a:extLst>
            </p:cNvPr>
            <p:cNvSpPr/>
            <p:nvPr/>
          </p:nvSpPr>
          <p:spPr>
            <a:xfrm>
              <a:off x="1304248" y="2657330"/>
              <a:ext cx="2286000" cy="523730"/>
            </a:xfrm>
            <a:prstGeom prst="rect">
              <a:avLst/>
            </a:prstGeom>
            <a:noFill/>
            <a:ln w="26424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6BE7E1C-2FA4-CA40-9AC8-FC223AA91D5D}"/>
                </a:ext>
              </a:extLst>
            </p:cNvPr>
            <p:cNvSpPr/>
            <p:nvPr/>
          </p:nvSpPr>
          <p:spPr>
            <a:xfrm>
              <a:off x="1304248" y="3202425"/>
              <a:ext cx="2286000" cy="523730"/>
            </a:xfrm>
            <a:prstGeom prst="rect">
              <a:avLst/>
            </a:prstGeom>
            <a:noFill/>
            <a:ln w="26424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8F7BE6C-6F89-5E4C-B737-F6AB23E90007}"/>
                </a:ext>
              </a:extLst>
            </p:cNvPr>
            <p:cNvSpPr/>
            <p:nvPr/>
          </p:nvSpPr>
          <p:spPr>
            <a:xfrm>
              <a:off x="1312131" y="3713436"/>
              <a:ext cx="2286000" cy="523730"/>
            </a:xfrm>
            <a:prstGeom prst="rect">
              <a:avLst/>
            </a:prstGeom>
            <a:noFill/>
            <a:ln w="26424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57C551C-44FD-9346-B6C4-49B59CB2A0A4}"/>
                </a:ext>
              </a:extLst>
            </p:cNvPr>
            <p:cNvSpPr/>
            <p:nvPr/>
          </p:nvSpPr>
          <p:spPr>
            <a:xfrm>
              <a:off x="1312131" y="5301418"/>
              <a:ext cx="2286000" cy="523730"/>
            </a:xfrm>
            <a:prstGeom prst="rect">
              <a:avLst/>
            </a:prstGeom>
            <a:noFill/>
            <a:ln w="26424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A7FC96B-EBBC-BB4F-A12A-F2E08044CCF0}"/>
                </a:ext>
              </a:extLst>
            </p:cNvPr>
            <p:cNvSpPr/>
            <p:nvPr/>
          </p:nvSpPr>
          <p:spPr>
            <a:xfrm>
              <a:off x="1300556" y="4228051"/>
              <a:ext cx="2286000" cy="523730"/>
            </a:xfrm>
            <a:prstGeom prst="rect">
              <a:avLst/>
            </a:prstGeom>
            <a:noFill/>
            <a:ln w="26424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75F0FA4-189F-314F-B3E2-7777E3D9249B}"/>
                </a:ext>
              </a:extLst>
            </p:cNvPr>
            <p:cNvSpPr/>
            <p:nvPr/>
          </p:nvSpPr>
          <p:spPr>
            <a:xfrm>
              <a:off x="1302780" y="4760427"/>
              <a:ext cx="2286000" cy="523730"/>
            </a:xfrm>
            <a:prstGeom prst="rect">
              <a:avLst/>
            </a:prstGeom>
            <a:noFill/>
            <a:ln w="26424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A706DAF0-EF47-014F-AE71-300995E2E46D}"/>
              </a:ext>
            </a:extLst>
          </p:cNvPr>
          <p:cNvSpPr/>
          <p:nvPr/>
        </p:nvSpPr>
        <p:spPr>
          <a:xfrm>
            <a:off x="1785313" y="4305250"/>
            <a:ext cx="1287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password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EFFF94A-FBDF-C54F-A901-F3ADC0789840}"/>
              </a:ext>
            </a:extLst>
          </p:cNvPr>
          <p:cNvGrpSpPr/>
          <p:nvPr/>
        </p:nvGrpSpPr>
        <p:grpSpPr>
          <a:xfrm>
            <a:off x="3598131" y="3536916"/>
            <a:ext cx="730461" cy="369332"/>
            <a:chOff x="3598131" y="4063653"/>
            <a:chExt cx="730461" cy="369332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28EA955-2150-134E-9E41-C8D2C675EA62}"/>
                </a:ext>
              </a:extLst>
            </p:cNvPr>
            <p:cNvSpPr txBox="1"/>
            <p:nvPr/>
          </p:nvSpPr>
          <p:spPr>
            <a:xfrm>
              <a:off x="3823325" y="4063653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buf</a:t>
              </a:r>
              <a:endParaRPr lang="en-US" dirty="0"/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F75E5914-1511-CF48-8C73-30A805AA5F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98131" y="4237166"/>
              <a:ext cx="244268" cy="1115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9281493-A9A3-5F4F-8D0A-17DFFDDD0E9F}"/>
              </a:ext>
            </a:extLst>
          </p:cNvPr>
          <p:cNvGrpSpPr/>
          <p:nvPr/>
        </p:nvGrpSpPr>
        <p:grpSpPr>
          <a:xfrm>
            <a:off x="2073931" y="2657330"/>
            <a:ext cx="373317" cy="1068825"/>
            <a:chOff x="2073931" y="2657330"/>
            <a:chExt cx="373317" cy="1068825"/>
          </a:xfrm>
        </p:grpSpPr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40833963-B44E-8941-9FE2-208F377AD2E2}"/>
                </a:ext>
              </a:extLst>
            </p:cNvPr>
            <p:cNvCxnSpPr>
              <a:cxnSpLocks/>
              <a:endCxn id="14" idx="0"/>
            </p:cNvCxnSpPr>
            <p:nvPr/>
          </p:nvCxnSpPr>
          <p:spPr>
            <a:xfrm flipV="1">
              <a:off x="2447248" y="2657330"/>
              <a:ext cx="0" cy="106882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D10A905-2F11-014A-8026-2CC9B293EFA1}"/>
                </a:ext>
              </a:extLst>
            </p:cNvPr>
            <p:cNvSpPr txBox="1"/>
            <p:nvPr/>
          </p:nvSpPr>
          <p:spPr>
            <a:xfrm rot="16200000">
              <a:off x="1762948" y="3020428"/>
              <a:ext cx="9605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16 bytes</a:t>
              </a:r>
            </a:p>
          </p:txBody>
        </p: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6A195A43-1300-A34B-B7BC-5FC0D2F638DF}"/>
              </a:ext>
            </a:extLst>
          </p:cNvPr>
          <p:cNvSpPr/>
          <p:nvPr/>
        </p:nvSpPr>
        <p:spPr>
          <a:xfrm>
            <a:off x="1785307" y="2212636"/>
            <a:ext cx="1287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0x4006f1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3281853-E0B6-9F80-ADF1-E60702A74206}"/>
              </a:ext>
            </a:extLst>
          </p:cNvPr>
          <p:cNvSpPr/>
          <p:nvPr/>
        </p:nvSpPr>
        <p:spPr>
          <a:xfrm>
            <a:off x="71925" y="1874108"/>
            <a:ext cx="4572000" cy="441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AC16AF-641D-999E-6B2F-73D3D802382B}"/>
              </a:ext>
            </a:extLst>
          </p:cNvPr>
          <p:cNvSpPr txBox="1"/>
          <p:nvPr/>
        </p:nvSpPr>
        <p:spPr>
          <a:xfrm>
            <a:off x="4711376" y="0"/>
            <a:ext cx="4432624" cy="703269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090" b="1" dirty="0">
                <a:latin typeface="Courier New" panose="02070309020205020404" pitchFamily="49" charset="0"/>
                <a:cs typeface="Courier New" panose="02070309020205020404" pitchFamily="49" charset="0"/>
              </a:rPr>
              <a:t>authenticate: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0x400666 &lt;+0&gt;:  sub    $0x28,%rsp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0x40066a &lt;+4&gt;:  mov    %rdi,0x8(%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0x40066f &lt;+9&gt;:  lea    0x18(%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0x400674 &lt;+14&gt;: mov 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0x400677 &lt;+17&gt;: mov    $0x0,%eax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0x40067c &lt;+22&gt;: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0x400570 &lt;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gets@plt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0x400681 &lt;+27&gt;: lea    0x18(%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0x400686 &lt;+32&gt;: mov    0x8(%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0x40068b &lt;+37&gt;: mov 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0x40068e &lt;+40&gt;: mov 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0x400691 &lt;+43&gt;: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0x400560 &lt;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strcmp@plt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0x400696 &lt;+48&gt;: test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0x400698 &lt;+50&gt;: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sete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%al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0x40069b &lt;+53&gt;: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movzbl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%al,%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0x40069e &lt;+56&gt;: mov    %eax,0x1c(%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0x4006a2 &lt;+60&gt;: mov    0x1c(%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0x4006a6 &lt;+64&gt;: add    $0x28,%rsp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0x4006aa &lt;+68&gt;: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0x4006ab &lt;+0&gt;: sub    $0x28,%rsp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0x4006af &lt;+4&gt;: mov    %edi,0xc(%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0x4006b3 &lt;+8&gt;: mov 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0x4006b7 &lt;+12&gt;: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$0x4007a8,0x18(%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0x4006c0 &lt;+21&gt;: mov    $0x4007af,%edi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0x4006c5 &lt;+26&gt;: mov    $0x0,%eax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0x4006ca &lt;+31&gt;: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0x400550 &lt;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printf@plt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0x4006cf &lt;+36&gt;: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0x4006e0 &lt;main+53&gt;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0x4006d1 &lt;+38&gt;: mov    $0x4007c8,%edi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0x4006d6 &lt;+43&gt;: mov    $0x0,%eax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0x4006db &lt;+48&gt;: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0x400550 &lt;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printf@plt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0x4006e0 &lt;+53&gt;: mov    0x18(%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0x4006e5 &lt;+58&gt;: mov 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0x4006e8 &lt;+61&gt;: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0x400666 &lt;authenticate&gt;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0x4006ed &lt;+66&gt;: test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0x4006ef &lt;+68&gt;: je     0x4006d1 &lt;main+38&gt;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0x4006f1 &lt;+70&gt;: mov    $0x4007e8,%edi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0x4006f6 &lt;+75&gt;: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0x400540 &lt;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puts@plt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0x4006fb &lt;+80&gt;: mov    $0x0,%eax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0x400700 &lt;+85&gt;: add    $0x28,%rsp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0x400704 &lt;+89&gt;: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E199AB-25CB-73CD-F492-806F12C5F073}"/>
              </a:ext>
            </a:extLst>
          </p:cNvPr>
          <p:cNvSpPr/>
          <p:nvPr/>
        </p:nvSpPr>
        <p:spPr>
          <a:xfrm>
            <a:off x="4946488" y="4682496"/>
            <a:ext cx="3962400" cy="13716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BC6E73-6CA0-F7B8-D979-39BD197DAFD0}"/>
              </a:ext>
            </a:extLst>
          </p:cNvPr>
          <p:cNvSpPr/>
          <p:nvPr/>
        </p:nvSpPr>
        <p:spPr>
          <a:xfrm>
            <a:off x="4962421" y="214047"/>
            <a:ext cx="3810000" cy="186973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196CFA-EF4A-E530-98FE-FC75E0E3F3F8}"/>
              </a:ext>
            </a:extLst>
          </p:cNvPr>
          <p:cNvSpPr/>
          <p:nvPr/>
        </p:nvSpPr>
        <p:spPr>
          <a:xfrm>
            <a:off x="4962421" y="522738"/>
            <a:ext cx="3810000" cy="36166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46065D-121C-F8A6-0ADB-CA913F778337}"/>
              </a:ext>
            </a:extLst>
          </p:cNvPr>
          <p:cNvSpPr/>
          <p:nvPr/>
        </p:nvSpPr>
        <p:spPr>
          <a:xfrm>
            <a:off x="4962421" y="2861302"/>
            <a:ext cx="3810000" cy="361667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72DC6D-A28C-1058-C218-E57CD14E32C2}"/>
              </a:ext>
            </a:extLst>
          </p:cNvPr>
          <p:cNvSpPr txBox="1"/>
          <p:nvPr/>
        </p:nvSpPr>
        <p:spPr>
          <a:xfrm>
            <a:off x="4716417" y="0"/>
            <a:ext cx="4432624" cy="703269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090" b="1" dirty="0">
                <a:latin typeface="Courier New" panose="02070309020205020404" pitchFamily="49" charset="0"/>
                <a:cs typeface="Courier New" panose="02070309020205020404" pitchFamily="49" charset="0"/>
              </a:rPr>
              <a:t>authenticate: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0x400666 &lt;+0&gt;:  sub    $0x28,%rsp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0x40066a &lt;+4&gt;:  mov    %rdi,0x8(%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0x40066f &lt;+9&gt;:  lea    0x18(%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0x400674 &lt;+14&gt;: mov 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0x400677 &lt;+17&gt;: mov    $0x0,%eax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0x40067c &lt;+22&gt;: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0x400570 &lt;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gets@plt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0x400681 &lt;+27&gt;: lea    0x18(%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0x400686 &lt;+32&gt;: mov    0x8(%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0x40068b &lt;+37&gt;: mov 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0x40068e &lt;+40&gt;: mov 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0x400691 &lt;+43&gt;: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0x400560 &lt;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strcmp@plt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0x400696 &lt;+48&gt;: test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0x400698 &lt;+50&gt;: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sete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%al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0x40069b &lt;+53&gt;: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movzbl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%al,%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0x40069e &lt;+56&gt;: mov    %eax,0x1c(%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0x4006a2 &lt;+60&gt;: mov    0x1c(%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0x4006a6 &lt;+64&gt;: add    $0x28,%rsp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0x4006aa &lt;+68&gt;: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0x4006ab &lt;+0&gt;: sub    $0x28,%rsp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0x4006af &lt;+4&gt;: mov    %edi,0xc(%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0x4006b3 &lt;+8&gt;: mov 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0x4006b7 &lt;+12&gt;: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$0x4007a8,0x18(%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0x4006c0 &lt;+21&gt;: mov    $0x4007af,%edi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0x4006c5 &lt;+26&gt;: mov    $0x0,%eax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0x4006ca &lt;+31&gt;: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0x400550 &lt;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printf@plt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0x4006cf &lt;+36&gt;: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0x4006e0 &lt;main+53&gt;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0x4006d1 &lt;+38&gt;: mov    $0x4007c8,%edi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0x4006d6 &lt;+43&gt;: mov    $0x0,%eax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0x4006db &lt;+48&gt;: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0x400550 &lt;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printf@plt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0x4006e0 &lt;+53&gt;: mov    0x18(%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0x4006e5 &lt;+58&gt;: mov 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0x4006e8 &lt;+61&gt;: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0x400666 &lt;authenticate&gt;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0x4006ed &lt;+66&gt;: test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0x4006ef &lt;+68&gt;: je     0x4006d1 &lt;main+38&gt;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0x4006f1 &lt;+70&gt;: mov    $0x4007e8,%edi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0x4006f6 &lt;+75&gt;: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0x400540 &lt;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puts@plt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0x4006fb &lt;+80&gt;: mov    $0x0,%eax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0x400700 &lt;+85&gt;: add    $0x28,%rsp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0x400704 &lt;+89&gt;: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2EB82F-3FFD-3F20-41AD-5CB56AF6E381}"/>
              </a:ext>
            </a:extLst>
          </p:cNvPr>
          <p:cNvSpPr/>
          <p:nvPr/>
        </p:nvSpPr>
        <p:spPr>
          <a:xfrm>
            <a:off x="4979762" y="5531491"/>
            <a:ext cx="4038600" cy="183509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1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5.55112E-17 L 0.0007 0.383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1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3831 L 0.00208 0.00741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1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00741 L 0.00208 -0.0761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2" grpId="0"/>
      <p:bldP spid="49" grpId="0"/>
      <p:bldP spid="19" grpId="0" animBg="1"/>
      <p:bldP spid="5" grpId="0" animBg="1"/>
      <p:bldP spid="9" grpId="0" animBg="1"/>
      <p:bldP spid="10" grpId="0" animBg="1"/>
      <p:bldP spid="11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A6F6E-D8CF-1842-AD08-F88FC21F3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 Overflow Examples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14B378-3E0E-7D4D-836C-4103D0C34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4210690"/>
            <a:ext cx="1981200" cy="23675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58B0878-6F8E-EE4C-BE86-CF8CA1A99D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34" y="1676400"/>
            <a:ext cx="3650966" cy="235100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14C8AEC-C54E-E449-BAF3-1A9041D45E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440" y="1612394"/>
            <a:ext cx="3665173" cy="243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50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B1F913F-B732-CD40-BD96-75B4B95E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Review: Function Calls in Assembly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7C6C3F-E78B-0040-99CD-BF9AEC8B7287}"/>
              </a:ext>
            </a:extLst>
          </p:cNvPr>
          <p:cNvSpPr txBox="1"/>
          <p:nvPr/>
        </p:nvSpPr>
        <p:spPr>
          <a:xfrm>
            <a:off x="233516" y="1506794"/>
            <a:ext cx="4572000" cy="120032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f1(){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double a2[2] = {1.0,2.0};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int a1[4] = {1,2,3,4};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13ACDB-14B9-A740-B07B-F3B0594C3A61}"/>
              </a:ext>
            </a:extLst>
          </p:cNvPr>
          <p:cNvSpPr/>
          <p:nvPr/>
        </p:nvSpPr>
        <p:spPr>
          <a:xfrm>
            <a:off x="5985030" y="1905000"/>
            <a:ext cx="2286000" cy="4786442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3DC77C-2537-8845-8F76-990097F2014B}"/>
              </a:ext>
            </a:extLst>
          </p:cNvPr>
          <p:cNvSpPr/>
          <p:nvPr/>
        </p:nvSpPr>
        <p:spPr>
          <a:xfrm>
            <a:off x="6006051" y="1923360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FE6666-26AA-294E-B495-D9F4991DB345}"/>
              </a:ext>
            </a:extLst>
          </p:cNvPr>
          <p:cNvSpPr/>
          <p:nvPr/>
        </p:nvSpPr>
        <p:spPr>
          <a:xfrm>
            <a:off x="5998168" y="2447090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5A652B-776B-8F43-97D1-793F1705BE91}"/>
              </a:ext>
            </a:extLst>
          </p:cNvPr>
          <p:cNvSpPr/>
          <p:nvPr/>
        </p:nvSpPr>
        <p:spPr>
          <a:xfrm>
            <a:off x="5998168" y="298353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F882EF-7E7E-9C45-BA90-325F5F7E43E1}"/>
              </a:ext>
            </a:extLst>
          </p:cNvPr>
          <p:cNvSpPr/>
          <p:nvPr/>
        </p:nvSpPr>
        <p:spPr>
          <a:xfrm>
            <a:off x="5998168" y="350726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3FF2F8-2707-7B45-990C-A8B5622A889A}"/>
              </a:ext>
            </a:extLst>
          </p:cNvPr>
          <p:cNvSpPr/>
          <p:nvPr/>
        </p:nvSpPr>
        <p:spPr>
          <a:xfrm>
            <a:off x="5998168" y="4043718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D7F8AD-4F50-DA42-A229-FB475B31B8B0}"/>
              </a:ext>
            </a:extLst>
          </p:cNvPr>
          <p:cNvSpPr/>
          <p:nvPr/>
        </p:nvSpPr>
        <p:spPr>
          <a:xfrm>
            <a:off x="6006051" y="455472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FC4E791-C509-4646-8F0C-1297347018E9}"/>
              </a:ext>
            </a:extLst>
          </p:cNvPr>
          <p:cNvSpPr/>
          <p:nvPr/>
        </p:nvSpPr>
        <p:spPr>
          <a:xfrm>
            <a:off x="6006051" y="5091178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ABFA6-FAFC-7547-BC99-5D981A87F136}"/>
              </a:ext>
            </a:extLst>
          </p:cNvPr>
          <p:cNvSpPr/>
          <p:nvPr/>
        </p:nvSpPr>
        <p:spPr>
          <a:xfrm>
            <a:off x="6479227" y="2003617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0x40068b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CD1BCDF-36B1-1F45-ADE5-35028152908B}"/>
              </a:ext>
            </a:extLst>
          </p:cNvPr>
          <p:cNvSpPr/>
          <p:nvPr/>
        </p:nvSpPr>
        <p:spPr>
          <a:xfrm>
            <a:off x="6823874" y="3060738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2.0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F9D9915-06FC-1A47-AD67-1679F0762003}"/>
              </a:ext>
            </a:extLst>
          </p:cNvPr>
          <p:cNvSpPr/>
          <p:nvPr/>
        </p:nvSpPr>
        <p:spPr>
          <a:xfrm>
            <a:off x="6823872" y="3593454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1.0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A5CA509-2CEE-784D-86CA-2D4619E8D04A}"/>
              </a:ext>
            </a:extLst>
          </p:cNvPr>
          <p:cNvSpPr/>
          <p:nvPr/>
        </p:nvSpPr>
        <p:spPr>
          <a:xfrm>
            <a:off x="6976214" y="4515589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2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26AA18A-F8CB-CE42-9BEF-936B78786F42}"/>
              </a:ext>
            </a:extLst>
          </p:cNvPr>
          <p:cNvSpPr/>
          <p:nvPr/>
        </p:nvSpPr>
        <p:spPr>
          <a:xfrm>
            <a:off x="6976214" y="4770399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B74CC89-7EB2-8D42-82EA-E4FACD8E8652}"/>
              </a:ext>
            </a:extLst>
          </p:cNvPr>
          <p:cNvSpPr/>
          <p:nvPr/>
        </p:nvSpPr>
        <p:spPr>
          <a:xfrm>
            <a:off x="6984097" y="4260779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3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678D5C3-FC3B-4542-947B-7A00F43B7FAA}"/>
              </a:ext>
            </a:extLst>
          </p:cNvPr>
          <p:cNvSpPr/>
          <p:nvPr/>
        </p:nvSpPr>
        <p:spPr>
          <a:xfrm>
            <a:off x="5994476" y="5631262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DE7CC51-6209-6345-9E67-9C34402E0064}"/>
              </a:ext>
            </a:extLst>
          </p:cNvPr>
          <p:cNvSpPr/>
          <p:nvPr/>
        </p:nvSpPr>
        <p:spPr>
          <a:xfrm>
            <a:off x="6978438" y="4027364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4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3090DC8-25F3-E84C-AE15-746773202E86}"/>
              </a:ext>
            </a:extLst>
          </p:cNvPr>
          <p:cNvSpPr/>
          <p:nvPr/>
        </p:nvSpPr>
        <p:spPr>
          <a:xfrm>
            <a:off x="5985030" y="6167711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2CF26DA-544A-4249-94A2-19DFF50DDB90}"/>
              </a:ext>
            </a:extLst>
          </p:cNvPr>
          <p:cNvGrpSpPr/>
          <p:nvPr/>
        </p:nvGrpSpPr>
        <p:grpSpPr>
          <a:xfrm>
            <a:off x="8292051" y="2970820"/>
            <a:ext cx="689154" cy="1072898"/>
            <a:chOff x="8292051" y="2970820"/>
            <a:chExt cx="689154" cy="1072898"/>
          </a:xfrm>
        </p:grpSpPr>
        <p:sp>
          <p:nvSpPr>
            <p:cNvPr id="2" name="Right Brace 1">
              <a:extLst>
                <a:ext uri="{FF2B5EF4-FFF2-40B4-BE49-F238E27FC236}">
                  <a16:creationId xmlns:a16="http://schemas.microsoft.com/office/drawing/2014/main" id="{5E14029E-2506-AF42-8FC4-68505F2C7194}"/>
                </a:ext>
              </a:extLst>
            </p:cNvPr>
            <p:cNvSpPr/>
            <p:nvPr/>
          </p:nvSpPr>
          <p:spPr>
            <a:xfrm>
              <a:off x="8292051" y="2970820"/>
              <a:ext cx="242349" cy="1072898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2B6080D-212D-A24B-A398-5B04E8AD2C97}"/>
                </a:ext>
              </a:extLst>
            </p:cNvPr>
            <p:cNvSpPr txBox="1"/>
            <p:nvPr/>
          </p:nvSpPr>
          <p:spPr>
            <a:xfrm>
              <a:off x="8540059" y="332260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a2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9F385DA-7A06-5343-9BC9-6333E9B32E73}"/>
              </a:ext>
            </a:extLst>
          </p:cNvPr>
          <p:cNvGrpSpPr/>
          <p:nvPr/>
        </p:nvGrpSpPr>
        <p:grpSpPr>
          <a:xfrm>
            <a:off x="8283649" y="4022822"/>
            <a:ext cx="689154" cy="1072898"/>
            <a:chOff x="8292051" y="2970820"/>
            <a:chExt cx="689154" cy="1072898"/>
          </a:xfrm>
        </p:grpSpPr>
        <p:sp>
          <p:nvSpPr>
            <p:cNvPr id="35" name="Right Brace 34">
              <a:extLst>
                <a:ext uri="{FF2B5EF4-FFF2-40B4-BE49-F238E27FC236}">
                  <a16:creationId xmlns:a16="http://schemas.microsoft.com/office/drawing/2014/main" id="{F81B8E17-C3FB-6147-8973-633489AC5DC8}"/>
                </a:ext>
              </a:extLst>
            </p:cNvPr>
            <p:cNvSpPr/>
            <p:nvPr/>
          </p:nvSpPr>
          <p:spPr>
            <a:xfrm>
              <a:off x="8292051" y="2970820"/>
              <a:ext cx="242349" cy="1072898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3F63897-41FF-7341-81AA-B66A4C0542C2}"/>
                </a:ext>
              </a:extLst>
            </p:cNvPr>
            <p:cNvSpPr txBox="1"/>
            <p:nvPr/>
          </p:nvSpPr>
          <p:spPr>
            <a:xfrm>
              <a:off x="8540059" y="332260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a1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69161B5C-B4F7-0000-6F17-C1F5E2A56EF6}"/>
              </a:ext>
            </a:extLst>
          </p:cNvPr>
          <p:cNvSpPr txBox="1"/>
          <p:nvPr/>
        </p:nvSpPr>
        <p:spPr>
          <a:xfrm>
            <a:off x="233516" y="2860938"/>
            <a:ext cx="4572000" cy="92333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main(){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f1();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6AC8CE-7D82-2047-AA68-5C698501920F}"/>
              </a:ext>
            </a:extLst>
          </p:cNvPr>
          <p:cNvSpPr txBox="1"/>
          <p:nvPr/>
        </p:nvSpPr>
        <p:spPr>
          <a:xfrm>
            <a:off x="246135" y="2415682"/>
            <a:ext cx="4572000" cy="3785652"/>
          </a:xfrm>
          <a:prstGeom prst="rect">
            <a:avLst/>
          </a:prstGeom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f1: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sub    $0x28,%rsp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movsd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0x216(%rip),%xmm0     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movsd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%xmm0,0x10(%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movsd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0x210(%rip),%xmm0     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movsd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%xmm0,0x18(%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$0x1,(%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$0x2,0x4(%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$0x3,0x8(%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$0x4,0xc(%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add    $0x28,%rsp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call f1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6579902-AD6C-3302-2331-80592B4136E4}"/>
              </a:ext>
            </a:extLst>
          </p:cNvPr>
          <p:cNvGrpSpPr/>
          <p:nvPr/>
        </p:nvGrpSpPr>
        <p:grpSpPr>
          <a:xfrm>
            <a:off x="4800600" y="1738694"/>
            <a:ext cx="1147558" cy="369332"/>
            <a:chOff x="5405642" y="2781372"/>
            <a:chExt cx="1147558" cy="369332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8D215C23-72C7-1B58-D3D2-17CD3549523C}"/>
                </a:ext>
              </a:extLst>
            </p:cNvPr>
            <p:cNvCxnSpPr/>
            <p:nvPr/>
          </p:nvCxnSpPr>
          <p:spPr>
            <a:xfrm>
              <a:off x="6096000" y="2973147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96323B4-E74C-BB2E-FBB3-57028832032A}"/>
                </a:ext>
              </a:extLst>
            </p:cNvPr>
            <p:cNvSpPr txBox="1"/>
            <p:nvPr/>
          </p:nvSpPr>
          <p:spPr>
            <a:xfrm>
              <a:off x="5405642" y="2781372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%</a:t>
              </a:r>
              <a:r>
                <a:rPr lang="en-US" dirty="0" err="1"/>
                <a:t>rsp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4646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07407E-6 L 0.0007 0.0747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3727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7477 L 0.00261 0.4601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19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46019 L 0.004 0.07639 " pathEditMode="relative" ptsTypes="AA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07639 L 0.004 0.00024 " pathEditMode="relative" ptsTypes="AA">
                                      <p:cBhvr>
                                        <p:cTn id="7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9" grpId="0"/>
      <p:bldP spid="20" grpId="0"/>
      <p:bldP spid="21" grpId="0"/>
      <p:bldP spid="22" grpId="0"/>
      <p:bldP spid="23" grpId="0"/>
      <p:bldP spid="24" grpId="0" animBg="1"/>
      <p:bldP spid="26" grpId="0"/>
      <p:bldP spid="33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0A9D86F-8C2C-FE40-61A0-44AC7D0F1515}"/>
              </a:ext>
            </a:extLst>
          </p:cNvPr>
          <p:cNvSpPr txBox="1"/>
          <p:nvPr/>
        </p:nvSpPr>
        <p:spPr>
          <a:xfrm>
            <a:off x="233516" y="3311184"/>
            <a:ext cx="4572000" cy="92333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main(){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f1();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B1F913F-B732-CD40-BD96-75B4B95E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Referencing Bug Example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7C6C3F-E78B-0040-99CD-BF9AEC8B7287}"/>
              </a:ext>
            </a:extLst>
          </p:cNvPr>
          <p:cNvSpPr txBox="1"/>
          <p:nvPr/>
        </p:nvSpPr>
        <p:spPr>
          <a:xfrm>
            <a:off x="233516" y="1506794"/>
            <a:ext cx="4572000" cy="175432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f1(){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double a2[2] = {1.0,2.0};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int a1[4] = {1,2,3,4};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a1[4] = 1413754136;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a1[5] = 1074340347;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6AC8CE-7D82-2047-AA68-5C698501920F}"/>
              </a:ext>
            </a:extLst>
          </p:cNvPr>
          <p:cNvSpPr txBox="1"/>
          <p:nvPr/>
        </p:nvSpPr>
        <p:spPr>
          <a:xfrm>
            <a:off x="233516" y="2887682"/>
            <a:ext cx="4572000" cy="3970318"/>
          </a:xfrm>
          <a:prstGeom prst="rect">
            <a:avLst/>
          </a:prstGeom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f1: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sub    $0x28,%rsp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movsd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0x216(%rip),%xmm0     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movsd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%xmm0,0x10(%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movsd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0x210(%rip),%xmm0     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movsd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%xmm0,0x18(%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$0x1,(%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$0x2,0x4(%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$0x3,0x8(%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$0x4,0xc(%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$0x54442d18,0x10(%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$0x400921fb,0x14(%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add    $0x28,%rsp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F9D9915-06FC-1A47-AD67-1679F0762003}"/>
              </a:ext>
            </a:extLst>
          </p:cNvPr>
          <p:cNvSpPr/>
          <p:nvPr/>
        </p:nvSpPr>
        <p:spPr>
          <a:xfrm>
            <a:off x="6823872" y="3593454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1.0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6F3D10D-8630-2A45-AAC3-4F2B42E0B648}"/>
              </a:ext>
            </a:extLst>
          </p:cNvPr>
          <p:cNvSpPr/>
          <p:nvPr/>
        </p:nvSpPr>
        <p:spPr>
          <a:xfrm>
            <a:off x="6368192" y="3720950"/>
            <a:ext cx="1563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0x400921fb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7F63577-DEAC-9543-9AD1-AE17863BB84E}"/>
              </a:ext>
            </a:extLst>
          </p:cNvPr>
          <p:cNvSpPr/>
          <p:nvPr/>
        </p:nvSpPr>
        <p:spPr>
          <a:xfrm>
            <a:off x="6362533" y="3487535"/>
            <a:ext cx="1563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0x54442d18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85D572A-4E1E-4617-66DB-8F78B979E721}"/>
              </a:ext>
            </a:extLst>
          </p:cNvPr>
          <p:cNvSpPr/>
          <p:nvPr/>
        </p:nvSpPr>
        <p:spPr>
          <a:xfrm>
            <a:off x="5985030" y="1905000"/>
            <a:ext cx="2286000" cy="4786442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A6B145B-73EE-C8CC-7E01-D758955ADF82}"/>
              </a:ext>
            </a:extLst>
          </p:cNvPr>
          <p:cNvSpPr/>
          <p:nvPr/>
        </p:nvSpPr>
        <p:spPr>
          <a:xfrm>
            <a:off x="6006051" y="1923360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501AFDF-4DF1-044F-B15D-757C4F9DFC42}"/>
              </a:ext>
            </a:extLst>
          </p:cNvPr>
          <p:cNvSpPr/>
          <p:nvPr/>
        </p:nvSpPr>
        <p:spPr>
          <a:xfrm>
            <a:off x="5998168" y="2447090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F6690DB-30AE-AD28-E031-9D249986BE06}"/>
              </a:ext>
            </a:extLst>
          </p:cNvPr>
          <p:cNvSpPr/>
          <p:nvPr/>
        </p:nvSpPr>
        <p:spPr>
          <a:xfrm>
            <a:off x="5998168" y="298353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0D120AE-C65F-75FE-AF06-0661B276CA67}"/>
              </a:ext>
            </a:extLst>
          </p:cNvPr>
          <p:cNvSpPr/>
          <p:nvPr/>
        </p:nvSpPr>
        <p:spPr>
          <a:xfrm>
            <a:off x="5998168" y="350726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DD53268-F41D-3AF8-291C-DFDF9CFBA893}"/>
              </a:ext>
            </a:extLst>
          </p:cNvPr>
          <p:cNvSpPr/>
          <p:nvPr/>
        </p:nvSpPr>
        <p:spPr>
          <a:xfrm>
            <a:off x="5998168" y="4043718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060A976-410B-EE1E-66B5-D6A7481E6348}"/>
              </a:ext>
            </a:extLst>
          </p:cNvPr>
          <p:cNvSpPr/>
          <p:nvPr/>
        </p:nvSpPr>
        <p:spPr>
          <a:xfrm>
            <a:off x="6006051" y="455472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CEF0812-1506-4D40-2FE8-DF8DF02367C7}"/>
              </a:ext>
            </a:extLst>
          </p:cNvPr>
          <p:cNvSpPr/>
          <p:nvPr/>
        </p:nvSpPr>
        <p:spPr>
          <a:xfrm>
            <a:off x="6006051" y="5091178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EED09C6-7B02-0809-4853-12DF707F5DF2}"/>
              </a:ext>
            </a:extLst>
          </p:cNvPr>
          <p:cNvSpPr/>
          <p:nvPr/>
        </p:nvSpPr>
        <p:spPr>
          <a:xfrm>
            <a:off x="6479227" y="2003617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0x40068b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9CA65F6-A831-43DA-2595-B1060B8251D7}"/>
              </a:ext>
            </a:extLst>
          </p:cNvPr>
          <p:cNvSpPr/>
          <p:nvPr/>
        </p:nvSpPr>
        <p:spPr>
          <a:xfrm>
            <a:off x="6823874" y="3060738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2.0</a:t>
            </a:r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728E142-321C-0BC2-DC51-9DD5EFB88800}"/>
              </a:ext>
            </a:extLst>
          </p:cNvPr>
          <p:cNvSpPr/>
          <p:nvPr/>
        </p:nvSpPr>
        <p:spPr>
          <a:xfrm>
            <a:off x="6976214" y="4515589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2</a:t>
            </a:r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2B8F7B0-1E5F-D94D-C483-31C0FA150009}"/>
              </a:ext>
            </a:extLst>
          </p:cNvPr>
          <p:cNvSpPr/>
          <p:nvPr/>
        </p:nvSpPr>
        <p:spPr>
          <a:xfrm>
            <a:off x="6976214" y="4770399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</a:t>
            </a:r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7A03066-B45F-FB0F-94F2-D6899F544341}"/>
              </a:ext>
            </a:extLst>
          </p:cNvPr>
          <p:cNvSpPr/>
          <p:nvPr/>
        </p:nvSpPr>
        <p:spPr>
          <a:xfrm>
            <a:off x="6984097" y="4260779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3</a:t>
            </a:r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5D5CBEA-1E35-FD61-A6B8-D0AF7F7C4734}"/>
              </a:ext>
            </a:extLst>
          </p:cNvPr>
          <p:cNvSpPr/>
          <p:nvPr/>
        </p:nvSpPr>
        <p:spPr>
          <a:xfrm>
            <a:off x="5994476" y="5631262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7733A53-03EC-DF03-40C2-B8BCA76C8935}"/>
              </a:ext>
            </a:extLst>
          </p:cNvPr>
          <p:cNvSpPr/>
          <p:nvPr/>
        </p:nvSpPr>
        <p:spPr>
          <a:xfrm>
            <a:off x="6978438" y="4027364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4</a:t>
            </a:r>
            <a:endParaRPr lang="en-US" dirty="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B54AB03-BC17-8315-2443-03672D93D260}"/>
              </a:ext>
            </a:extLst>
          </p:cNvPr>
          <p:cNvGrpSpPr/>
          <p:nvPr/>
        </p:nvGrpSpPr>
        <p:grpSpPr>
          <a:xfrm>
            <a:off x="4800600" y="1738694"/>
            <a:ext cx="1147558" cy="369332"/>
            <a:chOff x="5405642" y="2781372"/>
            <a:chExt cx="1147558" cy="369332"/>
          </a:xfrm>
        </p:grpSpPr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7948EAB8-EEB7-0784-2D68-643831918335}"/>
                </a:ext>
              </a:extLst>
            </p:cNvPr>
            <p:cNvCxnSpPr/>
            <p:nvPr/>
          </p:nvCxnSpPr>
          <p:spPr>
            <a:xfrm>
              <a:off x="6096000" y="2973147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52F0D443-E2B5-AFF5-C858-DC89EA2B6CD0}"/>
                </a:ext>
              </a:extLst>
            </p:cNvPr>
            <p:cNvSpPr txBox="1"/>
            <p:nvPr/>
          </p:nvSpPr>
          <p:spPr>
            <a:xfrm>
              <a:off x="5405642" y="2781372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%</a:t>
              </a:r>
              <a:r>
                <a:rPr lang="en-US" dirty="0" err="1"/>
                <a:t>rsp</a:t>
              </a:r>
              <a:endParaRPr lang="en-US" dirty="0"/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1356F4BA-A3F0-B320-7E56-2BA327F6DE64}"/>
              </a:ext>
            </a:extLst>
          </p:cNvPr>
          <p:cNvSpPr/>
          <p:nvPr/>
        </p:nvSpPr>
        <p:spPr>
          <a:xfrm>
            <a:off x="5985030" y="6167711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00BF049A-5FC1-4FCF-C503-824865EF6B3E}"/>
              </a:ext>
            </a:extLst>
          </p:cNvPr>
          <p:cNvGrpSpPr/>
          <p:nvPr/>
        </p:nvGrpSpPr>
        <p:grpSpPr>
          <a:xfrm>
            <a:off x="8292051" y="2970820"/>
            <a:ext cx="689154" cy="1072898"/>
            <a:chOff x="8292051" y="2970820"/>
            <a:chExt cx="689154" cy="1072898"/>
          </a:xfrm>
        </p:grpSpPr>
        <p:sp>
          <p:nvSpPr>
            <p:cNvPr id="55" name="Right Brace 54">
              <a:extLst>
                <a:ext uri="{FF2B5EF4-FFF2-40B4-BE49-F238E27FC236}">
                  <a16:creationId xmlns:a16="http://schemas.microsoft.com/office/drawing/2014/main" id="{40BB7350-A366-292B-9C5A-6DCAAF8DD9AB}"/>
                </a:ext>
              </a:extLst>
            </p:cNvPr>
            <p:cNvSpPr/>
            <p:nvPr/>
          </p:nvSpPr>
          <p:spPr>
            <a:xfrm>
              <a:off x="8292051" y="2970820"/>
              <a:ext cx="242349" cy="1072898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F1DA0F4-9AF7-5D79-58F9-12205EDA51DA}"/>
                </a:ext>
              </a:extLst>
            </p:cNvPr>
            <p:cNvSpPr txBox="1"/>
            <p:nvPr/>
          </p:nvSpPr>
          <p:spPr>
            <a:xfrm>
              <a:off x="8540059" y="332260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a2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155F0622-327B-BF7D-EBF3-B9EE0727DF8D}"/>
              </a:ext>
            </a:extLst>
          </p:cNvPr>
          <p:cNvGrpSpPr/>
          <p:nvPr/>
        </p:nvGrpSpPr>
        <p:grpSpPr>
          <a:xfrm>
            <a:off x="8283649" y="4022822"/>
            <a:ext cx="689154" cy="1072898"/>
            <a:chOff x="8292051" y="2970820"/>
            <a:chExt cx="689154" cy="1072898"/>
          </a:xfrm>
        </p:grpSpPr>
        <p:sp>
          <p:nvSpPr>
            <p:cNvPr id="58" name="Right Brace 57">
              <a:extLst>
                <a:ext uri="{FF2B5EF4-FFF2-40B4-BE49-F238E27FC236}">
                  <a16:creationId xmlns:a16="http://schemas.microsoft.com/office/drawing/2014/main" id="{782954C8-0A17-716A-DE0B-248267A784B9}"/>
                </a:ext>
              </a:extLst>
            </p:cNvPr>
            <p:cNvSpPr/>
            <p:nvPr/>
          </p:nvSpPr>
          <p:spPr>
            <a:xfrm>
              <a:off x="8292051" y="2970820"/>
              <a:ext cx="242349" cy="1072898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4105D9B-670A-DF55-26C7-DB907FAF4BDA}"/>
                </a:ext>
              </a:extLst>
            </p:cNvPr>
            <p:cNvSpPr txBox="1"/>
            <p:nvPr/>
          </p:nvSpPr>
          <p:spPr>
            <a:xfrm>
              <a:off x="8540059" y="332260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850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07407E-6 L 0.0007 0.0747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3727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7477 L 0.00261 0.4601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19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46019 L 0.004 0.07639 " pathEditMode="relative" ptsTypes="AA">
                                      <p:cBhvr>
                                        <p:cTn id="7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07639 L 0.004 0.00024 " pathEditMode="relative" ptsTypes="AA">
                                      <p:cBhvr>
                                        <p:cTn id="8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/>
      <p:bldP spid="20" grpId="1"/>
      <p:bldP spid="37" grpId="0"/>
      <p:bldP spid="38" grpId="0"/>
      <p:bldP spid="25" grpId="0" animBg="1"/>
      <p:bldP spid="27" grpId="0" animBg="1"/>
      <p:bldP spid="28" grpId="0" animBg="1"/>
      <p:bldP spid="29" grpId="0" animBg="1"/>
      <p:bldP spid="39" grpId="0" animBg="1"/>
      <p:bldP spid="40" grpId="0" animBg="1"/>
      <p:bldP spid="41" grpId="0" animBg="1"/>
      <p:bldP spid="42" grpId="0" animBg="1"/>
      <p:bldP spid="43" grpId="0"/>
      <p:bldP spid="44" grpId="0"/>
      <p:bldP spid="45" grpId="0"/>
      <p:bldP spid="46" grpId="0"/>
      <p:bldP spid="47" grpId="0"/>
      <p:bldP spid="48" grpId="0" animBg="1"/>
      <p:bldP spid="49" grpId="0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CCE4524B-6E3A-6118-EDB1-80143C5F10F5}"/>
              </a:ext>
            </a:extLst>
          </p:cNvPr>
          <p:cNvSpPr txBox="1"/>
          <p:nvPr/>
        </p:nvSpPr>
        <p:spPr>
          <a:xfrm>
            <a:off x="233516" y="3064557"/>
            <a:ext cx="4572000" cy="92333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main(){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f1();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B1F913F-B732-CD40-BD96-75B4B95E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Referencing Bug Example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7C6C3F-E78B-0040-99CD-BF9AEC8B7287}"/>
              </a:ext>
            </a:extLst>
          </p:cNvPr>
          <p:cNvSpPr txBox="1"/>
          <p:nvPr/>
        </p:nvSpPr>
        <p:spPr>
          <a:xfrm>
            <a:off x="233516" y="1506794"/>
            <a:ext cx="4572000" cy="147732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f1(){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double a2[2] = {1.0,2.0};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int a1[4] = {1,2,3,4};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a1[10] = 47;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6AC8CE-7D82-2047-AA68-5C698501920F}"/>
              </a:ext>
            </a:extLst>
          </p:cNvPr>
          <p:cNvSpPr txBox="1"/>
          <p:nvPr/>
        </p:nvSpPr>
        <p:spPr>
          <a:xfrm>
            <a:off x="227857" y="2969934"/>
            <a:ext cx="4572000" cy="3693319"/>
          </a:xfrm>
          <a:prstGeom prst="rect">
            <a:avLst/>
          </a:prstGeom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f1: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sub    $0x28,%rsp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movsd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0x216(%rip),%xmm0     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movsd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%xmm0,0x10(%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movsd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0x210(%rip),%xmm0     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movsd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%xmm0,0x18(%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$0x1,(%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$0x2,0x4(%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$0x3,0x8(%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$0x4,0xc(%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$0x2f,0x28(%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add    $0x28,%rsp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FE6666-26AA-294E-B495-D9F4991DB345}"/>
              </a:ext>
            </a:extLst>
          </p:cNvPr>
          <p:cNvSpPr/>
          <p:nvPr/>
        </p:nvSpPr>
        <p:spPr>
          <a:xfrm>
            <a:off x="5998168" y="2447090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5A652B-776B-8F43-97D1-793F1705BE91}"/>
              </a:ext>
            </a:extLst>
          </p:cNvPr>
          <p:cNvSpPr/>
          <p:nvPr/>
        </p:nvSpPr>
        <p:spPr>
          <a:xfrm>
            <a:off x="5998168" y="298353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F882EF-7E7E-9C45-BA90-325F5F7E43E1}"/>
              </a:ext>
            </a:extLst>
          </p:cNvPr>
          <p:cNvSpPr/>
          <p:nvPr/>
        </p:nvSpPr>
        <p:spPr>
          <a:xfrm>
            <a:off x="5998168" y="350726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3FF2F8-2707-7B45-990C-A8B5622A889A}"/>
              </a:ext>
            </a:extLst>
          </p:cNvPr>
          <p:cNvSpPr/>
          <p:nvPr/>
        </p:nvSpPr>
        <p:spPr>
          <a:xfrm>
            <a:off x="5998168" y="4043718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D7F8AD-4F50-DA42-A229-FB475B31B8B0}"/>
              </a:ext>
            </a:extLst>
          </p:cNvPr>
          <p:cNvSpPr/>
          <p:nvPr/>
        </p:nvSpPr>
        <p:spPr>
          <a:xfrm>
            <a:off x="6006051" y="455472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FC4E791-C509-4646-8F0C-1297347018E9}"/>
              </a:ext>
            </a:extLst>
          </p:cNvPr>
          <p:cNvSpPr/>
          <p:nvPr/>
        </p:nvSpPr>
        <p:spPr>
          <a:xfrm>
            <a:off x="6006051" y="5091178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ABFA6-FAFC-7547-BC99-5D981A87F136}"/>
              </a:ext>
            </a:extLst>
          </p:cNvPr>
          <p:cNvSpPr/>
          <p:nvPr/>
        </p:nvSpPr>
        <p:spPr>
          <a:xfrm>
            <a:off x="6501593" y="2014902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0x40068b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CD1BCDF-36B1-1F45-ADE5-35028152908B}"/>
              </a:ext>
            </a:extLst>
          </p:cNvPr>
          <p:cNvSpPr/>
          <p:nvPr/>
        </p:nvSpPr>
        <p:spPr>
          <a:xfrm>
            <a:off x="6823874" y="3060738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2.0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F9D9915-06FC-1A47-AD67-1679F0762003}"/>
              </a:ext>
            </a:extLst>
          </p:cNvPr>
          <p:cNvSpPr/>
          <p:nvPr/>
        </p:nvSpPr>
        <p:spPr>
          <a:xfrm>
            <a:off x="6823872" y="3593454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1.0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A5CA509-2CEE-784D-86CA-2D4619E8D04A}"/>
              </a:ext>
            </a:extLst>
          </p:cNvPr>
          <p:cNvSpPr/>
          <p:nvPr/>
        </p:nvSpPr>
        <p:spPr>
          <a:xfrm>
            <a:off x="6976214" y="4515589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2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26AA18A-F8CB-CE42-9BEF-936B78786F42}"/>
              </a:ext>
            </a:extLst>
          </p:cNvPr>
          <p:cNvSpPr/>
          <p:nvPr/>
        </p:nvSpPr>
        <p:spPr>
          <a:xfrm>
            <a:off x="6976214" y="4770399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B74CC89-7EB2-8D42-82EA-E4FACD8E8652}"/>
              </a:ext>
            </a:extLst>
          </p:cNvPr>
          <p:cNvSpPr/>
          <p:nvPr/>
        </p:nvSpPr>
        <p:spPr>
          <a:xfrm>
            <a:off x="6984097" y="4260779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3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678D5C3-FC3B-4542-947B-7A00F43B7FAA}"/>
              </a:ext>
            </a:extLst>
          </p:cNvPr>
          <p:cNvSpPr/>
          <p:nvPr/>
        </p:nvSpPr>
        <p:spPr>
          <a:xfrm>
            <a:off x="5994476" y="5631262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DE7CC51-6209-6345-9E67-9C34402E0064}"/>
              </a:ext>
            </a:extLst>
          </p:cNvPr>
          <p:cNvSpPr/>
          <p:nvPr/>
        </p:nvSpPr>
        <p:spPr>
          <a:xfrm>
            <a:off x="6978438" y="4027364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4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3090DC8-25F3-E84C-AE15-746773202E86}"/>
              </a:ext>
            </a:extLst>
          </p:cNvPr>
          <p:cNvSpPr/>
          <p:nvPr/>
        </p:nvSpPr>
        <p:spPr>
          <a:xfrm>
            <a:off x="5985030" y="6167711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2CF26DA-544A-4249-94A2-19DFF50DDB90}"/>
              </a:ext>
            </a:extLst>
          </p:cNvPr>
          <p:cNvGrpSpPr/>
          <p:nvPr/>
        </p:nvGrpSpPr>
        <p:grpSpPr>
          <a:xfrm>
            <a:off x="8292051" y="2970820"/>
            <a:ext cx="689154" cy="1072898"/>
            <a:chOff x="8292051" y="2970820"/>
            <a:chExt cx="689154" cy="1072898"/>
          </a:xfrm>
        </p:grpSpPr>
        <p:sp>
          <p:nvSpPr>
            <p:cNvPr id="2" name="Right Brace 1">
              <a:extLst>
                <a:ext uri="{FF2B5EF4-FFF2-40B4-BE49-F238E27FC236}">
                  <a16:creationId xmlns:a16="http://schemas.microsoft.com/office/drawing/2014/main" id="{5E14029E-2506-AF42-8FC4-68505F2C7194}"/>
                </a:ext>
              </a:extLst>
            </p:cNvPr>
            <p:cNvSpPr/>
            <p:nvPr/>
          </p:nvSpPr>
          <p:spPr>
            <a:xfrm>
              <a:off x="8292051" y="2970820"/>
              <a:ext cx="242349" cy="1072898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2B6080D-212D-A24B-A398-5B04E8AD2C97}"/>
                </a:ext>
              </a:extLst>
            </p:cNvPr>
            <p:cNvSpPr txBox="1"/>
            <p:nvPr/>
          </p:nvSpPr>
          <p:spPr>
            <a:xfrm>
              <a:off x="8540059" y="332260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a2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9F385DA-7A06-5343-9BC9-6333E9B32E73}"/>
              </a:ext>
            </a:extLst>
          </p:cNvPr>
          <p:cNvGrpSpPr/>
          <p:nvPr/>
        </p:nvGrpSpPr>
        <p:grpSpPr>
          <a:xfrm>
            <a:off x="8283649" y="4022822"/>
            <a:ext cx="689154" cy="1072898"/>
            <a:chOff x="8292051" y="2970820"/>
            <a:chExt cx="689154" cy="1072898"/>
          </a:xfrm>
        </p:grpSpPr>
        <p:sp>
          <p:nvSpPr>
            <p:cNvPr id="35" name="Right Brace 34">
              <a:extLst>
                <a:ext uri="{FF2B5EF4-FFF2-40B4-BE49-F238E27FC236}">
                  <a16:creationId xmlns:a16="http://schemas.microsoft.com/office/drawing/2014/main" id="{F81B8E17-C3FB-6147-8973-633489AC5DC8}"/>
                </a:ext>
              </a:extLst>
            </p:cNvPr>
            <p:cNvSpPr/>
            <p:nvPr/>
          </p:nvSpPr>
          <p:spPr>
            <a:xfrm>
              <a:off x="8292051" y="2970820"/>
              <a:ext cx="242349" cy="1072898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3F63897-41FF-7341-81AA-B66A4C0542C2}"/>
                </a:ext>
              </a:extLst>
            </p:cNvPr>
            <p:cNvSpPr txBox="1"/>
            <p:nvPr/>
          </p:nvSpPr>
          <p:spPr>
            <a:xfrm>
              <a:off x="8540059" y="332260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a1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E486E86-ACCF-E1F8-2D3C-206C6AEABCDB}"/>
              </a:ext>
            </a:extLst>
          </p:cNvPr>
          <p:cNvSpPr/>
          <p:nvPr/>
        </p:nvSpPr>
        <p:spPr>
          <a:xfrm>
            <a:off x="5985030" y="2187998"/>
            <a:ext cx="2286000" cy="242738"/>
          </a:xfrm>
          <a:prstGeom prst="rect">
            <a:avLst/>
          </a:prstGeom>
          <a:solidFill>
            <a:schemeClr val="bg1"/>
          </a:solidFill>
          <a:ln w="26424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FF"/>
              </a:highlight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7F63577-DEAC-9543-9AD1-AE17863BB84E}"/>
              </a:ext>
            </a:extLst>
          </p:cNvPr>
          <p:cNvSpPr/>
          <p:nvPr/>
        </p:nvSpPr>
        <p:spPr>
          <a:xfrm>
            <a:off x="6753345" y="2120222"/>
            <a:ext cx="736100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0x2f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3DC77C-2537-8845-8F76-990097F2014B}"/>
              </a:ext>
            </a:extLst>
          </p:cNvPr>
          <p:cNvSpPr/>
          <p:nvPr/>
        </p:nvSpPr>
        <p:spPr>
          <a:xfrm>
            <a:off x="6006051" y="1923360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13ACDB-14B9-A740-B07B-F3B0594C3A61}"/>
              </a:ext>
            </a:extLst>
          </p:cNvPr>
          <p:cNvSpPr/>
          <p:nvPr/>
        </p:nvSpPr>
        <p:spPr>
          <a:xfrm>
            <a:off x="5985030" y="1905000"/>
            <a:ext cx="2286000" cy="4786442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5B33C4B-E93F-DFBF-0294-C5B77C2D4C37}"/>
              </a:ext>
            </a:extLst>
          </p:cNvPr>
          <p:cNvGrpSpPr/>
          <p:nvPr/>
        </p:nvGrpSpPr>
        <p:grpSpPr>
          <a:xfrm>
            <a:off x="4800600" y="1738694"/>
            <a:ext cx="1147558" cy="369332"/>
            <a:chOff x="5405642" y="2781372"/>
            <a:chExt cx="1147558" cy="369332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350D1FA-513A-84AD-A487-DCB16331475B}"/>
                </a:ext>
              </a:extLst>
            </p:cNvPr>
            <p:cNvCxnSpPr/>
            <p:nvPr/>
          </p:nvCxnSpPr>
          <p:spPr>
            <a:xfrm>
              <a:off x="6096000" y="2973147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3E52C38-B017-3540-02A9-A025D2E68A70}"/>
                </a:ext>
              </a:extLst>
            </p:cNvPr>
            <p:cNvSpPr txBox="1"/>
            <p:nvPr/>
          </p:nvSpPr>
          <p:spPr>
            <a:xfrm>
              <a:off x="5405642" y="2781372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%</a:t>
              </a:r>
              <a:r>
                <a:rPr lang="en-US" dirty="0" err="1"/>
                <a:t>rsp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3187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07407E-6 L 0.0007 0.0747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3727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7477 L 0.00261 0.4601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19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46019 L 0.004 0.07639 " pathEditMode="relative" ptsTypes="AA">
                                      <p:cBhvr>
                                        <p:cTn id="7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07639 L 0.004 0.00024 " pathEditMode="relative" ptsTypes="AA">
                                      <p:cBhvr>
                                        <p:cTn id="7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1"/>
      <p:bldP spid="19" grpId="0"/>
      <p:bldP spid="20" grpId="0"/>
      <p:bldP spid="21" grpId="0"/>
      <p:bldP spid="22" grpId="0"/>
      <p:bldP spid="23" grpId="0"/>
      <p:bldP spid="24" grpId="0" animBg="1"/>
      <p:bldP spid="26" grpId="0"/>
      <p:bldP spid="33" grpId="0" animBg="1"/>
      <p:bldP spid="5" grpId="0" animBg="1"/>
      <p:bldP spid="38" grpId="0"/>
      <p:bldP spid="10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B1F913F-B732-CD40-BD96-75B4B95E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Exercise 1: Memory Bugs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7E30BF-339A-634E-86BF-3060BC61F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state of the stack immediately before the program returns from f2?</a:t>
            </a:r>
          </a:p>
          <a:p>
            <a:r>
              <a:rPr lang="en-US" dirty="0"/>
              <a:t>What will happen immediately after f2 returns?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7C6C3F-E78B-0040-99CD-BF9AEC8B7287}"/>
              </a:ext>
            </a:extLst>
          </p:cNvPr>
          <p:cNvSpPr txBox="1"/>
          <p:nvPr/>
        </p:nvSpPr>
        <p:spPr>
          <a:xfrm>
            <a:off x="976058" y="2914471"/>
            <a:ext cx="3493264" cy="120032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f2(){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int a1[4] = {1,2,3,4};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a1[6] = 0x400667;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6AC8CE-7D82-2047-AA68-5C698501920F}"/>
              </a:ext>
            </a:extLst>
          </p:cNvPr>
          <p:cNvSpPr txBox="1"/>
          <p:nvPr/>
        </p:nvSpPr>
        <p:spPr>
          <a:xfrm>
            <a:off x="148909" y="4200357"/>
            <a:ext cx="4320413" cy="258532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f2: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sub    $0x18,%rsp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$0x1,(%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$0x2,0x4(%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$0x3,0x8(%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$0x4,0xc(%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$0x400667,0x18(%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add    $0x18,%rsp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7FCEEF-5D77-254D-97B9-3DC81CA648EE}"/>
              </a:ext>
            </a:extLst>
          </p:cNvPr>
          <p:cNvSpPr/>
          <p:nvPr/>
        </p:nvSpPr>
        <p:spPr>
          <a:xfrm>
            <a:off x="5860921" y="2896111"/>
            <a:ext cx="2286000" cy="3709907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5F3711-F0B2-014D-B950-C48F7777586D}"/>
              </a:ext>
            </a:extLst>
          </p:cNvPr>
          <p:cNvSpPr/>
          <p:nvPr/>
        </p:nvSpPr>
        <p:spPr>
          <a:xfrm>
            <a:off x="5881942" y="2914471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1276E3-386E-CA44-AC8F-719D0F5D1AE9}"/>
              </a:ext>
            </a:extLst>
          </p:cNvPr>
          <p:cNvSpPr/>
          <p:nvPr/>
        </p:nvSpPr>
        <p:spPr>
          <a:xfrm>
            <a:off x="5874059" y="3438201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73A34F3-E43D-C94E-B46E-C9CC4538D1B9}"/>
              </a:ext>
            </a:extLst>
          </p:cNvPr>
          <p:cNvSpPr/>
          <p:nvPr/>
        </p:nvSpPr>
        <p:spPr>
          <a:xfrm>
            <a:off x="5874059" y="3983296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620C959-3204-4B4C-97A2-D0E1CE7B9D9F}"/>
              </a:ext>
            </a:extLst>
          </p:cNvPr>
          <p:cNvSpPr/>
          <p:nvPr/>
        </p:nvSpPr>
        <p:spPr>
          <a:xfrm>
            <a:off x="5881942" y="4494307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6B6AC7F-1C9E-D640-B364-B437E8D8F4A1}"/>
              </a:ext>
            </a:extLst>
          </p:cNvPr>
          <p:cNvSpPr/>
          <p:nvPr/>
        </p:nvSpPr>
        <p:spPr>
          <a:xfrm>
            <a:off x="5881942" y="608228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09E1396-02D1-E144-A439-9F7A4EAF2102}"/>
              </a:ext>
            </a:extLst>
          </p:cNvPr>
          <p:cNvSpPr/>
          <p:nvPr/>
        </p:nvSpPr>
        <p:spPr>
          <a:xfrm>
            <a:off x="6355118" y="2994728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0x40068b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C7E9D4A-78E4-8248-92E7-2D9F7CD2D3F6}"/>
              </a:ext>
            </a:extLst>
          </p:cNvPr>
          <p:cNvSpPr/>
          <p:nvPr/>
        </p:nvSpPr>
        <p:spPr>
          <a:xfrm>
            <a:off x="6852105" y="4455167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2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5660912-81C0-DA4D-85C1-D3A452153C88}"/>
              </a:ext>
            </a:extLst>
          </p:cNvPr>
          <p:cNvSpPr/>
          <p:nvPr/>
        </p:nvSpPr>
        <p:spPr>
          <a:xfrm>
            <a:off x="6852105" y="4709977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0B27728-8E12-4849-BA5E-975374E9F58B}"/>
              </a:ext>
            </a:extLst>
          </p:cNvPr>
          <p:cNvSpPr/>
          <p:nvPr/>
        </p:nvSpPr>
        <p:spPr>
          <a:xfrm>
            <a:off x="6859988" y="4200357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3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FC9D6C-9756-8E4F-81CB-B3F1DCF91FE4}"/>
              </a:ext>
            </a:extLst>
          </p:cNvPr>
          <p:cNvSpPr/>
          <p:nvPr/>
        </p:nvSpPr>
        <p:spPr>
          <a:xfrm>
            <a:off x="6854329" y="3966942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4</a:t>
            </a:r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5A93C25-32D4-5343-A1C9-A4CAC1A832A2}"/>
              </a:ext>
            </a:extLst>
          </p:cNvPr>
          <p:cNvGrpSpPr/>
          <p:nvPr/>
        </p:nvGrpSpPr>
        <p:grpSpPr>
          <a:xfrm>
            <a:off x="4676491" y="3253535"/>
            <a:ext cx="1147558" cy="369332"/>
            <a:chOff x="5405642" y="2781372"/>
            <a:chExt cx="1147558" cy="369332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A4333B2B-4509-DB47-9304-07CBAB4B0838}"/>
                </a:ext>
              </a:extLst>
            </p:cNvPr>
            <p:cNvCxnSpPr/>
            <p:nvPr/>
          </p:nvCxnSpPr>
          <p:spPr>
            <a:xfrm>
              <a:off x="6096000" y="2973147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305BD2B-34A4-1141-909E-4831143E2E61}"/>
                </a:ext>
              </a:extLst>
            </p:cNvPr>
            <p:cNvSpPr txBox="1"/>
            <p:nvPr/>
          </p:nvSpPr>
          <p:spPr>
            <a:xfrm>
              <a:off x="5405642" y="2781372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%</a:t>
              </a:r>
              <a:r>
                <a:rPr lang="en-US" dirty="0" err="1"/>
                <a:t>rsp</a:t>
              </a:r>
              <a:endParaRPr lang="en-US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494748F-82E5-6048-A63E-316479BF9326}"/>
              </a:ext>
            </a:extLst>
          </p:cNvPr>
          <p:cNvGrpSpPr/>
          <p:nvPr/>
        </p:nvGrpSpPr>
        <p:grpSpPr>
          <a:xfrm>
            <a:off x="8159540" y="3962400"/>
            <a:ext cx="689154" cy="1072898"/>
            <a:chOff x="8292051" y="2970820"/>
            <a:chExt cx="689154" cy="1072898"/>
          </a:xfrm>
        </p:grpSpPr>
        <p:sp>
          <p:nvSpPr>
            <p:cNvPr id="33" name="Right Brace 32">
              <a:extLst>
                <a:ext uri="{FF2B5EF4-FFF2-40B4-BE49-F238E27FC236}">
                  <a16:creationId xmlns:a16="http://schemas.microsoft.com/office/drawing/2014/main" id="{2C662CE4-F1E4-274C-81E0-48818DF46047}"/>
                </a:ext>
              </a:extLst>
            </p:cNvPr>
            <p:cNvSpPr/>
            <p:nvPr/>
          </p:nvSpPr>
          <p:spPr>
            <a:xfrm>
              <a:off x="8292051" y="2970820"/>
              <a:ext cx="242349" cy="1072898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BA5D1D5-7510-9340-B744-BFF2C864B654}"/>
                </a:ext>
              </a:extLst>
            </p:cNvPr>
            <p:cNvSpPr txBox="1"/>
            <p:nvPr/>
          </p:nvSpPr>
          <p:spPr>
            <a:xfrm>
              <a:off x="8540059" y="332260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a1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82D0E2EB-E6AB-8A40-9E9D-EBAF1984DE4C}"/>
              </a:ext>
            </a:extLst>
          </p:cNvPr>
          <p:cNvSpPr/>
          <p:nvPr/>
        </p:nvSpPr>
        <p:spPr>
          <a:xfrm>
            <a:off x="6363000" y="2989717"/>
            <a:ext cx="1287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0x400667</a:t>
            </a:r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46BB1CC-571F-4245-98DA-B7603514943E}"/>
              </a:ext>
            </a:extLst>
          </p:cNvPr>
          <p:cNvSpPr/>
          <p:nvPr/>
        </p:nvSpPr>
        <p:spPr>
          <a:xfrm>
            <a:off x="5870367" y="5008922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C5FF116-E9E3-044E-9606-528621C1DAE0}"/>
              </a:ext>
            </a:extLst>
          </p:cNvPr>
          <p:cNvSpPr/>
          <p:nvPr/>
        </p:nvSpPr>
        <p:spPr>
          <a:xfrm>
            <a:off x="5872591" y="5541298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D9762C-EC8A-E0FE-D722-3B07E2A63C0C}"/>
              </a:ext>
            </a:extLst>
          </p:cNvPr>
          <p:cNvSpPr/>
          <p:nvPr/>
        </p:nvSpPr>
        <p:spPr>
          <a:xfrm>
            <a:off x="5870367" y="2906178"/>
            <a:ext cx="2286000" cy="523730"/>
          </a:xfrm>
          <a:prstGeom prst="rect">
            <a:avLst/>
          </a:prstGeom>
          <a:solidFill>
            <a:schemeClr val="bg1"/>
          </a:solidFill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0x40068b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7F5CB6-408C-D3F3-B6C1-6F288021BA80}"/>
              </a:ext>
            </a:extLst>
          </p:cNvPr>
          <p:cNvSpPr/>
          <p:nvPr/>
        </p:nvSpPr>
        <p:spPr>
          <a:xfrm>
            <a:off x="5859998" y="3990767"/>
            <a:ext cx="2286000" cy="523730"/>
          </a:xfrm>
          <a:prstGeom prst="rect">
            <a:avLst/>
          </a:prstGeom>
          <a:solidFill>
            <a:schemeClr val="bg1"/>
          </a:solidFill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6FCEC8-D850-60FF-0E14-70BDEECE886C}"/>
              </a:ext>
            </a:extLst>
          </p:cNvPr>
          <p:cNvSpPr/>
          <p:nvPr/>
        </p:nvSpPr>
        <p:spPr>
          <a:xfrm>
            <a:off x="5867881" y="4501778"/>
            <a:ext cx="2286000" cy="523730"/>
          </a:xfrm>
          <a:prstGeom prst="rect">
            <a:avLst/>
          </a:prstGeom>
          <a:solidFill>
            <a:schemeClr val="bg1"/>
          </a:solidFill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6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2.59259E-6 L 0.00486 0.233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6 0.2331 L 0.00209 0.0074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-1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0074 L 0.00209 -0.0761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/>
      <p:bldP spid="17" grpId="1"/>
      <p:bldP spid="20" grpId="0"/>
      <p:bldP spid="21" grpId="0"/>
      <p:bldP spid="22" grpId="0"/>
      <p:bldP spid="24" grpId="0"/>
      <p:bldP spid="35" grpId="0"/>
      <p:bldP spid="36" grpId="0" animBg="1"/>
      <p:bldP spid="37" grpId="0" animBg="1"/>
      <p:bldP spid="3" grpId="0" animBg="1"/>
      <p:bldP spid="4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3">
            <a:extLst>
              <a:ext uri="{FF2B5EF4-FFF2-40B4-BE49-F238E27FC236}">
                <a16:creationId xmlns:a16="http://schemas.microsoft.com/office/drawing/2014/main" id="{B292AF58-5564-384F-9150-A3400D242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624" y="4803775"/>
            <a:ext cx="1797050" cy="18399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alibri" pitchFamily="34" charset="0"/>
              </a:rPr>
              <a:t>Stack </a:t>
            </a:r>
            <a:r>
              <a:rPr lang="en-US" dirty="0">
                <a:latin typeface="Calibri" pitchFamily="34" charset="0"/>
              </a:rPr>
              <a:t>Frame 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for</a:t>
            </a:r>
            <a:r>
              <a:rPr lang="en-US" dirty="0">
                <a:latin typeface="Courier New" pitchFamily="49" charset="0"/>
              </a:rPr>
              <a:t> echo</a:t>
            </a:r>
          </a:p>
          <a:p>
            <a:pPr algn="ctr">
              <a:defRPr/>
            </a:pPr>
            <a:r>
              <a:rPr lang="en-US" dirty="0">
                <a:latin typeface="Calibri" pitchFamily="34" charset="0"/>
              </a:rPr>
              <a:t>(24 bytes) 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B1F913F-B732-CD40-BD96-75B4B95E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Buffer Overflows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122479-2F5C-A84E-BBB7-2BD00F2A3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73488"/>
            <a:ext cx="8229600" cy="1304637"/>
          </a:xfrm>
        </p:spPr>
        <p:txBody>
          <a:bodyPr/>
          <a:lstStyle/>
          <a:p>
            <a:r>
              <a:rPr lang="en-US" dirty="0"/>
              <a:t>Most common form of memory reference bug</a:t>
            </a:r>
          </a:p>
          <a:p>
            <a:pPr lvl="1"/>
            <a:r>
              <a:rPr lang="en-US" dirty="0"/>
              <a:t>Unchecked lengths on string inputs</a:t>
            </a:r>
          </a:p>
          <a:p>
            <a:pPr lvl="1"/>
            <a:r>
              <a:rPr lang="en-US" dirty="0"/>
              <a:t>Particularly for bounded character arrays on the stack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2FBB91D9-D4B3-F342-8484-0AD9868AB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1811" y="4620004"/>
            <a:ext cx="3364437" cy="20595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b="1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b="1" dirty="0">
                <a:latin typeface="Courier New" pitchFamily="49" charset="0"/>
                <a:ea typeface="MS Mincho" pitchFamily="49" charset="-128"/>
                <a:cs typeface="+mn-cs"/>
              </a:rPr>
              <a:t>  $0x</a:t>
            </a:r>
            <a:r>
              <a:rPr lang="en-US" sz="1600" b="1" dirty="0">
                <a:latin typeface="Courier New" pitchFamily="49" charset="0"/>
                <a:ea typeface="MS Mincho" pitchFamily="49" charset="-128"/>
              </a:rPr>
              <a:t>18</a:t>
            </a:r>
            <a:r>
              <a:rPr lang="en-US" sz="1600" b="1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b="1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b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b="1" dirty="0">
                <a:latin typeface="Courier New" pitchFamily="49" charset="0"/>
                <a:ea typeface="MS Mincho" pitchFamily="49" charset="-128"/>
              </a:rPr>
              <a:t>lea   0xc(%</a:t>
            </a:r>
            <a:r>
              <a:rPr lang="en-US" sz="1600" b="1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b="1" dirty="0">
                <a:latin typeface="Courier New" pitchFamily="49" charset="0"/>
                <a:ea typeface="MS Mincho" pitchFamily="49" charset="-128"/>
              </a:rPr>
              <a:t>),%</a:t>
            </a:r>
            <a:r>
              <a:rPr lang="en-US" sz="1600" b="1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>
                <a:latin typeface="Courier New" pitchFamily="49" charset="0"/>
                <a:ea typeface="MS Mincho" pitchFamily="49" charset="-128"/>
              </a:rPr>
              <a:t>  lea   0xc(%</a:t>
            </a:r>
            <a:r>
              <a:rPr lang="en-US" sz="1600" b="1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b="1" dirty="0">
                <a:latin typeface="Courier New" pitchFamily="49" charset="0"/>
                <a:ea typeface="MS Mincho" pitchFamily="49" charset="-128"/>
              </a:rPr>
              <a:t>),%</a:t>
            </a:r>
            <a:r>
              <a:rPr lang="en-US" sz="1600" b="1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b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b="1" dirty="0">
                <a:latin typeface="Courier New" pitchFamily="49" charset="0"/>
                <a:ea typeface="MS Mincho" pitchFamily="49" charset="-128"/>
              </a:rPr>
              <a:t>call  puts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b="1" dirty="0" err="1">
                <a:latin typeface="Courier New" pitchFamily="49" charset="0"/>
                <a:ea typeface="MS Mincho" pitchFamily="49" charset="-128"/>
                <a:cs typeface="+mn-cs"/>
              </a:rPr>
              <a:t>addq</a:t>
            </a:r>
            <a:r>
              <a:rPr lang="en-US" sz="1600" b="1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b="1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b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>
                <a:latin typeface="Courier New" pitchFamily="49" charset="0"/>
                <a:ea typeface="MS Mincho" pitchFamily="49" charset="-128"/>
              </a:rPr>
              <a:t>  ret</a:t>
            </a:r>
          </a:p>
        </p:txBody>
      </p:sp>
      <p:sp>
        <p:nvSpPr>
          <p:cNvPr id="11" name="Line 29">
            <a:extLst>
              <a:ext uri="{FF2B5EF4-FFF2-40B4-BE49-F238E27FC236}">
                <a16:creationId xmlns:a16="http://schemas.microsoft.com/office/drawing/2014/main" id="{754A1057-4380-314C-9C92-BF2568809A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5868" y="666170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30">
            <a:extLst>
              <a:ext uri="{FF2B5EF4-FFF2-40B4-BE49-F238E27FC236}">
                <a16:creationId xmlns:a16="http://schemas.microsoft.com/office/drawing/2014/main" id="{8C6472EE-6D11-9C4A-BF78-EC5B27636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8618" y="648866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3" name="Rectangle 31">
            <a:extLst>
              <a:ext uri="{FF2B5EF4-FFF2-40B4-BE49-F238E27FC236}">
                <a16:creationId xmlns:a16="http://schemas.microsoft.com/office/drawing/2014/main" id="{40F11CC8-0938-2A46-867C-0043F901C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624" y="3051175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13928FD1-26A1-B1A5-A7FD-51A23EBB0521}"/>
              </a:ext>
            </a:extLst>
          </p:cNvPr>
          <p:cNvGrpSpPr/>
          <p:nvPr/>
        </p:nvGrpSpPr>
        <p:grpSpPr>
          <a:xfrm>
            <a:off x="808147" y="5324091"/>
            <a:ext cx="2354263" cy="381000"/>
            <a:chOff x="818624" y="6262688"/>
            <a:chExt cx="2354263" cy="381000"/>
          </a:xfrm>
        </p:grpSpPr>
        <p:sp>
          <p:nvSpPr>
            <p:cNvPr id="14" name="Rectangle 24">
              <a:extLst>
                <a:ext uri="{FF2B5EF4-FFF2-40B4-BE49-F238E27FC236}">
                  <a16:creationId xmlns:a16="http://schemas.microsoft.com/office/drawing/2014/main" id="{B1BBCC14-9AAD-5248-B089-9FDF2E24A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624" y="6338888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[3]</a:t>
              </a:r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400F0C79-DFC0-2541-B518-25469CDAE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7887" y="6338888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[2]</a:t>
              </a:r>
            </a:p>
          </p:txBody>
        </p:sp>
        <p:sp>
          <p:nvSpPr>
            <p:cNvPr id="16" name="Rectangle 26">
              <a:extLst>
                <a:ext uri="{FF2B5EF4-FFF2-40B4-BE49-F238E27FC236}">
                  <a16:creationId xmlns:a16="http://schemas.microsoft.com/office/drawing/2014/main" id="{3A949A09-D922-754D-AD74-4062E1B53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7149" y="6338888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[1]</a:t>
              </a:r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D2624451-BAC4-E747-8FA1-6F2FCBEA9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6412" y="6338888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[0]</a:t>
              </a:r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CA783F10-198A-9548-8A4E-8FA2F84214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9162" y="6262688"/>
              <a:ext cx="5937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 err="1">
                  <a:latin typeface="Courier New" pitchFamily="49" charset="0"/>
                </a:rPr>
                <a:t>buf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78787E76-D239-7E56-6049-A5EF39DCAD7F}"/>
              </a:ext>
            </a:extLst>
          </p:cNvPr>
          <p:cNvGrpSpPr/>
          <p:nvPr/>
        </p:nvGrpSpPr>
        <p:grpSpPr>
          <a:xfrm>
            <a:off x="813816" y="4166006"/>
            <a:ext cx="2874044" cy="673726"/>
            <a:chOff x="813816" y="4166006"/>
            <a:chExt cx="2874044" cy="673726"/>
          </a:xfrm>
        </p:grpSpPr>
        <p:sp>
          <p:nvSpPr>
            <p:cNvPr id="10" name="Rectangle 22">
              <a:extLst>
                <a:ext uri="{FF2B5EF4-FFF2-40B4-BE49-F238E27FC236}">
                  <a16:creationId xmlns:a16="http://schemas.microsoft.com/office/drawing/2014/main" id="{E5BAA189-2275-CC4C-BC9B-B96664516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624" y="4194174"/>
              <a:ext cx="1797050" cy="6082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Return Address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(8 bytes)</a:t>
              </a:r>
            </a:p>
          </p:txBody>
        </p:sp>
        <p:sp>
          <p:nvSpPr>
            <p:cNvPr id="20" name="Rectangle 22">
              <a:extLst>
                <a:ext uri="{FF2B5EF4-FFF2-40B4-BE49-F238E27FC236}">
                  <a16:creationId xmlns:a16="http://schemas.microsoft.com/office/drawing/2014/main" id="{ECAC7693-FDC7-9145-8F9D-1913906553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624" y="4187997"/>
              <a:ext cx="1797050" cy="6082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Return Address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(8 bytes)</a:t>
              </a: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87FD334-86B2-E440-A3E5-EA12E37581B2}"/>
                </a:ext>
              </a:extLst>
            </p:cNvPr>
            <p:cNvGrpSpPr/>
            <p:nvPr/>
          </p:nvGrpSpPr>
          <p:grpSpPr>
            <a:xfrm>
              <a:off x="818624" y="4467225"/>
              <a:ext cx="1797050" cy="304800"/>
              <a:chOff x="2377022" y="2811289"/>
              <a:chExt cx="1797050" cy="304800"/>
            </a:xfrm>
          </p:grpSpPr>
          <p:sp>
            <p:nvSpPr>
              <p:cNvPr id="22" name="Rectangle 24">
                <a:extLst>
                  <a:ext uri="{FF2B5EF4-FFF2-40B4-BE49-F238E27FC236}">
                    <a16:creationId xmlns:a16="http://schemas.microsoft.com/office/drawing/2014/main" id="{24111610-9DDD-D04E-B78A-EA71B0401E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  <p:sp>
            <p:nvSpPr>
              <p:cNvPr id="23" name="Rectangle 25">
                <a:extLst>
                  <a:ext uri="{FF2B5EF4-FFF2-40B4-BE49-F238E27FC236}">
                    <a16:creationId xmlns:a16="http://schemas.microsoft.com/office/drawing/2014/main" id="{59321D3E-A77F-2243-88BF-1C33A6F13A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40</a:t>
                </a:r>
              </a:p>
            </p:txBody>
          </p:sp>
          <p:sp>
            <p:nvSpPr>
              <p:cNvPr id="24" name="Rectangle 26">
                <a:extLst>
                  <a:ext uri="{FF2B5EF4-FFF2-40B4-BE49-F238E27FC236}">
                    <a16:creationId xmlns:a16="http://schemas.microsoft.com/office/drawing/2014/main" id="{21E43268-6B24-7342-83BA-F255F17EC6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06</a:t>
                </a:r>
              </a:p>
            </p:txBody>
          </p:sp>
          <p:sp>
            <p:nvSpPr>
              <p:cNvPr id="25" name="Rectangle 27">
                <a:extLst>
                  <a:ext uri="{FF2B5EF4-FFF2-40B4-BE49-F238E27FC236}">
                    <a16:creationId xmlns:a16="http://schemas.microsoft.com/office/drawing/2014/main" id="{1BA73359-15E6-4447-9B10-2B6F0DF5B2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f6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B05F977-E6D4-574D-AF4D-B99AFD427981}"/>
                </a:ext>
              </a:extLst>
            </p:cNvPr>
            <p:cNvGrpSpPr/>
            <p:nvPr/>
          </p:nvGrpSpPr>
          <p:grpSpPr>
            <a:xfrm>
              <a:off x="813816" y="4166006"/>
              <a:ext cx="1797050" cy="321921"/>
              <a:chOff x="2367406" y="2811288"/>
              <a:chExt cx="1797050" cy="321921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A98FA985-9C11-7949-BD1D-1D3B9802AA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7406" y="2811288"/>
                <a:ext cx="458879" cy="30870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C317105-869C-8B49-9234-5F44E02FB0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1093" y="2811288"/>
                <a:ext cx="444454" cy="3076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F7A630C-B2F4-174B-AB6E-88ACAD4ECA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0355" y="2811289"/>
                <a:ext cx="444455" cy="3076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007BF0B1-1282-3143-8270-F03C1ABDFB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5193" y="2811288"/>
                <a:ext cx="449263" cy="32192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</p:grp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4E148AD-DD19-3040-91EA-9CC4E50FA5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6045" y="4193401"/>
              <a:ext cx="101181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Courier New" pitchFamily="49" charset="0"/>
                </a:rPr>
                <a:t>saved </a:t>
              </a:r>
            </a:p>
            <a:p>
              <a:r>
                <a:rPr lang="en-US" sz="1800" dirty="0">
                  <a:latin typeface="Courier New" pitchFamily="49" charset="0"/>
                </a:rPr>
                <a:t>%rip</a:t>
              </a:r>
            </a:p>
          </p:txBody>
        </p:sp>
      </p:grpSp>
      <p:sp>
        <p:nvSpPr>
          <p:cNvPr id="66" name="Rectangle 4">
            <a:extLst>
              <a:ext uri="{FF2B5EF4-FFF2-40B4-BE49-F238E27FC236}">
                <a16:creationId xmlns:a16="http://schemas.microsoft.com/office/drawing/2014/main" id="{099ED2D0-C077-7146-93EB-0B9E709C5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1811" y="2959097"/>
            <a:ext cx="3364438" cy="15670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b="1" dirty="0"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latin typeface="Courier New" pitchFamily="49" charset="0"/>
                <a:ea typeface="MS Mincho" pitchFamily="49" charset="-128"/>
              </a:rPr>
              <a:t>void echo(){</a:t>
            </a:r>
            <a:br>
              <a:rPr lang="en-US" sz="1600" b="1" dirty="0"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b="1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latin typeface="Courier New" pitchFamily="49" charset="0"/>
                <a:ea typeface="MS Mincho" pitchFamily="49" charset="-128"/>
              </a:rPr>
              <a:t>[4];  </a:t>
            </a:r>
            <a:br>
              <a:rPr lang="en-US" sz="1600" b="1" dirty="0"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b="1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b="1" dirty="0"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b="1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b="1" dirty="0"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2E42BD2-E7E7-16FC-BD7A-87203E866E82}"/>
              </a:ext>
            </a:extLst>
          </p:cNvPr>
          <p:cNvGrpSpPr/>
          <p:nvPr/>
        </p:nvGrpSpPr>
        <p:grpSpPr>
          <a:xfrm>
            <a:off x="810246" y="5403332"/>
            <a:ext cx="1797050" cy="304800"/>
            <a:chOff x="533400" y="4648200"/>
            <a:chExt cx="1797050" cy="304800"/>
          </a:xfrm>
        </p:grpSpPr>
        <p:sp>
          <p:nvSpPr>
            <p:cNvPr id="93" name="Rectangle 24">
              <a:extLst>
                <a:ext uri="{FF2B5EF4-FFF2-40B4-BE49-F238E27FC236}">
                  <a16:creationId xmlns:a16="http://schemas.microsoft.com/office/drawing/2014/main" id="{DB81C102-8F53-79A9-FD29-31964181D2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94" name="Rectangle 25">
              <a:extLst>
                <a:ext uri="{FF2B5EF4-FFF2-40B4-BE49-F238E27FC236}">
                  <a16:creationId xmlns:a16="http://schemas.microsoft.com/office/drawing/2014/main" id="{576DDF08-7E13-9D9C-D95F-DDC7BEEE4E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63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95" name="Rectangle 26">
              <a:extLst>
                <a:ext uri="{FF2B5EF4-FFF2-40B4-BE49-F238E27FC236}">
                  <a16:creationId xmlns:a16="http://schemas.microsoft.com/office/drawing/2014/main" id="{E0C3A969-0E2F-0F79-B95D-6BFAE68654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62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96" name="Rectangle 27">
              <a:extLst>
                <a:ext uri="{FF2B5EF4-FFF2-40B4-BE49-F238E27FC236}">
                  <a16:creationId xmlns:a16="http://schemas.microsoft.com/office/drawing/2014/main" id="{D04D885B-7717-9D77-18BA-6890EA9A4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61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97" name="Rectangle 23">
            <a:extLst>
              <a:ext uri="{FF2B5EF4-FFF2-40B4-BE49-F238E27FC236}">
                <a16:creationId xmlns:a16="http://schemas.microsoft.com/office/drawing/2014/main" id="{EDE3D8DF-83C7-3168-1454-3B60B518D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624" y="4791805"/>
            <a:ext cx="1797050" cy="6075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8</a:t>
            </a:r>
            <a:r>
              <a:rPr lang="en-US" sz="1800" b="0" dirty="0">
                <a:latin typeface="Calibri" pitchFamily="34" charset="0"/>
              </a:rPr>
              <a:t> bytes unused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7CE1D903-BA07-AFFA-C500-51CD3C6100A3}"/>
              </a:ext>
            </a:extLst>
          </p:cNvPr>
          <p:cNvGrpSpPr/>
          <p:nvPr/>
        </p:nvGrpSpPr>
        <p:grpSpPr>
          <a:xfrm>
            <a:off x="820888" y="4781345"/>
            <a:ext cx="1797050" cy="927244"/>
            <a:chOff x="533400" y="4559156"/>
            <a:chExt cx="1797050" cy="927244"/>
          </a:xfrm>
        </p:grpSpPr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A1FBA662-B4B5-3BE0-B15D-B9E28F68DF07}"/>
                </a:ext>
              </a:extLst>
            </p:cNvPr>
            <p:cNvGrpSpPr/>
            <p:nvPr/>
          </p:nvGrpSpPr>
          <p:grpSpPr>
            <a:xfrm>
              <a:off x="533400" y="5181600"/>
              <a:ext cx="1797050" cy="304800"/>
              <a:chOff x="533400" y="4648200"/>
              <a:chExt cx="1797050" cy="304800"/>
            </a:xfrm>
          </p:grpSpPr>
          <p:sp>
            <p:nvSpPr>
              <p:cNvPr id="128" name="Rectangle 24">
                <a:extLst>
                  <a:ext uri="{FF2B5EF4-FFF2-40B4-BE49-F238E27FC236}">
                    <a16:creationId xmlns:a16="http://schemas.microsoft.com/office/drawing/2014/main" id="{2B758DFE-268E-595D-46BE-55B956B6E2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64</a:t>
                </a:r>
              </a:p>
            </p:txBody>
          </p:sp>
          <p:sp>
            <p:nvSpPr>
              <p:cNvPr id="129" name="Rectangle 25">
                <a:extLst>
                  <a:ext uri="{FF2B5EF4-FFF2-40B4-BE49-F238E27FC236}">
                    <a16:creationId xmlns:a16="http://schemas.microsoft.com/office/drawing/2014/main" id="{70ABE91D-C011-F3F3-5F6E-7283D45EE7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63</a:t>
                </a:r>
              </a:p>
            </p:txBody>
          </p:sp>
          <p:sp>
            <p:nvSpPr>
              <p:cNvPr id="130" name="Rectangle 26">
                <a:extLst>
                  <a:ext uri="{FF2B5EF4-FFF2-40B4-BE49-F238E27FC236}">
                    <a16:creationId xmlns:a16="http://schemas.microsoft.com/office/drawing/2014/main" id="{C5DC429C-2AEE-A0A3-975A-DEC7C39F44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62</a:t>
                </a:r>
              </a:p>
            </p:txBody>
          </p:sp>
          <p:sp>
            <p:nvSpPr>
              <p:cNvPr id="131" name="Rectangle 27">
                <a:extLst>
                  <a:ext uri="{FF2B5EF4-FFF2-40B4-BE49-F238E27FC236}">
                    <a16:creationId xmlns:a16="http://schemas.microsoft.com/office/drawing/2014/main" id="{2AF8ECA5-4CE5-D918-5A32-2826B22854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61</a:t>
                </a:r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6E0B7610-3C66-8789-04B8-BEFCCADF9963}"/>
                </a:ext>
              </a:extLst>
            </p:cNvPr>
            <p:cNvGrpSpPr/>
            <p:nvPr/>
          </p:nvGrpSpPr>
          <p:grpSpPr>
            <a:xfrm>
              <a:off x="533400" y="4870378"/>
              <a:ext cx="1797050" cy="304800"/>
              <a:chOff x="533400" y="4648200"/>
              <a:chExt cx="1797050" cy="304800"/>
            </a:xfrm>
          </p:grpSpPr>
          <p:sp>
            <p:nvSpPr>
              <p:cNvPr id="124" name="Rectangle 24">
                <a:extLst>
                  <a:ext uri="{FF2B5EF4-FFF2-40B4-BE49-F238E27FC236}">
                    <a16:creationId xmlns:a16="http://schemas.microsoft.com/office/drawing/2014/main" id="{2D8A25AB-67E5-187E-01A1-EF427873E8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68</a:t>
                </a:r>
              </a:p>
            </p:txBody>
          </p:sp>
          <p:sp>
            <p:nvSpPr>
              <p:cNvPr id="125" name="Rectangle 25">
                <a:extLst>
                  <a:ext uri="{FF2B5EF4-FFF2-40B4-BE49-F238E27FC236}">
                    <a16:creationId xmlns:a16="http://schemas.microsoft.com/office/drawing/2014/main" id="{30DE4E43-E212-F0C8-583E-4B2ECE4BB5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67</a:t>
                </a:r>
              </a:p>
            </p:txBody>
          </p:sp>
          <p:sp>
            <p:nvSpPr>
              <p:cNvPr id="126" name="Rectangle 26">
                <a:extLst>
                  <a:ext uri="{FF2B5EF4-FFF2-40B4-BE49-F238E27FC236}">
                    <a16:creationId xmlns:a16="http://schemas.microsoft.com/office/drawing/2014/main" id="{4FB32779-A904-C6C5-CF38-5B6E639762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66</a:t>
                </a:r>
              </a:p>
            </p:txBody>
          </p:sp>
          <p:sp>
            <p:nvSpPr>
              <p:cNvPr id="127" name="Rectangle 27">
                <a:extLst>
                  <a:ext uri="{FF2B5EF4-FFF2-40B4-BE49-F238E27FC236}">
                    <a16:creationId xmlns:a16="http://schemas.microsoft.com/office/drawing/2014/main" id="{A7BBE652-7264-93F4-0D82-4891934131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65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5592B78F-6CBE-9607-2ADB-58FC7A15085A}"/>
                </a:ext>
              </a:extLst>
            </p:cNvPr>
            <p:cNvGrpSpPr/>
            <p:nvPr/>
          </p:nvGrpSpPr>
          <p:grpSpPr>
            <a:xfrm>
              <a:off x="533400" y="4559156"/>
              <a:ext cx="1797050" cy="304800"/>
              <a:chOff x="533400" y="4648200"/>
              <a:chExt cx="1797050" cy="304800"/>
            </a:xfrm>
          </p:grpSpPr>
          <p:sp>
            <p:nvSpPr>
              <p:cNvPr id="120" name="Rectangle 24">
                <a:extLst>
                  <a:ext uri="{FF2B5EF4-FFF2-40B4-BE49-F238E27FC236}">
                    <a16:creationId xmlns:a16="http://schemas.microsoft.com/office/drawing/2014/main" id="{656AF0C2-2A37-6864-EAF8-433AEDC510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FF0000"/>
                    </a:solidFill>
                    <a:latin typeface="Courier New" pitchFamily="49" charset="0"/>
                    <a:cs typeface="+mn-cs"/>
                  </a:rPr>
                  <a:t>00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121" name="Rectangle 25">
                <a:extLst>
                  <a:ext uri="{FF2B5EF4-FFF2-40B4-BE49-F238E27FC236}">
                    <a16:creationId xmlns:a16="http://schemas.microsoft.com/office/drawing/2014/main" id="{5C1A3B3B-FFCE-940F-123C-83F269A278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6b</a:t>
                </a:r>
              </a:p>
            </p:txBody>
          </p:sp>
          <p:sp>
            <p:nvSpPr>
              <p:cNvPr id="122" name="Rectangle 26">
                <a:extLst>
                  <a:ext uri="{FF2B5EF4-FFF2-40B4-BE49-F238E27FC236}">
                    <a16:creationId xmlns:a16="http://schemas.microsoft.com/office/drawing/2014/main" id="{4BBD02F3-BC57-B8E1-E286-D944BA307A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dirty="0">
                    <a:latin typeface="Courier New" pitchFamily="49" charset="0"/>
                  </a:rPr>
                  <a:t>6a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123" name="Rectangle 27">
                <a:extLst>
                  <a:ext uri="{FF2B5EF4-FFF2-40B4-BE49-F238E27FC236}">
                    <a16:creationId xmlns:a16="http://schemas.microsoft.com/office/drawing/2014/main" id="{61E0A821-11BF-C573-2A44-400FDF686E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69</a:t>
                </a:r>
              </a:p>
            </p:txBody>
          </p:sp>
        </p:grp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6B0FD4F-3989-B94B-BF57-7C34A1208AE3}"/>
              </a:ext>
            </a:extLst>
          </p:cNvPr>
          <p:cNvGrpSpPr/>
          <p:nvPr/>
        </p:nvGrpSpPr>
        <p:grpSpPr>
          <a:xfrm>
            <a:off x="814518" y="4467222"/>
            <a:ext cx="1797050" cy="1238466"/>
            <a:chOff x="533400" y="4247934"/>
            <a:chExt cx="1797050" cy="1238466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65F511E2-A55E-5A4C-8013-8DFADC0579AC}"/>
                </a:ext>
              </a:extLst>
            </p:cNvPr>
            <p:cNvGrpSpPr/>
            <p:nvPr/>
          </p:nvGrpSpPr>
          <p:grpSpPr>
            <a:xfrm>
              <a:off x="533400" y="5181600"/>
              <a:ext cx="1797050" cy="304800"/>
              <a:chOff x="533400" y="4648200"/>
              <a:chExt cx="1797050" cy="304800"/>
            </a:xfrm>
          </p:grpSpPr>
          <p:sp>
            <p:nvSpPr>
              <p:cNvPr id="62" name="Rectangle 24">
                <a:extLst>
                  <a:ext uri="{FF2B5EF4-FFF2-40B4-BE49-F238E27FC236}">
                    <a16:creationId xmlns:a16="http://schemas.microsoft.com/office/drawing/2014/main" id="{4A8A49D9-49C4-3F49-BBDD-DC4D4BBB2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64</a:t>
                </a:r>
              </a:p>
            </p:txBody>
          </p:sp>
          <p:sp>
            <p:nvSpPr>
              <p:cNvPr id="63" name="Rectangle 25">
                <a:extLst>
                  <a:ext uri="{FF2B5EF4-FFF2-40B4-BE49-F238E27FC236}">
                    <a16:creationId xmlns:a16="http://schemas.microsoft.com/office/drawing/2014/main" id="{D85CFE76-8C42-FC4F-8452-1AA21D7DD6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63</a:t>
                </a:r>
              </a:p>
            </p:txBody>
          </p:sp>
          <p:sp>
            <p:nvSpPr>
              <p:cNvPr id="64" name="Rectangle 26">
                <a:extLst>
                  <a:ext uri="{FF2B5EF4-FFF2-40B4-BE49-F238E27FC236}">
                    <a16:creationId xmlns:a16="http://schemas.microsoft.com/office/drawing/2014/main" id="{6C804C47-D896-144E-AC1E-AE883A40A0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62</a:t>
                </a:r>
              </a:p>
            </p:txBody>
          </p:sp>
          <p:sp>
            <p:nvSpPr>
              <p:cNvPr id="65" name="Rectangle 27">
                <a:extLst>
                  <a:ext uri="{FF2B5EF4-FFF2-40B4-BE49-F238E27FC236}">
                    <a16:creationId xmlns:a16="http://schemas.microsoft.com/office/drawing/2014/main" id="{142C0225-88BB-874F-8934-101226C110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61</a:t>
                </a: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8C19F7C2-0DCD-B744-B2A5-C356D7BC8264}"/>
                </a:ext>
              </a:extLst>
            </p:cNvPr>
            <p:cNvGrpSpPr/>
            <p:nvPr/>
          </p:nvGrpSpPr>
          <p:grpSpPr>
            <a:xfrm>
              <a:off x="533400" y="4870378"/>
              <a:ext cx="1797050" cy="304800"/>
              <a:chOff x="533400" y="4648200"/>
              <a:chExt cx="1797050" cy="304800"/>
            </a:xfrm>
          </p:grpSpPr>
          <p:sp>
            <p:nvSpPr>
              <p:cNvPr id="58" name="Rectangle 24">
                <a:extLst>
                  <a:ext uri="{FF2B5EF4-FFF2-40B4-BE49-F238E27FC236}">
                    <a16:creationId xmlns:a16="http://schemas.microsoft.com/office/drawing/2014/main" id="{A1DBE394-4659-5240-9885-3DA90798D3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68</a:t>
                </a:r>
              </a:p>
            </p:txBody>
          </p:sp>
          <p:sp>
            <p:nvSpPr>
              <p:cNvPr id="59" name="Rectangle 25">
                <a:extLst>
                  <a:ext uri="{FF2B5EF4-FFF2-40B4-BE49-F238E27FC236}">
                    <a16:creationId xmlns:a16="http://schemas.microsoft.com/office/drawing/2014/main" id="{410F747E-90D8-6F45-A92A-898428AA57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67</a:t>
                </a:r>
              </a:p>
            </p:txBody>
          </p:sp>
          <p:sp>
            <p:nvSpPr>
              <p:cNvPr id="60" name="Rectangle 26">
                <a:extLst>
                  <a:ext uri="{FF2B5EF4-FFF2-40B4-BE49-F238E27FC236}">
                    <a16:creationId xmlns:a16="http://schemas.microsoft.com/office/drawing/2014/main" id="{68AD04D9-0D7F-9847-93F5-AE4C891D0C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66</a:t>
                </a:r>
              </a:p>
            </p:txBody>
          </p:sp>
          <p:sp>
            <p:nvSpPr>
              <p:cNvPr id="61" name="Rectangle 27">
                <a:extLst>
                  <a:ext uri="{FF2B5EF4-FFF2-40B4-BE49-F238E27FC236}">
                    <a16:creationId xmlns:a16="http://schemas.microsoft.com/office/drawing/2014/main" id="{E695ECC6-D497-1942-B95D-89AD129B8E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65</a:t>
                </a: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46843EFA-0DFF-064A-982E-7D05AEC0E1F9}"/>
                </a:ext>
              </a:extLst>
            </p:cNvPr>
            <p:cNvGrpSpPr/>
            <p:nvPr/>
          </p:nvGrpSpPr>
          <p:grpSpPr>
            <a:xfrm>
              <a:off x="533400" y="4559156"/>
              <a:ext cx="1797050" cy="304800"/>
              <a:chOff x="533400" y="4648200"/>
              <a:chExt cx="1797050" cy="304800"/>
            </a:xfrm>
          </p:grpSpPr>
          <p:sp>
            <p:nvSpPr>
              <p:cNvPr id="54" name="Rectangle 24">
                <a:extLst>
                  <a:ext uri="{FF2B5EF4-FFF2-40B4-BE49-F238E27FC236}">
                    <a16:creationId xmlns:a16="http://schemas.microsoft.com/office/drawing/2014/main" id="{48EA6EB6-220B-6A49-B801-397BAD70C5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6c</a:t>
                </a:r>
              </a:p>
            </p:txBody>
          </p:sp>
          <p:sp>
            <p:nvSpPr>
              <p:cNvPr id="55" name="Rectangle 25">
                <a:extLst>
                  <a:ext uri="{FF2B5EF4-FFF2-40B4-BE49-F238E27FC236}">
                    <a16:creationId xmlns:a16="http://schemas.microsoft.com/office/drawing/2014/main" id="{3F96F1A5-A168-604F-9BB1-09DC56AD27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6b</a:t>
                </a:r>
              </a:p>
            </p:txBody>
          </p:sp>
          <p:sp>
            <p:nvSpPr>
              <p:cNvPr id="56" name="Rectangle 26">
                <a:extLst>
                  <a:ext uri="{FF2B5EF4-FFF2-40B4-BE49-F238E27FC236}">
                    <a16:creationId xmlns:a16="http://schemas.microsoft.com/office/drawing/2014/main" id="{2465F675-10F9-AF41-98FE-7AA60F191D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6a</a:t>
                </a:r>
              </a:p>
            </p:txBody>
          </p:sp>
          <p:sp>
            <p:nvSpPr>
              <p:cNvPr id="57" name="Rectangle 27">
                <a:extLst>
                  <a:ext uri="{FF2B5EF4-FFF2-40B4-BE49-F238E27FC236}">
                    <a16:creationId xmlns:a16="http://schemas.microsoft.com/office/drawing/2014/main" id="{CA1C001E-A0E9-5449-A899-4331C2695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69</a:t>
                </a:r>
              </a:p>
            </p:txBody>
          </p:sp>
        </p:grpSp>
        <p:sp>
          <p:nvSpPr>
            <p:cNvPr id="53" name="Rectangle 27">
              <a:extLst>
                <a:ext uri="{FF2B5EF4-FFF2-40B4-BE49-F238E27FC236}">
                  <a16:creationId xmlns:a16="http://schemas.microsoft.com/office/drawing/2014/main" id="{41B01C81-2137-2E40-A1DC-C68AFC24F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1188" y="4247934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399551DD-57EA-134C-19AC-029136EA5EB3}"/>
              </a:ext>
            </a:extLst>
          </p:cNvPr>
          <p:cNvGrpSpPr/>
          <p:nvPr/>
        </p:nvGrpSpPr>
        <p:grpSpPr>
          <a:xfrm>
            <a:off x="814518" y="4481710"/>
            <a:ext cx="1797050" cy="1238466"/>
            <a:chOff x="533400" y="4247934"/>
            <a:chExt cx="1797050" cy="1238466"/>
          </a:xfrm>
        </p:grpSpPr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5EBFF30B-E4B9-AF72-0916-8D8F36E04C32}"/>
                </a:ext>
              </a:extLst>
            </p:cNvPr>
            <p:cNvGrpSpPr/>
            <p:nvPr/>
          </p:nvGrpSpPr>
          <p:grpSpPr>
            <a:xfrm>
              <a:off x="533400" y="5181600"/>
              <a:ext cx="1797050" cy="304800"/>
              <a:chOff x="533400" y="4648200"/>
              <a:chExt cx="1797050" cy="304800"/>
            </a:xfrm>
          </p:grpSpPr>
          <p:sp>
            <p:nvSpPr>
              <p:cNvPr id="169" name="Rectangle 24">
                <a:extLst>
                  <a:ext uri="{FF2B5EF4-FFF2-40B4-BE49-F238E27FC236}">
                    <a16:creationId xmlns:a16="http://schemas.microsoft.com/office/drawing/2014/main" id="{36BD4B20-07F8-67C3-58C0-B1EB73008A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64</a:t>
                </a:r>
              </a:p>
            </p:txBody>
          </p:sp>
          <p:sp>
            <p:nvSpPr>
              <p:cNvPr id="170" name="Rectangle 25">
                <a:extLst>
                  <a:ext uri="{FF2B5EF4-FFF2-40B4-BE49-F238E27FC236}">
                    <a16:creationId xmlns:a16="http://schemas.microsoft.com/office/drawing/2014/main" id="{5F6953EF-48E2-F0C3-546C-95E85288A9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63</a:t>
                </a:r>
              </a:p>
            </p:txBody>
          </p:sp>
          <p:sp>
            <p:nvSpPr>
              <p:cNvPr id="171" name="Rectangle 26">
                <a:extLst>
                  <a:ext uri="{FF2B5EF4-FFF2-40B4-BE49-F238E27FC236}">
                    <a16:creationId xmlns:a16="http://schemas.microsoft.com/office/drawing/2014/main" id="{BAD6CE13-1563-7395-121D-D9D39FD38F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62</a:t>
                </a:r>
              </a:p>
            </p:txBody>
          </p:sp>
          <p:sp>
            <p:nvSpPr>
              <p:cNvPr id="172" name="Rectangle 27">
                <a:extLst>
                  <a:ext uri="{FF2B5EF4-FFF2-40B4-BE49-F238E27FC236}">
                    <a16:creationId xmlns:a16="http://schemas.microsoft.com/office/drawing/2014/main" id="{983E7C86-67A4-801D-8787-0501A9B728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61</a:t>
                </a:r>
              </a:p>
            </p:txBody>
          </p:sp>
        </p:grp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E6F8B30D-3A57-63BA-042C-0626873CFB8D}"/>
                </a:ext>
              </a:extLst>
            </p:cNvPr>
            <p:cNvGrpSpPr/>
            <p:nvPr/>
          </p:nvGrpSpPr>
          <p:grpSpPr>
            <a:xfrm>
              <a:off x="533400" y="4870378"/>
              <a:ext cx="1797050" cy="304800"/>
              <a:chOff x="533400" y="4648200"/>
              <a:chExt cx="1797050" cy="304800"/>
            </a:xfrm>
          </p:grpSpPr>
          <p:sp>
            <p:nvSpPr>
              <p:cNvPr id="165" name="Rectangle 24">
                <a:extLst>
                  <a:ext uri="{FF2B5EF4-FFF2-40B4-BE49-F238E27FC236}">
                    <a16:creationId xmlns:a16="http://schemas.microsoft.com/office/drawing/2014/main" id="{BA869D87-8BFB-235F-3C28-9431EA96F7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68</a:t>
                </a:r>
              </a:p>
            </p:txBody>
          </p:sp>
          <p:sp>
            <p:nvSpPr>
              <p:cNvPr id="166" name="Rectangle 25">
                <a:extLst>
                  <a:ext uri="{FF2B5EF4-FFF2-40B4-BE49-F238E27FC236}">
                    <a16:creationId xmlns:a16="http://schemas.microsoft.com/office/drawing/2014/main" id="{18CC218F-AF82-6766-EAC6-3A6CE5F14B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67</a:t>
                </a:r>
              </a:p>
            </p:txBody>
          </p:sp>
          <p:sp>
            <p:nvSpPr>
              <p:cNvPr id="167" name="Rectangle 26">
                <a:extLst>
                  <a:ext uri="{FF2B5EF4-FFF2-40B4-BE49-F238E27FC236}">
                    <a16:creationId xmlns:a16="http://schemas.microsoft.com/office/drawing/2014/main" id="{2E0B72A4-CDDA-6C42-5A44-2DD32A050D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66</a:t>
                </a:r>
              </a:p>
            </p:txBody>
          </p:sp>
          <p:sp>
            <p:nvSpPr>
              <p:cNvPr id="168" name="Rectangle 27">
                <a:extLst>
                  <a:ext uri="{FF2B5EF4-FFF2-40B4-BE49-F238E27FC236}">
                    <a16:creationId xmlns:a16="http://schemas.microsoft.com/office/drawing/2014/main" id="{FFCA200A-A42C-ADDC-5761-2F7A7AB31B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65</a:t>
                </a:r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3807D2C3-2BB4-D217-1C79-8CBCE63D1AEB}"/>
                </a:ext>
              </a:extLst>
            </p:cNvPr>
            <p:cNvGrpSpPr/>
            <p:nvPr/>
          </p:nvGrpSpPr>
          <p:grpSpPr>
            <a:xfrm>
              <a:off x="533400" y="4559156"/>
              <a:ext cx="1797050" cy="304800"/>
              <a:chOff x="533400" y="4648200"/>
              <a:chExt cx="1797050" cy="304800"/>
            </a:xfrm>
          </p:grpSpPr>
          <p:sp>
            <p:nvSpPr>
              <p:cNvPr id="161" name="Rectangle 24">
                <a:extLst>
                  <a:ext uri="{FF2B5EF4-FFF2-40B4-BE49-F238E27FC236}">
                    <a16:creationId xmlns:a16="http://schemas.microsoft.com/office/drawing/2014/main" id="{5E77E569-B94D-A82E-84E8-C0D0D68C7F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6c</a:t>
                </a:r>
              </a:p>
            </p:txBody>
          </p:sp>
          <p:sp>
            <p:nvSpPr>
              <p:cNvPr id="162" name="Rectangle 25">
                <a:extLst>
                  <a:ext uri="{FF2B5EF4-FFF2-40B4-BE49-F238E27FC236}">
                    <a16:creationId xmlns:a16="http://schemas.microsoft.com/office/drawing/2014/main" id="{87C27E4F-BD19-EC25-727D-60B2FB7388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6b</a:t>
                </a:r>
              </a:p>
            </p:txBody>
          </p:sp>
          <p:sp>
            <p:nvSpPr>
              <p:cNvPr id="163" name="Rectangle 26">
                <a:extLst>
                  <a:ext uri="{FF2B5EF4-FFF2-40B4-BE49-F238E27FC236}">
                    <a16:creationId xmlns:a16="http://schemas.microsoft.com/office/drawing/2014/main" id="{09F1D979-2148-709E-C9AC-8AC1C6748D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6a</a:t>
                </a:r>
              </a:p>
            </p:txBody>
          </p:sp>
          <p:sp>
            <p:nvSpPr>
              <p:cNvPr id="164" name="Rectangle 27">
                <a:extLst>
                  <a:ext uri="{FF2B5EF4-FFF2-40B4-BE49-F238E27FC236}">
                    <a16:creationId xmlns:a16="http://schemas.microsoft.com/office/drawing/2014/main" id="{492CC937-A448-ADC1-52B6-C3759A6861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69</a:t>
                </a:r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BA48FCAF-A104-842F-D46C-149AD4BF5915}"/>
                </a:ext>
              </a:extLst>
            </p:cNvPr>
            <p:cNvGrpSpPr/>
            <p:nvPr/>
          </p:nvGrpSpPr>
          <p:grpSpPr>
            <a:xfrm>
              <a:off x="533400" y="4247934"/>
              <a:ext cx="1797050" cy="304800"/>
              <a:chOff x="533400" y="4648200"/>
              <a:chExt cx="1797050" cy="304800"/>
            </a:xfrm>
          </p:grpSpPr>
          <p:sp>
            <p:nvSpPr>
              <p:cNvPr id="157" name="Rectangle 24">
                <a:extLst>
                  <a:ext uri="{FF2B5EF4-FFF2-40B4-BE49-F238E27FC236}">
                    <a16:creationId xmlns:a16="http://schemas.microsoft.com/office/drawing/2014/main" id="{4852CA40-B1D0-E563-98A8-0DCB15D831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FF0000"/>
                    </a:solidFill>
                    <a:latin typeface="Courier New" pitchFamily="49" charset="0"/>
                    <a:cs typeface="+mn-cs"/>
                  </a:rPr>
                  <a:t>00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158" name="Rectangle 25">
                <a:extLst>
                  <a:ext uri="{FF2B5EF4-FFF2-40B4-BE49-F238E27FC236}">
                    <a16:creationId xmlns:a16="http://schemas.microsoft.com/office/drawing/2014/main" id="{E41FC372-8F49-0067-1A39-61A85A1F3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40</a:t>
                </a:r>
              </a:p>
            </p:txBody>
          </p:sp>
          <p:sp>
            <p:nvSpPr>
              <p:cNvPr id="159" name="Rectangle 26">
                <a:extLst>
                  <a:ext uri="{FF2B5EF4-FFF2-40B4-BE49-F238E27FC236}">
                    <a16:creationId xmlns:a16="http://schemas.microsoft.com/office/drawing/2014/main" id="{7A526901-15D0-DC62-B918-09A3EED898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06</a:t>
                </a:r>
              </a:p>
            </p:txBody>
          </p:sp>
          <p:sp>
            <p:nvSpPr>
              <p:cNvPr id="160" name="Rectangle 27">
                <a:extLst>
                  <a:ext uri="{FF2B5EF4-FFF2-40B4-BE49-F238E27FC236}">
                    <a16:creationId xmlns:a16="http://schemas.microsoft.com/office/drawing/2014/main" id="{311E1910-B432-2E4D-E965-0AD04A3CCA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3f</a:t>
                </a:r>
              </a:p>
            </p:txBody>
          </p:sp>
        </p:grpSp>
      </p:grpSp>
      <p:sp>
        <p:nvSpPr>
          <p:cNvPr id="173" name="Rectangle 23">
            <a:extLst>
              <a:ext uri="{FF2B5EF4-FFF2-40B4-BE49-F238E27FC236}">
                <a16:creationId xmlns:a16="http://schemas.microsoft.com/office/drawing/2014/main" id="{D6D82121-7BB7-A4AC-B504-FE1DEE50F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147" y="5720176"/>
            <a:ext cx="1797050" cy="9244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12 bytes unused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9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9" grpId="0" animBg="1"/>
      <p:bldP spid="11" grpId="0" animBg="1"/>
      <p:bldP spid="12" grpId="0"/>
      <p:bldP spid="13" grpId="0" animBg="1"/>
      <p:bldP spid="97" grpId="0" animBg="1"/>
      <p:bldP spid="1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0DA60-2A65-F04F-9247-296A1A4EC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2: Buffer Overflow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02E1A12-6CB1-F24E-A3EF-D67DACA40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Construct an exploit string that will successfully cause the program to print "You are now logged in" without knowing the correct password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many bytes of padding are in this exploit string?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value will you overwrite the return address with?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764706-A146-5144-BA15-98727795C505}"/>
              </a:ext>
            </a:extLst>
          </p:cNvPr>
          <p:cNvSpPr txBox="1"/>
          <p:nvPr/>
        </p:nvSpPr>
        <p:spPr>
          <a:xfrm>
            <a:off x="706198" y="3669759"/>
            <a:ext cx="3810659" cy="304698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authenticate(char *password){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char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[4]; 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gets(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int correct = !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(password,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return correct;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char **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char * pw = "123456";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your password: ");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while(!authenticate(pw)){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("Incorrect. Try again: ");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("You are now logged in\n");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return 0;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6234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0DA60-2A65-F04F-9247-296A1A4EC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2: Buffer Overflow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02E1A12-6CB1-F24E-A3EF-D67DACA40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Construct an exploit string that will successfully cause the program to print "You are now logged in" without knowing the correct password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many bytes of padding are in this exploit string?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value will you overwrite the return address with?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764706-A146-5144-BA15-98727795C505}"/>
              </a:ext>
            </a:extLst>
          </p:cNvPr>
          <p:cNvSpPr txBox="1"/>
          <p:nvPr/>
        </p:nvSpPr>
        <p:spPr>
          <a:xfrm>
            <a:off x="706198" y="3669759"/>
            <a:ext cx="3810659" cy="304698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authenticate(char *password){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char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[4]; 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gets(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int correct = !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(password,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return correct;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char **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char * pw = "123456";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your password: ");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while(!authenticate(pw)){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("Incorrect. Try again: ");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("You are now logged in\n");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return 0;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CACD82-BD9B-3441-990D-B0A241DCE5CB}"/>
              </a:ext>
            </a:extLst>
          </p:cNvPr>
          <p:cNvSpPr txBox="1"/>
          <p:nvPr/>
        </p:nvSpPr>
        <p:spPr>
          <a:xfrm>
            <a:off x="4724400" y="0"/>
            <a:ext cx="4432624" cy="703269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090" b="1" dirty="0">
                <a:latin typeface="Courier New" panose="02070309020205020404" pitchFamily="49" charset="0"/>
                <a:cs typeface="Courier New" panose="02070309020205020404" pitchFamily="49" charset="0"/>
              </a:rPr>
              <a:t>authenticate: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0x400666 &lt;+0&gt;:  sub    $0x28,%rsp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0x40066a &lt;+4&gt;:  mov    %rdi,0x8(%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0x40066f &lt;+9&gt;:  lea    0x18(%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0x400674 &lt;+14&gt;: mov 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0x400677 &lt;+17&gt;: mov    $0x0,%eax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0x40067c &lt;+22&gt;: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0x400570 &lt;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gets@plt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0x400681 &lt;+27&gt;: lea    0x18(%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0x400686 &lt;+32&gt;: mov    0x8(%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0x40068b &lt;+37&gt;: mov 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0x40068e &lt;+40&gt;: mov 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0x400691 &lt;+43&gt;: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0x400560 &lt;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strcmp@plt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0x400696 &lt;+48&gt;: test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0x400698 &lt;+50&gt;: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sete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%al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0x40069b &lt;+53&gt;: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movzbl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%al,%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0x40069e &lt;+56&gt;: mov    %eax,0x1c(%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0x4006a2 &lt;+60&gt;: mov    0x1c(%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0x4006a6 &lt;+64&gt;: add    $0x28,%rsp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0x4006aa &lt;+68&gt;: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0x4006ab &lt;+0&gt;: sub    $0x28,%rsp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0x4006af &lt;+4&gt;: mov    %edi,0xc(%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0x4006b3 &lt;+8&gt;: mov 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0x4006b7 &lt;+12&gt;: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$0x4007a8,0x18(%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0x4006c0 &lt;+21&gt;: mov    $0x4007af,%edi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0x4006c5 &lt;+26&gt;: mov    $0x0,%eax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0x4006ca &lt;+31&gt;: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0x400550 &lt;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printf@plt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0x4006cf &lt;+36&gt;: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0x4006e0 &lt;main+53&gt;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0x4006d1 &lt;+38&gt;: mov    $0x4007c8,%edi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0x4006d6 &lt;+43&gt;: mov    $0x0,%eax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0x4006db &lt;+48&gt;: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0x400550 &lt;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printf@plt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0x4006e0 &lt;+53&gt;: mov    0x18(%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0x4006e5 &lt;+58&gt;: mov 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0x4006e8 &lt;+61&gt;: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0x400666 &lt;authenticate&gt;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0x4006ed &lt;+66&gt;: test   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09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0x4006ef &lt;+68&gt;: je     0x4006d1 &lt;main+38&gt;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0x4006f1 &lt;+70&gt;: mov    $0x4007e8,%edi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0x4006f6 &lt;+75&gt;: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0x400540 &lt;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puts@plt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0x4006fb &lt;+80&gt;: mov    $0x0,%eax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0x400700 &lt;+85&gt;: add    $0x28,%rsp</a:t>
            </a:r>
          </a:p>
          <a:p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0x400704 &lt;+89&gt;: </a:t>
            </a:r>
            <a:r>
              <a:rPr lang="en-US" sz="109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r>
              <a:rPr lang="en-US" sz="109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7E943A-EDEA-044B-9E39-D97B49F5C493}"/>
              </a:ext>
            </a:extLst>
          </p:cNvPr>
          <p:cNvSpPr/>
          <p:nvPr/>
        </p:nvSpPr>
        <p:spPr>
          <a:xfrm>
            <a:off x="4987745" y="5531491"/>
            <a:ext cx="4038600" cy="183509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56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10326</TotalTime>
  <Words>2352</Words>
  <Application>Microsoft Macintosh PowerPoint</Application>
  <PresentationFormat>On-screen Show (4:3)</PresentationFormat>
  <Paragraphs>402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</vt:lpstr>
      <vt:lpstr>Courier New</vt:lpstr>
      <vt:lpstr>Clarity</vt:lpstr>
      <vt:lpstr>Lecture 8: Buffer Overflows</vt:lpstr>
      <vt:lpstr>Buffer Overflow Examples</vt:lpstr>
      <vt:lpstr>Review: Function Calls in Assembly</vt:lpstr>
      <vt:lpstr>Memory Referencing Bug Example</vt:lpstr>
      <vt:lpstr>Memory Referencing Bug Example</vt:lpstr>
      <vt:lpstr>Exercise 1: Memory Bugs</vt:lpstr>
      <vt:lpstr>Buffer Overflows</vt:lpstr>
      <vt:lpstr>Exercise 2: Buffer Overflow</vt:lpstr>
      <vt:lpstr>Exercise 2: Buffer Overflow</vt:lpstr>
      <vt:lpstr>Exercise 2: Buffer Overflow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8: Use and Abuse of the Stack</dc:title>
  <dc:creator>Eleanor  Birrell</dc:creator>
  <cp:lastModifiedBy>Eleanor Birrell</cp:lastModifiedBy>
  <cp:revision>157</cp:revision>
  <cp:lastPrinted>2020-02-20T03:29:23Z</cp:lastPrinted>
  <dcterms:created xsi:type="dcterms:W3CDTF">2019-02-18T19:10:35Z</dcterms:created>
  <dcterms:modified xsi:type="dcterms:W3CDTF">2024-09-23T21:20:10Z</dcterms:modified>
</cp:coreProperties>
</file>