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handoutMasterIdLst>
    <p:handoutMasterId r:id="rId35"/>
  </p:handoutMasterIdLst>
  <p:sldIdLst>
    <p:sldId id="256" r:id="rId2"/>
    <p:sldId id="279" r:id="rId3"/>
    <p:sldId id="329" r:id="rId4"/>
    <p:sldId id="334" r:id="rId5"/>
    <p:sldId id="304" r:id="rId6"/>
    <p:sldId id="602" r:id="rId7"/>
    <p:sldId id="337" r:id="rId8"/>
    <p:sldId id="299" r:id="rId9"/>
    <p:sldId id="1303" r:id="rId10"/>
    <p:sldId id="338" r:id="rId11"/>
    <p:sldId id="1295" r:id="rId12"/>
    <p:sldId id="342" r:id="rId13"/>
    <p:sldId id="597" r:id="rId14"/>
    <p:sldId id="615" r:id="rId15"/>
    <p:sldId id="339" r:id="rId16"/>
    <p:sldId id="340" r:id="rId17"/>
    <p:sldId id="598" r:id="rId18"/>
    <p:sldId id="601" r:id="rId19"/>
    <p:sldId id="618" r:id="rId20"/>
    <p:sldId id="833" r:id="rId21"/>
    <p:sldId id="877" r:id="rId22"/>
    <p:sldId id="1299" r:id="rId23"/>
    <p:sldId id="1300" r:id="rId24"/>
    <p:sldId id="1302" r:id="rId25"/>
    <p:sldId id="1301" r:id="rId26"/>
    <p:sldId id="1298" r:id="rId27"/>
    <p:sldId id="1293" r:id="rId28"/>
    <p:sldId id="1294" r:id="rId29"/>
    <p:sldId id="878" r:id="rId30"/>
    <p:sldId id="933" r:id="rId31"/>
    <p:sldId id="929" r:id="rId32"/>
    <p:sldId id="301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696969"/>
    <a:srgbClr val="333333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56" autoAdjust="0"/>
    <p:restoredTop sz="88053" autoAdjust="0"/>
  </p:normalViewPr>
  <p:slideViewPr>
    <p:cSldViewPr>
      <p:cViewPr varScale="1">
        <p:scale>
          <a:sx n="140" d="100"/>
          <a:sy n="140" d="100"/>
        </p:scale>
        <p:origin x="2568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690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F19EE-4C14-416B-9A28-3D9B2AE65E04}" type="datetimeFigureOut">
              <a:rPr lang="en-US" smtClean="0"/>
              <a:t>9/8/24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7E2B7-019C-47AA-8287-AB4BD1848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164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7EBD1-2546-431F-B565-95BCA5604CC4}" type="datetimeFigureOut">
              <a:rPr lang="en-US" smtClean="0"/>
              <a:t>9/8/24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031AF-CC19-4E5A-831F-2BAAD17F6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86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A </a:t>
            </a:r>
            <a:r>
              <a:rPr lang="en-US" sz="1200" b="1" dirty="0"/>
              <a:t>program </a:t>
            </a:r>
            <a:r>
              <a:rPr lang="en-US" sz="1200" dirty="0"/>
              <a:t>is a sequence of instructions that specifies how to perform a computation, in a language that a computer can execute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photo: Dorothy Vaughan, computer at Nasa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AD0FA56A-3847-C547-A413-74B8391A8493}" type="datetime1">
              <a:rPr lang="en-US" smtClean="0"/>
              <a:t>9/8/24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9195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2000" dirty="0">
                <a:latin typeface="Calibri" pitchFamily="-96" charset="0"/>
              </a:rPr>
              <a:t>Example arrays were allocated in successive blocks. </a:t>
            </a:r>
            <a:r>
              <a:rPr lang="en-US" dirty="0">
                <a:latin typeface="Calibri" pitchFamily="-96" charset="0"/>
              </a:rPr>
              <a:t>Not guaranteed to happen in general</a:t>
            </a:r>
          </a:p>
          <a:p>
            <a:endParaRPr lang="en-US" dirty="0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6403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done on board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6545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8200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2000" dirty="0">
                <a:latin typeface="Calibri" pitchFamily="-96" charset="0"/>
              </a:rPr>
              <a:t>Example arrays were allocated in successive blocks. </a:t>
            </a:r>
            <a:r>
              <a:rPr lang="en-US" dirty="0">
                <a:latin typeface="Calibri" pitchFamily="-96" charset="0"/>
              </a:rPr>
              <a:t>Not guaranteed to happen in general</a:t>
            </a:r>
          </a:p>
          <a:p>
            <a:endParaRPr lang="en-US" dirty="0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2843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107255-7FB1-440B-9751-06EC07147747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26</a:t>
            </a:fld>
            <a:endParaRPr lang="en-US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42313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done on board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776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/>
              <a:t>0xAB</a:t>
            </a:r>
          </a:p>
          <a:p>
            <a:pPr marL="228600" indent="-228600">
              <a:buAutoNum type="arabicPeriod"/>
            </a:pPr>
            <a:r>
              <a:rPr lang="en-US" dirty="0"/>
              <a:t>0X47</a:t>
            </a:r>
          </a:p>
          <a:p>
            <a:pPr marL="228600" indent="-228600">
              <a:buAutoNum type="arabicPeriod"/>
            </a:pPr>
            <a:r>
              <a:rPr lang="en-US" dirty="0"/>
              <a:t>0x13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3730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107255-7FB1-440B-9751-06EC07147747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29</a:t>
            </a:fld>
            <a:endParaRPr lang="en-US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379522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1551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4679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M-x </a:t>
            </a:r>
            <a:r>
              <a:rPr lang="en-US" dirty="0" err="1"/>
              <a:t>hexl</a:t>
            </a:r>
            <a:r>
              <a:rPr lang="en-US" dirty="0"/>
              <a:t>-mode to view files in binary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20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done on board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050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644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3312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5217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-182880"/>
            <a:r>
              <a:rPr lang="en-US" dirty="0">
                <a:latin typeface="Courier" pitchFamily="2" charset="0"/>
              </a:rPr>
              <a:t>long temp1 = *</a:t>
            </a:r>
            <a:r>
              <a:rPr lang="en-US" dirty="0" err="1">
                <a:latin typeface="Courier" pitchFamily="2" charset="0"/>
              </a:rPr>
              <a:t>xp</a:t>
            </a:r>
            <a:r>
              <a:rPr lang="en-US" dirty="0">
                <a:latin typeface="Courier" pitchFamily="2" charset="0"/>
              </a:rPr>
              <a:t>;</a:t>
            </a:r>
          </a:p>
          <a:p>
            <a:pPr indent="-182880"/>
            <a:r>
              <a:rPr lang="en-US" dirty="0">
                <a:latin typeface="Courier" pitchFamily="2" charset="0"/>
              </a:rPr>
              <a:t>long temp2 = *</a:t>
            </a:r>
            <a:r>
              <a:rPr lang="en-US" dirty="0" err="1">
                <a:latin typeface="Courier" pitchFamily="2" charset="0"/>
              </a:rPr>
              <a:t>yp</a:t>
            </a:r>
            <a:r>
              <a:rPr lang="en-US" dirty="0">
                <a:latin typeface="Courier" pitchFamily="2" charset="0"/>
              </a:rPr>
              <a:t>;</a:t>
            </a:r>
          </a:p>
          <a:p>
            <a:pPr indent="-182880"/>
            <a:r>
              <a:rPr lang="en-US" dirty="0">
                <a:latin typeface="Courier" pitchFamily="2" charset="0"/>
              </a:rPr>
              <a:t>*</a:t>
            </a:r>
            <a:r>
              <a:rPr lang="en-US" dirty="0" err="1">
                <a:latin typeface="Courier" pitchFamily="2" charset="0"/>
              </a:rPr>
              <a:t>yp</a:t>
            </a:r>
            <a:r>
              <a:rPr lang="en-US" dirty="0">
                <a:latin typeface="Courier" pitchFamily="2" charset="0"/>
              </a:rPr>
              <a:t> = temp1;</a:t>
            </a:r>
          </a:p>
          <a:p>
            <a:pPr indent="-182880"/>
            <a:r>
              <a:rPr lang="en-US" dirty="0">
                <a:latin typeface="Courier" pitchFamily="2" charset="0"/>
              </a:rPr>
              <a:t>*</a:t>
            </a:r>
            <a:r>
              <a:rPr lang="en-US" dirty="0" err="1">
                <a:latin typeface="Courier" pitchFamily="2" charset="0"/>
              </a:rPr>
              <a:t>xp</a:t>
            </a:r>
            <a:r>
              <a:rPr lang="en-US" dirty="0">
                <a:latin typeface="Courier" pitchFamily="2" charset="0"/>
              </a:rPr>
              <a:t> = temp2;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7147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7571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654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77B1C-3054-1E49-986D-EC47FFBC4418}" type="datetime1">
              <a:rPr lang="en-US" smtClean="0"/>
              <a:t>9/8/24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EE36F-A419-AE47-BDE0-C38F2DD9DAF8}" type="datetime1">
              <a:rPr lang="en-US" smtClean="0"/>
              <a:t>9/8/24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A073D-8D25-6342-8D3A-70C4D455EF9C}" type="datetime1">
              <a:rPr lang="en-US" smtClean="0"/>
              <a:t>9/8/24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663E4-13E4-9F41-A93C-8FCD76C4579A}" type="datetime1">
              <a:rPr lang="en-US" smtClean="0"/>
              <a:t>9/8/24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47818-DD3A-FF42-96D5-CA4C9C5FC014}" type="datetime1">
              <a:rPr lang="en-US" smtClean="0"/>
              <a:t>9/8/24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B1598-1DE5-1147-BF14-22A6C4061A75}" type="datetime1">
              <a:rPr lang="en-US" smtClean="0"/>
              <a:t>9/8/24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18288"/>
            <a:ext cx="7086600" cy="329184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1BEEC-FD5D-2D46-B098-89A126090733}" type="datetime1">
              <a:rPr lang="en-US" smtClean="0"/>
              <a:t>9/8/24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D5533-1F85-3C44-A75F-BDD88D7B75C0}" type="datetime1">
              <a:rPr lang="en-US" smtClean="0"/>
              <a:t>9/8/24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B7B7F-9FB7-FF49-BA0D-6DF224206578}" type="datetime1">
              <a:rPr lang="en-US" smtClean="0"/>
              <a:t>9/8/24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3D34D-4970-C04F-8DC9-E354378DC99C}" type="datetime1">
              <a:rPr lang="en-US" smtClean="0"/>
              <a:t>9/8/24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2250"/>
            <a:ext cx="9144000" cy="31115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419100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66000">
                <a:schemeClr val="tx1">
                  <a:lumMod val="75000"/>
                  <a:lumOff val="25000"/>
                </a:schemeClr>
              </a:gs>
              <a:gs pos="99000">
                <a:schemeClr val="tx1">
                  <a:lumMod val="65000"/>
                  <a:lumOff val="3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5712243-A3C0-7D48-8630-85CE58EB08A4}" type="datetime1">
              <a:rPr lang="en-US" smtClean="0"/>
              <a:t>9/8/24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924800" cy="609600"/>
          </a:xfrm>
        </p:spPr>
        <p:txBody>
          <a:bodyPr>
            <a:normAutofit/>
          </a:bodyPr>
          <a:lstStyle/>
          <a:p>
            <a:r>
              <a:rPr lang="en-US" dirty="0"/>
              <a:t>CS 105		       		          	           Fall 2024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67000"/>
            <a:ext cx="7848600" cy="631825"/>
          </a:xfrm>
        </p:spPr>
        <p:txBody>
          <a:bodyPr>
            <a:noAutofit/>
          </a:bodyPr>
          <a:lstStyle/>
          <a:p>
            <a:r>
              <a:rPr lang="en-US" sz="3200" dirty="0"/>
              <a:t>Lecture 4: Introduction to Assembly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4643181"/>
            <a:ext cx="7848600" cy="631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27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1BE0C-239D-5446-97ED-0794AEA02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Movement Instructions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F9DC7B-9823-D049-8D94-8E6C36A594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 source, </a:t>
            </a:r>
            <a:r>
              <a:rPr lang="en-US" dirty="0" err="1"/>
              <a:t>dest</a:t>
            </a:r>
            <a:r>
              <a:rPr lang="en-US" dirty="0"/>
              <a:t>		Moves data source-&gt;</a:t>
            </a:r>
            <a:r>
              <a:rPr lang="en-US" dirty="0" err="1"/>
              <a:t>dest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		</a:t>
            </a:r>
            <a:r>
              <a:rPr lang="en-US" dirty="0" err="1">
                <a:latin typeface="Courier" pitchFamily="2" charset="0"/>
              </a:rPr>
              <a:t>dest</a:t>
            </a:r>
            <a:r>
              <a:rPr lang="en-US" dirty="0">
                <a:latin typeface="Courier" pitchFamily="2" charset="0"/>
              </a:rPr>
              <a:t> =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20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0ACE1-EC14-9244-8DE0-F8C9F2842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Operand Forms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4D2CBF-C35E-5145-AC6B-B0BBAEE40C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9372600" cy="54102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Immediate:</a:t>
            </a:r>
          </a:p>
          <a:p>
            <a:pPr lvl="1"/>
            <a:r>
              <a:rPr lang="en-US" dirty="0"/>
              <a:t>Syntax: $c	        Ex: $47 	        Val: c		C </a:t>
            </a:r>
            <a:r>
              <a:rPr lang="en-US" dirty="0" err="1"/>
              <a:t>Equiv</a:t>
            </a:r>
            <a:r>
              <a:rPr lang="en-US" dirty="0"/>
              <a:t>: 47</a:t>
            </a:r>
          </a:p>
          <a:p>
            <a:pPr lvl="1"/>
            <a:endParaRPr lang="en-US" dirty="0"/>
          </a:p>
          <a:p>
            <a:r>
              <a:rPr lang="en-US" dirty="0"/>
              <a:t>Register:</a:t>
            </a:r>
          </a:p>
          <a:p>
            <a:pPr lvl="1"/>
            <a:r>
              <a:rPr lang="en-US" dirty="0"/>
              <a:t>Syntax: r	        Ex: %</a:t>
            </a:r>
            <a:r>
              <a:rPr lang="en-US" dirty="0" err="1"/>
              <a:t>rdi</a:t>
            </a:r>
            <a:r>
              <a:rPr lang="en-US" dirty="0"/>
              <a:t> 	        Val: Reg[r]		C </a:t>
            </a:r>
            <a:r>
              <a:rPr lang="en-US" dirty="0" err="1"/>
              <a:t>Equiv</a:t>
            </a:r>
            <a:r>
              <a:rPr lang="en-US" dirty="0"/>
              <a:t>: x	</a:t>
            </a:r>
          </a:p>
          <a:p>
            <a:pPr lvl="1"/>
            <a:endParaRPr lang="en-US" dirty="0"/>
          </a:p>
          <a:p>
            <a:r>
              <a:rPr lang="en-US" dirty="0"/>
              <a:t>Memory (Absolute):</a:t>
            </a:r>
          </a:p>
          <a:p>
            <a:pPr lvl="1"/>
            <a:r>
              <a:rPr lang="en-US" dirty="0"/>
              <a:t>Syntax: </a:t>
            </a:r>
            <a:r>
              <a:rPr lang="en-US" dirty="0" err="1"/>
              <a:t>addr</a:t>
            </a:r>
            <a:r>
              <a:rPr lang="en-US" dirty="0"/>
              <a:t>	        Ex: 0x4050 	        Val: Mem[</a:t>
            </a:r>
            <a:r>
              <a:rPr lang="en-US" dirty="0" err="1"/>
              <a:t>addr</a:t>
            </a:r>
            <a:r>
              <a:rPr lang="en-US" dirty="0"/>
              <a:t>]	    	C </a:t>
            </a:r>
            <a:r>
              <a:rPr lang="en-US" dirty="0" err="1"/>
              <a:t>Equiv</a:t>
            </a:r>
            <a:r>
              <a:rPr lang="en-US" dirty="0"/>
              <a:t>: *0x60201a</a:t>
            </a:r>
          </a:p>
          <a:p>
            <a:pPr lvl="1"/>
            <a:endParaRPr lang="en-US" dirty="0"/>
          </a:p>
          <a:p>
            <a:r>
              <a:rPr lang="en-US" dirty="0"/>
              <a:t>Memory (Indirect):</a:t>
            </a:r>
          </a:p>
          <a:p>
            <a:pPr lvl="1"/>
            <a:r>
              <a:rPr lang="en-US" dirty="0"/>
              <a:t>Syntax: (r)	        Ex: (%</a:t>
            </a:r>
            <a:r>
              <a:rPr lang="en-US" dirty="0" err="1"/>
              <a:t>rsp</a:t>
            </a:r>
            <a:r>
              <a:rPr lang="en-US" dirty="0"/>
              <a:t>) 	        Val: Mem[Reg[r]]	C </a:t>
            </a:r>
            <a:r>
              <a:rPr lang="en-US" dirty="0" err="1"/>
              <a:t>Equiv</a:t>
            </a:r>
            <a:r>
              <a:rPr lang="en-US" dirty="0"/>
              <a:t>: *x</a:t>
            </a:r>
          </a:p>
          <a:p>
            <a:pPr lvl="1"/>
            <a:endParaRPr lang="en-US" dirty="0"/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r>
              <a:rPr lang="en-US" dirty="0"/>
              <a:t>  </a:t>
            </a:r>
          </a:p>
          <a:p>
            <a:pPr marL="274320" lvl="1" indent="0">
              <a:buNone/>
            </a:pPr>
            <a:r>
              <a:rPr lang="en-US" dirty="0"/>
              <a:t> </a:t>
            </a:r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r>
              <a:rPr lang="en-US" dirty="0"/>
              <a:t> </a:t>
            </a:r>
          </a:p>
          <a:p>
            <a:pPr marL="274320" lvl="1" indent="0">
              <a:buNone/>
            </a:pPr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6CE36C9-1981-EAE9-3212-15425C297C3A}"/>
              </a:ext>
            </a:extLst>
          </p:cNvPr>
          <p:cNvCxnSpPr/>
          <p:nvPr/>
        </p:nvCxnSpPr>
        <p:spPr>
          <a:xfrm>
            <a:off x="6858000" y="3581400"/>
            <a:ext cx="1981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1911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2AC80-996F-CC4B-B566-E89350D5A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Operands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B3120-4C71-BB48-B4C9-3258F0358C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581400"/>
            <a:ext cx="8229600" cy="2895600"/>
          </a:xfrm>
        </p:spPr>
        <p:txBody>
          <a:bodyPr/>
          <a:lstStyle/>
          <a:p>
            <a:r>
              <a:rPr lang="en-US" dirty="0"/>
              <a:t>What are the values of the following operands (assuming register and memory state shown above)?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731520" lvl="1" indent="-457200">
              <a:buFont typeface="+mj-lt"/>
              <a:buAutoNum type="arabicPeriod"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0x104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$0x102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(%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274320" lvl="1" indent="0">
              <a:buNone/>
            </a:pP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0576F67-7019-DD4A-8241-0EF996182E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1805363"/>
              </p:ext>
            </p:extLst>
          </p:nvPr>
        </p:nvGraphicFramePr>
        <p:xfrm>
          <a:off x="914400" y="1600200"/>
          <a:ext cx="228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654902174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901052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5624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%</a:t>
                      </a:r>
                      <a:r>
                        <a:rPr lang="en-US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rax</a:t>
                      </a:r>
                      <a:endParaRPr 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32150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%</a:t>
                      </a:r>
                      <a:r>
                        <a:rPr lang="en-US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rcx</a:t>
                      </a:r>
                      <a:endParaRPr 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44529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%</a:t>
                      </a:r>
                      <a:r>
                        <a:rPr lang="en-US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rdx</a:t>
                      </a:r>
                      <a:endParaRPr 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2912253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2C3E270-242B-6342-B6F4-0CB51158F6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5013260"/>
              </p:ext>
            </p:extLst>
          </p:nvPr>
        </p:nvGraphicFramePr>
        <p:xfrm>
          <a:off x="5038846" y="861414"/>
          <a:ext cx="32004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0260">
                  <a:extLst>
                    <a:ext uri="{9D8B030D-6E8A-4147-A177-3AD203B41FA5}">
                      <a16:colId xmlns:a16="http://schemas.microsoft.com/office/drawing/2014/main" val="654902174"/>
                    </a:ext>
                  </a:extLst>
                </a:gridCol>
                <a:gridCol w="1120140">
                  <a:extLst>
                    <a:ext uri="{9D8B030D-6E8A-4147-A177-3AD203B41FA5}">
                      <a16:colId xmlns:a16="http://schemas.microsoft.com/office/drawing/2014/main" val="901052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Memory 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5624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0xFF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32150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44529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2912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0xE1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104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0xAB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2368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0x2F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9347236"/>
                  </a:ext>
                </a:extLst>
              </a:tr>
            </a:tbl>
          </a:graphicData>
        </a:graphic>
      </p:graphicFrame>
      <p:sp>
        <p:nvSpPr>
          <p:cNvPr id="6" name="Text Box 15">
            <a:extLst>
              <a:ext uri="{FF2B5EF4-FFF2-40B4-BE49-F238E27FC236}">
                <a16:creationId xmlns:a16="http://schemas.microsoft.com/office/drawing/2014/main" id="{88D69E7C-0633-8CA4-7E73-820AB39C15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0345" y="4349871"/>
            <a:ext cx="88998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0x100</a:t>
            </a:r>
          </a:p>
        </p:txBody>
      </p:sp>
      <p:sp>
        <p:nvSpPr>
          <p:cNvPr id="7" name="Text Box 16">
            <a:extLst>
              <a:ext uri="{FF2B5EF4-FFF2-40B4-BE49-F238E27FC236}">
                <a16:creationId xmlns:a16="http://schemas.microsoft.com/office/drawing/2014/main" id="{31478394-E2FE-9513-E485-C314CEB069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0345" y="4724400"/>
            <a:ext cx="74892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0xAB</a:t>
            </a:r>
          </a:p>
        </p:txBody>
      </p:sp>
      <p:sp>
        <p:nvSpPr>
          <p:cNvPr id="8" name="Text Box 17">
            <a:extLst>
              <a:ext uri="{FF2B5EF4-FFF2-40B4-BE49-F238E27FC236}">
                <a16:creationId xmlns:a16="http://schemas.microsoft.com/office/drawing/2014/main" id="{345C7AD8-F9E3-2B0B-0C3D-81CE68A978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0345" y="5105400"/>
            <a:ext cx="88998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0x102</a:t>
            </a:r>
          </a:p>
        </p:txBody>
      </p:sp>
      <p:sp>
        <p:nvSpPr>
          <p:cNvPr id="9" name="Text Box 18">
            <a:extLst>
              <a:ext uri="{FF2B5EF4-FFF2-40B4-BE49-F238E27FC236}">
                <a16:creationId xmlns:a16="http://schemas.microsoft.com/office/drawing/2014/main" id="{5F68B207-7E94-C7E6-4193-121E475BD6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0345" y="5486400"/>
            <a:ext cx="74892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0XFF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552304B-9DF7-68A5-A7BD-EEC9C1831EEC}"/>
              </a:ext>
            </a:extLst>
          </p:cNvPr>
          <p:cNvSpPr/>
          <p:nvPr/>
        </p:nvSpPr>
        <p:spPr>
          <a:xfrm>
            <a:off x="2514600" y="4419600"/>
            <a:ext cx="2057400" cy="17526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678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7165975" cy="573088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ourier New" pitchFamily="49" charset="0"/>
              </a:rPr>
              <a:t>mov</a:t>
            </a:r>
            <a:r>
              <a:rPr lang="en-US" dirty="0"/>
              <a:t> Operand Combinations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1650" y="5939135"/>
            <a:ext cx="8140700" cy="533400"/>
          </a:xfrm>
          <a:noFill/>
        </p:spPr>
        <p:txBody>
          <a:bodyPr lIns="0" tIns="0" rIns="0" bIns="0">
            <a:normAutofit fontScale="92500"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chemeClr val="accent1"/>
                </a:solidFill>
              </a:rPr>
              <a:t>Cannot do memory-memory transfer with a single instruction</a:t>
            </a:r>
          </a:p>
        </p:txBody>
      </p:sp>
      <p:sp>
        <p:nvSpPr>
          <p:cNvPr id="157700" name="Text Box 4"/>
          <p:cNvSpPr txBox="1">
            <a:spLocks noChangeArrowheads="1"/>
          </p:cNvSpPr>
          <p:nvPr/>
        </p:nvSpPr>
        <p:spPr bwMode="auto">
          <a:xfrm>
            <a:off x="228600" y="3771900"/>
            <a:ext cx="73770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ourier New" pitchFamily="49" charset="0"/>
              </a:rPr>
              <a:t>mov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95C1EC2-3E5D-144E-8CCA-F3ED3E7DC86F}"/>
              </a:ext>
            </a:extLst>
          </p:cNvPr>
          <p:cNvGrpSpPr/>
          <p:nvPr/>
        </p:nvGrpSpPr>
        <p:grpSpPr>
          <a:xfrm>
            <a:off x="1600200" y="4914900"/>
            <a:ext cx="1885088" cy="461665"/>
            <a:chOff x="1600200" y="4914900"/>
            <a:chExt cx="1885088" cy="461665"/>
          </a:xfrm>
        </p:grpSpPr>
        <p:sp>
          <p:nvSpPr>
            <p:cNvPr id="157703" name="Text Box 7"/>
            <p:cNvSpPr txBox="1">
              <a:spLocks noChangeArrowheads="1"/>
            </p:cNvSpPr>
            <p:nvPr/>
          </p:nvSpPr>
          <p:spPr bwMode="auto">
            <a:xfrm>
              <a:off x="1600200" y="4914900"/>
              <a:ext cx="876300" cy="4572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400" i="1" dirty="0" err="1">
                  <a:latin typeface="Calibri" pitchFamily="34" charset="0"/>
                </a:rPr>
                <a:t>Mem</a:t>
              </a:r>
              <a:endParaRPr lang="en-US" sz="2400" i="1" dirty="0">
                <a:latin typeface="Calibri" pitchFamily="34" charset="0"/>
              </a:endParaRPr>
            </a:p>
          </p:txBody>
        </p:sp>
        <p:sp>
          <p:nvSpPr>
            <p:cNvPr id="157708" name="Text Box 12"/>
            <p:cNvSpPr txBox="1">
              <a:spLocks noChangeArrowheads="1"/>
            </p:cNvSpPr>
            <p:nvPr/>
          </p:nvSpPr>
          <p:spPr bwMode="auto">
            <a:xfrm>
              <a:off x="2819400" y="4914900"/>
              <a:ext cx="665888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400" i="1" dirty="0" err="1">
                  <a:latin typeface="Calibri" pitchFamily="34" charset="0"/>
                </a:rPr>
                <a:t>Reg</a:t>
              </a:r>
              <a:endParaRPr lang="en-US" sz="2400" i="1" dirty="0">
                <a:latin typeface="Calibri" pitchFamily="34" charset="0"/>
              </a:endParaRPr>
            </a:p>
          </p:txBody>
        </p:sp>
      </p:grpSp>
      <p:sp>
        <p:nvSpPr>
          <p:cNvPr id="157709" name="Text Box 13"/>
          <p:cNvSpPr txBox="1">
            <a:spLocks noChangeArrowheads="1"/>
          </p:cNvSpPr>
          <p:nvPr/>
        </p:nvSpPr>
        <p:spPr bwMode="auto">
          <a:xfrm>
            <a:off x="1447800" y="1752600"/>
            <a:ext cx="104913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Source</a:t>
            </a:r>
          </a:p>
        </p:txBody>
      </p:sp>
      <p:sp>
        <p:nvSpPr>
          <p:cNvPr id="157710" name="Text Box 14"/>
          <p:cNvSpPr txBox="1">
            <a:spLocks noChangeArrowheads="1"/>
          </p:cNvSpPr>
          <p:nvPr/>
        </p:nvSpPr>
        <p:spPr bwMode="auto">
          <a:xfrm>
            <a:off x="2819400" y="1752600"/>
            <a:ext cx="76149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err="1">
                <a:latin typeface="Calibri" pitchFamily="34" charset="0"/>
              </a:rPr>
              <a:t>Dest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157716" name="AutoShape 20"/>
          <p:cNvSpPr>
            <a:spLocks/>
          </p:cNvSpPr>
          <p:nvPr/>
        </p:nvSpPr>
        <p:spPr bwMode="auto">
          <a:xfrm>
            <a:off x="1295400" y="2628900"/>
            <a:ext cx="304800" cy="27432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50FD569-B715-7648-8FCE-99176881653F}"/>
              </a:ext>
            </a:extLst>
          </p:cNvPr>
          <p:cNvGrpSpPr/>
          <p:nvPr/>
        </p:nvGrpSpPr>
        <p:grpSpPr>
          <a:xfrm>
            <a:off x="1600200" y="2476500"/>
            <a:ext cx="2095500" cy="914400"/>
            <a:chOff x="1600200" y="2476500"/>
            <a:chExt cx="2095500" cy="914400"/>
          </a:xfrm>
        </p:grpSpPr>
        <p:sp>
          <p:nvSpPr>
            <p:cNvPr id="157701" name="Text Box 5"/>
            <p:cNvSpPr txBox="1">
              <a:spLocks noChangeArrowheads="1"/>
            </p:cNvSpPr>
            <p:nvPr/>
          </p:nvSpPr>
          <p:spPr bwMode="auto">
            <a:xfrm>
              <a:off x="1600200" y="2705100"/>
              <a:ext cx="760144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400" i="1" dirty="0" err="1">
                  <a:latin typeface="Calibri" pitchFamily="34" charset="0"/>
                </a:rPr>
                <a:t>Imm</a:t>
              </a:r>
              <a:endParaRPr lang="en-US" sz="2400" i="1" dirty="0">
                <a:latin typeface="Calibri" pitchFamily="34" charset="0"/>
              </a:endParaRPr>
            </a:p>
          </p:txBody>
        </p:sp>
        <p:sp>
          <p:nvSpPr>
            <p:cNvPr id="157704" name="Text Box 8"/>
            <p:cNvSpPr txBox="1">
              <a:spLocks noChangeArrowheads="1"/>
            </p:cNvSpPr>
            <p:nvPr/>
          </p:nvSpPr>
          <p:spPr bwMode="auto">
            <a:xfrm>
              <a:off x="2819400" y="2476500"/>
              <a:ext cx="665888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400" i="1" dirty="0" err="1">
                  <a:latin typeface="Calibri" pitchFamily="34" charset="0"/>
                </a:rPr>
                <a:t>Reg</a:t>
              </a:r>
              <a:endParaRPr lang="en-US" sz="2400" i="1" dirty="0">
                <a:latin typeface="Calibri" pitchFamily="34" charset="0"/>
              </a:endParaRPr>
            </a:p>
          </p:txBody>
        </p:sp>
        <p:sp>
          <p:nvSpPr>
            <p:cNvPr id="157705" name="Text Box 9"/>
            <p:cNvSpPr txBox="1">
              <a:spLocks noChangeArrowheads="1"/>
            </p:cNvSpPr>
            <p:nvPr/>
          </p:nvSpPr>
          <p:spPr bwMode="auto">
            <a:xfrm>
              <a:off x="2819400" y="2933700"/>
              <a:ext cx="876300" cy="4572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400" i="1" dirty="0" err="1">
                  <a:latin typeface="Calibri" pitchFamily="34" charset="0"/>
                </a:rPr>
                <a:t>Mem</a:t>
              </a:r>
              <a:endParaRPr lang="en-US" sz="2400" i="1" dirty="0">
                <a:latin typeface="Calibri" pitchFamily="34" charset="0"/>
              </a:endParaRPr>
            </a:p>
          </p:txBody>
        </p:sp>
        <p:sp>
          <p:nvSpPr>
            <p:cNvPr id="157717" name="AutoShape 21"/>
            <p:cNvSpPr>
              <a:spLocks/>
            </p:cNvSpPr>
            <p:nvPr/>
          </p:nvSpPr>
          <p:spPr bwMode="auto">
            <a:xfrm>
              <a:off x="2514600" y="2552700"/>
              <a:ext cx="304800" cy="762000"/>
            </a:xfrm>
            <a:prstGeom prst="leftBrace">
              <a:avLst>
                <a:gd name="adj1" fmla="val 20833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547C2C3D-FDB4-3E41-8730-0FDEBF33C17D}"/>
              </a:ext>
            </a:extLst>
          </p:cNvPr>
          <p:cNvGrpSpPr/>
          <p:nvPr/>
        </p:nvGrpSpPr>
        <p:grpSpPr>
          <a:xfrm>
            <a:off x="1600200" y="3619500"/>
            <a:ext cx="2095500" cy="903288"/>
            <a:chOff x="1600200" y="3619500"/>
            <a:chExt cx="2095500" cy="903288"/>
          </a:xfrm>
        </p:grpSpPr>
        <p:sp>
          <p:nvSpPr>
            <p:cNvPr id="157702" name="Text Box 6"/>
            <p:cNvSpPr txBox="1">
              <a:spLocks noChangeArrowheads="1"/>
            </p:cNvSpPr>
            <p:nvPr/>
          </p:nvSpPr>
          <p:spPr bwMode="auto">
            <a:xfrm>
              <a:off x="1600200" y="3771900"/>
              <a:ext cx="665888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400" i="1" dirty="0" err="1">
                  <a:latin typeface="Calibri" pitchFamily="34" charset="0"/>
                </a:rPr>
                <a:t>Reg</a:t>
              </a:r>
              <a:endParaRPr lang="en-US" sz="2400" i="1" dirty="0">
                <a:latin typeface="Calibri" pitchFamily="34" charset="0"/>
              </a:endParaRPr>
            </a:p>
          </p:txBody>
        </p:sp>
        <p:sp>
          <p:nvSpPr>
            <p:cNvPr id="157706" name="Text Box 10"/>
            <p:cNvSpPr txBox="1">
              <a:spLocks noChangeArrowheads="1"/>
            </p:cNvSpPr>
            <p:nvPr/>
          </p:nvSpPr>
          <p:spPr bwMode="auto">
            <a:xfrm>
              <a:off x="2819400" y="3619500"/>
              <a:ext cx="665888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400" i="1" dirty="0" err="1">
                  <a:latin typeface="Calibri" pitchFamily="34" charset="0"/>
                </a:rPr>
                <a:t>Reg</a:t>
              </a:r>
              <a:endParaRPr lang="en-US" sz="2400" i="1" dirty="0">
                <a:latin typeface="Calibri" pitchFamily="34" charset="0"/>
              </a:endParaRPr>
            </a:p>
          </p:txBody>
        </p:sp>
        <p:sp>
          <p:nvSpPr>
            <p:cNvPr id="157707" name="Text Box 11"/>
            <p:cNvSpPr txBox="1">
              <a:spLocks noChangeArrowheads="1"/>
            </p:cNvSpPr>
            <p:nvPr/>
          </p:nvSpPr>
          <p:spPr bwMode="auto">
            <a:xfrm>
              <a:off x="2819400" y="4065588"/>
              <a:ext cx="876300" cy="4572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400" i="1" dirty="0" err="1">
                  <a:latin typeface="Calibri" pitchFamily="34" charset="0"/>
                </a:rPr>
                <a:t>Mem</a:t>
              </a:r>
              <a:endParaRPr lang="en-US" sz="2400" i="1" dirty="0">
                <a:latin typeface="Calibri" pitchFamily="34" charset="0"/>
              </a:endParaRPr>
            </a:p>
          </p:txBody>
        </p:sp>
        <p:sp>
          <p:nvSpPr>
            <p:cNvPr id="157718" name="AutoShape 22"/>
            <p:cNvSpPr>
              <a:spLocks/>
            </p:cNvSpPr>
            <p:nvPr/>
          </p:nvSpPr>
          <p:spPr bwMode="auto">
            <a:xfrm>
              <a:off x="2514600" y="3695700"/>
              <a:ext cx="304800" cy="762000"/>
            </a:xfrm>
            <a:prstGeom prst="leftBrace">
              <a:avLst>
                <a:gd name="adj1" fmla="val 20833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157719" name="Text Box 23"/>
          <p:cNvSpPr txBox="1">
            <a:spLocks noChangeArrowheads="1"/>
          </p:cNvSpPr>
          <p:nvPr/>
        </p:nvSpPr>
        <p:spPr bwMode="auto">
          <a:xfrm>
            <a:off x="6858000" y="1752600"/>
            <a:ext cx="130676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C Analog</a:t>
            </a:r>
          </a:p>
        </p:txBody>
      </p:sp>
      <p:sp>
        <p:nvSpPr>
          <p:cNvPr id="157711" name="Text Box 15"/>
          <p:cNvSpPr txBox="1">
            <a:spLocks noChangeArrowheads="1"/>
          </p:cNvSpPr>
          <p:nvPr/>
        </p:nvSpPr>
        <p:spPr bwMode="auto">
          <a:xfrm>
            <a:off x="4111506" y="2506663"/>
            <a:ext cx="2018501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mov $0x4,%rax</a:t>
            </a:r>
          </a:p>
        </p:txBody>
      </p:sp>
      <p:sp>
        <p:nvSpPr>
          <p:cNvPr id="157720" name="Text Box 24"/>
          <p:cNvSpPr txBox="1">
            <a:spLocks noChangeArrowheads="1"/>
          </p:cNvSpPr>
          <p:nvPr/>
        </p:nvSpPr>
        <p:spPr bwMode="auto">
          <a:xfrm>
            <a:off x="6862891" y="2506663"/>
            <a:ext cx="1031051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x = 4;</a:t>
            </a:r>
          </a:p>
        </p:txBody>
      </p:sp>
      <p:sp>
        <p:nvSpPr>
          <p:cNvPr id="157712" name="Text Box 16"/>
          <p:cNvSpPr txBox="1">
            <a:spLocks noChangeArrowheads="1"/>
          </p:cNvSpPr>
          <p:nvPr/>
        </p:nvSpPr>
        <p:spPr bwMode="auto">
          <a:xfrm>
            <a:off x="4111506" y="2963863"/>
            <a:ext cx="2441694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mov $-147,(%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sp>
        <p:nvSpPr>
          <p:cNvPr id="157721" name="Text Box 25"/>
          <p:cNvSpPr txBox="1">
            <a:spLocks noChangeArrowheads="1"/>
          </p:cNvSpPr>
          <p:nvPr/>
        </p:nvSpPr>
        <p:spPr bwMode="auto">
          <a:xfrm>
            <a:off x="6862891" y="2963863"/>
            <a:ext cx="1595309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nsolas" panose="020B0609020204030204" pitchFamily="49" charset="0"/>
                <a:cs typeface="Consolas" panose="020B0609020204030204" pitchFamily="49" charset="0"/>
              </a:rPr>
              <a:t>*p = -147;</a:t>
            </a:r>
          </a:p>
        </p:txBody>
      </p:sp>
      <p:sp>
        <p:nvSpPr>
          <p:cNvPr id="157713" name="Text Box 17"/>
          <p:cNvSpPr txBox="1">
            <a:spLocks noChangeArrowheads="1"/>
          </p:cNvSpPr>
          <p:nvPr/>
        </p:nvSpPr>
        <p:spPr bwMode="auto">
          <a:xfrm>
            <a:off x="4111506" y="3649663"/>
            <a:ext cx="2018501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mov %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,%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rcx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57722" name="Text Box 26"/>
          <p:cNvSpPr txBox="1">
            <a:spLocks noChangeArrowheads="1"/>
          </p:cNvSpPr>
          <p:nvPr/>
        </p:nvSpPr>
        <p:spPr bwMode="auto">
          <a:xfrm>
            <a:off x="6862891" y="3649663"/>
            <a:ext cx="1031051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y = x;</a:t>
            </a:r>
          </a:p>
        </p:txBody>
      </p:sp>
      <p:sp>
        <p:nvSpPr>
          <p:cNvPr id="157714" name="Text Box 18"/>
          <p:cNvSpPr txBox="1">
            <a:spLocks noChangeArrowheads="1"/>
          </p:cNvSpPr>
          <p:nvPr/>
        </p:nvSpPr>
        <p:spPr bwMode="auto">
          <a:xfrm>
            <a:off x="4111506" y="4095750"/>
            <a:ext cx="230063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mov %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,(%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sp>
        <p:nvSpPr>
          <p:cNvPr id="157723" name="Text Box 27"/>
          <p:cNvSpPr txBox="1">
            <a:spLocks noChangeArrowheads="1"/>
          </p:cNvSpPr>
          <p:nvPr/>
        </p:nvSpPr>
        <p:spPr bwMode="auto">
          <a:xfrm>
            <a:off x="6862891" y="4095750"/>
            <a:ext cx="117211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*p = x;</a:t>
            </a:r>
          </a:p>
        </p:txBody>
      </p:sp>
      <p:sp>
        <p:nvSpPr>
          <p:cNvPr id="157715" name="Text Box 19"/>
          <p:cNvSpPr txBox="1">
            <a:spLocks noChangeArrowheads="1"/>
          </p:cNvSpPr>
          <p:nvPr/>
        </p:nvSpPr>
        <p:spPr bwMode="auto">
          <a:xfrm>
            <a:off x="4111506" y="4945063"/>
            <a:ext cx="230063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mov (%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),%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57724" name="Text Box 28"/>
          <p:cNvSpPr txBox="1">
            <a:spLocks noChangeArrowheads="1"/>
          </p:cNvSpPr>
          <p:nvPr/>
        </p:nvSpPr>
        <p:spPr bwMode="auto">
          <a:xfrm>
            <a:off x="6862891" y="4945063"/>
            <a:ext cx="117211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x = *p;</a:t>
            </a:r>
          </a:p>
        </p:txBody>
      </p:sp>
      <p:sp>
        <p:nvSpPr>
          <p:cNvPr id="157725" name="Text Box 29"/>
          <p:cNvSpPr txBox="1">
            <a:spLocks noChangeArrowheads="1"/>
          </p:cNvSpPr>
          <p:nvPr/>
        </p:nvSpPr>
        <p:spPr bwMode="auto">
          <a:xfrm>
            <a:off x="4572000" y="1752600"/>
            <a:ext cx="122039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err="1">
                <a:latin typeface="Calibri" pitchFamily="34" charset="0"/>
              </a:rPr>
              <a:t>Src,Dest</a:t>
            </a:r>
            <a:endParaRPr lang="en-US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824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9" grpId="0" build="p"/>
      <p:bldP spid="157711" grpId="0"/>
      <p:bldP spid="157720" grpId="0"/>
      <p:bldP spid="157712" grpId="0"/>
      <p:bldP spid="157721" grpId="0"/>
      <p:bldP spid="157713" grpId="0"/>
      <p:bldP spid="157722" grpId="0"/>
      <p:bldP spid="157714" grpId="0"/>
      <p:bldP spid="157723" grpId="0"/>
      <p:bldP spid="157715" grpId="0"/>
      <p:bldP spid="15772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8EB8F-ADFD-D240-BEA6-BFF7A0062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Moving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0B7BC-55C4-4849-A59B-25D60C3FF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each of the following move instructions, write an equivalent C assignment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mov $0x40604a, %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rbx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731520" lvl="1" indent="-457200">
              <a:buFont typeface="+mj-lt"/>
              <a:buAutoNum type="arabicPeriod"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mov %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rbx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 %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731520" lvl="1" indent="-457200">
              <a:buFont typeface="+mj-lt"/>
              <a:buAutoNum type="arabicPeriod"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mov $47, (%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731520" lvl="1" indent="-457200">
              <a:buFont typeface="+mj-lt"/>
              <a:buAutoNum type="arabicPeriod"/>
            </a:pPr>
            <a:endParaRPr lang="en-US" dirty="0"/>
          </a:p>
          <a:p>
            <a:pPr marL="731520" lvl="1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Text Box 15">
            <a:extLst>
              <a:ext uri="{FF2B5EF4-FFF2-40B4-BE49-F238E27FC236}">
                <a16:creationId xmlns:a16="http://schemas.microsoft.com/office/drawing/2014/main" id="{0E9D1A46-547B-E2AA-6C06-375824F70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5606" y="2362200"/>
            <a:ext cx="18774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 = 0x40604a</a:t>
            </a:r>
          </a:p>
        </p:txBody>
      </p:sp>
      <p:sp>
        <p:nvSpPr>
          <p:cNvPr id="5" name="Text Box 16">
            <a:extLst>
              <a:ext uri="{FF2B5EF4-FFF2-40B4-BE49-F238E27FC236}">
                <a16:creationId xmlns:a16="http://schemas.microsoft.com/office/drawing/2014/main" id="{53DF5ECC-6820-69AC-EF70-C8162F5840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5606" y="2736729"/>
            <a:ext cx="88998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y = x</a:t>
            </a:r>
          </a:p>
        </p:txBody>
      </p:sp>
      <p:sp>
        <p:nvSpPr>
          <p:cNvPr id="6" name="Text Box 17">
            <a:extLst>
              <a:ext uri="{FF2B5EF4-FFF2-40B4-BE49-F238E27FC236}">
                <a16:creationId xmlns:a16="http://schemas.microsoft.com/office/drawing/2014/main" id="{18229193-9B95-E039-62BC-040540D921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5606" y="3117729"/>
            <a:ext cx="117211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*y = 47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18B1BA7-1404-B7F2-B749-01354B25D25A}"/>
              </a:ext>
            </a:extLst>
          </p:cNvPr>
          <p:cNvSpPr/>
          <p:nvPr/>
        </p:nvSpPr>
        <p:spPr>
          <a:xfrm>
            <a:off x="4216892" y="2362200"/>
            <a:ext cx="2717307" cy="17526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911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0CA24-4528-6144-B127-21F2748C6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Sizes of C Data Types in x86-64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0F83FA5-E66D-BE4A-A304-2C5E4F0227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5395087"/>
              </p:ext>
            </p:extLst>
          </p:nvPr>
        </p:nvGraphicFramePr>
        <p:xfrm>
          <a:off x="457200" y="2057400"/>
          <a:ext cx="8001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50">
                  <a:extLst>
                    <a:ext uri="{9D8B030D-6E8A-4147-A177-3AD203B41FA5}">
                      <a16:colId xmlns:a16="http://schemas.microsoft.com/office/drawing/2014/main" val="1611646305"/>
                    </a:ext>
                  </a:extLst>
                </a:gridCol>
                <a:gridCol w="2000250">
                  <a:extLst>
                    <a:ext uri="{9D8B030D-6E8A-4147-A177-3AD203B41FA5}">
                      <a16:colId xmlns:a16="http://schemas.microsoft.com/office/drawing/2014/main" val="4144920259"/>
                    </a:ext>
                  </a:extLst>
                </a:gridCol>
                <a:gridCol w="2000250">
                  <a:extLst>
                    <a:ext uri="{9D8B030D-6E8A-4147-A177-3AD203B41FA5}">
                      <a16:colId xmlns:a16="http://schemas.microsoft.com/office/drawing/2014/main" val="3062520244"/>
                    </a:ext>
                  </a:extLst>
                </a:gridCol>
                <a:gridCol w="2000250">
                  <a:extLst>
                    <a:ext uri="{9D8B030D-6E8A-4147-A177-3AD203B41FA5}">
                      <a16:colId xmlns:a16="http://schemas.microsoft.com/office/drawing/2014/main" val="1377651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 declaration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Size (bytes)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Intel data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Assembly suffix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4262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Byte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3301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short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98171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Double word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64626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long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Quad word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48730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char 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Quad word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9313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Single precision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17195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double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Double precision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07662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36328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1BE0C-239D-5446-97ED-0794AEA02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Movement Instructions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F9DC7B-9823-D049-8D94-8E6C36A594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 source, </a:t>
            </a:r>
            <a:r>
              <a:rPr lang="en-US" dirty="0" err="1"/>
              <a:t>dest</a:t>
            </a:r>
            <a:r>
              <a:rPr lang="en-US" dirty="0"/>
              <a:t>		Move data source-&gt;</a:t>
            </a:r>
            <a:r>
              <a:rPr lang="en-US" dirty="0" err="1"/>
              <a:t>dest</a:t>
            </a:r>
            <a:endParaRPr lang="en-US" dirty="0"/>
          </a:p>
          <a:p>
            <a:pPr lvl="1"/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movb</a:t>
            </a:r>
            <a:r>
              <a:rPr lang="en-US" dirty="0"/>
              <a:t>			Move 1 byte</a:t>
            </a:r>
          </a:p>
          <a:p>
            <a:pPr lvl="1"/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movw</a:t>
            </a:r>
            <a:r>
              <a:rPr lang="en-US" dirty="0"/>
              <a:t>			Move 2 bytes</a:t>
            </a:r>
          </a:p>
          <a:p>
            <a:pPr lvl="1"/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movl</a:t>
            </a:r>
            <a:r>
              <a:rPr lang="en-US" dirty="0"/>
              <a:t>			Move 4 bytes</a:t>
            </a:r>
          </a:p>
          <a:p>
            <a:pPr lvl="1"/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en-US" dirty="0"/>
              <a:t>			Move 8 bytes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9104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3C92F-E078-B548-8FDA-F32011BBC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X86-64 Integer Registers</a:t>
            </a:r>
          </a:p>
        </p:txBody>
      </p:sp>
      <p:sp>
        <p:nvSpPr>
          <p:cNvPr id="7" name="Rectangle 1"/>
          <p:cNvSpPr>
            <a:spLocks/>
          </p:cNvSpPr>
          <p:nvPr/>
        </p:nvSpPr>
        <p:spPr bwMode="auto">
          <a:xfrm>
            <a:off x="762000" y="52578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</a:t>
            </a:r>
          </a:p>
        </p:txBody>
      </p:sp>
      <p:sp>
        <p:nvSpPr>
          <p:cNvPr id="10" name="Rectangle 6"/>
          <p:cNvSpPr>
            <a:spLocks/>
          </p:cNvSpPr>
          <p:nvPr/>
        </p:nvSpPr>
        <p:spPr bwMode="auto">
          <a:xfrm>
            <a:off x="2552700" y="16383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%eax</a:t>
            </a:r>
          </a:p>
        </p:txBody>
      </p:sp>
      <p:sp>
        <p:nvSpPr>
          <p:cNvPr id="11" name="Rectangle 7"/>
          <p:cNvSpPr>
            <a:spLocks/>
          </p:cNvSpPr>
          <p:nvPr/>
        </p:nvSpPr>
        <p:spPr bwMode="auto">
          <a:xfrm>
            <a:off x="2552700" y="22479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%ebx</a:t>
            </a:r>
          </a:p>
        </p:txBody>
      </p:sp>
      <p:sp>
        <p:nvSpPr>
          <p:cNvPr id="12" name="Rectangle 8"/>
          <p:cNvSpPr>
            <a:spLocks/>
          </p:cNvSpPr>
          <p:nvPr/>
        </p:nvSpPr>
        <p:spPr bwMode="auto">
          <a:xfrm>
            <a:off x="2552700" y="28575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%ecx</a:t>
            </a:r>
          </a:p>
        </p:txBody>
      </p:sp>
      <p:sp>
        <p:nvSpPr>
          <p:cNvPr id="13" name="Rectangle 9"/>
          <p:cNvSpPr>
            <a:spLocks/>
          </p:cNvSpPr>
          <p:nvPr/>
        </p:nvSpPr>
        <p:spPr bwMode="auto">
          <a:xfrm>
            <a:off x="2552700" y="34671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%edx</a:t>
            </a:r>
          </a:p>
        </p:txBody>
      </p:sp>
      <p:sp>
        <p:nvSpPr>
          <p:cNvPr id="14" name="Rectangle 10"/>
          <p:cNvSpPr>
            <a:spLocks/>
          </p:cNvSpPr>
          <p:nvPr/>
        </p:nvSpPr>
        <p:spPr bwMode="auto">
          <a:xfrm>
            <a:off x="2552700" y="40767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%esi</a:t>
            </a:r>
          </a:p>
        </p:txBody>
      </p:sp>
      <p:sp>
        <p:nvSpPr>
          <p:cNvPr id="15" name="Rectangle 11"/>
          <p:cNvSpPr>
            <a:spLocks/>
          </p:cNvSpPr>
          <p:nvPr/>
        </p:nvSpPr>
        <p:spPr bwMode="auto">
          <a:xfrm>
            <a:off x="2552700" y="46863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%edi</a:t>
            </a:r>
          </a:p>
        </p:txBody>
      </p:sp>
      <p:sp>
        <p:nvSpPr>
          <p:cNvPr id="16" name="Rectangle 12"/>
          <p:cNvSpPr>
            <a:spLocks/>
          </p:cNvSpPr>
          <p:nvPr/>
        </p:nvSpPr>
        <p:spPr bwMode="auto">
          <a:xfrm>
            <a:off x="2552700" y="5295900"/>
            <a:ext cx="1752600" cy="4445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</a:p>
        </p:txBody>
      </p:sp>
      <p:sp>
        <p:nvSpPr>
          <p:cNvPr id="17" name="Rectangle 13"/>
          <p:cNvSpPr>
            <a:spLocks/>
          </p:cNvSpPr>
          <p:nvPr/>
        </p:nvSpPr>
        <p:spPr bwMode="auto">
          <a:xfrm>
            <a:off x="2552700" y="58928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18" name="Rectangle 14"/>
          <p:cNvSpPr>
            <a:spLocks/>
          </p:cNvSpPr>
          <p:nvPr/>
        </p:nvSpPr>
        <p:spPr bwMode="auto">
          <a:xfrm>
            <a:off x="6515100" y="16383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%r8d</a:t>
            </a:r>
          </a:p>
        </p:txBody>
      </p:sp>
      <p:sp>
        <p:nvSpPr>
          <p:cNvPr id="19" name="Rectangle 15"/>
          <p:cNvSpPr>
            <a:spLocks/>
          </p:cNvSpPr>
          <p:nvPr/>
        </p:nvSpPr>
        <p:spPr bwMode="auto">
          <a:xfrm>
            <a:off x="6515100" y="22479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%r9d</a:t>
            </a:r>
          </a:p>
        </p:txBody>
      </p:sp>
      <p:sp>
        <p:nvSpPr>
          <p:cNvPr id="20" name="Rectangle 16"/>
          <p:cNvSpPr>
            <a:spLocks/>
          </p:cNvSpPr>
          <p:nvPr/>
        </p:nvSpPr>
        <p:spPr bwMode="auto">
          <a:xfrm>
            <a:off x="6515100" y="28575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%r10d</a:t>
            </a:r>
          </a:p>
        </p:txBody>
      </p:sp>
      <p:sp>
        <p:nvSpPr>
          <p:cNvPr id="21" name="Rectangle 17"/>
          <p:cNvSpPr>
            <a:spLocks/>
          </p:cNvSpPr>
          <p:nvPr/>
        </p:nvSpPr>
        <p:spPr bwMode="auto">
          <a:xfrm>
            <a:off x="6515100" y="34671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%r11d</a:t>
            </a:r>
          </a:p>
        </p:txBody>
      </p:sp>
      <p:sp>
        <p:nvSpPr>
          <p:cNvPr id="22" name="Rectangle 18"/>
          <p:cNvSpPr>
            <a:spLocks/>
          </p:cNvSpPr>
          <p:nvPr/>
        </p:nvSpPr>
        <p:spPr bwMode="auto">
          <a:xfrm>
            <a:off x="6515100" y="40767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%r12d</a:t>
            </a:r>
          </a:p>
        </p:txBody>
      </p:sp>
      <p:sp>
        <p:nvSpPr>
          <p:cNvPr id="23" name="Rectangle 19"/>
          <p:cNvSpPr>
            <a:spLocks/>
          </p:cNvSpPr>
          <p:nvPr/>
        </p:nvSpPr>
        <p:spPr bwMode="auto">
          <a:xfrm>
            <a:off x="6515100" y="46863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%r13d</a:t>
            </a:r>
          </a:p>
        </p:txBody>
      </p:sp>
      <p:sp>
        <p:nvSpPr>
          <p:cNvPr id="24" name="Rectangle 20"/>
          <p:cNvSpPr>
            <a:spLocks/>
          </p:cNvSpPr>
          <p:nvPr/>
        </p:nvSpPr>
        <p:spPr bwMode="auto">
          <a:xfrm>
            <a:off x="6515100" y="52959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%r14d</a:t>
            </a:r>
          </a:p>
        </p:txBody>
      </p:sp>
      <p:sp>
        <p:nvSpPr>
          <p:cNvPr id="25" name="Rectangle 21"/>
          <p:cNvSpPr>
            <a:spLocks/>
          </p:cNvSpPr>
          <p:nvPr/>
        </p:nvSpPr>
        <p:spPr bwMode="auto">
          <a:xfrm>
            <a:off x="6515100" y="59055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%r15d</a:t>
            </a:r>
          </a:p>
        </p:txBody>
      </p:sp>
      <p:sp>
        <p:nvSpPr>
          <p:cNvPr id="26" name="Rectangle 22"/>
          <p:cNvSpPr>
            <a:spLocks/>
          </p:cNvSpPr>
          <p:nvPr/>
        </p:nvSpPr>
        <p:spPr bwMode="auto">
          <a:xfrm>
            <a:off x="4724400" y="1600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%r8</a:t>
            </a:r>
          </a:p>
        </p:txBody>
      </p:sp>
      <p:sp>
        <p:nvSpPr>
          <p:cNvPr id="27" name="Rectangle 23"/>
          <p:cNvSpPr>
            <a:spLocks/>
          </p:cNvSpPr>
          <p:nvPr/>
        </p:nvSpPr>
        <p:spPr bwMode="auto">
          <a:xfrm>
            <a:off x="4724400" y="22098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%r9</a:t>
            </a:r>
          </a:p>
        </p:txBody>
      </p:sp>
      <p:sp>
        <p:nvSpPr>
          <p:cNvPr id="28" name="Rectangle 24"/>
          <p:cNvSpPr>
            <a:spLocks/>
          </p:cNvSpPr>
          <p:nvPr/>
        </p:nvSpPr>
        <p:spPr bwMode="auto">
          <a:xfrm>
            <a:off x="4724400" y="28194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%r10</a:t>
            </a:r>
          </a:p>
        </p:txBody>
      </p:sp>
      <p:sp>
        <p:nvSpPr>
          <p:cNvPr id="29" name="Rectangle 25"/>
          <p:cNvSpPr>
            <a:spLocks/>
          </p:cNvSpPr>
          <p:nvPr/>
        </p:nvSpPr>
        <p:spPr bwMode="auto">
          <a:xfrm>
            <a:off x="4724400" y="3429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%r11</a:t>
            </a:r>
          </a:p>
        </p:txBody>
      </p:sp>
      <p:sp>
        <p:nvSpPr>
          <p:cNvPr id="30" name="Rectangle 26"/>
          <p:cNvSpPr>
            <a:spLocks/>
          </p:cNvSpPr>
          <p:nvPr/>
        </p:nvSpPr>
        <p:spPr bwMode="auto">
          <a:xfrm>
            <a:off x="4724400" y="40386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%r12</a:t>
            </a:r>
          </a:p>
        </p:txBody>
      </p:sp>
      <p:sp>
        <p:nvSpPr>
          <p:cNvPr id="31" name="Rectangle 27"/>
          <p:cNvSpPr>
            <a:spLocks/>
          </p:cNvSpPr>
          <p:nvPr/>
        </p:nvSpPr>
        <p:spPr bwMode="auto">
          <a:xfrm>
            <a:off x="4724400" y="4648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%r13</a:t>
            </a:r>
          </a:p>
        </p:txBody>
      </p:sp>
      <p:sp>
        <p:nvSpPr>
          <p:cNvPr id="32" name="Rectangle 28"/>
          <p:cNvSpPr>
            <a:spLocks/>
          </p:cNvSpPr>
          <p:nvPr/>
        </p:nvSpPr>
        <p:spPr bwMode="auto">
          <a:xfrm>
            <a:off x="4724400" y="52578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%r14</a:t>
            </a:r>
          </a:p>
        </p:txBody>
      </p:sp>
      <p:sp>
        <p:nvSpPr>
          <p:cNvPr id="33" name="Rectangle 29"/>
          <p:cNvSpPr>
            <a:spLocks/>
          </p:cNvSpPr>
          <p:nvPr/>
        </p:nvSpPr>
        <p:spPr bwMode="auto">
          <a:xfrm>
            <a:off x="4724400" y="58674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%r15</a:t>
            </a:r>
          </a:p>
        </p:txBody>
      </p:sp>
      <p:sp>
        <p:nvSpPr>
          <p:cNvPr id="34" name="Rectangle 30"/>
          <p:cNvSpPr>
            <a:spLocks/>
          </p:cNvSpPr>
          <p:nvPr/>
        </p:nvSpPr>
        <p:spPr bwMode="auto">
          <a:xfrm>
            <a:off x="762000" y="1600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5" name="Rectangle 31"/>
          <p:cNvSpPr>
            <a:spLocks/>
          </p:cNvSpPr>
          <p:nvPr/>
        </p:nvSpPr>
        <p:spPr bwMode="auto">
          <a:xfrm>
            <a:off x="762000" y="22098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rbx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6" name="Rectangle 32"/>
          <p:cNvSpPr>
            <a:spLocks/>
          </p:cNvSpPr>
          <p:nvPr/>
        </p:nvSpPr>
        <p:spPr bwMode="auto">
          <a:xfrm>
            <a:off x="762000" y="28194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rcx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7" name="Rectangle 33"/>
          <p:cNvSpPr>
            <a:spLocks/>
          </p:cNvSpPr>
          <p:nvPr/>
        </p:nvSpPr>
        <p:spPr bwMode="auto">
          <a:xfrm>
            <a:off x="762000" y="3429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%rdx</a:t>
            </a:r>
          </a:p>
        </p:txBody>
      </p:sp>
      <p:sp>
        <p:nvSpPr>
          <p:cNvPr id="38" name="Rectangle 34"/>
          <p:cNvSpPr>
            <a:spLocks/>
          </p:cNvSpPr>
          <p:nvPr/>
        </p:nvSpPr>
        <p:spPr bwMode="auto">
          <a:xfrm>
            <a:off x="762000" y="40386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%rsi</a:t>
            </a:r>
          </a:p>
        </p:txBody>
      </p:sp>
      <p:sp>
        <p:nvSpPr>
          <p:cNvPr id="39" name="Rectangle 35"/>
          <p:cNvSpPr>
            <a:spLocks/>
          </p:cNvSpPr>
          <p:nvPr/>
        </p:nvSpPr>
        <p:spPr bwMode="auto">
          <a:xfrm>
            <a:off x="762000" y="4648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%rdi</a:t>
            </a:r>
          </a:p>
        </p:txBody>
      </p:sp>
      <p:sp>
        <p:nvSpPr>
          <p:cNvPr id="40" name="Rectangle 36"/>
          <p:cNvSpPr>
            <a:spLocks/>
          </p:cNvSpPr>
          <p:nvPr/>
        </p:nvSpPr>
        <p:spPr bwMode="auto">
          <a:xfrm>
            <a:off x="762000" y="58674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%rbp</a:t>
            </a:r>
          </a:p>
        </p:txBody>
      </p:sp>
      <p:sp>
        <p:nvSpPr>
          <p:cNvPr id="41" name="Rectangle 6">
            <a:extLst>
              <a:ext uri="{FF2B5EF4-FFF2-40B4-BE49-F238E27FC236}">
                <a16:creationId xmlns:a16="http://schemas.microsoft.com/office/drawing/2014/main" id="{4F91C6F0-1338-1C4E-9E8E-12561EC01E3F}"/>
              </a:ext>
            </a:extLst>
          </p:cNvPr>
          <p:cNvSpPr>
            <a:spLocks/>
          </p:cNvSpPr>
          <p:nvPr/>
        </p:nvSpPr>
        <p:spPr bwMode="auto">
          <a:xfrm>
            <a:off x="3276600" y="1637467"/>
            <a:ext cx="1028700" cy="4445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8100" tIns="38100" rIns="38100" bIns="38100" anchor="ctr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%ax</a:t>
            </a:r>
          </a:p>
        </p:txBody>
      </p:sp>
      <p:sp>
        <p:nvSpPr>
          <p:cNvPr id="42" name="Rectangle 6">
            <a:extLst>
              <a:ext uri="{FF2B5EF4-FFF2-40B4-BE49-F238E27FC236}">
                <a16:creationId xmlns:a16="http://schemas.microsoft.com/office/drawing/2014/main" id="{52910CCE-D506-434B-9D68-395A7BC8FD07}"/>
              </a:ext>
            </a:extLst>
          </p:cNvPr>
          <p:cNvSpPr>
            <a:spLocks/>
          </p:cNvSpPr>
          <p:nvPr/>
        </p:nvSpPr>
        <p:spPr bwMode="auto">
          <a:xfrm>
            <a:off x="3798237" y="1638300"/>
            <a:ext cx="495300" cy="4445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8100" tIns="38100" rIns="38100" bIns="38100" anchor="ctr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%al</a:t>
            </a:r>
          </a:p>
        </p:txBody>
      </p:sp>
      <p:sp>
        <p:nvSpPr>
          <p:cNvPr id="43" name="Rectangle 6">
            <a:extLst>
              <a:ext uri="{FF2B5EF4-FFF2-40B4-BE49-F238E27FC236}">
                <a16:creationId xmlns:a16="http://schemas.microsoft.com/office/drawing/2014/main" id="{DB0E4792-2DA7-5D40-B617-B57AA54BA5AA}"/>
              </a:ext>
            </a:extLst>
          </p:cNvPr>
          <p:cNvSpPr>
            <a:spLocks/>
          </p:cNvSpPr>
          <p:nvPr/>
        </p:nvSpPr>
        <p:spPr bwMode="auto">
          <a:xfrm>
            <a:off x="3277433" y="2249773"/>
            <a:ext cx="1028700" cy="4445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8100" tIns="38100" rIns="38100" bIns="38100" anchor="ctr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bx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44" name="Rectangle 6">
            <a:extLst>
              <a:ext uri="{FF2B5EF4-FFF2-40B4-BE49-F238E27FC236}">
                <a16:creationId xmlns:a16="http://schemas.microsoft.com/office/drawing/2014/main" id="{20C9491D-A631-E249-B7B4-46EFC58AF2CE}"/>
              </a:ext>
            </a:extLst>
          </p:cNvPr>
          <p:cNvSpPr>
            <a:spLocks/>
          </p:cNvSpPr>
          <p:nvPr/>
        </p:nvSpPr>
        <p:spPr bwMode="auto">
          <a:xfrm>
            <a:off x="3799070" y="2250606"/>
            <a:ext cx="495300" cy="4445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8100" tIns="38100" rIns="38100" bIns="38100" anchor="ctr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bl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45" name="Rectangle 6">
            <a:extLst>
              <a:ext uri="{FF2B5EF4-FFF2-40B4-BE49-F238E27FC236}">
                <a16:creationId xmlns:a16="http://schemas.microsoft.com/office/drawing/2014/main" id="{511F4862-70C5-C749-8B53-226A062DE92C}"/>
              </a:ext>
            </a:extLst>
          </p:cNvPr>
          <p:cNvSpPr>
            <a:spLocks/>
          </p:cNvSpPr>
          <p:nvPr/>
        </p:nvSpPr>
        <p:spPr bwMode="auto">
          <a:xfrm>
            <a:off x="3276600" y="2873956"/>
            <a:ext cx="1028700" cy="4445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8100" tIns="38100" rIns="38100" bIns="38100" anchor="ctr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%cx</a:t>
            </a:r>
          </a:p>
        </p:txBody>
      </p:sp>
      <p:sp>
        <p:nvSpPr>
          <p:cNvPr id="46" name="Rectangle 6">
            <a:extLst>
              <a:ext uri="{FF2B5EF4-FFF2-40B4-BE49-F238E27FC236}">
                <a16:creationId xmlns:a16="http://schemas.microsoft.com/office/drawing/2014/main" id="{5F39B74E-88B2-3144-936C-99601B0CA256}"/>
              </a:ext>
            </a:extLst>
          </p:cNvPr>
          <p:cNvSpPr>
            <a:spLocks/>
          </p:cNvSpPr>
          <p:nvPr/>
        </p:nvSpPr>
        <p:spPr bwMode="auto">
          <a:xfrm>
            <a:off x="3798237" y="2874789"/>
            <a:ext cx="495300" cy="4445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8100" tIns="38100" rIns="38100" bIns="38100" anchor="ctr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%cl</a:t>
            </a:r>
          </a:p>
        </p:txBody>
      </p:sp>
      <p:sp>
        <p:nvSpPr>
          <p:cNvPr id="47" name="Rectangle 6">
            <a:extLst>
              <a:ext uri="{FF2B5EF4-FFF2-40B4-BE49-F238E27FC236}">
                <a16:creationId xmlns:a16="http://schemas.microsoft.com/office/drawing/2014/main" id="{8D3A2CBF-253D-834C-8BB4-0E808BB7B27B}"/>
              </a:ext>
            </a:extLst>
          </p:cNvPr>
          <p:cNvSpPr>
            <a:spLocks/>
          </p:cNvSpPr>
          <p:nvPr/>
        </p:nvSpPr>
        <p:spPr bwMode="auto">
          <a:xfrm>
            <a:off x="3276600" y="3466267"/>
            <a:ext cx="1028700" cy="4445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8100" tIns="38100" rIns="38100" bIns="38100" anchor="ctr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%dx</a:t>
            </a:r>
          </a:p>
        </p:txBody>
      </p:sp>
      <p:sp>
        <p:nvSpPr>
          <p:cNvPr id="48" name="Rectangle 6">
            <a:extLst>
              <a:ext uri="{FF2B5EF4-FFF2-40B4-BE49-F238E27FC236}">
                <a16:creationId xmlns:a16="http://schemas.microsoft.com/office/drawing/2014/main" id="{D3DDA0F0-7D3A-F145-BB45-94174874E34C}"/>
              </a:ext>
            </a:extLst>
          </p:cNvPr>
          <p:cNvSpPr>
            <a:spLocks/>
          </p:cNvSpPr>
          <p:nvPr/>
        </p:nvSpPr>
        <p:spPr bwMode="auto">
          <a:xfrm>
            <a:off x="3798237" y="3467100"/>
            <a:ext cx="495300" cy="4445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8100" tIns="38100" rIns="38100" bIns="38100" anchor="ctr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%dl</a:t>
            </a:r>
          </a:p>
        </p:txBody>
      </p:sp>
      <p:sp>
        <p:nvSpPr>
          <p:cNvPr id="49" name="Rectangle 6">
            <a:extLst>
              <a:ext uri="{FF2B5EF4-FFF2-40B4-BE49-F238E27FC236}">
                <a16:creationId xmlns:a16="http://schemas.microsoft.com/office/drawing/2014/main" id="{B5184BB6-D3AF-7345-89CB-AC5AF6910A40}"/>
              </a:ext>
            </a:extLst>
          </p:cNvPr>
          <p:cNvSpPr>
            <a:spLocks/>
          </p:cNvSpPr>
          <p:nvPr/>
        </p:nvSpPr>
        <p:spPr bwMode="auto">
          <a:xfrm>
            <a:off x="3277433" y="4078165"/>
            <a:ext cx="1028700" cy="4445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8100" tIns="38100" rIns="38100" bIns="38100" anchor="ctr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si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50" name="Rectangle 6">
            <a:extLst>
              <a:ext uri="{FF2B5EF4-FFF2-40B4-BE49-F238E27FC236}">
                <a16:creationId xmlns:a16="http://schemas.microsoft.com/office/drawing/2014/main" id="{7F7244EC-8883-114F-89F0-98C701D4849B}"/>
              </a:ext>
            </a:extLst>
          </p:cNvPr>
          <p:cNvSpPr>
            <a:spLocks/>
          </p:cNvSpPr>
          <p:nvPr/>
        </p:nvSpPr>
        <p:spPr bwMode="auto">
          <a:xfrm>
            <a:off x="3782830" y="4078998"/>
            <a:ext cx="522470" cy="4445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8100" tIns="38100" rIns="38100" bIns="38100" anchor="ctr"/>
          <a:lstStyle/>
          <a:p>
            <a:pPr algn="l"/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sil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51" name="Rectangle 6">
            <a:extLst>
              <a:ext uri="{FF2B5EF4-FFF2-40B4-BE49-F238E27FC236}">
                <a16:creationId xmlns:a16="http://schemas.microsoft.com/office/drawing/2014/main" id="{2F720875-325D-AB48-A1BC-DCE010880FE8}"/>
              </a:ext>
            </a:extLst>
          </p:cNvPr>
          <p:cNvSpPr>
            <a:spLocks/>
          </p:cNvSpPr>
          <p:nvPr/>
        </p:nvSpPr>
        <p:spPr bwMode="auto">
          <a:xfrm>
            <a:off x="3276600" y="4694107"/>
            <a:ext cx="1028700" cy="4445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8100" tIns="38100" rIns="38100" bIns="38100" anchor="ctr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%di</a:t>
            </a:r>
          </a:p>
        </p:txBody>
      </p:sp>
      <p:sp>
        <p:nvSpPr>
          <p:cNvPr id="52" name="Rectangle 6">
            <a:extLst>
              <a:ext uri="{FF2B5EF4-FFF2-40B4-BE49-F238E27FC236}">
                <a16:creationId xmlns:a16="http://schemas.microsoft.com/office/drawing/2014/main" id="{D61B4522-A4F9-A748-960F-34AE50AF24F6}"/>
              </a:ext>
            </a:extLst>
          </p:cNvPr>
          <p:cNvSpPr>
            <a:spLocks/>
          </p:cNvSpPr>
          <p:nvPr/>
        </p:nvSpPr>
        <p:spPr bwMode="auto">
          <a:xfrm>
            <a:off x="3798236" y="4694940"/>
            <a:ext cx="507065" cy="4445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8100" tIns="38100" rIns="38100" bIns="38100" anchor="ctr"/>
          <a:lstStyle/>
          <a:p>
            <a:pPr algn="l"/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dil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53" name="Rectangle 6">
            <a:extLst>
              <a:ext uri="{FF2B5EF4-FFF2-40B4-BE49-F238E27FC236}">
                <a16:creationId xmlns:a16="http://schemas.microsoft.com/office/drawing/2014/main" id="{1F54BAC4-8BF9-4145-9A15-9F0FA3160AA1}"/>
              </a:ext>
            </a:extLst>
          </p:cNvPr>
          <p:cNvSpPr>
            <a:spLocks/>
          </p:cNvSpPr>
          <p:nvPr/>
        </p:nvSpPr>
        <p:spPr bwMode="auto">
          <a:xfrm>
            <a:off x="3276600" y="5303707"/>
            <a:ext cx="1028700" cy="4445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8100" tIns="38100" rIns="38100" bIns="38100" anchor="ctr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s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54" name="Rectangle 6">
            <a:extLst>
              <a:ext uri="{FF2B5EF4-FFF2-40B4-BE49-F238E27FC236}">
                <a16:creationId xmlns:a16="http://schemas.microsoft.com/office/drawing/2014/main" id="{F4564FC6-E4B9-2549-9E48-457B60C143D6}"/>
              </a:ext>
            </a:extLst>
          </p:cNvPr>
          <p:cNvSpPr>
            <a:spLocks/>
          </p:cNvSpPr>
          <p:nvPr/>
        </p:nvSpPr>
        <p:spPr bwMode="auto">
          <a:xfrm>
            <a:off x="3798237" y="5304540"/>
            <a:ext cx="507064" cy="4445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8100" tIns="38100" rIns="38100" bIns="38100" anchor="ctr"/>
          <a:lstStyle/>
          <a:p>
            <a:pPr algn="l"/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bsl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55" name="Rectangle 6">
            <a:extLst>
              <a:ext uri="{FF2B5EF4-FFF2-40B4-BE49-F238E27FC236}">
                <a16:creationId xmlns:a16="http://schemas.microsoft.com/office/drawing/2014/main" id="{42793C96-405A-174C-B14E-65764EFEEA62}"/>
              </a:ext>
            </a:extLst>
          </p:cNvPr>
          <p:cNvSpPr>
            <a:spLocks/>
          </p:cNvSpPr>
          <p:nvPr/>
        </p:nvSpPr>
        <p:spPr bwMode="auto">
          <a:xfrm>
            <a:off x="3288363" y="5904667"/>
            <a:ext cx="1028700" cy="4445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8100" tIns="38100" rIns="38100" bIns="38100" anchor="ctr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bp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56" name="Rectangle 6">
            <a:extLst>
              <a:ext uri="{FF2B5EF4-FFF2-40B4-BE49-F238E27FC236}">
                <a16:creationId xmlns:a16="http://schemas.microsoft.com/office/drawing/2014/main" id="{769F7D74-7A8A-8D41-8D5F-E8578B9E709D}"/>
              </a:ext>
            </a:extLst>
          </p:cNvPr>
          <p:cNvSpPr>
            <a:spLocks/>
          </p:cNvSpPr>
          <p:nvPr/>
        </p:nvSpPr>
        <p:spPr bwMode="auto">
          <a:xfrm>
            <a:off x="3810000" y="5905500"/>
            <a:ext cx="507063" cy="4445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8100" tIns="38100" rIns="38100" bIns="38100" anchor="ctr"/>
          <a:lstStyle/>
          <a:p>
            <a:pPr algn="l"/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bpl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59" name="Rectangle 6">
            <a:extLst>
              <a:ext uri="{FF2B5EF4-FFF2-40B4-BE49-F238E27FC236}">
                <a16:creationId xmlns:a16="http://schemas.microsoft.com/office/drawing/2014/main" id="{9B0B1D8F-D405-4949-8508-6ACCCB4FD60E}"/>
              </a:ext>
            </a:extLst>
          </p:cNvPr>
          <p:cNvSpPr>
            <a:spLocks/>
          </p:cNvSpPr>
          <p:nvPr/>
        </p:nvSpPr>
        <p:spPr bwMode="auto">
          <a:xfrm>
            <a:off x="7238998" y="1642047"/>
            <a:ext cx="1028700" cy="4445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8100" tIns="38100" rIns="38100" bIns="38100" anchor="ctr"/>
          <a:lstStyle/>
          <a:p>
            <a:pPr algn="l"/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0" name="Rectangle 6">
            <a:extLst>
              <a:ext uri="{FF2B5EF4-FFF2-40B4-BE49-F238E27FC236}">
                <a16:creationId xmlns:a16="http://schemas.microsoft.com/office/drawing/2014/main" id="{4E1D7A39-CD18-2B45-8A3D-2606EF42516E}"/>
              </a:ext>
            </a:extLst>
          </p:cNvPr>
          <p:cNvSpPr>
            <a:spLocks/>
          </p:cNvSpPr>
          <p:nvPr/>
        </p:nvSpPr>
        <p:spPr bwMode="auto">
          <a:xfrm>
            <a:off x="7760635" y="1642880"/>
            <a:ext cx="495300" cy="4445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8100" tIns="38100" rIns="38100" bIns="38100" anchor="ctr"/>
          <a:lstStyle/>
          <a:p>
            <a:pPr algn="l"/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1" name="Rectangle 6">
            <a:extLst>
              <a:ext uri="{FF2B5EF4-FFF2-40B4-BE49-F238E27FC236}">
                <a16:creationId xmlns:a16="http://schemas.microsoft.com/office/drawing/2014/main" id="{9009D285-7DD2-8C46-BBDE-DA2AD6A4407C}"/>
              </a:ext>
            </a:extLst>
          </p:cNvPr>
          <p:cNvSpPr>
            <a:spLocks/>
          </p:cNvSpPr>
          <p:nvPr/>
        </p:nvSpPr>
        <p:spPr bwMode="auto">
          <a:xfrm>
            <a:off x="7239831" y="2254353"/>
            <a:ext cx="1028700" cy="4445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8100" tIns="38100" rIns="38100" bIns="38100" anchor="ctr"/>
          <a:lstStyle/>
          <a:p>
            <a:pPr algn="l"/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2" name="Rectangle 6">
            <a:extLst>
              <a:ext uri="{FF2B5EF4-FFF2-40B4-BE49-F238E27FC236}">
                <a16:creationId xmlns:a16="http://schemas.microsoft.com/office/drawing/2014/main" id="{DF1908A4-B2F8-2C40-9F93-2C0C9676E374}"/>
              </a:ext>
            </a:extLst>
          </p:cNvPr>
          <p:cNvSpPr>
            <a:spLocks/>
          </p:cNvSpPr>
          <p:nvPr/>
        </p:nvSpPr>
        <p:spPr bwMode="auto">
          <a:xfrm>
            <a:off x="7761468" y="2255186"/>
            <a:ext cx="495300" cy="4445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8100" tIns="38100" rIns="38100" bIns="38100" anchor="ctr"/>
          <a:lstStyle/>
          <a:p>
            <a:pPr algn="l"/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3" name="Rectangle 6">
            <a:extLst>
              <a:ext uri="{FF2B5EF4-FFF2-40B4-BE49-F238E27FC236}">
                <a16:creationId xmlns:a16="http://schemas.microsoft.com/office/drawing/2014/main" id="{B29905A3-C879-1E4F-AD23-A4C663650198}"/>
              </a:ext>
            </a:extLst>
          </p:cNvPr>
          <p:cNvSpPr>
            <a:spLocks/>
          </p:cNvSpPr>
          <p:nvPr/>
        </p:nvSpPr>
        <p:spPr bwMode="auto">
          <a:xfrm>
            <a:off x="7238998" y="2878536"/>
            <a:ext cx="1028700" cy="4445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8100" tIns="38100" rIns="38100" bIns="38100" anchor="ctr"/>
          <a:lstStyle/>
          <a:p>
            <a:pPr algn="l"/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4" name="Rectangle 6">
            <a:extLst>
              <a:ext uri="{FF2B5EF4-FFF2-40B4-BE49-F238E27FC236}">
                <a16:creationId xmlns:a16="http://schemas.microsoft.com/office/drawing/2014/main" id="{B90CB0BF-10B7-D940-AC84-2A834AF141B8}"/>
              </a:ext>
            </a:extLst>
          </p:cNvPr>
          <p:cNvSpPr>
            <a:spLocks/>
          </p:cNvSpPr>
          <p:nvPr/>
        </p:nvSpPr>
        <p:spPr bwMode="auto">
          <a:xfrm>
            <a:off x="7760635" y="2879369"/>
            <a:ext cx="495300" cy="4445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8100" tIns="38100" rIns="38100" bIns="38100" anchor="ctr"/>
          <a:lstStyle/>
          <a:p>
            <a:pPr algn="l"/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5" name="Rectangle 6">
            <a:extLst>
              <a:ext uri="{FF2B5EF4-FFF2-40B4-BE49-F238E27FC236}">
                <a16:creationId xmlns:a16="http://schemas.microsoft.com/office/drawing/2014/main" id="{EBB27DE1-6F16-324A-9FC5-33E132A21D88}"/>
              </a:ext>
            </a:extLst>
          </p:cNvPr>
          <p:cNvSpPr>
            <a:spLocks/>
          </p:cNvSpPr>
          <p:nvPr/>
        </p:nvSpPr>
        <p:spPr bwMode="auto">
          <a:xfrm>
            <a:off x="7238998" y="3470847"/>
            <a:ext cx="1028700" cy="4445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8100" tIns="38100" rIns="38100" bIns="38100" anchor="ctr"/>
          <a:lstStyle/>
          <a:p>
            <a:pPr algn="l"/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6" name="Rectangle 6">
            <a:extLst>
              <a:ext uri="{FF2B5EF4-FFF2-40B4-BE49-F238E27FC236}">
                <a16:creationId xmlns:a16="http://schemas.microsoft.com/office/drawing/2014/main" id="{CB3D6F0F-E495-804F-9206-E8D733D7B5D0}"/>
              </a:ext>
            </a:extLst>
          </p:cNvPr>
          <p:cNvSpPr>
            <a:spLocks/>
          </p:cNvSpPr>
          <p:nvPr/>
        </p:nvSpPr>
        <p:spPr bwMode="auto">
          <a:xfrm>
            <a:off x="7760635" y="3471680"/>
            <a:ext cx="495300" cy="4445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8100" tIns="38100" rIns="38100" bIns="38100" anchor="ctr"/>
          <a:lstStyle/>
          <a:p>
            <a:pPr algn="l"/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7" name="Rectangle 6">
            <a:extLst>
              <a:ext uri="{FF2B5EF4-FFF2-40B4-BE49-F238E27FC236}">
                <a16:creationId xmlns:a16="http://schemas.microsoft.com/office/drawing/2014/main" id="{4977141D-E68E-B043-919A-C39E0D88DB45}"/>
              </a:ext>
            </a:extLst>
          </p:cNvPr>
          <p:cNvSpPr>
            <a:spLocks/>
          </p:cNvSpPr>
          <p:nvPr/>
        </p:nvSpPr>
        <p:spPr bwMode="auto">
          <a:xfrm>
            <a:off x="7239831" y="4082745"/>
            <a:ext cx="1028700" cy="4445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8100" tIns="38100" rIns="38100" bIns="38100" anchor="ctr"/>
          <a:lstStyle/>
          <a:p>
            <a:pPr algn="l"/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8" name="Rectangle 6">
            <a:extLst>
              <a:ext uri="{FF2B5EF4-FFF2-40B4-BE49-F238E27FC236}">
                <a16:creationId xmlns:a16="http://schemas.microsoft.com/office/drawing/2014/main" id="{81247758-9822-E744-994D-BDA645A7C0C0}"/>
              </a:ext>
            </a:extLst>
          </p:cNvPr>
          <p:cNvSpPr>
            <a:spLocks/>
          </p:cNvSpPr>
          <p:nvPr/>
        </p:nvSpPr>
        <p:spPr bwMode="auto">
          <a:xfrm>
            <a:off x="7745228" y="4083578"/>
            <a:ext cx="507065" cy="4445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8100" tIns="38100" rIns="38100" bIns="38100" anchor="ctr"/>
          <a:lstStyle/>
          <a:p>
            <a:pPr algn="l"/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9" name="Rectangle 6">
            <a:extLst>
              <a:ext uri="{FF2B5EF4-FFF2-40B4-BE49-F238E27FC236}">
                <a16:creationId xmlns:a16="http://schemas.microsoft.com/office/drawing/2014/main" id="{0647875B-A41B-8049-9C19-24F4D2F858D8}"/>
              </a:ext>
            </a:extLst>
          </p:cNvPr>
          <p:cNvSpPr>
            <a:spLocks/>
          </p:cNvSpPr>
          <p:nvPr/>
        </p:nvSpPr>
        <p:spPr bwMode="auto">
          <a:xfrm>
            <a:off x="7238998" y="4698687"/>
            <a:ext cx="1028700" cy="4445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8100" tIns="38100" rIns="38100" bIns="38100" anchor="ctr"/>
          <a:lstStyle/>
          <a:p>
            <a:pPr algn="l"/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0" name="Rectangle 6">
            <a:extLst>
              <a:ext uri="{FF2B5EF4-FFF2-40B4-BE49-F238E27FC236}">
                <a16:creationId xmlns:a16="http://schemas.microsoft.com/office/drawing/2014/main" id="{FB31C158-43AA-1849-9F39-2615DD720907}"/>
              </a:ext>
            </a:extLst>
          </p:cNvPr>
          <p:cNvSpPr>
            <a:spLocks/>
          </p:cNvSpPr>
          <p:nvPr/>
        </p:nvSpPr>
        <p:spPr bwMode="auto">
          <a:xfrm>
            <a:off x="7760634" y="4699520"/>
            <a:ext cx="479897" cy="4445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8100" tIns="38100" rIns="38100" bIns="38100" anchor="ctr"/>
          <a:lstStyle/>
          <a:p>
            <a:pPr algn="l"/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1" name="Rectangle 6">
            <a:extLst>
              <a:ext uri="{FF2B5EF4-FFF2-40B4-BE49-F238E27FC236}">
                <a16:creationId xmlns:a16="http://schemas.microsoft.com/office/drawing/2014/main" id="{4BC2E0B5-1B02-E14B-9AEC-4F8BB089D1D4}"/>
              </a:ext>
            </a:extLst>
          </p:cNvPr>
          <p:cNvSpPr>
            <a:spLocks/>
          </p:cNvSpPr>
          <p:nvPr/>
        </p:nvSpPr>
        <p:spPr bwMode="auto">
          <a:xfrm>
            <a:off x="7238998" y="5308287"/>
            <a:ext cx="1028700" cy="4445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8100" tIns="38100" rIns="38100" bIns="38100" anchor="ctr"/>
          <a:lstStyle/>
          <a:p>
            <a:pPr algn="l"/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2" name="Rectangle 6">
            <a:extLst>
              <a:ext uri="{FF2B5EF4-FFF2-40B4-BE49-F238E27FC236}">
                <a16:creationId xmlns:a16="http://schemas.microsoft.com/office/drawing/2014/main" id="{252A8BD7-702E-4A44-B939-B05B7753C2F4}"/>
              </a:ext>
            </a:extLst>
          </p:cNvPr>
          <p:cNvSpPr>
            <a:spLocks/>
          </p:cNvSpPr>
          <p:nvPr/>
        </p:nvSpPr>
        <p:spPr bwMode="auto">
          <a:xfrm>
            <a:off x="7760635" y="5309120"/>
            <a:ext cx="479896" cy="4445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8100" tIns="38100" rIns="38100" bIns="38100" anchor="ctr"/>
          <a:lstStyle/>
          <a:p>
            <a:pPr algn="l"/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3" name="Rectangle 6">
            <a:extLst>
              <a:ext uri="{FF2B5EF4-FFF2-40B4-BE49-F238E27FC236}">
                <a16:creationId xmlns:a16="http://schemas.microsoft.com/office/drawing/2014/main" id="{6DBEEFB2-65B0-E941-8EDF-D7458AF212DF}"/>
              </a:ext>
            </a:extLst>
          </p:cNvPr>
          <p:cNvSpPr>
            <a:spLocks/>
          </p:cNvSpPr>
          <p:nvPr/>
        </p:nvSpPr>
        <p:spPr bwMode="auto">
          <a:xfrm>
            <a:off x="7250761" y="5909247"/>
            <a:ext cx="1028700" cy="4445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8100" tIns="38100" rIns="38100" bIns="38100" anchor="ctr"/>
          <a:lstStyle/>
          <a:p>
            <a:pPr algn="l"/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4" name="Rectangle 6">
            <a:extLst>
              <a:ext uri="{FF2B5EF4-FFF2-40B4-BE49-F238E27FC236}">
                <a16:creationId xmlns:a16="http://schemas.microsoft.com/office/drawing/2014/main" id="{7667EC0A-9279-134B-A40A-0C8282F8BB07}"/>
              </a:ext>
            </a:extLst>
          </p:cNvPr>
          <p:cNvSpPr>
            <a:spLocks/>
          </p:cNvSpPr>
          <p:nvPr/>
        </p:nvSpPr>
        <p:spPr bwMode="auto">
          <a:xfrm>
            <a:off x="7772398" y="5910080"/>
            <a:ext cx="479895" cy="4445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8100" tIns="38100" rIns="38100" bIns="38100" anchor="ctr"/>
          <a:lstStyle/>
          <a:p>
            <a:pPr algn="l"/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447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3C92F-E078-B548-8FDA-F32011BBC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X86-64 Integer Registers</a:t>
            </a:r>
          </a:p>
        </p:txBody>
      </p:sp>
      <p:sp>
        <p:nvSpPr>
          <p:cNvPr id="7" name="Rectangle 1"/>
          <p:cNvSpPr>
            <a:spLocks/>
          </p:cNvSpPr>
          <p:nvPr/>
        </p:nvSpPr>
        <p:spPr bwMode="auto">
          <a:xfrm>
            <a:off x="762000" y="5257800"/>
            <a:ext cx="3810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</a:t>
            </a:r>
          </a:p>
        </p:txBody>
      </p:sp>
      <p:sp>
        <p:nvSpPr>
          <p:cNvPr id="26" name="Rectangle 22"/>
          <p:cNvSpPr>
            <a:spLocks/>
          </p:cNvSpPr>
          <p:nvPr/>
        </p:nvSpPr>
        <p:spPr bwMode="auto">
          <a:xfrm>
            <a:off x="4724400" y="1600200"/>
            <a:ext cx="3810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%r8</a:t>
            </a:r>
          </a:p>
        </p:txBody>
      </p:sp>
      <p:sp>
        <p:nvSpPr>
          <p:cNvPr id="27" name="Rectangle 23"/>
          <p:cNvSpPr>
            <a:spLocks/>
          </p:cNvSpPr>
          <p:nvPr/>
        </p:nvSpPr>
        <p:spPr bwMode="auto">
          <a:xfrm>
            <a:off x="4724400" y="2209800"/>
            <a:ext cx="3810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%r9</a:t>
            </a:r>
          </a:p>
        </p:txBody>
      </p:sp>
      <p:sp>
        <p:nvSpPr>
          <p:cNvPr id="28" name="Rectangle 24"/>
          <p:cNvSpPr>
            <a:spLocks/>
          </p:cNvSpPr>
          <p:nvPr/>
        </p:nvSpPr>
        <p:spPr bwMode="auto">
          <a:xfrm>
            <a:off x="4724400" y="2819400"/>
            <a:ext cx="3810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%r10</a:t>
            </a:r>
          </a:p>
        </p:txBody>
      </p:sp>
      <p:sp>
        <p:nvSpPr>
          <p:cNvPr id="29" name="Rectangle 25"/>
          <p:cNvSpPr>
            <a:spLocks/>
          </p:cNvSpPr>
          <p:nvPr/>
        </p:nvSpPr>
        <p:spPr bwMode="auto">
          <a:xfrm>
            <a:off x="4724400" y="3429000"/>
            <a:ext cx="3810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%r11</a:t>
            </a:r>
          </a:p>
        </p:txBody>
      </p:sp>
      <p:sp>
        <p:nvSpPr>
          <p:cNvPr id="30" name="Rectangle 26"/>
          <p:cNvSpPr>
            <a:spLocks/>
          </p:cNvSpPr>
          <p:nvPr/>
        </p:nvSpPr>
        <p:spPr bwMode="auto">
          <a:xfrm>
            <a:off x="4724400" y="4038600"/>
            <a:ext cx="3810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%r12</a:t>
            </a:r>
          </a:p>
        </p:txBody>
      </p:sp>
      <p:sp>
        <p:nvSpPr>
          <p:cNvPr id="31" name="Rectangle 27"/>
          <p:cNvSpPr>
            <a:spLocks/>
          </p:cNvSpPr>
          <p:nvPr/>
        </p:nvSpPr>
        <p:spPr bwMode="auto">
          <a:xfrm>
            <a:off x="4724400" y="4648200"/>
            <a:ext cx="3810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%r13</a:t>
            </a:r>
          </a:p>
        </p:txBody>
      </p:sp>
      <p:sp>
        <p:nvSpPr>
          <p:cNvPr id="32" name="Rectangle 28"/>
          <p:cNvSpPr>
            <a:spLocks/>
          </p:cNvSpPr>
          <p:nvPr/>
        </p:nvSpPr>
        <p:spPr bwMode="auto">
          <a:xfrm>
            <a:off x="4724400" y="5257800"/>
            <a:ext cx="3810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%r14</a:t>
            </a:r>
          </a:p>
        </p:txBody>
      </p:sp>
      <p:sp>
        <p:nvSpPr>
          <p:cNvPr id="33" name="Rectangle 29"/>
          <p:cNvSpPr>
            <a:spLocks/>
          </p:cNvSpPr>
          <p:nvPr/>
        </p:nvSpPr>
        <p:spPr bwMode="auto">
          <a:xfrm>
            <a:off x="4724400" y="5867400"/>
            <a:ext cx="3810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%r15</a:t>
            </a:r>
          </a:p>
        </p:txBody>
      </p:sp>
      <p:sp>
        <p:nvSpPr>
          <p:cNvPr id="34" name="Rectangle 30"/>
          <p:cNvSpPr>
            <a:spLocks/>
          </p:cNvSpPr>
          <p:nvPr/>
        </p:nvSpPr>
        <p:spPr bwMode="auto">
          <a:xfrm>
            <a:off x="762000" y="1600200"/>
            <a:ext cx="3810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5" name="Rectangle 31"/>
          <p:cNvSpPr>
            <a:spLocks/>
          </p:cNvSpPr>
          <p:nvPr/>
        </p:nvSpPr>
        <p:spPr bwMode="auto">
          <a:xfrm>
            <a:off x="762000" y="2209800"/>
            <a:ext cx="3810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rbx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6" name="Rectangle 32"/>
          <p:cNvSpPr>
            <a:spLocks/>
          </p:cNvSpPr>
          <p:nvPr/>
        </p:nvSpPr>
        <p:spPr bwMode="auto">
          <a:xfrm>
            <a:off x="762000" y="2819400"/>
            <a:ext cx="3810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rcx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7" name="Rectangle 33"/>
          <p:cNvSpPr>
            <a:spLocks/>
          </p:cNvSpPr>
          <p:nvPr/>
        </p:nvSpPr>
        <p:spPr bwMode="auto">
          <a:xfrm>
            <a:off x="762000" y="3429000"/>
            <a:ext cx="3810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%rdx</a:t>
            </a:r>
          </a:p>
        </p:txBody>
      </p:sp>
      <p:sp>
        <p:nvSpPr>
          <p:cNvPr id="38" name="Rectangle 34"/>
          <p:cNvSpPr>
            <a:spLocks/>
          </p:cNvSpPr>
          <p:nvPr/>
        </p:nvSpPr>
        <p:spPr bwMode="auto">
          <a:xfrm>
            <a:off x="762000" y="4038600"/>
            <a:ext cx="3810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%rsi</a:t>
            </a:r>
          </a:p>
        </p:txBody>
      </p:sp>
      <p:sp>
        <p:nvSpPr>
          <p:cNvPr id="39" name="Rectangle 35"/>
          <p:cNvSpPr>
            <a:spLocks/>
          </p:cNvSpPr>
          <p:nvPr/>
        </p:nvSpPr>
        <p:spPr bwMode="auto">
          <a:xfrm>
            <a:off x="762000" y="4648200"/>
            <a:ext cx="3810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%rdi</a:t>
            </a:r>
          </a:p>
        </p:txBody>
      </p:sp>
      <p:sp>
        <p:nvSpPr>
          <p:cNvPr id="40" name="Rectangle 36"/>
          <p:cNvSpPr>
            <a:spLocks/>
          </p:cNvSpPr>
          <p:nvPr/>
        </p:nvSpPr>
        <p:spPr bwMode="auto">
          <a:xfrm>
            <a:off x="762000" y="5867400"/>
            <a:ext cx="3810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%rbp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B0EFBF1A-7782-3246-944D-076811A62432}"/>
              </a:ext>
            </a:extLst>
          </p:cNvPr>
          <p:cNvSpPr/>
          <p:nvPr/>
        </p:nvSpPr>
        <p:spPr>
          <a:xfrm>
            <a:off x="1632857" y="4082927"/>
            <a:ext cx="30396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cs typeface="Courier New Bold" charset="0"/>
                <a:sym typeface="Courier New Bold" charset="0"/>
              </a:rPr>
              <a:t>(second argument) </a:t>
            </a:r>
            <a:endParaRPr lang="en-US" sz="2400" dirty="0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9ABDACDC-E929-124F-BF7A-CF8349929399}"/>
              </a:ext>
            </a:extLst>
          </p:cNvPr>
          <p:cNvSpPr/>
          <p:nvPr/>
        </p:nvSpPr>
        <p:spPr>
          <a:xfrm>
            <a:off x="1632855" y="4669972"/>
            <a:ext cx="27260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cs typeface="Courier New Bold" charset="0"/>
                <a:sym typeface="Courier New Bold" charset="0"/>
              </a:rPr>
              <a:t>(first argument) </a:t>
            </a:r>
            <a:endParaRPr lang="en-US" sz="2400" dirty="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305CF258-083C-AD4D-A883-480D54CB9B5C}"/>
              </a:ext>
            </a:extLst>
          </p:cNvPr>
          <p:cNvSpPr/>
          <p:nvPr/>
        </p:nvSpPr>
        <p:spPr>
          <a:xfrm>
            <a:off x="1632855" y="5279572"/>
            <a:ext cx="25611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cs typeface="Courier New Bold" charset="0"/>
                <a:sym typeface="Courier New Bold" charset="0"/>
              </a:rPr>
              <a:t>(stack pointer) </a:t>
            </a:r>
            <a:endParaRPr lang="en-US" sz="2400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34198FD6-F91D-DE4E-A691-6B09616DA051}"/>
              </a:ext>
            </a:extLst>
          </p:cNvPr>
          <p:cNvSpPr/>
          <p:nvPr/>
        </p:nvSpPr>
        <p:spPr>
          <a:xfrm>
            <a:off x="1632856" y="3473327"/>
            <a:ext cx="2834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cs typeface="Courier New Bold" charset="0"/>
                <a:sym typeface="Courier New Bold" charset="0"/>
              </a:rPr>
              <a:t>(third argument) </a:t>
            </a:r>
            <a:endParaRPr lang="en-US" sz="2400" dirty="0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58729B67-817B-444E-B127-777481F08DBA}"/>
              </a:ext>
            </a:extLst>
          </p:cNvPr>
          <p:cNvSpPr/>
          <p:nvPr/>
        </p:nvSpPr>
        <p:spPr>
          <a:xfrm>
            <a:off x="1632856" y="2863727"/>
            <a:ext cx="30540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cs typeface="Courier New Bold" charset="0"/>
                <a:sym typeface="Courier New Bold" charset="0"/>
              </a:rPr>
              <a:t>(fourth argument) </a:t>
            </a:r>
            <a:endParaRPr lang="en-US" sz="2400" dirty="0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38304DF9-D3D3-5945-A83E-95BCA1235E28}"/>
              </a:ext>
            </a:extLst>
          </p:cNvPr>
          <p:cNvSpPr/>
          <p:nvPr/>
        </p:nvSpPr>
        <p:spPr>
          <a:xfrm>
            <a:off x="1652127" y="1621973"/>
            <a:ext cx="2796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cs typeface="Courier New Bold" charset="0"/>
                <a:sym typeface="Courier New Bold" charset="0"/>
              </a:rPr>
              <a:t>(function result) </a:t>
            </a:r>
            <a:endParaRPr lang="en-US" sz="2400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DF050236-E445-1345-93D5-33982BFE74D9}"/>
              </a:ext>
            </a:extLst>
          </p:cNvPr>
          <p:cNvSpPr/>
          <p:nvPr/>
        </p:nvSpPr>
        <p:spPr>
          <a:xfrm>
            <a:off x="5498572" y="1636067"/>
            <a:ext cx="30540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cs typeface="Courier New Bold" charset="0"/>
                <a:sym typeface="Courier New Bold" charset="0"/>
              </a:rPr>
              <a:t>(fifth argument) </a:t>
            </a:r>
            <a:endParaRPr lang="en-US" sz="2400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8FEA6333-BCEB-9143-9837-9E4F5FC6EE52}"/>
              </a:ext>
            </a:extLst>
          </p:cNvPr>
          <p:cNvSpPr/>
          <p:nvPr/>
        </p:nvSpPr>
        <p:spPr>
          <a:xfrm>
            <a:off x="5498572" y="2245667"/>
            <a:ext cx="30540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cs typeface="Courier New Bold" charset="0"/>
                <a:sym typeface="Courier New Bold" charset="0"/>
              </a:rPr>
              <a:t>(sixth argument)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48549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indefinite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" dur="indefinite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76" grpId="0"/>
      <p:bldP spid="77" grpId="0"/>
      <p:bldP spid="77" grpId="1"/>
      <p:bldP spid="79" grpId="0"/>
      <p:bldP spid="80" grpId="0"/>
      <p:bldP spid="82" grpId="0"/>
      <p:bldP spid="41" grpId="0"/>
      <p:bldP spid="4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AE420-AEB3-BA41-AA7D-808B89ADF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Translating Assembly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0E704B6-1F39-7242-A84A-A0EB67A9B7CA}"/>
              </a:ext>
            </a:extLst>
          </p:cNvPr>
          <p:cNvSpPr/>
          <p:nvPr/>
        </p:nvSpPr>
        <p:spPr>
          <a:xfrm>
            <a:off x="97436" y="2743200"/>
            <a:ext cx="4322164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-182880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decode:</a:t>
            </a:r>
          </a:p>
          <a:p>
            <a:pPr indent="-182880"/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indent="-182880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(%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), %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indent="-182880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(%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rsi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), %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rcx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indent="-182880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%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 (%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rsi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indent="-182880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%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rcx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 (%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indent="-182880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ret</a:t>
            </a:r>
          </a:p>
          <a:p>
            <a:pPr indent="-182880"/>
            <a:endParaRPr lang="en-US" dirty="0">
              <a:latin typeface="Courier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D35BD5-F3E4-E345-8B5B-C9C4E37D23AF}"/>
              </a:ext>
            </a:extLst>
          </p:cNvPr>
          <p:cNvSpPr/>
          <p:nvPr/>
        </p:nvSpPr>
        <p:spPr>
          <a:xfrm>
            <a:off x="4419600" y="2745698"/>
            <a:ext cx="4626964" cy="230832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-182880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void decode(long*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xp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 long*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yp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){</a:t>
            </a:r>
          </a:p>
          <a:p>
            <a:pPr indent="-182880"/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indent="-182880"/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long temp1 = *</a:t>
            </a:r>
            <a:r>
              <a:rPr lang="en-US" dirty="0" err="1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xp</a:t>
            </a: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indent="-182880"/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long temp2 = *</a:t>
            </a:r>
            <a:r>
              <a:rPr lang="en-US" dirty="0" err="1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yp</a:t>
            </a: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indent="-182880"/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*</a:t>
            </a:r>
            <a:r>
              <a:rPr lang="en-US" dirty="0" err="1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yp</a:t>
            </a: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temp1;</a:t>
            </a:r>
          </a:p>
          <a:p>
            <a:pPr indent="-182880"/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*</a:t>
            </a:r>
            <a:r>
              <a:rPr lang="en-US" dirty="0" err="1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xp</a:t>
            </a: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temp2;</a:t>
            </a:r>
          </a:p>
          <a:p>
            <a:pPr indent="-182880"/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indent="-182880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98C5981-E272-3F4F-B773-D2771D8C15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5551332"/>
              </p:ext>
            </p:extLst>
          </p:nvPr>
        </p:nvGraphicFramePr>
        <p:xfrm>
          <a:off x="5698680" y="5628020"/>
          <a:ext cx="3352800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xp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yp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0141D40-B27C-7549-9B6E-D2C951370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763000" cy="990600"/>
          </a:xfrm>
        </p:spPr>
        <p:txBody>
          <a:bodyPr/>
          <a:lstStyle/>
          <a:p>
            <a:r>
              <a:rPr lang="en-US" dirty="0"/>
              <a:t>Write a C function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void decode1(long*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xp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 long*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yp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  <a:r>
              <a:rPr lang="en-US" dirty="0"/>
              <a:t>that will do the same thing as the following assembly code:</a:t>
            </a:r>
          </a:p>
          <a:p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C68B7D8-7296-C148-B57D-3739725F5AA5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7630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F68FACF-93F7-754C-7D6C-6C32F3ECF00A}"/>
              </a:ext>
            </a:extLst>
          </p:cNvPr>
          <p:cNvSpPr/>
          <p:nvPr/>
        </p:nvSpPr>
        <p:spPr>
          <a:xfrm>
            <a:off x="4419600" y="2743200"/>
            <a:ext cx="4626964" cy="230832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-182880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void decode(long*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xp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 long*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yp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){</a:t>
            </a:r>
          </a:p>
          <a:p>
            <a:pPr indent="-182880"/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indent="-182880"/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indent="-182880"/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indent="-182880"/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indent="-182880"/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indent="-182880"/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indent="-182880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03687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>
            <a:extLst>
              <a:ext uri="{FF2B5EF4-FFF2-40B4-BE49-F238E27FC236}">
                <a16:creationId xmlns:a16="http://schemas.microsoft.com/office/drawing/2014/main" id="{A2EE6AC4-2C0B-B947-8107-0C0C585BF4B4}"/>
              </a:ext>
            </a:extLst>
          </p:cNvPr>
          <p:cNvSpPr>
            <a:spLocks/>
          </p:cNvSpPr>
          <p:nvPr/>
        </p:nvSpPr>
        <p:spPr bwMode="auto">
          <a:xfrm>
            <a:off x="457200" y="1688594"/>
            <a:ext cx="3964281" cy="455980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63500" tIns="63500" rIns="63500" bIns="63500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#include&lt;</a:t>
            </a:r>
            <a:r>
              <a:rPr lang="en-US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stdio.h</a:t>
            </a:r>
            <a:r>
              <a:rPr lang="en-US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&gt;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b="1" dirty="0"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 main(int </a:t>
            </a:r>
            <a:r>
              <a:rPr lang="en-US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argc</a:t>
            </a:r>
            <a:r>
              <a:rPr lang="en-US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, 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       char** </a:t>
            </a:r>
            <a:r>
              <a:rPr lang="en-US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argv</a:t>
            </a:r>
            <a:r>
              <a:rPr lang="en-US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){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b="1" dirty="0" err="1">
                <a:latin typeface="Courier New"/>
                <a:ea typeface="Monaco" charset="0"/>
                <a:cs typeface="Courier New"/>
                <a:sym typeface="Monaco" charset="0"/>
              </a:rPr>
              <a:t>printf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("Hello world!\n");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b="1" dirty="0"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 return 0;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Programs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C63A1D38-4062-2E4C-8B86-A95F646B1648}"/>
              </a:ext>
            </a:extLst>
          </p:cNvPr>
          <p:cNvSpPr>
            <a:spLocks/>
          </p:cNvSpPr>
          <p:nvPr/>
        </p:nvSpPr>
        <p:spPr bwMode="auto">
          <a:xfrm>
            <a:off x="4722520" y="1688593"/>
            <a:ext cx="3964282" cy="4559807"/>
          </a:xfrm>
          <a:prstGeom prst="rect">
            <a:avLst/>
          </a:prstGeom>
          <a:solidFill>
            <a:schemeClr val="bg1"/>
          </a:solidFill>
          <a:ln w="6350" cap="flat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>
            <a:prstTxWarp prst="textNoShape">
              <a:avLst/>
            </a:prstTxWarp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55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48 89 e5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48 83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20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48 8d 05 25 00 00 00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c7 45 fc 00 00 00 00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89 7d f8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48 89 75 f0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48 89 c7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b0 00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e8 00 00 00 00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31 c9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89 45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89 c8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48 83 c4 20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5d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c3</a:t>
            </a:r>
          </a:p>
        </p:txBody>
      </p:sp>
    </p:spTree>
    <p:extLst>
      <p:ext uri="{BB962C8B-B14F-4D97-AF65-F5344CB8AC3E}">
        <p14:creationId xmlns:p14="http://schemas.microsoft.com/office/powerpoint/2010/main" val="3517179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BDD5A12-04FB-1749-8FAD-F37E0BF53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-96" charset="0"/>
              </a:rPr>
              <a:t>Review: Array Allocation</a:t>
            </a:r>
            <a:endParaRPr lang="en-US" dirty="0"/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0537" y="1443737"/>
            <a:ext cx="8307388" cy="1616075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itchFamily="-96" charset="0"/>
              </a:rPr>
              <a:t>Basic Principle  </a:t>
            </a:r>
            <a:r>
              <a:rPr lang="en-US" i="1" dirty="0">
                <a:latin typeface="Calibri" pitchFamily="-96" charset="0"/>
              </a:rPr>
              <a:t>T</a:t>
            </a:r>
            <a:r>
              <a:rPr lang="en-US" b="1" dirty="0">
                <a:latin typeface="Calibri" pitchFamily="-96" charset="0"/>
              </a:rPr>
              <a:t>  </a:t>
            </a:r>
            <a:r>
              <a:rPr lang="en-US" b="1" dirty="0">
                <a:latin typeface="Courier New" pitchFamily="-96" charset="0"/>
              </a:rPr>
              <a:t>A[</a:t>
            </a:r>
            <a:r>
              <a:rPr lang="en-US" i="1" dirty="0">
                <a:latin typeface="Calibri" pitchFamily="-96" charset="0"/>
              </a:rPr>
              <a:t>L</a:t>
            </a:r>
            <a:r>
              <a:rPr lang="en-US" b="1" dirty="0">
                <a:latin typeface="Courier New" pitchFamily="-96" charset="0"/>
              </a:rPr>
              <a:t>];</a:t>
            </a:r>
            <a:endParaRPr lang="en-US" b="1" dirty="0">
              <a:latin typeface="Calibri" pitchFamily="-96" charset="0"/>
            </a:endParaRPr>
          </a:p>
          <a:p>
            <a:pPr lvl="1"/>
            <a:r>
              <a:rPr lang="en-US" dirty="0">
                <a:latin typeface="Calibri" pitchFamily="-96" charset="0"/>
              </a:rPr>
              <a:t>Array of data type </a:t>
            </a:r>
            <a:r>
              <a:rPr lang="en-US" i="1" dirty="0">
                <a:latin typeface="Calibri" pitchFamily="-96" charset="0"/>
              </a:rPr>
              <a:t>T</a:t>
            </a:r>
            <a:r>
              <a:rPr lang="en-US" dirty="0">
                <a:latin typeface="Calibri" pitchFamily="-96" charset="0"/>
              </a:rPr>
              <a:t> and length </a:t>
            </a:r>
            <a:r>
              <a:rPr lang="en-US" i="1" dirty="0">
                <a:latin typeface="Calibri" pitchFamily="-96" charset="0"/>
              </a:rPr>
              <a:t>L</a:t>
            </a:r>
            <a:endParaRPr lang="en-US" dirty="0">
              <a:latin typeface="Calibri" pitchFamily="-96" charset="0"/>
            </a:endParaRPr>
          </a:p>
          <a:p>
            <a:pPr lvl="1"/>
            <a:r>
              <a:rPr lang="en-US" dirty="0">
                <a:latin typeface="Calibri" pitchFamily="-96" charset="0"/>
              </a:rPr>
              <a:t>Contiguously allocated region of </a:t>
            </a:r>
            <a:r>
              <a:rPr lang="en-US" i="1" dirty="0">
                <a:latin typeface="Calibri" pitchFamily="-96" charset="0"/>
              </a:rPr>
              <a:t>L</a:t>
            </a:r>
            <a:r>
              <a:rPr lang="en-US" dirty="0">
                <a:latin typeface="Calibri" pitchFamily="-96" charset="0"/>
              </a:rPr>
              <a:t> * </a:t>
            </a:r>
            <a:r>
              <a:rPr lang="en-US" b="1" dirty="0" err="1">
                <a:latin typeface="Courier New" pitchFamily="-96" charset="0"/>
              </a:rPr>
              <a:t>sizeof</a:t>
            </a:r>
            <a:r>
              <a:rPr lang="en-US" dirty="0">
                <a:latin typeface="Courier New" pitchFamily="-96" charset="0"/>
              </a:rPr>
              <a:t>(</a:t>
            </a:r>
            <a:r>
              <a:rPr lang="en-US" i="1" dirty="0">
                <a:latin typeface="Calibri" pitchFamily="-96" charset="0"/>
              </a:rPr>
              <a:t>T</a:t>
            </a:r>
            <a:r>
              <a:rPr lang="en-US" dirty="0">
                <a:latin typeface="Courier New" pitchFamily="-96" charset="0"/>
              </a:rPr>
              <a:t>)</a:t>
            </a:r>
            <a:r>
              <a:rPr lang="en-US" dirty="0">
                <a:latin typeface="Calibri" pitchFamily="-96" charset="0"/>
              </a:rPr>
              <a:t> bytes in memory</a:t>
            </a:r>
          </a:p>
          <a:p>
            <a:pPr lvl="1"/>
            <a:r>
              <a:rPr lang="en-US" dirty="0">
                <a:latin typeface="Calibri" pitchFamily="-96" charset="0"/>
              </a:rPr>
              <a:t>Identifier </a:t>
            </a:r>
            <a:r>
              <a:rPr lang="en-US" b="1" dirty="0">
                <a:latin typeface="Courier New" pitchFamily="-96" charset="0"/>
              </a:rPr>
              <a:t>A</a:t>
            </a:r>
            <a:r>
              <a:rPr lang="en-US" dirty="0">
                <a:latin typeface="Calibri" pitchFamily="-96" charset="0"/>
              </a:rPr>
              <a:t> can be used as a pointer to array element 0: Type </a:t>
            </a:r>
            <a:r>
              <a:rPr lang="en-US" i="1" dirty="0">
                <a:latin typeface="Calibri" pitchFamily="-96" charset="0"/>
              </a:rPr>
              <a:t>T*</a:t>
            </a:r>
          </a:p>
          <a:p>
            <a:pPr lvl="1"/>
            <a:endParaRPr lang="en-US" dirty="0">
              <a:latin typeface="Calibri" pitchFamily="-96" charset="0"/>
            </a:endParaRPr>
          </a:p>
        </p:txBody>
      </p:sp>
      <p:sp>
        <p:nvSpPr>
          <p:cNvPr id="301061" name="Text Box 5"/>
          <p:cNvSpPr txBox="1">
            <a:spLocks noChangeArrowheads="1"/>
          </p:cNvSpPr>
          <p:nvPr/>
        </p:nvSpPr>
        <p:spPr bwMode="auto">
          <a:xfrm>
            <a:off x="28575" y="3216374"/>
            <a:ext cx="213518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600">
                <a:latin typeface="Courier New" pitchFamily="-96" charset="0"/>
              </a:rPr>
              <a:t>char string[12];</a:t>
            </a:r>
          </a:p>
        </p:txBody>
      </p:sp>
      <p:grpSp>
        <p:nvGrpSpPr>
          <p:cNvPr id="99" name="Group 98"/>
          <p:cNvGrpSpPr>
            <a:grpSpLocks/>
          </p:cNvGrpSpPr>
          <p:nvPr/>
        </p:nvGrpSpPr>
        <p:grpSpPr bwMode="auto">
          <a:xfrm>
            <a:off x="2057400" y="3265586"/>
            <a:ext cx="3505200" cy="731838"/>
            <a:chOff x="2514600" y="2667000"/>
            <a:chExt cx="3505200" cy="732254"/>
          </a:xfrm>
        </p:grpSpPr>
        <p:grpSp>
          <p:nvGrpSpPr>
            <p:cNvPr id="56388" name="Group 7"/>
            <p:cNvGrpSpPr>
              <a:grpSpLocks/>
            </p:cNvGrpSpPr>
            <p:nvPr/>
          </p:nvGrpSpPr>
          <p:grpSpPr bwMode="auto">
            <a:xfrm>
              <a:off x="2743200" y="2667000"/>
              <a:ext cx="2743200" cy="228600"/>
              <a:chOff x="1008" y="1776"/>
              <a:chExt cx="1728" cy="144"/>
            </a:xfrm>
          </p:grpSpPr>
          <p:sp>
            <p:nvSpPr>
              <p:cNvPr id="301064" name="Rectangle 8"/>
              <p:cNvSpPr>
                <a:spLocks noChangeArrowheads="1"/>
              </p:cNvSpPr>
              <p:nvPr/>
            </p:nvSpPr>
            <p:spPr bwMode="auto">
              <a:xfrm>
                <a:off x="1008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65" name="Rectangle 9"/>
              <p:cNvSpPr>
                <a:spLocks noChangeArrowheads="1"/>
              </p:cNvSpPr>
              <p:nvPr/>
            </p:nvSpPr>
            <p:spPr bwMode="auto">
              <a:xfrm>
                <a:off x="1152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66" name="Rectangle 10"/>
              <p:cNvSpPr>
                <a:spLocks noChangeArrowheads="1"/>
              </p:cNvSpPr>
              <p:nvPr/>
            </p:nvSpPr>
            <p:spPr bwMode="auto">
              <a:xfrm>
                <a:off x="1296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67" name="Rectangle 11"/>
              <p:cNvSpPr>
                <a:spLocks noChangeArrowheads="1"/>
              </p:cNvSpPr>
              <p:nvPr/>
            </p:nvSpPr>
            <p:spPr bwMode="auto">
              <a:xfrm>
                <a:off x="1440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68" name="Rectangle 12"/>
              <p:cNvSpPr>
                <a:spLocks noChangeArrowheads="1"/>
              </p:cNvSpPr>
              <p:nvPr/>
            </p:nvSpPr>
            <p:spPr bwMode="auto">
              <a:xfrm>
                <a:off x="1584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69" name="Rectangle 13"/>
              <p:cNvSpPr>
                <a:spLocks noChangeArrowheads="1"/>
              </p:cNvSpPr>
              <p:nvPr/>
            </p:nvSpPr>
            <p:spPr bwMode="auto">
              <a:xfrm>
                <a:off x="1728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0" name="Rectangle 14"/>
              <p:cNvSpPr>
                <a:spLocks noChangeArrowheads="1"/>
              </p:cNvSpPr>
              <p:nvPr/>
            </p:nvSpPr>
            <p:spPr bwMode="auto">
              <a:xfrm>
                <a:off x="1872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1" name="Rectangle 15"/>
              <p:cNvSpPr>
                <a:spLocks noChangeArrowheads="1"/>
              </p:cNvSpPr>
              <p:nvPr/>
            </p:nvSpPr>
            <p:spPr bwMode="auto">
              <a:xfrm>
                <a:off x="2016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2" name="Rectangle 16"/>
              <p:cNvSpPr>
                <a:spLocks noChangeArrowheads="1"/>
              </p:cNvSpPr>
              <p:nvPr/>
            </p:nvSpPr>
            <p:spPr bwMode="auto">
              <a:xfrm>
                <a:off x="2160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3" name="Rectangle 17"/>
              <p:cNvSpPr>
                <a:spLocks noChangeArrowheads="1"/>
              </p:cNvSpPr>
              <p:nvPr/>
            </p:nvSpPr>
            <p:spPr bwMode="auto">
              <a:xfrm>
                <a:off x="2304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4" name="Rectangle 18"/>
              <p:cNvSpPr>
                <a:spLocks noChangeArrowheads="1"/>
              </p:cNvSpPr>
              <p:nvPr/>
            </p:nvSpPr>
            <p:spPr bwMode="auto">
              <a:xfrm>
                <a:off x="2448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5" name="Rectangle 19"/>
              <p:cNvSpPr>
                <a:spLocks noChangeArrowheads="1"/>
              </p:cNvSpPr>
              <p:nvPr/>
            </p:nvSpPr>
            <p:spPr bwMode="auto">
              <a:xfrm>
                <a:off x="2592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56389" name="Text Box 20"/>
            <p:cNvSpPr txBox="1">
              <a:spLocks noChangeArrowheads="1"/>
            </p:cNvSpPr>
            <p:nvPr/>
          </p:nvSpPr>
          <p:spPr bwMode="auto">
            <a:xfrm>
              <a:off x="2514600" y="3062512"/>
              <a:ext cx="396875" cy="3367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</a:t>
              </a:r>
            </a:p>
          </p:txBody>
        </p:sp>
        <p:sp>
          <p:nvSpPr>
            <p:cNvPr id="56390" name="Text Box 21"/>
            <p:cNvSpPr txBox="1">
              <a:spLocks noChangeArrowheads="1"/>
            </p:cNvSpPr>
            <p:nvPr/>
          </p:nvSpPr>
          <p:spPr bwMode="auto">
            <a:xfrm>
              <a:off x="5029200" y="3062512"/>
              <a:ext cx="990600" cy="3367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+ 12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91" name="Line 22"/>
            <p:cNvSpPr>
              <a:spLocks noChangeShapeType="1"/>
            </p:cNvSpPr>
            <p:nvPr/>
          </p:nvSpPr>
          <p:spPr bwMode="auto">
            <a:xfrm flipV="1">
              <a:off x="2743200" y="2895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92" name="Line 23"/>
            <p:cNvSpPr>
              <a:spLocks noChangeShapeType="1"/>
            </p:cNvSpPr>
            <p:nvPr/>
          </p:nvSpPr>
          <p:spPr bwMode="auto">
            <a:xfrm flipV="1">
              <a:off x="5486400" y="2895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1087" name="Text Box 31"/>
          <p:cNvSpPr txBox="1">
            <a:spLocks noChangeArrowheads="1"/>
          </p:cNvSpPr>
          <p:nvPr/>
        </p:nvSpPr>
        <p:spPr bwMode="auto">
          <a:xfrm>
            <a:off x="638175" y="4097338"/>
            <a:ext cx="152558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600">
                <a:latin typeface="Courier New" pitchFamily="-96" charset="0"/>
              </a:rPr>
              <a:t>int val[5];</a:t>
            </a:r>
          </a:p>
        </p:txBody>
      </p:sp>
      <p:grpSp>
        <p:nvGrpSpPr>
          <p:cNvPr id="98" name="Group 97"/>
          <p:cNvGrpSpPr>
            <a:grpSpLocks/>
          </p:cNvGrpSpPr>
          <p:nvPr/>
        </p:nvGrpSpPr>
        <p:grpSpPr bwMode="auto">
          <a:xfrm>
            <a:off x="2057400" y="4144963"/>
            <a:ext cx="5334000" cy="731837"/>
            <a:chOff x="2514600" y="3429000"/>
            <a:chExt cx="5334000" cy="730672"/>
          </a:xfrm>
        </p:grpSpPr>
        <p:grpSp>
          <p:nvGrpSpPr>
            <p:cNvPr id="56370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301082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83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84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85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86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56371" name="Text Box 32"/>
            <p:cNvSpPr txBox="1">
              <a:spLocks noChangeArrowheads="1"/>
            </p:cNvSpPr>
            <p:nvPr/>
          </p:nvSpPr>
          <p:spPr bwMode="auto">
            <a:xfrm>
              <a:off x="2514600" y="3809393"/>
              <a:ext cx="396875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</a:t>
              </a:r>
            </a:p>
          </p:txBody>
        </p:sp>
        <p:sp>
          <p:nvSpPr>
            <p:cNvPr id="56372" name="Text Box 33"/>
            <p:cNvSpPr txBox="1">
              <a:spLocks noChangeArrowheads="1"/>
            </p:cNvSpPr>
            <p:nvPr/>
          </p:nvSpPr>
          <p:spPr bwMode="auto">
            <a:xfrm>
              <a:off x="3182938" y="3823658"/>
              <a:ext cx="990600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+ 4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73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4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5" name="Text Box 36"/>
            <p:cNvSpPr txBox="1">
              <a:spLocks noChangeArrowheads="1"/>
            </p:cNvSpPr>
            <p:nvPr/>
          </p:nvSpPr>
          <p:spPr bwMode="auto">
            <a:xfrm>
              <a:off x="4097338" y="3823658"/>
              <a:ext cx="990600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+ 8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76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7" name="Text Box 38"/>
            <p:cNvSpPr txBox="1">
              <a:spLocks noChangeArrowheads="1"/>
            </p:cNvSpPr>
            <p:nvPr/>
          </p:nvSpPr>
          <p:spPr bwMode="auto">
            <a:xfrm>
              <a:off x="5029200" y="3823658"/>
              <a:ext cx="990600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+ 12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78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9" name="Text Box 40"/>
            <p:cNvSpPr txBox="1">
              <a:spLocks noChangeArrowheads="1"/>
            </p:cNvSpPr>
            <p:nvPr/>
          </p:nvSpPr>
          <p:spPr bwMode="auto">
            <a:xfrm>
              <a:off x="5943600" y="3823658"/>
              <a:ext cx="990600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+ 16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80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81" name="Text Box 42"/>
            <p:cNvSpPr txBox="1">
              <a:spLocks noChangeArrowheads="1"/>
            </p:cNvSpPr>
            <p:nvPr/>
          </p:nvSpPr>
          <p:spPr bwMode="auto">
            <a:xfrm>
              <a:off x="6858000" y="3823658"/>
              <a:ext cx="990600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+ 20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82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1101" name="Text Box 45"/>
          <p:cNvSpPr txBox="1">
            <a:spLocks noChangeArrowheads="1"/>
          </p:cNvSpPr>
          <p:nvPr/>
        </p:nvSpPr>
        <p:spPr bwMode="auto">
          <a:xfrm>
            <a:off x="515938" y="5057800"/>
            <a:ext cx="1647825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600">
                <a:latin typeface="Courier New" pitchFamily="-96" charset="0"/>
              </a:rPr>
              <a:t>double a[3];</a:t>
            </a:r>
          </a:p>
        </p:txBody>
      </p:sp>
      <p:grpSp>
        <p:nvGrpSpPr>
          <p:cNvPr id="97" name="Group 96"/>
          <p:cNvGrpSpPr>
            <a:grpSpLocks/>
          </p:cNvGrpSpPr>
          <p:nvPr/>
        </p:nvGrpSpPr>
        <p:grpSpPr bwMode="auto">
          <a:xfrm>
            <a:off x="2057400" y="5126063"/>
            <a:ext cx="6399213" cy="747712"/>
            <a:chOff x="2515700" y="4343402"/>
            <a:chExt cx="6399700" cy="747713"/>
          </a:xfrm>
        </p:grpSpPr>
        <p:grpSp>
          <p:nvGrpSpPr>
            <p:cNvPr id="56358" name="Group 47"/>
            <p:cNvGrpSpPr>
              <a:grpSpLocks/>
            </p:cNvGrpSpPr>
            <p:nvPr/>
          </p:nvGrpSpPr>
          <p:grpSpPr bwMode="auto">
            <a:xfrm>
              <a:off x="2748919" y="4343402"/>
              <a:ext cx="5613070" cy="228600"/>
              <a:chOff x="1008" y="2208"/>
              <a:chExt cx="3456" cy="144"/>
            </a:xfrm>
          </p:grpSpPr>
          <p:sp>
            <p:nvSpPr>
              <p:cNvPr id="301104" name="Rectangle 48"/>
              <p:cNvSpPr>
                <a:spLocks noChangeArrowheads="1"/>
              </p:cNvSpPr>
              <p:nvPr/>
            </p:nvSpPr>
            <p:spPr bwMode="auto">
              <a:xfrm>
                <a:off x="1008" y="22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105" name="Rectangle 49"/>
              <p:cNvSpPr>
                <a:spLocks noChangeArrowheads="1"/>
              </p:cNvSpPr>
              <p:nvPr/>
            </p:nvSpPr>
            <p:spPr bwMode="auto">
              <a:xfrm>
                <a:off x="2160" y="22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106" name="Rectangle 50"/>
              <p:cNvSpPr>
                <a:spLocks noChangeArrowheads="1"/>
              </p:cNvSpPr>
              <p:nvPr/>
            </p:nvSpPr>
            <p:spPr bwMode="auto">
              <a:xfrm>
                <a:off x="3312" y="22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56359" name="Line 52"/>
            <p:cNvSpPr>
              <a:spLocks noChangeShapeType="1"/>
            </p:cNvSpPr>
            <p:nvPr/>
          </p:nvSpPr>
          <p:spPr bwMode="auto">
            <a:xfrm flipV="1">
              <a:off x="8383100" y="458461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60" name="Text Box 55"/>
            <p:cNvSpPr txBox="1">
              <a:spLocks noChangeArrowheads="1"/>
            </p:cNvSpPr>
            <p:nvPr/>
          </p:nvSpPr>
          <p:spPr bwMode="auto">
            <a:xfrm>
              <a:off x="7902498" y="4724402"/>
              <a:ext cx="1012902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>
                  <a:latin typeface="Calibri" pitchFamily="-96" charset="0"/>
                </a:rPr>
                <a:t>x </a:t>
              </a:r>
              <a:r>
                <a:rPr lang="en-US" sz="1800" b="0">
                  <a:latin typeface="Calibri" pitchFamily="-96" charset="0"/>
                </a:rPr>
                <a:t>+ 24</a:t>
              </a:r>
              <a:endParaRPr lang="en-US" sz="1800" b="0" i="1">
                <a:latin typeface="Calibri" pitchFamily="-96" charset="0"/>
              </a:endParaRPr>
            </a:p>
          </p:txBody>
        </p:sp>
        <p:sp>
          <p:nvSpPr>
            <p:cNvPr id="56361" name="Text Box 56"/>
            <p:cNvSpPr txBox="1">
              <a:spLocks noChangeArrowheads="1"/>
            </p:cNvSpPr>
            <p:nvPr/>
          </p:nvSpPr>
          <p:spPr bwMode="auto">
            <a:xfrm>
              <a:off x="2515700" y="4710115"/>
              <a:ext cx="406431" cy="3365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</a:t>
              </a:r>
            </a:p>
          </p:txBody>
        </p:sp>
        <p:sp>
          <p:nvSpPr>
            <p:cNvPr id="56362" name="Line 57"/>
            <p:cNvSpPr>
              <a:spLocks noChangeShapeType="1"/>
            </p:cNvSpPr>
            <p:nvPr/>
          </p:nvSpPr>
          <p:spPr bwMode="auto">
            <a:xfrm flipV="1">
              <a:off x="2749578" y="4570322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63" name="Text Box 58"/>
            <p:cNvSpPr txBox="1">
              <a:spLocks noChangeArrowheads="1"/>
            </p:cNvSpPr>
            <p:nvPr/>
          </p:nvSpPr>
          <p:spPr bwMode="auto">
            <a:xfrm>
              <a:off x="4114434" y="4724402"/>
              <a:ext cx="1014490" cy="3365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+ 8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64" name="Line 59"/>
            <p:cNvSpPr>
              <a:spLocks noChangeShapeType="1"/>
            </p:cNvSpPr>
            <p:nvPr/>
          </p:nvSpPr>
          <p:spPr bwMode="auto">
            <a:xfrm flipV="1">
              <a:off x="4620601" y="458461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65" name="Text Box 60"/>
            <p:cNvSpPr txBox="1">
              <a:spLocks noChangeArrowheads="1"/>
            </p:cNvSpPr>
            <p:nvPr/>
          </p:nvSpPr>
          <p:spPr bwMode="auto">
            <a:xfrm>
              <a:off x="5997353" y="4724402"/>
              <a:ext cx="1012902" cy="3365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+ 16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66" name="Line 61"/>
            <p:cNvSpPr>
              <a:spLocks noChangeShapeType="1"/>
            </p:cNvSpPr>
            <p:nvPr/>
          </p:nvSpPr>
          <p:spPr bwMode="auto">
            <a:xfrm flipV="1">
              <a:off x="6491624" y="458461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1118" name="Text Box 62"/>
          <p:cNvSpPr txBox="1">
            <a:spLocks noChangeArrowheads="1"/>
          </p:cNvSpPr>
          <p:nvPr/>
        </p:nvSpPr>
        <p:spPr bwMode="auto">
          <a:xfrm>
            <a:off x="621353" y="6019800"/>
            <a:ext cx="1542410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600" dirty="0">
                <a:latin typeface="Courier New" pitchFamily="-96" charset="0"/>
              </a:rPr>
              <a:t>char* p[3];</a:t>
            </a:r>
          </a:p>
        </p:txBody>
      </p:sp>
      <p:grpSp>
        <p:nvGrpSpPr>
          <p:cNvPr id="95" name="Group 94"/>
          <p:cNvGrpSpPr>
            <a:grpSpLocks/>
          </p:cNvGrpSpPr>
          <p:nvPr/>
        </p:nvGrpSpPr>
        <p:grpSpPr bwMode="auto">
          <a:xfrm>
            <a:off x="2040592" y="6088802"/>
            <a:ext cx="6248400" cy="731838"/>
            <a:chOff x="2438400" y="6019800"/>
            <a:chExt cx="6248400" cy="732254"/>
          </a:xfrm>
        </p:grpSpPr>
        <p:grpSp>
          <p:nvGrpSpPr>
            <p:cNvPr id="56346" name="Group 92"/>
            <p:cNvGrpSpPr>
              <a:grpSpLocks/>
            </p:cNvGrpSpPr>
            <p:nvPr/>
          </p:nvGrpSpPr>
          <p:grpSpPr bwMode="auto">
            <a:xfrm>
              <a:off x="2667000" y="6019800"/>
              <a:ext cx="5486400" cy="228600"/>
              <a:chOff x="1652" y="4608"/>
              <a:chExt cx="3456" cy="144"/>
            </a:xfrm>
          </p:grpSpPr>
          <p:sp>
            <p:nvSpPr>
              <p:cNvPr id="301134" name="Rectangle 78"/>
              <p:cNvSpPr>
                <a:spLocks noChangeArrowheads="1"/>
              </p:cNvSpPr>
              <p:nvPr/>
            </p:nvSpPr>
            <p:spPr bwMode="auto">
              <a:xfrm>
                <a:off x="1652" y="46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135" name="Rectangle 79"/>
              <p:cNvSpPr>
                <a:spLocks noChangeArrowheads="1"/>
              </p:cNvSpPr>
              <p:nvPr/>
            </p:nvSpPr>
            <p:spPr bwMode="auto">
              <a:xfrm>
                <a:off x="2804" y="46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136" name="Rectangle 80"/>
              <p:cNvSpPr>
                <a:spLocks noChangeArrowheads="1"/>
              </p:cNvSpPr>
              <p:nvPr/>
            </p:nvSpPr>
            <p:spPr bwMode="auto">
              <a:xfrm>
                <a:off x="3956" y="46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56347" name="Text Box 86"/>
            <p:cNvSpPr txBox="1">
              <a:spLocks noChangeArrowheads="1"/>
            </p:cNvSpPr>
            <p:nvPr/>
          </p:nvSpPr>
          <p:spPr bwMode="auto">
            <a:xfrm>
              <a:off x="2438400" y="6386721"/>
              <a:ext cx="396875" cy="33674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</a:t>
              </a:r>
            </a:p>
          </p:txBody>
        </p:sp>
        <p:sp>
          <p:nvSpPr>
            <p:cNvPr id="56348" name="Line 87"/>
            <p:cNvSpPr>
              <a:spLocks noChangeShapeType="1"/>
            </p:cNvSpPr>
            <p:nvPr/>
          </p:nvSpPr>
          <p:spPr bwMode="auto">
            <a:xfrm flipV="1">
              <a:off x="2667000" y="6219825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49" name="Text Box 88"/>
            <p:cNvSpPr txBox="1">
              <a:spLocks noChangeArrowheads="1"/>
            </p:cNvSpPr>
            <p:nvPr/>
          </p:nvSpPr>
          <p:spPr bwMode="auto">
            <a:xfrm>
              <a:off x="4038600" y="6401017"/>
              <a:ext cx="990600" cy="33674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+ 8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50" name="Line 89"/>
            <p:cNvSpPr>
              <a:spLocks noChangeShapeType="1"/>
            </p:cNvSpPr>
            <p:nvPr/>
          </p:nvSpPr>
          <p:spPr bwMode="auto">
            <a:xfrm flipV="1">
              <a:off x="4495800" y="62341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51" name="Text Box 90"/>
            <p:cNvSpPr txBox="1">
              <a:spLocks noChangeArrowheads="1"/>
            </p:cNvSpPr>
            <p:nvPr/>
          </p:nvSpPr>
          <p:spPr bwMode="auto">
            <a:xfrm>
              <a:off x="5867400" y="6401017"/>
              <a:ext cx="990600" cy="33674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+ 16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52" name="Line 91"/>
            <p:cNvSpPr>
              <a:spLocks noChangeShapeType="1"/>
            </p:cNvSpPr>
            <p:nvPr/>
          </p:nvSpPr>
          <p:spPr bwMode="auto">
            <a:xfrm flipV="1">
              <a:off x="6324600" y="62341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53" name="Line 102"/>
            <p:cNvSpPr>
              <a:spLocks noChangeShapeType="1"/>
            </p:cNvSpPr>
            <p:nvPr/>
          </p:nvSpPr>
          <p:spPr bwMode="auto">
            <a:xfrm flipV="1">
              <a:off x="8153400" y="62484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54" name="Text Box 105"/>
            <p:cNvSpPr txBox="1">
              <a:spLocks noChangeArrowheads="1"/>
            </p:cNvSpPr>
            <p:nvPr/>
          </p:nvSpPr>
          <p:spPr bwMode="auto">
            <a:xfrm>
              <a:off x="7696200" y="6415312"/>
              <a:ext cx="990600" cy="3367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+ 24</a:t>
              </a:r>
              <a:endParaRPr lang="en-US" sz="1600" b="0" i="1">
                <a:latin typeface="Calibri" pitchFamily="-9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075081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libri" pitchFamily="-96" charset="0"/>
              </a:rPr>
              <a:t>Exercise: Array Access</a:t>
            </a:r>
          </a:p>
        </p:txBody>
      </p:sp>
      <p:sp>
        <p:nvSpPr>
          <p:cNvPr id="6041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Calibri" pitchFamily="-96" charset="0"/>
              </a:rPr>
              <a:t>Basic Principle  </a:t>
            </a:r>
            <a:r>
              <a:rPr lang="en-US" i="1" dirty="0">
                <a:latin typeface="Calibri" pitchFamily="-96" charset="0"/>
              </a:rPr>
              <a:t>T</a:t>
            </a:r>
            <a:r>
              <a:rPr lang="en-US" b="1" dirty="0">
                <a:latin typeface="Calibri" pitchFamily="-96" charset="0"/>
              </a:rPr>
              <a:t>  </a:t>
            </a:r>
            <a:r>
              <a:rPr lang="en-US" b="1" dirty="0">
                <a:latin typeface="Courier New" pitchFamily="-96" charset="0"/>
              </a:rPr>
              <a:t>A[</a:t>
            </a:r>
            <a:r>
              <a:rPr lang="en-US" i="1" dirty="0">
                <a:latin typeface="Calibri" pitchFamily="-96" charset="0"/>
              </a:rPr>
              <a:t>L</a:t>
            </a:r>
            <a:r>
              <a:rPr lang="en-US" b="1" dirty="0">
                <a:latin typeface="Courier New" pitchFamily="-96" charset="0"/>
              </a:rPr>
              <a:t>];</a:t>
            </a:r>
            <a:endParaRPr lang="en-US" b="1" dirty="0">
              <a:latin typeface="Calibri" pitchFamily="-96" charset="0"/>
            </a:endParaRPr>
          </a:p>
          <a:p>
            <a:pPr lvl="1"/>
            <a:r>
              <a:rPr lang="en-US" dirty="0">
                <a:latin typeface="Calibri" pitchFamily="-96" charset="0"/>
              </a:rPr>
              <a:t>Array of data type </a:t>
            </a:r>
            <a:r>
              <a:rPr lang="en-US" i="1" dirty="0">
                <a:latin typeface="Calibri" pitchFamily="-96" charset="0"/>
              </a:rPr>
              <a:t>T</a:t>
            </a:r>
            <a:r>
              <a:rPr lang="en-US" dirty="0">
                <a:latin typeface="Calibri" pitchFamily="-96" charset="0"/>
              </a:rPr>
              <a:t> and length </a:t>
            </a:r>
            <a:r>
              <a:rPr lang="en-US" i="1" dirty="0">
                <a:latin typeface="Calibri" pitchFamily="-96" charset="0"/>
              </a:rPr>
              <a:t>L</a:t>
            </a:r>
            <a:endParaRPr lang="en-US" dirty="0">
              <a:latin typeface="Calibri" pitchFamily="-96" charset="0"/>
            </a:endParaRPr>
          </a:p>
          <a:p>
            <a:pPr lvl="1"/>
            <a:r>
              <a:rPr lang="en-US" dirty="0">
                <a:latin typeface="Calibri" pitchFamily="-96" charset="0"/>
              </a:rPr>
              <a:t>Contiguously allocated region of </a:t>
            </a:r>
            <a:r>
              <a:rPr lang="en-US" i="1" dirty="0">
                <a:latin typeface="Calibri" pitchFamily="-96" charset="0"/>
              </a:rPr>
              <a:t>L</a:t>
            </a:r>
            <a:r>
              <a:rPr lang="en-US" dirty="0">
                <a:latin typeface="Calibri" pitchFamily="-96" charset="0"/>
              </a:rPr>
              <a:t> * </a:t>
            </a:r>
            <a:r>
              <a:rPr lang="en-US" b="1" dirty="0" err="1">
                <a:latin typeface="Courier New" pitchFamily="-96" charset="0"/>
              </a:rPr>
              <a:t>sizeof</a:t>
            </a:r>
            <a:r>
              <a:rPr lang="en-US" dirty="0">
                <a:latin typeface="Courier New" pitchFamily="-96" charset="0"/>
              </a:rPr>
              <a:t>(</a:t>
            </a:r>
            <a:r>
              <a:rPr lang="en-US" i="1" dirty="0">
                <a:latin typeface="Calibri" pitchFamily="-96" charset="0"/>
              </a:rPr>
              <a:t>T</a:t>
            </a:r>
            <a:r>
              <a:rPr lang="en-US" dirty="0">
                <a:latin typeface="Courier New" pitchFamily="-96" charset="0"/>
              </a:rPr>
              <a:t>)</a:t>
            </a:r>
            <a:r>
              <a:rPr lang="en-US" dirty="0">
                <a:latin typeface="Calibri" pitchFamily="-96" charset="0"/>
              </a:rPr>
              <a:t> bytes in memory</a:t>
            </a:r>
          </a:p>
          <a:p>
            <a:pPr lvl="1"/>
            <a:r>
              <a:rPr lang="en-US" dirty="0">
                <a:latin typeface="Calibri" pitchFamily="-96" charset="0"/>
              </a:rPr>
              <a:t>Identifier </a:t>
            </a:r>
            <a:r>
              <a:rPr lang="en-US" b="1" dirty="0">
                <a:latin typeface="Courier New" pitchFamily="-96" charset="0"/>
              </a:rPr>
              <a:t>A</a:t>
            </a:r>
            <a:r>
              <a:rPr lang="en-US" dirty="0">
                <a:latin typeface="Calibri" pitchFamily="-96" charset="0"/>
              </a:rPr>
              <a:t> can be used as a pointer to array element 0: Type </a:t>
            </a:r>
            <a:r>
              <a:rPr lang="en-US" i="1" dirty="0">
                <a:latin typeface="Calibri" pitchFamily="-96" charset="0"/>
              </a:rPr>
              <a:t>T*</a:t>
            </a:r>
          </a:p>
          <a:p>
            <a:pPr marL="223838" indent="-223838" defTabSz="895350">
              <a:tabLst>
                <a:tab pos="1943100" algn="l"/>
                <a:tab pos="3660775" algn="l"/>
              </a:tabLst>
            </a:pPr>
            <a:endParaRPr lang="en-US" dirty="0">
              <a:latin typeface="Calibri" pitchFamily="-96" charset="0"/>
            </a:endParaRPr>
          </a:p>
          <a:p>
            <a:pPr marL="560388" lvl="1" indent="-222250" defTabSz="895350">
              <a:tabLst>
                <a:tab pos="1943100" algn="l"/>
                <a:tab pos="3660775" algn="l"/>
              </a:tabLst>
            </a:pPr>
            <a:endParaRPr lang="en-US" dirty="0">
              <a:latin typeface="Calibri" pitchFamily="-96" charset="0"/>
            </a:endParaRPr>
          </a:p>
          <a:p>
            <a:pPr marL="223838" indent="-223838" defTabSz="895350">
              <a:buNone/>
              <a:tabLst>
                <a:tab pos="1943100" algn="l"/>
                <a:tab pos="3660775" algn="l"/>
              </a:tabLst>
            </a:pPr>
            <a:endParaRPr lang="en-US" dirty="0">
              <a:latin typeface="Calibri" pitchFamily="-96" charset="0"/>
            </a:endParaRPr>
          </a:p>
          <a:p>
            <a:pPr marL="223838" indent="-223838" defTabSz="895350">
              <a:tabLst>
                <a:tab pos="1943100" algn="l"/>
                <a:tab pos="3660775" algn="l"/>
              </a:tabLst>
            </a:pPr>
            <a:r>
              <a:rPr lang="en-US" dirty="0">
                <a:latin typeface="Calibri" pitchFamily="-96" charset="0"/>
              </a:rPr>
              <a:t>Reference	Type 	 Value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 err="1">
                <a:latin typeface="Courier New" pitchFamily="-96" charset="0"/>
              </a:rPr>
              <a:t>val</a:t>
            </a:r>
            <a:r>
              <a:rPr lang="en-US" sz="1800" b="1" dirty="0">
                <a:latin typeface="Courier New" pitchFamily="-96" charset="0"/>
              </a:rPr>
              <a:t>[4]	</a:t>
            </a:r>
            <a:endParaRPr lang="en-US" sz="1800" dirty="0">
              <a:latin typeface="Calibri" pitchFamily="-96" charset="0"/>
            </a:endParaRP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 err="1">
                <a:latin typeface="Courier New" pitchFamily="-96" charset="0"/>
              </a:rPr>
              <a:t>val</a:t>
            </a:r>
            <a:r>
              <a:rPr lang="en-US" sz="1800" b="1" dirty="0">
                <a:latin typeface="Courier New" pitchFamily="-96" charset="0"/>
              </a:rPr>
              <a:t>	</a:t>
            </a:r>
            <a:endParaRPr lang="en-US" sz="1800" dirty="0">
              <a:latin typeface="Calibri" pitchFamily="-96" charset="0"/>
            </a:endParaRP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>
                <a:latin typeface="Courier New" pitchFamily="-96" charset="0"/>
              </a:rPr>
              <a:t>val+1</a:t>
            </a:r>
            <a:r>
              <a:rPr lang="en-US" sz="1800" b="1" dirty="0">
                <a:latin typeface="Calibri" pitchFamily="-96" charset="0"/>
              </a:rPr>
              <a:t>	</a:t>
            </a:r>
            <a:endParaRPr lang="en-US" sz="1800" dirty="0">
              <a:latin typeface="Calibri" pitchFamily="-96" charset="0"/>
            </a:endParaRP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>
                <a:latin typeface="Courier New" pitchFamily="-96" charset="0"/>
              </a:rPr>
              <a:t>&amp;(</a:t>
            </a:r>
            <a:r>
              <a:rPr lang="en-US" sz="1800" b="1" dirty="0" err="1">
                <a:latin typeface="Courier New" pitchFamily="-96" charset="0"/>
              </a:rPr>
              <a:t>val</a:t>
            </a:r>
            <a:r>
              <a:rPr lang="en-US" sz="1800" b="1" dirty="0">
                <a:latin typeface="Courier New" pitchFamily="-96" charset="0"/>
              </a:rPr>
              <a:t>[2])</a:t>
            </a:r>
            <a:r>
              <a:rPr lang="en-US" sz="1800" b="1" dirty="0">
                <a:latin typeface="Calibri" pitchFamily="-96" charset="0"/>
              </a:rPr>
              <a:t>	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 err="1">
                <a:latin typeface="Courier New" pitchFamily="-96" charset="0"/>
              </a:rPr>
              <a:t>val</a:t>
            </a:r>
            <a:r>
              <a:rPr lang="en-US" sz="1800" b="1" dirty="0">
                <a:latin typeface="Courier New" pitchFamily="-96" charset="0"/>
              </a:rPr>
              <a:t>[5]</a:t>
            </a:r>
            <a:r>
              <a:rPr lang="en-US" sz="1800" b="1" dirty="0">
                <a:latin typeface="Calibri" pitchFamily="-96" charset="0"/>
              </a:rPr>
              <a:t>	</a:t>
            </a:r>
            <a:endParaRPr lang="en-US" sz="1800" dirty="0">
              <a:latin typeface="Calibri" pitchFamily="-96" charset="0"/>
            </a:endParaRP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>
                <a:latin typeface="Courier New" pitchFamily="-96" charset="0"/>
              </a:rPr>
              <a:t>*(val+1)</a:t>
            </a:r>
            <a:r>
              <a:rPr lang="en-US" sz="1800" b="1" dirty="0">
                <a:latin typeface="Calibri" pitchFamily="-96" charset="0"/>
              </a:rPr>
              <a:t>	</a:t>
            </a:r>
            <a:endParaRPr lang="en-US" sz="1800" i="1" dirty="0">
              <a:latin typeface="Calibri" pitchFamily="-96" charset="0"/>
            </a:endParaRPr>
          </a:p>
        </p:txBody>
      </p:sp>
      <p:sp>
        <p:nvSpPr>
          <p:cNvPr id="60419" name="Text Box 31"/>
          <p:cNvSpPr txBox="1">
            <a:spLocks noChangeArrowheads="1"/>
          </p:cNvSpPr>
          <p:nvPr/>
        </p:nvSpPr>
        <p:spPr bwMode="auto">
          <a:xfrm>
            <a:off x="1017588" y="3163887"/>
            <a:ext cx="17018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>
                <a:latin typeface="Courier New" pitchFamily="-96" charset="0"/>
              </a:rPr>
              <a:t>int val[5];</a:t>
            </a:r>
          </a:p>
        </p:txBody>
      </p:sp>
      <p:grpSp>
        <p:nvGrpSpPr>
          <p:cNvPr id="60420" name="Group 24"/>
          <p:cNvGrpSpPr>
            <a:grpSpLocks/>
          </p:cNvGrpSpPr>
          <p:nvPr/>
        </p:nvGrpSpPr>
        <p:grpSpPr bwMode="auto">
          <a:xfrm>
            <a:off x="2616200" y="3211511"/>
            <a:ext cx="5334000" cy="750888"/>
            <a:chOff x="2514600" y="3429000"/>
            <a:chExt cx="5334000" cy="771141"/>
          </a:xfrm>
        </p:grpSpPr>
        <p:grpSp>
          <p:nvGrpSpPr>
            <p:cNvPr id="60421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39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40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5</a:t>
                </a:r>
              </a:p>
            </p:txBody>
          </p:sp>
          <p:sp>
            <p:nvSpPr>
              <p:cNvPr id="41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42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43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3</a:t>
                </a:r>
              </a:p>
            </p:txBody>
          </p:sp>
        </p:grpSp>
        <p:sp>
          <p:nvSpPr>
            <p:cNvPr id="60422" name="Text Box 32"/>
            <p:cNvSpPr txBox="1">
              <a:spLocks noChangeArrowheads="1"/>
            </p:cNvSpPr>
            <p:nvPr/>
          </p:nvSpPr>
          <p:spPr bwMode="auto">
            <a:xfrm>
              <a:off x="2514600" y="3810494"/>
              <a:ext cx="744538" cy="37929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0x40</a:t>
              </a:r>
              <a:endParaRPr lang="en-US" sz="1800" b="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60423" name="Text Box 33"/>
            <p:cNvSpPr txBox="1">
              <a:spLocks noChangeArrowheads="1"/>
            </p:cNvSpPr>
            <p:nvPr/>
          </p:nvSpPr>
          <p:spPr bwMode="auto">
            <a:xfrm>
              <a:off x="3182938" y="3823537"/>
              <a:ext cx="990600" cy="3766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dirty="0">
                  <a:latin typeface="Consolas" panose="020B0609020204030204" pitchFamily="49" charset="0"/>
                  <a:cs typeface="Consolas" panose="020B0609020204030204" pitchFamily="49" charset="0"/>
                </a:rPr>
                <a:t>0x44</a:t>
              </a:r>
            </a:p>
          </p:txBody>
        </p:sp>
        <p:sp>
          <p:nvSpPr>
            <p:cNvPr id="60424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25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26" name="Text Box 36"/>
            <p:cNvSpPr txBox="1">
              <a:spLocks noChangeArrowheads="1"/>
            </p:cNvSpPr>
            <p:nvPr/>
          </p:nvSpPr>
          <p:spPr bwMode="auto">
            <a:xfrm>
              <a:off x="4097338" y="3823537"/>
              <a:ext cx="990600" cy="3766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dirty="0">
                  <a:latin typeface="Consolas" panose="020B0609020204030204" pitchFamily="49" charset="0"/>
                  <a:cs typeface="Consolas" panose="020B0609020204030204" pitchFamily="49" charset="0"/>
                </a:rPr>
                <a:t>0x48</a:t>
              </a:r>
            </a:p>
          </p:txBody>
        </p:sp>
        <p:sp>
          <p:nvSpPr>
            <p:cNvPr id="60427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28" name="Text Box 38"/>
            <p:cNvSpPr txBox="1">
              <a:spLocks noChangeArrowheads="1"/>
            </p:cNvSpPr>
            <p:nvPr/>
          </p:nvSpPr>
          <p:spPr bwMode="auto">
            <a:xfrm>
              <a:off x="5029200" y="3823537"/>
              <a:ext cx="990600" cy="3766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dirty="0">
                  <a:latin typeface="Consolas" panose="020B0609020204030204" pitchFamily="49" charset="0"/>
                  <a:cs typeface="Consolas" panose="020B0609020204030204" pitchFamily="49" charset="0"/>
                </a:rPr>
                <a:t>0x4c</a:t>
              </a:r>
            </a:p>
          </p:txBody>
        </p:sp>
        <p:sp>
          <p:nvSpPr>
            <p:cNvPr id="60429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30" name="Text Box 40"/>
            <p:cNvSpPr txBox="1">
              <a:spLocks noChangeArrowheads="1"/>
            </p:cNvSpPr>
            <p:nvPr/>
          </p:nvSpPr>
          <p:spPr bwMode="auto">
            <a:xfrm>
              <a:off x="5943600" y="3823537"/>
              <a:ext cx="990600" cy="3766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dirty="0">
                  <a:latin typeface="Consolas" panose="020B0609020204030204" pitchFamily="49" charset="0"/>
                  <a:cs typeface="Consolas" panose="020B0609020204030204" pitchFamily="49" charset="0"/>
                </a:rPr>
                <a:t>0x50</a:t>
              </a:r>
            </a:p>
          </p:txBody>
        </p:sp>
        <p:sp>
          <p:nvSpPr>
            <p:cNvPr id="60431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32" name="Text Box 42"/>
            <p:cNvSpPr txBox="1">
              <a:spLocks noChangeArrowheads="1"/>
            </p:cNvSpPr>
            <p:nvPr/>
          </p:nvSpPr>
          <p:spPr bwMode="auto">
            <a:xfrm>
              <a:off x="6858000" y="3823537"/>
              <a:ext cx="990600" cy="3766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dirty="0">
                  <a:latin typeface="Consolas" panose="020B0609020204030204" pitchFamily="49" charset="0"/>
                  <a:cs typeface="Consolas" panose="020B0609020204030204" pitchFamily="49" charset="0"/>
                </a:rPr>
                <a:t>0x54</a:t>
              </a:r>
            </a:p>
          </p:txBody>
        </p:sp>
        <p:sp>
          <p:nvSpPr>
            <p:cNvPr id="60433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ext Box 15">
            <a:extLst>
              <a:ext uri="{FF2B5EF4-FFF2-40B4-BE49-F238E27FC236}">
                <a16:creationId xmlns:a16="http://schemas.microsoft.com/office/drawing/2014/main" id="{DABB65A8-31EA-021F-4211-370127B85D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3878" y="4513894"/>
            <a:ext cx="217239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 		</a:t>
            </a:r>
            <a:r>
              <a:rPr lang="en-US" sz="2000" dirty="0">
                <a:solidFill>
                  <a:schemeClr val="accent1"/>
                </a:solidFill>
                <a:cs typeface="Consolas" panose="020B0609020204030204" pitchFamily="49" charset="0"/>
              </a:rPr>
              <a:t>3</a:t>
            </a:r>
          </a:p>
        </p:txBody>
      </p:sp>
      <p:sp>
        <p:nvSpPr>
          <p:cNvPr id="6" name="Text Box 15">
            <a:extLst>
              <a:ext uri="{FF2B5EF4-FFF2-40B4-BE49-F238E27FC236}">
                <a16:creationId xmlns:a16="http://schemas.microsoft.com/office/drawing/2014/main" id="{434219BB-0594-A910-3FB8-8DBDF47D3E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7736" y="4819590"/>
            <a:ext cx="259558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int* 		0x40</a:t>
            </a:r>
          </a:p>
        </p:txBody>
      </p:sp>
      <p:sp>
        <p:nvSpPr>
          <p:cNvPr id="7" name="Text Box 15">
            <a:extLst>
              <a:ext uri="{FF2B5EF4-FFF2-40B4-BE49-F238E27FC236}">
                <a16:creationId xmlns:a16="http://schemas.microsoft.com/office/drawing/2014/main" id="{C95E85F5-70A6-DE13-A4F9-1D2B699EEF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3489" y="5088493"/>
            <a:ext cx="259558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int* 		0x44</a:t>
            </a:r>
          </a:p>
        </p:txBody>
      </p:sp>
      <p:sp>
        <p:nvSpPr>
          <p:cNvPr id="8" name="Text Box 15">
            <a:extLst>
              <a:ext uri="{FF2B5EF4-FFF2-40B4-BE49-F238E27FC236}">
                <a16:creationId xmlns:a16="http://schemas.microsoft.com/office/drawing/2014/main" id="{6E95F13B-0F49-D33E-9ECA-4A2140215F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3489" y="5410200"/>
            <a:ext cx="259558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int* 		0x48</a:t>
            </a:r>
          </a:p>
        </p:txBody>
      </p:sp>
      <p:sp>
        <p:nvSpPr>
          <p:cNvPr id="9" name="Text Box 15">
            <a:extLst>
              <a:ext uri="{FF2B5EF4-FFF2-40B4-BE49-F238E27FC236}">
                <a16:creationId xmlns:a16="http://schemas.microsoft.com/office/drawing/2014/main" id="{2F90B683-6C3B-FDFB-CDA7-759E552E19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7736" y="5735048"/>
            <a:ext cx="2459328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 		</a:t>
            </a:r>
            <a:r>
              <a:rPr lang="en-US" sz="2000" dirty="0">
                <a:solidFill>
                  <a:schemeClr val="accent1"/>
                </a:solidFill>
                <a:cs typeface="Consolas" panose="020B0609020204030204" pitchFamily="49" charset="0"/>
              </a:rPr>
              <a:t>???</a:t>
            </a:r>
          </a:p>
        </p:txBody>
      </p:sp>
      <p:sp>
        <p:nvSpPr>
          <p:cNvPr id="10" name="Text Box 15">
            <a:extLst>
              <a:ext uri="{FF2B5EF4-FFF2-40B4-BE49-F238E27FC236}">
                <a16:creationId xmlns:a16="http://schemas.microsoft.com/office/drawing/2014/main" id="{ABE51AF1-828C-26F7-DC4E-C6327495D9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816" y="6037689"/>
            <a:ext cx="217239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 		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8939B8A-F810-851E-D645-2A262153F7FC}"/>
              </a:ext>
            </a:extLst>
          </p:cNvPr>
          <p:cNvSpPr/>
          <p:nvPr/>
        </p:nvSpPr>
        <p:spPr>
          <a:xfrm>
            <a:off x="2327065" y="4537825"/>
            <a:ext cx="2803735" cy="189997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145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/>
      <p:bldP spid="10" grpId="0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libri" pitchFamily="-96" charset="0"/>
              </a:rPr>
              <a:t>Array Example</a:t>
            </a:r>
          </a:p>
        </p:txBody>
      </p:sp>
      <p:sp>
        <p:nvSpPr>
          <p:cNvPr id="69" name="Text Box 31"/>
          <p:cNvSpPr txBox="1">
            <a:spLocks noChangeArrowheads="1"/>
          </p:cNvSpPr>
          <p:nvPr/>
        </p:nvSpPr>
        <p:spPr bwMode="auto">
          <a:xfrm>
            <a:off x="-152399" y="5723569"/>
            <a:ext cx="27179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dirty="0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caltech</a:t>
            </a:r>
            <a:r>
              <a:rPr lang="en-US" sz="1800" dirty="0">
                <a:latin typeface="Courier New" pitchFamily="-96" charset="0"/>
              </a:rPr>
              <a:t>[ZLEN];</a:t>
            </a:r>
          </a:p>
        </p:txBody>
      </p:sp>
      <p:grpSp>
        <p:nvGrpSpPr>
          <p:cNvPr id="70" name="Group 24"/>
          <p:cNvGrpSpPr>
            <a:grpSpLocks/>
          </p:cNvGrpSpPr>
          <p:nvPr/>
        </p:nvGrpSpPr>
        <p:grpSpPr bwMode="auto">
          <a:xfrm>
            <a:off x="2286000" y="5771194"/>
            <a:ext cx="5435600" cy="750887"/>
            <a:chOff x="2412765" y="3429000"/>
            <a:chExt cx="5435835" cy="771209"/>
          </a:xfrm>
        </p:grpSpPr>
        <p:grpSp>
          <p:nvGrpSpPr>
            <p:cNvPr id="62510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84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9</a:t>
                </a:r>
                <a:endParaRPr lang="en-US" sz="18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85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86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87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2</a:t>
                </a:r>
                <a:endParaRPr lang="en-US" sz="18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88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5</a:t>
                </a:r>
                <a:endParaRPr lang="en-US" sz="18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62511" name="Text Box 32"/>
            <p:cNvSpPr txBox="1">
              <a:spLocks noChangeArrowheads="1"/>
            </p:cNvSpPr>
            <p:nvPr/>
          </p:nvSpPr>
          <p:spPr bwMode="auto">
            <a:xfrm>
              <a:off x="2412765" y="3810528"/>
              <a:ext cx="668366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16</a:t>
              </a:r>
            </a:p>
          </p:txBody>
        </p:sp>
        <p:sp>
          <p:nvSpPr>
            <p:cNvPr id="62512" name="Text Box 33"/>
            <p:cNvSpPr txBox="1">
              <a:spLocks noChangeArrowheads="1"/>
            </p:cNvSpPr>
            <p:nvPr/>
          </p:nvSpPr>
          <p:spPr bwMode="auto">
            <a:xfrm>
              <a:off x="3182736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20</a:t>
              </a:r>
            </a:p>
          </p:txBody>
        </p:sp>
        <p:sp>
          <p:nvSpPr>
            <p:cNvPr id="62513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14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15" name="Text Box 36"/>
            <p:cNvSpPr txBox="1">
              <a:spLocks noChangeArrowheads="1"/>
            </p:cNvSpPr>
            <p:nvPr/>
          </p:nvSpPr>
          <p:spPr bwMode="auto">
            <a:xfrm>
              <a:off x="4097175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24</a:t>
              </a:r>
            </a:p>
          </p:txBody>
        </p:sp>
        <p:sp>
          <p:nvSpPr>
            <p:cNvPr id="62516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17" name="Text Box 38"/>
            <p:cNvSpPr txBox="1">
              <a:spLocks noChangeArrowheads="1"/>
            </p:cNvSpPr>
            <p:nvPr/>
          </p:nvSpPr>
          <p:spPr bwMode="auto">
            <a:xfrm>
              <a:off x="5029078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28</a:t>
              </a:r>
            </a:p>
          </p:txBody>
        </p:sp>
        <p:sp>
          <p:nvSpPr>
            <p:cNvPr id="62518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19" name="Text Box 40"/>
            <p:cNvSpPr txBox="1">
              <a:spLocks noChangeArrowheads="1"/>
            </p:cNvSpPr>
            <p:nvPr/>
          </p:nvSpPr>
          <p:spPr bwMode="auto">
            <a:xfrm>
              <a:off x="5943518" y="3823572"/>
              <a:ext cx="990642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32</a:t>
              </a:r>
            </a:p>
          </p:txBody>
        </p:sp>
        <p:sp>
          <p:nvSpPr>
            <p:cNvPr id="62520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21" name="Text Box 42"/>
            <p:cNvSpPr txBox="1">
              <a:spLocks noChangeArrowheads="1"/>
            </p:cNvSpPr>
            <p:nvPr/>
          </p:nvSpPr>
          <p:spPr bwMode="auto">
            <a:xfrm>
              <a:off x="6857957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36</a:t>
              </a:r>
            </a:p>
          </p:txBody>
        </p:sp>
        <p:sp>
          <p:nvSpPr>
            <p:cNvPr id="62522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9" name="Text Box 31"/>
          <p:cNvSpPr txBox="1">
            <a:spLocks noChangeArrowheads="1"/>
          </p:cNvSpPr>
          <p:nvPr/>
        </p:nvSpPr>
        <p:spPr bwMode="auto">
          <a:xfrm>
            <a:off x="-26943" y="4876800"/>
            <a:ext cx="2541763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dirty="0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pomona</a:t>
            </a:r>
            <a:r>
              <a:rPr lang="en-US" sz="1800" dirty="0">
                <a:latin typeface="Courier New" pitchFamily="-96" charset="0"/>
              </a:rPr>
              <a:t>[ZLEN];</a:t>
            </a:r>
          </a:p>
        </p:txBody>
      </p:sp>
      <p:grpSp>
        <p:nvGrpSpPr>
          <p:cNvPr id="90" name="Group 24"/>
          <p:cNvGrpSpPr>
            <a:grpSpLocks/>
          </p:cNvGrpSpPr>
          <p:nvPr/>
        </p:nvGrpSpPr>
        <p:grpSpPr bwMode="auto">
          <a:xfrm>
            <a:off x="2286000" y="4924425"/>
            <a:ext cx="5435600" cy="750888"/>
            <a:chOff x="2412765" y="3429000"/>
            <a:chExt cx="5435835" cy="771209"/>
          </a:xfrm>
        </p:grpSpPr>
        <p:grpSp>
          <p:nvGrpSpPr>
            <p:cNvPr id="62492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104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9</a:t>
                </a:r>
                <a:endParaRPr lang="en-US" sz="18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5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1</a:t>
                </a:r>
                <a:endParaRPr lang="en-US" sz="18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6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7</a:t>
                </a:r>
                <a:endParaRPr lang="en-US" sz="18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7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1</a:t>
                </a:r>
                <a:endParaRPr lang="en-US" sz="18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8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1</a:t>
                </a:r>
                <a:endParaRPr lang="en-US" sz="18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62493" name="Text Box 32"/>
            <p:cNvSpPr txBox="1">
              <a:spLocks noChangeArrowheads="1"/>
            </p:cNvSpPr>
            <p:nvPr/>
          </p:nvSpPr>
          <p:spPr bwMode="auto">
            <a:xfrm>
              <a:off x="2412765" y="3810528"/>
              <a:ext cx="668366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36</a:t>
              </a:r>
            </a:p>
          </p:txBody>
        </p:sp>
        <p:sp>
          <p:nvSpPr>
            <p:cNvPr id="62494" name="Text Box 33"/>
            <p:cNvSpPr txBox="1">
              <a:spLocks noChangeArrowheads="1"/>
            </p:cNvSpPr>
            <p:nvPr/>
          </p:nvSpPr>
          <p:spPr bwMode="auto">
            <a:xfrm>
              <a:off x="3182736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40</a:t>
              </a:r>
            </a:p>
          </p:txBody>
        </p:sp>
        <p:sp>
          <p:nvSpPr>
            <p:cNvPr id="62495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96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97" name="Text Box 36"/>
            <p:cNvSpPr txBox="1">
              <a:spLocks noChangeArrowheads="1"/>
            </p:cNvSpPr>
            <p:nvPr/>
          </p:nvSpPr>
          <p:spPr bwMode="auto">
            <a:xfrm>
              <a:off x="4097175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44</a:t>
              </a:r>
            </a:p>
          </p:txBody>
        </p:sp>
        <p:sp>
          <p:nvSpPr>
            <p:cNvPr id="62498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99" name="Text Box 38"/>
            <p:cNvSpPr txBox="1">
              <a:spLocks noChangeArrowheads="1"/>
            </p:cNvSpPr>
            <p:nvPr/>
          </p:nvSpPr>
          <p:spPr bwMode="auto">
            <a:xfrm>
              <a:off x="5029078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48</a:t>
              </a:r>
            </a:p>
          </p:txBody>
        </p:sp>
        <p:sp>
          <p:nvSpPr>
            <p:cNvPr id="62500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01" name="Text Box 40"/>
            <p:cNvSpPr txBox="1">
              <a:spLocks noChangeArrowheads="1"/>
            </p:cNvSpPr>
            <p:nvPr/>
          </p:nvSpPr>
          <p:spPr bwMode="auto">
            <a:xfrm>
              <a:off x="5943518" y="3823572"/>
              <a:ext cx="990642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52</a:t>
              </a:r>
            </a:p>
          </p:txBody>
        </p:sp>
        <p:sp>
          <p:nvSpPr>
            <p:cNvPr id="62502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03" name="Text Box 42"/>
            <p:cNvSpPr txBox="1">
              <a:spLocks noChangeArrowheads="1"/>
            </p:cNvSpPr>
            <p:nvPr/>
          </p:nvSpPr>
          <p:spPr bwMode="auto">
            <a:xfrm>
              <a:off x="6857957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56</a:t>
              </a:r>
            </a:p>
          </p:txBody>
        </p:sp>
        <p:sp>
          <p:nvSpPr>
            <p:cNvPr id="62504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Rectangle 4">
            <a:extLst>
              <a:ext uri="{FF2B5EF4-FFF2-40B4-BE49-F238E27FC236}">
                <a16:creationId xmlns:a16="http://schemas.microsoft.com/office/drawing/2014/main" id="{DB3120A6-3A3D-B08D-9AC3-0068E8AFAA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988" y="1413960"/>
            <a:ext cx="4358276" cy="289053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1" dirty="0">
                <a:latin typeface="Courier New" pitchFamily="-96" charset="0"/>
              </a:rPr>
              <a:t>#define ZLEN 5</a:t>
            </a:r>
          </a:p>
          <a:p>
            <a:pPr eaLnBrk="0" hangingPunct="0"/>
            <a:endParaRPr lang="en-US" sz="1400" b="1" dirty="0">
              <a:latin typeface="Courier New" pitchFamily="-96" charset="0"/>
            </a:endParaRPr>
          </a:p>
          <a:p>
            <a:pPr eaLnBrk="0" hangingPunct="0"/>
            <a:r>
              <a:rPr lang="en-US" sz="1400" b="1" dirty="0">
                <a:latin typeface="Courier New" pitchFamily="-96" charset="0"/>
              </a:rPr>
              <a:t>int </a:t>
            </a:r>
            <a:r>
              <a:rPr lang="en-US" sz="1400" b="1" dirty="0" err="1">
                <a:latin typeface="Courier New" pitchFamily="-96" charset="0"/>
              </a:rPr>
              <a:t>pomona</a:t>
            </a:r>
            <a:r>
              <a:rPr lang="en-US" sz="1400" b="1" dirty="0">
                <a:latin typeface="Courier New" pitchFamily="-96" charset="0"/>
              </a:rPr>
              <a:t>[ZLEN]  = { 9, 1, 7, 1, 1 };</a:t>
            </a:r>
          </a:p>
          <a:p>
            <a:pPr eaLnBrk="0" hangingPunct="0"/>
            <a:r>
              <a:rPr lang="en-US" sz="1400" b="1" dirty="0">
                <a:latin typeface="Courier New" pitchFamily="-96" charset="0"/>
              </a:rPr>
              <a:t>int </a:t>
            </a:r>
            <a:r>
              <a:rPr lang="en-US" sz="1400" b="1" dirty="0" err="1">
                <a:latin typeface="Courier New" pitchFamily="-96" charset="0"/>
              </a:rPr>
              <a:t>caltech</a:t>
            </a:r>
            <a:r>
              <a:rPr lang="en-US" sz="1400" b="1" dirty="0">
                <a:latin typeface="Courier New" pitchFamily="-96" charset="0"/>
              </a:rPr>
              <a:t>[ZLEN] = { 9, 1, 1, 2, 5 };</a:t>
            </a:r>
          </a:p>
          <a:p>
            <a:pPr eaLnBrk="0" hangingPunct="0"/>
            <a:endParaRPr lang="en-US" sz="1400" b="1" dirty="0">
              <a:latin typeface="Courier New" pitchFamily="-96" charset="0"/>
            </a:endParaRPr>
          </a:p>
          <a:p>
            <a:pPr eaLnBrk="0" hangingPunct="0"/>
            <a:r>
              <a:rPr lang="en-US" sz="1400" b="1" dirty="0">
                <a:latin typeface="Courier New" pitchFamily="-96" charset="0"/>
              </a:rPr>
              <a:t>void </a:t>
            </a:r>
            <a:r>
              <a:rPr lang="en-US" sz="1400" b="1" dirty="0" err="1">
                <a:latin typeface="Courier New" pitchFamily="-96" charset="0"/>
              </a:rPr>
              <a:t>cycle_digits</a:t>
            </a:r>
            <a:r>
              <a:rPr lang="en-US" sz="1400" b="1" dirty="0">
                <a:latin typeface="Courier New" pitchFamily="-96" charset="0"/>
              </a:rPr>
              <a:t>(int* </a:t>
            </a:r>
            <a:r>
              <a:rPr lang="en-US" sz="1400" b="1" dirty="0" err="1">
                <a:latin typeface="Courier New" pitchFamily="-96" charset="0"/>
              </a:rPr>
              <a:t>zipcode</a:t>
            </a:r>
            <a:r>
              <a:rPr lang="en-US" sz="1400" b="1" dirty="0">
                <a:latin typeface="Courier New" pitchFamily="-96" charset="0"/>
              </a:rPr>
              <a:t>){</a:t>
            </a:r>
          </a:p>
          <a:p>
            <a:pPr eaLnBrk="0" hangingPunct="0"/>
            <a:r>
              <a:rPr lang="en-US" sz="1400" b="1" dirty="0">
                <a:latin typeface="Courier New" pitchFamily="-96" charset="0"/>
              </a:rPr>
              <a:t>    int temp = </a:t>
            </a:r>
            <a:r>
              <a:rPr lang="en-US" sz="1400" b="1" dirty="0" err="1">
                <a:latin typeface="Courier New" pitchFamily="-96" charset="0"/>
              </a:rPr>
              <a:t>zipcode</a:t>
            </a:r>
            <a:r>
              <a:rPr lang="en-US" sz="1400" b="1" dirty="0">
                <a:latin typeface="Courier New" pitchFamily="-96" charset="0"/>
              </a:rPr>
              <a:t>[0];</a:t>
            </a:r>
          </a:p>
          <a:p>
            <a:pPr eaLnBrk="0" hangingPunct="0"/>
            <a:r>
              <a:rPr lang="en-US" sz="1400" b="1" dirty="0">
                <a:latin typeface="Courier New" pitchFamily="-96" charset="0"/>
              </a:rPr>
              <a:t>    </a:t>
            </a:r>
            <a:r>
              <a:rPr lang="en-US" sz="1400" b="1" dirty="0" err="1">
                <a:latin typeface="Courier New" pitchFamily="-96" charset="0"/>
              </a:rPr>
              <a:t>zipcode</a:t>
            </a:r>
            <a:r>
              <a:rPr lang="en-US" sz="1400" b="1" dirty="0">
                <a:latin typeface="Courier New" pitchFamily="-96" charset="0"/>
              </a:rPr>
              <a:t>[0] = </a:t>
            </a:r>
            <a:r>
              <a:rPr lang="en-US" sz="1400" b="1" dirty="0" err="1">
                <a:latin typeface="Courier New" pitchFamily="-96" charset="0"/>
              </a:rPr>
              <a:t>zipcode</a:t>
            </a:r>
            <a:r>
              <a:rPr lang="en-US" sz="1400" b="1" dirty="0">
                <a:latin typeface="Courier New" pitchFamily="-96" charset="0"/>
              </a:rPr>
              <a:t>[1];</a:t>
            </a:r>
          </a:p>
          <a:p>
            <a:pPr eaLnBrk="0" hangingPunct="0"/>
            <a:r>
              <a:rPr lang="en-US" sz="1400" b="1" dirty="0">
                <a:latin typeface="Courier New" pitchFamily="-96" charset="0"/>
              </a:rPr>
              <a:t>    </a:t>
            </a:r>
            <a:r>
              <a:rPr lang="en-US" sz="1400" b="1" dirty="0" err="1">
                <a:latin typeface="Courier New" pitchFamily="-96" charset="0"/>
              </a:rPr>
              <a:t>zipcode</a:t>
            </a:r>
            <a:r>
              <a:rPr lang="en-US" sz="1400" b="1" dirty="0">
                <a:latin typeface="Courier New" pitchFamily="-96" charset="0"/>
              </a:rPr>
              <a:t>[1] = </a:t>
            </a:r>
            <a:r>
              <a:rPr lang="en-US" sz="1400" b="1" dirty="0" err="1">
                <a:latin typeface="Courier New" pitchFamily="-96" charset="0"/>
              </a:rPr>
              <a:t>zipcode</a:t>
            </a:r>
            <a:r>
              <a:rPr lang="en-US" sz="1400" b="1" dirty="0">
                <a:latin typeface="Courier New" pitchFamily="-96" charset="0"/>
              </a:rPr>
              <a:t>[2];</a:t>
            </a:r>
          </a:p>
          <a:p>
            <a:pPr eaLnBrk="0" hangingPunct="0"/>
            <a:r>
              <a:rPr lang="en-US" sz="1400" b="1" dirty="0">
                <a:latin typeface="Courier New" pitchFamily="-96" charset="0"/>
              </a:rPr>
              <a:t>    </a:t>
            </a:r>
            <a:r>
              <a:rPr lang="en-US" sz="1400" b="1" dirty="0" err="1">
                <a:latin typeface="Courier New" pitchFamily="-96" charset="0"/>
              </a:rPr>
              <a:t>zipcode</a:t>
            </a:r>
            <a:r>
              <a:rPr lang="en-US" sz="1400" b="1" dirty="0">
                <a:latin typeface="Courier New" pitchFamily="-96" charset="0"/>
              </a:rPr>
              <a:t>[2] = </a:t>
            </a:r>
            <a:r>
              <a:rPr lang="en-US" sz="1400" b="1" dirty="0" err="1">
                <a:latin typeface="Courier New" pitchFamily="-96" charset="0"/>
              </a:rPr>
              <a:t>zipcode</a:t>
            </a:r>
            <a:r>
              <a:rPr lang="en-US" sz="1400" b="1" dirty="0">
                <a:latin typeface="Courier New" pitchFamily="-96" charset="0"/>
              </a:rPr>
              <a:t>[3];</a:t>
            </a:r>
          </a:p>
          <a:p>
            <a:pPr eaLnBrk="0" hangingPunct="0"/>
            <a:r>
              <a:rPr lang="en-US" sz="1400" b="1" dirty="0">
                <a:latin typeface="Courier New" pitchFamily="-96" charset="0"/>
              </a:rPr>
              <a:t>    </a:t>
            </a:r>
            <a:r>
              <a:rPr lang="en-US" sz="1400" b="1" dirty="0" err="1">
                <a:latin typeface="Courier New" pitchFamily="-96" charset="0"/>
              </a:rPr>
              <a:t>zipcode</a:t>
            </a:r>
            <a:r>
              <a:rPr lang="en-US" sz="1400" b="1" dirty="0">
                <a:latin typeface="Courier New" pitchFamily="-96" charset="0"/>
              </a:rPr>
              <a:t>[3] = </a:t>
            </a:r>
            <a:r>
              <a:rPr lang="en-US" sz="1400" b="1" dirty="0" err="1">
                <a:latin typeface="Courier New" pitchFamily="-96" charset="0"/>
              </a:rPr>
              <a:t>zipcode</a:t>
            </a:r>
            <a:r>
              <a:rPr lang="en-US" sz="1400" b="1" dirty="0">
                <a:latin typeface="Courier New" pitchFamily="-96" charset="0"/>
              </a:rPr>
              <a:t>[4];</a:t>
            </a:r>
          </a:p>
          <a:p>
            <a:pPr eaLnBrk="0" hangingPunct="0"/>
            <a:r>
              <a:rPr lang="en-US" sz="1400" b="1" dirty="0">
                <a:latin typeface="Courier New" pitchFamily="-96" charset="0"/>
              </a:rPr>
              <a:t>    </a:t>
            </a:r>
            <a:r>
              <a:rPr lang="en-US" sz="1400" b="1" dirty="0" err="1">
                <a:latin typeface="Courier New" pitchFamily="-96" charset="0"/>
              </a:rPr>
              <a:t>zipcode</a:t>
            </a:r>
            <a:r>
              <a:rPr lang="en-US" sz="1400" b="1" dirty="0">
                <a:latin typeface="Courier New" pitchFamily="-96" charset="0"/>
              </a:rPr>
              <a:t>[4] = temp;</a:t>
            </a:r>
          </a:p>
          <a:p>
            <a:pPr eaLnBrk="0" hangingPunct="0"/>
            <a:r>
              <a:rPr lang="en-US" sz="1400" b="1" dirty="0">
                <a:latin typeface="Courier New" pitchFamily="-96" charset="0"/>
              </a:rPr>
              <a:t>}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32E67F3-B8A1-750B-E928-03FD98403F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3324" y="1413959"/>
            <a:ext cx="4358276" cy="289053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endParaRPr lang="en-US" sz="1400" b="1" dirty="0">
              <a:latin typeface="Courier New" pitchFamily="-96" charset="0"/>
            </a:endParaRPr>
          </a:p>
          <a:p>
            <a:pPr eaLnBrk="0" hangingPunct="0"/>
            <a:endParaRPr lang="en-US" sz="1400" b="1" dirty="0">
              <a:latin typeface="Courier New" pitchFamily="-96" charset="0"/>
            </a:endParaRPr>
          </a:p>
          <a:p>
            <a:pPr eaLnBrk="0" hangingPunct="0"/>
            <a:endParaRPr lang="en-US" sz="1400" b="1" dirty="0">
              <a:latin typeface="Courier New" pitchFamily="-96" charset="0"/>
            </a:endParaRPr>
          </a:p>
          <a:p>
            <a:pPr eaLnBrk="0" hangingPunct="0"/>
            <a:endParaRPr lang="en-US" sz="1400" b="1" dirty="0">
              <a:latin typeface="Courier New" pitchFamily="-96" charset="0"/>
            </a:endParaRPr>
          </a:p>
          <a:p>
            <a:pPr eaLnBrk="0" hangingPunct="0"/>
            <a:endParaRPr lang="en-US" sz="1400" b="1" dirty="0">
              <a:latin typeface="Courier New" pitchFamily="-96" charset="0"/>
            </a:endParaRPr>
          </a:p>
          <a:p>
            <a:pPr eaLnBrk="0" hangingPunct="0"/>
            <a:endParaRPr lang="en-US" sz="1400" b="1" dirty="0">
              <a:latin typeface="Courier New" pitchFamily="-96" charset="0"/>
            </a:endParaRPr>
          </a:p>
          <a:p>
            <a:pPr algn="ctr" eaLnBrk="0" hangingPunct="0"/>
            <a:r>
              <a:rPr lang="en-US" sz="1400" b="1" dirty="0">
                <a:latin typeface="Courier New" pitchFamily="-96" charset="0"/>
              </a:rPr>
              <a:t>???</a:t>
            </a:r>
          </a:p>
          <a:p>
            <a:pPr eaLnBrk="0" hangingPunct="0"/>
            <a:endParaRPr lang="en-US" sz="1400" b="1" dirty="0">
              <a:latin typeface="Courier New" pitchFamily="-96" charset="0"/>
            </a:endParaRPr>
          </a:p>
          <a:p>
            <a:pPr eaLnBrk="0" hangingPunct="0"/>
            <a:endParaRPr lang="en-US" sz="1400" b="1" dirty="0">
              <a:latin typeface="Courier New" pitchFamily="-96" charset="0"/>
            </a:endParaRPr>
          </a:p>
          <a:p>
            <a:pPr eaLnBrk="0" hangingPunct="0"/>
            <a:endParaRPr lang="en-US" sz="1400" b="1" dirty="0">
              <a:latin typeface="Courier New" pitchFamily="-96" charset="0"/>
            </a:endParaRPr>
          </a:p>
          <a:p>
            <a:pPr eaLnBrk="0" hangingPunct="0"/>
            <a:endParaRPr lang="en-US" sz="1400" b="1" dirty="0">
              <a:latin typeface="Courier New" pitchFamily="-96" charset="0"/>
            </a:endParaRPr>
          </a:p>
          <a:p>
            <a:pPr eaLnBrk="0" hangingPunct="0"/>
            <a:endParaRPr lang="en-US" sz="1400" b="1" dirty="0">
              <a:latin typeface="Courier New" pitchFamily="-96" charset="0"/>
            </a:endParaRPr>
          </a:p>
          <a:p>
            <a:pPr eaLnBrk="0" hangingPunct="0"/>
            <a:endParaRPr lang="en-US" sz="1400" b="1" dirty="0">
              <a:latin typeface="Courier New" pitchFamily="-96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4C863EB-4AF4-EE61-8C96-FACE2FEBB244}"/>
              </a:ext>
            </a:extLst>
          </p:cNvPr>
          <p:cNvGraphicFramePr>
            <a:graphicFrameLocks noGrp="1"/>
          </p:cNvGraphicFramePr>
          <p:nvPr/>
        </p:nvGraphicFramePr>
        <p:xfrm>
          <a:off x="5791200" y="0"/>
          <a:ext cx="3352800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5494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0ACE1-EC14-9244-8DE0-F8C9F2842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Operand Forms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4D2CBF-C35E-5145-AC6B-B0BBAEE40C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9372600" cy="54102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Immediate:</a:t>
            </a:r>
          </a:p>
          <a:p>
            <a:pPr lvl="1"/>
            <a:r>
              <a:rPr lang="en-US" dirty="0"/>
              <a:t>Syntax: $c	        Ex: $47 	        Val: c		C </a:t>
            </a:r>
            <a:r>
              <a:rPr lang="en-US" dirty="0" err="1"/>
              <a:t>Equiv</a:t>
            </a:r>
            <a:r>
              <a:rPr lang="en-US" dirty="0"/>
              <a:t>: 47</a:t>
            </a:r>
          </a:p>
          <a:p>
            <a:pPr lvl="1"/>
            <a:endParaRPr lang="en-US" dirty="0"/>
          </a:p>
          <a:p>
            <a:r>
              <a:rPr lang="en-US" dirty="0"/>
              <a:t>Register:</a:t>
            </a:r>
          </a:p>
          <a:p>
            <a:pPr lvl="1"/>
            <a:r>
              <a:rPr lang="en-US" dirty="0"/>
              <a:t>Syntax: r	        Ex: %</a:t>
            </a:r>
            <a:r>
              <a:rPr lang="en-US" dirty="0" err="1"/>
              <a:t>rbp</a:t>
            </a:r>
            <a:r>
              <a:rPr lang="en-US" dirty="0"/>
              <a:t> 	        Val: Reg[r]		C </a:t>
            </a:r>
            <a:r>
              <a:rPr lang="en-US" dirty="0" err="1"/>
              <a:t>Equiv</a:t>
            </a:r>
            <a:r>
              <a:rPr lang="en-US" dirty="0"/>
              <a:t>: x	</a:t>
            </a:r>
          </a:p>
          <a:p>
            <a:pPr lvl="1"/>
            <a:endParaRPr lang="en-US" dirty="0"/>
          </a:p>
          <a:p>
            <a:r>
              <a:rPr lang="en-US" dirty="0"/>
              <a:t>Memory (Absolute):</a:t>
            </a:r>
          </a:p>
          <a:p>
            <a:pPr lvl="1"/>
            <a:r>
              <a:rPr lang="en-US" dirty="0"/>
              <a:t>Syntax: </a:t>
            </a:r>
            <a:r>
              <a:rPr lang="en-US" dirty="0" err="1"/>
              <a:t>addr</a:t>
            </a:r>
            <a:r>
              <a:rPr lang="en-US" dirty="0"/>
              <a:t>	        Ex: 0x4050 	        Val: Mem[</a:t>
            </a:r>
            <a:r>
              <a:rPr lang="en-US" dirty="0" err="1"/>
              <a:t>addr</a:t>
            </a:r>
            <a:r>
              <a:rPr lang="en-US" dirty="0"/>
              <a:t>]	    	C </a:t>
            </a:r>
            <a:r>
              <a:rPr lang="en-US" dirty="0" err="1"/>
              <a:t>Equiv</a:t>
            </a:r>
            <a:r>
              <a:rPr lang="en-US" dirty="0"/>
              <a:t>: *0x60201a</a:t>
            </a:r>
          </a:p>
          <a:p>
            <a:pPr lvl="1"/>
            <a:endParaRPr lang="en-US" dirty="0"/>
          </a:p>
          <a:p>
            <a:r>
              <a:rPr lang="en-US" dirty="0"/>
              <a:t>Memory (Indirect):</a:t>
            </a:r>
          </a:p>
          <a:p>
            <a:pPr lvl="1"/>
            <a:r>
              <a:rPr lang="en-US" dirty="0"/>
              <a:t>Syntax: (r)	        Ex: (%</a:t>
            </a:r>
            <a:r>
              <a:rPr lang="en-US" dirty="0" err="1"/>
              <a:t>rsp</a:t>
            </a:r>
            <a:r>
              <a:rPr lang="en-US" dirty="0"/>
              <a:t>) 	        Val: Mem[Reg[r]]	C </a:t>
            </a:r>
            <a:r>
              <a:rPr lang="en-US" dirty="0" err="1"/>
              <a:t>Equiv</a:t>
            </a:r>
            <a:r>
              <a:rPr lang="en-US" dirty="0"/>
              <a:t>: *x</a:t>
            </a:r>
          </a:p>
          <a:p>
            <a:pPr lvl="1"/>
            <a:endParaRPr lang="en-US" dirty="0"/>
          </a:p>
          <a:p>
            <a:r>
              <a:rPr lang="en-US" dirty="0"/>
              <a:t>Memory (</a:t>
            </a:r>
            <a:r>
              <a:rPr lang="en-US" dirty="0" err="1"/>
              <a:t>Base+displacement</a:t>
            </a:r>
            <a:r>
              <a:rPr lang="en-US" dirty="0"/>
              <a:t>):</a:t>
            </a:r>
          </a:p>
          <a:p>
            <a:pPr lvl="1"/>
            <a:r>
              <a:rPr lang="en-US" dirty="0"/>
              <a:t>Syntax: c(r)	        Ex: 12(%</a:t>
            </a:r>
            <a:r>
              <a:rPr lang="en-US" dirty="0" err="1"/>
              <a:t>rsp</a:t>
            </a:r>
            <a:r>
              <a:rPr lang="en-US" dirty="0"/>
              <a:t>) 	        Val: Mem[Reg[r]+c]	C </a:t>
            </a:r>
            <a:r>
              <a:rPr lang="en-US" dirty="0" err="1"/>
              <a:t>Equiv</a:t>
            </a:r>
            <a:r>
              <a:rPr lang="en-US" dirty="0"/>
              <a:t>: *(x+12)	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274320" lvl="1" indent="0">
              <a:buNone/>
            </a:pPr>
            <a:r>
              <a:rPr lang="en-US" dirty="0"/>
              <a:t> </a:t>
            </a:r>
          </a:p>
          <a:p>
            <a:pPr marL="274320" lvl="1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75755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2AC80-996F-CC4B-B566-E89350D5A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Operands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B3120-4C71-BB48-B4C9-3258F0358C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581400"/>
            <a:ext cx="8229600" cy="2895600"/>
          </a:xfrm>
        </p:spPr>
        <p:txBody>
          <a:bodyPr/>
          <a:lstStyle/>
          <a:p>
            <a:r>
              <a:rPr lang="en-US" dirty="0"/>
              <a:t>What are the values of the following operands (assuming register and memory state shown above)?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>
                <a:latin typeface="Courier" pitchFamily="2" charset="0"/>
              </a:rPr>
              <a:t>(%</a:t>
            </a:r>
            <a:r>
              <a:rPr lang="en-US" dirty="0" err="1">
                <a:latin typeface="Courier" pitchFamily="2" charset="0"/>
              </a:rPr>
              <a:t>rax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>
                <a:latin typeface="Courier" pitchFamily="2" charset="0"/>
              </a:rPr>
              <a:t>1(%</a:t>
            </a:r>
            <a:r>
              <a:rPr lang="en-US" dirty="0" err="1">
                <a:latin typeface="Courier" pitchFamily="2" charset="0"/>
              </a:rPr>
              <a:t>rax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>
                <a:latin typeface="Courier" pitchFamily="2" charset="0"/>
              </a:rPr>
              <a:t>4(%</a:t>
            </a:r>
            <a:r>
              <a:rPr lang="en-US" dirty="0" err="1">
                <a:latin typeface="Courier" pitchFamily="2" charset="0"/>
              </a:rPr>
              <a:t>rax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pPr marL="274320" lvl="1" indent="0">
              <a:buNone/>
            </a:pP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0576F67-7019-DD4A-8241-0EF996182E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649021"/>
              </p:ext>
            </p:extLst>
          </p:nvPr>
        </p:nvGraphicFramePr>
        <p:xfrm>
          <a:off x="914400" y="1600200"/>
          <a:ext cx="228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654902174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901052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5624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%</a:t>
                      </a:r>
                      <a:r>
                        <a:rPr lang="en-US" dirty="0" err="1"/>
                        <a:t>rax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0x108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32150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%</a:t>
                      </a:r>
                      <a:r>
                        <a:rPr lang="en-US" dirty="0" err="1"/>
                        <a:t>rcx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44529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%</a:t>
                      </a:r>
                      <a:r>
                        <a:rPr lang="en-US" dirty="0" err="1"/>
                        <a:t>rdx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2912253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A212193-B362-9773-88D1-1192900BEF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3420724"/>
              </p:ext>
            </p:extLst>
          </p:nvPr>
        </p:nvGraphicFramePr>
        <p:xfrm>
          <a:off x="5038846" y="861414"/>
          <a:ext cx="32004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0260">
                  <a:extLst>
                    <a:ext uri="{9D8B030D-6E8A-4147-A177-3AD203B41FA5}">
                      <a16:colId xmlns:a16="http://schemas.microsoft.com/office/drawing/2014/main" val="654902174"/>
                    </a:ext>
                  </a:extLst>
                </a:gridCol>
                <a:gridCol w="1120140">
                  <a:extLst>
                    <a:ext uri="{9D8B030D-6E8A-4147-A177-3AD203B41FA5}">
                      <a16:colId xmlns:a16="http://schemas.microsoft.com/office/drawing/2014/main" val="901052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Memory 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5624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0xFF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32150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44529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0x10a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2912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0x10b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0xE1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104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0x10c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0xAB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2368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0x10d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0x2F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9347236"/>
                  </a:ext>
                </a:extLst>
              </a:tr>
            </a:tbl>
          </a:graphicData>
        </a:graphic>
      </p:graphicFrame>
      <p:sp>
        <p:nvSpPr>
          <p:cNvPr id="7" name="Text Box 15">
            <a:extLst>
              <a:ext uri="{FF2B5EF4-FFF2-40B4-BE49-F238E27FC236}">
                <a16:creationId xmlns:a16="http://schemas.microsoft.com/office/drawing/2014/main" id="{5F275901-B6C5-D42A-D897-1A016EE5AF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0345" y="4349871"/>
            <a:ext cx="74892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0xFF</a:t>
            </a:r>
          </a:p>
        </p:txBody>
      </p:sp>
      <p:sp>
        <p:nvSpPr>
          <p:cNvPr id="8" name="Text Box 16">
            <a:extLst>
              <a:ext uri="{FF2B5EF4-FFF2-40B4-BE49-F238E27FC236}">
                <a16:creationId xmlns:a16="http://schemas.microsoft.com/office/drawing/2014/main" id="{15389110-7F4E-E173-4C7A-60C25B47F8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0345" y="4724400"/>
            <a:ext cx="74892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0x47</a:t>
            </a:r>
          </a:p>
        </p:txBody>
      </p:sp>
      <p:sp>
        <p:nvSpPr>
          <p:cNvPr id="9" name="Text Box 17">
            <a:extLst>
              <a:ext uri="{FF2B5EF4-FFF2-40B4-BE49-F238E27FC236}">
                <a16:creationId xmlns:a16="http://schemas.microsoft.com/office/drawing/2014/main" id="{9CCE99A3-C80A-DC4D-134D-957F0ED5A9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0345" y="5105400"/>
            <a:ext cx="74892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0xAB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C351A7E-2009-727D-5B74-0ED9E471811E}"/>
              </a:ext>
            </a:extLst>
          </p:cNvPr>
          <p:cNvSpPr/>
          <p:nvPr/>
        </p:nvSpPr>
        <p:spPr>
          <a:xfrm>
            <a:off x="2740568" y="4349871"/>
            <a:ext cx="2057400" cy="17526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712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libri" pitchFamily="-96" charset="0"/>
              </a:rPr>
              <a:t>Array Example</a:t>
            </a:r>
          </a:p>
        </p:txBody>
      </p:sp>
      <p:sp>
        <p:nvSpPr>
          <p:cNvPr id="69" name="Text Box 31"/>
          <p:cNvSpPr txBox="1">
            <a:spLocks noChangeArrowheads="1"/>
          </p:cNvSpPr>
          <p:nvPr/>
        </p:nvSpPr>
        <p:spPr bwMode="auto">
          <a:xfrm>
            <a:off x="-152399" y="5723569"/>
            <a:ext cx="27179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dirty="0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caltech</a:t>
            </a:r>
            <a:r>
              <a:rPr lang="en-US" sz="1800" dirty="0">
                <a:latin typeface="Courier New" pitchFamily="-96" charset="0"/>
              </a:rPr>
              <a:t>[ZLEN];</a:t>
            </a:r>
          </a:p>
        </p:txBody>
      </p:sp>
      <p:grpSp>
        <p:nvGrpSpPr>
          <p:cNvPr id="70" name="Group 24"/>
          <p:cNvGrpSpPr>
            <a:grpSpLocks/>
          </p:cNvGrpSpPr>
          <p:nvPr/>
        </p:nvGrpSpPr>
        <p:grpSpPr bwMode="auto">
          <a:xfrm>
            <a:off x="2286000" y="5771194"/>
            <a:ext cx="5435600" cy="750887"/>
            <a:chOff x="2412765" y="3429000"/>
            <a:chExt cx="5435835" cy="771209"/>
          </a:xfrm>
        </p:grpSpPr>
        <p:grpSp>
          <p:nvGrpSpPr>
            <p:cNvPr id="62510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84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9</a:t>
                </a:r>
                <a:endParaRPr lang="en-US" sz="18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85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86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87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88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5</a:t>
                </a:r>
                <a:endParaRPr lang="en-US" sz="18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62511" name="Text Box 32"/>
            <p:cNvSpPr txBox="1">
              <a:spLocks noChangeArrowheads="1"/>
            </p:cNvSpPr>
            <p:nvPr/>
          </p:nvSpPr>
          <p:spPr bwMode="auto">
            <a:xfrm>
              <a:off x="2412765" y="3810528"/>
              <a:ext cx="668366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16</a:t>
              </a:r>
            </a:p>
          </p:txBody>
        </p:sp>
        <p:sp>
          <p:nvSpPr>
            <p:cNvPr id="62512" name="Text Box 33"/>
            <p:cNvSpPr txBox="1">
              <a:spLocks noChangeArrowheads="1"/>
            </p:cNvSpPr>
            <p:nvPr/>
          </p:nvSpPr>
          <p:spPr bwMode="auto">
            <a:xfrm>
              <a:off x="3182736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20</a:t>
              </a:r>
            </a:p>
          </p:txBody>
        </p:sp>
        <p:sp>
          <p:nvSpPr>
            <p:cNvPr id="62513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14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15" name="Text Box 36"/>
            <p:cNvSpPr txBox="1">
              <a:spLocks noChangeArrowheads="1"/>
            </p:cNvSpPr>
            <p:nvPr/>
          </p:nvSpPr>
          <p:spPr bwMode="auto">
            <a:xfrm>
              <a:off x="4097175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24</a:t>
              </a:r>
            </a:p>
          </p:txBody>
        </p:sp>
        <p:sp>
          <p:nvSpPr>
            <p:cNvPr id="62516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17" name="Text Box 38"/>
            <p:cNvSpPr txBox="1">
              <a:spLocks noChangeArrowheads="1"/>
            </p:cNvSpPr>
            <p:nvPr/>
          </p:nvSpPr>
          <p:spPr bwMode="auto">
            <a:xfrm>
              <a:off x="5029078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28</a:t>
              </a:r>
            </a:p>
          </p:txBody>
        </p:sp>
        <p:sp>
          <p:nvSpPr>
            <p:cNvPr id="62518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19" name="Text Box 40"/>
            <p:cNvSpPr txBox="1">
              <a:spLocks noChangeArrowheads="1"/>
            </p:cNvSpPr>
            <p:nvPr/>
          </p:nvSpPr>
          <p:spPr bwMode="auto">
            <a:xfrm>
              <a:off x="5943518" y="3823572"/>
              <a:ext cx="990642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32</a:t>
              </a:r>
            </a:p>
          </p:txBody>
        </p:sp>
        <p:sp>
          <p:nvSpPr>
            <p:cNvPr id="62520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21" name="Text Box 42"/>
            <p:cNvSpPr txBox="1">
              <a:spLocks noChangeArrowheads="1"/>
            </p:cNvSpPr>
            <p:nvPr/>
          </p:nvSpPr>
          <p:spPr bwMode="auto">
            <a:xfrm>
              <a:off x="6857957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36</a:t>
              </a:r>
            </a:p>
          </p:txBody>
        </p:sp>
        <p:sp>
          <p:nvSpPr>
            <p:cNvPr id="62522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9" name="Text Box 31"/>
          <p:cNvSpPr txBox="1">
            <a:spLocks noChangeArrowheads="1"/>
          </p:cNvSpPr>
          <p:nvPr/>
        </p:nvSpPr>
        <p:spPr bwMode="auto">
          <a:xfrm>
            <a:off x="-26943" y="4876800"/>
            <a:ext cx="2541763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dirty="0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pomona</a:t>
            </a:r>
            <a:r>
              <a:rPr lang="en-US" sz="1800" dirty="0">
                <a:latin typeface="Courier New" pitchFamily="-96" charset="0"/>
              </a:rPr>
              <a:t>[ZLEN];</a:t>
            </a:r>
          </a:p>
        </p:txBody>
      </p:sp>
      <p:grpSp>
        <p:nvGrpSpPr>
          <p:cNvPr id="90" name="Group 24"/>
          <p:cNvGrpSpPr>
            <a:grpSpLocks/>
          </p:cNvGrpSpPr>
          <p:nvPr/>
        </p:nvGrpSpPr>
        <p:grpSpPr bwMode="auto">
          <a:xfrm>
            <a:off x="2286000" y="4924425"/>
            <a:ext cx="5435600" cy="750888"/>
            <a:chOff x="2412765" y="3429000"/>
            <a:chExt cx="5435835" cy="771209"/>
          </a:xfrm>
        </p:grpSpPr>
        <p:grpSp>
          <p:nvGrpSpPr>
            <p:cNvPr id="62492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104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9</a:t>
                </a:r>
                <a:endParaRPr lang="en-US" sz="18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5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1</a:t>
                </a:r>
                <a:endParaRPr lang="en-US" sz="18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6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7</a:t>
                </a:r>
                <a:endParaRPr lang="en-US" sz="18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7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1</a:t>
                </a:r>
                <a:endParaRPr lang="en-US" sz="18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8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1</a:t>
                </a:r>
                <a:endParaRPr lang="en-US" sz="18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62493" name="Text Box 32"/>
            <p:cNvSpPr txBox="1">
              <a:spLocks noChangeArrowheads="1"/>
            </p:cNvSpPr>
            <p:nvPr/>
          </p:nvSpPr>
          <p:spPr bwMode="auto">
            <a:xfrm>
              <a:off x="2412765" y="3810528"/>
              <a:ext cx="668366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36</a:t>
              </a:r>
            </a:p>
          </p:txBody>
        </p:sp>
        <p:sp>
          <p:nvSpPr>
            <p:cNvPr id="62494" name="Text Box 33"/>
            <p:cNvSpPr txBox="1">
              <a:spLocks noChangeArrowheads="1"/>
            </p:cNvSpPr>
            <p:nvPr/>
          </p:nvSpPr>
          <p:spPr bwMode="auto">
            <a:xfrm>
              <a:off x="3182736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40</a:t>
              </a:r>
            </a:p>
          </p:txBody>
        </p:sp>
        <p:sp>
          <p:nvSpPr>
            <p:cNvPr id="62495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96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97" name="Text Box 36"/>
            <p:cNvSpPr txBox="1">
              <a:spLocks noChangeArrowheads="1"/>
            </p:cNvSpPr>
            <p:nvPr/>
          </p:nvSpPr>
          <p:spPr bwMode="auto">
            <a:xfrm>
              <a:off x="4097175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44</a:t>
              </a:r>
            </a:p>
          </p:txBody>
        </p:sp>
        <p:sp>
          <p:nvSpPr>
            <p:cNvPr id="62498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99" name="Text Box 38"/>
            <p:cNvSpPr txBox="1">
              <a:spLocks noChangeArrowheads="1"/>
            </p:cNvSpPr>
            <p:nvPr/>
          </p:nvSpPr>
          <p:spPr bwMode="auto">
            <a:xfrm>
              <a:off x="5029078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48</a:t>
              </a:r>
            </a:p>
          </p:txBody>
        </p:sp>
        <p:sp>
          <p:nvSpPr>
            <p:cNvPr id="62500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01" name="Text Box 40"/>
            <p:cNvSpPr txBox="1">
              <a:spLocks noChangeArrowheads="1"/>
            </p:cNvSpPr>
            <p:nvPr/>
          </p:nvSpPr>
          <p:spPr bwMode="auto">
            <a:xfrm>
              <a:off x="5943518" y="3823572"/>
              <a:ext cx="990642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52</a:t>
              </a:r>
            </a:p>
          </p:txBody>
        </p:sp>
        <p:sp>
          <p:nvSpPr>
            <p:cNvPr id="62502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03" name="Text Box 42"/>
            <p:cNvSpPr txBox="1">
              <a:spLocks noChangeArrowheads="1"/>
            </p:cNvSpPr>
            <p:nvPr/>
          </p:nvSpPr>
          <p:spPr bwMode="auto">
            <a:xfrm>
              <a:off x="6857957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56</a:t>
              </a:r>
            </a:p>
          </p:txBody>
        </p:sp>
        <p:sp>
          <p:nvSpPr>
            <p:cNvPr id="62504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Rectangle 4">
            <a:extLst>
              <a:ext uri="{FF2B5EF4-FFF2-40B4-BE49-F238E27FC236}">
                <a16:creationId xmlns:a16="http://schemas.microsoft.com/office/drawing/2014/main" id="{DB3120A6-3A3D-B08D-9AC3-0068E8AFAA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988" y="1413960"/>
            <a:ext cx="4358276" cy="289053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1" dirty="0">
                <a:latin typeface="Courier New" pitchFamily="-96" charset="0"/>
              </a:rPr>
              <a:t>#define ZLEN 5</a:t>
            </a:r>
          </a:p>
          <a:p>
            <a:pPr eaLnBrk="0" hangingPunct="0"/>
            <a:endParaRPr lang="en-US" sz="1400" b="1" dirty="0">
              <a:latin typeface="Courier New" pitchFamily="-96" charset="0"/>
            </a:endParaRPr>
          </a:p>
          <a:p>
            <a:pPr eaLnBrk="0" hangingPunct="0"/>
            <a:r>
              <a:rPr lang="en-US" sz="1400" b="1" dirty="0">
                <a:latin typeface="Courier New" pitchFamily="-96" charset="0"/>
              </a:rPr>
              <a:t>int </a:t>
            </a:r>
            <a:r>
              <a:rPr lang="en-US" sz="1400" b="1" dirty="0" err="1">
                <a:latin typeface="Courier New" pitchFamily="-96" charset="0"/>
              </a:rPr>
              <a:t>pomona</a:t>
            </a:r>
            <a:r>
              <a:rPr lang="en-US" sz="1400" b="1" dirty="0">
                <a:latin typeface="Courier New" pitchFamily="-96" charset="0"/>
              </a:rPr>
              <a:t>[ZLEN]  = { 9, 1, 7, 1, 1 };</a:t>
            </a:r>
          </a:p>
          <a:p>
            <a:pPr eaLnBrk="0" hangingPunct="0"/>
            <a:r>
              <a:rPr lang="en-US" sz="1400" b="1" dirty="0">
                <a:latin typeface="Courier New" pitchFamily="-96" charset="0"/>
              </a:rPr>
              <a:t>int </a:t>
            </a:r>
            <a:r>
              <a:rPr lang="en-US" sz="1400" b="1" dirty="0" err="1">
                <a:latin typeface="Courier New" pitchFamily="-96" charset="0"/>
              </a:rPr>
              <a:t>caltech</a:t>
            </a:r>
            <a:r>
              <a:rPr lang="en-US" sz="1400" b="1" dirty="0">
                <a:latin typeface="Courier New" pitchFamily="-96" charset="0"/>
              </a:rPr>
              <a:t>[ZLEN] = { 9, 1, 1, 2, 5 };</a:t>
            </a:r>
          </a:p>
          <a:p>
            <a:pPr eaLnBrk="0" hangingPunct="0"/>
            <a:endParaRPr lang="en-US" sz="1400" b="1" dirty="0">
              <a:latin typeface="Courier New" pitchFamily="-96" charset="0"/>
            </a:endParaRPr>
          </a:p>
          <a:p>
            <a:pPr eaLnBrk="0" hangingPunct="0"/>
            <a:r>
              <a:rPr lang="en-US" sz="1400" b="1" dirty="0">
                <a:latin typeface="Courier New" pitchFamily="-96" charset="0"/>
              </a:rPr>
              <a:t>void </a:t>
            </a:r>
            <a:r>
              <a:rPr lang="en-US" sz="1400" b="1" dirty="0" err="1">
                <a:latin typeface="Courier New" pitchFamily="-96" charset="0"/>
              </a:rPr>
              <a:t>cycle_digits</a:t>
            </a:r>
            <a:r>
              <a:rPr lang="en-US" sz="1400" b="1" dirty="0">
                <a:latin typeface="Courier New" pitchFamily="-96" charset="0"/>
              </a:rPr>
              <a:t>(int* </a:t>
            </a:r>
            <a:r>
              <a:rPr lang="en-US" sz="1400" b="1" dirty="0" err="1">
                <a:latin typeface="Courier New" pitchFamily="-96" charset="0"/>
              </a:rPr>
              <a:t>zipcode</a:t>
            </a:r>
            <a:r>
              <a:rPr lang="en-US" sz="1400" b="1" dirty="0">
                <a:latin typeface="Courier New" pitchFamily="-96" charset="0"/>
              </a:rPr>
              <a:t>){</a:t>
            </a:r>
          </a:p>
          <a:p>
            <a:pPr eaLnBrk="0" hangingPunct="0"/>
            <a:r>
              <a:rPr lang="en-US" sz="1400" b="1" dirty="0">
                <a:latin typeface="Courier New" pitchFamily="-96" charset="0"/>
              </a:rPr>
              <a:t>    int temp = </a:t>
            </a:r>
            <a:r>
              <a:rPr lang="en-US" sz="1400" b="1" dirty="0" err="1">
                <a:latin typeface="Courier New" pitchFamily="-96" charset="0"/>
              </a:rPr>
              <a:t>zipcode</a:t>
            </a:r>
            <a:r>
              <a:rPr lang="en-US" sz="1400" b="1" dirty="0">
                <a:latin typeface="Courier New" pitchFamily="-96" charset="0"/>
              </a:rPr>
              <a:t>[0];</a:t>
            </a:r>
          </a:p>
          <a:p>
            <a:pPr eaLnBrk="0" hangingPunct="0"/>
            <a:r>
              <a:rPr lang="en-US" sz="1400" b="1" dirty="0">
                <a:latin typeface="Courier New" pitchFamily="-96" charset="0"/>
              </a:rPr>
              <a:t>    </a:t>
            </a:r>
            <a:r>
              <a:rPr lang="en-US" sz="1400" b="1" dirty="0" err="1">
                <a:latin typeface="Courier New" pitchFamily="-96" charset="0"/>
              </a:rPr>
              <a:t>zipcode</a:t>
            </a:r>
            <a:r>
              <a:rPr lang="en-US" sz="1400" b="1" dirty="0">
                <a:latin typeface="Courier New" pitchFamily="-96" charset="0"/>
              </a:rPr>
              <a:t>[0] = </a:t>
            </a:r>
            <a:r>
              <a:rPr lang="en-US" sz="1400" b="1" dirty="0" err="1">
                <a:latin typeface="Courier New" pitchFamily="-96" charset="0"/>
              </a:rPr>
              <a:t>zipcode</a:t>
            </a:r>
            <a:r>
              <a:rPr lang="en-US" sz="1400" b="1" dirty="0">
                <a:latin typeface="Courier New" pitchFamily="-96" charset="0"/>
              </a:rPr>
              <a:t>[1];</a:t>
            </a:r>
          </a:p>
          <a:p>
            <a:pPr eaLnBrk="0" hangingPunct="0"/>
            <a:r>
              <a:rPr lang="en-US" sz="1400" b="1" dirty="0">
                <a:latin typeface="Courier New" pitchFamily="-96" charset="0"/>
              </a:rPr>
              <a:t>    </a:t>
            </a:r>
            <a:r>
              <a:rPr lang="en-US" sz="1400" b="1" dirty="0" err="1">
                <a:latin typeface="Courier New" pitchFamily="-96" charset="0"/>
              </a:rPr>
              <a:t>zipcode</a:t>
            </a:r>
            <a:r>
              <a:rPr lang="en-US" sz="1400" b="1" dirty="0">
                <a:latin typeface="Courier New" pitchFamily="-96" charset="0"/>
              </a:rPr>
              <a:t>[1] = </a:t>
            </a:r>
            <a:r>
              <a:rPr lang="en-US" sz="1400" b="1" dirty="0" err="1">
                <a:latin typeface="Courier New" pitchFamily="-96" charset="0"/>
              </a:rPr>
              <a:t>zipcode</a:t>
            </a:r>
            <a:r>
              <a:rPr lang="en-US" sz="1400" b="1" dirty="0">
                <a:latin typeface="Courier New" pitchFamily="-96" charset="0"/>
              </a:rPr>
              <a:t>[2];</a:t>
            </a:r>
          </a:p>
          <a:p>
            <a:pPr eaLnBrk="0" hangingPunct="0"/>
            <a:r>
              <a:rPr lang="en-US" sz="1400" b="1" dirty="0">
                <a:latin typeface="Courier New" pitchFamily="-96" charset="0"/>
              </a:rPr>
              <a:t>    </a:t>
            </a:r>
            <a:r>
              <a:rPr lang="en-US" sz="1400" b="1" dirty="0" err="1">
                <a:latin typeface="Courier New" pitchFamily="-96" charset="0"/>
              </a:rPr>
              <a:t>zipcode</a:t>
            </a:r>
            <a:r>
              <a:rPr lang="en-US" sz="1400" b="1" dirty="0">
                <a:latin typeface="Courier New" pitchFamily="-96" charset="0"/>
              </a:rPr>
              <a:t>[2] = </a:t>
            </a:r>
            <a:r>
              <a:rPr lang="en-US" sz="1400" b="1" dirty="0" err="1">
                <a:latin typeface="Courier New" pitchFamily="-96" charset="0"/>
              </a:rPr>
              <a:t>zipcode</a:t>
            </a:r>
            <a:r>
              <a:rPr lang="en-US" sz="1400" b="1" dirty="0">
                <a:latin typeface="Courier New" pitchFamily="-96" charset="0"/>
              </a:rPr>
              <a:t>[3];</a:t>
            </a:r>
          </a:p>
          <a:p>
            <a:pPr eaLnBrk="0" hangingPunct="0"/>
            <a:r>
              <a:rPr lang="en-US" sz="1400" b="1" dirty="0">
                <a:latin typeface="Courier New" pitchFamily="-96" charset="0"/>
              </a:rPr>
              <a:t>    </a:t>
            </a:r>
            <a:r>
              <a:rPr lang="en-US" sz="1400" b="1" dirty="0" err="1">
                <a:latin typeface="Courier New" pitchFamily="-96" charset="0"/>
              </a:rPr>
              <a:t>zipcode</a:t>
            </a:r>
            <a:r>
              <a:rPr lang="en-US" sz="1400" b="1" dirty="0">
                <a:latin typeface="Courier New" pitchFamily="-96" charset="0"/>
              </a:rPr>
              <a:t>[3] = </a:t>
            </a:r>
            <a:r>
              <a:rPr lang="en-US" sz="1400" b="1" dirty="0" err="1">
                <a:latin typeface="Courier New" pitchFamily="-96" charset="0"/>
              </a:rPr>
              <a:t>zipcode</a:t>
            </a:r>
            <a:r>
              <a:rPr lang="en-US" sz="1400" b="1" dirty="0">
                <a:latin typeface="Courier New" pitchFamily="-96" charset="0"/>
              </a:rPr>
              <a:t>[4];</a:t>
            </a:r>
          </a:p>
          <a:p>
            <a:pPr eaLnBrk="0" hangingPunct="0"/>
            <a:r>
              <a:rPr lang="en-US" sz="1400" b="1" dirty="0">
                <a:latin typeface="Courier New" pitchFamily="-96" charset="0"/>
              </a:rPr>
              <a:t>    </a:t>
            </a:r>
            <a:r>
              <a:rPr lang="en-US" sz="1400" b="1" dirty="0" err="1">
                <a:latin typeface="Courier New" pitchFamily="-96" charset="0"/>
              </a:rPr>
              <a:t>zipcode</a:t>
            </a:r>
            <a:r>
              <a:rPr lang="en-US" sz="1400" b="1" dirty="0">
                <a:latin typeface="Courier New" pitchFamily="-96" charset="0"/>
              </a:rPr>
              <a:t>[4] = temp;</a:t>
            </a:r>
          </a:p>
          <a:p>
            <a:pPr eaLnBrk="0" hangingPunct="0"/>
            <a:r>
              <a:rPr lang="en-US" sz="1400" b="1" dirty="0">
                <a:latin typeface="Courier New" pitchFamily="-96" charset="0"/>
              </a:rPr>
              <a:t>}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32E67F3-B8A1-750B-E928-03FD98403F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3324" y="1413959"/>
            <a:ext cx="4358276" cy="289053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endParaRPr lang="en-US" sz="1400" b="1" dirty="0">
              <a:latin typeface="Courier New" pitchFamily="-96" charset="0"/>
            </a:endParaRPr>
          </a:p>
          <a:p>
            <a:pPr eaLnBrk="0" hangingPunct="0"/>
            <a:endParaRPr lang="en-US" sz="1400" b="1" dirty="0">
              <a:latin typeface="Courier New" pitchFamily="-96" charset="0"/>
            </a:endParaRPr>
          </a:p>
          <a:p>
            <a:pPr eaLnBrk="0" hangingPunct="0"/>
            <a:endParaRPr lang="en-US" sz="1400" b="1" dirty="0">
              <a:latin typeface="Courier New" pitchFamily="-96" charset="0"/>
            </a:endParaRPr>
          </a:p>
          <a:p>
            <a:pPr eaLnBrk="0" hangingPunct="0"/>
            <a:r>
              <a:rPr lang="en-US" sz="1400" b="1" dirty="0" err="1">
                <a:latin typeface="Courier New" pitchFamily="-96" charset="0"/>
              </a:rPr>
              <a:t>movl</a:t>
            </a:r>
            <a:r>
              <a:rPr lang="en-US" sz="1400" b="1" dirty="0">
                <a:latin typeface="Courier New" pitchFamily="-96" charset="0"/>
              </a:rPr>
              <a:t> (%</a:t>
            </a:r>
            <a:r>
              <a:rPr lang="en-US" sz="1400" b="1" dirty="0" err="1">
                <a:latin typeface="Courier New" pitchFamily="-96" charset="0"/>
              </a:rPr>
              <a:t>rdi</a:t>
            </a:r>
            <a:r>
              <a:rPr lang="en-US" sz="1400" b="1" dirty="0">
                <a:latin typeface="Courier New" pitchFamily="-96" charset="0"/>
              </a:rPr>
              <a:t>), %</a:t>
            </a:r>
            <a:r>
              <a:rPr lang="en-US" sz="1400" b="1" dirty="0" err="1">
                <a:latin typeface="Courier New" pitchFamily="-96" charset="0"/>
              </a:rPr>
              <a:t>rdx</a:t>
            </a:r>
            <a:r>
              <a:rPr lang="en-US" sz="1400" b="1" dirty="0">
                <a:latin typeface="Courier New" pitchFamily="-96" charset="0"/>
              </a:rPr>
              <a:t>	</a:t>
            </a:r>
          </a:p>
          <a:p>
            <a:pPr eaLnBrk="0" hangingPunct="0"/>
            <a:r>
              <a:rPr lang="en-US" sz="1400" b="1" dirty="0" err="1">
                <a:latin typeface="Courier New" pitchFamily="-96" charset="0"/>
              </a:rPr>
              <a:t>movl</a:t>
            </a:r>
            <a:r>
              <a:rPr lang="en-US" sz="1400" b="1" dirty="0">
                <a:latin typeface="Courier New" pitchFamily="-96" charset="0"/>
              </a:rPr>
              <a:t> 4(%</a:t>
            </a:r>
            <a:r>
              <a:rPr lang="en-US" sz="1400" b="1" dirty="0" err="1">
                <a:latin typeface="Courier New" pitchFamily="-96" charset="0"/>
              </a:rPr>
              <a:t>rdi</a:t>
            </a:r>
            <a:r>
              <a:rPr lang="en-US" sz="1400" b="1" dirty="0">
                <a:latin typeface="Courier New" pitchFamily="-96" charset="0"/>
              </a:rPr>
              <a:t>), %</a:t>
            </a:r>
            <a:r>
              <a:rPr lang="en-US" sz="1400" b="1" dirty="0" err="1">
                <a:latin typeface="Courier New" pitchFamily="-96" charset="0"/>
              </a:rPr>
              <a:t>rcx</a:t>
            </a:r>
            <a:endParaRPr lang="en-US" sz="1400" b="1" dirty="0">
              <a:latin typeface="Courier New" pitchFamily="-96" charset="0"/>
            </a:endParaRPr>
          </a:p>
          <a:p>
            <a:pPr eaLnBrk="0" hangingPunct="0"/>
            <a:r>
              <a:rPr lang="en-US" sz="1400" b="1" dirty="0" err="1">
                <a:latin typeface="Courier New" pitchFamily="-96" charset="0"/>
              </a:rPr>
              <a:t>movl</a:t>
            </a:r>
            <a:r>
              <a:rPr lang="en-US" sz="1400" b="1" dirty="0">
                <a:latin typeface="Courier New" pitchFamily="-96" charset="0"/>
              </a:rPr>
              <a:t> %</a:t>
            </a:r>
            <a:r>
              <a:rPr lang="en-US" sz="1400" b="1" dirty="0" err="1">
                <a:latin typeface="Courier New" pitchFamily="-96" charset="0"/>
              </a:rPr>
              <a:t>rcx</a:t>
            </a:r>
            <a:r>
              <a:rPr lang="en-US" sz="1400" b="1" dirty="0">
                <a:latin typeface="Courier New" pitchFamily="-96" charset="0"/>
              </a:rPr>
              <a:t>, (%</a:t>
            </a:r>
            <a:r>
              <a:rPr lang="en-US" sz="1400" b="1" dirty="0" err="1">
                <a:latin typeface="Courier New" pitchFamily="-96" charset="0"/>
              </a:rPr>
              <a:t>rdi</a:t>
            </a:r>
            <a:r>
              <a:rPr lang="en-US" sz="1400" b="1" dirty="0">
                <a:latin typeface="Courier New" pitchFamily="-96" charset="0"/>
              </a:rPr>
              <a:t>)</a:t>
            </a:r>
          </a:p>
          <a:p>
            <a:pPr eaLnBrk="0" hangingPunct="0"/>
            <a:r>
              <a:rPr lang="en-US" sz="1400" b="1" dirty="0" err="1">
                <a:latin typeface="Courier New" pitchFamily="-96" charset="0"/>
              </a:rPr>
              <a:t>movl</a:t>
            </a:r>
            <a:r>
              <a:rPr lang="en-US" sz="1400" b="1" dirty="0">
                <a:latin typeface="Courier New" pitchFamily="-96" charset="0"/>
              </a:rPr>
              <a:t> 8(%</a:t>
            </a:r>
            <a:r>
              <a:rPr lang="en-US" sz="1400" b="1" dirty="0" err="1">
                <a:latin typeface="Courier New" pitchFamily="-96" charset="0"/>
              </a:rPr>
              <a:t>rdi</a:t>
            </a:r>
            <a:r>
              <a:rPr lang="en-US" sz="1400" b="1" dirty="0">
                <a:latin typeface="Courier New" pitchFamily="-96" charset="0"/>
              </a:rPr>
              <a:t>), %</a:t>
            </a:r>
            <a:r>
              <a:rPr lang="en-US" sz="1400" b="1" dirty="0" err="1">
                <a:latin typeface="Courier New" pitchFamily="-96" charset="0"/>
              </a:rPr>
              <a:t>rcx</a:t>
            </a:r>
            <a:endParaRPr lang="en-US" sz="1400" b="1" dirty="0">
              <a:latin typeface="Courier New" pitchFamily="-96" charset="0"/>
            </a:endParaRPr>
          </a:p>
          <a:p>
            <a:pPr eaLnBrk="0" hangingPunct="0"/>
            <a:r>
              <a:rPr lang="en-US" sz="1400" b="1" dirty="0" err="1">
                <a:latin typeface="Courier New" pitchFamily="-96" charset="0"/>
              </a:rPr>
              <a:t>movl</a:t>
            </a:r>
            <a:r>
              <a:rPr lang="en-US" sz="1400" b="1" dirty="0">
                <a:latin typeface="Courier New" pitchFamily="-96" charset="0"/>
              </a:rPr>
              <a:t> %</a:t>
            </a:r>
            <a:r>
              <a:rPr lang="en-US" sz="1400" b="1" dirty="0" err="1">
                <a:latin typeface="Courier New" pitchFamily="-96" charset="0"/>
              </a:rPr>
              <a:t>rcx</a:t>
            </a:r>
            <a:r>
              <a:rPr lang="en-US" sz="1400" b="1" dirty="0">
                <a:latin typeface="Courier New" pitchFamily="-96" charset="0"/>
              </a:rPr>
              <a:t>, 4(%</a:t>
            </a:r>
            <a:r>
              <a:rPr lang="en-US" sz="1400" b="1" dirty="0" err="1">
                <a:latin typeface="Courier New" pitchFamily="-96" charset="0"/>
              </a:rPr>
              <a:t>rdi</a:t>
            </a:r>
            <a:r>
              <a:rPr lang="en-US" sz="1400" b="1" dirty="0">
                <a:latin typeface="Courier New" pitchFamily="-96" charset="0"/>
              </a:rPr>
              <a:t>)</a:t>
            </a:r>
          </a:p>
          <a:p>
            <a:pPr eaLnBrk="0" hangingPunct="0"/>
            <a:r>
              <a:rPr lang="en-US" sz="1400" b="1" dirty="0" err="1">
                <a:latin typeface="Courier New" pitchFamily="-96" charset="0"/>
              </a:rPr>
              <a:t>movl</a:t>
            </a:r>
            <a:r>
              <a:rPr lang="en-US" sz="1400" b="1" dirty="0">
                <a:latin typeface="Courier New" pitchFamily="-96" charset="0"/>
              </a:rPr>
              <a:t> 12(%</a:t>
            </a:r>
            <a:r>
              <a:rPr lang="en-US" sz="1400" b="1" dirty="0" err="1">
                <a:latin typeface="Courier New" pitchFamily="-96" charset="0"/>
              </a:rPr>
              <a:t>rdi</a:t>
            </a:r>
            <a:r>
              <a:rPr lang="en-US" sz="1400" b="1" dirty="0">
                <a:latin typeface="Courier New" pitchFamily="-96" charset="0"/>
              </a:rPr>
              <a:t>), %</a:t>
            </a:r>
            <a:r>
              <a:rPr lang="en-US" sz="1400" b="1" dirty="0" err="1">
                <a:latin typeface="Courier New" pitchFamily="-96" charset="0"/>
              </a:rPr>
              <a:t>rcx</a:t>
            </a:r>
            <a:endParaRPr lang="en-US" sz="1400" b="1" dirty="0">
              <a:latin typeface="Courier New" pitchFamily="-96" charset="0"/>
            </a:endParaRPr>
          </a:p>
          <a:p>
            <a:pPr eaLnBrk="0" hangingPunct="0"/>
            <a:r>
              <a:rPr lang="en-US" sz="1400" b="1" dirty="0" err="1">
                <a:latin typeface="Courier New" pitchFamily="-96" charset="0"/>
              </a:rPr>
              <a:t>movl</a:t>
            </a:r>
            <a:r>
              <a:rPr lang="en-US" sz="1400" b="1" dirty="0">
                <a:latin typeface="Courier New" pitchFamily="-96" charset="0"/>
              </a:rPr>
              <a:t> %</a:t>
            </a:r>
            <a:r>
              <a:rPr lang="en-US" sz="1400" b="1" dirty="0" err="1">
                <a:latin typeface="Courier New" pitchFamily="-96" charset="0"/>
              </a:rPr>
              <a:t>rcx</a:t>
            </a:r>
            <a:r>
              <a:rPr lang="en-US" sz="1400" b="1" dirty="0">
                <a:latin typeface="Courier New" pitchFamily="-96" charset="0"/>
              </a:rPr>
              <a:t>, 8(%</a:t>
            </a:r>
            <a:r>
              <a:rPr lang="en-US" sz="1400" b="1" dirty="0" err="1">
                <a:latin typeface="Courier New" pitchFamily="-96" charset="0"/>
              </a:rPr>
              <a:t>rdi</a:t>
            </a:r>
            <a:r>
              <a:rPr lang="en-US" sz="1400" b="1" dirty="0">
                <a:latin typeface="Courier New" pitchFamily="-96" charset="0"/>
              </a:rPr>
              <a:t>)</a:t>
            </a:r>
          </a:p>
          <a:p>
            <a:pPr eaLnBrk="0" hangingPunct="0"/>
            <a:r>
              <a:rPr lang="en-US" sz="1400" b="1" dirty="0" err="1">
                <a:latin typeface="Courier New" pitchFamily="-96" charset="0"/>
              </a:rPr>
              <a:t>movl</a:t>
            </a:r>
            <a:r>
              <a:rPr lang="en-US" sz="1400" b="1" dirty="0">
                <a:latin typeface="Courier New" pitchFamily="-96" charset="0"/>
              </a:rPr>
              <a:t> 16(%</a:t>
            </a:r>
            <a:r>
              <a:rPr lang="en-US" sz="1400" b="1" dirty="0" err="1">
                <a:latin typeface="Courier New" pitchFamily="-96" charset="0"/>
              </a:rPr>
              <a:t>rdi</a:t>
            </a:r>
            <a:r>
              <a:rPr lang="en-US" sz="1400" b="1" dirty="0">
                <a:latin typeface="Courier New" pitchFamily="-96" charset="0"/>
              </a:rPr>
              <a:t>), %</a:t>
            </a:r>
            <a:r>
              <a:rPr lang="en-US" sz="1400" b="1" dirty="0" err="1">
                <a:latin typeface="Courier New" pitchFamily="-96" charset="0"/>
              </a:rPr>
              <a:t>rcx</a:t>
            </a:r>
            <a:endParaRPr lang="en-US" sz="1400" b="1" dirty="0">
              <a:latin typeface="Courier New" pitchFamily="-96" charset="0"/>
            </a:endParaRPr>
          </a:p>
          <a:p>
            <a:pPr eaLnBrk="0" hangingPunct="0"/>
            <a:r>
              <a:rPr lang="en-US" sz="1400" b="1" dirty="0" err="1">
                <a:latin typeface="Courier New" pitchFamily="-96" charset="0"/>
              </a:rPr>
              <a:t>movl</a:t>
            </a:r>
            <a:r>
              <a:rPr lang="en-US" sz="1400" b="1" dirty="0">
                <a:latin typeface="Courier New" pitchFamily="-96" charset="0"/>
              </a:rPr>
              <a:t> %</a:t>
            </a:r>
            <a:r>
              <a:rPr lang="en-US" sz="1400" b="1" dirty="0" err="1">
                <a:latin typeface="Courier New" pitchFamily="-96" charset="0"/>
              </a:rPr>
              <a:t>rcx</a:t>
            </a:r>
            <a:r>
              <a:rPr lang="en-US" sz="1400" b="1" dirty="0">
                <a:latin typeface="Courier New" pitchFamily="-96" charset="0"/>
              </a:rPr>
              <a:t>, 12(%</a:t>
            </a:r>
            <a:r>
              <a:rPr lang="en-US" sz="1400" b="1" dirty="0" err="1">
                <a:latin typeface="Courier New" pitchFamily="-96" charset="0"/>
              </a:rPr>
              <a:t>rdi</a:t>
            </a:r>
            <a:r>
              <a:rPr lang="en-US" sz="1400" b="1" dirty="0">
                <a:latin typeface="Courier New" pitchFamily="-96" charset="0"/>
              </a:rPr>
              <a:t>)</a:t>
            </a:r>
          </a:p>
          <a:p>
            <a:pPr eaLnBrk="0" hangingPunct="0"/>
            <a:r>
              <a:rPr lang="en-US" sz="1400" b="1" dirty="0" err="1">
                <a:latin typeface="Courier New" pitchFamily="-96" charset="0"/>
              </a:rPr>
              <a:t>movl</a:t>
            </a:r>
            <a:r>
              <a:rPr lang="en-US" sz="1400" b="1" dirty="0">
                <a:latin typeface="Courier New" pitchFamily="-96" charset="0"/>
              </a:rPr>
              <a:t> %</a:t>
            </a:r>
            <a:r>
              <a:rPr lang="en-US" sz="1400" b="1" dirty="0" err="1">
                <a:latin typeface="Courier New" pitchFamily="-96" charset="0"/>
              </a:rPr>
              <a:t>rdx</a:t>
            </a:r>
            <a:r>
              <a:rPr lang="en-US" sz="1400" b="1" dirty="0">
                <a:latin typeface="Courier New" pitchFamily="-96" charset="0"/>
              </a:rPr>
              <a:t>, 16(%</a:t>
            </a:r>
            <a:r>
              <a:rPr lang="en-US" sz="1400" b="1" dirty="0" err="1">
                <a:latin typeface="Courier New" pitchFamily="-96" charset="0"/>
              </a:rPr>
              <a:t>rdi</a:t>
            </a:r>
            <a:r>
              <a:rPr lang="en-US" sz="1400" b="1" dirty="0">
                <a:latin typeface="Courier New" pitchFamily="-96" charset="0"/>
              </a:rPr>
              <a:t>)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4C863EB-4AF4-EE61-8C96-FACE2FEBB244}"/>
              </a:ext>
            </a:extLst>
          </p:cNvPr>
          <p:cNvGraphicFramePr>
            <a:graphicFrameLocks noGrp="1"/>
          </p:cNvGraphicFramePr>
          <p:nvPr/>
        </p:nvGraphicFramePr>
        <p:xfrm>
          <a:off x="5791200" y="0"/>
          <a:ext cx="3352800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9822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-96" charset="0"/>
              </a:rPr>
              <a:t>Array Accessing Example</a:t>
            </a:r>
          </a:p>
        </p:txBody>
      </p:sp>
      <p:sp>
        <p:nvSpPr>
          <p:cNvPr id="64515" name="Rectangle 4"/>
          <p:cNvSpPr>
            <a:spLocks noChangeArrowheads="1"/>
          </p:cNvSpPr>
          <p:nvPr/>
        </p:nvSpPr>
        <p:spPr bwMode="auto">
          <a:xfrm>
            <a:off x="1427162" y="2752297"/>
            <a:ext cx="6864350" cy="9207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get_digit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int*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zipcode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, int digit){</a:t>
            </a:r>
          </a:p>
          <a:p>
            <a:pPr eaLnBrk="0" hangingPunct="0"/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return z[digit];</a:t>
            </a:r>
          </a:p>
          <a:p>
            <a:pPr eaLnBrk="0" hangingPunct="0"/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64516" name="Rectangle 5"/>
          <p:cNvSpPr>
            <a:spLocks noChangeArrowheads="1"/>
          </p:cNvSpPr>
          <p:nvPr/>
        </p:nvSpPr>
        <p:spPr bwMode="auto">
          <a:xfrm>
            <a:off x="1432158" y="3900433"/>
            <a:ext cx="6859354" cy="36676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ctr" eaLnBrk="0" hangingPunct="0">
              <a:tabLst>
                <a:tab pos="342900" algn="l"/>
                <a:tab pos="2628900" algn="l"/>
              </a:tabLst>
            </a:pP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???</a:t>
            </a:r>
          </a:p>
        </p:txBody>
      </p:sp>
      <p:sp>
        <p:nvSpPr>
          <p:cNvPr id="64518" name="Text Box 31"/>
          <p:cNvSpPr txBox="1">
            <a:spLocks noChangeArrowheads="1"/>
          </p:cNvSpPr>
          <p:nvPr/>
        </p:nvSpPr>
        <p:spPr bwMode="auto">
          <a:xfrm>
            <a:off x="76201" y="1841081"/>
            <a:ext cx="247953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zip_code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pomona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</p:txBody>
      </p:sp>
      <p:grpSp>
        <p:nvGrpSpPr>
          <p:cNvPr id="64519" name="Group 24"/>
          <p:cNvGrpSpPr>
            <a:grpSpLocks/>
          </p:cNvGrpSpPr>
          <p:nvPr/>
        </p:nvGrpSpPr>
        <p:grpSpPr bwMode="auto">
          <a:xfrm>
            <a:off x="2184400" y="1888706"/>
            <a:ext cx="5435600" cy="750887"/>
            <a:chOff x="2412765" y="3429000"/>
            <a:chExt cx="5435835" cy="771209"/>
          </a:xfrm>
        </p:grpSpPr>
        <p:grpSp>
          <p:nvGrpSpPr>
            <p:cNvPr id="64520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23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9</a:t>
                </a:r>
                <a:endParaRPr lang="en-US" sz="18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24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  <a:endParaRPr lang="en-US" sz="18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25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7</a:t>
                </a:r>
                <a:endParaRPr lang="en-US" sz="18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26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27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  <a:endParaRPr lang="en-US" sz="18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64521" name="Text Box 32"/>
            <p:cNvSpPr txBox="1">
              <a:spLocks noChangeArrowheads="1"/>
            </p:cNvSpPr>
            <p:nvPr/>
          </p:nvSpPr>
          <p:spPr bwMode="auto">
            <a:xfrm>
              <a:off x="2412765" y="3810528"/>
              <a:ext cx="668366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onsolas" panose="020B0609020204030204" pitchFamily="49" charset="0"/>
                  <a:cs typeface="Consolas" panose="020B0609020204030204" pitchFamily="49" charset="0"/>
                </a:rPr>
                <a:t>16</a:t>
              </a:r>
            </a:p>
          </p:txBody>
        </p:sp>
        <p:sp>
          <p:nvSpPr>
            <p:cNvPr id="64522" name="Text Box 33"/>
            <p:cNvSpPr txBox="1">
              <a:spLocks noChangeArrowheads="1"/>
            </p:cNvSpPr>
            <p:nvPr/>
          </p:nvSpPr>
          <p:spPr bwMode="auto">
            <a:xfrm>
              <a:off x="3182736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onsolas" panose="020B0609020204030204" pitchFamily="49" charset="0"/>
                  <a:cs typeface="Consolas" panose="020B0609020204030204" pitchFamily="49" charset="0"/>
                </a:rPr>
                <a:t>20</a:t>
              </a:r>
            </a:p>
          </p:txBody>
        </p:sp>
        <p:sp>
          <p:nvSpPr>
            <p:cNvPr id="64523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64524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64525" name="Text Box 36"/>
            <p:cNvSpPr txBox="1">
              <a:spLocks noChangeArrowheads="1"/>
            </p:cNvSpPr>
            <p:nvPr/>
          </p:nvSpPr>
          <p:spPr bwMode="auto">
            <a:xfrm>
              <a:off x="4097175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onsolas" panose="020B0609020204030204" pitchFamily="49" charset="0"/>
                  <a:cs typeface="Consolas" panose="020B0609020204030204" pitchFamily="49" charset="0"/>
                </a:rPr>
                <a:t>24</a:t>
              </a:r>
            </a:p>
          </p:txBody>
        </p:sp>
        <p:sp>
          <p:nvSpPr>
            <p:cNvPr id="64526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64527" name="Text Box 38"/>
            <p:cNvSpPr txBox="1">
              <a:spLocks noChangeArrowheads="1"/>
            </p:cNvSpPr>
            <p:nvPr/>
          </p:nvSpPr>
          <p:spPr bwMode="auto">
            <a:xfrm>
              <a:off x="5029078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onsolas" panose="020B0609020204030204" pitchFamily="49" charset="0"/>
                  <a:cs typeface="Consolas" panose="020B0609020204030204" pitchFamily="49" charset="0"/>
                </a:rPr>
                <a:t>28</a:t>
              </a:r>
            </a:p>
          </p:txBody>
        </p:sp>
        <p:sp>
          <p:nvSpPr>
            <p:cNvPr id="64528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64529" name="Text Box 40"/>
            <p:cNvSpPr txBox="1">
              <a:spLocks noChangeArrowheads="1"/>
            </p:cNvSpPr>
            <p:nvPr/>
          </p:nvSpPr>
          <p:spPr bwMode="auto">
            <a:xfrm>
              <a:off x="5943518" y="3823572"/>
              <a:ext cx="990642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onsolas" panose="020B0609020204030204" pitchFamily="49" charset="0"/>
                  <a:cs typeface="Consolas" panose="020B0609020204030204" pitchFamily="49" charset="0"/>
                </a:rPr>
                <a:t>32</a:t>
              </a:r>
            </a:p>
          </p:txBody>
        </p:sp>
        <p:sp>
          <p:nvSpPr>
            <p:cNvPr id="64530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64531" name="Text Box 42"/>
            <p:cNvSpPr txBox="1">
              <a:spLocks noChangeArrowheads="1"/>
            </p:cNvSpPr>
            <p:nvPr/>
          </p:nvSpPr>
          <p:spPr bwMode="auto">
            <a:xfrm>
              <a:off x="6857957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onsolas" panose="020B0609020204030204" pitchFamily="49" charset="0"/>
                  <a:cs typeface="Consolas" panose="020B0609020204030204" pitchFamily="49" charset="0"/>
                </a:rPr>
                <a:t>36</a:t>
              </a:r>
            </a:p>
          </p:txBody>
        </p:sp>
        <p:sp>
          <p:nvSpPr>
            <p:cNvPr id="64532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DEFDC59-820F-115A-E54D-D83004E325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4719822"/>
              </p:ext>
            </p:extLst>
          </p:nvPr>
        </p:nvGraphicFramePr>
        <p:xfrm>
          <a:off x="5791200" y="0"/>
          <a:ext cx="33528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%</a:t>
                      </a:r>
                      <a:r>
                        <a:rPr lang="en-US" b="0" i="0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rdi</a:t>
                      </a:r>
                      <a:endParaRPr lang="en-US" b="0" i="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%</a:t>
                      </a:r>
                      <a:r>
                        <a:rPr lang="en-US" b="0" i="0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rsi</a:t>
                      </a:r>
                      <a:endParaRPr lang="en-US" b="0" i="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digit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%</a:t>
                      </a:r>
                      <a:r>
                        <a:rPr lang="en-US" b="0" i="0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rax</a:t>
                      </a:r>
                      <a:endParaRPr lang="en-US" b="0" i="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return </a:t>
                      </a:r>
                      <a:r>
                        <a:rPr lang="en-US" b="0" i="0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val</a:t>
                      </a:r>
                      <a:endParaRPr lang="en-US" b="0" i="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3766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31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0ACE1-EC14-9244-8DE0-F8C9F2842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Operand Forms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4D2CBF-C35E-5145-AC6B-B0BBAEE40C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9372600" cy="54102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Immediate:</a:t>
            </a:r>
          </a:p>
          <a:p>
            <a:pPr lvl="1"/>
            <a:r>
              <a:rPr lang="en-US" dirty="0"/>
              <a:t>Syntax: $c	        Ex: $47 	        Val: c		C </a:t>
            </a:r>
            <a:r>
              <a:rPr lang="en-US" dirty="0" err="1"/>
              <a:t>Equiv</a:t>
            </a:r>
            <a:r>
              <a:rPr lang="en-US" dirty="0"/>
              <a:t>: 47</a:t>
            </a:r>
          </a:p>
          <a:p>
            <a:pPr lvl="1"/>
            <a:endParaRPr lang="en-US" dirty="0"/>
          </a:p>
          <a:p>
            <a:r>
              <a:rPr lang="en-US" dirty="0"/>
              <a:t>Register:</a:t>
            </a:r>
          </a:p>
          <a:p>
            <a:pPr lvl="1"/>
            <a:r>
              <a:rPr lang="en-US" dirty="0"/>
              <a:t>Syntax: r	        Ex: %</a:t>
            </a:r>
            <a:r>
              <a:rPr lang="en-US" dirty="0" err="1"/>
              <a:t>rbp</a:t>
            </a:r>
            <a:r>
              <a:rPr lang="en-US" dirty="0"/>
              <a:t> 	        Val: Reg[r]		C </a:t>
            </a:r>
            <a:r>
              <a:rPr lang="en-US" dirty="0" err="1"/>
              <a:t>Equiv</a:t>
            </a:r>
            <a:r>
              <a:rPr lang="en-US" dirty="0"/>
              <a:t>: x	</a:t>
            </a:r>
          </a:p>
          <a:p>
            <a:pPr lvl="1"/>
            <a:endParaRPr lang="en-US" dirty="0"/>
          </a:p>
          <a:p>
            <a:r>
              <a:rPr lang="en-US" dirty="0"/>
              <a:t>Memory (Absolute):</a:t>
            </a:r>
          </a:p>
          <a:p>
            <a:pPr lvl="1"/>
            <a:r>
              <a:rPr lang="en-US" dirty="0"/>
              <a:t>Syntax: </a:t>
            </a:r>
            <a:r>
              <a:rPr lang="en-US" dirty="0" err="1"/>
              <a:t>addr</a:t>
            </a:r>
            <a:r>
              <a:rPr lang="en-US" dirty="0"/>
              <a:t>	        Ex: 0x4050 	        Val: Mem[</a:t>
            </a:r>
            <a:r>
              <a:rPr lang="en-US" dirty="0" err="1"/>
              <a:t>addr</a:t>
            </a:r>
            <a:r>
              <a:rPr lang="en-US" dirty="0"/>
              <a:t>]	    	C </a:t>
            </a:r>
            <a:r>
              <a:rPr lang="en-US" dirty="0" err="1"/>
              <a:t>Equiv</a:t>
            </a:r>
            <a:r>
              <a:rPr lang="en-US" dirty="0"/>
              <a:t>: *0x60201a</a:t>
            </a:r>
          </a:p>
          <a:p>
            <a:pPr lvl="1"/>
            <a:endParaRPr lang="en-US" dirty="0"/>
          </a:p>
          <a:p>
            <a:r>
              <a:rPr lang="en-US" dirty="0"/>
              <a:t>Memory (Indirect):</a:t>
            </a:r>
          </a:p>
          <a:p>
            <a:pPr lvl="1"/>
            <a:r>
              <a:rPr lang="en-US" dirty="0"/>
              <a:t>Syntax: (r)	        Ex: (%</a:t>
            </a:r>
            <a:r>
              <a:rPr lang="en-US" dirty="0" err="1"/>
              <a:t>rsp</a:t>
            </a:r>
            <a:r>
              <a:rPr lang="en-US" dirty="0"/>
              <a:t>) 	        Val: Mem[Reg[r]]	C </a:t>
            </a:r>
            <a:r>
              <a:rPr lang="en-US" dirty="0" err="1"/>
              <a:t>Equiv</a:t>
            </a:r>
            <a:r>
              <a:rPr lang="en-US" dirty="0"/>
              <a:t>: *x</a:t>
            </a:r>
          </a:p>
          <a:p>
            <a:pPr lvl="1"/>
            <a:endParaRPr lang="en-US" dirty="0"/>
          </a:p>
          <a:p>
            <a:r>
              <a:rPr lang="en-US" dirty="0"/>
              <a:t>Memory (</a:t>
            </a:r>
            <a:r>
              <a:rPr lang="en-US" dirty="0" err="1"/>
              <a:t>Base+displacement</a:t>
            </a:r>
            <a:r>
              <a:rPr lang="en-US" dirty="0"/>
              <a:t>):</a:t>
            </a:r>
          </a:p>
          <a:p>
            <a:pPr lvl="1"/>
            <a:r>
              <a:rPr lang="en-US" dirty="0"/>
              <a:t>Syntax: c(r)	        Ex: 12(%</a:t>
            </a:r>
            <a:r>
              <a:rPr lang="en-US" dirty="0" err="1"/>
              <a:t>rsp</a:t>
            </a:r>
            <a:r>
              <a:rPr lang="en-US" dirty="0"/>
              <a:t>) 	        Val: Mem[Reg[r]+c]	C </a:t>
            </a:r>
            <a:r>
              <a:rPr lang="en-US" dirty="0" err="1"/>
              <a:t>Equiv</a:t>
            </a:r>
            <a:r>
              <a:rPr lang="en-US" dirty="0"/>
              <a:t>: *(x+12)	</a:t>
            </a:r>
          </a:p>
          <a:p>
            <a:endParaRPr lang="en-US" dirty="0"/>
          </a:p>
          <a:p>
            <a:r>
              <a:rPr lang="en-US" dirty="0"/>
              <a:t>Memory (Scaled indexed):</a:t>
            </a:r>
          </a:p>
          <a:p>
            <a:pPr lvl="1"/>
            <a:r>
              <a:rPr lang="en-US" dirty="0"/>
              <a:t>Syntax: (r1,r2,s)      Ex: (%rdx,%rsi,4)       Val: Mem[Reg[r1]+Reg[r2]*s]    C: r1[r2]</a:t>
            </a:r>
          </a:p>
          <a:p>
            <a:pPr lvl="1"/>
            <a:endParaRPr lang="en-US" dirty="0"/>
          </a:p>
          <a:p>
            <a:r>
              <a:rPr lang="en-US" dirty="0"/>
              <a:t>Memory (Scaled indexed w/ displacement):</a:t>
            </a:r>
          </a:p>
          <a:p>
            <a:pPr lvl="1"/>
            <a:r>
              <a:rPr lang="en-US" dirty="0"/>
              <a:t>Syntax: c(r1,r2,s)     Ex: 8(%rdx,%rsi,4)    Val: Mem[Reg[r1]+Reg[r2]*</a:t>
            </a:r>
            <a:r>
              <a:rPr lang="en-US" dirty="0" err="1"/>
              <a:t>s+c</a:t>
            </a:r>
            <a:r>
              <a:rPr lang="en-US" dirty="0"/>
              <a:t>] C: (r1+8)[r2]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448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2AC80-996F-CC4B-B566-E89350D5A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Operands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B3120-4C71-BB48-B4C9-3258F0358C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581400"/>
            <a:ext cx="8229600" cy="2895600"/>
          </a:xfrm>
        </p:spPr>
        <p:txBody>
          <a:bodyPr/>
          <a:lstStyle/>
          <a:p>
            <a:r>
              <a:rPr lang="en-US" dirty="0"/>
              <a:t>What are the values of the following operands (assuming register and memory state shown above)?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(%rax,%rcx,4)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(%rax,%rdx,4)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8(%rax,%rcx,4)</a:t>
            </a:r>
          </a:p>
          <a:p>
            <a:pPr marL="274320" lvl="1" indent="0">
              <a:buNone/>
            </a:pP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0576F67-7019-DD4A-8241-0EF996182E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0376204"/>
              </p:ext>
            </p:extLst>
          </p:nvPr>
        </p:nvGraphicFramePr>
        <p:xfrm>
          <a:off x="914400" y="1600200"/>
          <a:ext cx="228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654902174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901052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5624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%</a:t>
                      </a:r>
                      <a:r>
                        <a:rPr lang="en-US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rax</a:t>
                      </a:r>
                      <a:endParaRPr 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32150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%</a:t>
                      </a:r>
                      <a:r>
                        <a:rPr lang="en-US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rcx</a:t>
                      </a:r>
                      <a:endParaRPr 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44529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%</a:t>
                      </a:r>
                      <a:r>
                        <a:rPr lang="en-US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rdx</a:t>
                      </a:r>
                      <a:endParaRPr 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2912253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2C3E270-242B-6342-B6F4-0CB51158F6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6179878"/>
              </p:ext>
            </p:extLst>
          </p:nvPr>
        </p:nvGraphicFramePr>
        <p:xfrm>
          <a:off x="4038600" y="1600200"/>
          <a:ext cx="3200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0260">
                  <a:extLst>
                    <a:ext uri="{9D8B030D-6E8A-4147-A177-3AD203B41FA5}">
                      <a16:colId xmlns:a16="http://schemas.microsoft.com/office/drawing/2014/main" val="654902174"/>
                    </a:ext>
                  </a:extLst>
                </a:gridCol>
                <a:gridCol w="1120140">
                  <a:extLst>
                    <a:ext uri="{9D8B030D-6E8A-4147-A177-3AD203B41FA5}">
                      <a16:colId xmlns:a16="http://schemas.microsoft.com/office/drawing/2014/main" val="901052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Memory 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5624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0xFF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32150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0xAB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44529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2912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3613956"/>
                  </a:ext>
                </a:extLst>
              </a:tr>
            </a:tbl>
          </a:graphicData>
        </a:graphic>
      </p:graphicFrame>
      <p:sp>
        <p:nvSpPr>
          <p:cNvPr id="6" name="Text Box 15">
            <a:extLst>
              <a:ext uri="{FF2B5EF4-FFF2-40B4-BE49-F238E27FC236}">
                <a16:creationId xmlns:a16="http://schemas.microsoft.com/office/drawing/2014/main" id="{F0995E44-1DC2-937D-8230-2DCB3F1625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2577" y="4381500"/>
            <a:ext cx="74892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0xAB</a:t>
            </a:r>
          </a:p>
        </p:txBody>
      </p:sp>
      <p:sp>
        <p:nvSpPr>
          <p:cNvPr id="7" name="Text Box 16">
            <a:extLst>
              <a:ext uri="{FF2B5EF4-FFF2-40B4-BE49-F238E27FC236}">
                <a16:creationId xmlns:a16="http://schemas.microsoft.com/office/drawing/2014/main" id="{CF9C0EE3-6360-D899-FC84-03FE7D123D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2577" y="4756029"/>
            <a:ext cx="74892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0x47</a:t>
            </a:r>
          </a:p>
        </p:txBody>
      </p:sp>
      <p:sp>
        <p:nvSpPr>
          <p:cNvPr id="8" name="Text Box 17">
            <a:extLst>
              <a:ext uri="{FF2B5EF4-FFF2-40B4-BE49-F238E27FC236}">
                <a16:creationId xmlns:a16="http://schemas.microsoft.com/office/drawing/2014/main" id="{57FCE135-1575-03F6-DC13-D5A455E2A1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2577" y="5137029"/>
            <a:ext cx="74892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0x47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F47694E-6A6B-DA33-3209-0D133589916F}"/>
              </a:ext>
            </a:extLst>
          </p:cNvPr>
          <p:cNvSpPr/>
          <p:nvPr/>
        </p:nvSpPr>
        <p:spPr>
          <a:xfrm>
            <a:off x="3276600" y="4381500"/>
            <a:ext cx="2057400" cy="17526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26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pitchFamily="-96" charset="0"/>
              </a:rPr>
              <a:t>Array Accessing Example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615601"/>
            <a:ext cx="8229600" cy="1958322"/>
          </a:xfrm>
        </p:spPr>
        <p:txBody>
          <a:bodyPr>
            <a:normAutofit/>
          </a:bodyPr>
          <a:lstStyle/>
          <a:p>
            <a:pPr marL="498475" indent="-342900">
              <a:spcBef>
                <a:spcPct val="25000"/>
              </a:spcBef>
              <a:buClr>
                <a:schemeClr val="hlink"/>
              </a:buClr>
              <a:buSzPct val="75000"/>
            </a:pPr>
            <a:r>
              <a:rPr lang="en-US" sz="2000" dirty="0">
                <a:latin typeface="Calibri" pitchFamily="-96" charset="0"/>
              </a:rPr>
              <a:t>Register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en-US" sz="2000" dirty="0">
                <a:latin typeface="Calibri" pitchFamily="-96" charset="0"/>
              </a:rPr>
              <a:t> contains starting address of array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zipcode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98475" indent="-342900">
              <a:spcBef>
                <a:spcPct val="25000"/>
              </a:spcBef>
              <a:buClr>
                <a:schemeClr val="hlink"/>
              </a:buClr>
              <a:buSzPct val="75000"/>
            </a:pPr>
            <a:r>
              <a:rPr lang="en-US" sz="2000" dirty="0">
                <a:latin typeface="Calibri" pitchFamily="-96" charset="0"/>
              </a:rPr>
              <a:t>Register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rsi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latin typeface="Calibri" pitchFamily="-96" charset="0"/>
              </a:rPr>
              <a:t>contains array index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digit</a:t>
            </a:r>
          </a:p>
          <a:p>
            <a:pPr marL="498475" indent="-342900">
              <a:spcBef>
                <a:spcPct val="25000"/>
              </a:spcBef>
              <a:buClr>
                <a:schemeClr val="hlink"/>
              </a:buClr>
              <a:buSzPct val="75000"/>
            </a:pPr>
            <a:r>
              <a:rPr lang="en-US" sz="2000" dirty="0">
                <a:latin typeface="Calibri" pitchFamily="-96" charset="0"/>
              </a:rPr>
              <a:t>Desired digit at 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+ 4*%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rsi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98475" indent="-342900">
              <a:spcBef>
                <a:spcPct val="25000"/>
              </a:spcBef>
              <a:buClr>
                <a:schemeClr val="hlink"/>
              </a:buClr>
              <a:buSzPct val="75000"/>
            </a:pPr>
            <a:r>
              <a:rPr lang="en-US" sz="2000" dirty="0">
                <a:latin typeface="Calibri" pitchFamily="-96" charset="0"/>
              </a:rPr>
              <a:t>Use memory reference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(%rdi,%rsi,4)</a:t>
            </a:r>
          </a:p>
        </p:txBody>
      </p:sp>
      <p:sp>
        <p:nvSpPr>
          <p:cNvPr id="64515" name="Rectangle 4"/>
          <p:cNvSpPr>
            <a:spLocks noChangeArrowheads="1"/>
          </p:cNvSpPr>
          <p:nvPr/>
        </p:nvSpPr>
        <p:spPr bwMode="auto">
          <a:xfrm>
            <a:off x="1427162" y="2752297"/>
            <a:ext cx="6864350" cy="9207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get_digit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int*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zipcode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, int digit){</a:t>
            </a:r>
          </a:p>
          <a:p>
            <a:pPr eaLnBrk="0" hangingPunct="0"/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return z[digit];</a:t>
            </a:r>
          </a:p>
          <a:p>
            <a:pPr eaLnBrk="0" hangingPunct="0"/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64516" name="Rectangle 5"/>
          <p:cNvSpPr>
            <a:spLocks noChangeArrowheads="1"/>
          </p:cNvSpPr>
          <p:nvPr/>
        </p:nvSpPr>
        <p:spPr bwMode="auto">
          <a:xfrm>
            <a:off x="1432158" y="3900433"/>
            <a:ext cx="6859354" cy="36676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>
              <a:tabLst>
                <a:tab pos="342900" algn="l"/>
                <a:tab pos="2628900" algn="l"/>
              </a:tabLst>
            </a:pPr>
            <a:r>
              <a:rPr lang="cs-CZ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movl</a:t>
            </a:r>
            <a:r>
              <a:rPr lang="cs-CZ" sz="1800" dirty="0">
                <a:latin typeface="Consolas" panose="020B0609020204030204" pitchFamily="49" charset="0"/>
                <a:cs typeface="Consolas" panose="020B0609020204030204" pitchFamily="49" charset="0"/>
              </a:rPr>
              <a:t> (%rdi,%rsi,4), %</a:t>
            </a:r>
            <a:r>
              <a:rPr lang="cs-CZ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eax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# ret = z[digit]</a:t>
            </a:r>
          </a:p>
        </p:txBody>
      </p:sp>
      <p:sp>
        <p:nvSpPr>
          <p:cNvPr id="64518" name="Text Box 31"/>
          <p:cNvSpPr txBox="1">
            <a:spLocks noChangeArrowheads="1"/>
          </p:cNvSpPr>
          <p:nvPr/>
        </p:nvSpPr>
        <p:spPr bwMode="auto">
          <a:xfrm>
            <a:off x="76201" y="1841081"/>
            <a:ext cx="247953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 dirty="0" err="1">
                <a:latin typeface="Courier New" pitchFamily="-96" charset="0"/>
              </a:rPr>
              <a:t>zip_code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dirty="0" err="1">
                <a:latin typeface="Courier New" pitchFamily="-96" charset="0"/>
              </a:rPr>
              <a:t>pomona</a:t>
            </a:r>
            <a:r>
              <a:rPr lang="en-US" sz="1800" dirty="0">
                <a:latin typeface="Courier New" pitchFamily="-96" charset="0"/>
              </a:rPr>
              <a:t>;</a:t>
            </a:r>
          </a:p>
        </p:txBody>
      </p:sp>
      <p:grpSp>
        <p:nvGrpSpPr>
          <p:cNvPr id="64519" name="Group 24"/>
          <p:cNvGrpSpPr>
            <a:grpSpLocks/>
          </p:cNvGrpSpPr>
          <p:nvPr/>
        </p:nvGrpSpPr>
        <p:grpSpPr bwMode="auto">
          <a:xfrm>
            <a:off x="2184400" y="1888706"/>
            <a:ext cx="5435600" cy="750887"/>
            <a:chOff x="2412765" y="3429000"/>
            <a:chExt cx="5435835" cy="771209"/>
          </a:xfrm>
        </p:grpSpPr>
        <p:grpSp>
          <p:nvGrpSpPr>
            <p:cNvPr id="64520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23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9</a:t>
                </a:r>
                <a:endParaRPr lang="en-US" sz="18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4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1</a:t>
                </a:r>
                <a:endParaRPr lang="en-US" sz="18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5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7</a:t>
                </a:r>
                <a:endParaRPr lang="en-US" sz="18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6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27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1</a:t>
                </a:r>
                <a:endParaRPr lang="en-US" sz="18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64521" name="Text Box 32"/>
            <p:cNvSpPr txBox="1">
              <a:spLocks noChangeArrowheads="1"/>
            </p:cNvSpPr>
            <p:nvPr/>
          </p:nvSpPr>
          <p:spPr bwMode="auto">
            <a:xfrm>
              <a:off x="2412765" y="3810528"/>
              <a:ext cx="668366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16</a:t>
              </a:r>
            </a:p>
          </p:txBody>
        </p:sp>
        <p:sp>
          <p:nvSpPr>
            <p:cNvPr id="64522" name="Text Box 33"/>
            <p:cNvSpPr txBox="1">
              <a:spLocks noChangeArrowheads="1"/>
            </p:cNvSpPr>
            <p:nvPr/>
          </p:nvSpPr>
          <p:spPr bwMode="auto">
            <a:xfrm>
              <a:off x="3182736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20</a:t>
              </a:r>
            </a:p>
          </p:txBody>
        </p:sp>
        <p:sp>
          <p:nvSpPr>
            <p:cNvPr id="64523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4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5" name="Text Box 36"/>
            <p:cNvSpPr txBox="1">
              <a:spLocks noChangeArrowheads="1"/>
            </p:cNvSpPr>
            <p:nvPr/>
          </p:nvSpPr>
          <p:spPr bwMode="auto">
            <a:xfrm>
              <a:off x="4097175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24</a:t>
              </a:r>
            </a:p>
          </p:txBody>
        </p:sp>
        <p:sp>
          <p:nvSpPr>
            <p:cNvPr id="64526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7" name="Text Box 38"/>
            <p:cNvSpPr txBox="1">
              <a:spLocks noChangeArrowheads="1"/>
            </p:cNvSpPr>
            <p:nvPr/>
          </p:nvSpPr>
          <p:spPr bwMode="auto">
            <a:xfrm>
              <a:off x="5029078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28</a:t>
              </a:r>
            </a:p>
          </p:txBody>
        </p:sp>
        <p:sp>
          <p:nvSpPr>
            <p:cNvPr id="64528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9" name="Text Box 40"/>
            <p:cNvSpPr txBox="1">
              <a:spLocks noChangeArrowheads="1"/>
            </p:cNvSpPr>
            <p:nvPr/>
          </p:nvSpPr>
          <p:spPr bwMode="auto">
            <a:xfrm>
              <a:off x="5943518" y="3823572"/>
              <a:ext cx="990642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32</a:t>
              </a:r>
            </a:p>
          </p:txBody>
        </p:sp>
        <p:sp>
          <p:nvSpPr>
            <p:cNvPr id="64530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31" name="Text Box 42"/>
            <p:cNvSpPr txBox="1">
              <a:spLocks noChangeArrowheads="1"/>
            </p:cNvSpPr>
            <p:nvPr/>
          </p:nvSpPr>
          <p:spPr bwMode="auto">
            <a:xfrm>
              <a:off x="6857957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36</a:t>
              </a:r>
            </a:p>
          </p:txBody>
        </p:sp>
        <p:sp>
          <p:nvSpPr>
            <p:cNvPr id="64532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DEFDC59-820F-115A-E54D-D83004E325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4698624"/>
              </p:ext>
            </p:extLst>
          </p:nvPr>
        </p:nvGraphicFramePr>
        <p:xfrm>
          <a:off x="5791200" y="0"/>
          <a:ext cx="33528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%</a:t>
                      </a:r>
                      <a:r>
                        <a:rPr lang="en-US" b="0" i="0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rdi</a:t>
                      </a:r>
                      <a:endParaRPr lang="en-US" b="0" i="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%</a:t>
                      </a:r>
                      <a:r>
                        <a:rPr lang="en-US" b="0" i="0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rsi</a:t>
                      </a:r>
                      <a:endParaRPr lang="en-US" b="0" i="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digit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%</a:t>
                      </a:r>
                      <a:r>
                        <a:rPr lang="en-US" b="0" i="0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rax</a:t>
                      </a:r>
                      <a:endParaRPr lang="en-US" b="0" i="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return </a:t>
                      </a:r>
                      <a:r>
                        <a:rPr lang="en-US" b="0" i="0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val</a:t>
                      </a:r>
                      <a:endParaRPr lang="en-US" b="0" i="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3766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3255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645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FDB48-2EF1-6C49-BE5C-260F25416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Compilation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8A5549C4-8D5C-D149-9EDD-7F0849FA100E}"/>
              </a:ext>
            </a:extLst>
          </p:cNvPr>
          <p:cNvGrpSpPr/>
          <p:nvPr/>
        </p:nvGrpSpPr>
        <p:grpSpPr>
          <a:xfrm>
            <a:off x="415925" y="1905000"/>
            <a:ext cx="8270875" cy="1768475"/>
            <a:chOff x="0" y="30163"/>
            <a:chExt cx="8270875" cy="1768475"/>
          </a:xfrm>
        </p:grpSpPr>
        <p:sp>
          <p:nvSpPr>
            <p:cNvPr id="4" name="Rectangle 379">
              <a:extLst>
                <a:ext uri="{FF2B5EF4-FFF2-40B4-BE49-F238E27FC236}">
                  <a16:creationId xmlns:a16="http://schemas.microsoft.com/office/drawing/2014/main" id="{EDB64972-64F2-CC49-BDBF-95812DDF3B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4400" y="350838"/>
              <a:ext cx="914400" cy="838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en-US" sz="1400"/>
                <a:t>Pre-</a:t>
              </a:r>
            </a:p>
            <a:p>
              <a:r>
                <a:rPr lang="en-US" sz="1400"/>
                <a:t>processor</a:t>
              </a:r>
            </a:p>
            <a:p>
              <a:r>
                <a:rPr lang="en-US" sz="1400"/>
                <a:t>(</a:t>
              </a:r>
              <a:r>
                <a:rPr lang="en-US" sz="1400">
                  <a:latin typeface="Courier New" charset="0"/>
                </a:rPr>
                <a:t>cpp</a:t>
              </a:r>
              <a:r>
                <a:rPr lang="en-US" sz="1400"/>
                <a:t>)</a:t>
              </a:r>
            </a:p>
          </p:txBody>
        </p:sp>
        <p:sp>
          <p:nvSpPr>
            <p:cNvPr id="5" name="Line 382">
              <a:extLst>
                <a:ext uri="{FF2B5EF4-FFF2-40B4-BE49-F238E27FC236}">
                  <a16:creationId xmlns:a16="http://schemas.microsoft.com/office/drawing/2014/main" id="{BEB3F0C3-217E-874D-9218-BB7DCA9643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28800" y="808038"/>
              <a:ext cx="914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Text Box 383">
              <a:extLst>
                <a:ext uri="{FF2B5EF4-FFF2-40B4-BE49-F238E27FC236}">
                  <a16:creationId xmlns:a16="http://schemas.microsoft.com/office/drawing/2014/main" id="{3CFC263C-CAB7-E14A-A27C-7DB30C1E86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8800" y="532220"/>
              <a:ext cx="92845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1200" dirty="0">
                  <a:latin typeface="Courier New" charset="0"/>
                </a:rPr>
                <a:t>demo05.i</a:t>
              </a:r>
            </a:p>
          </p:txBody>
        </p:sp>
        <p:sp>
          <p:nvSpPr>
            <p:cNvPr id="7" name="Rectangle 390">
              <a:extLst>
                <a:ext uri="{FF2B5EF4-FFF2-40B4-BE49-F238E27FC236}">
                  <a16:creationId xmlns:a16="http://schemas.microsoft.com/office/drawing/2014/main" id="{26F4B81B-676B-3D45-8341-5A2D6898B9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3200" y="350838"/>
              <a:ext cx="914400" cy="838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en-US" sz="1400"/>
                <a:t> Compiler</a:t>
              </a:r>
            </a:p>
            <a:p>
              <a:r>
                <a:rPr lang="en-US" sz="1400"/>
                <a:t>(</a:t>
              </a:r>
              <a:r>
                <a:rPr lang="en-US" sz="1400">
                  <a:latin typeface="Courier New" charset="0"/>
                </a:rPr>
                <a:t>cc1</a:t>
              </a:r>
              <a:r>
                <a:rPr lang="en-US" sz="1400"/>
                <a:t>)</a:t>
              </a:r>
            </a:p>
          </p:txBody>
        </p:sp>
        <p:sp>
          <p:nvSpPr>
            <p:cNvPr id="8" name="Line 391">
              <a:extLst>
                <a:ext uri="{FF2B5EF4-FFF2-40B4-BE49-F238E27FC236}">
                  <a16:creationId xmlns:a16="http://schemas.microsoft.com/office/drawing/2014/main" id="{CB41A81D-FAAB-7048-96BF-BD1AFF5AD3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57600" y="808038"/>
              <a:ext cx="914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Text Box 392">
              <a:extLst>
                <a:ext uri="{FF2B5EF4-FFF2-40B4-BE49-F238E27FC236}">
                  <a16:creationId xmlns:a16="http://schemas.microsoft.com/office/drawing/2014/main" id="{87E90A1C-585D-AF40-806B-563F713D61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57600" y="532220"/>
              <a:ext cx="92845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1200" dirty="0">
                  <a:latin typeface="Courier New" charset="0"/>
                </a:rPr>
                <a:t>demo05.s</a:t>
              </a:r>
            </a:p>
          </p:txBody>
        </p:sp>
        <p:sp>
          <p:nvSpPr>
            <p:cNvPr id="10" name="Rectangle 393">
              <a:extLst>
                <a:ext uri="{FF2B5EF4-FFF2-40B4-BE49-F238E27FC236}">
                  <a16:creationId xmlns:a16="http://schemas.microsoft.com/office/drawing/2014/main" id="{A3DBBFF2-E820-CF4E-9FB4-2354A31B4E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2000" y="350838"/>
              <a:ext cx="914400" cy="838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en-US" sz="1400"/>
                <a:t>Assembler</a:t>
              </a:r>
            </a:p>
            <a:p>
              <a:r>
                <a:rPr lang="en-US" sz="1400"/>
                <a:t>(</a:t>
              </a:r>
              <a:r>
                <a:rPr lang="en-US" sz="1400">
                  <a:latin typeface="Courier New" charset="0"/>
                </a:rPr>
                <a:t>as</a:t>
              </a:r>
              <a:r>
                <a:rPr lang="en-US" sz="1400"/>
                <a:t>)</a:t>
              </a:r>
            </a:p>
          </p:txBody>
        </p:sp>
        <p:sp>
          <p:nvSpPr>
            <p:cNvPr id="11" name="Line 394">
              <a:extLst>
                <a:ext uri="{FF2B5EF4-FFF2-40B4-BE49-F238E27FC236}">
                  <a16:creationId xmlns:a16="http://schemas.microsoft.com/office/drawing/2014/main" id="{7CB26367-7B56-7441-B271-A52B1A72DC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86400" y="808038"/>
              <a:ext cx="914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Text Box 395">
              <a:extLst>
                <a:ext uri="{FF2B5EF4-FFF2-40B4-BE49-F238E27FC236}">
                  <a16:creationId xmlns:a16="http://schemas.microsoft.com/office/drawing/2014/main" id="{778D2184-5A3C-664D-94FF-62A0E3E7F1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86400" y="532220"/>
              <a:ext cx="92845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1200" dirty="0">
                  <a:latin typeface="Courier New" charset="0"/>
                </a:rPr>
                <a:t>demo05.o</a:t>
              </a:r>
            </a:p>
          </p:txBody>
        </p:sp>
        <p:sp>
          <p:nvSpPr>
            <p:cNvPr id="13" name="Rectangle 396">
              <a:extLst>
                <a:ext uri="{FF2B5EF4-FFF2-40B4-BE49-F238E27FC236}">
                  <a16:creationId xmlns:a16="http://schemas.microsoft.com/office/drawing/2014/main" id="{E53215CB-CFDF-5646-AE4A-BA82ED8F44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0800" y="350838"/>
              <a:ext cx="914400" cy="838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en-US" sz="1400"/>
                <a:t>Linker</a:t>
              </a:r>
            </a:p>
            <a:p>
              <a:r>
                <a:rPr lang="en-US" sz="1400"/>
                <a:t>(</a:t>
              </a:r>
              <a:r>
                <a:rPr lang="en-US" sz="1400">
                  <a:latin typeface="Courier New" charset="0"/>
                </a:rPr>
                <a:t>ld</a:t>
              </a:r>
              <a:r>
                <a:rPr lang="en-US" sz="1400"/>
                <a:t>)</a:t>
              </a:r>
            </a:p>
          </p:txBody>
        </p:sp>
        <p:sp>
          <p:nvSpPr>
            <p:cNvPr id="14" name="Line 397">
              <a:extLst>
                <a:ext uri="{FF2B5EF4-FFF2-40B4-BE49-F238E27FC236}">
                  <a16:creationId xmlns:a16="http://schemas.microsoft.com/office/drawing/2014/main" id="{8BC133F7-06E1-ED43-B1C9-0E10B96891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15200" y="808038"/>
              <a:ext cx="914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Text Box 398">
              <a:extLst>
                <a:ext uri="{FF2B5EF4-FFF2-40B4-BE49-F238E27FC236}">
                  <a16:creationId xmlns:a16="http://schemas.microsoft.com/office/drawing/2014/main" id="{A3E4D02E-AA62-1C4D-B37D-511CA60084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07275" y="532220"/>
              <a:ext cx="74251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1200" dirty="0">
                  <a:latin typeface="Courier New" charset="0"/>
                </a:rPr>
                <a:t>demo05</a:t>
              </a:r>
            </a:p>
          </p:txBody>
        </p:sp>
        <p:sp>
          <p:nvSpPr>
            <p:cNvPr id="16" name="Line 399">
              <a:extLst>
                <a:ext uri="{FF2B5EF4-FFF2-40B4-BE49-F238E27FC236}">
                  <a16:creationId xmlns:a16="http://schemas.microsoft.com/office/drawing/2014/main" id="{73C2B683-79EB-544D-8193-DAB817FFB3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808038"/>
              <a:ext cx="914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Text Box 400">
              <a:extLst>
                <a:ext uri="{FF2B5EF4-FFF2-40B4-BE49-F238E27FC236}">
                  <a16:creationId xmlns:a16="http://schemas.microsoft.com/office/drawing/2014/main" id="{211BCFFF-0206-5643-BCD6-E0CBAF2A8E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532220"/>
              <a:ext cx="92845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1200" dirty="0">
                  <a:latin typeface="Courier New" charset="0"/>
                </a:rPr>
                <a:t>demo05.c</a:t>
              </a:r>
            </a:p>
          </p:txBody>
        </p:sp>
        <p:sp>
          <p:nvSpPr>
            <p:cNvPr id="18" name="Text Box 401">
              <a:extLst>
                <a:ext uri="{FF2B5EF4-FFF2-40B4-BE49-F238E27FC236}">
                  <a16:creationId xmlns:a16="http://schemas.microsoft.com/office/drawing/2014/main" id="{44007AC7-3225-B64A-A0A7-FC4FE9E663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38" y="960438"/>
              <a:ext cx="749300" cy="639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1200" i="1" dirty="0"/>
                <a:t>Source</a:t>
              </a:r>
            </a:p>
            <a:p>
              <a:r>
                <a:rPr lang="en-US" sz="1200" i="1" dirty="0"/>
                <a:t>program</a:t>
              </a:r>
            </a:p>
            <a:p>
              <a:r>
                <a:rPr lang="en-US" sz="1200" i="1" dirty="0"/>
                <a:t>(text)</a:t>
              </a:r>
            </a:p>
          </p:txBody>
        </p:sp>
        <p:sp>
          <p:nvSpPr>
            <p:cNvPr id="19" name="Text Box 402">
              <a:extLst>
                <a:ext uri="{FF2B5EF4-FFF2-40B4-BE49-F238E27FC236}">
                  <a16:creationId xmlns:a16="http://schemas.microsoft.com/office/drawing/2014/main" id="{CACBE534-7F16-E149-A038-259486B74F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05000" y="976313"/>
              <a:ext cx="757238" cy="822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1200" i="1"/>
                <a:t>Modified</a:t>
              </a:r>
            </a:p>
            <a:p>
              <a:r>
                <a:rPr lang="en-US" sz="1200" i="1"/>
                <a:t>source</a:t>
              </a:r>
            </a:p>
            <a:p>
              <a:r>
                <a:rPr lang="en-US" sz="1200" i="1"/>
                <a:t>program</a:t>
              </a:r>
            </a:p>
            <a:p>
              <a:r>
                <a:rPr lang="en-US" sz="1200" i="1"/>
                <a:t>(text)</a:t>
              </a:r>
            </a:p>
          </p:txBody>
        </p:sp>
        <p:sp>
          <p:nvSpPr>
            <p:cNvPr id="20" name="Text Box 403">
              <a:extLst>
                <a:ext uri="{FF2B5EF4-FFF2-40B4-BE49-F238E27FC236}">
                  <a16:creationId xmlns:a16="http://schemas.microsoft.com/office/drawing/2014/main" id="{55A0964C-7C29-4B40-9D46-F777C53017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89350" y="960438"/>
              <a:ext cx="842963" cy="639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1200" i="1"/>
                <a:t>Assembly</a:t>
              </a:r>
            </a:p>
            <a:p>
              <a:r>
                <a:rPr lang="en-US" sz="1200" i="1"/>
                <a:t>program</a:t>
              </a:r>
            </a:p>
            <a:p>
              <a:r>
                <a:rPr lang="en-US" sz="1200" i="1"/>
                <a:t>(text)</a:t>
              </a:r>
            </a:p>
          </p:txBody>
        </p:sp>
        <p:sp>
          <p:nvSpPr>
            <p:cNvPr id="21" name="Text Box 404">
              <a:extLst>
                <a:ext uri="{FF2B5EF4-FFF2-40B4-BE49-F238E27FC236}">
                  <a16:creationId xmlns:a16="http://schemas.microsoft.com/office/drawing/2014/main" id="{8DC1F575-717E-844F-B1FD-D7CABEF5C5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84813" y="976313"/>
              <a:ext cx="984250" cy="822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1200" i="1"/>
                <a:t>Relocatable</a:t>
              </a:r>
            </a:p>
            <a:p>
              <a:r>
                <a:rPr lang="en-US" sz="1200" i="1"/>
                <a:t>object</a:t>
              </a:r>
            </a:p>
            <a:p>
              <a:r>
                <a:rPr lang="en-US" sz="1200" i="1"/>
                <a:t>programs</a:t>
              </a:r>
            </a:p>
            <a:p>
              <a:r>
                <a:rPr lang="en-US" sz="1200" i="1"/>
                <a:t>(binary)</a:t>
              </a:r>
            </a:p>
          </p:txBody>
        </p:sp>
        <p:sp>
          <p:nvSpPr>
            <p:cNvPr id="22" name="Text Box 405">
              <a:extLst>
                <a:ext uri="{FF2B5EF4-FFF2-40B4-BE49-F238E27FC236}">
                  <a16:creationId xmlns:a16="http://schemas.microsoft.com/office/drawing/2014/main" id="{4EDD2B69-0357-EA47-B5F7-3E92A1F5C0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35838" y="976313"/>
              <a:ext cx="935037" cy="822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1200" i="1"/>
                <a:t>Executable</a:t>
              </a:r>
            </a:p>
            <a:p>
              <a:r>
                <a:rPr lang="en-US" sz="1200" i="1"/>
                <a:t>object</a:t>
              </a:r>
            </a:p>
            <a:p>
              <a:r>
                <a:rPr lang="en-US" sz="1200" i="1"/>
                <a:t>program</a:t>
              </a:r>
            </a:p>
            <a:p>
              <a:r>
                <a:rPr lang="en-US" sz="1200" i="1"/>
                <a:t>(binary)</a:t>
              </a:r>
            </a:p>
          </p:txBody>
        </p:sp>
        <p:sp>
          <p:nvSpPr>
            <p:cNvPr id="23" name="Line 406">
              <a:extLst>
                <a:ext uri="{FF2B5EF4-FFF2-40B4-BE49-F238E27FC236}">
                  <a16:creationId xmlns:a16="http://schemas.microsoft.com/office/drawing/2014/main" id="{6271401F-88AD-274E-9B47-BC5F28BE32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67400" y="533400"/>
              <a:ext cx="533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Text Box 407">
              <a:extLst>
                <a:ext uri="{FF2B5EF4-FFF2-40B4-BE49-F238E27FC236}">
                  <a16:creationId xmlns:a16="http://schemas.microsoft.com/office/drawing/2014/main" id="{36087E20-EA76-F44A-AB71-DD60A707BD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10200" y="30163"/>
              <a:ext cx="92075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1200">
                  <a:latin typeface="Courier New" charset="0"/>
                </a:rPr>
                <a:t>printf.o</a:t>
              </a:r>
            </a:p>
          </p:txBody>
        </p:sp>
        <p:sp>
          <p:nvSpPr>
            <p:cNvPr id="25" name="Line 406">
              <a:extLst>
                <a:ext uri="{FF2B5EF4-FFF2-40B4-BE49-F238E27FC236}">
                  <a16:creationId xmlns:a16="http://schemas.microsoft.com/office/drawing/2014/main" id="{D5B1B4A4-642B-2D4A-97B8-F8BC5C4CFB1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867400" y="304800"/>
              <a:ext cx="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" name="Rectangle 4">
            <a:extLst>
              <a:ext uri="{FF2B5EF4-FFF2-40B4-BE49-F238E27FC236}">
                <a16:creationId xmlns:a16="http://schemas.microsoft.com/office/drawing/2014/main" id="{F5BDEF74-B1B9-C140-9AF3-0A12AA0A1E6E}"/>
              </a:ext>
            </a:extLst>
          </p:cNvPr>
          <p:cNvSpPr>
            <a:spLocks/>
          </p:cNvSpPr>
          <p:nvPr/>
        </p:nvSpPr>
        <p:spPr bwMode="auto">
          <a:xfrm>
            <a:off x="76200" y="3943762"/>
            <a:ext cx="2197906" cy="2748333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1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#include&lt;</a:t>
            </a:r>
            <a:r>
              <a:rPr lang="en-US" sz="11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stdio.h</a:t>
            </a:r>
            <a:r>
              <a:rPr lang="en-US" sz="11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&gt;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100" b="1" dirty="0"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1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1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main(</a:t>
            </a:r>
            <a:r>
              <a:rPr lang="en-US" sz="11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1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1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argc</a:t>
            </a:r>
            <a:r>
              <a:rPr lang="en-US" sz="11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, 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1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       char ** </a:t>
            </a:r>
            <a:r>
              <a:rPr lang="en-US" sz="11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argv</a:t>
            </a:r>
            <a:r>
              <a:rPr lang="en-US" sz="11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){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100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100" b="1" dirty="0"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100" b="1" dirty="0" err="1">
                <a:latin typeface="Courier New"/>
                <a:ea typeface="Monaco" charset="0"/>
                <a:cs typeface="Courier New"/>
                <a:sym typeface="Monaco" charset="0"/>
              </a:rPr>
              <a:t>printf</a:t>
            </a:r>
            <a:r>
              <a:rPr lang="en-US" sz="1100" b="1" dirty="0">
                <a:latin typeface="Courier New"/>
                <a:ea typeface="Monaco" charset="0"/>
                <a:cs typeface="Courier New"/>
                <a:sym typeface="Monaco" charset="0"/>
              </a:rPr>
              <a:t>("Hello    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100" b="1" dirty="0">
                <a:latin typeface="Courier New"/>
                <a:ea typeface="Monaco" charset="0"/>
                <a:cs typeface="Courier New"/>
                <a:sym typeface="Monaco" charset="0"/>
              </a:rPr>
              <a:t>          world!\n");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100" b="1" dirty="0">
                <a:latin typeface="Courier New"/>
                <a:ea typeface="Monaco" charset="0"/>
                <a:cs typeface="Courier New"/>
                <a:sym typeface="Monaco" charset="0"/>
              </a:rPr>
              <a:t>  return 0;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1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</a:t>
            </a:r>
          </a:p>
        </p:txBody>
      </p:sp>
      <p:sp>
        <p:nvSpPr>
          <p:cNvPr id="28" name="Rectangle 4">
            <a:extLst>
              <a:ext uri="{FF2B5EF4-FFF2-40B4-BE49-F238E27FC236}">
                <a16:creationId xmlns:a16="http://schemas.microsoft.com/office/drawing/2014/main" id="{C8A2A16B-B936-5749-AE97-C439D0D2AA6A}"/>
              </a:ext>
            </a:extLst>
          </p:cNvPr>
          <p:cNvSpPr>
            <a:spLocks/>
          </p:cNvSpPr>
          <p:nvPr/>
        </p:nvSpPr>
        <p:spPr bwMode="auto">
          <a:xfrm>
            <a:off x="2323105" y="3957264"/>
            <a:ext cx="2197906" cy="2748336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>
            <a:prstTxWarp prst="textNoShape">
              <a:avLst/>
            </a:prstTxWarp>
          </a:bodyPr>
          <a:lstStyle/>
          <a:p>
            <a:pPr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100" b="1" dirty="0">
                <a:latin typeface="Courier New"/>
                <a:ea typeface="Monaco" charset="0"/>
                <a:cs typeface="Courier New"/>
                <a:sym typeface="Monaco" charset="0"/>
              </a:rPr>
              <a:t>…</a:t>
            </a:r>
          </a:p>
          <a:p>
            <a:pPr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char * </a:t>
            </a:r>
          </a:p>
          <a:p>
            <a:pPr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restrict, </a:t>
            </a:r>
          </a:p>
          <a:p>
            <a:pPr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...) __attribute__((__format__ (__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__, 1, 2)));</a:t>
            </a:r>
            <a:endParaRPr lang="en-US" sz="1100" b="1" dirty="0">
              <a:latin typeface="Courier New"/>
              <a:ea typeface="Monaco" charset="0"/>
              <a:cs typeface="Courier New"/>
              <a:sym typeface="Monaco" charset="0"/>
            </a:endParaRPr>
          </a:p>
          <a:p>
            <a:pPr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100" b="1" dirty="0">
                <a:latin typeface="Courier New"/>
                <a:ea typeface="Monaco" charset="0"/>
                <a:cs typeface="Courier New"/>
                <a:sym typeface="Monaco" charset="0"/>
              </a:rPr>
              <a:t>…</a:t>
            </a:r>
          </a:p>
          <a:p>
            <a:pPr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100" b="1" dirty="0" err="1"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100" b="1" dirty="0">
                <a:latin typeface="Courier New"/>
                <a:ea typeface="Monaco" charset="0"/>
                <a:cs typeface="Courier New"/>
                <a:sym typeface="Monaco" charset="0"/>
              </a:rPr>
              <a:t> main(</a:t>
            </a:r>
            <a:r>
              <a:rPr lang="en-US" sz="1100" b="1" dirty="0" err="1"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100" b="1" dirty="0"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100" b="1" dirty="0" err="1">
                <a:latin typeface="Courier New"/>
                <a:ea typeface="Monaco" charset="0"/>
                <a:cs typeface="Courier New"/>
                <a:sym typeface="Monaco" charset="0"/>
              </a:rPr>
              <a:t>argc</a:t>
            </a:r>
            <a:r>
              <a:rPr lang="en-US" sz="1100" b="1" dirty="0">
                <a:latin typeface="Courier New"/>
                <a:ea typeface="Monaco" charset="0"/>
                <a:cs typeface="Courier New"/>
                <a:sym typeface="Monaco" charset="0"/>
              </a:rPr>
              <a:t>, </a:t>
            </a:r>
          </a:p>
          <a:p>
            <a:pPr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100" b="1" dirty="0">
                <a:latin typeface="Courier New"/>
                <a:ea typeface="Monaco" charset="0"/>
                <a:cs typeface="Courier New"/>
                <a:sym typeface="Monaco" charset="0"/>
              </a:rPr>
              <a:t>         char ** </a:t>
            </a:r>
            <a:r>
              <a:rPr lang="en-US" sz="1100" b="1" dirty="0" err="1">
                <a:latin typeface="Courier New"/>
                <a:ea typeface="Monaco" charset="0"/>
                <a:cs typeface="Courier New"/>
                <a:sym typeface="Monaco" charset="0"/>
              </a:rPr>
              <a:t>argv</a:t>
            </a:r>
            <a:r>
              <a:rPr lang="en-US" sz="1100" b="1" dirty="0">
                <a:latin typeface="Courier New"/>
                <a:ea typeface="Monaco" charset="0"/>
                <a:cs typeface="Courier New"/>
                <a:sym typeface="Monaco" charset="0"/>
              </a:rPr>
              <a:t>){</a:t>
            </a:r>
          </a:p>
          <a:p>
            <a:pPr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100" b="1" dirty="0">
              <a:latin typeface="Courier New"/>
              <a:ea typeface="Monaco" charset="0"/>
              <a:cs typeface="Courier New"/>
              <a:sym typeface="Monaco" charset="0"/>
            </a:endParaRPr>
          </a:p>
          <a:p>
            <a:pPr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100" b="1" dirty="0"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100" b="1" dirty="0" err="1">
                <a:latin typeface="Courier New"/>
                <a:ea typeface="Monaco" charset="0"/>
                <a:cs typeface="Courier New"/>
                <a:sym typeface="Monaco" charset="0"/>
              </a:rPr>
              <a:t>printf</a:t>
            </a:r>
            <a:r>
              <a:rPr lang="en-US" sz="1100" b="1" dirty="0">
                <a:latin typeface="Courier New"/>
                <a:ea typeface="Monaco" charset="0"/>
                <a:cs typeface="Courier New"/>
                <a:sym typeface="Monaco" charset="0"/>
              </a:rPr>
              <a:t>("Hello    </a:t>
            </a:r>
          </a:p>
          <a:p>
            <a:pPr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100" b="1" dirty="0">
                <a:latin typeface="Courier New"/>
                <a:ea typeface="Monaco" charset="0"/>
                <a:cs typeface="Courier New"/>
                <a:sym typeface="Monaco" charset="0"/>
              </a:rPr>
              <a:t>          world!\n");</a:t>
            </a:r>
          </a:p>
          <a:p>
            <a:pPr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100" b="1" dirty="0">
                <a:latin typeface="Courier New"/>
                <a:ea typeface="Monaco" charset="0"/>
                <a:cs typeface="Courier New"/>
                <a:sym typeface="Monaco" charset="0"/>
              </a:rPr>
              <a:t>  return 0;</a:t>
            </a:r>
          </a:p>
          <a:p>
            <a:pPr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100" b="1" dirty="0">
                <a:latin typeface="Courier New"/>
                <a:ea typeface="Monaco" charset="0"/>
                <a:cs typeface="Courier New"/>
                <a:sym typeface="Monaco" charset="0"/>
              </a:rPr>
              <a:t>}</a:t>
            </a:r>
          </a:p>
        </p:txBody>
      </p:sp>
      <p:sp>
        <p:nvSpPr>
          <p:cNvPr id="29" name="Rectangle 4">
            <a:extLst>
              <a:ext uri="{FF2B5EF4-FFF2-40B4-BE49-F238E27FC236}">
                <a16:creationId xmlns:a16="http://schemas.microsoft.com/office/drawing/2014/main" id="{4F334DD4-5F19-0D43-A5E0-532542A550CC}"/>
              </a:ext>
            </a:extLst>
          </p:cNvPr>
          <p:cNvSpPr>
            <a:spLocks/>
          </p:cNvSpPr>
          <p:nvPr/>
        </p:nvSpPr>
        <p:spPr bwMode="auto">
          <a:xfrm>
            <a:off x="4573184" y="3957264"/>
            <a:ext cx="2197907" cy="2748328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>
            <a:prstTxWarp prst="textNoShape">
              <a:avLst/>
            </a:prstTxWarp>
          </a:bodyPr>
          <a:lstStyle/>
          <a:p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pushq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%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%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subq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$32, %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L_.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(%rip), %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$0, -4(%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%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edi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-8(%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%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-16(%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%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movb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$0, %al</a:t>
            </a:r>
          </a:p>
          <a:p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callq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_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xorl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%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ecx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ecx</a:t>
            </a:r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%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-20(%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  <a:p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%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ecx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addq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$32, %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popq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%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retq</a:t>
            </a:r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</a:t>
            </a:r>
          </a:p>
        </p:txBody>
      </p:sp>
      <p:sp>
        <p:nvSpPr>
          <p:cNvPr id="30" name="Rectangle 4">
            <a:extLst>
              <a:ext uri="{FF2B5EF4-FFF2-40B4-BE49-F238E27FC236}">
                <a16:creationId xmlns:a16="http://schemas.microsoft.com/office/drawing/2014/main" id="{93495C8A-EF94-A241-96DE-CD032256CB2B}"/>
              </a:ext>
            </a:extLst>
          </p:cNvPr>
          <p:cNvSpPr>
            <a:spLocks/>
          </p:cNvSpPr>
          <p:nvPr/>
        </p:nvSpPr>
        <p:spPr bwMode="auto">
          <a:xfrm>
            <a:off x="6820659" y="3943764"/>
            <a:ext cx="2197906" cy="2748328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>
            <a:prstTxWarp prst="textNoShape">
              <a:avLst/>
            </a:prstTxWarp>
          </a:bodyPr>
          <a:lstStyle/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55 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48 89 e5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48 83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ec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20 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48 8d 05 25 00 00 00 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c7 45 fc 00 00 00 00 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89 7d f8 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48 89 75 f0 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48 89 c7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b0 00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e8 00 00 00 00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31 c9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89 45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ec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89 c8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48 83 c4 20 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5d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c3</a:t>
            </a:r>
          </a:p>
        </p:txBody>
      </p:sp>
    </p:spTree>
    <p:extLst>
      <p:ext uri="{BB962C8B-B14F-4D97-AF65-F5344CB8AC3E}">
        <p14:creationId xmlns:p14="http://schemas.microsoft.com/office/powerpoint/2010/main" val="3893694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libri" pitchFamily="-96" charset="0"/>
              </a:rPr>
              <a:t>Structure Representation</a:t>
            </a:r>
          </a:p>
        </p:txBody>
      </p:sp>
      <p:sp>
        <p:nvSpPr>
          <p:cNvPr id="323590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3468706"/>
            <a:ext cx="8229600" cy="3008294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itchFamily="-96" charset="0"/>
              </a:rPr>
              <a:t>Structure represented as block of memory</a:t>
            </a:r>
          </a:p>
          <a:p>
            <a:pPr lvl="1"/>
            <a:r>
              <a:rPr lang="en-US" b="1" dirty="0">
                <a:latin typeface="Calibri" pitchFamily="-96" charset="0"/>
                <a:cs typeface="Courier New"/>
              </a:rPr>
              <a:t>Big enough to hold all of the fields</a:t>
            </a:r>
          </a:p>
          <a:p>
            <a:r>
              <a:rPr lang="en-US" dirty="0">
                <a:latin typeface="Calibri" pitchFamily="-96" charset="0"/>
                <a:cs typeface="Courier New"/>
              </a:rPr>
              <a:t>Fields ordered according to declaration</a:t>
            </a:r>
          </a:p>
          <a:p>
            <a:pPr lvl="1"/>
            <a:r>
              <a:rPr lang="en-US" b="1" dirty="0">
                <a:latin typeface="Calibri" pitchFamily="-96" charset="0"/>
                <a:cs typeface="Courier New"/>
              </a:rPr>
              <a:t>Even if another ordering could yield a more compact representation</a:t>
            </a:r>
          </a:p>
          <a:p>
            <a:r>
              <a:rPr lang="en-US" dirty="0">
                <a:latin typeface="Calibri" pitchFamily="-96" charset="0"/>
                <a:cs typeface="Courier New"/>
              </a:rPr>
              <a:t>Compiler determines overall size + positions of fields</a:t>
            </a:r>
          </a:p>
          <a:p>
            <a:pPr lvl="1"/>
            <a:r>
              <a:rPr lang="en-US" b="1" dirty="0">
                <a:latin typeface="Calibri" pitchFamily="-96" charset="0"/>
                <a:cs typeface="Courier New"/>
              </a:rPr>
              <a:t>Machine-level program has no understanding of the structures in the source code 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4427984" y="2179052"/>
            <a:ext cx="1739478" cy="431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eaLnBrk="0" hangingPunct="0">
              <a:defRPr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z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283968" y="1377346"/>
            <a:ext cx="3953321" cy="1611991"/>
            <a:chOff x="4283968" y="1024921"/>
            <a:chExt cx="3953321" cy="1611991"/>
          </a:xfrm>
        </p:grpSpPr>
        <p:sp>
          <p:nvSpPr>
            <p:cNvPr id="30" name="Line 16"/>
            <p:cNvSpPr>
              <a:spLocks noChangeShapeType="1"/>
            </p:cNvSpPr>
            <p:nvPr/>
          </p:nvSpPr>
          <p:spPr bwMode="auto">
            <a:xfrm>
              <a:off x="4436368" y="1405921"/>
              <a:ext cx="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31" name="Rectangle 17"/>
            <p:cNvSpPr>
              <a:spLocks noChangeArrowheads="1"/>
            </p:cNvSpPr>
            <p:nvPr/>
          </p:nvSpPr>
          <p:spPr bwMode="auto">
            <a:xfrm>
              <a:off x="4283968" y="1024921"/>
              <a:ext cx="311304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latin typeface="Consolas" panose="020B0609020204030204" pitchFamily="49" charset="0"/>
                  <a:cs typeface="Consolas" panose="020B0609020204030204" pitchFamily="49" charset="0"/>
                </a:rPr>
                <a:t>r</a:t>
              </a:r>
            </a:p>
          </p:txBody>
        </p:sp>
        <p:sp>
          <p:nvSpPr>
            <p:cNvPr id="20" name="Rectangle 10"/>
            <p:cNvSpPr>
              <a:spLocks noChangeArrowheads="1"/>
            </p:cNvSpPr>
            <p:nvPr/>
          </p:nvSpPr>
          <p:spPr bwMode="auto">
            <a:xfrm>
              <a:off x="6161106" y="1826627"/>
              <a:ext cx="876300" cy="431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3" name="Rectangle 12"/>
            <p:cNvSpPr>
              <a:spLocks noChangeArrowheads="1"/>
            </p:cNvSpPr>
            <p:nvPr/>
          </p:nvSpPr>
          <p:spPr bwMode="auto">
            <a:xfrm>
              <a:off x="7037406" y="1826627"/>
              <a:ext cx="869944" cy="43180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dirty="0">
                  <a:latin typeface="Consolas" panose="020B0609020204030204" pitchFamily="49" charset="0"/>
                  <a:cs typeface="Consolas" panose="020B0609020204030204" pitchFamily="49" charset="0"/>
                </a:rPr>
                <a:t>next</a:t>
              </a:r>
            </a:p>
          </p:txBody>
        </p:sp>
        <p:sp>
          <p:nvSpPr>
            <p:cNvPr id="24" name="Rectangle 13"/>
            <p:cNvSpPr>
              <a:spLocks noChangeArrowheads="1"/>
            </p:cNvSpPr>
            <p:nvPr/>
          </p:nvSpPr>
          <p:spPr bwMode="auto">
            <a:xfrm>
              <a:off x="4355976" y="2242552"/>
              <a:ext cx="333375" cy="3937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25" name="Rectangle 14"/>
            <p:cNvSpPr>
              <a:spLocks noChangeArrowheads="1"/>
            </p:cNvSpPr>
            <p:nvPr/>
          </p:nvSpPr>
          <p:spPr bwMode="auto">
            <a:xfrm>
              <a:off x="5886488" y="2239367"/>
              <a:ext cx="464870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nsolas" panose="020B0609020204030204" pitchFamily="49" charset="0"/>
                  <a:cs typeface="Consolas" panose="020B0609020204030204" pitchFamily="49" charset="0"/>
                </a:rPr>
                <a:t>20</a:t>
              </a:r>
            </a:p>
          </p:txBody>
        </p:sp>
        <p:sp>
          <p:nvSpPr>
            <p:cNvPr id="26" name="Rectangle 15"/>
            <p:cNvSpPr>
              <a:spLocks noChangeArrowheads="1"/>
            </p:cNvSpPr>
            <p:nvPr/>
          </p:nvSpPr>
          <p:spPr bwMode="auto">
            <a:xfrm>
              <a:off x="6794518" y="2225089"/>
              <a:ext cx="464870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nsolas" panose="020B0609020204030204" pitchFamily="49" charset="0"/>
                  <a:cs typeface="Consolas" panose="020B0609020204030204" pitchFamily="49" charset="0"/>
                </a:rPr>
                <a:t>24</a:t>
              </a:r>
            </a:p>
          </p:txBody>
        </p:sp>
        <p:sp>
          <p:nvSpPr>
            <p:cNvPr id="27" name="Rectangle 16"/>
            <p:cNvSpPr>
              <a:spLocks noChangeArrowheads="1"/>
            </p:cNvSpPr>
            <p:nvPr/>
          </p:nvSpPr>
          <p:spPr bwMode="auto">
            <a:xfrm>
              <a:off x="7772419" y="2225089"/>
              <a:ext cx="464870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nsolas" panose="020B0609020204030204" pitchFamily="49" charset="0"/>
                  <a:cs typeface="Consolas" panose="020B0609020204030204" pitchFamily="49" charset="0"/>
                </a:rPr>
                <a:t>32</a:t>
              </a:r>
            </a:p>
          </p:txBody>
        </p:sp>
      </p:grpSp>
      <p:sp>
        <p:nvSpPr>
          <p:cNvPr id="32" name="Rectangle 2"/>
          <p:cNvSpPr>
            <a:spLocks noChangeArrowheads="1"/>
          </p:cNvSpPr>
          <p:nvPr/>
        </p:nvSpPr>
        <p:spPr bwMode="auto">
          <a:xfrm>
            <a:off x="533120" y="1401964"/>
            <a:ext cx="3296295" cy="119776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struct node {</a:t>
            </a:r>
          </a:p>
          <a:p>
            <a:pPr eaLnBrk="0" hangingPunct="0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  int z[5];</a:t>
            </a:r>
          </a:p>
          <a:p>
            <a:pPr eaLnBrk="0" hangingPunct="0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  struct node* next;</a:t>
            </a:r>
          </a:p>
          <a:p>
            <a:pPr eaLnBrk="0" hangingPunct="0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3964600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7" name="Rectangle 3"/>
          <p:cNvSpPr>
            <a:spLocks noChangeArrowheads="1"/>
          </p:cNvSpPr>
          <p:nvPr/>
        </p:nvSpPr>
        <p:spPr bwMode="auto">
          <a:xfrm>
            <a:off x="2027237" y="5617024"/>
            <a:ext cx="5089525" cy="9207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114300" algn="l"/>
                <a:tab pos="1033463" algn="l"/>
                <a:tab pos="3263900" algn="l"/>
              </a:tabLst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# n in %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0" hangingPunct="0">
              <a:tabLst>
                <a:tab pos="114300" algn="l"/>
                <a:tab pos="1033463" algn="l"/>
                <a:tab pos="3263900" algn="l"/>
              </a:tabLst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24(%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), %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0" hangingPunct="0">
              <a:tabLst>
                <a:tab pos="114300" algn="l"/>
                <a:tab pos="1033463" algn="l"/>
                <a:tab pos="3263900" algn="l"/>
              </a:tabLst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ret</a:t>
            </a:r>
          </a:p>
        </p:txBody>
      </p:sp>
      <p:sp>
        <p:nvSpPr>
          <p:cNvPr id="323588" name="Rectangle 4"/>
          <p:cNvSpPr>
            <a:spLocks noChangeArrowheads="1"/>
          </p:cNvSpPr>
          <p:nvPr/>
        </p:nvSpPr>
        <p:spPr bwMode="auto">
          <a:xfrm>
            <a:off x="1477748" y="4435304"/>
            <a:ext cx="6188502" cy="9207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struct node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*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get_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next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(struct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node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*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n){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0" hangingPunct="0"/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return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-&gt;next;</a:t>
            </a:r>
          </a:p>
          <a:p>
            <a:pPr eaLnBrk="0" hangingPunct="0"/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119811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libri" pitchFamily="-96" charset="0"/>
              </a:rPr>
              <a:t>Accessing Fields</a:t>
            </a:r>
          </a:p>
        </p:txBody>
      </p:sp>
      <p:sp>
        <p:nvSpPr>
          <p:cNvPr id="323590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2959516"/>
            <a:ext cx="8229600" cy="1470177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Accessing a field in a struct</a:t>
            </a:r>
          </a:p>
          <a:p>
            <a:pPr lvl="1"/>
            <a:r>
              <a:rPr lang="en-US" dirty="0">
                <a:latin typeface="Calibri" pitchFamily="-96" charset="0"/>
              </a:rPr>
              <a:t>Offset of each structure member determined at compile time</a:t>
            </a:r>
          </a:p>
        </p:txBody>
      </p:sp>
      <p:sp>
        <p:nvSpPr>
          <p:cNvPr id="28" name="Line 14"/>
          <p:cNvSpPr>
            <a:spLocks noChangeShapeType="1"/>
          </p:cNvSpPr>
          <p:nvPr/>
        </p:nvSpPr>
        <p:spPr bwMode="auto">
          <a:xfrm>
            <a:off x="7056862" y="1740809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Rectangle 15"/>
          <p:cNvSpPr>
            <a:spLocks noChangeArrowheads="1"/>
          </p:cNvSpPr>
          <p:nvPr/>
        </p:nvSpPr>
        <p:spPr bwMode="auto">
          <a:xfrm>
            <a:off x="6904462" y="1359809"/>
            <a:ext cx="101181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Courier New" pitchFamily="-96" charset="0"/>
              </a:rPr>
              <a:t>r + 24</a:t>
            </a:r>
          </a:p>
        </p:txBody>
      </p: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4427984" y="2161515"/>
            <a:ext cx="1739478" cy="431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eaLnBrk="0" hangingPunct="0">
              <a:defRPr/>
            </a:pPr>
            <a:r>
              <a:rPr lang="en-US" sz="2000" dirty="0">
                <a:latin typeface="Courier New" pitchFamily="49" charset="0"/>
              </a:rPr>
              <a:t>z</a:t>
            </a:r>
            <a:endParaRPr lang="en-US" sz="2000" dirty="0">
              <a:latin typeface="Courier New" pitchFamily="49" charset="0"/>
              <a:ea typeface="+mn-ea"/>
              <a:cs typeface="+mn-cs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283968" y="1359809"/>
            <a:ext cx="3953321" cy="1611991"/>
            <a:chOff x="4283968" y="1024921"/>
            <a:chExt cx="3953321" cy="1611991"/>
          </a:xfrm>
        </p:grpSpPr>
        <p:sp>
          <p:nvSpPr>
            <p:cNvPr id="30" name="Line 16"/>
            <p:cNvSpPr>
              <a:spLocks noChangeShapeType="1"/>
            </p:cNvSpPr>
            <p:nvPr/>
          </p:nvSpPr>
          <p:spPr bwMode="auto">
            <a:xfrm>
              <a:off x="4436368" y="1405921"/>
              <a:ext cx="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31" name="Rectangle 17"/>
            <p:cNvSpPr>
              <a:spLocks noChangeArrowheads="1"/>
            </p:cNvSpPr>
            <p:nvPr/>
          </p:nvSpPr>
          <p:spPr bwMode="auto">
            <a:xfrm>
              <a:off x="4283968" y="1024921"/>
              <a:ext cx="311304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latin typeface="Consolas" panose="020B0609020204030204" pitchFamily="49" charset="0"/>
                  <a:cs typeface="Consolas" panose="020B0609020204030204" pitchFamily="49" charset="0"/>
                </a:rPr>
                <a:t>r</a:t>
              </a:r>
            </a:p>
          </p:txBody>
        </p:sp>
        <p:sp>
          <p:nvSpPr>
            <p:cNvPr id="20" name="Rectangle 10"/>
            <p:cNvSpPr>
              <a:spLocks noChangeArrowheads="1"/>
            </p:cNvSpPr>
            <p:nvPr/>
          </p:nvSpPr>
          <p:spPr bwMode="auto">
            <a:xfrm>
              <a:off x="6161106" y="1826627"/>
              <a:ext cx="876300" cy="431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3" name="Rectangle 12"/>
            <p:cNvSpPr>
              <a:spLocks noChangeArrowheads="1"/>
            </p:cNvSpPr>
            <p:nvPr/>
          </p:nvSpPr>
          <p:spPr bwMode="auto">
            <a:xfrm>
              <a:off x="7037406" y="1826627"/>
              <a:ext cx="869944" cy="43180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dirty="0">
                  <a:latin typeface="Consolas" panose="020B0609020204030204" pitchFamily="49" charset="0"/>
                  <a:cs typeface="Consolas" panose="020B0609020204030204" pitchFamily="49" charset="0"/>
                </a:rPr>
                <a:t>next</a:t>
              </a:r>
            </a:p>
          </p:txBody>
        </p:sp>
        <p:sp>
          <p:nvSpPr>
            <p:cNvPr id="24" name="Rectangle 13"/>
            <p:cNvSpPr>
              <a:spLocks noChangeArrowheads="1"/>
            </p:cNvSpPr>
            <p:nvPr/>
          </p:nvSpPr>
          <p:spPr bwMode="auto">
            <a:xfrm>
              <a:off x="4355976" y="2242552"/>
              <a:ext cx="333375" cy="3937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25" name="Rectangle 14"/>
            <p:cNvSpPr>
              <a:spLocks noChangeArrowheads="1"/>
            </p:cNvSpPr>
            <p:nvPr/>
          </p:nvSpPr>
          <p:spPr bwMode="auto">
            <a:xfrm>
              <a:off x="5886488" y="2239367"/>
              <a:ext cx="464870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nsolas" panose="020B0609020204030204" pitchFamily="49" charset="0"/>
                  <a:cs typeface="Consolas" panose="020B0609020204030204" pitchFamily="49" charset="0"/>
                </a:rPr>
                <a:t>20</a:t>
              </a:r>
            </a:p>
          </p:txBody>
        </p:sp>
        <p:sp>
          <p:nvSpPr>
            <p:cNvPr id="26" name="Rectangle 15"/>
            <p:cNvSpPr>
              <a:spLocks noChangeArrowheads="1"/>
            </p:cNvSpPr>
            <p:nvPr/>
          </p:nvSpPr>
          <p:spPr bwMode="auto">
            <a:xfrm>
              <a:off x="6794518" y="2225089"/>
              <a:ext cx="464870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nsolas" panose="020B0609020204030204" pitchFamily="49" charset="0"/>
                  <a:cs typeface="Consolas" panose="020B0609020204030204" pitchFamily="49" charset="0"/>
                </a:rPr>
                <a:t>24</a:t>
              </a:r>
            </a:p>
          </p:txBody>
        </p:sp>
        <p:sp>
          <p:nvSpPr>
            <p:cNvPr id="27" name="Rectangle 16"/>
            <p:cNvSpPr>
              <a:spLocks noChangeArrowheads="1"/>
            </p:cNvSpPr>
            <p:nvPr/>
          </p:nvSpPr>
          <p:spPr bwMode="auto">
            <a:xfrm>
              <a:off x="7772419" y="2225089"/>
              <a:ext cx="464870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nsolas" panose="020B0609020204030204" pitchFamily="49" charset="0"/>
                  <a:cs typeface="Consolas" panose="020B0609020204030204" pitchFamily="49" charset="0"/>
                </a:rPr>
                <a:t>32</a:t>
              </a:r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2CD01F6C-D465-CD90-B774-DED66CD8D0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120" y="1401964"/>
            <a:ext cx="3296295" cy="119776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struct node {</a:t>
            </a:r>
          </a:p>
          <a:p>
            <a:pPr eaLnBrk="0" hangingPunct="0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  int z[5];</a:t>
            </a:r>
          </a:p>
          <a:p>
            <a:pPr eaLnBrk="0" hangingPunct="0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  struct node* next;</a:t>
            </a:r>
          </a:p>
          <a:p>
            <a:pPr eaLnBrk="0" hangingPunct="0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F96F2B9-74C2-8FE1-A9D6-709FD53508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714205"/>
              </p:ext>
            </p:extLst>
          </p:nvPr>
        </p:nvGraphicFramePr>
        <p:xfrm>
          <a:off x="5791200" y="0"/>
          <a:ext cx="3352800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%</a:t>
                      </a:r>
                      <a:r>
                        <a:rPr lang="en-US" b="0" i="0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rdi</a:t>
                      </a:r>
                      <a:endParaRPr lang="en-US" b="0" i="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%</a:t>
                      </a:r>
                      <a:r>
                        <a:rPr lang="en-US" b="0" i="0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rax</a:t>
                      </a:r>
                      <a:endParaRPr lang="en-US" b="0" i="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return </a:t>
                      </a:r>
                      <a:r>
                        <a:rPr lang="en-US" b="0" i="0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val</a:t>
                      </a:r>
                      <a:endParaRPr lang="en-US" b="0" i="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3766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7278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3587" grpId="0" animBg="1"/>
      <p:bldP spid="32358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is close to Machine Language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10000"/>
          </a:bodyPr>
          <a:lstStyle/>
          <a:p>
            <a:pPr marL="223838" indent="-223838" defTabSz="895350">
              <a:tabLst>
                <a:tab pos="1603375" algn="l"/>
                <a:tab pos="2514600" algn="l"/>
              </a:tabLst>
            </a:pPr>
            <a:r>
              <a:rPr lang="en-US" dirty="0"/>
              <a:t>C Code</a:t>
            </a:r>
          </a:p>
          <a:p>
            <a:pPr marL="560388" lvl="1" indent="-222250" defTabSz="895350">
              <a:tabLst>
                <a:tab pos="1603375" algn="l"/>
                <a:tab pos="2514600" algn="l"/>
              </a:tabLst>
            </a:pPr>
            <a:r>
              <a:rPr lang="en-US" dirty="0"/>
              <a:t>Store value </a:t>
            </a:r>
            <a:r>
              <a:rPr lang="en-US" b="1" dirty="0">
                <a:latin typeface="Courier New"/>
                <a:cs typeface="Courier New"/>
              </a:rPr>
              <a:t>t</a:t>
            </a:r>
            <a:r>
              <a:rPr lang="en-US" dirty="0"/>
              <a:t> where designated by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dest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223838" indent="-223838" defTabSz="895350">
              <a:tabLst>
                <a:tab pos="1603375" algn="l"/>
                <a:tab pos="2514600" algn="l"/>
              </a:tabLst>
            </a:pPr>
            <a:r>
              <a:rPr lang="en-US" dirty="0"/>
              <a:t>Assembly</a:t>
            </a:r>
          </a:p>
          <a:p>
            <a:pPr marL="560388" lvl="1" indent="-222250" defTabSz="895350">
              <a:tabLst>
                <a:tab pos="1603375" algn="l"/>
                <a:tab pos="2514600" algn="l"/>
              </a:tabLst>
            </a:pPr>
            <a:r>
              <a:rPr lang="en-US" dirty="0"/>
              <a:t>Move 8-byte value to memory</a:t>
            </a:r>
          </a:p>
          <a:p>
            <a:pPr marL="839788" lvl="2" indent="-165100" defTabSz="895350">
              <a:tabLst>
                <a:tab pos="1603375" algn="l"/>
                <a:tab pos="2514600" algn="l"/>
              </a:tabLst>
            </a:pPr>
            <a:r>
              <a:rPr lang="en-US" dirty="0"/>
              <a:t>Quad words in x86-64 parlance</a:t>
            </a:r>
          </a:p>
          <a:p>
            <a:pPr marL="560388" lvl="1" indent="-222250" defTabSz="895350">
              <a:tabLst>
                <a:tab pos="1603375" algn="l"/>
                <a:tab pos="2514600" algn="l"/>
              </a:tabLst>
            </a:pPr>
            <a:r>
              <a:rPr lang="en-US" dirty="0"/>
              <a:t>Operands:</a:t>
            </a:r>
          </a:p>
          <a:p>
            <a:pPr marL="839788" lvl="2" indent="-165100" defTabSz="895350">
              <a:buNone/>
              <a:tabLst>
                <a:tab pos="1603375" algn="l"/>
                <a:tab pos="2514600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t:</a:t>
            </a:r>
            <a:r>
              <a:rPr lang="en-US" b="1" dirty="0"/>
              <a:t>	</a:t>
            </a:r>
            <a:r>
              <a:rPr lang="en-US" dirty="0"/>
              <a:t>Register	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839788" lvl="2" indent="-165100" defTabSz="895350">
              <a:buFont typeface="Wingdings" pitchFamily="2" charset="2"/>
              <a:buNone/>
              <a:tabLst>
                <a:tab pos="1603375" algn="l"/>
                <a:tab pos="2514600" algn="l"/>
              </a:tabLst>
            </a:pP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dest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/>
              <a:t>	Register	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rbx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839788" lvl="2" indent="-165100" defTabSz="895350">
              <a:buFont typeface="Wingdings" pitchFamily="2" charset="2"/>
              <a:buNone/>
              <a:tabLst>
                <a:tab pos="1603375" algn="l"/>
                <a:tab pos="2514600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dest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dirty="0"/>
              <a:t>	Memory	</a:t>
            </a:r>
            <a:r>
              <a:rPr lang="en-US" b="1" dirty="0"/>
              <a:t>M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[%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rbx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</a:p>
          <a:p>
            <a:pPr marL="223838" indent="-223838" defTabSz="895350">
              <a:tabLst>
                <a:tab pos="1603375" algn="l"/>
                <a:tab pos="2514600" algn="l"/>
              </a:tabLst>
            </a:pPr>
            <a:r>
              <a:rPr lang="en-US" dirty="0"/>
              <a:t>Object Code</a:t>
            </a:r>
          </a:p>
          <a:p>
            <a:pPr marL="560388" lvl="1" indent="-222250" defTabSz="895350">
              <a:tabLst>
                <a:tab pos="1603375" algn="l"/>
                <a:tab pos="2514600" algn="l"/>
              </a:tabLst>
            </a:pPr>
            <a:r>
              <a:rPr lang="en-US" dirty="0"/>
              <a:t>3-byte instruction</a:t>
            </a:r>
          </a:p>
          <a:p>
            <a:pPr marL="560388" lvl="1" indent="-222250" defTabSz="895350">
              <a:tabLst>
                <a:tab pos="1603375" algn="l"/>
                <a:tab pos="2514600" algn="l"/>
              </a:tabLst>
            </a:pPr>
            <a:r>
              <a:rPr lang="en-US" dirty="0"/>
              <a:t>at address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0x40059e</a:t>
            </a:r>
          </a:p>
          <a:p>
            <a:endParaRPr lang="en-US" dirty="0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533400" y="1747838"/>
            <a:ext cx="3883025" cy="3762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dest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= t;</a:t>
            </a: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530225" y="2721767"/>
            <a:ext cx="3886200" cy="3762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549400" algn="l"/>
              </a:tabLst>
            </a:pP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%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, (%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rbx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612648" y="5181600"/>
            <a:ext cx="3886200" cy="3762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292100" algn="l"/>
              </a:tabLst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0x40059e:  48 89 03</a:t>
            </a:r>
          </a:p>
        </p:txBody>
      </p:sp>
    </p:spTree>
    <p:extLst>
      <p:ext uri="{BB962C8B-B14F-4D97-AF65-F5344CB8AC3E}">
        <p14:creationId xmlns:p14="http://schemas.microsoft.com/office/powerpoint/2010/main" val="3877941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B7296-93C2-A043-93CA-69D00C890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dirty="0"/>
              <a:t> Option Summary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9C1FFC-3ADE-7549-B7FA-9F223F56611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/>
              <a:t>Output options</a:t>
            </a:r>
          </a:p>
          <a:p>
            <a:pPr lvl="1"/>
            <a:r>
              <a:rPr lang="en-US" dirty="0"/>
              <a:t>Default is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a.out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-o &lt;filename&gt;</a:t>
            </a:r>
            <a:r>
              <a:rPr lang="en-US" dirty="0"/>
              <a:t>, output goes to the named file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-c</a:t>
            </a:r>
            <a:r>
              <a:rPr lang="en-US" dirty="0"/>
              <a:t>, compile but do not link; output goes to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program.o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-S</a:t>
            </a:r>
            <a:r>
              <a:rPr lang="en-US" dirty="0"/>
              <a:t>, assemble only; output goes to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program.s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-E</a:t>
            </a:r>
            <a:r>
              <a:rPr lang="en-US" dirty="0"/>
              <a:t>, pre-process only; output goes to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program.i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/>
          </a:p>
          <a:p>
            <a:r>
              <a:rPr lang="en-US" sz="2400" dirty="0"/>
              <a:t>Optimization options (uppercase “Oh,” not zero!)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-O,</a:t>
            </a:r>
            <a:r>
              <a:rPr lang="en-US" dirty="0"/>
              <a:t>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–O1</a:t>
            </a:r>
            <a:r>
              <a:rPr lang="en-US" dirty="0"/>
              <a:t>, 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–O2,</a:t>
            </a:r>
            <a:r>
              <a:rPr lang="en-US" dirty="0"/>
              <a:t>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–O3, -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Og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-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Os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/>
              <a:t>Debugging option: 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-g</a:t>
            </a:r>
            <a:r>
              <a:rPr lang="en-US" sz="2000" dirty="0"/>
              <a:t>, include symbolic debugging information</a:t>
            </a:r>
          </a:p>
          <a:p>
            <a:pPr lvl="1"/>
            <a:endParaRPr lang="en-US" sz="2000" dirty="0"/>
          </a:p>
          <a:p>
            <a:r>
              <a:rPr lang="en-US" sz="2400" dirty="0"/>
              <a:t>Warning option example: 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-Wall</a:t>
            </a:r>
            <a:endParaRPr lang="en-US" sz="2000" dirty="0"/>
          </a:p>
          <a:p>
            <a:pPr lvl="1"/>
            <a:endParaRPr lang="en-US" sz="2000" dirty="0"/>
          </a:p>
          <a:p>
            <a:r>
              <a:rPr lang="en-US" sz="2400" dirty="0"/>
              <a:t>Library option example: 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-lm</a:t>
            </a:r>
            <a:r>
              <a:rPr lang="en-US" sz="2000" dirty="0"/>
              <a:t>, link with the math library</a:t>
            </a:r>
          </a:p>
        </p:txBody>
      </p:sp>
    </p:spTree>
    <p:extLst>
      <p:ext uri="{BB962C8B-B14F-4D97-AF65-F5344CB8AC3E}">
        <p14:creationId xmlns:p14="http://schemas.microsoft.com/office/powerpoint/2010/main" val="299977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x86-64 Assembly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Evolutionary design, going back to 8086 in 1978</a:t>
            </a:r>
          </a:p>
          <a:p>
            <a:pPr lvl="1"/>
            <a:r>
              <a:rPr lang="en-US" dirty="0"/>
              <a:t>Basis for original IBM Personal Computer, 16-bits</a:t>
            </a:r>
          </a:p>
          <a:p>
            <a:pPr lvl="1"/>
            <a:endParaRPr lang="en-US" dirty="0"/>
          </a:p>
          <a:p>
            <a:r>
              <a:rPr lang="en-US" dirty="0"/>
              <a:t>Intel Pentium 4E (2004): 64 bit instruction set</a:t>
            </a:r>
          </a:p>
          <a:p>
            <a:pPr lvl="1"/>
            <a:endParaRPr lang="en-US" dirty="0"/>
          </a:p>
          <a:p>
            <a:endParaRPr lang="en-US" dirty="0"/>
          </a:p>
          <a:p>
            <a:r>
              <a:rPr lang="en-US" dirty="0"/>
              <a:t>High-level languages are translated into x86 instructions and then executed on the CPU</a:t>
            </a:r>
          </a:p>
          <a:p>
            <a:pPr lvl="1"/>
            <a:r>
              <a:rPr lang="en-US" dirty="0"/>
              <a:t>Actual instructions are sequences of bytes</a:t>
            </a:r>
          </a:p>
          <a:p>
            <a:pPr lvl="1"/>
            <a:r>
              <a:rPr lang="en-US" dirty="0"/>
              <a:t>We give them mnemonic names</a:t>
            </a:r>
          </a:p>
        </p:txBody>
      </p:sp>
    </p:spTree>
    <p:extLst>
      <p:ext uri="{BB962C8B-B14F-4D97-AF65-F5344CB8AC3E}">
        <p14:creationId xmlns:p14="http://schemas.microsoft.com/office/powerpoint/2010/main" val="2891858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9B36633-99E1-0D47-B3BF-55C09CAFE6B2}"/>
              </a:ext>
            </a:extLst>
          </p:cNvPr>
          <p:cNvGrpSpPr/>
          <p:nvPr/>
        </p:nvGrpSpPr>
        <p:grpSpPr>
          <a:xfrm>
            <a:off x="5905500" y="1355599"/>
            <a:ext cx="2806885" cy="3064001"/>
            <a:chOff x="5905500" y="1355599"/>
            <a:chExt cx="2806885" cy="3064001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8688BE9E-C947-0C45-9A2D-5AFDB1728FE2}"/>
                </a:ext>
              </a:extLst>
            </p:cNvPr>
            <p:cNvSpPr/>
            <p:nvPr/>
          </p:nvSpPr>
          <p:spPr>
            <a:xfrm>
              <a:off x="5905500" y="1676400"/>
              <a:ext cx="1752600" cy="2523601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00CC0A5-CCF8-5848-A36E-DE4CDCE90A4C}"/>
                </a:ext>
              </a:extLst>
            </p:cNvPr>
            <p:cNvSpPr txBox="1"/>
            <p:nvPr/>
          </p:nvSpPr>
          <p:spPr>
            <a:xfrm>
              <a:off x="6272686" y="1355599"/>
              <a:ext cx="10182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Memory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CA0AF753-99D3-424C-A2E0-8F644C9FD7AF}"/>
                </a:ext>
              </a:extLst>
            </p:cNvPr>
            <p:cNvSpPr txBox="1"/>
            <p:nvPr/>
          </p:nvSpPr>
          <p:spPr>
            <a:xfrm>
              <a:off x="7732630" y="1522359"/>
              <a:ext cx="9797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0x7FFF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D5A3DCFA-2C50-7A45-B084-03F32EC552EA}"/>
                </a:ext>
              </a:extLst>
            </p:cNvPr>
            <p:cNvSpPr txBox="1"/>
            <p:nvPr/>
          </p:nvSpPr>
          <p:spPr>
            <a:xfrm>
              <a:off x="7732630" y="4050268"/>
              <a:ext cx="9412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0x0000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F6006668-E5C5-6B4E-8CEB-085D03A810F0}"/>
              </a:ext>
            </a:extLst>
          </p:cNvPr>
          <p:cNvGrpSpPr/>
          <p:nvPr/>
        </p:nvGrpSpPr>
        <p:grpSpPr>
          <a:xfrm>
            <a:off x="727264" y="1676401"/>
            <a:ext cx="3423761" cy="2523598"/>
            <a:chOff x="727264" y="1676401"/>
            <a:chExt cx="3423761" cy="2523598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F4C59931-B94E-5E42-BF58-BDD4B19EF9E1}"/>
                </a:ext>
              </a:extLst>
            </p:cNvPr>
            <p:cNvSpPr/>
            <p:nvPr/>
          </p:nvSpPr>
          <p:spPr>
            <a:xfrm>
              <a:off x="727264" y="1676401"/>
              <a:ext cx="3310216" cy="252359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BDFBE34E-9032-8140-BED6-2946287E8555}"/>
                </a:ext>
              </a:extLst>
            </p:cNvPr>
            <p:cNvSpPr txBox="1"/>
            <p:nvPr/>
          </p:nvSpPr>
          <p:spPr>
            <a:xfrm>
              <a:off x="727265" y="1688068"/>
              <a:ext cx="34237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Central Processing Unit (CPU)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r>
              <a:rPr lang="en-US" dirty="0"/>
              <a:t>Assembly/Machine Code View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4571999"/>
            <a:ext cx="4852987" cy="1932903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Calibri"/>
                <a:ea typeface="+mn-ea"/>
                <a:cs typeface="Calibri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-227013" defTabSz="895350">
              <a:buFont typeface="Wingdings 3"/>
              <a:buNone/>
              <a:tabLst>
                <a:tab pos="1371600" algn="l"/>
                <a:tab pos="4572000" algn="l"/>
              </a:tabLst>
            </a:pPr>
            <a:r>
              <a:rPr lang="en-US" sz="2400" dirty="0">
                <a:latin typeface="+mn-lt"/>
              </a:rPr>
              <a:t>Programmer-Visible State</a:t>
            </a:r>
          </a:p>
          <a:p>
            <a:pPr marL="560388" lvl="1" indent="-222250" defTabSz="895350">
              <a:tabLst>
                <a:tab pos="1371600" algn="l"/>
                <a:tab pos="4572000" algn="l"/>
              </a:tabLst>
            </a:pPr>
            <a:r>
              <a:rPr lang="en-US" sz="2000" dirty="0">
                <a:latin typeface="+mn-lt"/>
              </a:rPr>
              <a:t>PC: Program counter (%rip)</a:t>
            </a:r>
          </a:p>
          <a:p>
            <a:pPr marL="560388" lvl="1" indent="-222250" defTabSz="895350">
              <a:tabLst>
                <a:tab pos="1371600" algn="l"/>
                <a:tab pos="4572000" algn="l"/>
              </a:tabLst>
            </a:pPr>
            <a:r>
              <a:rPr lang="en-US" sz="2000" dirty="0">
                <a:latin typeface="+mn-lt"/>
              </a:rPr>
              <a:t>Register file: 16 Registers</a:t>
            </a:r>
          </a:p>
          <a:p>
            <a:pPr marL="560388" lvl="1" indent="-222250" defTabSz="895350">
              <a:tabLst>
                <a:tab pos="1371600" algn="l"/>
                <a:tab pos="4572000" algn="l"/>
              </a:tabLst>
            </a:pPr>
            <a:r>
              <a:rPr lang="en-US" sz="2000" dirty="0">
                <a:latin typeface="+mn-lt"/>
              </a:rPr>
              <a:t>Float registers</a:t>
            </a:r>
          </a:p>
          <a:p>
            <a:pPr marL="560388" lvl="1" indent="-222250" defTabSz="895350">
              <a:tabLst>
                <a:tab pos="1371600" algn="l"/>
                <a:tab pos="4572000" algn="l"/>
              </a:tabLst>
            </a:pPr>
            <a:r>
              <a:rPr lang="en-US" sz="2000" dirty="0">
                <a:latin typeface="+mn-lt"/>
              </a:rPr>
              <a:t>Condition codes</a:t>
            </a:r>
          </a:p>
        </p:txBody>
      </p:sp>
      <p:sp>
        <p:nvSpPr>
          <p:cNvPr id="18" name="Rectangle 17"/>
          <p:cNvSpPr txBox="1">
            <a:spLocks noChangeArrowheads="1"/>
          </p:cNvSpPr>
          <p:nvPr/>
        </p:nvSpPr>
        <p:spPr>
          <a:xfrm>
            <a:off x="5067300" y="4591050"/>
            <a:ext cx="3619500" cy="1955768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Calibri"/>
                <a:ea typeface="+mn-ea"/>
                <a:cs typeface="Calibri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6400" lvl="2" indent="0">
              <a:buNone/>
            </a:pPr>
            <a:r>
              <a:rPr lang="en-US" sz="2400" dirty="0"/>
              <a:t>Memory</a:t>
            </a:r>
          </a:p>
          <a:p>
            <a:pPr marL="571500" lvl="2" indent="-165100"/>
            <a:r>
              <a:rPr lang="en-US" dirty="0"/>
              <a:t>Byte addressable array</a:t>
            </a:r>
          </a:p>
          <a:p>
            <a:pPr marL="571500" lvl="2" indent="-165100"/>
            <a:r>
              <a:rPr lang="en-US" dirty="0"/>
              <a:t>Code and user data</a:t>
            </a:r>
          </a:p>
          <a:p>
            <a:pPr marL="571500" lvl="2" indent="-165100"/>
            <a:r>
              <a:rPr lang="en-US" dirty="0"/>
              <a:t>Stack to support procedures</a:t>
            </a:r>
          </a:p>
          <a:p>
            <a:pPr marL="0" indent="0"/>
            <a:endParaRPr lang="en-US" sz="20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C20C37A-C923-944F-BD1E-C1B68E8022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6683" y="2138099"/>
            <a:ext cx="800100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PC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39FA864-9D78-C44A-9FB5-61E11FAAABF4}"/>
              </a:ext>
            </a:extLst>
          </p:cNvPr>
          <p:cNvGrpSpPr/>
          <p:nvPr/>
        </p:nvGrpSpPr>
        <p:grpSpPr>
          <a:xfrm>
            <a:off x="4114800" y="3603200"/>
            <a:ext cx="1788824" cy="816400"/>
            <a:chOff x="4114800" y="3641055"/>
            <a:chExt cx="1788824" cy="816400"/>
          </a:xfrm>
        </p:grpSpPr>
        <p:sp>
          <p:nvSpPr>
            <p:cNvPr id="22" name="Line 9">
              <a:extLst>
                <a:ext uri="{FF2B5EF4-FFF2-40B4-BE49-F238E27FC236}">
                  <a16:creationId xmlns:a16="http://schemas.microsoft.com/office/drawing/2014/main" id="{55B10E0E-78FC-9A49-A429-67B3762CD9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14800" y="3991400"/>
              <a:ext cx="1752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24" name="Line 11">
              <a:extLst>
                <a:ext uri="{FF2B5EF4-FFF2-40B4-BE49-F238E27FC236}">
                  <a16:creationId xmlns:a16="http://schemas.microsoft.com/office/drawing/2014/main" id="{A16E1308-C9F3-764E-A288-3DE9C8AC5C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14800" y="4136110"/>
              <a:ext cx="1752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lg"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25" name="Text Box 12">
              <a:extLst>
                <a:ext uri="{FF2B5EF4-FFF2-40B4-BE49-F238E27FC236}">
                  <a16:creationId xmlns:a16="http://schemas.microsoft.com/office/drawing/2014/main" id="{4360257F-E52E-9B4A-9C8D-9E20FBB23C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51024" y="3641055"/>
              <a:ext cx="1752600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itchFamily="34" charset="0"/>
                </a:rPr>
                <a:t>Addresses</a:t>
              </a:r>
            </a:p>
          </p:txBody>
        </p:sp>
        <p:sp>
          <p:nvSpPr>
            <p:cNvPr id="27" name="Text Box 14">
              <a:extLst>
                <a:ext uri="{FF2B5EF4-FFF2-40B4-BE49-F238E27FC236}">
                  <a16:creationId xmlns:a16="http://schemas.microsoft.com/office/drawing/2014/main" id="{53BAEF4F-37A4-7948-B7C7-D9BFF8B04A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52900" y="4059910"/>
              <a:ext cx="1676400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itchFamily="34" charset="0"/>
                </a:rPr>
                <a:t>Instructions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9D8EADC3-5446-9B47-BA8E-AF22922ED895}"/>
              </a:ext>
            </a:extLst>
          </p:cNvPr>
          <p:cNvGrpSpPr/>
          <p:nvPr/>
        </p:nvGrpSpPr>
        <p:grpSpPr>
          <a:xfrm>
            <a:off x="5905500" y="1676400"/>
            <a:ext cx="1752601" cy="2523601"/>
            <a:chOff x="5905500" y="1676400"/>
            <a:chExt cx="1752601" cy="2523601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DA38AEA-2056-DE43-AF69-3BA9804ACEA0}"/>
                </a:ext>
              </a:extLst>
            </p:cNvPr>
            <p:cNvSpPr/>
            <p:nvPr/>
          </p:nvSpPr>
          <p:spPr>
            <a:xfrm>
              <a:off x="5905500" y="3870817"/>
              <a:ext cx="1752600" cy="329184"/>
            </a:xfrm>
            <a:prstGeom prst="rect">
              <a:avLst/>
            </a:prstGeom>
            <a:ln w="28575"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Code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00D2EAF-8B7E-1B4A-919F-EB736C1FFD19}"/>
                </a:ext>
              </a:extLst>
            </p:cNvPr>
            <p:cNvSpPr/>
            <p:nvPr/>
          </p:nvSpPr>
          <p:spPr>
            <a:xfrm>
              <a:off x="5905500" y="3541633"/>
              <a:ext cx="1752600" cy="329184"/>
            </a:xfrm>
            <a:prstGeom prst="rect">
              <a:avLst/>
            </a:prstGeom>
            <a:ln w="28575"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Data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B508102D-98BF-5640-AA6D-044F16A936DE}"/>
                </a:ext>
              </a:extLst>
            </p:cNvPr>
            <p:cNvSpPr/>
            <p:nvPr/>
          </p:nvSpPr>
          <p:spPr>
            <a:xfrm>
              <a:off x="5905501" y="1676400"/>
              <a:ext cx="1752600" cy="508000"/>
            </a:xfrm>
            <a:prstGeom prst="rect">
              <a:avLst/>
            </a:prstGeom>
            <a:ln w="28575"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Stack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45ADEB02-D80E-C443-A6D8-34DB783C4FC4}"/>
                </a:ext>
              </a:extLst>
            </p:cNvPr>
            <p:cNvSpPr/>
            <p:nvPr/>
          </p:nvSpPr>
          <p:spPr>
            <a:xfrm>
              <a:off x="5905500" y="3024705"/>
              <a:ext cx="1752600" cy="508000"/>
            </a:xfrm>
            <a:prstGeom prst="rect">
              <a:avLst/>
            </a:prstGeom>
            <a:ln w="28575"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Heap</a:t>
              </a:r>
            </a:p>
          </p:txBody>
        </p: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F6244FF0-8C8C-334D-9559-2049DCD4C279}"/>
                </a:ext>
              </a:extLst>
            </p:cNvPr>
            <p:cNvCxnSpPr>
              <a:stCxn id="34" idx="0"/>
            </p:cNvCxnSpPr>
            <p:nvPr/>
          </p:nvCxnSpPr>
          <p:spPr>
            <a:xfrm flipH="1" flipV="1">
              <a:off x="6781799" y="2732568"/>
              <a:ext cx="1" cy="29213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89E53B77-836B-4444-AC53-B686CDBDFE01}"/>
                </a:ext>
              </a:extLst>
            </p:cNvPr>
            <p:cNvCxnSpPr>
              <a:cxnSpLocks/>
              <a:stCxn id="32" idx="2"/>
            </p:cNvCxnSpPr>
            <p:nvPr/>
          </p:nvCxnSpPr>
          <p:spPr>
            <a:xfrm>
              <a:off x="6781801" y="2184400"/>
              <a:ext cx="0" cy="29213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8B1C4E88-BE5F-F645-8764-919FD7664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133600"/>
            <a:ext cx="1676400" cy="64603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Registers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3BA7F21-F5C7-2C47-84BD-6F40D28B60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7300" y="3276600"/>
            <a:ext cx="1066800" cy="685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1800" dirty="0">
                <a:latin typeface="Calibri" pitchFamily="34" charset="0"/>
              </a:rPr>
              <a:t>Condition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Codes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F968EC6-80A6-4E47-864D-2630553EA3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883033"/>
            <a:ext cx="1676400" cy="29488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Float registers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3603CD3-5A92-8841-37F1-A06357FA7896}"/>
              </a:ext>
            </a:extLst>
          </p:cNvPr>
          <p:cNvGrpSpPr/>
          <p:nvPr/>
        </p:nvGrpSpPr>
        <p:grpSpPr>
          <a:xfrm>
            <a:off x="785956" y="3273687"/>
            <a:ext cx="1576244" cy="866934"/>
            <a:chOff x="785956" y="3273687"/>
            <a:chExt cx="1576244" cy="866934"/>
          </a:xfrm>
        </p:grpSpPr>
        <p:pic>
          <p:nvPicPr>
            <p:cNvPr id="3" name="Picture 2" descr="A close up of a clock&#10;&#10;Description automatically generated">
              <a:extLst>
                <a:ext uri="{FF2B5EF4-FFF2-40B4-BE49-F238E27FC236}">
                  <a16:creationId xmlns:a16="http://schemas.microsoft.com/office/drawing/2014/main" id="{962F0388-59B3-F159-7160-B2A574E63F3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5956" y="3273687"/>
              <a:ext cx="1576244" cy="86693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606BF0AB-3707-D29A-FB03-D9F97B52AD38}"/>
                </a:ext>
              </a:extLst>
            </p:cNvPr>
            <p:cNvSpPr txBox="1"/>
            <p:nvPr/>
          </p:nvSpPr>
          <p:spPr>
            <a:xfrm>
              <a:off x="1272613" y="3532705"/>
              <a:ext cx="6335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ALU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09837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8" grpId="0" animBg="1"/>
      <p:bldP spid="4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5E750-EB83-8E41-8BF6-752AF22E7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Counter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74F3CC-FC72-FE47-B3B0-E196491C89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Stores the address of the next instruction to execute</a:t>
            </a:r>
          </a:p>
          <a:p>
            <a:endParaRPr lang="en-US" dirty="0"/>
          </a:p>
          <a:p>
            <a:pPr defTabSz="895350">
              <a:tabLst>
                <a:tab pos="1371600" algn="l"/>
                <a:tab pos="4572000" algn="l"/>
              </a:tabLst>
            </a:pPr>
            <a:r>
              <a:rPr lang="en-US" dirty="0"/>
              <a:t>Repeat forever:</a:t>
            </a:r>
          </a:p>
          <a:p>
            <a:pPr lvl="1" defTabSz="895350">
              <a:tabLst>
                <a:tab pos="1371600" algn="l"/>
                <a:tab pos="4572000" algn="l"/>
              </a:tabLst>
            </a:pPr>
            <a:r>
              <a:rPr lang="en-US" sz="2100" dirty="0"/>
              <a:t>Fetch instruction at address in PC</a:t>
            </a:r>
          </a:p>
          <a:p>
            <a:pPr lvl="1" defTabSz="895350">
              <a:tabLst>
                <a:tab pos="1371600" algn="l"/>
                <a:tab pos="4572000" algn="l"/>
              </a:tabLst>
            </a:pPr>
            <a:r>
              <a:rPr lang="en-US" sz="2100" dirty="0"/>
              <a:t>Execute the instruction</a:t>
            </a:r>
          </a:p>
          <a:p>
            <a:pPr lvl="1" defTabSz="895350">
              <a:tabLst>
                <a:tab pos="1371600" algn="l"/>
                <a:tab pos="4572000" algn="l"/>
              </a:tabLst>
            </a:pPr>
            <a:r>
              <a:rPr lang="en-US" sz="2100" dirty="0"/>
              <a:t>Update PC</a:t>
            </a:r>
            <a:endParaRPr lang="en-US" sz="17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804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686800" cy="990600"/>
          </a:xfrm>
        </p:spPr>
        <p:txBody>
          <a:bodyPr>
            <a:normAutofit/>
          </a:bodyPr>
          <a:lstStyle/>
          <a:p>
            <a:r>
              <a:rPr lang="en-US" dirty="0"/>
              <a:t>Assembly Characteristics: Instructions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Transfer data between memory and register</a:t>
            </a:r>
          </a:p>
          <a:p>
            <a:pPr lvl="1"/>
            <a:r>
              <a:rPr lang="en-US" dirty="0"/>
              <a:t>Load data from memory into register</a:t>
            </a:r>
          </a:p>
          <a:p>
            <a:pPr lvl="1"/>
            <a:r>
              <a:rPr lang="en-US" dirty="0"/>
              <a:t>Store register data into memory</a:t>
            </a:r>
          </a:p>
          <a:p>
            <a:pPr lvl="1"/>
            <a:endParaRPr lang="en-US" dirty="0"/>
          </a:p>
          <a:p>
            <a:r>
              <a:rPr lang="en-US" dirty="0"/>
              <a:t>Perform arithmetic operations on register or memory data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Transfer control</a:t>
            </a:r>
          </a:p>
          <a:p>
            <a:pPr lvl="1"/>
            <a:r>
              <a:rPr lang="en-US" dirty="0"/>
              <a:t>Unconditional jumps to/from functions</a:t>
            </a:r>
          </a:p>
          <a:p>
            <a:pPr lvl="1"/>
            <a:r>
              <a:rPr lang="en-US" dirty="0"/>
              <a:t>Conditional branches</a:t>
            </a:r>
          </a:p>
        </p:txBody>
      </p:sp>
    </p:spTree>
    <p:extLst>
      <p:ext uri="{BB962C8B-B14F-4D97-AF65-F5344CB8AC3E}">
        <p14:creationId xmlns:p14="http://schemas.microsoft.com/office/powerpoint/2010/main" val="3729306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3C92F-E078-B548-8FDA-F32011BBC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X86-64 Integer Registers</a:t>
            </a:r>
          </a:p>
        </p:txBody>
      </p:sp>
      <p:sp>
        <p:nvSpPr>
          <p:cNvPr id="7" name="Rectangle 1"/>
          <p:cNvSpPr>
            <a:spLocks/>
          </p:cNvSpPr>
          <p:nvPr/>
        </p:nvSpPr>
        <p:spPr bwMode="auto">
          <a:xfrm>
            <a:off x="762000" y="52578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</a:t>
            </a:r>
          </a:p>
        </p:txBody>
      </p:sp>
      <p:sp>
        <p:nvSpPr>
          <p:cNvPr id="26" name="Rectangle 22"/>
          <p:cNvSpPr>
            <a:spLocks/>
          </p:cNvSpPr>
          <p:nvPr/>
        </p:nvSpPr>
        <p:spPr bwMode="auto">
          <a:xfrm>
            <a:off x="4724400" y="1600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%r8</a:t>
            </a:r>
          </a:p>
        </p:txBody>
      </p:sp>
      <p:sp>
        <p:nvSpPr>
          <p:cNvPr id="27" name="Rectangle 23"/>
          <p:cNvSpPr>
            <a:spLocks/>
          </p:cNvSpPr>
          <p:nvPr/>
        </p:nvSpPr>
        <p:spPr bwMode="auto">
          <a:xfrm>
            <a:off x="4724400" y="22098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%r9</a:t>
            </a:r>
          </a:p>
        </p:txBody>
      </p:sp>
      <p:sp>
        <p:nvSpPr>
          <p:cNvPr id="28" name="Rectangle 24"/>
          <p:cNvSpPr>
            <a:spLocks/>
          </p:cNvSpPr>
          <p:nvPr/>
        </p:nvSpPr>
        <p:spPr bwMode="auto">
          <a:xfrm>
            <a:off x="4724400" y="28194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%r10</a:t>
            </a:r>
          </a:p>
        </p:txBody>
      </p:sp>
      <p:sp>
        <p:nvSpPr>
          <p:cNvPr id="29" name="Rectangle 25"/>
          <p:cNvSpPr>
            <a:spLocks/>
          </p:cNvSpPr>
          <p:nvPr/>
        </p:nvSpPr>
        <p:spPr bwMode="auto">
          <a:xfrm>
            <a:off x="4724400" y="3429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%r11</a:t>
            </a:r>
          </a:p>
        </p:txBody>
      </p:sp>
      <p:sp>
        <p:nvSpPr>
          <p:cNvPr id="30" name="Rectangle 26"/>
          <p:cNvSpPr>
            <a:spLocks/>
          </p:cNvSpPr>
          <p:nvPr/>
        </p:nvSpPr>
        <p:spPr bwMode="auto">
          <a:xfrm>
            <a:off x="4724400" y="40386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%r12</a:t>
            </a:r>
          </a:p>
        </p:txBody>
      </p:sp>
      <p:sp>
        <p:nvSpPr>
          <p:cNvPr id="31" name="Rectangle 27"/>
          <p:cNvSpPr>
            <a:spLocks/>
          </p:cNvSpPr>
          <p:nvPr/>
        </p:nvSpPr>
        <p:spPr bwMode="auto">
          <a:xfrm>
            <a:off x="4724400" y="4648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%r13</a:t>
            </a:r>
          </a:p>
        </p:txBody>
      </p:sp>
      <p:sp>
        <p:nvSpPr>
          <p:cNvPr id="32" name="Rectangle 28"/>
          <p:cNvSpPr>
            <a:spLocks/>
          </p:cNvSpPr>
          <p:nvPr/>
        </p:nvSpPr>
        <p:spPr bwMode="auto">
          <a:xfrm>
            <a:off x="4724400" y="52578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%r14</a:t>
            </a:r>
          </a:p>
        </p:txBody>
      </p:sp>
      <p:sp>
        <p:nvSpPr>
          <p:cNvPr id="33" name="Rectangle 29"/>
          <p:cNvSpPr>
            <a:spLocks/>
          </p:cNvSpPr>
          <p:nvPr/>
        </p:nvSpPr>
        <p:spPr bwMode="auto">
          <a:xfrm>
            <a:off x="4724400" y="58674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%r15</a:t>
            </a:r>
          </a:p>
        </p:txBody>
      </p:sp>
      <p:sp>
        <p:nvSpPr>
          <p:cNvPr id="34" name="Rectangle 30"/>
          <p:cNvSpPr>
            <a:spLocks/>
          </p:cNvSpPr>
          <p:nvPr/>
        </p:nvSpPr>
        <p:spPr bwMode="auto">
          <a:xfrm>
            <a:off x="762000" y="1600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5" name="Rectangle 31"/>
          <p:cNvSpPr>
            <a:spLocks/>
          </p:cNvSpPr>
          <p:nvPr/>
        </p:nvSpPr>
        <p:spPr bwMode="auto">
          <a:xfrm>
            <a:off x="762000" y="22098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rbx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6" name="Rectangle 32"/>
          <p:cNvSpPr>
            <a:spLocks/>
          </p:cNvSpPr>
          <p:nvPr/>
        </p:nvSpPr>
        <p:spPr bwMode="auto">
          <a:xfrm>
            <a:off x="762000" y="28194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rcx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7" name="Rectangle 33"/>
          <p:cNvSpPr>
            <a:spLocks/>
          </p:cNvSpPr>
          <p:nvPr/>
        </p:nvSpPr>
        <p:spPr bwMode="auto">
          <a:xfrm>
            <a:off x="762000" y="3429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%rdx</a:t>
            </a:r>
          </a:p>
        </p:txBody>
      </p:sp>
      <p:sp>
        <p:nvSpPr>
          <p:cNvPr id="38" name="Rectangle 34"/>
          <p:cNvSpPr>
            <a:spLocks/>
          </p:cNvSpPr>
          <p:nvPr/>
        </p:nvSpPr>
        <p:spPr bwMode="auto">
          <a:xfrm>
            <a:off x="762000" y="40386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%rsi</a:t>
            </a:r>
          </a:p>
        </p:txBody>
      </p:sp>
      <p:sp>
        <p:nvSpPr>
          <p:cNvPr id="39" name="Rectangle 35"/>
          <p:cNvSpPr>
            <a:spLocks/>
          </p:cNvSpPr>
          <p:nvPr/>
        </p:nvSpPr>
        <p:spPr bwMode="auto">
          <a:xfrm>
            <a:off x="762000" y="4648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%rdi</a:t>
            </a:r>
          </a:p>
        </p:txBody>
      </p:sp>
      <p:sp>
        <p:nvSpPr>
          <p:cNvPr id="40" name="Rectangle 36"/>
          <p:cNvSpPr>
            <a:spLocks/>
          </p:cNvSpPr>
          <p:nvPr/>
        </p:nvSpPr>
        <p:spPr bwMode="auto">
          <a:xfrm>
            <a:off x="762000" y="58674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%rbp</a:t>
            </a:r>
          </a:p>
        </p:txBody>
      </p:sp>
    </p:spTree>
    <p:extLst>
      <p:ext uri="{BB962C8B-B14F-4D97-AF65-F5344CB8AC3E}">
        <p14:creationId xmlns:p14="http://schemas.microsoft.com/office/powerpoint/2010/main" val="28792594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3047FA14-E8B9-5541-B2FA-35D660E1BFD6}" vid="{5B7FA5DE-B936-DE42-9858-6D948D82487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14250</TotalTime>
  <Words>3075</Words>
  <Application>Microsoft Macintosh PowerPoint</Application>
  <PresentationFormat>On-screen Show (4:3)</PresentationFormat>
  <Paragraphs>845</Paragraphs>
  <Slides>32</Slides>
  <Notes>19</Notes>
  <HiddenSlides>2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2" baseType="lpstr">
      <vt:lpstr>Arial</vt:lpstr>
      <vt:lpstr>Calibri</vt:lpstr>
      <vt:lpstr>Consolas</vt:lpstr>
      <vt:lpstr>Courier</vt:lpstr>
      <vt:lpstr>Courier New</vt:lpstr>
      <vt:lpstr>Courier New Bold</vt:lpstr>
      <vt:lpstr>Times New Roman</vt:lpstr>
      <vt:lpstr>Wingdings</vt:lpstr>
      <vt:lpstr>Wingdings 3</vt:lpstr>
      <vt:lpstr>Clarity</vt:lpstr>
      <vt:lpstr>Lecture 4: Introduction to Assembly</vt:lpstr>
      <vt:lpstr>Programs</vt:lpstr>
      <vt:lpstr>Compilation</vt:lpstr>
      <vt:lpstr>gcc Option Summary</vt:lpstr>
      <vt:lpstr>x86-64 Assembly Language</vt:lpstr>
      <vt:lpstr>Assembly/Machine Code View</vt:lpstr>
      <vt:lpstr>Program Counter</vt:lpstr>
      <vt:lpstr>Assembly Characteristics: Instructions</vt:lpstr>
      <vt:lpstr>X86-64 Integer Registers</vt:lpstr>
      <vt:lpstr>Data Movement Instructions</vt:lpstr>
      <vt:lpstr>Operand Forms</vt:lpstr>
      <vt:lpstr>Exercise: Operands</vt:lpstr>
      <vt:lpstr>mov Operand Combinations</vt:lpstr>
      <vt:lpstr>Exercise: Moving Data</vt:lpstr>
      <vt:lpstr>Sizes of C Data Types in x86-64</vt:lpstr>
      <vt:lpstr>Data Movement Instructions</vt:lpstr>
      <vt:lpstr>X86-64 Integer Registers</vt:lpstr>
      <vt:lpstr>X86-64 Integer Registers</vt:lpstr>
      <vt:lpstr>Exercise: Translating Assembly</vt:lpstr>
      <vt:lpstr>Review: Array Allocation</vt:lpstr>
      <vt:lpstr>Exercise: Array Access</vt:lpstr>
      <vt:lpstr>Array Example</vt:lpstr>
      <vt:lpstr>Operand Forms</vt:lpstr>
      <vt:lpstr>Exercise: Operands</vt:lpstr>
      <vt:lpstr>Array Example</vt:lpstr>
      <vt:lpstr>Array Accessing Example</vt:lpstr>
      <vt:lpstr>Operand Forms</vt:lpstr>
      <vt:lpstr>Exercise: Operands</vt:lpstr>
      <vt:lpstr>Array Accessing Example</vt:lpstr>
      <vt:lpstr>Structure Representation</vt:lpstr>
      <vt:lpstr>Accessing Fields</vt:lpstr>
      <vt:lpstr>C is close to Machine Language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4: Introduction to Assembly</dc:title>
  <dc:creator>Eleanor  Birrell</dc:creator>
  <cp:lastModifiedBy>Eleanor Birrell</cp:lastModifiedBy>
  <cp:revision>205</cp:revision>
  <cp:lastPrinted>2024-09-08T23:23:50Z</cp:lastPrinted>
  <dcterms:created xsi:type="dcterms:W3CDTF">2019-02-04T02:29:09Z</dcterms:created>
  <dcterms:modified xsi:type="dcterms:W3CDTF">2024-09-09T23:13:47Z</dcterms:modified>
</cp:coreProperties>
</file>