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1" r:id="rId3"/>
    <p:sldId id="259" r:id="rId4"/>
    <p:sldId id="260" r:id="rId5"/>
    <p:sldId id="261" r:id="rId6"/>
    <p:sldId id="934" r:id="rId7"/>
    <p:sldId id="262" r:id="rId8"/>
    <p:sldId id="1293" r:id="rId9"/>
    <p:sldId id="1295" r:id="rId10"/>
    <p:sldId id="265" r:id="rId11"/>
    <p:sldId id="347" r:id="rId12"/>
    <p:sldId id="936" r:id="rId13"/>
    <p:sldId id="937" r:id="rId14"/>
    <p:sldId id="338" r:id="rId15"/>
    <p:sldId id="271" r:id="rId16"/>
    <p:sldId id="340" r:id="rId17"/>
    <p:sldId id="1299" r:id="rId18"/>
    <p:sldId id="939" r:id="rId19"/>
    <p:sldId id="943" r:id="rId20"/>
    <p:sldId id="1298" r:id="rId21"/>
    <p:sldId id="285" r:id="rId22"/>
    <p:sldId id="339" r:id="rId23"/>
    <p:sldId id="289" r:id="rId24"/>
    <p:sldId id="941" r:id="rId25"/>
    <p:sldId id="94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1" autoAdjust="0"/>
    <p:restoredTop sz="82743" autoAdjust="0"/>
  </p:normalViewPr>
  <p:slideViewPr>
    <p:cSldViewPr>
      <p:cViewPr varScale="1">
        <p:scale>
          <a:sx n="131" d="100"/>
          <a:sy n="131" d="100"/>
        </p:scale>
        <p:origin x="10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9/4/24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9/4/24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endParaRPr lang="en-US" dirty="0">
              <a:latin typeface="Monaco" charset="0"/>
              <a:ea typeface="Monaco" charset="0"/>
              <a:cs typeface="Monaco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77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float fpwr2(int x){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unsigned exp, frac, u;</a:t>
            </a:r>
          </a:p>
          <a:p>
            <a:pPr marL="0" indent="0">
              <a:buNone/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if(x&lt;-149){  /* Too small. -23-126=-149 */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exp = 0;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frac = 0;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} else if (x &lt;= -127){  /* Denormalized */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exp = 0;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frac = 1 &lt;&lt; (x+149); 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} else if (x &lt;= 127){  /* Normalized */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exp = x+127;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frac = 0;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} else {  /* Too big. Return +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infty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*/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exp = 255;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frac = 0;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u = exp &lt;&lt; 23 | frac;  /* pack exp, frac */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return u2f(u);  /* return as float */</a:t>
            </a:r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08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9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13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</a:t>
            </a: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1.0111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9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(unsigned)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1257300" lvl="2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3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values s, M, E for 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75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/>
              <a:t>Define values s, M, E for each</a:t>
            </a:r>
            <a:endParaRPr lang="en-US" sz="2000" dirty="0"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(unsigned)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1257300" lvl="2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46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Normalize demo: 1.0 hex-&gt;interpretation on board, then 1.25, then demo exponent changes with bigger and smaller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54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.375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37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53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.375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5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9/4/24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9/4/24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4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	       Fall 2024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3: Floats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257800"/>
              </a:xfrm>
              <a:ln/>
            </p:spPr>
            <p:txBody>
              <a:bodyPr>
                <a:normAutofit/>
              </a:bodyPr>
              <a:lstStyle/>
              <a:p>
                <a:r>
                  <a:rPr lang="en-US" dirty="0"/>
                  <a:t>Numerical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 bit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determines whether number is negative or positive</a:t>
                </a:r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Significand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normally a fractional value in range [1.0,2.0)</a:t>
                </a:r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Exponent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weights value by power of two</a:t>
                </a:r>
              </a:p>
              <a:p>
                <a:endParaRPr lang="en-US" dirty="0"/>
              </a:p>
              <a:p>
                <a:r>
                  <a:rPr lang="en-US" dirty="0"/>
                  <a:t>Encoding: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552450" lvl="1"/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552450" lvl="1"/>
                <a:r>
                  <a:rPr lang="en-US" dirty="0">
                    <a:latin typeface="+mn-lt"/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/>
                  <a:t>field encodes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𝐸</m:t>
                    </m:r>
                  </m:oMath>
                </a14:m>
                <a:r>
                  <a:rPr lang="en-US" dirty="0"/>
                  <a:t> (but is not equal to E)</a:t>
                </a:r>
              </a:p>
              <a:p>
                <a:pPr marL="826770" lvl="2"/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552450" lvl="1"/>
                <a:r>
                  <a:rPr lang="en-US" dirty="0">
                    <a:latin typeface="+mn-lt"/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  <a:p>
                <a:pPr marL="826770" lvl="2"/>
                <a:r>
                  <a:rPr lang="en-US" b="0" dirty="0"/>
                  <a:t>normally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3"/>
                <a:stretch>
                  <a:fillRect l="-772" t="-96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461" name="Group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178532"/>
                  </p:ext>
                </p:extLst>
              </p:nvPr>
            </p:nvGraphicFramePr>
            <p:xfrm>
              <a:off x="889000" y="42291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E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𝑘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func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frac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𝑛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BCC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461" name="Group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178532"/>
                  </p:ext>
                </p:extLst>
              </p:nvPr>
            </p:nvGraphicFramePr>
            <p:xfrm>
              <a:off x="889000" y="42291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667" t="-5000" r="-184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8391" t="-5000" r="-21724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4787" t="-5000" r="-532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28CF76C-6FAA-B842-96C9-7260653D6E4B}"/>
              </a:ext>
            </a:extLst>
          </p:cNvPr>
          <p:cNvGrpSpPr/>
          <p:nvPr/>
        </p:nvGrpSpPr>
        <p:grpSpPr>
          <a:xfrm>
            <a:off x="4191000" y="5592580"/>
            <a:ext cx="1974210" cy="395470"/>
            <a:chOff x="4191000" y="5592580"/>
            <a:chExt cx="1974210" cy="3954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A34974B-0025-0A44-9BEB-A4291C8756E3}"/>
                </a:ext>
              </a:extLst>
            </p:cNvPr>
            <p:cNvSpPr/>
            <p:nvPr/>
          </p:nvSpPr>
          <p:spPr>
            <a:xfrm>
              <a:off x="4191000" y="5607050"/>
              <a:ext cx="1066800" cy="381000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BBE28FE-7ADE-A14E-A401-87E51B7107D7}"/>
                </a:ext>
              </a:extLst>
            </p:cNvPr>
            <p:cNvCxnSpPr>
              <a:stCxn id="2" idx="3"/>
            </p:cNvCxnSpPr>
            <p:nvPr/>
          </p:nvCxnSpPr>
          <p:spPr>
            <a:xfrm flipV="1">
              <a:off x="5257800" y="5791200"/>
              <a:ext cx="304800" cy="6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F2EFED-A23B-A34C-BD21-0DB8E31BD185}"/>
                </a:ext>
              </a:extLst>
            </p:cNvPr>
            <p:cNvSpPr txBox="1"/>
            <p:nvPr/>
          </p:nvSpPr>
          <p:spPr>
            <a:xfrm>
              <a:off x="5518879" y="559258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bias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23EE18-759E-0C4D-B870-91D2295FFF5B}"/>
              </a:ext>
            </a:extLst>
          </p:cNvPr>
          <p:cNvSpPr txBox="1"/>
          <p:nvPr/>
        </p:nvSpPr>
        <p:spPr>
          <a:xfrm>
            <a:off x="6566941" y="4920387"/>
            <a:ext cx="239467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Float (32 bits):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 = 8, n =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 = 127</a:t>
            </a:r>
          </a:p>
          <a:p>
            <a:r>
              <a:rPr lang="en-US" dirty="0"/>
              <a:t>Double (64 bits)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k=11, n = 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 = 1023</a:t>
            </a:r>
          </a:p>
        </p:txBody>
      </p:sp>
    </p:spTree>
    <p:extLst>
      <p:ext uri="{BB962C8B-B14F-4D97-AF65-F5344CB8AC3E}">
        <p14:creationId xmlns:p14="http://schemas.microsoft.com/office/powerpoint/2010/main" val="34192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81C2-31CF-874F-877A-8C061CD8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Floats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5904-D1F9-3B4F-B320-9AE668D3D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fractional number is represented by the bytes 0x3ec00000? Assume big-endian order.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5">
                <a:extLst>
                  <a:ext uri="{FF2B5EF4-FFF2-40B4-BE49-F238E27FC236}">
                    <a16:creationId xmlns:a16="http://schemas.microsoft.com/office/drawing/2014/main" id="{5666EF7B-8FD7-9242-B08A-9181742D38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3164363"/>
                  </p:ext>
                </p:extLst>
              </p:nvPr>
            </p:nvGraphicFramePr>
            <p:xfrm>
              <a:off x="762000" y="24384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E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𝑘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func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frac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𝑛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BCC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5">
                <a:extLst>
                  <a:ext uri="{FF2B5EF4-FFF2-40B4-BE49-F238E27FC236}">
                    <a16:creationId xmlns:a16="http://schemas.microsoft.com/office/drawing/2014/main" id="{5666EF7B-8FD7-9242-B08A-9181742D38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3164363"/>
                  </p:ext>
                </p:extLst>
              </p:nvPr>
            </p:nvGraphicFramePr>
            <p:xfrm>
              <a:off x="762000" y="24384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6667" t="-5000" r="-184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8391" t="-5000" r="-21724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4787" t="-5000" r="-532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4C87D77-3462-EA4A-973E-90353B106F04}"/>
              </a:ext>
            </a:extLst>
          </p:cNvPr>
          <p:cNvSpPr txBox="1"/>
          <p:nvPr/>
        </p:nvSpPr>
        <p:spPr>
          <a:xfrm>
            <a:off x="6439941" y="3129687"/>
            <a:ext cx="23946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Float (32 bits):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 = 8, n =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 = 127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5897E7-61CD-3A48-878A-182208938664}"/>
                  </a:ext>
                </a:extLst>
              </p:cNvPr>
              <p:cNvSpPr/>
              <p:nvPr/>
            </p:nvSpPr>
            <p:spPr>
              <a:xfrm>
                <a:off x="457200" y="3129687"/>
                <a:ext cx="5410200" cy="1482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/>
                  <a:t> field encodes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𝐸</m:t>
                    </m:r>
                  </m:oMath>
                </a14:m>
                <a:r>
                  <a:rPr lang="en-US" dirty="0"/>
                  <a:t> (but is not equal to E)</a:t>
                </a:r>
              </a:p>
              <a:p>
                <a:pPr marL="111252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  <a:p>
                <a:pPr marL="111252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5897E7-61CD-3A48-878A-182208938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29687"/>
                <a:ext cx="5410200" cy="1482265"/>
              </a:xfrm>
              <a:prstGeom prst="rect">
                <a:avLst/>
              </a:prstGeom>
              <a:blipFill>
                <a:blip r:embed="rId4"/>
                <a:stretch>
                  <a:fillRect t="-256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C434446-0B47-0D42-8D60-6199B573593D}"/>
              </a:ext>
            </a:extLst>
          </p:cNvPr>
          <p:cNvSpPr txBox="1"/>
          <p:nvPr/>
        </p:nvSpPr>
        <p:spPr>
          <a:xfrm>
            <a:off x="762000" y="4724401"/>
            <a:ext cx="6285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0011 1110 1100 0000 0000 0000 0000  0000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D81204D-8CBC-1648-BE3A-A5913B12DD65}"/>
              </a:ext>
            </a:extLst>
          </p:cNvPr>
          <p:cNvGrpSpPr/>
          <p:nvPr/>
        </p:nvGrpSpPr>
        <p:grpSpPr>
          <a:xfrm>
            <a:off x="839449" y="4724400"/>
            <a:ext cx="6099307" cy="461666"/>
            <a:chOff x="839449" y="4724400"/>
            <a:chExt cx="6099307" cy="46166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497D70-88B3-684B-9398-2701098B3997}"/>
                </a:ext>
              </a:extLst>
            </p:cNvPr>
            <p:cNvSpPr/>
            <p:nvPr/>
          </p:nvSpPr>
          <p:spPr>
            <a:xfrm>
              <a:off x="839449" y="4724401"/>
              <a:ext cx="179882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1C8076-5686-CF4E-A675-56BA6F8FD9D5}"/>
                </a:ext>
              </a:extLst>
            </p:cNvPr>
            <p:cNvSpPr/>
            <p:nvPr/>
          </p:nvSpPr>
          <p:spPr>
            <a:xfrm>
              <a:off x="1021828" y="4724401"/>
              <a:ext cx="1466539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230655-F3CD-D64A-899A-1F9C33B94B24}"/>
                </a:ext>
              </a:extLst>
            </p:cNvPr>
            <p:cNvSpPr/>
            <p:nvPr/>
          </p:nvSpPr>
          <p:spPr>
            <a:xfrm>
              <a:off x="2489822" y="4724400"/>
              <a:ext cx="4448934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BF9C418-337D-CA4F-B5DB-B8953CC3DEFC}"/>
              </a:ext>
            </a:extLst>
          </p:cNvPr>
          <p:cNvSpPr txBox="1"/>
          <p:nvPr/>
        </p:nvSpPr>
        <p:spPr>
          <a:xfrm>
            <a:off x="640045" y="531055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E30CA5-F42D-804C-81A1-72356AB0996D}"/>
              </a:ext>
            </a:extLst>
          </p:cNvPr>
          <p:cNvSpPr txBox="1"/>
          <p:nvPr/>
        </p:nvSpPr>
        <p:spPr>
          <a:xfrm>
            <a:off x="1247109" y="531055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exp=125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8717B3-D80D-A648-8238-A33D500E112B}"/>
              </a:ext>
            </a:extLst>
          </p:cNvPr>
          <p:cNvSpPr txBox="1"/>
          <p:nvPr/>
        </p:nvSpPr>
        <p:spPr>
          <a:xfrm>
            <a:off x="2870010" y="5326826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 = 10000000000000000000000</a:t>
            </a:r>
            <a:r>
              <a:rPr lang="en-US" baseline="-250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743B89-B5D0-694C-9180-4B8139F9F881}"/>
              </a:ext>
            </a:extLst>
          </p:cNvPr>
          <p:cNvSpPr txBox="1"/>
          <p:nvPr/>
        </p:nvSpPr>
        <p:spPr>
          <a:xfrm>
            <a:off x="640045" y="56294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492F2-4CE5-F74A-84B1-C70BBC345A8F}"/>
              </a:ext>
            </a:extLst>
          </p:cNvPr>
          <p:cNvSpPr txBox="1"/>
          <p:nvPr/>
        </p:nvSpPr>
        <p:spPr>
          <a:xfrm>
            <a:off x="1247109" y="562948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-2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EA5DD8-041B-324D-8CE6-D6881A00D430}"/>
              </a:ext>
            </a:extLst>
          </p:cNvPr>
          <p:cNvSpPr txBox="1"/>
          <p:nvPr/>
        </p:nvSpPr>
        <p:spPr>
          <a:xfrm>
            <a:off x="2870010" y="5645756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1.10000000000000000000000</a:t>
            </a:r>
            <a:r>
              <a:rPr lang="en-US" baseline="-25000" dirty="0"/>
              <a:t>2 </a:t>
            </a:r>
            <a:r>
              <a:rPr lang="en-US" dirty="0"/>
              <a:t>= 1.5</a:t>
            </a:r>
            <a:r>
              <a:rPr lang="en-US" baseline="-25000" dirty="0"/>
              <a:t>10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8C7DC3E-C880-6942-9730-EC5FE08B76CA}"/>
                  </a:ext>
                </a:extLst>
              </p:cNvPr>
              <p:cNvSpPr txBox="1"/>
              <p:nvPr/>
            </p:nvSpPr>
            <p:spPr>
              <a:xfrm>
                <a:off x="-76200" y="6134525"/>
                <a:ext cx="4514377" cy="797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𝟑𝟕𝟓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8C7DC3E-C880-6942-9730-EC5FE08B7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6134525"/>
                <a:ext cx="4514377" cy="797398"/>
              </a:xfrm>
              <a:prstGeom prst="rect">
                <a:avLst/>
              </a:prstGeom>
              <a:blipFill>
                <a:blip r:embed="rId5"/>
                <a:stretch>
                  <a:fillRect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B4628C-CF6B-CE4C-B0C0-28AC9F673319}"/>
                  </a:ext>
                </a:extLst>
              </p:cNvPr>
              <p:cNvSpPr txBox="1"/>
              <p:nvPr/>
            </p:nvSpPr>
            <p:spPr>
              <a:xfrm>
                <a:off x="4532763" y="6130881"/>
                <a:ext cx="4687437" cy="797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.011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𝟑𝟕𝟓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B4628C-CF6B-CE4C-B0C0-28AC9F67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763" y="6130881"/>
                <a:ext cx="4687437" cy="797398"/>
              </a:xfrm>
              <a:prstGeom prst="rect">
                <a:avLst/>
              </a:prstGeom>
              <a:blipFill>
                <a:blip r:embed="rId6"/>
                <a:stretch>
                  <a:fillRect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CFF9D4E-A239-3547-A605-86A2F3376D63}"/>
                  </a:ext>
                </a:extLst>
              </p:cNvPr>
              <p:cNvSpPr/>
              <p:nvPr/>
            </p:nvSpPr>
            <p:spPr>
              <a:xfrm>
                <a:off x="6577761" y="4121975"/>
                <a:ext cx="21090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CFF9D4E-A239-3547-A605-86A2F3376D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761" y="4121975"/>
                <a:ext cx="210903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07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81C2-31CF-874F-877A-8C061CD8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Floats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5904-D1F9-3B4F-B320-9AE668D3D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fractional number is represented by the bytes 0x423c0000? Assume big-endian order.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5">
                <a:extLst>
                  <a:ext uri="{FF2B5EF4-FFF2-40B4-BE49-F238E27FC236}">
                    <a16:creationId xmlns:a16="http://schemas.microsoft.com/office/drawing/2014/main" id="{5666EF7B-8FD7-9242-B08A-9181742D38E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24384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E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𝑘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func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frac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𝑛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BCC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5">
                <a:extLst>
                  <a:ext uri="{FF2B5EF4-FFF2-40B4-BE49-F238E27FC236}">
                    <a16:creationId xmlns:a16="http://schemas.microsoft.com/office/drawing/2014/main" id="{5666EF7B-8FD7-9242-B08A-9181742D38E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24384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6667" t="-5000" r="-184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8391" t="-5000" r="-21724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4787" t="-5000" r="-532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4C87D77-3462-EA4A-973E-90353B106F04}"/>
              </a:ext>
            </a:extLst>
          </p:cNvPr>
          <p:cNvSpPr txBox="1"/>
          <p:nvPr/>
        </p:nvSpPr>
        <p:spPr>
          <a:xfrm>
            <a:off x="6439941" y="3129687"/>
            <a:ext cx="23946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Float (32 bits):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 = 8, n =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 = 127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5897E7-61CD-3A48-878A-182208938664}"/>
                  </a:ext>
                </a:extLst>
              </p:cNvPr>
              <p:cNvSpPr/>
              <p:nvPr/>
            </p:nvSpPr>
            <p:spPr>
              <a:xfrm>
                <a:off x="457200" y="3129687"/>
                <a:ext cx="5410200" cy="1482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/>
                  <a:t> field encodes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𝐸</m:t>
                    </m:r>
                  </m:oMath>
                </a14:m>
                <a:r>
                  <a:rPr lang="en-US" dirty="0"/>
                  <a:t> (but is not equal to E)</a:t>
                </a:r>
              </a:p>
              <a:p>
                <a:pPr marL="111252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  <a:p>
                <a:pPr marL="111252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5897E7-61CD-3A48-878A-182208938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29687"/>
                <a:ext cx="5410200" cy="1482265"/>
              </a:xfrm>
              <a:prstGeom prst="rect">
                <a:avLst/>
              </a:prstGeom>
              <a:blipFill>
                <a:blip r:embed="rId4"/>
                <a:stretch>
                  <a:fillRect t="-256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86CFB06-1778-E14D-B45E-B9BEF1634C74}"/>
                  </a:ext>
                </a:extLst>
              </p:cNvPr>
              <p:cNvSpPr/>
              <p:nvPr/>
            </p:nvSpPr>
            <p:spPr>
              <a:xfrm>
                <a:off x="6577761" y="4121975"/>
                <a:ext cx="21090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86CFB06-1778-E14D-B45E-B9BEF1634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761" y="4121975"/>
                <a:ext cx="210903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166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81C2-31CF-874F-877A-8C061CD8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5904-D1F9-3B4F-B320-9AE668D3D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smallest non-negative number that can be represented?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D286A-FFD6-2F47-9554-EEAA9FA63E8C}"/>
              </a:ext>
            </a:extLst>
          </p:cNvPr>
          <p:cNvSpPr txBox="1"/>
          <p:nvPr/>
        </p:nvSpPr>
        <p:spPr>
          <a:xfrm>
            <a:off x="762000" y="2590801"/>
            <a:ext cx="6353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0000 0000 0000 0000 0000 0000 0000  0000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2EB9EE-7F13-8246-A045-CA8B57C8CDA7}"/>
              </a:ext>
            </a:extLst>
          </p:cNvPr>
          <p:cNvGrpSpPr/>
          <p:nvPr/>
        </p:nvGrpSpPr>
        <p:grpSpPr>
          <a:xfrm>
            <a:off x="839449" y="2590800"/>
            <a:ext cx="6099307" cy="461666"/>
            <a:chOff x="839449" y="4724400"/>
            <a:chExt cx="6099307" cy="4616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DA63CF-1D66-A144-B268-BFF40606B533}"/>
                </a:ext>
              </a:extLst>
            </p:cNvPr>
            <p:cNvSpPr/>
            <p:nvPr/>
          </p:nvSpPr>
          <p:spPr>
            <a:xfrm>
              <a:off x="839449" y="4724401"/>
              <a:ext cx="179882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FA304B-112B-9E47-B4B6-F6A06D477454}"/>
                </a:ext>
              </a:extLst>
            </p:cNvPr>
            <p:cNvSpPr/>
            <p:nvPr/>
          </p:nvSpPr>
          <p:spPr>
            <a:xfrm>
              <a:off x="1021828" y="4724401"/>
              <a:ext cx="1511510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F61610-4B51-E849-9D24-1E00A0154EB6}"/>
                </a:ext>
              </a:extLst>
            </p:cNvPr>
            <p:cNvSpPr/>
            <p:nvPr/>
          </p:nvSpPr>
          <p:spPr>
            <a:xfrm>
              <a:off x="2533338" y="4724400"/>
              <a:ext cx="4405418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91270B-D1F8-B641-8E80-06A1AF2995DB}"/>
              </a:ext>
            </a:extLst>
          </p:cNvPr>
          <p:cNvSpPr txBox="1"/>
          <p:nvPr/>
        </p:nvSpPr>
        <p:spPr>
          <a:xfrm>
            <a:off x="640045" y="317695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B3DC45-51D2-0340-AABB-A6FCF7CA65C6}"/>
              </a:ext>
            </a:extLst>
          </p:cNvPr>
          <p:cNvSpPr txBox="1"/>
          <p:nvPr/>
        </p:nvSpPr>
        <p:spPr>
          <a:xfrm>
            <a:off x="1247109" y="317695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exp=0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8C40DA-86D2-6B4A-B849-B449C0819C24}"/>
              </a:ext>
            </a:extLst>
          </p:cNvPr>
          <p:cNvSpPr txBox="1"/>
          <p:nvPr/>
        </p:nvSpPr>
        <p:spPr>
          <a:xfrm>
            <a:off x="2870010" y="3193226"/>
            <a:ext cx="386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 = 00000000000000000000000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7CBC08-9304-C347-9E8C-8CE53344B156}"/>
              </a:ext>
            </a:extLst>
          </p:cNvPr>
          <p:cNvSpPr txBox="1"/>
          <p:nvPr/>
        </p:nvSpPr>
        <p:spPr>
          <a:xfrm>
            <a:off x="640045" y="34958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FE32EE-5C68-494C-8532-365AB516D265}"/>
              </a:ext>
            </a:extLst>
          </p:cNvPr>
          <p:cNvSpPr txBox="1"/>
          <p:nvPr/>
        </p:nvSpPr>
        <p:spPr>
          <a:xfrm>
            <a:off x="1247109" y="349588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-127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708303-DAB6-4A41-97DC-76EC7576CCCA}"/>
              </a:ext>
            </a:extLst>
          </p:cNvPr>
          <p:cNvSpPr txBox="1"/>
          <p:nvPr/>
        </p:nvSpPr>
        <p:spPr>
          <a:xfrm>
            <a:off x="2870010" y="3512156"/>
            <a:ext cx="386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1.00000000000000000000000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2E9D9B-8A86-574B-86D9-B59C21226AEC}"/>
                  </a:ext>
                </a:extLst>
              </p:cNvPr>
              <p:cNvSpPr txBox="1"/>
              <p:nvPr/>
            </p:nvSpPr>
            <p:spPr>
              <a:xfrm>
                <a:off x="3162300" y="4071682"/>
                <a:ext cx="28202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1.0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−127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−127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2E9D9B-8A86-574B-86D9-B59C21226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4071682"/>
                <a:ext cx="2820259" cy="276999"/>
              </a:xfrm>
              <a:prstGeom prst="rect">
                <a:avLst/>
              </a:prstGeom>
              <a:blipFill>
                <a:blip r:embed="rId3"/>
                <a:stretch>
                  <a:fillRect r="-45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Group 5">
            <a:extLst>
              <a:ext uri="{FF2B5EF4-FFF2-40B4-BE49-F238E27FC236}">
                <a16:creationId xmlns:a16="http://schemas.microsoft.com/office/drawing/2014/main" id="{0F5CB851-ABD4-5646-B83A-3EC8E6FFA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562836"/>
              </p:ext>
            </p:extLst>
          </p:nvPr>
        </p:nvGraphicFramePr>
        <p:xfrm>
          <a:off x="2781300" y="127000"/>
          <a:ext cx="6362700" cy="812800"/>
        </p:xfrm>
        <a:graphic>
          <a:graphicData uri="http://schemas.openxmlformats.org/drawingml/2006/table">
            <a:tbl>
              <a:tblPr/>
              <a:tblGrid>
                <a:gridCol w="3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18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19" grpId="0"/>
      <p:bldP spid="21" grpId="0"/>
      <p:bldP spid="22" grpId="0"/>
      <p:bldP spid="23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23DD-7A89-4D47-93DA-1ECA34C9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and Denormalized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C9D553-FC24-F041-8636-8344E94090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0"/>
                <a:ext cx="8229600" cy="4343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Normalized Values</a:t>
                </a:r>
              </a:p>
              <a:p>
                <a:pPr lvl="1"/>
                <a:r>
                  <a:rPr lang="en-US" dirty="0"/>
                  <a:t>exp is neither all zeros nor all ones (normal case)</a:t>
                </a:r>
              </a:p>
              <a:p>
                <a:pPr lvl="1"/>
                <a:r>
                  <a:rPr lang="en-US" dirty="0"/>
                  <a:t>exponent is defined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bias</m:t>
                    </m:r>
                  </m:oMath>
                </a14:m>
                <a:r>
                  <a:rPr lang="en-US" dirty="0"/>
                  <a:t>, where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bias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(e.g., 127 for float or 1023 for double)</a:t>
                </a:r>
              </a:p>
              <a:p>
                <a:pPr lvl="1"/>
                <a:r>
                  <a:rPr lang="en-US" dirty="0"/>
                  <a:t>significand is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r>
                  <a:rPr lang="en-US" dirty="0"/>
                  <a:t>Denormalized Values </a:t>
                </a:r>
              </a:p>
              <a:p>
                <a:pPr lvl="1"/>
                <a:r>
                  <a:rPr lang="en-US" dirty="0" err="1"/>
                  <a:t>exp</a:t>
                </a:r>
                <a:r>
                  <a:rPr lang="en-US" dirty="0"/>
                  <a:t> is either all zeros or all ones</a:t>
                </a:r>
              </a:p>
              <a:p>
                <a:pPr lvl="1"/>
                <a:r>
                  <a:rPr lang="en-US" dirty="0"/>
                  <a:t>if all zeros: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bias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all ones: infinity (if frac is all zeros) or </a:t>
                </a:r>
                <a:r>
                  <a:rPr lang="en-US" dirty="0" err="1"/>
                  <a:t>NaN</a:t>
                </a:r>
                <a:r>
                  <a:rPr lang="en-US" dirty="0"/>
                  <a:t> (if frac is non-zero)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C9D553-FC24-F041-8636-8344E94090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0"/>
                <a:ext cx="8229600" cy="4343400"/>
              </a:xfrm>
              <a:blipFill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id="{78D098BD-A9C7-5A4A-89CD-6956C16AB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15582"/>
              </p:ext>
            </p:extLst>
          </p:nvPr>
        </p:nvGraphicFramePr>
        <p:xfrm>
          <a:off x="889000" y="1495926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3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Visualization: Floating Point Encodings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838200" y="2960688"/>
            <a:ext cx="7315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8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1534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153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267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53400" y="3570288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6868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4800" y="3636963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382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772400" y="2451100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+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5963" y="2427288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3886200" y="3405188"/>
            <a:ext cx="33182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Symbol" pitchFamily="18" charset="2"/>
                <a:cs typeface="Symbol" pitchFamily="18" charset="2"/>
                <a:sym typeface="Symbol"/>
              </a:rPr>
              <a:t>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4737100" y="2579688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+Denorm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609600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+Normalized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3048000" y="2593975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Denorm</a:t>
            </a:r>
            <a:endParaRPr lang="en-US" sz="18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48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140335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Normalized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4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495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924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143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0800000" flipH="1">
            <a:off x="4191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>
            <a:off x="4572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4572000" y="3408363"/>
            <a:ext cx="33983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+0</a:t>
            </a: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320675" y="32559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8161338" y="31797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</p:spTree>
    <p:extLst>
      <p:ext uri="{BB962C8B-B14F-4D97-AF65-F5344CB8AC3E}">
        <p14:creationId xmlns:p14="http://schemas.microsoft.com/office/powerpoint/2010/main" val="3538909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5E615-0503-B443-ADD8-671E3691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4: Normalized and Denormalized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A77883-684A-1947-A308-CB771255D41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Write a C function to compute a floating point representation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 by directly constructing the IEEE float representation of the result. When x is too small, return 0.0 When x is too large, return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endParaRPr lang="en-US" sz="2400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A77883-684A-1947-A308-CB771255D4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72" t="-1348" r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AB281-F2D5-1344-B4A2-8F3FAED6D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673352"/>
            <a:ext cx="4648200" cy="5184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float fpwr2(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x){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unsigned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frac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u;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if(x &lt; _____________){  /* Too small */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____________;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frac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___________;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} else if (x &lt;= ____){  /* Denormalized */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____________;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frac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___________;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} else if (x &lt;= ____){  /* Normalized */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____________;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frac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___________;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} else {                /* Too big */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____________;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frac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___________;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u = exp &lt;&lt; 23 | frac;  /* pack exp, frac */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return u2f(u);  /* return as float */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6" name="Group 5">
            <a:extLst>
              <a:ext uri="{FF2B5EF4-FFF2-40B4-BE49-F238E27FC236}">
                <a16:creationId xmlns:a16="http://schemas.microsoft.com/office/drawing/2014/main" id="{3784AAC2-5E0B-1111-1CBE-6D7FF8FCED05}"/>
              </a:ext>
            </a:extLst>
          </p:cNvPr>
          <p:cNvGraphicFramePr>
            <a:graphicFrameLocks noGrp="1"/>
          </p:cNvGraphicFramePr>
          <p:nvPr/>
        </p:nvGraphicFramePr>
        <p:xfrm>
          <a:off x="2781300" y="127000"/>
          <a:ext cx="6362700" cy="812800"/>
        </p:xfrm>
        <a:graphic>
          <a:graphicData uri="http://schemas.openxmlformats.org/drawingml/2006/table">
            <a:tbl>
              <a:tblPr/>
              <a:tblGrid>
                <a:gridCol w="3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B61AF2E-6A08-6C0F-8771-3BEFBE89A5B0}"/>
              </a:ext>
            </a:extLst>
          </p:cNvPr>
          <p:cNvSpPr txBox="1"/>
          <p:nvPr/>
        </p:nvSpPr>
        <p:spPr>
          <a:xfrm>
            <a:off x="5962650" y="26670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3FB21B-55E0-024C-D213-27548A2D6387}"/>
              </a:ext>
            </a:extLst>
          </p:cNvPr>
          <p:cNvSpPr txBox="1"/>
          <p:nvPr/>
        </p:nvSpPr>
        <p:spPr>
          <a:xfrm>
            <a:off x="5962650" y="293335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05231A-B4E9-21E5-6406-E4EFBFB06992}"/>
              </a:ext>
            </a:extLst>
          </p:cNvPr>
          <p:cNvSpPr txBox="1"/>
          <p:nvPr/>
        </p:nvSpPr>
        <p:spPr>
          <a:xfrm>
            <a:off x="5682124" y="2417877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-149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08BAF-1C25-70F6-3EF9-A874A5552EFD}"/>
              </a:ext>
            </a:extLst>
          </p:cNvPr>
          <p:cNvSpPr txBox="1"/>
          <p:nvPr/>
        </p:nvSpPr>
        <p:spPr>
          <a:xfrm>
            <a:off x="6315864" y="3200400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-127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0956A1-8A10-D11A-7DA8-BC738F47EE8B}"/>
              </a:ext>
            </a:extLst>
          </p:cNvPr>
          <p:cNvSpPr txBox="1"/>
          <p:nvPr/>
        </p:nvSpPr>
        <p:spPr>
          <a:xfrm>
            <a:off x="5962650" y="344882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25E59D-A471-B512-EA81-B60EB1408030}"/>
              </a:ext>
            </a:extLst>
          </p:cNvPr>
          <p:cNvSpPr txBox="1"/>
          <p:nvPr/>
        </p:nvSpPr>
        <p:spPr>
          <a:xfrm>
            <a:off x="5683909" y="3686969"/>
            <a:ext cx="121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1 &lt;&lt; (x+149)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9C9B6D-7E69-D955-B5AB-B0716599E2F1}"/>
              </a:ext>
            </a:extLst>
          </p:cNvPr>
          <p:cNvSpPr txBox="1"/>
          <p:nvPr/>
        </p:nvSpPr>
        <p:spPr>
          <a:xfrm>
            <a:off x="6375176" y="3963506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127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3AB156-9630-D1D9-90FB-1273C4238098}"/>
              </a:ext>
            </a:extLst>
          </p:cNvPr>
          <p:cNvSpPr txBox="1"/>
          <p:nvPr/>
        </p:nvSpPr>
        <p:spPr>
          <a:xfrm>
            <a:off x="5919338" y="497948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255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026552-3AF2-1358-A972-56962B63CF5C}"/>
              </a:ext>
            </a:extLst>
          </p:cNvPr>
          <p:cNvSpPr txBox="1"/>
          <p:nvPr/>
        </p:nvSpPr>
        <p:spPr>
          <a:xfrm>
            <a:off x="6018724" y="524583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E16DBB-F3B4-C800-A3CC-105C16248CD5}"/>
              </a:ext>
            </a:extLst>
          </p:cNvPr>
          <p:cNvSpPr txBox="1"/>
          <p:nvPr/>
        </p:nvSpPr>
        <p:spPr>
          <a:xfrm>
            <a:off x="5817547" y="4216375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x+127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0968A2-B7D9-8CA0-74E9-BE16AB089145}"/>
              </a:ext>
            </a:extLst>
          </p:cNvPr>
          <p:cNvSpPr txBox="1"/>
          <p:nvPr/>
        </p:nvSpPr>
        <p:spPr>
          <a:xfrm>
            <a:off x="6018724" y="448272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EC994933-DCB5-1954-4E6F-13A4EAC9675A}"/>
              </a:ext>
            </a:extLst>
          </p:cNvPr>
          <p:cNvSpPr txBox="1">
            <a:spLocks/>
          </p:cNvSpPr>
          <p:nvPr/>
        </p:nvSpPr>
        <p:spPr>
          <a:xfrm>
            <a:off x="4572000" y="1673352"/>
            <a:ext cx="4648200" cy="51846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float fpwr2(int x){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unsigned exp, frac, u;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if(x &lt; _____________){  /* Too small */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exp = ____________;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frac = ___________;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} else if (x &lt;= ____){  /* Denormalized */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exp = ____________;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frac = ___________;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} else if (x &lt;= ____){  /* Normalized */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exp = ____________;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frac = ___________;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} else {                /* Too big */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exp = ____________;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frac = ___________;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u = exp &lt;&lt; 23 | frac;  /* pack exp, frac */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return u2f(u);  /* return as float */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20" grpId="0"/>
      <p:bldP spid="21" grpId="0"/>
      <p:bldP spid="22" grpI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4D7F3F-036D-6B5C-20A4-06D731D4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Floats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8BF298-5D97-6FE0-4D80-45B6EDD0C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Denormalized Floats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A77D0-87F2-B0F9-3D25-50C8A785533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2438400"/>
                <a:ext cx="3931920" cy="3951288"/>
              </a:xfrm>
            </p:spPr>
            <p:txBody>
              <a:bodyPr/>
              <a:lstStyle/>
              <a:p>
                <a:r>
                  <a:rPr lang="en-US" dirty="0"/>
                  <a:t>Smallest Power of 2</a:t>
                </a:r>
              </a:p>
              <a:p>
                <a:pPr lvl="1"/>
                <a:r>
                  <a:rPr lang="en-US" dirty="0"/>
                  <a:t>M = 0.000…01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val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−149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Biggest Power of 2</a:t>
                </a:r>
              </a:p>
              <a:p>
                <a:pPr lvl="1"/>
                <a:r>
                  <a:rPr lang="en-US" dirty="0"/>
                  <a:t>M = 0.100...00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val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BA77D0-87F2-B0F9-3D25-50C8A7855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2438400"/>
                <a:ext cx="3931920" cy="3951288"/>
              </a:xfrm>
              <a:blipFill>
                <a:blip r:embed="rId2"/>
                <a:stretch>
                  <a:fillRect l="-1613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B5260C-7706-A604-02B0-07FF9F9D7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Normalized Floats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B421E73-32DF-4E3B-EF83-632DCAA170F4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en-US" dirty="0"/>
                  <a:t>Smallest Power of 2</a:t>
                </a:r>
              </a:p>
              <a:p>
                <a:pPr lvl="1"/>
                <a:r>
                  <a:rPr lang="en-US" dirty="0"/>
                  <a:t>M = 1.000…00 </a:t>
                </a:r>
              </a:p>
              <a:p>
                <a:pPr lvl="1"/>
                <a:r>
                  <a:rPr lang="en-US" dirty="0"/>
                  <a:t>exp = 00000001 = 1</a:t>
                </a:r>
              </a:p>
              <a:p>
                <a:pPr lvl="1"/>
                <a:r>
                  <a:rPr lang="en-US" dirty="0"/>
                  <a:t>val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Biggest Power of 2</a:t>
                </a:r>
              </a:p>
              <a:p>
                <a:pPr lvl="1"/>
                <a:r>
                  <a:rPr lang="en-US" dirty="0"/>
                  <a:t>M = 1.000...00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 = 11111110 = 254</a:t>
                </a:r>
              </a:p>
              <a:p>
                <a:pPr lvl="1"/>
                <a:r>
                  <a:rPr lang="en-US" dirty="0"/>
                  <a:t>val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254−127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127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B421E73-32DF-4E3B-EF83-632DCAA17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1290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244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6CF9-AD5A-2740-9C27-6720A248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Limits of Floats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521A-2AF5-B74D-989A-DAF072271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the largest (non-infinite) positive number that can be represented as a (normalized) float and the second-largest?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id="{E73F5D0B-ABCB-D04E-817F-87756B653E3D}"/>
              </a:ext>
            </a:extLst>
          </p:cNvPr>
          <p:cNvGraphicFramePr>
            <a:graphicFrameLocks noGrp="1"/>
          </p:cNvGraphicFramePr>
          <p:nvPr/>
        </p:nvGraphicFramePr>
        <p:xfrm>
          <a:off x="2781300" y="127000"/>
          <a:ext cx="6362700" cy="812800"/>
        </p:xfrm>
        <a:graphic>
          <a:graphicData uri="http://schemas.openxmlformats.org/drawingml/2006/table">
            <a:tbl>
              <a:tblPr/>
              <a:tblGrid>
                <a:gridCol w="3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87E98B-A5A6-EA43-9859-3DAD3302CE86}"/>
              </a:ext>
            </a:extLst>
          </p:cNvPr>
          <p:cNvSpPr txBox="1"/>
          <p:nvPr/>
        </p:nvSpPr>
        <p:spPr>
          <a:xfrm>
            <a:off x="1065551" y="2819401"/>
            <a:ext cx="5979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0111 1111 0111 1111 1111 1111 1111 1111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BB5D80-F5DF-B24A-83E7-DE691BA32FB3}"/>
              </a:ext>
            </a:extLst>
          </p:cNvPr>
          <p:cNvGrpSpPr/>
          <p:nvPr/>
        </p:nvGrpSpPr>
        <p:grpSpPr>
          <a:xfrm>
            <a:off x="1143000" y="2819400"/>
            <a:ext cx="5787452" cy="461666"/>
            <a:chOff x="839449" y="4724400"/>
            <a:chExt cx="5787452" cy="46166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7282EA-C743-5549-846B-903D49ED462D}"/>
                </a:ext>
              </a:extLst>
            </p:cNvPr>
            <p:cNvSpPr/>
            <p:nvPr/>
          </p:nvSpPr>
          <p:spPr>
            <a:xfrm>
              <a:off x="839449" y="4724401"/>
              <a:ext cx="179882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3F9E23-224A-2241-8CB3-BC81B07F4C46}"/>
                </a:ext>
              </a:extLst>
            </p:cNvPr>
            <p:cNvSpPr/>
            <p:nvPr/>
          </p:nvSpPr>
          <p:spPr>
            <a:xfrm>
              <a:off x="1021828" y="4724401"/>
              <a:ext cx="1437808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FA680F-B0AD-CA45-AFF1-7A04EED2B296}"/>
                </a:ext>
              </a:extLst>
            </p:cNvPr>
            <p:cNvSpPr/>
            <p:nvPr/>
          </p:nvSpPr>
          <p:spPr>
            <a:xfrm>
              <a:off x="2459636" y="4724400"/>
              <a:ext cx="4167265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F0CD948-B2E2-B840-A22E-0F1B70AD7477}"/>
              </a:ext>
            </a:extLst>
          </p:cNvPr>
          <p:cNvSpPr txBox="1"/>
          <p:nvPr/>
        </p:nvSpPr>
        <p:spPr>
          <a:xfrm>
            <a:off x="943596" y="327660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4B1059-1E12-FB4C-9E85-963296E722FB}"/>
              </a:ext>
            </a:extLst>
          </p:cNvPr>
          <p:cNvSpPr txBox="1"/>
          <p:nvPr/>
        </p:nvSpPr>
        <p:spPr>
          <a:xfrm>
            <a:off x="1550660" y="3276600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127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7F794-5895-AC46-AC02-87D1103DD205}"/>
              </a:ext>
            </a:extLst>
          </p:cNvPr>
          <p:cNvSpPr txBox="1"/>
          <p:nvPr/>
        </p:nvSpPr>
        <p:spPr>
          <a:xfrm>
            <a:off x="3173561" y="3292872"/>
            <a:ext cx="349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1.11111111111111111111111</a:t>
            </a:r>
            <a:r>
              <a:rPr lang="en-US" baseline="-25000" dirty="0"/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759246-6866-3442-8514-A7D23A412D92}"/>
                  </a:ext>
                </a:extLst>
              </p:cNvPr>
              <p:cNvSpPr txBox="1"/>
              <p:nvPr/>
            </p:nvSpPr>
            <p:spPr>
              <a:xfrm>
                <a:off x="1264171" y="3645932"/>
                <a:ext cx="66045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largest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=1.11111111111111111111111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127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759246-6866-3442-8514-A7D23A412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171" y="3645932"/>
                <a:ext cx="6604564" cy="369332"/>
              </a:xfrm>
              <a:prstGeom prst="rect">
                <a:avLst/>
              </a:prstGeom>
              <a:blipFill>
                <a:blip r:embed="rId2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12E59E-2E3B-A940-9A0F-71D1525C542D}"/>
                  </a:ext>
                </a:extLst>
              </p:cNvPr>
              <p:cNvSpPr txBox="1"/>
              <p:nvPr/>
            </p:nvSpPr>
            <p:spPr>
              <a:xfrm>
                <a:off x="261168" y="3991219"/>
                <a:ext cx="75775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second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largest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=1.11111111111111111111110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127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12E59E-2E3B-A940-9A0F-71D1525C5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68" y="3991219"/>
                <a:ext cx="7577587" cy="369332"/>
              </a:xfrm>
              <a:prstGeom prst="rect">
                <a:avLst/>
              </a:prstGeom>
              <a:blipFill>
                <a:blip r:embed="rId3"/>
                <a:stretch>
                  <a:fillRect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69F7AA-7521-5045-A5DE-46AED11D6544}"/>
                  </a:ext>
                </a:extLst>
              </p:cNvPr>
              <p:cNvSpPr txBox="1"/>
              <p:nvPr/>
            </p:nvSpPr>
            <p:spPr>
              <a:xfrm>
                <a:off x="261168" y="4541905"/>
                <a:ext cx="8925841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diff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0.00000000000000000000001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127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127−23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𝟏𝟎𝟒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</a:t>
                </a:r>
                <a:endParaRPr lang="en-US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69F7AA-7521-5045-A5DE-46AED11D6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68" y="4541905"/>
                <a:ext cx="8925841" cy="377667"/>
              </a:xfrm>
              <a:prstGeom prst="rect">
                <a:avLst/>
              </a:prstGeom>
              <a:blipFill>
                <a:blip r:embed="rId4"/>
                <a:stretch>
                  <a:fillRect l="-1136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6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b="1" dirty="0"/>
              <a:t>Example 1: Is (x + y) + z  =  x + (y + z)?</a:t>
            </a:r>
          </a:p>
          <a:p>
            <a:pPr marL="552450" lvl="1"/>
            <a:r>
              <a:rPr lang="en-US" dirty="0" err="1"/>
              <a:t>Ints</a:t>
            </a:r>
            <a:r>
              <a:rPr lang="en-US" dirty="0"/>
              <a:t>: Yes!</a:t>
            </a:r>
          </a:p>
          <a:p>
            <a:pPr marL="552450" lvl="1"/>
            <a:r>
              <a:rPr lang="en-US" dirty="0"/>
              <a:t>Floats:	</a:t>
            </a:r>
          </a:p>
          <a:p>
            <a:pPr marL="838200" lvl="2"/>
            <a:r>
              <a:rPr lang="en-US" dirty="0"/>
              <a:t> (2^30 + -2^30) + 3.14 </a:t>
            </a:r>
            <a:r>
              <a:rPr lang="en-US" dirty="0">
                <a:ea typeface="Zapf Dingbats" charset="2"/>
                <a:cs typeface="Zapf Dingbats" charset="2"/>
              </a:rPr>
              <a:t>➙</a:t>
            </a:r>
            <a:r>
              <a:rPr lang="en-US" dirty="0"/>
              <a:t> 3.14</a:t>
            </a:r>
          </a:p>
          <a:p>
            <a:pPr marL="838200" lvl="2"/>
            <a:r>
              <a:rPr lang="en-US" dirty="0"/>
              <a:t> 2^30 + (-2^30 + 3.14) </a:t>
            </a:r>
            <a:r>
              <a:rPr lang="en-US" dirty="0">
                <a:ea typeface="Zapf Dingbats" charset="2"/>
                <a:cs typeface="Zapf Dingbats" charset="2"/>
              </a:rPr>
              <a:t>➙</a:t>
            </a:r>
            <a:r>
              <a:rPr lang="en-US" dirty="0"/>
              <a:t> 0.0</a:t>
            </a:r>
          </a:p>
          <a:p>
            <a:pPr marL="289560"/>
            <a:endParaRPr lang="en-US" dirty="0"/>
          </a:p>
        </p:txBody>
      </p:sp>
      <p:sp>
        <p:nvSpPr>
          <p:cNvPr id="7174" name="Rectangle 6"/>
          <p:cNvSpPr>
            <a:spLocks/>
          </p:cNvSpPr>
          <p:nvPr/>
        </p:nvSpPr>
        <p:spPr bwMode="auto">
          <a:xfrm>
            <a:off x="7342188" y="6578600"/>
            <a:ext cx="17272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9EF9DA-93F0-A847-9A7F-BFFB9DD6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</a:p>
        </p:txBody>
      </p:sp>
    </p:spTree>
    <p:extLst>
      <p:ext uri="{BB962C8B-B14F-4D97-AF65-F5344CB8AC3E}">
        <p14:creationId xmlns:p14="http://schemas.microsoft.com/office/powerpoint/2010/main" val="320972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C8D97-FE7C-7D48-99D7-0265FF4F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Representing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D799E-00BF-2949-8F77-AFC57C9D7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unsigned: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signed (two's complement):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sz="1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7F6365D-CD1C-954F-AC70-B0DCA82BE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37974"/>
              </p:ext>
            </p:extLst>
          </p:nvPr>
        </p:nvGraphicFramePr>
        <p:xfrm>
          <a:off x="620583" y="2002390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201881091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257127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4108113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84594418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71601BB8-70AE-7F4F-9012-524B5E676BB3}"/>
              </a:ext>
            </a:extLst>
          </p:cNvPr>
          <p:cNvGrpSpPr/>
          <p:nvPr/>
        </p:nvGrpSpPr>
        <p:grpSpPr>
          <a:xfrm>
            <a:off x="533400" y="2308099"/>
            <a:ext cx="8001000" cy="1623414"/>
            <a:chOff x="527180" y="1975713"/>
            <a:chExt cx="8654140" cy="1955800"/>
          </a:xfrm>
        </p:grpSpPr>
        <p:pic>
          <p:nvPicPr>
            <p:cNvPr id="7" name="Content Placeholder 4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C5450D1B-129A-E948-859F-EE3338A27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90" b="96783" l="10000" r="90000">
                          <a14:foregroundMark x1="45500" y1="92587" x2="54875" y2="91748"/>
                          <a14:foregroundMark x1="54875" y1="91748" x2="55500" y2="91469"/>
                          <a14:foregroundMark x1="32000" y1="25035" x2="64500" y2="26154"/>
                          <a14:foregroundMark x1="64500" y1="26154" x2="65500" y2="25874"/>
                          <a14:foregroundMark x1="49250" y1="96783" x2="51500" y2="956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3688" y="2843107"/>
              <a:ext cx="247632" cy="221010"/>
            </a:xfrm>
            <a:prstGeom prst="rect">
              <a:avLst/>
            </a:prstGeom>
          </p:spPr>
        </p:pic>
        <p:pic>
          <p:nvPicPr>
            <p:cNvPr id="9" name="Picture 8" descr="A picture containing brick, toy, clock&#10;&#10;Description automatically generated">
              <a:extLst>
                <a:ext uri="{FF2B5EF4-FFF2-40B4-BE49-F238E27FC236}">
                  <a16:creationId xmlns:a16="http://schemas.microsoft.com/office/drawing/2014/main" id="{D973C92B-4C26-7742-B28A-471840DF5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80" y="1975713"/>
              <a:ext cx="1244600" cy="1955800"/>
            </a:xfrm>
            <a:prstGeom prst="rect">
              <a:avLst/>
            </a:prstGeom>
          </p:spPr>
        </p:pic>
        <p:pic>
          <p:nvPicPr>
            <p:cNvPr id="10" name="Picture 9" descr="A picture containing brick, clock, toy&#10;&#10;Description automatically generated">
              <a:extLst>
                <a:ext uri="{FF2B5EF4-FFF2-40B4-BE49-F238E27FC236}">
                  <a16:creationId xmlns:a16="http://schemas.microsoft.com/office/drawing/2014/main" id="{3ED48A48-EFA8-4642-ACF0-95365377A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3"/>
            <a:stretch/>
          </p:blipFill>
          <p:spPr>
            <a:xfrm>
              <a:off x="1763790" y="2315660"/>
              <a:ext cx="1153582" cy="1282701"/>
            </a:xfrm>
            <a:prstGeom prst="rect">
              <a:avLst/>
            </a:prstGeom>
          </p:spPr>
        </p:pic>
        <p:pic>
          <p:nvPicPr>
            <p:cNvPr id="11" name="Picture 10" descr="A picture containing brick, clock&#10;&#10;Description automatically generated">
              <a:extLst>
                <a:ext uri="{FF2B5EF4-FFF2-40B4-BE49-F238E27FC236}">
                  <a16:creationId xmlns:a16="http://schemas.microsoft.com/office/drawing/2014/main" id="{9AA8699A-435C-364D-B001-6E36D6583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4" r="3994"/>
            <a:stretch/>
          </p:blipFill>
          <p:spPr>
            <a:xfrm>
              <a:off x="3082577" y="2397639"/>
              <a:ext cx="823840" cy="1155700"/>
            </a:xfrm>
            <a:prstGeom prst="rect">
              <a:avLst/>
            </a:prstGeom>
          </p:spPr>
        </p:pic>
        <p:pic>
          <p:nvPicPr>
            <p:cNvPr id="12" name="Picture 11" descr="A picture containing green, brick, box, table&#10;&#10;Description automatically generated">
              <a:extLst>
                <a:ext uri="{FF2B5EF4-FFF2-40B4-BE49-F238E27FC236}">
                  <a16:creationId xmlns:a16="http://schemas.microsoft.com/office/drawing/2014/main" id="{C0FE2C70-6069-3E42-8F0E-4EB9AC200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661" y="2420469"/>
              <a:ext cx="685800" cy="1028700"/>
            </a:xfrm>
            <a:prstGeom prst="rect">
              <a:avLst/>
            </a:prstGeom>
          </p:spPr>
        </p:pic>
        <p:pic>
          <p:nvPicPr>
            <p:cNvPr id="13" name="Picture 12" descr="A picture containing brick, box, table&#10;&#10;Description automatically generated">
              <a:extLst>
                <a:ext uri="{FF2B5EF4-FFF2-40B4-BE49-F238E27FC236}">
                  <a16:creationId xmlns:a16="http://schemas.microsoft.com/office/drawing/2014/main" id="{456166F9-9251-F348-B219-F42B2B1B2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627" y="2623413"/>
              <a:ext cx="622300" cy="660400"/>
            </a:xfrm>
            <a:prstGeom prst="rect">
              <a:avLst/>
            </a:prstGeom>
          </p:spPr>
        </p:pic>
        <p:pic>
          <p:nvPicPr>
            <p:cNvPr id="14" name="Picture 13" descr="A close up of a box&#10;&#10;Description automatically generated">
              <a:extLst>
                <a:ext uri="{FF2B5EF4-FFF2-40B4-BE49-F238E27FC236}">
                  <a16:creationId xmlns:a16="http://schemas.microsoft.com/office/drawing/2014/main" id="{ECE4B95F-15E1-C24D-903B-38160BE2E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869" y="2642463"/>
              <a:ext cx="495300" cy="622300"/>
            </a:xfrm>
            <a:prstGeom prst="rect">
              <a:avLst/>
            </a:prstGeom>
          </p:spPr>
        </p:pic>
        <p:pic>
          <p:nvPicPr>
            <p:cNvPr id="15" name="Picture 14" descr="A close up of a box&#10;&#10;Description automatically generated">
              <a:extLst>
                <a:ext uri="{FF2B5EF4-FFF2-40B4-BE49-F238E27FC236}">
                  <a16:creationId xmlns:a16="http://schemas.microsoft.com/office/drawing/2014/main" id="{B924B1A4-0321-0044-B418-568985421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303" y="2680564"/>
              <a:ext cx="393700" cy="546100"/>
            </a:xfrm>
            <a:prstGeom prst="rect">
              <a:avLst/>
            </a:prstGeom>
          </p:spPr>
        </p:pic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7C9F6E4-5778-BC47-8691-8A410511C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776963"/>
              </p:ext>
            </p:extLst>
          </p:nvPr>
        </p:nvGraphicFramePr>
        <p:xfrm>
          <a:off x="533400" y="4270542"/>
          <a:ext cx="84801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18810917"/>
                    </a:ext>
                  </a:extLst>
                </a:gridCol>
                <a:gridCol w="977042">
                  <a:extLst>
                    <a:ext uri="{9D8B030D-6E8A-4147-A177-3AD203B41FA5}">
                      <a16:colId xmlns:a16="http://schemas.microsoft.com/office/drawing/2014/main" val="1025712725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3410811325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3845944181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-128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C5BF0A36-98F8-614F-8FAA-7642C5373C4F}"/>
              </a:ext>
            </a:extLst>
          </p:cNvPr>
          <p:cNvGrpSpPr/>
          <p:nvPr/>
        </p:nvGrpSpPr>
        <p:grpSpPr>
          <a:xfrm>
            <a:off x="613386" y="4572848"/>
            <a:ext cx="8008197" cy="1650116"/>
            <a:chOff x="613386" y="4572848"/>
            <a:chExt cx="8008197" cy="165011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B5CFB5-B63B-C145-86A5-C652228A37EB}"/>
                </a:ext>
              </a:extLst>
            </p:cNvPr>
            <p:cNvGrpSpPr/>
            <p:nvPr/>
          </p:nvGrpSpPr>
          <p:grpSpPr>
            <a:xfrm>
              <a:off x="1763864" y="4858424"/>
              <a:ext cx="6857719" cy="1064707"/>
              <a:chOff x="1763790" y="2315660"/>
              <a:chExt cx="7417530" cy="1282701"/>
            </a:xfrm>
          </p:grpSpPr>
          <p:pic>
            <p:nvPicPr>
              <p:cNvPr id="19" name="Content Placeholder 4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70A011C5-F233-AD41-B0FF-10BC6C82C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00B05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90" b="96783" l="10000" r="90000">
                            <a14:foregroundMark x1="45500" y1="92587" x2="54875" y2="91748"/>
                            <a14:foregroundMark x1="54875" y1="91748" x2="55500" y2="91469"/>
                            <a14:foregroundMark x1="32000" y1="25035" x2="64500" y2="26154"/>
                            <a14:foregroundMark x1="64500" y1="26154" x2="65500" y2="25874"/>
                            <a14:foregroundMark x1="49250" y1="96783" x2="51500" y2="956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3688" y="2843107"/>
                <a:ext cx="247632" cy="221010"/>
              </a:xfrm>
              <a:prstGeom prst="rect">
                <a:avLst/>
              </a:prstGeom>
            </p:spPr>
          </p:pic>
          <p:pic>
            <p:nvPicPr>
              <p:cNvPr id="21" name="Picture 20" descr="A picture containing brick, clock, toy&#10;&#10;Description automatically generated">
                <a:extLst>
                  <a:ext uri="{FF2B5EF4-FFF2-40B4-BE49-F238E27FC236}">
                    <a16:creationId xmlns:a16="http://schemas.microsoft.com/office/drawing/2014/main" id="{C231DC92-CB63-8440-8ABA-6390CDD179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13"/>
              <a:stretch/>
            </p:blipFill>
            <p:spPr>
              <a:xfrm>
                <a:off x="1763790" y="2315660"/>
                <a:ext cx="1153582" cy="1282701"/>
              </a:xfrm>
              <a:prstGeom prst="rect">
                <a:avLst/>
              </a:prstGeom>
            </p:spPr>
          </p:pic>
          <p:pic>
            <p:nvPicPr>
              <p:cNvPr id="22" name="Picture 21" descr="A picture containing brick, clock&#10;&#10;Description automatically generated">
                <a:extLst>
                  <a:ext uri="{FF2B5EF4-FFF2-40B4-BE49-F238E27FC236}">
                    <a16:creationId xmlns:a16="http://schemas.microsoft.com/office/drawing/2014/main" id="{6592C503-82F6-B44A-875C-9E5034DC06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14" r="3994"/>
              <a:stretch/>
            </p:blipFill>
            <p:spPr>
              <a:xfrm>
                <a:off x="3082577" y="2397639"/>
                <a:ext cx="823840" cy="1155700"/>
              </a:xfrm>
              <a:prstGeom prst="rect">
                <a:avLst/>
              </a:prstGeom>
            </p:spPr>
          </p:pic>
          <p:pic>
            <p:nvPicPr>
              <p:cNvPr id="23" name="Picture 22" descr="A picture containing green, brick, box, table&#10;&#10;Description automatically generated">
                <a:extLst>
                  <a:ext uri="{FF2B5EF4-FFF2-40B4-BE49-F238E27FC236}">
                    <a16:creationId xmlns:a16="http://schemas.microsoft.com/office/drawing/2014/main" id="{CFFB588E-996F-7648-8E16-BD3CF2677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9661" y="2420469"/>
                <a:ext cx="685800" cy="1028700"/>
              </a:xfrm>
              <a:prstGeom prst="rect">
                <a:avLst/>
              </a:prstGeom>
            </p:spPr>
          </p:pic>
          <p:pic>
            <p:nvPicPr>
              <p:cNvPr id="24" name="Picture 23" descr="A picture containing brick, box, table&#10;&#10;Description automatically generated">
                <a:extLst>
                  <a:ext uri="{FF2B5EF4-FFF2-40B4-BE49-F238E27FC236}">
                    <a16:creationId xmlns:a16="http://schemas.microsoft.com/office/drawing/2014/main" id="{19956B77-0ED3-A547-9F8B-7DAC34673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4627" y="2623413"/>
                <a:ext cx="622300" cy="660400"/>
              </a:xfrm>
              <a:prstGeom prst="rect">
                <a:avLst/>
              </a:prstGeom>
            </p:spPr>
          </p:pic>
          <p:pic>
            <p:nvPicPr>
              <p:cNvPr id="25" name="Picture 24" descr="A close up of a box&#10;&#10;Description automatically generated">
                <a:extLst>
                  <a:ext uri="{FF2B5EF4-FFF2-40B4-BE49-F238E27FC236}">
                    <a16:creationId xmlns:a16="http://schemas.microsoft.com/office/drawing/2014/main" id="{40196775-77F4-0A41-96DB-2DECD347CE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3869" y="2642463"/>
                <a:ext cx="495300" cy="622300"/>
              </a:xfrm>
              <a:prstGeom prst="rect">
                <a:avLst/>
              </a:prstGeom>
            </p:spPr>
          </p:pic>
          <p:pic>
            <p:nvPicPr>
              <p:cNvPr id="26" name="Picture 25" descr="A close up of a box&#10;&#10;Description automatically generated">
                <a:extLst>
                  <a:ext uri="{FF2B5EF4-FFF2-40B4-BE49-F238E27FC236}">
                    <a16:creationId xmlns:a16="http://schemas.microsoft.com/office/drawing/2014/main" id="{EB1BE146-3FC8-2943-BF81-EE85C2B1E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7303" y="2680564"/>
                <a:ext cx="393700" cy="546100"/>
              </a:xfrm>
              <a:prstGeom prst="rect">
                <a:avLst/>
              </a:prstGeom>
            </p:spPr>
          </p:pic>
        </p:grpSp>
        <p:pic>
          <p:nvPicPr>
            <p:cNvPr id="37" name="Picture 36" descr="A picture containing brick, toy, clock&#10;&#10;Description automatically generated">
              <a:extLst>
                <a:ext uri="{FF2B5EF4-FFF2-40B4-BE49-F238E27FC236}">
                  <a16:creationId xmlns:a16="http://schemas.microsoft.com/office/drawing/2014/main" id="{8C00312C-C497-344B-842B-C9BE769A2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86" y="4572848"/>
              <a:ext cx="1150667" cy="1650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675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97FF-CA8C-444E-89D7-3D470BB8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0EBD6-5D03-0144-8D65-E4E4E7B3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 bitwise and logical operations still work</a:t>
            </a:r>
          </a:p>
          <a:p>
            <a:r>
              <a:rPr lang="en-US" dirty="0">
                <a:solidFill>
                  <a:srgbClr val="980002"/>
                </a:solidFill>
              </a:rPr>
              <a:t>Float arithmetic operations done by separate hardware unit (FPU)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5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>
                <a:normAutofit fontScale="92500" lnSpcReduction="10000"/>
              </a:bodyPr>
              <a:lstStyle/>
              <a:p>
                <a:pPr>
                  <a:tabLst>
                    <a:tab pos="2049463" algn="l"/>
                  </a:tabLst>
                </a:pPr>
                <a:r>
                  <a:rPr lang="en-US" b="0" dirty="0">
                    <a:solidFill>
                      <a:srgbClr val="980002"/>
                    </a:solidFill>
                  </a:rPr>
                  <a:t>Float operations done by separate hardware unit (FPU)</a:t>
                </a:r>
              </a:p>
              <a:p>
                <a:pPr>
                  <a:tabLst>
                    <a:tab pos="204946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solidFill>
                    <a:srgbClr val="980002"/>
                  </a:solidFill>
                </a:endParaRP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Assume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E1</a:t>
                </a:r>
                <a:r>
                  <a:rPr lang="en-US" dirty="0"/>
                  <a:t> &gt;=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E2</a:t>
                </a:r>
                <a:endParaRPr lang="en-US" dirty="0"/>
              </a:p>
              <a:p>
                <a:pPr>
                  <a:tabLst>
                    <a:tab pos="2049463" algn="l"/>
                  </a:tabLst>
                </a:pPr>
                <a:endParaRPr lang="en-US" dirty="0"/>
              </a:p>
              <a:p>
                <a:pPr>
                  <a:tabLst>
                    <a:tab pos="2049463" algn="l"/>
                  </a:tabLst>
                </a:pPr>
                <a:r>
                  <a:rPr lang="en-US" dirty="0"/>
                  <a:t>Exact Result: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dirty="0">
                  <a:solidFill>
                    <a:srgbClr val="980002"/>
                  </a:solidFill>
                </a:endParaRP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Sign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s</a:t>
                </a:r>
                <a:r>
                  <a:rPr lang="en-US" dirty="0"/>
                  <a:t>, significand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: </a:t>
                </a:r>
              </a:p>
              <a:p>
                <a:pPr marL="838200" lvl="2">
                  <a:tabLst>
                    <a:tab pos="2049463" algn="l"/>
                  </a:tabLst>
                </a:pPr>
                <a:r>
                  <a:rPr lang="en-US" dirty="0"/>
                  <a:t>Result of signed align &amp; add</a:t>
                </a:r>
              </a:p>
              <a:p>
                <a:pPr marL="563880" lvl="1">
                  <a:tabLst>
                    <a:tab pos="2049463" algn="l"/>
                  </a:tabLst>
                </a:pPr>
                <a:r>
                  <a:rPr lang="en-US" dirty="0"/>
                  <a:t>Exponent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: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E1</a:t>
                </a:r>
                <a:endParaRPr lang="en-US" dirty="0"/>
              </a:p>
              <a:p>
                <a:pPr>
                  <a:tabLst>
                    <a:tab pos="2049463" algn="l"/>
                  </a:tabLst>
                </a:pPr>
                <a:endParaRPr lang="en-US" dirty="0"/>
              </a:p>
              <a:p>
                <a:pPr>
                  <a:tabLst>
                    <a:tab pos="2049463" algn="l"/>
                  </a:tabLst>
                </a:pPr>
                <a:r>
                  <a:rPr lang="en-US" dirty="0"/>
                  <a:t>Fixing</a:t>
                </a: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If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≥ 2, shift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right, increment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 </a:t>
                </a: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if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&lt; 1, shift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left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k</a:t>
                </a:r>
                <a:r>
                  <a:rPr lang="en-US" dirty="0"/>
                  <a:t> positions, decrement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 by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k</a:t>
                </a:r>
                <a:endParaRPr lang="en-US" dirty="0">
                  <a:sym typeface="Calibri Italic" charset="0"/>
                </a:endParaRP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Overflow if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 out of range</a:t>
                </a: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Round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to fit </a:t>
                </a:r>
                <a:r>
                  <a:rPr lang="en-US" dirty="0">
                    <a:latin typeface="Courier New Bold" charset="0"/>
                    <a:cs typeface="Courier New Bold" charset="0"/>
                    <a:sym typeface="Courier New Bold" charset="0"/>
                  </a:rPr>
                  <a:t>frac</a:t>
                </a:r>
                <a:r>
                  <a:rPr lang="en-US" dirty="0"/>
                  <a:t> precision</a:t>
                </a:r>
              </a:p>
            </p:txBody>
          </p:sp>
        </mc:Choice>
        <mc:Fallback xmlns="">
          <p:sp>
            <p:nvSpPr>
              <p:cNvPr id="3994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617" t="-1558" b="-26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DC1757B-0241-EB4A-BD4F-154EEBD8A0C3}"/>
              </a:ext>
            </a:extLst>
          </p:cNvPr>
          <p:cNvGrpSpPr/>
          <p:nvPr/>
        </p:nvGrpSpPr>
        <p:grpSpPr>
          <a:xfrm>
            <a:off x="4697413" y="2298700"/>
            <a:ext cx="4217987" cy="2730500"/>
            <a:chOff x="4697413" y="1993900"/>
            <a:chExt cx="4217987" cy="2730500"/>
          </a:xfrm>
        </p:grpSpPr>
        <p:sp>
          <p:nvSpPr>
            <p:cNvPr id="39941" name="Rectangle 5"/>
            <p:cNvSpPr>
              <a:spLocks/>
            </p:cNvSpPr>
            <p:nvPr/>
          </p:nvSpPr>
          <p:spPr bwMode="auto">
            <a:xfrm>
              <a:off x="5067300" y="3009900"/>
              <a:ext cx="1790700" cy="419100"/>
            </a:xfrm>
            <a:prstGeom prst="rect">
              <a:avLst/>
            </a:prstGeom>
            <a:solidFill>
              <a:srgbClr val="F1C7C7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(–1)</a:t>
              </a:r>
              <a:r>
                <a:rPr lang="en-US" sz="2000" baseline="32000" dirty="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s1</a:t>
              </a:r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M1</a:t>
              </a:r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</a:p>
          </p:txBody>
        </p:sp>
        <p:sp>
          <p:nvSpPr>
            <p:cNvPr id="39942" name="Rectangle 6"/>
            <p:cNvSpPr>
              <a:spLocks/>
            </p:cNvSpPr>
            <p:nvPr/>
          </p:nvSpPr>
          <p:spPr bwMode="auto">
            <a:xfrm>
              <a:off x="6645275" y="3556000"/>
              <a:ext cx="2222500" cy="419100"/>
            </a:xfrm>
            <a:prstGeom prst="rect">
              <a:avLst/>
            </a:prstGeom>
            <a:solidFill>
              <a:srgbClr val="F1C7C7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r>
                <a:rPr lang="en-US" sz="20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(–1)</a:t>
              </a:r>
              <a:r>
                <a:rPr lang="en-US" sz="2000" baseline="3200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s2</a:t>
              </a:r>
              <a:r>
                <a:rPr lang="en-US" sz="20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  <a:r>
                <a:rPr lang="en-US" sz="200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M2</a:t>
              </a:r>
              <a:r>
                <a:rPr lang="en-US" sz="20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</a:p>
          </p:txBody>
        </p:sp>
        <p:sp>
          <p:nvSpPr>
            <p:cNvPr id="39943" name="Line 7"/>
            <p:cNvSpPr>
              <a:spLocks noChangeShapeType="1"/>
            </p:cNvSpPr>
            <p:nvPr/>
          </p:nvSpPr>
          <p:spPr bwMode="auto">
            <a:xfrm>
              <a:off x="6858000" y="2692400"/>
              <a:ext cx="0" cy="2540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4000"/>
            </a:p>
          </p:txBody>
        </p:sp>
        <p:sp>
          <p:nvSpPr>
            <p:cNvPr id="39944" name="Line 8"/>
            <p:cNvSpPr>
              <a:spLocks noChangeShapeType="1"/>
            </p:cNvSpPr>
            <p:nvPr/>
          </p:nvSpPr>
          <p:spPr bwMode="auto">
            <a:xfrm>
              <a:off x="8851900" y="2692400"/>
              <a:ext cx="0" cy="2540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4000"/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6870700" y="2819400"/>
              <a:ext cx="1968500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sz="4000"/>
            </a:p>
          </p:txBody>
        </p:sp>
        <p:sp>
          <p:nvSpPr>
            <p:cNvPr id="39946" name="Rectangle 10"/>
            <p:cNvSpPr>
              <a:spLocks/>
            </p:cNvSpPr>
            <p:nvPr/>
          </p:nvSpPr>
          <p:spPr bwMode="auto">
            <a:xfrm>
              <a:off x="7567613" y="2589213"/>
              <a:ext cx="771045" cy="307777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Arial Narrow Bold Italic" charset="0"/>
                  <a:ea typeface="Arial Narrow Bold Italic" charset="0"/>
                  <a:cs typeface="Arial Narrow Bold Italic" charset="0"/>
                  <a:sym typeface="Arial Narrow Bold Italic" charset="0"/>
                </a:rPr>
                <a:t>E1</a:t>
              </a:r>
              <a:r>
                <a:rPr lang="en-US" sz="2000">
                  <a:solidFill>
                    <a:schemeClr val="tx1"/>
                  </a:solidFill>
                  <a:latin typeface="Arial Narrow Bold" charset="0"/>
                  <a:ea typeface="Arial Narrow Bold" charset="0"/>
                  <a:cs typeface="Arial Narrow Bold" charset="0"/>
                  <a:sym typeface="Arial Narrow Bold" charset="0"/>
                </a:rPr>
                <a:t>–</a:t>
              </a:r>
              <a:r>
                <a:rPr lang="en-US" sz="2000">
                  <a:solidFill>
                    <a:schemeClr val="tx1"/>
                  </a:solidFill>
                  <a:latin typeface="Arial Narrow Bold Italic" charset="0"/>
                  <a:ea typeface="Arial Narrow Bold Italic" charset="0"/>
                  <a:cs typeface="Arial Narrow Bold Italic" charset="0"/>
                  <a:sym typeface="Arial Narrow Bold Italic" charset="0"/>
                </a:rPr>
                <a:t>E2</a:t>
              </a:r>
            </a:p>
          </p:txBody>
        </p:sp>
        <p:sp>
          <p:nvSpPr>
            <p:cNvPr id="39947" name="Rectangle 11"/>
            <p:cNvSpPr>
              <a:spLocks/>
            </p:cNvSpPr>
            <p:nvPr/>
          </p:nvSpPr>
          <p:spPr bwMode="auto">
            <a:xfrm>
              <a:off x="4697413" y="3419475"/>
              <a:ext cx="254877" cy="61555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+</a:t>
              </a:r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4826000" y="4152900"/>
              <a:ext cx="4089400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4000"/>
            </a:p>
          </p:txBody>
        </p:sp>
        <p:sp>
          <p:nvSpPr>
            <p:cNvPr id="39949" name="Rectangle 13"/>
            <p:cNvSpPr>
              <a:spLocks/>
            </p:cNvSpPr>
            <p:nvPr/>
          </p:nvSpPr>
          <p:spPr bwMode="auto">
            <a:xfrm>
              <a:off x="5067300" y="4305300"/>
              <a:ext cx="3784600" cy="419100"/>
            </a:xfrm>
            <a:prstGeom prst="rect">
              <a:avLst/>
            </a:prstGeom>
            <a:solidFill>
              <a:srgbClr val="F1C7C7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r>
                <a:rPr lang="en-US" sz="20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(–1)</a:t>
              </a:r>
              <a:r>
                <a:rPr lang="en-US" sz="2000" baseline="3200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s</a:t>
              </a:r>
              <a:r>
                <a:rPr lang="en-US" sz="20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  <a:r>
                <a:rPr lang="en-US" sz="200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M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938179" y="1993900"/>
              <a:ext cx="34438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Get binary points lined 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60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Floating Point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6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Exact Result: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dirty="0"/>
              </a:p>
              <a:p>
                <a:pPr marL="552450" lvl="1"/>
                <a:r>
                  <a:rPr lang="en-US" dirty="0"/>
                  <a:t>Sign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s</a:t>
                </a:r>
                <a:r>
                  <a:rPr lang="en-US" dirty="0"/>
                  <a:t>: 		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s1</a:t>
                </a:r>
                <a:r>
                  <a:rPr lang="en-US" dirty="0"/>
                  <a:t> ^ 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s2</a:t>
                </a:r>
                <a:endParaRPr lang="en-US" dirty="0"/>
              </a:p>
              <a:p>
                <a:pPr marL="552450" lvl="1"/>
                <a:r>
                  <a:rPr lang="en-US" dirty="0" err="1"/>
                  <a:t>Significand</a:t>
                </a:r>
                <a:r>
                  <a:rPr lang="en-US" dirty="0"/>
                  <a:t>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: 	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M1</a:t>
                </a:r>
                <a:r>
                  <a:rPr lang="en-US" dirty="0"/>
                  <a:t> x  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M2</a:t>
                </a:r>
                <a:endParaRPr lang="en-US" dirty="0"/>
              </a:p>
              <a:p>
                <a:pPr marL="552450" lvl="1"/>
                <a:r>
                  <a:rPr lang="en-US" dirty="0"/>
                  <a:t>Exponent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: 	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E1</a:t>
                </a:r>
                <a:r>
                  <a:rPr lang="en-US" dirty="0"/>
                  <a:t> + 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E2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Fixing</a:t>
                </a:r>
              </a:p>
              <a:p>
                <a:pPr marL="552450" lvl="1"/>
                <a:r>
                  <a:rPr lang="en-US" dirty="0"/>
                  <a:t>If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≥ 2, shift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right, increment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endParaRPr lang="en-US" dirty="0"/>
              </a:p>
              <a:p>
                <a:pPr marL="552450" lvl="1"/>
                <a:r>
                  <a:rPr lang="en-US" dirty="0"/>
                  <a:t>If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 out of range, overflow </a:t>
                </a:r>
              </a:p>
              <a:p>
                <a:pPr marL="552450" lvl="1"/>
                <a:r>
                  <a:rPr lang="en-US" dirty="0"/>
                  <a:t>Round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to fit </a:t>
                </a:r>
                <a:r>
                  <a:rPr lang="en-US" dirty="0" err="1">
                    <a:latin typeface="Courier New Bold" charset="0"/>
                    <a:cs typeface="Courier New Bold" charset="0"/>
                    <a:sym typeface="Courier New Bold" charset="0"/>
                  </a:rPr>
                  <a:t>frac</a:t>
                </a:r>
                <a:r>
                  <a:rPr lang="en-US" dirty="0"/>
                  <a:t> precision</a:t>
                </a:r>
              </a:p>
              <a:p>
                <a:endParaRPr lang="en-US" dirty="0"/>
              </a:p>
              <a:p>
                <a:r>
                  <a:rPr lang="en-US" dirty="0"/>
                  <a:t>Implementation</a:t>
                </a:r>
              </a:p>
              <a:p>
                <a:pPr marL="552450" lvl="1"/>
                <a:r>
                  <a:rPr lang="en-US" dirty="0"/>
                  <a:t>Biggest chore is multiplying </a:t>
                </a:r>
                <a:r>
                  <a:rPr lang="en-US" dirty="0" err="1"/>
                  <a:t>significands</a:t>
                </a:r>
                <a:endParaRPr lang="en-US" dirty="0"/>
              </a:p>
            </p:txBody>
          </p:sp>
        </mc:Choice>
        <mc:Fallback xmlns="">
          <p:sp>
            <p:nvSpPr>
              <p:cNvPr id="38916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72" b="-78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12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lnSpcReduction="10000"/>
          </a:bodyPr>
          <a:lstStyle/>
          <a:p>
            <a:r>
              <a:rPr lang="en-US" dirty="0"/>
              <a:t>C Guarantees Two Levels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float</a:t>
            </a:r>
            <a:r>
              <a:rPr lang="en-US" dirty="0"/>
              <a:t>	single precision (32 bits)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double</a:t>
            </a:r>
            <a:r>
              <a:rPr lang="en-US" dirty="0"/>
              <a:t>	double precision (64 bits)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/>
              <a:t> Casting 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</a:t>
            </a:r>
          </a:p>
          <a:p>
            <a:pPr marL="56388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</a:t>
            </a:r>
          </a:p>
        </p:txBody>
      </p:sp>
    </p:spTree>
    <p:extLst>
      <p:ext uri="{BB962C8B-B14F-4D97-AF65-F5344CB8AC3E}">
        <p14:creationId xmlns:p14="http://schemas.microsoft.com/office/powerpoint/2010/main" val="3097516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AEE8-2E26-D045-8933-C1B10B6D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Casting with Floats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B02150-047B-BC41-95FB-0852984B4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you have three variables: an int x, a float f, and a double d. Assume that all three variables store numeric values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, or </a:t>
                </a:r>
                <a:r>
                  <a:rPr lang="en-US" dirty="0" err="1">
                    <a:latin typeface="Courier" pitchFamily="2" charset="0"/>
                  </a:rPr>
                  <a:t>NaN</a:t>
                </a:r>
                <a:r>
                  <a:rPr lang="en-US" dirty="0"/>
                  <a:t>). Which of the following expressions are guaranteed to evaluate to True?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x == (int)(double)(x) 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x == (int)(float)(x)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d == (double)(float) d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f == (float)(double) 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B02150-047B-BC41-95FB-0852984B4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598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AEE8-2E26-D045-8933-C1B10B6D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Casting with Floats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B02150-047B-BC41-95FB-0852984B4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you have three variables: an int x, a float f, and a double d. Assume that all three variables store numeric values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, or </a:t>
                </a:r>
                <a:r>
                  <a:rPr lang="en-US" dirty="0" err="1">
                    <a:latin typeface="Courier" pitchFamily="2" charset="0"/>
                  </a:rPr>
                  <a:t>NaN</a:t>
                </a:r>
                <a:r>
                  <a:rPr lang="en-US" dirty="0"/>
                  <a:t>). Which of the following expressions are guaranteed to evaluate to True?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x == (int)(double)(x) 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x == (int)(float)(x)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d == (double)(float) d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f == (float)(double) 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B02150-047B-BC41-95FB-0852984B4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54CFDF4-6894-3B48-B21D-2C7ED2A1615C}"/>
              </a:ext>
            </a:extLst>
          </p:cNvPr>
          <p:cNvSpPr txBox="1"/>
          <p:nvPr/>
        </p:nvSpPr>
        <p:spPr>
          <a:xfrm>
            <a:off x="4791296" y="3105090"/>
            <a:ext cx="72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True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3EFEB-236B-914D-B11D-10629EEADB0A}"/>
              </a:ext>
            </a:extLst>
          </p:cNvPr>
          <p:cNvSpPr txBox="1"/>
          <p:nvPr/>
        </p:nvSpPr>
        <p:spPr>
          <a:xfrm>
            <a:off x="4798505" y="350520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False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6FD42-97A5-A34E-9236-F065CEE05781}"/>
              </a:ext>
            </a:extLst>
          </p:cNvPr>
          <p:cNvSpPr txBox="1"/>
          <p:nvPr/>
        </p:nvSpPr>
        <p:spPr>
          <a:xfrm>
            <a:off x="4796553" y="384798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A83FDE-3126-7146-8C6C-4AB7999234C5}"/>
              </a:ext>
            </a:extLst>
          </p:cNvPr>
          <p:cNvSpPr txBox="1"/>
          <p:nvPr/>
        </p:nvSpPr>
        <p:spPr>
          <a:xfrm>
            <a:off x="4803762" y="4248090"/>
            <a:ext cx="72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4151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1001.101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505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581437"/>
              </p:ext>
            </p:extLst>
          </p:nvPr>
        </p:nvGraphicFramePr>
        <p:xfrm>
          <a:off x="4114800" y="1308100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10020"/>
              </p:ext>
            </p:extLst>
          </p:nvPr>
        </p:nvGraphicFramePr>
        <p:xfrm>
          <a:off x="3581400" y="39624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89158"/>
              </p:ext>
            </p:extLst>
          </p:nvPr>
        </p:nvGraphicFramePr>
        <p:xfrm>
          <a:off x="901700" y="34163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6205538" y="42862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87" name="Rectangle 9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42913" y="5237163"/>
                <a:ext cx="8472487" cy="1849437"/>
              </a:xfrm>
              <a:ln/>
            </p:spPr>
            <p:txBody>
              <a:bodyPr/>
              <a:lstStyle/>
              <a:p>
                <a:pPr marL="215900" indent="-215900">
                  <a:spcBef>
                    <a:spcPct val="0"/>
                  </a:spcBef>
                </a:pPr>
                <a:r>
                  <a:rPr lang="en-US" dirty="0">
                    <a:ea typeface="Calibri" charset="0"/>
                    <a:cs typeface="Calibri" charset="0"/>
                  </a:rPr>
                  <a:t>Representation</a:t>
                </a:r>
                <a:endParaRPr lang="en-US" dirty="0"/>
              </a:p>
              <a:p>
                <a:pPr lvl="1"/>
                <a:r>
                  <a:rPr lang="en-US" dirty="0"/>
                  <a:t>Bits to right of “binary point” represent fractional powers of 2</a:t>
                </a:r>
              </a:p>
              <a:p>
                <a:pPr lvl="1"/>
                <a:r>
                  <a:rPr lang="en-US" dirty="0"/>
                  <a:t>Represents rational number: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387" name="Rectangle 9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2913" y="5237163"/>
                <a:ext cx="8472487" cy="1849437"/>
              </a:xfrm>
              <a:blipFill>
                <a:blip r:embed="rId3"/>
                <a:stretch>
                  <a:fillRect l="-749" t="-2721" b="-61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88" name="Freeform 100"/>
          <p:cNvSpPr>
            <a:spLocks/>
          </p:cNvSpPr>
          <p:nvPr/>
        </p:nvSpPr>
        <p:spPr bwMode="auto">
          <a:xfrm>
            <a:off x="4040188" y="32464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3505200" y="28146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2955925" y="25733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1778000" y="19002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1028700" y="15446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2111375" y="26495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4298950" y="40068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4286250" y="40068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4284663" y="40195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4275138" y="39814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4341751" y="38583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40C346B-6990-D10A-8ED4-DDE22E140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</p:spTree>
    <p:extLst>
      <p:ext uri="{BB962C8B-B14F-4D97-AF65-F5344CB8AC3E}">
        <p14:creationId xmlns:p14="http://schemas.microsoft.com/office/powerpoint/2010/main" val="116768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Example: Fractional Binary Numbers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What is 1001.101</a:t>
            </a:r>
            <a:r>
              <a:rPr lang="en-US" sz="2400" baseline="-25000" dirty="0"/>
              <a:t>2</a:t>
            </a:r>
            <a:r>
              <a:rPr lang="en-US" sz="2400" dirty="0"/>
              <a:t>?</a:t>
            </a:r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What is the binary representation of 13 9/16?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2411E9-2607-1445-A358-E40D5AAF5A39}"/>
                  </a:ext>
                </a:extLst>
              </p:cNvPr>
              <p:cNvSpPr txBox="1"/>
              <p:nvPr/>
            </p:nvSpPr>
            <p:spPr>
              <a:xfrm>
                <a:off x="1524000" y="2127368"/>
                <a:ext cx="3337452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𝟔𝟐𝟓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2411E9-2607-1445-A358-E40D5AAF5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27368"/>
                <a:ext cx="3337452" cy="526041"/>
              </a:xfrm>
              <a:prstGeom prst="rect">
                <a:avLst/>
              </a:prstGeom>
              <a:blipFill>
                <a:blip r:embed="rId3"/>
                <a:stretch>
                  <a:fillRect l="-382" t="-2439" r="-1145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F448AB0-6E9B-884A-9472-36373946E91B}"/>
              </a:ext>
            </a:extLst>
          </p:cNvPr>
          <p:cNvSpPr txBox="1"/>
          <p:nvPr/>
        </p:nvSpPr>
        <p:spPr>
          <a:xfrm>
            <a:off x="1901988" y="3979337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1101.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BBF25-8F99-D541-B57A-BD055A580DC3}"/>
              </a:ext>
            </a:extLst>
          </p:cNvPr>
          <p:cNvSpPr txBox="1"/>
          <p:nvPr/>
        </p:nvSpPr>
        <p:spPr>
          <a:xfrm>
            <a:off x="2819400" y="3979336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1001</a:t>
            </a:r>
          </a:p>
        </p:txBody>
      </p:sp>
    </p:spTree>
    <p:extLst>
      <p:ext uri="{BB962C8B-B14F-4D97-AF65-F5344CB8AC3E}">
        <p14:creationId xmlns:p14="http://schemas.microsoft.com/office/powerpoint/2010/main" val="10368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90600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Exercise 1: Fractional Binary Numbers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Translate the following fractional numbers to their binary representation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5 3/4 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2 7/8 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1 7/16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Translate the following fractional binary numbers to their decimal representation</a:t>
            </a:r>
          </a:p>
          <a:p>
            <a:pPr marL="800100" lvl="1" indent="-3429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.011</a:t>
            </a:r>
          </a:p>
          <a:p>
            <a:pPr marL="800100" lvl="1" indent="-3429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.11</a:t>
            </a:r>
          </a:p>
          <a:p>
            <a:pPr marL="800100" lvl="1" indent="-3429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1.1</a:t>
            </a:r>
          </a:p>
          <a:p>
            <a:pPr lvl="1">
              <a:spcBef>
                <a:spcPts val="575"/>
              </a:spcBef>
              <a:buClr>
                <a:srgbClr val="990000"/>
              </a:buClr>
              <a:buSzPct val="60000"/>
              <a:tabLst>
                <a:tab pos="2398713" algn="l"/>
              </a:tabLst>
            </a:pPr>
            <a:endParaRPr lang="en-US" sz="2400" dirty="0"/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34C1A5-A2D9-A023-A8E4-958BEFD7C17B}"/>
              </a:ext>
            </a:extLst>
          </p:cNvPr>
          <p:cNvSpPr txBox="1"/>
          <p:nvPr/>
        </p:nvSpPr>
        <p:spPr>
          <a:xfrm>
            <a:off x="2590800" y="2156767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101.11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1B1657-AB5C-C63F-EE26-9AF92FDD75FB}"/>
              </a:ext>
            </a:extLst>
          </p:cNvPr>
          <p:cNvSpPr txBox="1"/>
          <p:nvPr/>
        </p:nvSpPr>
        <p:spPr>
          <a:xfrm>
            <a:off x="2590800" y="2590800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10.111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45A94-731D-1289-71B2-91F95DF42DBA}"/>
              </a:ext>
            </a:extLst>
          </p:cNvPr>
          <p:cNvSpPr txBox="1"/>
          <p:nvPr/>
        </p:nvSpPr>
        <p:spPr>
          <a:xfrm>
            <a:off x="2598717" y="3043535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1.0111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34D59F-F91A-39B1-EA05-0E108282E321}"/>
              </a:ext>
            </a:extLst>
          </p:cNvPr>
          <p:cNvSpPr txBox="1"/>
          <p:nvPr/>
        </p:nvSpPr>
        <p:spPr>
          <a:xfrm>
            <a:off x="2590800" y="4793902"/>
            <a:ext cx="902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75"/>
              </a:spcBef>
              <a:buClr>
                <a:srgbClr val="990000"/>
              </a:buClr>
              <a:buSzPct val="60000"/>
              <a:tabLst>
                <a:tab pos="2398713" algn="l"/>
              </a:tabLst>
            </a:pPr>
            <a:r>
              <a:rPr lang="en-US" sz="2400" dirty="0">
                <a:solidFill>
                  <a:schemeClr val="accent1"/>
                </a:solidFill>
              </a:rPr>
              <a:t>.375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9AECE-1FF3-E72C-A9E4-A675B03CE532}"/>
              </a:ext>
            </a:extLst>
          </p:cNvPr>
          <p:cNvSpPr txBox="1"/>
          <p:nvPr/>
        </p:nvSpPr>
        <p:spPr>
          <a:xfrm>
            <a:off x="2598717" y="5268432"/>
            <a:ext cx="902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75"/>
              </a:spcBef>
              <a:buClr>
                <a:srgbClr val="990000"/>
              </a:buClr>
              <a:buSzPct val="60000"/>
              <a:tabLst>
                <a:tab pos="2398713" algn="l"/>
              </a:tabLst>
            </a:pPr>
            <a:r>
              <a:rPr lang="en-US" sz="2400" dirty="0">
                <a:solidFill>
                  <a:schemeClr val="accent1"/>
                </a:solidFill>
              </a:rPr>
              <a:t>.75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54636-9C7B-BF13-D822-CCE37C263AD4}"/>
              </a:ext>
            </a:extLst>
          </p:cNvPr>
          <p:cNvSpPr txBox="1"/>
          <p:nvPr/>
        </p:nvSpPr>
        <p:spPr>
          <a:xfrm>
            <a:off x="2598716" y="5813592"/>
            <a:ext cx="902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75"/>
              </a:spcBef>
              <a:buClr>
                <a:srgbClr val="990000"/>
              </a:buClr>
              <a:buSzPct val="60000"/>
              <a:tabLst>
                <a:tab pos="2398713" algn="l"/>
              </a:tabLst>
            </a:pPr>
            <a:r>
              <a:rPr lang="en-US" sz="2400" dirty="0">
                <a:solidFill>
                  <a:schemeClr val="accent1"/>
                </a:solidFill>
              </a:rPr>
              <a:t>1.5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F1F40B-E6DA-B1F6-FADE-9BC8977A8693}"/>
              </a:ext>
            </a:extLst>
          </p:cNvPr>
          <p:cNvSpPr/>
          <p:nvPr/>
        </p:nvSpPr>
        <p:spPr>
          <a:xfrm>
            <a:off x="2362200" y="2156767"/>
            <a:ext cx="1828800" cy="15770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A9BE19-0DA7-44F1-2834-705DA9E7161F}"/>
              </a:ext>
            </a:extLst>
          </p:cNvPr>
          <p:cNvSpPr/>
          <p:nvPr/>
        </p:nvSpPr>
        <p:spPr>
          <a:xfrm>
            <a:off x="2135578" y="4813635"/>
            <a:ext cx="1828800" cy="15770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3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Representable Numbers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Limitation #1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Can only exactly represent numbers of the form x/2</a:t>
            </a:r>
            <a:r>
              <a:rPr lang="en-US" baseline="32000" dirty="0"/>
              <a:t>k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Other rational numbers have repeating bit representations</a:t>
            </a:r>
          </a:p>
          <a:p>
            <a:pPr lvl="4">
              <a:tabLst>
                <a:tab pos="1828800" algn="l"/>
              </a:tabLst>
            </a:pPr>
            <a:endParaRPr lang="en-US" sz="200" dirty="0"/>
          </a:p>
          <a:p>
            <a:pPr lvl="1">
              <a:tabLst>
                <a:tab pos="1828800" algn="l"/>
              </a:tabLst>
            </a:pPr>
            <a:r>
              <a:rPr lang="en-US" dirty="0"/>
              <a:t>Value	Representation</a:t>
            </a: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1/3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0.0101010101[01]…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1/5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1/10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baseline="-6000" dirty="0">
              <a:latin typeface="Courier New"/>
              <a:cs typeface="Courier New"/>
              <a:sym typeface="Monaco" charset="0"/>
            </a:endParaRP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Limitation #2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Just one setting of binary point within the </a:t>
            </a:r>
            <a:r>
              <a:rPr lang="en-US" i="1" dirty="0"/>
              <a:t>w </a:t>
            </a:r>
            <a:r>
              <a:rPr lang="en-US" dirty="0"/>
              <a:t>bits</a:t>
            </a:r>
            <a:endParaRPr lang="en-US" dirty="0">
              <a:latin typeface="Monaco" charset="0"/>
              <a:sym typeface="Monaco" charset="0"/>
            </a:endParaRP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Limited range of numbers (very small values?  very large?)</a:t>
            </a:r>
            <a:endParaRPr lang="en-US" dirty="0">
              <a:latin typeface="Monaco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257800"/>
              </a:xfrm>
              <a:ln/>
            </p:spPr>
            <p:txBody>
              <a:bodyPr>
                <a:normAutofit/>
              </a:bodyPr>
              <a:lstStyle/>
              <a:p>
                <a:r>
                  <a:rPr lang="en-US" dirty="0"/>
                  <a:t>Numerical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 bit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determines whether number is negative or positive</a:t>
                </a:r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Significand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normally a (binary) fractional value in range [1.0,2.0)</a:t>
                </a:r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Exponent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weights value by power of two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Examples:</a:t>
                </a:r>
              </a:p>
              <a:p>
                <a:pPr lvl="1"/>
                <a:r>
                  <a:rPr lang="en-US" dirty="0"/>
                  <a:t>1.0</a:t>
                </a:r>
              </a:p>
              <a:p>
                <a:pPr lvl="1"/>
                <a:r>
                  <a:rPr lang="en-US" dirty="0"/>
                  <a:t>-1.25</a:t>
                </a:r>
              </a:p>
              <a:p>
                <a:pPr lvl="1"/>
                <a:r>
                  <a:rPr lang="en-US" dirty="0"/>
                  <a:t>64</a:t>
                </a:r>
              </a:p>
              <a:p>
                <a:pPr lvl="1"/>
                <a:r>
                  <a:rPr lang="en-US" dirty="0"/>
                  <a:t>.625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3"/>
                <a:stretch>
                  <a:fillRect l="-772" t="-12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2799FD-6072-8F71-04A3-95169C70E4F1}"/>
                  </a:ext>
                </a:extLst>
              </p:cNvPr>
              <p:cNvSpPr txBox="1"/>
              <p:nvPr/>
            </p:nvSpPr>
            <p:spPr>
              <a:xfrm>
                <a:off x="3352800" y="3974862"/>
                <a:ext cx="1541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1.0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92799FD-6072-8F71-04A3-95169C70E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974862"/>
                <a:ext cx="1541191" cy="276999"/>
              </a:xfrm>
              <a:prstGeom prst="rect">
                <a:avLst/>
              </a:prstGeom>
              <a:blipFill>
                <a:blip r:embed="rId4"/>
                <a:stretch>
                  <a:fillRect r="-82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F5CB6FA-1DEA-16CC-E7E4-DB8702D7D216}"/>
              </a:ext>
            </a:extLst>
          </p:cNvPr>
          <p:cNvSpPr txBox="1"/>
          <p:nvPr/>
        </p:nvSpPr>
        <p:spPr>
          <a:xfrm>
            <a:off x="5562600" y="3928695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 = 0, M =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</a:t>
            </a:r>
            <a:r>
              <a:rPr lang="en-US" dirty="0">
                <a:solidFill>
                  <a:schemeClr val="accent1"/>
                </a:solidFill>
              </a:rPr>
              <a:t>, E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E4D8D0-0564-278E-4C10-3BCD78A219CA}"/>
                  </a:ext>
                </a:extLst>
              </p:cNvPr>
              <p:cNvSpPr txBox="1"/>
              <p:nvPr/>
            </p:nvSpPr>
            <p:spPr>
              <a:xfrm>
                <a:off x="3352800" y="4366460"/>
                <a:ext cx="16644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1.01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E4D8D0-0564-278E-4C10-3BCD78A21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366460"/>
                <a:ext cx="1664495" cy="276999"/>
              </a:xfrm>
              <a:prstGeom prst="rect">
                <a:avLst/>
              </a:prstGeom>
              <a:blipFill>
                <a:blip r:embed="rId5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C94794F-2F2D-56FF-F44D-471F3B7BC54E}"/>
              </a:ext>
            </a:extLst>
          </p:cNvPr>
          <p:cNvSpPr txBox="1"/>
          <p:nvPr/>
        </p:nvSpPr>
        <p:spPr>
          <a:xfrm>
            <a:off x="5562600" y="4320293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 = 1, M =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1.01</a:t>
            </a:r>
            <a:r>
              <a:rPr lang="en-US" dirty="0">
                <a:solidFill>
                  <a:schemeClr val="accent1"/>
                </a:solidFill>
              </a:rPr>
              <a:t>, E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64BEDC-95D5-4817-B427-56117AF0A697}"/>
                  </a:ext>
                </a:extLst>
              </p:cNvPr>
              <p:cNvSpPr txBox="1"/>
              <p:nvPr/>
            </p:nvSpPr>
            <p:spPr>
              <a:xfrm>
                <a:off x="3352800" y="4681553"/>
                <a:ext cx="1541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1.0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64BEDC-95D5-4817-B427-56117AF0A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681553"/>
                <a:ext cx="1541191" cy="276999"/>
              </a:xfrm>
              <a:prstGeom prst="rect">
                <a:avLst/>
              </a:prstGeom>
              <a:blipFill>
                <a:blip r:embed="rId6"/>
                <a:stretch>
                  <a:fillRect r="-82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FE29CBD-93B9-EE28-7DBA-05C4F1C97208}"/>
              </a:ext>
            </a:extLst>
          </p:cNvPr>
          <p:cNvSpPr txBox="1"/>
          <p:nvPr/>
        </p:nvSpPr>
        <p:spPr>
          <a:xfrm>
            <a:off x="5562600" y="4635386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 = 0, M =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</a:t>
            </a:r>
            <a:r>
              <a:rPr lang="en-US" dirty="0">
                <a:solidFill>
                  <a:schemeClr val="accent1"/>
                </a:solidFill>
              </a:rPr>
              <a:t>, E 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0F1EF7-3EC2-1C22-5054-1EC172BA8348}"/>
                  </a:ext>
                </a:extLst>
              </p:cNvPr>
              <p:cNvSpPr txBox="1"/>
              <p:nvPr/>
            </p:nvSpPr>
            <p:spPr>
              <a:xfrm>
                <a:off x="3352800" y="5073151"/>
                <a:ext cx="17912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1.01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0F1EF7-3EC2-1C22-5054-1EC172BA8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073151"/>
                <a:ext cx="1791260" cy="276999"/>
              </a:xfrm>
              <a:prstGeom prst="rect">
                <a:avLst/>
              </a:prstGeom>
              <a:blipFill>
                <a:blip r:embed="rId7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5356CA8-DC04-7E79-9569-0B7A55B91907}"/>
              </a:ext>
            </a:extLst>
          </p:cNvPr>
          <p:cNvSpPr txBox="1"/>
          <p:nvPr/>
        </p:nvSpPr>
        <p:spPr>
          <a:xfrm>
            <a:off x="5562600" y="5026984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 = 0, M =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1.01</a:t>
            </a:r>
            <a:r>
              <a:rPr lang="en-US" dirty="0">
                <a:solidFill>
                  <a:schemeClr val="accent1"/>
                </a:solidFill>
              </a:rPr>
              <a:t>, E = -1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C3DE7A-2E92-DF38-FFBC-EFA4B0A4E46C}"/>
              </a:ext>
            </a:extLst>
          </p:cNvPr>
          <p:cNvSpPr txBox="1"/>
          <p:nvPr/>
        </p:nvSpPr>
        <p:spPr>
          <a:xfrm>
            <a:off x="2153947" y="394774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46034A-D9FC-ACF9-3FCD-D158DF7C74E3}"/>
              </a:ext>
            </a:extLst>
          </p:cNvPr>
          <p:cNvSpPr txBox="1"/>
          <p:nvPr/>
        </p:nvSpPr>
        <p:spPr>
          <a:xfrm>
            <a:off x="2153947" y="4320293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-1.01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A05290-519A-1953-6923-E4406F8D181A}"/>
              </a:ext>
            </a:extLst>
          </p:cNvPr>
          <p:cNvSpPr txBox="1"/>
          <p:nvPr/>
        </p:nvSpPr>
        <p:spPr>
          <a:xfrm>
            <a:off x="2109229" y="4643666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1000000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672507-4980-ADB6-F695-877FAB9BC94C}"/>
              </a:ext>
            </a:extLst>
          </p:cNvPr>
          <p:cNvSpPr txBox="1"/>
          <p:nvPr/>
        </p:nvSpPr>
        <p:spPr>
          <a:xfrm>
            <a:off x="2109229" y="507286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-0.101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D670F4-4AD2-E172-E6E8-0687E7A68CF7}"/>
              </a:ext>
            </a:extLst>
          </p:cNvPr>
          <p:cNvSpPr/>
          <p:nvPr/>
        </p:nvSpPr>
        <p:spPr>
          <a:xfrm>
            <a:off x="1905000" y="3928695"/>
            <a:ext cx="6477000" cy="17863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90600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Exercise 2: Floating Point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7"/>
              <p:cNvSpPr>
                <a:spLocks/>
              </p:cNvSpPr>
              <p:nvPr/>
            </p:nvSpPr>
            <p:spPr bwMode="auto">
              <a:xfrm>
                <a:off x="381000" y="1397000"/>
                <a:ext cx="8382000" cy="5232400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342900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For each of the following numbers, specify a bit s, binary fractional number M in [1.0,2.0) and a binary number E such that the number is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5 3/4 </a:t>
                </a:r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2 7/8 </a:t>
                </a:r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-1 1/2</a:t>
                </a:r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-3/4</a:t>
                </a:r>
              </a:p>
              <a:p>
                <a:pPr lvl="1">
                  <a:spcBef>
                    <a:spcPts val="575"/>
                  </a:spcBef>
                  <a:buClr>
                    <a:srgbClr val="990000"/>
                  </a:buClr>
                  <a:buSzPct val="60000"/>
                  <a:tabLst>
                    <a:tab pos="2398713" algn="l"/>
                  </a:tabLst>
                </a:pPr>
                <a:endParaRPr lang="en-US" sz="2400" dirty="0"/>
              </a:p>
              <a:p>
                <a:pPr marL="342900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endParaRPr lang="en-US" sz="2400" dirty="0"/>
              </a:p>
            </p:txBody>
          </p:sp>
        </mc:Choice>
        <mc:Fallback xmlns="">
          <p:sp>
            <p:nvSpPr>
              <p:cNvPr id="1536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397000"/>
                <a:ext cx="8382000" cy="5232400"/>
              </a:xfrm>
              <a:prstGeom prst="rect">
                <a:avLst/>
              </a:prstGeom>
              <a:blipFill>
                <a:blip r:embed="rId3"/>
                <a:stretch>
                  <a:fillRect l="-1362" t="-1691"/>
                </a:stretch>
              </a:blipFill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720AD26-9D78-F424-569F-39C0A56699D5}"/>
              </a:ext>
            </a:extLst>
          </p:cNvPr>
          <p:cNvSpPr txBox="1"/>
          <p:nvPr/>
        </p:nvSpPr>
        <p:spPr>
          <a:xfrm>
            <a:off x="2590800" y="2514600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101.11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8DBAE-0088-A470-EFBE-C4F08ADA6291}"/>
              </a:ext>
            </a:extLst>
          </p:cNvPr>
          <p:cNvSpPr txBox="1"/>
          <p:nvPr/>
        </p:nvSpPr>
        <p:spPr>
          <a:xfrm>
            <a:off x="2590800" y="2948633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10.111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4E3208-3B91-357E-FA01-ABFBC680D96B}"/>
              </a:ext>
            </a:extLst>
          </p:cNvPr>
          <p:cNvSpPr txBox="1"/>
          <p:nvPr/>
        </p:nvSpPr>
        <p:spPr>
          <a:xfrm>
            <a:off x="2598717" y="339467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-1.1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3B77AB-7782-58D4-FB71-4F1136D7CD2C}"/>
              </a:ext>
            </a:extLst>
          </p:cNvPr>
          <p:cNvSpPr txBox="1"/>
          <p:nvPr/>
        </p:nvSpPr>
        <p:spPr>
          <a:xfrm>
            <a:off x="2622468" y="3805535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-0.11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8CF8C-9739-9B5F-F435-318FABA3218E}"/>
              </a:ext>
            </a:extLst>
          </p:cNvPr>
          <p:cNvSpPr txBox="1"/>
          <p:nvPr/>
        </p:nvSpPr>
        <p:spPr>
          <a:xfrm>
            <a:off x="4185085" y="2514600"/>
            <a:ext cx="355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 = 0, M = 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1.0111</a:t>
            </a:r>
            <a:r>
              <a:rPr lang="en-US" sz="2400" dirty="0">
                <a:solidFill>
                  <a:schemeClr val="accent1"/>
                </a:solidFill>
              </a:rPr>
              <a:t>, E =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12203D-9B75-28D4-000B-BF07CFB74D3D}"/>
              </a:ext>
            </a:extLst>
          </p:cNvPr>
          <p:cNvSpPr txBox="1"/>
          <p:nvPr/>
        </p:nvSpPr>
        <p:spPr>
          <a:xfrm>
            <a:off x="4185085" y="2906198"/>
            <a:ext cx="3550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 = 0, M = 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1.0111</a:t>
            </a:r>
            <a:r>
              <a:rPr lang="en-US" sz="2400" dirty="0">
                <a:solidFill>
                  <a:schemeClr val="accent1"/>
                </a:solidFill>
              </a:rPr>
              <a:t>, E =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815D6-850F-A0C1-A118-AA1C6C008253}"/>
              </a:ext>
            </a:extLst>
          </p:cNvPr>
          <p:cNvSpPr txBox="1"/>
          <p:nvPr/>
        </p:nvSpPr>
        <p:spPr>
          <a:xfrm>
            <a:off x="4185085" y="3352800"/>
            <a:ext cx="304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 = 1, M = 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1.1</a:t>
            </a:r>
            <a:r>
              <a:rPr lang="en-US" sz="2400" dirty="0">
                <a:solidFill>
                  <a:schemeClr val="accent1"/>
                </a:solidFill>
              </a:rPr>
              <a:t>, E =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7BB313-2EF0-FD61-8BEA-759AAF482478}"/>
              </a:ext>
            </a:extLst>
          </p:cNvPr>
          <p:cNvSpPr txBox="1"/>
          <p:nvPr/>
        </p:nvSpPr>
        <p:spPr>
          <a:xfrm>
            <a:off x="4185085" y="3805535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 = 1, M = 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1.1</a:t>
            </a:r>
            <a:r>
              <a:rPr lang="en-US" sz="2400" dirty="0">
                <a:solidFill>
                  <a:schemeClr val="accent1"/>
                </a:solidFill>
              </a:rPr>
              <a:t>, E = -1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600DF2-A13D-80DB-E6E0-B6C0863AA857}"/>
              </a:ext>
            </a:extLst>
          </p:cNvPr>
          <p:cNvSpPr/>
          <p:nvPr/>
        </p:nvSpPr>
        <p:spPr>
          <a:xfrm>
            <a:off x="2092104" y="2499666"/>
            <a:ext cx="5908895" cy="21485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5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22912</TotalTime>
  <Words>2352</Words>
  <Application>Microsoft Macintosh PowerPoint</Application>
  <PresentationFormat>On-screen Show (4:3)</PresentationFormat>
  <Paragraphs>455</Paragraphs>
  <Slides>25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Arial</vt:lpstr>
      <vt:lpstr>Arial Narrow Bold</vt:lpstr>
      <vt:lpstr>Arial Narrow Bold Italic</vt:lpstr>
      <vt:lpstr>Calibri</vt:lpstr>
      <vt:lpstr>Calibri Bold</vt:lpstr>
      <vt:lpstr>Calibri Bold Italic</vt:lpstr>
      <vt:lpstr>Calibri Italic</vt:lpstr>
      <vt:lpstr>Cambria Math</vt:lpstr>
      <vt:lpstr>Consolas</vt:lpstr>
      <vt:lpstr>Courier</vt:lpstr>
      <vt:lpstr>Courier New</vt:lpstr>
      <vt:lpstr>Courier New Bold</vt:lpstr>
      <vt:lpstr>Monaco</vt:lpstr>
      <vt:lpstr>Times</vt:lpstr>
      <vt:lpstr>Wingdings 2</vt:lpstr>
      <vt:lpstr>Zapf Dingbats</vt:lpstr>
      <vt:lpstr>Clarity</vt:lpstr>
      <vt:lpstr>Lecture 3: Floats</vt:lpstr>
      <vt:lpstr>Review: Representing Integers</vt:lpstr>
      <vt:lpstr>Fractional binary numbers</vt:lpstr>
      <vt:lpstr>Fractional binary numbers</vt:lpstr>
      <vt:lpstr>Example: Fractional Binary Numbers</vt:lpstr>
      <vt:lpstr>Exercise 1: Fractional Binary Numbers</vt:lpstr>
      <vt:lpstr>Representable Numbers</vt:lpstr>
      <vt:lpstr>Floating Point Representation</vt:lpstr>
      <vt:lpstr>Exercise 2: Floating Point Numbers</vt:lpstr>
      <vt:lpstr>Floating Point Representation</vt:lpstr>
      <vt:lpstr>Example: Floats</vt:lpstr>
      <vt:lpstr>Exercise 3: Floats</vt:lpstr>
      <vt:lpstr>Limitation so far…</vt:lpstr>
      <vt:lpstr>Normalized and Denormalized</vt:lpstr>
      <vt:lpstr>Visualization: Floating Point Encodings</vt:lpstr>
      <vt:lpstr>Exercise 4: Normalized and Denormalized</vt:lpstr>
      <vt:lpstr>Limits of Floats</vt:lpstr>
      <vt:lpstr>Example: Limits of Floats</vt:lpstr>
      <vt:lpstr>Correctness</vt:lpstr>
      <vt:lpstr>Floating Point Operations</vt:lpstr>
      <vt:lpstr>Floating Point Addition</vt:lpstr>
      <vt:lpstr>Floating Point Multiplication</vt:lpstr>
      <vt:lpstr>Floating Point in C</vt:lpstr>
      <vt:lpstr>Example: Casting with Floats</vt:lpstr>
      <vt:lpstr>Example: Casting with Floats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3: Arithmetic</dc:title>
  <dc:creator>Eleanor  Birrell</dc:creator>
  <cp:lastModifiedBy>Eleanor Birrell</cp:lastModifiedBy>
  <cp:revision>186</cp:revision>
  <dcterms:created xsi:type="dcterms:W3CDTF">2019-01-29T01:49:07Z</dcterms:created>
  <dcterms:modified xsi:type="dcterms:W3CDTF">2024-09-09T18:57:05Z</dcterms:modified>
</cp:coreProperties>
</file>